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7" r:id="rId2"/>
    <p:sldId id="291" r:id="rId3"/>
    <p:sldId id="256" r:id="rId4"/>
    <p:sldId id="258" r:id="rId5"/>
    <p:sldId id="259"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66" r:id="rId23"/>
    <p:sldId id="282" r:id="rId24"/>
    <p:sldId id="283" r:id="rId25"/>
    <p:sldId id="284" r:id="rId26"/>
    <p:sldId id="285" r:id="rId27"/>
    <p:sldId id="286" r:id="rId28"/>
    <p:sldId id="287" r:id="rId29"/>
    <p:sldId id="288" r:id="rId30"/>
    <p:sldId id="260" r:id="rId31"/>
    <p:sldId id="261" r:id="rId32"/>
    <p:sldId id="262" r:id="rId33"/>
    <p:sldId id="263" r:id="rId34"/>
    <p:sldId id="264" r:id="rId35"/>
    <p:sldId id="289"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1911C-3872-4AA3-8A0B-88DBBD04007A}" type="datetimeFigureOut">
              <a:rPr lang="en-US" smtClean="0"/>
              <a:t>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B377F-D5BA-43AD-AAC8-76ECB656BC0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FB377F-D5BA-43AD-AAC8-76ECB656BC01}"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9F8D8F9-FBE3-4A76-88EE-6DCD6167B1CD}" type="datetimeFigureOut">
              <a:rPr lang="en-US" smtClean="0"/>
              <a:t>1/18/2012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361CB70-20DE-4BE3-BC2B-5852CC8CAA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F8D8F9-FBE3-4A76-88EE-6DCD6167B1CD}"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F8D8F9-FBE3-4A76-88EE-6DCD6167B1CD}"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F8D8F9-FBE3-4A76-88EE-6DCD6167B1CD}"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F8D8F9-FBE3-4A76-88EE-6DCD6167B1CD}"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1CB70-20DE-4BE3-BC2B-5852CC8CAA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F8D8F9-FBE3-4A76-88EE-6DCD6167B1CD}" type="datetimeFigureOut">
              <a:rPr lang="en-US" smtClean="0"/>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F8D8F9-FBE3-4A76-88EE-6DCD6167B1CD}" type="datetimeFigureOut">
              <a:rPr lang="en-US" smtClean="0"/>
              <a:t>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F8D8F9-FBE3-4A76-88EE-6DCD6167B1CD}" type="datetimeFigureOut">
              <a:rPr lang="en-US" smtClean="0"/>
              <a:t>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8D8F9-FBE3-4A76-88EE-6DCD6167B1CD}" type="datetimeFigureOut">
              <a:rPr lang="en-US" smtClean="0"/>
              <a:t>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F8D8F9-FBE3-4A76-88EE-6DCD6167B1CD}" type="datetimeFigureOut">
              <a:rPr lang="en-US" smtClean="0"/>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1CB70-20DE-4BE3-BC2B-5852CC8CAACC}" type="slidenum">
              <a:rPr lang="en-US" smtClean="0"/>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F8D8F9-FBE3-4A76-88EE-6DCD6167B1CD}" type="datetimeFigureOut">
              <a:rPr lang="en-US" smtClean="0"/>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361CB70-20DE-4BE3-BC2B-5852CC8CAAC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9F8D8F9-FBE3-4A76-88EE-6DCD6167B1CD}" type="datetimeFigureOut">
              <a:rPr lang="en-US" smtClean="0"/>
              <a:t>1/18/2012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61CB70-20DE-4BE3-BC2B-5852CC8CAAC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229600" cy="3535362"/>
          </a:xfrm>
        </p:spPr>
        <p:style>
          <a:lnRef idx="1">
            <a:schemeClr val="accent2"/>
          </a:lnRef>
          <a:fillRef idx="2">
            <a:schemeClr val="accent2"/>
          </a:fillRef>
          <a:effectRef idx="1">
            <a:schemeClr val="accent2"/>
          </a:effectRef>
          <a:fontRef idx="minor">
            <a:schemeClr val="dk1"/>
          </a:fontRef>
        </p:style>
        <p:txBody>
          <a:bodyPr>
            <a:normAutofit/>
          </a:bodyPr>
          <a:lstStyle/>
          <a:p>
            <a:r>
              <a:rPr lang="en-US" sz="9600" b="1" dirty="0"/>
              <a:t>Mail Server</a:t>
            </a:r>
            <a:endParaRPr lang="en-US" sz="96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763000" cy="60960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1900" dirty="0" smtClean="0">
                <a:solidFill>
                  <a:schemeClr val="tx1"/>
                </a:solidFill>
                <a:latin typeface="Times New Roman" pitchFamily="18" charset="0"/>
                <a:cs typeface="Times New Roman" pitchFamily="18" charset="0"/>
              </a:rPr>
              <a:t>Next </a:t>
            </a:r>
            <a:r>
              <a:rPr lang="en-US" sz="1900" dirty="0">
                <a:solidFill>
                  <a:schemeClr val="tx1"/>
                </a:solidFill>
                <a:latin typeface="Times New Roman" pitchFamily="18" charset="0"/>
                <a:cs typeface="Times New Roman" pitchFamily="18" charset="0"/>
              </a:rPr>
              <a:t>step shows summary of our selection click on next</a:t>
            </a:r>
          </a:p>
          <a:p>
            <a:endParaRPr lang="en-US" dirty="0">
              <a:solidFill>
                <a:schemeClr val="tx1"/>
              </a:solidFill>
            </a:endParaRPr>
          </a:p>
        </p:txBody>
      </p:sp>
      <p:pic>
        <p:nvPicPr>
          <p:cNvPr id="4" name="Picture 3" descr="4"/>
          <p:cNvPicPr/>
          <p:nvPr/>
        </p:nvPicPr>
        <p:blipFill>
          <a:blip r:embed="rId2" cstate="print"/>
          <a:srcRect/>
          <a:stretch>
            <a:fillRect/>
          </a:stretch>
        </p:blipFill>
        <p:spPr bwMode="auto">
          <a:xfrm>
            <a:off x="1828800" y="533400"/>
            <a:ext cx="5676900" cy="4238625"/>
          </a:xfrm>
          <a:prstGeom prst="rect">
            <a:avLst/>
          </a:prstGeom>
          <a:noFill/>
          <a:ln w="9525">
            <a:noFill/>
            <a:miter lim="800000"/>
            <a:headEnd/>
            <a:tailEnd/>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382000" cy="6096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1900" dirty="0">
                <a:solidFill>
                  <a:schemeClr val="tx1"/>
                </a:solidFill>
              </a:rPr>
              <a:t>Mail server is in progress</a:t>
            </a:r>
          </a:p>
          <a:p>
            <a:endParaRPr lang="en-US" dirty="0"/>
          </a:p>
        </p:txBody>
      </p:sp>
      <p:pic>
        <p:nvPicPr>
          <p:cNvPr id="4" name="Picture 3" descr="5"/>
          <p:cNvPicPr/>
          <p:nvPr/>
        </p:nvPicPr>
        <p:blipFill>
          <a:blip r:embed="rId2" cstate="print"/>
          <a:srcRect/>
          <a:stretch>
            <a:fillRect/>
          </a:stretch>
        </p:blipFill>
        <p:spPr bwMode="auto">
          <a:xfrm>
            <a:off x="1752601" y="457200"/>
            <a:ext cx="5029200" cy="3276599"/>
          </a:xfrm>
          <a:prstGeom prst="rect">
            <a:avLst/>
          </a:prstGeom>
          <a:noFill/>
          <a:ln w="9525">
            <a:noFill/>
            <a:miter lim="800000"/>
            <a:headEnd/>
            <a:tailEnd/>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457200"/>
            <a:ext cx="7620000" cy="5791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2100" dirty="0" smtClean="0">
              <a:solidFill>
                <a:schemeClr val="tx1"/>
              </a:solidFill>
            </a:endParaRPr>
          </a:p>
          <a:p>
            <a:endParaRPr lang="en-US" sz="2100" dirty="0" smtClean="0">
              <a:solidFill>
                <a:schemeClr val="tx1"/>
              </a:solidFill>
            </a:endParaRPr>
          </a:p>
          <a:p>
            <a:r>
              <a:rPr lang="en-US" sz="2100" dirty="0" smtClean="0">
                <a:solidFill>
                  <a:schemeClr val="tx1"/>
                </a:solidFill>
              </a:rPr>
              <a:t>When </a:t>
            </a:r>
            <a:r>
              <a:rPr lang="en-US" sz="2100" dirty="0">
                <a:solidFill>
                  <a:schemeClr val="tx1"/>
                </a:solidFill>
              </a:rPr>
              <a:t>you get prompted to insert your Windows Server 2003 CD-ROM into your CD-ROM drive, do so and click ok. If you didn’t get prompted to do that, you maybe already have it in the drive.</a:t>
            </a:r>
          </a:p>
          <a:p>
            <a:endParaRPr lang="en-US" dirty="0"/>
          </a:p>
        </p:txBody>
      </p:sp>
      <p:pic>
        <p:nvPicPr>
          <p:cNvPr id="4" name="Picture 3" descr="6"/>
          <p:cNvPicPr/>
          <p:nvPr/>
        </p:nvPicPr>
        <p:blipFill>
          <a:blip r:embed="rId2" cstate="print"/>
          <a:srcRect/>
          <a:stretch>
            <a:fillRect/>
          </a:stretch>
        </p:blipFill>
        <p:spPr bwMode="auto">
          <a:xfrm>
            <a:off x="1828800" y="381000"/>
            <a:ext cx="5667375" cy="4238625"/>
          </a:xfrm>
          <a:prstGeom prst="rect">
            <a:avLst/>
          </a:prstGeom>
          <a:noFill/>
          <a:ln w="9525">
            <a:noFill/>
            <a:miter lim="800000"/>
            <a:headEnd/>
            <a:tailEnd/>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6400800" cy="50292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200" b="1" dirty="0" smtClean="0">
              <a:solidFill>
                <a:schemeClr val="tx1"/>
              </a:solidFill>
              <a:latin typeface="Times New Roman" pitchFamily="18" charset="0"/>
              <a:cs typeface="Times New Roman" pitchFamily="18" charset="0"/>
            </a:endParaRPr>
          </a:p>
          <a:p>
            <a:r>
              <a:rPr lang="en-US" sz="2200" b="1" dirty="0" smtClean="0">
                <a:solidFill>
                  <a:schemeClr val="tx1"/>
                </a:solidFill>
                <a:latin typeface="Times New Roman" pitchFamily="18" charset="0"/>
                <a:cs typeface="Times New Roman" pitchFamily="18" charset="0"/>
              </a:rPr>
              <a:t>Copying </a:t>
            </a:r>
            <a:r>
              <a:rPr lang="en-US" sz="2200" b="1" dirty="0">
                <a:solidFill>
                  <a:schemeClr val="tx1"/>
                </a:solidFill>
                <a:latin typeface="Times New Roman" pitchFamily="18" charset="0"/>
                <a:cs typeface="Times New Roman" pitchFamily="18" charset="0"/>
              </a:rPr>
              <a:t>files in progress</a:t>
            </a:r>
          </a:p>
          <a:p>
            <a:endParaRPr lang="en-US" dirty="0"/>
          </a:p>
        </p:txBody>
      </p:sp>
      <p:pic>
        <p:nvPicPr>
          <p:cNvPr id="4" name="Picture 3" descr="7"/>
          <p:cNvPicPr/>
          <p:nvPr/>
        </p:nvPicPr>
        <p:blipFill>
          <a:blip r:embed="rId2" cstate="print"/>
          <a:srcRect/>
          <a:stretch>
            <a:fillRect/>
          </a:stretch>
        </p:blipFill>
        <p:spPr bwMode="auto">
          <a:xfrm>
            <a:off x="2133600" y="685800"/>
            <a:ext cx="4781550" cy="3648075"/>
          </a:xfrm>
          <a:prstGeom prst="rect">
            <a:avLst/>
          </a:prstGeom>
          <a:noFill/>
          <a:ln w="9525">
            <a:noFill/>
            <a:miter lim="800000"/>
            <a:headEnd/>
            <a:tailEnd/>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
            <a:ext cx="6400800" cy="5334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sz="2200" dirty="0" smtClean="0">
              <a:solidFill>
                <a:schemeClr val="tx1"/>
              </a:solidFill>
            </a:endParaRPr>
          </a:p>
          <a:p>
            <a:endParaRPr lang="en-US" sz="2200" dirty="0" smtClean="0">
              <a:solidFill>
                <a:schemeClr val="tx1"/>
              </a:solidFill>
            </a:endParaRPr>
          </a:p>
          <a:p>
            <a:endParaRPr lang="en-US" sz="2200" dirty="0" smtClean="0"/>
          </a:p>
          <a:p>
            <a:r>
              <a:rPr lang="en-US" sz="2200" dirty="0" smtClean="0">
                <a:solidFill>
                  <a:schemeClr val="tx1"/>
                </a:solidFill>
              </a:rPr>
              <a:t>After </a:t>
            </a:r>
            <a:r>
              <a:rPr lang="en-US" sz="2200" dirty="0">
                <a:solidFill>
                  <a:schemeClr val="tx1"/>
                </a:solidFill>
              </a:rPr>
              <a:t>completing installation you should see similar to the following screen click Finish</a:t>
            </a:r>
          </a:p>
          <a:p>
            <a:endParaRPr lang="en-US" dirty="0" smtClean="0"/>
          </a:p>
        </p:txBody>
      </p:sp>
      <p:pic>
        <p:nvPicPr>
          <p:cNvPr id="4" name="Picture 3" descr="8"/>
          <p:cNvPicPr/>
          <p:nvPr/>
        </p:nvPicPr>
        <p:blipFill>
          <a:blip r:embed="rId2" cstate="print"/>
          <a:srcRect/>
          <a:stretch>
            <a:fillRect/>
          </a:stretch>
        </p:blipFill>
        <p:spPr bwMode="auto">
          <a:xfrm>
            <a:off x="2286000" y="381000"/>
            <a:ext cx="4772025" cy="3648075"/>
          </a:xfrm>
          <a:prstGeom prst="rect">
            <a:avLst/>
          </a:prstGeom>
          <a:noFill/>
          <a:ln w="9525">
            <a:noFill/>
            <a:miter lim="800000"/>
            <a:headEnd/>
            <a:tailEnd/>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04800"/>
            <a:ext cx="7772400" cy="60198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descr="9"/>
          <p:cNvPicPr/>
          <p:nvPr/>
        </p:nvPicPr>
        <p:blipFill>
          <a:blip r:embed="rId2" cstate="print"/>
          <a:srcRect/>
          <a:stretch>
            <a:fillRect/>
          </a:stretch>
        </p:blipFill>
        <p:spPr bwMode="auto">
          <a:xfrm>
            <a:off x="1676400" y="762000"/>
            <a:ext cx="5667375" cy="4229100"/>
          </a:xfrm>
          <a:prstGeom prst="rect">
            <a:avLst/>
          </a:prstGeom>
          <a:noFill/>
          <a:ln w="9525">
            <a:noFill/>
            <a:miter lim="800000"/>
            <a:headEnd/>
            <a:tailEnd/>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04800"/>
            <a:ext cx="8382000" cy="6019800"/>
          </a:xfrm>
        </p:spPr>
        <p:txBody>
          <a:bodyPr>
            <a:normAutofit/>
          </a:bodyPr>
          <a:lstStyle/>
          <a:p>
            <a:r>
              <a:rPr lang="en-US" sz="2400" b="1" dirty="0">
                <a:solidFill>
                  <a:schemeClr val="tx1"/>
                </a:solidFill>
              </a:rPr>
              <a:t>Configuring Email Server</a:t>
            </a:r>
            <a:endParaRPr lang="en-US" sz="2400" dirty="0">
              <a:solidFill>
                <a:schemeClr val="tx1"/>
              </a:solidFill>
            </a:endParaRPr>
          </a:p>
          <a:p>
            <a:r>
              <a:rPr lang="en-US" sz="1600" dirty="0">
                <a:solidFill>
                  <a:schemeClr val="tx1"/>
                </a:solidFill>
              </a:rPr>
              <a:t>Click Start—&gt;run type server.msc click ok this will open up the POP3 Service. This is where you configure and manage the POP3 part of the mail </a:t>
            </a:r>
            <a:r>
              <a:rPr lang="en-US" sz="1600" dirty="0" smtClean="0">
                <a:solidFill>
                  <a:schemeClr val="tx1"/>
                </a:solidFill>
              </a:rPr>
              <a:t>server. Click </a:t>
            </a:r>
            <a:r>
              <a:rPr lang="en-US" sz="1600" dirty="0">
                <a:solidFill>
                  <a:schemeClr val="tx1"/>
                </a:solidFill>
              </a:rPr>
              <a:t>on </a:t>
            </a:r>
            <a:r>
              <a:rPr lang="en-US" sz="1600" dirty="0" smtClean="0">
                <a:solidFill>
                  <a:schemeClr val="tx1"/>
                </a:solidFill>
              </a:rPr>
              <a:t>&lt;Computer Name&gt; </a:t>
            </a:r>
            <a:r>
              <a:rPr lang="en-US" sz="1600" dirty="0">
                <a:solidFill>
                  <a:schemeClr val="tx1"/>
                </a:solidFill>
              </a:rPr>
              <a:t>in the left pane and Click on Server Properties in the right </a:t>
            </a:r>
            <a:r>
              <a:rPr lang="en-US" sz="1600" dirty="0" smtClean="0">
                <a:solidFill>
                  <a:schemeClr val="tx1"/>
                </a:solidFill>
              </a:rPr>
              <a:t>pane</a:t>
            </a: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r>
              <a:rPr lang="en-US" sz="1600" dirty="0">
                <a:solidFill>
                  <a:schemeClr val="tx1"/>
                </a:solidFill>
              </a:rPr>
              <a:t>This brings up the Properties for our Mail </a:t>
            </a:r>
            <a:r>
              <a:rPr lang="en-US" sz="1600" dirty="0" smtClean="0">
                <a:solidFill>
                  <a:schemeClr val="tx1"/>
                </a:solidFill>
              </a:rPr>
              <a:t>Server. I </a:t>
            </a:r>
            <a:r>
              <a:rPr lang="en-US" sz="1600" dirty="0">
                <a:solidFill>
                  <a:schemeClr val="tx1"/>
                </a:solidFill>
              </a:rPr>
              <a:t>will explain each setting as </a:t>
            </a:r>
            <a:r>
              <a:rPr lang="en-US" sz="1600" dirty="0" smtClean="0">
                <a:solidFill>
                  <a:schemeClr val="tx1"/>
                </a:solidFill>
              </a:rPr>
              <a:t>follows</a:t>
            </a: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p:txBody>
      </p:sp>
      <p:pic>
        <p:nvPicPr>
          <p:cNvPr id="5" name="Picture 4" descr="11"/>
          <p:cNvPicPr/>
          <p:nvPr/>
        </p:nvPicPr>
        <p:blipFill>
          <a:blip r:embed="rId2" cstate="print"/>
          <a:srcRect/>
          <a:stretch>
            <a:fillRect/>
          </a:stretch>
        </p:blipFill>
        <p:spPr bwMode="auto">
          <a:xfrm>
            <a:off x="1514475" y="1947862"/>
            <a:ext cx="6115050" cy="2962275"/>
          </a:xfrm>
          <a:prstGeom prst="rect">
            <a:avLst/>
          </a:prstGeom>
          <a:noFill/>
          <a:ln w="9525">
            <a:noFill/>
            <a:miter lim="800000"/>
            <a:headEnd/>
            <a:tailEnd/>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8077200" cy="5791200"/>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b="1" dirty="0" smtClean="0"/>
          </a:p>
          <a:p>
            <a:endParaRPr lang="en-US" b="1" dirty="0"/>
          </a:p>
          <a:p>
            <a:endParaRPr lang="en-US" b="1" dirty="0" smtClean="0"/>
          </a:p>
          <a:p>
            <a:endParaRPr lang="en-US" b="1" dirty="0"/>
          </a:p>
          <a:p>
            <a:r>
              <a:rPr lang="en-US" b="1" dirty="0" smtClean="0">
                <a:solidFill>
                  <a:schemeClr val="tx1"/>
                </a:solidFill>
              </a:rPr>
              <a:t>Server Port</a:t>
            </a:r>
            <a:endParaRPr lang="en-US" sz="2600" dirty="0" smtClean="0">
              <a:solidFill>
                <a:schemeClr val="tx1"/>
              </a:solidFill>
              <a:latin typeface="Times New Roman" pitchFamily="18" charset="0"/>
              <a:cs typeface="Times New Roman" pitchFamily="18" charset="0"/>
            </a:endParaRPr>
          </a:p>
          <a:p>
            <a:r>
              <a:rPr lang="en-US" sz="2600" dirty="0" smtClean="0">
                <a:solidFill>
                  <a:schemeClr val="tx1"/>
                </a:solidFill>
                <a:latin typeface="Times New Roman" pitchFamily="18" charset="0"/>
                <a:cs typeface="Times New Roman" pitchFamily="18" charset="0"/>
              </a:rPr>
              <a:t>We </a:t>
            </a:r>
            <a:r>
              <a:rPr lang="en-US" sz="2600" dirty="0">
                <a:solidFill>
                  <a:schemeClr val="tx1"/>
                </a:solidFill>
                <a:latin typeface="Times New Roman" pitchFamily="18" charset="0"/>
                <a:cs typeface="Times New Roman" pitchFamily="18" charset="0"/>
              </a:rPr>
              <a:t>strongly recommend that you use port 110 because this is the standard port for the POP3 protocol. If you change this, make  sure you notify all users so they can configure their email clients to use this other port. Also make sure you restart the POP3 service if you change this.</a:t>
            </a:r>
          </a:p>
          <a:p>
            <a:endParaRPr lang="en-US" dirty="0"/>
          </a:p>
        </p:txBody>
      </p:sp>
      <p:pic>
        <p:nvPicPr>
          <p:cNvPr id="4" name="Picture 3" descr="12"/>
          <p:cNvPicPr/>
          <p:nvPr/>
        </p:nvPicPr>
        <p:blipFill>
          <a:blip r:embed="rId2" cstate="print"/>
          <a:srcRect/>
          <a:stretch>
            <a:fillRect/>
          </a:stretch>
        </p:blipFill>
        <p:spPr bwMode="auto">
          <a:xfrm>
            <a:off x="2667000" y="304800"/>
            <a:ext cx="3838575" cy="3733800"/>
          </a:xfrm>
          <a:prstGeom prst="rect">
            <a:avLst/>
          </a:prstGeom>
          <a:noFill/>
          <a:ln w="9525">
            <a:noFill/>
            <a:miter lim="800000"/>
            <a:headEnd/>
            <a:tailEnd/>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838200"/>
          </a:xfrm>
        </p:spPr>
        <p:txBody>
          <a:bodyPr>
            <a:normAutofit fontScale="90000"/>
          </a:bodyPr>
          <a:lstStyle/>
          <a:p>
            <a:r>
              <a:rPr lang="en-US" b="1" dirty="0" smtClean="0"/>
              <a:t>SPA</a:t>
            </a:r>
            <a:r>
              <a:rPr lang="en-US" dirty="0" smtClean="0"/>
              <a:t/>
            </a:r>
            <a:br>
              <a:rPr lang="en-US" dirty="0" smtClean="0"/>
            </a:br>
            <a:endParaRPr lang="en-US" dirty="0"/>
          </a:p>
        </p:txBody>
      </p:sp>
      <p:sp>
        <p:nvSpPr>
          <p:cNvPr id="3" name="Subtitle 2"/>
          <p:cNvSpPr>
            <a:spLocks noGrp="1"/>
          </p:cNvSpPr>
          <p:nvPr>
            <p:ph type="subTitle" idx="1"/>
          </p:nvPr>
        </p:nvSpPr>
        <p:spPr>
          <a:xfrm>
            <a:off x="1143000" y="1371600"/>
            <a:ext cx="7239000" cy="4114800"/>
          </a:xfrm>
        </p:spPr>
        <p:txBody>
          <a:bodyPr>
            <a:normAutofit lnSpcReduction="10000"/>
          </a:bodyPr>
          <a:lstStyle/>
          <a:p>
            <a:endParaRPr lang="en-US" dirty="0"/>
          </a:p>
          <a:p>
            <a:r>
              <a:rPr lang="en-US" sz="2600" b="1" dirty="0">
                <a:solidFill>
                  <a:schemeClr val="tx1"/>
                </a:solidFill>
              </a:rPr>
              <a:t>Enable SPA if you want to have a secure communication between your email sever and email clients. This will send both the user name and password encrypted from the client to the server, instead of sending it in clear text. SPA supports only Local Windows Accounts and Active Directory Integrated Authentication. It is recommended to use this. Remember to restart the POP3 service if you change this</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609599"/>
          </a:xfrm>
        </p:spPr>
        <p:txBody>
          <a:bodyPr>
            <a:normAutofit fontScale="90000"/>
          </a:bodyPr>
          <a:lstStyle/>
          <a:p>
            <a:r>
              <a:rPr lang="en-US" b="1" dirty="0" smtClean="0"/>
              <a:t>Create a mailbox</a:t>
            </a:r>
            <a:r>
              <a:rPr lang="en-US" dirty="0" smtClean="0"/>
              <a:t/>
            </a:r>
            <a:br>
              <a:rPr lang="en-US" dirty="0" smtClean="0"/>
            </a:br>
            <a:endParaRPr lang="en-US" dirty="0"/>
          </a:p>
        </p:txBody>
      </p:sp>
      <p:sp>
        <p:nvSpPr>
          <p:cNvPr id="3" name="Subtitle 2"/>
          <p:cNvSpPr>
            <a:spLocks noGrp="1"/>
          </p:cNvSpPr>
          <p:nvPr>
            <p:ph type="subTitle" idx="1"/>
          </p:nvPr>
        </p:nvSpPr>
        <p:spPr>
          <a:xfrm>
            <a:off x="1371600" y="609600"/>
            <a:ext cx="6400800" cy="5943600"/>
          </a:xfrm>
        </p:spPr>
        <p:txBody>
          <a:bodyPr>
            <a:normAutofit fontScale="92500" lnSpcReduction="10000"/>
          </a:bodyPr>
          <a:lstStyle/>
          <a:p>
            <a:r>
              <a:rPr lang="en-US" sz="1600" dirty="0" smtClean="0">
                <a:solidFill>
                  <a:schemeClr val="tx1"/>
                </a:solidFill>
              </a:rPr>
              <a:t>The </a:t>
            </a:r>
            <a:r>
              <a:rPr lang="en-US" sz="1600" dirty="0">
                <a:solidFill>
                  <a:schemeClr val="tx1"/>
                </a:solidFill>
              </a:rPr>
              <a:t>Setup Wizard created a domain to us, so we do not need to create this manually. If you did not use Manage Your Server to install, add the domain manually be clicking the server name in the left pane and then click New domain in the right pane.</a:t>
            </a:r>
          </a:p>
          <a:p>
            <a:r>
              <a:rPr lang="en-US" sz="1600" dirty="0">
                <a:solidFill>
                  <a:schemeClr val="tx1"/>
                </a:solidFill>
              </a:rPr>
              <a:t>Remember to set the properties before you add the domain.(We have completed in the above step)</a:t>
            </a:r>
          </a:p>
          <a:p>
            <a:r>
              <a:rPr lang="en-US" sz="1600" dirty="0">
                <a:solidFill>
                  <a:schemeClr val="tx1"/>
                </a:solidFill>
              </a:rPr>
              <a:t>Click on your domain (windowsreference.com in my case) in the left </a:t>
            </a:r>
            <a:r>
              <a:rPr lang="en-US" sz="1600" dirty="0" err="1">
                <a:solidFill>
                  <a:schemeClr val="tx1"/>
                </a:solidFill>
              </a:rPr>
              <a:t>pane.Click</a:t>
            </a:r>
            <a:r>
              <a:rPr lang="en-US" sz="1600" dirty="0">
                <a:solidFill>
                  <a:schemeClr val="tx1"/>
                </a:solidFill>
              </a:rPr>
              <a:t> Add Mailbox in the right pane</a:t>
            </a:r>
            <a:r>
              <a:rPr lang="en-US" sz="1600" dirty="0" smtClean="0">
                <a:solidFill>
                  <a:schemeClr val="tx1"/>
                </a:solidFill>
              </a:rPr>
              <a:t>.</a:t>
            </a: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p>
          <a:p>
            <a:endParaRPr lang="en-US" sz="1600" dirty="0"/>
          </a:p>
          <a:p>
            <a:endParaRPr lang="en-US" sz="1600" dirty="0" smtClean="0"/>
          </a:p>
          <a:p>
            <a:r>
              <a:rPr lang="en-US" sz="1600" dirty="0" smtClean="0">
                <a:solidFill>
                  <a:schemeClr val="tx1"/>
                </a:solidFill>
              </a:rPr>
              <a:t>This </a:t>
            </a:r>
            <a:r>
              <a:rPr lang="en-US" sz="1600" dirty="0">
                <a:solidFill>
                  <a:schemeClr val="tx1"/>
                </a:solidFill>
              </a:rPr>
              <a:t>will open up the Add Mailbox window here you need to enter name and password click ok</a:t>
            </a:r>
          </a:p>
          <a:p>
            <a:endParaRPr lang="en-US" sz="1600" dirty="0">
              <a:solidFill>
                <a:schemeClr val="tx1"/>
              </a:solidFill>
            </a:endParaRPr>
          </a:p>
          <a:p>
            <a:endParaRPr lang="en-US" dirty="0"/>
          </a:p>
        </p:txBody>
      </p:sp>
      <p:pic>
        <p:nvPicPr>
          <p:cNvPr id="4" name="Picture 3" descr="13"/>
          <p:cNvPicPr/>
          <p:nvPr/>
        </p:nvPicPr>
        <p:blipFill>
          <a:blip r:embed="rId2" cstate="print"/>
          <a:srcRect/>
          <a:stretch>
            <a:fillRect/>
          </a:stretch>
        </p:blipFill>
        <p:spPr bwMode="auto">
          <a:xfrm>
            <a:off x="1600200" y="2514600"/>
            <a:ext cx="6134100" cy="2962275"/>
          </a:xfrm>
          <a:prstGeom prst="rect">
            <a:avLst/>
          </a:prstGeom>
          <a:noFill/>
          <a:ln w="9525">
            <a:noFill/>
            <a:miter lim="800000"/>
            <a:headEnd/>
            <a:tailEnd/>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A</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GS20090006</a:t>
            </a:r>
          </a:p>
          <a:p>
            <a:r>
              <a:rPr lang="en-US" dirty="0" smtClean="0"/>
              <a:t>GS20090008</a:t>
            </a:r>
          </a:p>
          <a:p>
            <a:r>
              <a:rPr lang="en-US" dirty="0" smtClean="0"/>
              <a:t>GS20090096</a:t>
            </a:r>
          </a:p>
          <a:p>
            <a:r>
              <a:rPr lang="en-US" dirty="0" smtClean="0"/>
              <a:t>GS20090086</a:t>
            </a:r>
          </a:p>
          <a:p>
            <a:r>
              <a:rPr lang="en-US" dirty="0" smtClean="0"/>
              <a:t>GS20090141</a:t>
            </a:r>
          </a:p>
          <a:p>
            <a:r>
              <a:rPr lang="en-US" dirty="0" smtClean="0"/>
              <a:t>GS20090110</a:t>
            </a:r>
          </a:p>
          <a:p>
            <a:r>
              <a:rPr lang="en-US" dirty="0" smtClean="0"/>
              <a:t>GS20090132</a:t>
            </a:r>
          </a:p>
          <a:p>
            <a:r>
              <a:rPr lang="en-US" dirty="0" smtClean="0"/>
              <a:t>GS20090022</a:t>
            </a:r>
          </a:p>
          <a:p>
            <a:r>
              <a:rPr lang="en-US" dirty="0" smtClean="0"/>
              <a:t>GS20090121</a:t>
            </a:r>
          </a:p>
          <a:p>
            <a:r>
              <a:rPr lang="en-US" dirty="0" smtClean="0"/>
              <a:t>PS20090042</a:t>
            </a:r>
            <a:endParaRPr lang="en-US"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57200"/>
            <a:ext cx="8382000" cy="6019800"/>
          </a:xfrm>
        </p:spPr>
        <p:txBody>
          <a:bodyPr/>
          <a:lstStyle/>
          <a:p>
            <a:endParaRPr lang="en-US" dirty="0" smtClean="0"/>
          </a:p>
          <a:p>
            <a:endParaRPr lang="en-US" dirty="0"/>
          </a:p>
          <a:p>
            <a:endParaRPr lang="en-US" dirty="0" smtClean="0"/>
          </a:p>
          <a:p>
            <a:endParaRPr lang="en-US" dirty="0"/>
          </a:p>
          <a:p>
            <a:r>
              <a:rPr lang="en-US" sz="1900" dirty="0">
                <a:solidFill>
                  <a:schemeClr val="tx1"/>
                </a:solidFill>
                <a:latin typeface="Times New Roman" pitchFamily="18" charset="0"/>
                <a:cs typeface="Times New Roman" pitchFamily="18" charset="0"/>
              </a:rPr>
              <a:t>A message will pop-up and tell you how to configure the email clients. Read this, and notice the difference when using SPA or not. click </a:t>
            </a:r>
            <a:r>
              <a:rPr lang="en-US" sz="1900" dirty="0" smtClean="0">
                <a:solidFill>
                  <a:schemeClr val="tx1"/>
                </a:solidFill>
                <a:latin typeface="Times New Roman" pitchFamily="18" charset="0"/>
                <a:cs typeface="Times New Roman" pitchFamily="18" charset="0"/>
              </a:rPr>
              <a:t>ok</a:t>
            </a:r>
          </a:p>
          <a:p>
            <a:endParaRPr lang="en-US" sz="1900" dirty="0">
              <a:solidFill>
                <a:schemeClr val="tx1"/>
              </a:solidFill>
              <a:latin typeface="Times New Roman" pitchFamily="18" charset="0"/>
              <a:cs typeface="Times New Roman" pitchFamily="18" charset="0"/>
            </a:endParaRPr>
          </a:p>
          <a:p>
            <a:endParaRPr lang="en-US" sz="1900" dirty="0" smtClean="0">
              <a:solidFill>
                <a:schemeClr val="tx1"/>
              </a:solidFill>
              <a:latin typeface="Times New Roman" pitchFamily="18" charset="0"/>
              <a:cs typeface="Times New Roman" pitchFamily="18" charset="0"/>
            </a:endParaRPr>
          </a:p>
          <a:p>
            <a:endParaRPr lang="en-US" sz="1900" dirty="0">
              <a:solidFill>
                <a:schemeClr val="tx1"/>
              </a:solidFill>
              <a:latin typeface="Times New Roman" pitchFamily="18" charset="0"/>
              <a:cs typeface="Times New Roman" pitchFamily="18" charset="0"/>
            </a:endParaRPr>
          </a:p>
          <a:p>
            <a:endParaRPr lang="en-US" sz="1900" dirty="0" smtClean="0">
              <a:solidFill>
                <a:schemeClr val="tx1"/>
              </a:solidFill>
              <a:latin typeface="Times New Roman" pitchFamily="18" charset="0"/>
              <a:cs typeface="Times New Roman" pitchFamily="18" charset="0"/>
            </a:endParaRPr>
          </a:p>
          <a:p>
            <a:endParaRPr lang="en-US" sz="1900" dirty="0">
              <a:solidFill>
                <a:schemeClr val="tx1"/>
              </a:solidFill>
              <a:latin typeface="Times New Roman" pitchFamily="18" charset="0"/>
              <a:cs typeface="Times New Roman" pitchFamily="18" charset="0"/>
            </a:endParaRPr>
          </a:p>
          <a:p>
            <a:endParaRPr lang="en-US" sz="1900" dirty="0">
              <a:solidFill>
                <a:schemeClr val="tx1"/>
              </a:solidFill>
              <a:latin typeface="Times New Roman" pitchFamily="18" charset="0"/>
              <a:cs typeface="Times New Roman" pitchFamily="18" charset="0"/>
            </a:endParaRPr>
          </a:p>
          <a:p>
            <a:r>
              <a:rPr lang="en-US" sz="2000" dirty="0">
                <a:solidFill>
                  <a:schemeClr val="tx1"/>
                </a:solidFill>
              </a:rPr>
              <a:t>After creating user you should see similar to the following screen</a:t>
            </a:r>
          </a:p>
          <a:p>
            <a:endParaRPr lang="en-US" sz="1900" dirty="0" smtClean="0">
              <a:solidFill>
                <a:schemeClr val="tx1"/>
              </a:solidFill>
              <a:latin typeface="Times New Roman" pitchFamily="18" charset="0"/>
              <a:cs typeface="Times New Roman" pitchFamily="18" charset="0"/>
            </a:endParaRPr>
          </a:p>
          <a:p>
            <a:endParaRPr lang="en-US" sz="1900" dirty="0">
              <a:solidFill>
                <a:schemeClr val="tx1"/>
              </a:solidFill>
              <a:latin typeface="Times New Roman" pitchFamily="18" charset="0"/>
              <a:cs typeface="Times New Roman" pitchFamily="18" charset="0"/>
            </a:endParaRPr>
          </a:p>
          <a:p>
            <a:endParaRPr lang="en-US" dirty="0"/>
          </a:p>
        </p:txBody>
      </p:sp>
      <p:pic>
        <p:nvPicPr>
          <p:cNvPr id="4" name="Picture 3" descr="14"/>
          <p:cNvPicPr/>
          <p:nvPr/>
        </p:nvPicPr>
        <p:blipFill>
          <a:blip r:embed="rId2" cstate="print"/>
          <a:srcRect/>
          <a:stretch>
            <a:fillRect/>
          </a:stretch>
        </p:blipFill>
        <p:spPr bwMode="auto">
          <a:xfrm>
            <a:off x="2590800" y="152400"/>
            <a:ext cx="4191000" cy="2228850"/>
          </a:xfrm>
          <a:prstGeom prst="rect">
            <a:avLst/>
          </a:prstGeom>
          <a:noFill/>
          <a:ln w="9525">
            <a:noFill/>
            <a:miter lim="800000"/>
            <a:headEnd/>
            <a:tailEnd/>
          </a:ln>
        </p:spPr>
      </p:pic>
      <p:pic>
        <p:nvPicPr>
          <p:cNvPr id="5" name="Picture 4" descr="15"/>
          <p:cNvPicPr/>
          <p:nvPr/>
        </p:nvPicPr>
        <p:blipFill>
          <a:blip r:embed="rId3" cstate="print"/>
          <a:srcRect/>
          <a:stretch>
            <a:fillRect/>
          </a:stretch>
        </p:blipFill>
        <p:spPr bwMode="auto">
          <a:xfrm>
            <a:off x="3048000" y="3200400"/>
            <a:ext cx="3638550" cy="1881187"/>
          </a:xfrm>
          <a:prstGeom prst="rect">
            <a:avLst/>
          </a:prstGeom>
          <a:noFill/>
          <a:ln w="9525">
            <a:noFill/>
            <a:miter lim="800000"/>
            <a:headEnd/>
            <a:tailEnd/>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81000"/>
            <a:ext cx="8382000" cy="5791200"/>
          </a:xfrm>
        </p:spPr>
        <p:txBody>
          <a:bodyPr/>
          <a:lstStyle/>
          <a:p>
            <a:endParaRPr lang="en-US" dirty="0" smtClean="0"/>
          </a:p>
          <a:p>
            <a:endParaRPr lang="en-US" dirty="0"/>
          </a:p>
          <a:p>
            <a:endParaRPr lang="en-US" dirty="0" smtClean="0"/>
          </a:p>
          <a:p>
            <a:endParaRPr lang="en-US" dirty="0"/>
          </a:p>
          <a:p>
            <a:endParaRPr lang="en-US" dirty="0" smtClean="0"/>
          </a:p>
          <a:p>
            <a:endParaRPr lang="en-US" sz="1900" dirty="0" smtClean="0">
              <a:solidFill>
                <a:schemeClr val="tx1"/>
              </a:solidFill>
            </a:endParaRPr>
          </a:p>
          <a:p>
            <a:endParaRPr lang="en-US" sz="1900" dirty="0" smtClean="0"/>
          </a:p>
          <a:p>
            <a:endParaRPr lang="en-US" sz="1900" dirty="0" smtClean="0">
              <a:solidFill>
                <a:schemeClr val="tx1"/>
              </a:solidFill>
            </a:endParaRPr>
          </a:p>
          <a:p>
            <a:r>
              <a:rPr lang="en-US" sz="1900" dirty="0" smtClean="0">
                <a:solidFill>
                  <a:schemeClr val="tx1"/>
                </a:solidFill>
              </a:rPr>
              <a:t>What </a:t>
            </a:r>
            <a:r>
              <a:rPr lang="en-US" sz="1900" dirty="0">
                <a:solidFill>
                  <a:schemeClr val="tx1"/>
                </a:solidFill>
              </a:rPr>
              <a:t>we just did was not only creating a mailbox named admin, but we also created a user admin.</a:t>
            </a:r>
          </a:p>
          <a:p>
            <a:endParaRPr lang="en-US" dirty="0"/>
          </a:p>
        </p:txBody>
      </p:sp>
      <p:pic>
        <p:nvPicPr>
          <p:cNvPr id="4" name="Picture 3" descr="16"/>
          <p:cNvPicPr/>
          <p:nvPr/>
        </p:nvPicPr>
        <p:blipFill>
          <a:blip r:embed="rId2" cstate="print"/>
          <a:srcRect/>
          <a:stretch>
            <a:fillRect/>
          </a:stretch>
        </p:blipFill>
        <p:spPr bwMode="auto">
          <a:xfrm>
            <a:off x="1600200" y="685800"/>
            <a:ext cx="6315075" cy="2457450"/>
          </a:xfrm>
          <a:prstGeom prst="rect">
            <a:avLst/>
          </a:prstGeom>
          <a:noFill/>
          <a:ln w="9525">
            <a:noFill/>
            <a:miter lim="800000"/>
            <a:headEnd/>
            <a:tailEnd/>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600200"/>
          </a:xfrm>
        </p:spPr>
        <p:txBody>
          <a:bodyPr>
            <a:normAutofit/>
          </a:bodyPr>
          <a:lstStyle/>
          <a:p>
            <a:r>
              <a:rPr lang="en-US" sz="2000" b="1" dirty="0" smtClean="0"/>
              <a:t>How to Configure the SMTP Server?</a:t>
            </a:r>
            <a:r>
              <a:rPr lang="en-US" dirty="0" smtClean="0"/>
              <a:t/>
            </a:r>
            <a:br>
              <a:rPr lang="en-US" dirty="0" smtClean="0"/>
            </a:br>
            <a:endParaRPr lang="en-US" dirty="0"/>
          </a:p>
        </p:txBody>
      </p:sp>
      <p:sp>
        <p:nvSpPr>
          <p:cNvPr id="3" name="Subtitle 2"/>
          <p:cNvSpPr>
            <a:spLocks noGrp="1"/>
          </p:cNvSpPr>
          <p:nvPr>
            <p:ph type="subTitle" idx="1"/>
          </p:nvPr>
        </p:nvSpPr>
        <p:spPr>
          <a:xfrm>
            <a:off x="762000" y="838200"/>
            <a:ext cx="7924800" cy="44958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sz="2000" dirty="0" smtClean="0">
              <a:solidFill>
                <a:schemeClr val="tx1"/>
              </a:solidFill>
            </a:endParaRPr>
          </a:p>
          <a:p>
            <a:endParaRPr lang="en-US" sz="2000" dirty="0" smtClean="0"/>
          </a:p>
          <a:p>
            <a:r>
              <a:rPr lang="en-US" sz="2000" dirty="0" smtClean="0">
                <a:solidFill>
                  <a:schemeClr val="tx1"/>
                </a:solidFill>
              </a:rPr>
              <a:t>Open </a:t>
            </a:r>
            <a:r>
              <a:rPr lang="en-US" sz="2000" dirty="0">
                <a:solidFill>
                  <a:schemeClr val="tx1"/>
                </a:solidFill>
              </a:rPr>
              <a:t>Computer </a:t>
            </a:r>
            <a:r>
              <a:rPr lang="en-US" sz="2000" dirty="0" smtClean="0">
                <a:solidFill>
                  <a:schemeClr val="tx1"/>
                </a:solidFill>
              </a:rPr>
              <a:t>Management ,</a:t>
            </a:r>
            <a:r>
              <a:rPr lang="en-US" sz="2000" dirty="0">
                <a:solidFill>
                  <a:schemeClr val="tx1"/>
                </a:solidFill>
              </a:rPr>
              <a:t>Expand Services and Applications, expand Internet Information Service</a:t>
            </a:r>
            <a:br>
              <a:rPr lang="en-US" sz="2000" dirty="0">
                <a:solidFill>
                  <a:schemeClr val="tx1"/>
                </a:solidFill>
              </a:rPr>
            </a:br>
            <a:r>
              <a:rPr lang="en-US" sz="2000" dirty="0">
                <a:solidFill>
                  <a:schemeClr val="tx1"/>
                </a:solidFill>
              </a:rPr>
              <a:t>Right click Default SMTP Virtual Server and click </a:t>
            </a:r>
            <a:r>
              <a:rPr lang="en-US" sz="2000" dirty="0" smtClean="0">
                <a:solidFill>
                  <a:schemeClr val="tx1"/>
                </a:solidFill>
              </a:rPr>
              <a:t>Properties</a:t>
            </a:r>
          </a:p>
          <a:p>
            <a:endParaRPr lang="en-US" sz="2000" dirty="0">
              <a:solidFill>
                <a:schemeClr val="tx1"/>
              </a:solidFill>
            </a:endParaRPr>
          </a:p>
          <a:p>
            <a:endParaRPr lang="en-US" dirty="0"/>
          </a:p>
        </p:txBody>
      </p:sp>
      <p:pic>
        <p:nvPicPr>
          <p:cNvPr id="4" name="Picture 3" descr="17"/>
          <p:cNvPicPr/>
          <p:nvPr/>
        </p:nvPicPr>
        <p:blipFill>
          <a:blip r:embed="rId2" cstate="print"/>
          <a:srcRect/>
          <a:stretch>
            <a:fillRect/>
          </a:stretch>
        </p:blipFill>
        <p:spPr bwMode="auto">
          <a:xfrm>
            <a:off x="2209800" y="1371600"/>
            <a:ext cx="5057775" cy="2419350"/>
          </a:xfrm>
          <a:prstGeom prst="rect">
            <a:avLst/>
          </a:prstGeom>
          <a:noFill/>
          <a:ln w="9525">
            <a:noFill/>
            <a:miter lim="800000"/>
            <a:headEnd/>
            <a:tailEnd/>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04800"/>
            <a:ext cx="8153400" cy="60198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1900" dirty="0" smtClean="0">
              <a:solidFill>
                <a:schemeClr val="tx1"/>
              </a:solidFill>
            </a:endParaRPr>
          </a:p>
          <a:p>
            <a:endParaRPr lang="en-US" sz="1900" dirty="0" smtClean="0"/>
          </a:p>
          <a:p>
            <a:endParaRPr lang="en-US" sz="1900" dirty="0" smtClean="0">
              <a:solidFill>
                <a:schemeClr val="tx1"/>
              </a:solidFill>
            </a:endParaRPr>
          </a:p>
          <a:p>
            <a:r>
              <a:rPr lang="en-US" sz="1900" dirty="0" smtClean="0">
                <a:solidFill>
                  <a:schemeClr val="tx1"/>
                </a:solidFill>
              </a:rPr>
              <a:t>Once </a:t>
            </a:r>
            <a:r>
              <a:rPr lang="en-US" sz="1900" dirty="0">
                <a:solidFill>
                  <a:schemeClr val="tx1"/>
                </a:solidFill>
              </a:rPr>
              <a:t>it opens properties tab you should see similar to the following screen here you need to Click the Access tab Click the Authentication button</a:t>
            </a:r>
          </a:p>
          <a:p>
            <a:endParaRPr lang="en-US" dirty="0"/>
          </a:p>
        </p:txBody>
      </p:sp>
      <p:pic>
        <p:nvPicPr>
          <p:cNvPr id="4" name="Picture 3" descr="18"/>
          <p:cNvPicPr/>
          <p:nvPr/>
        </p:nvPicPr>
        <p:blipFill>
          <a:blip r:embed="rId2" cstate="print"/>
          <a:srcRect/>
          <a:stretch>
            <a:fillRect/>
          </a:stretch>
        </p:blipFill>
        <p:spPr bwMode="auto">
          <a:xfrm>
            <a:off x="2743200" y="381000"/>
            <a:ext cx="3714750" cy="4343400"/>
          </a:xfrm>
          <a:prstGeom prst="rect">
            <a:avLst/>
          </a:prstGeom>
          <a:noFill/>
          <a:ln w="9525">
            <a:noFill/>
            <a:miter lim="800000"/>
            <a:headEnd/>
            <a:tailEnd/>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85800"/>
            <a:ext cx="8077200" cy="55626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900" dirty="0" smtClean="0">
              <a:solidFill>
                <a:schemeClr val="tx1"/>
              </a:solidFill>
            </a:endParaRPr>
          </a:p>
          <a:p>
            <a:endParaRPr lang="en-US" sz="1900" dirty="0">
              <a:solidFill>
                <a:schemeClr val="tx1"/>
              </a:solidFill>
            </a:endParaRPr>
          </a:p>
          <a:p>
            <a:endParaRPr lang="en-US" sz="1900" dirty="0" smtClean="0">
              <a:solidFill>
                <a:schemeClr val="tx1"/>
              </a:solidFill>
            </a:endParaRPr>
          </a:p>
          <a:p>
            <a:endParaRPr lang="en-US" sz="1900" dirty="0" smtClean="0"/>
          </a:p>
          <a:p>
            <a:r>
              <a:rPr lang="en-US" sz="1900" dirty="0" smtClean="0">
                <a:solidFill>
                  <a:schemeClr val="tx1"/>
                </a:solidFill>
              </a:rPr>
              <a:t>Here </a:t>
            </a:r>
            <a:r>
              <a:rPr lang="en-US" sz="1900" dirty="0">
                <a:solidFill>
                  <a:schemeClr val="tx1"/>
                </a:solidFill>
              </a:rPr>
              <a:t>you need to make sure Anonymous Access and Integrated Windows Authentication is enabled.</a:t>
            </a:r>
          </a:p>
          <a:p>
            <a:endParaRPr lang="en-US" dirty="0"/>
          </a:p>
        </p:txBody>
      </p:sp>
      <p:pic>
        <p:nvPicPr>
          <p:cNvPr id="4" name="Picture 3" descr="19"/>
          <p:cNvPicPr/>
          <p:nvPr/>
        </p:nvPicPr>
        <p:blipFill>
          <a:blip r:embed="rId2" cstate="print"/>
          <a:srcRect/>
          <a:stretch>
            <a:fillRect/>
          </a:stretch>
        </p:blipFill>
        <p:spPr bwMode="auto">
          <a:xfrm>
            <a:off x="2590800" y="0"/>
            <a:ext cx="3838575" cy="3962400"/>
          </a:xfrm>
          <a:prstGeom prst="rect">
            <a:avLst/>
          </a:prstGeom>
          <a:noFill/>
          <a:ln w="9525">
            <a:noFill/>
            <a:miter lim="800000"/>
            <a:headEnd/>
            <a:tailEnd/>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7200"/>
            <a:ext cx="7239000" cy="5791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900" dirty="0" smtClean="0">
              <a:solidFill>
                <a:schemeClr val="tx1"/>
              </a:solidFill>
            </a:endParaRPr>
          </a:p>
          <a:p>
            <a:endParaRPr lang="en-US" sz="1900" dirty="0" smtClean="0"/>
          </a:p>
          <a:p>
            <a:r>
              <a:rPr lang="en-US" sz="1900" dirty="0" smtClean="0">
                <a:solidFill>
                  <a:schemeClr val="tx1"/>
                </a:solidFill>
              </a:rPr>
              <a:t>Click </a:t>
            </a:r>
            <a:r>
              <a:rPr lang="en-US" sz="1900" dirty="0">
                <a:solidFill>
                  <a:schemeClr val="tx1"/>
                </a:solidFill>
              </a:rPr>
              <a:t>the Relay button from the properties windows and make sure Allow all computers which successfully… is enabled and Only the list below is selected.</a:t>
            </a:r>
          </a:p>
          <a:p>
            <a:endParaRPr lang="en-US" dirty="0"/>
          </a:p>
        </p:txBody>
      </p:sp>
      <p:pic>
        <p:nvPicPr>
          <p:cNvPr id="4" name="Picture 3" descr="20"/>
          <p:cNvPicPr/>
          <p:nvPr/>
        </p:nvPicPr>
        <p:blipFill>
          <a:blip r:embed="rId2" cstate="print"/>
          <a:srcRect/>
          <a:stretch>
            <a:fillRect/>
          </a:stretch>
        </p:blipFill>
        <p:spPr bwMode="auto">
          <a:xfrm>
            <a:off x="3124200" y="533400"/>
            <a:ext cx="3629025" cy="3590925"/>
          </a:xfrm>
          <a:prstGeom prst="rect">
            <a:avLst/>
          </a:prstGeom>
          <a:noFill/>
          <a:ln w="9525">
            <a:noFill/>
            <a:miter lim="800000"/>
            <a:headEnd/>
            <a:tailEnd/>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200"/>
            <a:ext cx="7772400" cy="55626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900" dirty="0" smtClean="0">
              <a:solidFill>
                <a:schemeClr val="tx1"/>
              </a:solidFill>
            </a:endParaRPr>
          </a:p>
          <a:p>
            <a:endParaRPr lang="en-US" sz="1900" dirty="0" smtClean="0">
              <a:solidFill>
                <a:schemeClr val="tx1"/>
              </a:solidFill>
            </a:endParaRPr>
          </a:p>
          <a:p>
            <a:endParaRPr lang="en-US" sz="1900" dirty="0" smtClean="0"/>
          </a:p>
          <a:p>
            <a:endParaRPr lang="en-US" sz="1900" dirty="0" smtClean="0">
              <a:solidFill>
                <a:schemeClr val="tx1"/>
              </a:solidFill>
            </a:endParaRPr>
          </a:p>
          <a:p>
            <a:r>
              <a:rPr lang="en-US" sz="1900" dirty="0" smtClean="0">
                <a:solidFill>
                  <a:schemeClr val="tx1"/>
                </a:solidFill>
              </a:rPr>
              <a:t>First </a:t>
            </a:r>
            <a:r>
              <a:rPr lang="en-US" sz="1900" dirty="0">
                <a:solidFill>
                  <a:schemeClr val="tx1"/>
                </a:solidFill>
              </a:rPr>
              <a:t>of all, Authentication and Relay is not the same thing. We use the Authentication button to specify which authentications methods are allowed for users and other SMTP servers. </a:t>
            </a:r>
          </a:p>
        </p:txBody>
      </p:sp>
      <p:pic>
        <p:nvPicPr>
          <p:cNvPr id="4" name="Picture 3" descr="21"/>
          <p:cNvPicPr/>
          <p:nvPr/>
        </p:nvPicPr>
        <p:blipFill>
          <a:blip r:embed="rId2" cstate="print"/>
          <a:srcRect/>
          <a:stretch>
            <a:fillRect/>
          </a:stretch>
        </p:blipFill>
        <p:spPr bwMode="auto">
          <a:xfrm>
            <a:off x="2819400" y="990600"/>
            <a:ext cx="3648075" cy="3505200"/>
          </a:xfrm>
          <a:prstGeom prst="rect">
            <a:avLst/>
          </a:prstGeom>
          <a:noFill/>
          <a:ln w="9525">
            <a:noFill/>
            <a:miter lim="800000"/>
            <a:headEnd/>
            <a:tailEnd/>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762000"/>
            <a:ext cx="7010400" cy="4724400"/>
          </a:xfrm>
        </p:spPr>
        <p:txBody>
          <a:bodyPr>
            <a:normAutofit fontScale="92500" lnSpcReduction="20000"/>
          </a:bodyPr>
          <a:lstStyle/>
          <a:p>
            <a:r>
              <a:rPr lang="en-US" dirty="0" smtClean="0"/>
              <a:t>.</a:t>
            </a:r>
            <a:endParaRPr lang="en-US" dirty="0"/>
          </a:p>
          <a:p>
            <a:r>
              <a:rPr lang="en-US" sz="3100" b="1" dirty="0">
                <a:solidFill>
                  <a:schemeClr val="tx1"/>
                </a:solidFill>
              </a:rPr>
              <a:t>Enable SPA (Secure Password Authentication)</a:t>
            </a:r>
          </a:p>
          <a:p>
            <a:r>
              <a:rPr lang="en-US" sz="2500" dirty="0">
                <a:solidFill>
                  <a:schemeClr val="tx1"/>
                </a:solidFill>
              </a:rPr>
              <a:t>You need to configure your network </a:t>
            </a:r>
            <a:r>
              <a:rPr lang="en-US" sz="2500" dirty="0" err="1">
                <a:solidFill>
                  <a:schemeClr val="tx1"/>
                </a:solidFill>
              </a:rPr>
              <a:t>network</a:t>
            </a:r>
            <a:r>
              <a:rPr lang="en-US" sz="2500" dirty="0">
                <a:solidFill>
                  <a:schemeClr val="tx1"/>
                </a:solidFill>
              </a:rPr>
              <a:t> as secure as possible, so we prefer to use SPA (Secure Password Authentication). This will, as stated before, send the user name and password from the client encrypted, instead of clear text.</a:t>
            </a:r>
          </a:p>
          <a:p>
            <a:r>
              <a:rPr lang="en-US" sz="2500" dirty="0">
                <a:solidFill>
                  <a:schemeClr val="tx1"/>
                </a:solidFill>
              </a:rPr>
              <a:t>Click Start, then Run </a:t>
            </a:r>
            <a:r>
              <a:rPr lang="en-US" sz="2500" dirty="0" err="1">
                <a:solidFill>
                  <a:schemeClr val="tx1"/>
                </a:solidFill>
              </a:rPr>
              <a:t>ype</a:t>
            </a:r>
            <a:r>
              <a:rPr lang="en-US" sz="2500" dirty="0">
                <a:solidFill>
                  <a:schemeClr val="tx1"/>
                </a:solidFill>
              </a:rPr>
              <a:t> p3server.msc</a:t>
            </a:r>
          </a:p>
          <a:p>
            <a:r>
              <a:rPr lang="en-US" sz="2500" dirty="0">
                <a:solidFill>
                  <a:schemeClr val="tx1"/>
                </a:solidFill>
              </a:rPr>
              <a:t>In the right pane, right click your computer’s name and click Properties</a:t>
            </a:r>
          </a:p>
          <a:p>
            <a:r>
              <a:rPr lang="en-US" sz="2500" dirty="0">
                <a:solidFill>
                  <a:schemeClr val="tx1"/>
                </a:solidFill>
              </a:rPr>
              <a:t>Check the box Require Secure Password Authentication…  and Click OK</a:t>
            </a:r>
          </a:p>
          <a:p>
            <a:endParaRPr lang="en-US"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85800"/>
            <a:ext cx="6400800" cy="5410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You </a:t>
            </a:r>
            <a:r>
              <a:rPr lang="en-US" sz="2800" dirty="0">
                <a:solidFill>
                  <a:schemeClr val="tx1"/>
                </a:solidFill>
              </a:rPr>
              <a:t>will be prompted to restart the Microsoft POP3 Service, click Yes</a:t>
            </a:r>
          </a:p>
          <a:p>
            <a:endParaRPr lang="en-US" sz="2800" dirty="0">
              <a:solidFill>
                <a:schemeClr val="tx1"/>
              </a:solidFill>
            </a:endParaRPr>
          </a:p>
        </p:txBody>
      </p:sp>
      <p:pic>
        <p:nvPicPr>
          <p:cNvPr id="4" name="Picture 3" descr="22"/>
          <p:cNvPicPr/>
          <p:nvPr/>
        </p:nvPicPr>
        <p:blipFill>
          <a:blip r:embed="rId2" cstate="print"/>
          <a:srcRect/>
          <a:stretch>
            <a:fillRect/>
          </a:stretch>
        </p:blipFill>
        <p:spPr bwMode="auto">
          <a:xfrm>
            <a:off x="2590800" y="609600"/>
            <a:ext cx="3838575" cy="4048125"/>
          </a:xfrm>
          <a:prstGeom prst="rect">
            <a:avLst/>
          </a:prstGeom>
          <a:noFill/>
          <a:ln w="9525">
            <a:noFill/>
            <a:miter lim="800000"/>
            <a:headEnd/>
            <a:tailEnd/>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533400"/>
            <a:ext cx="8229600" cy="5638800"/>
          </a:xfrm>
        </p:spPr>
        <p:txBody>
          <a:bodyPr/>
          <a:lstStyle/>
          <a:p>
            <a:endParaRPr lang="en-US" dirty="0"/>
          </a:p>
        </p:txBody>
      </p:sp>
      <p:pic>
        <p:nvPicPr>
          <p:cNvPr id="4" name="Picture 3" descr="23"/>
          <p:cNvPicPr/>
          <p:nvPr/>
        </p:nvPicPr>
        <p:blipFill>
          <a:blip r:embed="rId2" cstate="print"/>
          <a:srcRect/>
          <a:stretch>
            <a:fillRect/>
          </a:stretch>
        </p:blipFill>
        <p:spPr bwMode="auto">
          <a:xfrm>
            <a:off x="1981200" y="533400"/>
            <a:ext cx="6743700" cy="1919288"/>
          </a:xfrm>
          <a:prstGeom prst="rect">
            <a:avLst/>
          </a:prstGeom>
          <a:noFill/>
          <a:ln w="9525">
            <a:noFill/>
            <a:miter lim="800000"/>
            <a:headEnd/>
            <a:tailEnd/>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533400"/>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What </a:t>
            </a:r>
            <a:r>
              <a:rPr lang="en-US" b="1" dirty="0"/>
              <a:t>is a Mail Server?</a:t>
            </a:r>
            <a:r>
              <a:rPr lang="en-US" dirty="0"/>
              <a:t/>
            </a:r>
            <a:br>
              <a:rPr lang="en-US" dirty="0"/>
            </a:br>
            <a:endParaRPr lang="en-US" dirty="0"/>
          </a:p>
        </p:txBody>
      </p:sp>
      <p:sp>
        <p:nvSpPr>
          <p:cNvPr id="3" name="Subtitle 2"/>
          <p:cNvSpPr>
            <a:spLocks noGrp="1"/>
          </p:cNvSpPr>
          <p:nvPr>
            <p:ph type="subTitle" idx="1"/>
          </p:nvPr>
        </p:nvSpPr>
        <p:spPr>
          <a:xfrm>
            <a:off x="533400" y="914400"/>
            <a:ext cx="8153400" cy="4800600"/>
          </a:xfrm>
        </p:spPr>
        <p:txBody>
          <a:bodyPr>
            <a:normAutofit/>
          </a:bodyPr>
          <a:lstStyle/>
          <a:p>
            <a:endParaRPr lang="en-US" b="1" dirty="0" smtClean="0">
              <a:solidFill>
                <a:schemeClr val="tx1"/>
              </a:solidFill>
            </a:endParaRPr>
          </a:p>
          <a:p>
            <a:endParaRPr lang="en-US" b="1" dirty="0">
              <a:solidFill>
                <a:schemeClr val="tx1"/>
              </a:solidFill>
            </a:endParaRP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A </a:t>
            </a:r>
            <a:r>
              <a:rPr lang="en-US" dirty="0">
                <a:solidFill>
                  <a:schemeClr val="tx1"/>
                </a:solidFill>
                <a:latin typeface="Times New Roman" pitchFamily="18" charset="0"/>
                <a:cs typeface="Times New Roman" pitchFamily="18" charset="0"/>
              </a:rPr>
              <a:t>mail server </a:t>
            </a:r>
            <a:r>
              <a:rPr lang="en-US" dirty="0" smtClean="0">
                <a:solidFill>
                  <a:schemeClr val="tx1"/>
                </a:solidFill>
                <a:latin typeface="Times New Roman" pitchFamily="18" charset="0"/>
                <a:cs typeface="Times New Roman" pitchFamily="18" charset="0"/>
              </a:rPr>
              <a:t>is </a:t>
            </a:r>
            <a:r>
              <a:rPr lang="en-US" dirty="0">
                <a:solidFill>
                  <a:schemeClr val="tx1"/>
                </a:solidFill>
                <a:latin typeface="Times New Roman" pitchFamily="18" charset="0"/>
                <a:cs typeface="Times New Roman" pitchFamily="18" charset="0"/>
              </a:rPr>
              <a:t>an application that receives incoming e-mail from local users </a:t>
            </a:r>
            <a:r>
              <a:rPr lang="en-US" dirty="0" smtClean="0">
                <a:solidFill>
                  <a:schemeClr val="tx1"/>
                </a:solidFill>
                <a:latin typeface="Times New Roman" pitchFamily="18" charset="0"/>
                <a:cs typeface="Times New Roman" pitchFamily="18" charset="0"/>
              </a:rPr>
              <a:t>and </a:t>
            </a:r>
            <a:r>
              <a:rPr lang="en-US" dirty="0">
                <a:solidFill>
                  <a:schemeClr val="tx1"/>
                </a:solidFill>
                <a:latin typeface="Times New Roman" pitchFamily="18" charset="0"/>
                <a:cs typeface="Times New Roman" pitchFamily="18" charset="0"/>
              </a:rPr>
              <a:t>remote senders and forwards outgoing e-mail for delivery. A computer dedicated to running such applications is also called a mail server</a:t>
            </a:r>
            <a:r>
              <a:rPr lang="en-US" dirty="0"/>
              <a:t>. </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Process of Sending an Email</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buNone/>
            </a:pPr>
            <a:endParaRPr lang="en-US" dirty="0"/>
          </a:p>
          <a:p>
            <a:r>
              <a:rPr lang="en-US" sz="2600" dirty="0">
                <a:latin typeface="Times New Roman" pitchFamily="18" charset="0"/>
                <a:cs typeface="Times New Roman" pitchFamily="18" charset="0"/>
              </a:rPr>
              <a:t>Now that you know the basics about incoming and outgoing mail servers, it will be easier to understand the role that they play in the emailing process. The basic steps of this process are outlined below for your convenience.</a:t>
            </a:r>
          </a:p>
          <a:p>
            <a:pPr>
              <a:buNone/>
            </a:pPr>
            <a:r>
              <a:rPr lang="en-US" sz="2600" dirty="0" smtClean="0">
                <a:latin typeface="Times New Roman" pitchFamily="18" charset="0"/>
                <a:cs typeface="Times New Roman" pitchFamily="18" charset="0"/>
              </a:rPr>
              <a:t>1</a:t>
            </a:r>
            <a:r>
              <a:rPr lang="en-US" sz="2600" dirty="0">
                <a:latin typeface="Times New Roman" pitchFamily="18" charset="0"/>
                <a:cs typeface="Times New Roman" pitchFamily="18" charset="0"/>
              </a:rPr>
              <a:t>: After composing a message and hitting send, your email client - whether it's Outlook Express or Gmail - connects to your domain's SMTP server. This server can be named many things; a standard example would be smtp.example.com</a:t>
            </a:r>
            <a:r>
              <a:rPr lang="en-US" dirty="0"/>
              <a:t>.</a:t>
            </a:r>
          </a:p>
          <a:p>
            <a:endParaRPr lang="en-US"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52400"/>
            <a:ext cx="7924800" cy="6248400"/>
          </a:xfrm>
        </p:spPr>
        <p:txBody>
          <a:bodyPr>
            <a:normAutofit/>
          </a:bodyPr>
          <a:lstStyle/>
          <a:p>
            <a:r>
              <a:rPr lang="en-US" sz="2200" dirty="0">
                <a:solidFill>
                  <a:schemeClr val="tx1"/>
                </a:solidFill>
              </a:rPr>
              <a:t>2: Your email client communicates with the SMTP server, giving it your email address, the recipient's email address, the message body and any attachments.</a:t>
            </a:r>
          </a:p>
          <a:p>
            <a:r>
              <a:rPr lang="en-US" sz="2200" dirty="0">
                <a:solidFill>
                  <a:schemeClr val="tx1"/>
                </a:solidFill>
              </a:rPr>
              <a:t>3: The SMTP server processes the recipient's email address - especially its domain. If the domain name is the same as the sender's, the message is routed directly over to the domain's POP3 or IMAP server - no routing between servers is needed. If the domain is different, though, the SMTP server will have to communicate with the other domain's server</a:t>
            </a:r>
            <a:r>
              <a:rPr lang="en-US" sz="2200" dirty="0" smtClean="0">
                <a:solidFill>
                  <a:schemeClr val="tx1"/>
                </a:solidFill>
              </a:rPr>
              <a:t>.</a:t>
            </a:r>
          </a:p>
          <a:p>
            <a:r>
              <a:rPr lang="en-US" sz="2400" dirty="0" smtClean="0">
                <a:solidFill>
                  <a:schemeClr val="tx1"/>
                </a:solidFill>
              </a:rPr>
              <a:t>4: </a:t>
            </a:r>
            <a:r>
              <a:rPr lang="en-US" sz="2200" dirty="0" smtClean="0">
                <a:solidFill>
                  <a:schemeClr val="tx1"/>
                </a:solidFill>
              </a:rPr>
              <a:t>In order to find the recipient's server, the sender's SMTP server has to communicate with the DNS, or Domain Name Server. The DNS takes the recipient's email domain name and translates it into an IP address. The sender's SMTP server cannot route an email properly with a domain name alone; an IP address is a unique number that is assigned to every computer that is connected to the Internet. By knowing this information, an outgoing mail server can perform its work more efficiently.</a:t>
            </a:r>
          </a:p>
          <a:p>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105400"/>
          </a:xfrm>
        </p:spPr>
        <p:txBody>
          <a:bodyPr>
            <a:normAutofit/>
          </a:bodyPr>
          <a:lstStyle/>
          <a:p>
            <a:pPr>
              <a:buNone/>
            </a:pPr>
            <a:r>
              <a:rPr lang="en-US" dirty="0" smtClean="0"/>
              <a:t>4</a:t>
            </a:r>
            <a:r>
              <a:rPr lang="en-US" sz="2200" dirty="0" smtClean="0"/>
              <a:t>: </a:t>
            </a:r>
            <a:r>
              <a:rPr lang="en-US" sz="2200" dirty="0"/>
              <a:t>In order to find the recipient's server, the sender's SMTP server has to communicate with the DNS, or Domain Name Server. The DNS takes the recipient's email domain name and translates it into an IP address. The sender's SMTP server cannot route an email properly with a domain name alone; an IP address is a unique number that is assigned to every computer that is connected to the Internet. By knowing this information, an outgoing mail server can perform its work more efficiently</a:t>
            </a:r>
            <a:r>
              <a:rPr lang="en-US" dirty="0" smtClean="0"/>
              <a:t>.</a:t>
            </a:r>
          </a:p>
          <a:p>
            <a:pPr>
              <a:buNone/>
            </a:pPr>
            <a:r>
              <a:rPr lang="en-US" dirty="0"/>
              <a:t>5: </a:t>
            </a:r>
            <a:r>
              <a:rPr lang="en-US" sz="2200" dirty="0">
                <a:latin typeface="+mj-lt"/>
                <a:cs typeface="Times New Roman" pitchFamily="18" charset="0"/>
              </a:rPr>
              <a:t>Now that the SMTP server has the recipient's IP address, it can connect to its </a:t>
            </a:r>
            <a:r>
              <a:rPr lang="en-US" sz="2200" dirty="0" smtClean="0">
                <a:latin typeface="Calibri (Body)"/>
                <a:cs typeface="Times New Roman" pitchFamily="18" charset="0"/>
              </a:rPr>
              <a:t>SMTP</a:t>
            </a:r>
            <a:r>
              <a:rPr lang="en-US" sz="2200" dirty="0" smtClean="0">
                <a:latin typeface="+mj-lt"/>
                <a:cs typeface="Times New Roman" pitchFamily="18" charset="0"/>
              </a:rPr>
              <a:t> </a:t>
            </a:r>
            <a:r>
              <a:rPr lang="en-US" sz="2200" dirty="0">
                <a:latin typeface="+mj-lt"/>
                <a:cs typeface="Times New Roman" pitchFamily="18" charset="0"/>
              </a:rPr>
              <a:t>server. This isn't usually done directly, though; instead, the message is routed along a series of unrelated SMTP servers until it arrives at its destination</a:t>
            </a:r>
            <a:r>
              <a:rPr lang="en-US" sz="2200" dirty="0">
                <a:latin typeface="+mj-lt"/>
              </a:rPr>
              <a:t>.</a:t>
            </a:r>
          </a:p>
          <a:p>
            <a:endParaRPr lang="en-US"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153400" cy="5715000"/>
          </a:xfrm>
        </p:spPr>
        <p:txBody>
          <a:bodyPr>
            <a:normAutofit lnSpcReduction="10000"/>
          </a:bodyPr>
          <a:lstStyle/>
          <a:p>
            <a:r>
              <a:rPr lang="en-US" dirty="0"/>
              <a:t>6: </a:t>
            </a:r>
            <a:r>
              <a:rPr lang="en-US" sz="2200" dirty="0">
                <a:solidFill>
                  <a:schemeClr val="tx1"/>
                </a:solidFill>
              </a:rPr>
              <a:t>The recipient's SMTP server scans the incoming message. If it recognizes the domain and the user name, it forwards the message along to the domain's POP3 or IMAP server. From there, it is placed in a </a:t>
            </a:r>
            <a:r>
              <a:rPr lang="en-US" sz="2200" dirty="0" smtClean="0">
                <a:solidFill>
                  <a:schemeClr val="tx1"/>
                </a:solidFill>
              </a:rPr>
              <a:t>send mail </a:t>
            </a:r>
            <a:r>
              <a:rPr lang="en-US" sz="2200" dirty="0">
                <a:solidFill>
                  <a:schemeClr val="tx1"/>
                </a:solidFill>
              </a:rPr>
              <a:t>queue until the recipient's email client allows it to be downloaded. At that point, the message can be </a:t>
            </a:r>
            <a:r>
              <a:rPr lang="en-US" sz="2200" dirty="0" smtClean="0">
                <a:solidFill>
                  <a:schemeClr val="tx1"/>
                </a:solidFill>
              </a:rPr>
              <a:t>read </a:t>
            </a:r>
            <a:r>
              <a:rPr lang="en-US" sz="2200" dirty="0">
                <a:solidFill>
                  <a:schemeClr val="tx1"/>
                </a:solidFill>
              </a:rPr>
              <a:t>by the recipient</a:t>
            </a:r>
            <a:r>
              <a:rPr lang="en-US" dirty="0" smtClean="0"/>
              <a:t>.</a:t>
            </a:r>
          </a:p>
          <a:p>
            <a:r>
              <a:rPr lang="en-US" b="1" dirty="0">
                <a:solidFill>
                  <a:schemeClr val="tx1"/>
                </a:solidFill>
              </a:rPr>
              <a:t>How Email Clients are Handled</a:t>
            </a:r>
            <a:endParaRPr lang="en-US" dirty="0">
              <a:solidFill>
                <a:schemeClr val="tx1"/>
              </a:solidFill>
            </a:endParaRPr>
          </a:p>
          <a:p>
            <a:r>
              <a:rPr lang="en-US" sz="2200" dirty="0">
                <a:solidFill>
                  <a:schemeClr val="tx1"/>
                </a:solidFill>
                <a:latin typeface="+mj-lt"/>
                <a:cs typeface="Times New Roman" pitchFamily="18" charset="0"/>
              </a:rPr>
              <a:t>Many people use web-based email clients, like Yahoo Mail and Gmail. Those who require a lot more space - especially businesses - often have to invest in their own servers. That means that they also have to have a way of receiving and transmitting emails, which means that they need to set up their own mail servers. To that end, programs like Postfix and Microsoft Exchange are two of the most popular options. Such programs facilitate the preceding process behind the scenes. Those who send and receive messages across those mail servers, of course, generally only see the "send" and "receive" parts of the process.</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772400" cy="4876800"/>
          </a:xfrm>
        </p:spPr>
        <p:txBody>
          <a:bodyPr>
            <a:normAutofit/>
          </a:bodyPr>
          <a:lstStyle/>
          <a:p>
            <a:r>
              <a:rPr lang="en-US" dirty="0"/>
              <a:t>6: </a:t>
            </a:r>
            <a:r>
              <a:rPr lang="en-US" sz="2400" dirty="0">
                <a:solidFill>
                  <a:schemeClr val="tx1"/>
                </a:solidFill>
              </a:rPr>
              <a:t>The recipient's SMTP server scans the incoming message. If it recognizes the domain and the user name, it forwards the message along to the domain's POP3 or IMAP server. From there, it is placed in a </a:t>
            </a:r>
            <a:r>
              <a:rPr lang="en-US" sz="2400" dirty="0" smtClean="0">
                <a:solidFill>
                  <a:schemeClr val="tx1"/>
                </a:solidFill>
              </a:rPr>
              <a:t>send mail </a:t>
            </a:r>
            <a:r>
              <a:rPr lang="en-US" sz="2400" dirty="0">
                <a:solidFill>
                  <a:schemeClr val="tx1"/>
                </a:solidFill>
              </a:rPr>
              <a:t>queue until the recipient's email client allows it to be downloaded. At that point, the message can be read by the recipient</a:t>
            </a:r>
            <a:r>
              <a:rPr lang="en-US" dirty="0"/>
              <a:t>.</a:t>
            </a:r>
          </a:p>
          <a:p>
            <a:endParaRPr lang="en-US"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1"/>
            <a:ext cx="7772400" cy="838200"/>
          </a:xfrm>
        </p:spPr>
        <p:txBody>
          <a:bodyPr>
            <a:normAutofit fontScale="90000"/>
          </a:bodyPr>
          <a:lstStyle/>
          <a:p>
            <a:r>
              <a:rPr lang="en-US" b="1" dirty="0" smtClean="0"/>
              <a:t>How Email Clients are Handled</a:t>
            </a:r>
            <a:r>
              <a:rPr lang="en-US" dirty="0" smtClean="0"/>
              <a:t/>
            </a:r>
            <a:br>
              <a:rPr lang="en-US" dirty="0" smtClean="0"/>
            </a:br>
            <a:endParaRPr lang="en-US" dirty="0"/>
          </a:p>
        </p:txBody>
      </p:sp>
      <p:sp>
        <p:nvSpPr>
          <p:cNvPr id="3" name="Subtitle 2"/>
          <p:cNvSpPr>
            <a:spLocks noGrp="1"/>
          </p:cNvSpPr>
          <p:nvPr>
            <p:ph type="subTitle" idx="1"/>
          </p:nvPr>
        </p:nvSpPr>
        <p:spPr>
          <a:xfrm>
            <a:off x="914400" y="990600"/>
            <a:ext cx="7696200" cy="4876800"/>
          </a:xfrm>
        </p:spPr>
        <p:txBody>
          <a:bodyPr>
            <a:normAutofit/>
          </a:bodyPr>
          <a:lstStyle/>
          <a:p>
            <a:r>
              <a:rPr lang="en-US" dirty="0" smtClean="0">
                <a:solidFill>
                  <a:schemeClr val="tx1"/>
                </a:solidFill>
              </a:rPr>
              <a:t>Many </a:t>
            </a:r>
            <a:r>
              <a:rPr lang="en-US" dirty="0">
                <a:solidFill>
                  <a:schemeClr val="tx1"/>
                </a:solidFill>
              </a:rPr>
              <a:t>people use web-based email clients, like Yahoo Mail and Gmail. Those who require a lot more space - especially businesses - often have to invest in their own servers. That means that they also have to have a way of receiving and transmitting emails, which means that they need to set up their own mail servers. To that end, programs like Postfix and Microsoft Exchange are two of the most popular options. Such programs facilitate the preceding process behind the scenes. Those who send and receive messages across those mail servers, of course, generally only see the "send" and "receive" parts of the process. </a:t>
            </a:r>
          </a:p>
          <a:p>
            <a:endParaRPr lang="en-US"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lstStyle/>
          <a:p>
            <a:r>
              <a:rPr lang="en-US" b="1" dirty="0" smtClean="0"/>
              <a:t>conclusion</a:t>
            </a:r>
            <a:endParaRPr lang="en-US" b="1" dirty="0"/>
          </a:p>
        </p:txBody>
      </p:sp>
      <p:sp>
        <p:nvSpPr>
          <p:cNvPr id="3" name="Subtitle 2"/>
          <p:cNvSpPr>
            <a:spLocks noGrp="1"/>
          </p:cNvSpPr>
          <p:nvPr>
            <p:ph type="subTitle" idx="1"/>
          </p:nvPr>
        </p:nvSpPr>
        <p:spPr>
          <a:xfrm>
            <a:off x="533400" y="1295400"/>
            <a:ext cx="8382000" cy="5181600"/>
          </a:xfrm>
        </p:spPr>
        <p:txBody>
          <a:bodyPr/>
          <a:lstStyle/>
          <a:p>
            <a:endParaRPr lang="en-US" dirty="0" smtClean="0"/>
          </a:p>
          <a:p>
            <a:endParaRPr lang="en-US" dirty="0"/>
          </a:p>
          <a:p>
            <a:r>
              <a:rPr lang="en-US" dirty="0" smtClean="0">
                <a:solidFill>
                  <a:schemeClr val="tx1"/>
                </a:solidFill>
              </a:rPr>
              <a:t>The important of configuring mail sever is to enable  the users to send and receive mail message in their organization or company</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a:t>Types of Mail Servers</a:t>
            </a:r>
            <a:r>
              <a:rPr lang="en-US" dirty="0"/>
              <a:t/>
            </a:r>
            <a:br>
              <a:rPr lang="en-US" dirty="0"/>
            </a:br>
            <a:endParaRPr lang="en-US" dirty="0"/>
          </a:p>
        </p:txBody>
      </p:sp>
      <p:sp>
        <p:nvSpPr>
          <p:cNvPr id="3" name="Subtitle 2"/>
          <p:cNvSpPr>
            <a:spLocks noGrp="1"/>
          </p:cNvSpPr>
          <p:nvPr>
            <p:ph type="subTitle" idx="1"/>
          </p:nvPr>
        </p:nvSpPr>
        <p:spPr>
          <a:xfrm>
            <a:off x="1371600" y="2286000"/>
            <a:ext cx="6705600" cy="3048000"/>
          </a:xfrm>
        </p:spPr>
        <p:txBody>
          <a:bodyPr/>
          <a:lstStyle/>
          <a:p>
            <a:r>
              <a:rPr lang="en-US" dirty="0"/>
              <a:t>Mail servers can be </a:t>
            </a:r>
            <a:r>
              <a:rPr lang="en-US" dirty="0" smtClean="0"/>
              <a:t>divided </a:t>
            </a:r>
            <a:r>
              <a:rPr lang="en-US" dirty="0"/>
              <a:t>into two main categories</a:t>
            </a:r>
            <a:r>
              <a:rPr lang="en-US" dirty="0" smtClean="0"/>
              <a:t>:</a:t>
            </a:r>
          </a:p>
          <a:p>
            <a:r>
              <a:rPr lang="en-US" b="1" dirty="0" smtClean="0">
                <a:solidFill>
                  <a:schemeClr val="tx1"/>
                </a:solidFill>
              </a:rPr>
              <a:t>*</a:t>
            </a:r>
            <a:r>
              <a:rPr lang="en-US" b="1" dirty="0">
                <a:solidFill>
                  <a:schemeClr val="tx1"/>
                </a:solidFill>
              </a:rPr>
              <a:t>outgoing mail servers </a:t>
            </a:r>
          </a:p>
          <a:p>
            <a:r>
              <a:rPr lang="en-US" b="1" dirty="0" smtClean="0">
                <a:solidFill>
                  <a:schemeClr val="tx1"/>
                </a:solidFill>
              </a:rPr>
              <a:t>  * </a:t>
            </a:r>
            <a:r>
              <a:rPr lang="en-US" b="1" dirty="0">
                <a:solidFill>
                  <a:schemeClr val="tx1"/>
                </a:solidFill>
              </a:rPr>
              <a:t>incoming mail servers.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Outgoing mail servers </a:t>
            </a:r>
            <a:r>
              <a:rPr lang="en-US" dirty="0"/>
              <a:t>are known </a:t>
            </a:r>
            <a:r>
              <a:rPr lang="en-US" dirty="0" smtClean="0"/>
              <a:t>as SMTP, </a:t>
            </a:r>
            <a:r>
              <a:rPr lang="en-US" dirty="0"/>
              <a:t>or Simple Mail Transfer Protocol, servers. </a:t>
            </a:r>
            <a:r>
              <a:rPr lang="en-US" b="1" dirty="0"/>
              <a:t>Incoming mail servers</a:t>
            </a:r>
            <a:r>
              <a:rPr lang="en-US" dirty="0"/>
              <a:t> come in two main varieties. </a:t>
            </a:r>
            <a:r>
              <a:rPr lang="en-US" dirty="0" smtClean="0"/>
              <a:t>POP3, </a:t>
            </a:r>
            <a:r>
              <a:rPr lang="en-US" dirty="0"/>
              <a:t>or Post Office Protocol, version 3, servers are best known for storing sent and received messages on PCs' local hard drives</a:t>
            </a:r>
            <a:r>
              <a:rPr lang="en-US" dirty="0" smtClean="0"/>
              <a:t>.,</a:t>
            </a:r>
            <a:r>
              <a:rPr lang="en-US" dirty="0" smtClean="0"/>
              <a:t> IMAP</a:t>
            </a:r>
            <a:r>
              <a:rPr lang="en-US" dirty="0" smtClean="0"/>
              <a:t> </a:t>
            </a:r>
            <a:r>
              <a:rPr lang="en-US" dirty="0"/>
              <a:t>or Internet Message Access Protocol, servers always store copies of messages on servers. Most POP3 servers can store messages on servers, too, which is a lot more convenient</a:t>
            </a:r>
            <a:r>
              <a:rPr lang="en-US" dirty="0" smtClean="0"/>
              <a:t>.</a:t>
            </a:r>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990600"/>
          </a:xfrm>
        </p:spPr>
        <p:txBody>
          <a:bodyPr>
            <a:normAutofit/>
          </a:bodyPr>
          <a:lstStyle/>
          <a:p>
            <a:r>
              <a:rPr lang="en-US" sz="2000" b="1" dirty="0"/>
              <a:t>What is Simple Mail Transfer Protocol (SMTP)?</a:t>
            </a:r>
          </a:p>
        </p:txBody>
      </p:sp>
      <p:sp>
        <p:nvSpPr>
          <p:cNvPr id="3" name="Subtitle 2"/>
          <p:cNvSpPr>
            <a:spLocks noGrp="1"/>
          </p:cNvSpPr>
          <p:nvPr>
            <p:ph type="subTitle" idx="1"/>
          </p:nvPr>
        </p:nvSpPr>
        <p:spPr>
          <a:xfrm>
            <a:off x="762000" y="1447800"/>
            <a:ext cx="7772400" cy="4572000"/>
          </a:xfrm>
        </p:spPr>
        <p:txBody>
          <a:bodyPr/>
          <a:lstStyle/>
          <a:p>
            <a:r>
              <a:rPr lang="en-US" sz="2200" dirty="0">
                <a:solidFill>
                  <a:schemeClr val="tx1"/>
                </a:solidFill>
                <a:latin typeface="Times New Roman" pitchFamily="18" charset="0"/>
                <a:cs typeface="Times New Roman" pitchFamily="18" charset="0"/>
              </a:rPr>
              <a:t>SMTP stands for Simple Mail Transfer Protocol. It's a set of communication guidelines that allow software to transmit email over the Internet. Most email software is designed to use SMTP for communication purposes when sending email, and It only works for outgoing messages</a:t>
            </a:r>
            <a:r>
              <a:rPr lang="en-US" sz="2200" dirty="0" smtClean="0">
                <a:solidFill>
                  <a:schemeClr val="tx1"/>
                </a:solidFill>
                <a:latin typeface="Times New Roman" pitchFamily="18" charset="0"/>
                <a:cs typeface="Times New Roman" pitchFamily="18" charset="0"/>
              </a:rPr>
              <a:t>.</a:t>
            </a:r>
          </a:p>
          <a:p>
            <a:r>
              <a:rPr lang="en-US" sz="2400" b="1" dirty="0" smtClean="0">
                <a:solidFill>
                  <a:schemeClr val="tx1"/>
                </a:solidFill>
                <a:latin typeface="Times New Roman" pitchFamily="18" charset="0"/>
                <a:cs typeface="Times New Roman" pitchFamily="18" charset="0"/>
              </a:rPr>
              <a:t>What is Post</a:t>
            </a: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Office Protocol, version </a:t>
            </a:r>
            <a:r>
              <a:rPr lang="en-US" sz="2400" b="1" dirty="0" smtClean="0">
                <a:solidFill>
                  <a:schemeClr val="tx1"/>
                </a:solidFill>
                <a:latin typeface="Times New Roman" pitchFamily="18" charset="0"/>
                <a:cs typeface="Times New Roman" pitchFamily="18" charset="0"/>
              </a:rPr>
              <a:t>3(POP3)</a:t>
            </a:r>
            <a:endParaRPr lang="en-US" sz="2200" b="1" dirty="0" smtClean="0">
              <a:solidFill>
                <a:schemeClr val="tx1"/>
              </a:solidFill>
              <a:latin typeface="Times New Roman" pitchFamily="18" charset="0"/>
              <a:cs typeface="Times New Roman" pitchFamily="18" charset="0"/>
            </a:endParaRPr>
          </a:p>
          <a:p>
            <a:r>
              <a:rPr lang="en-US" sz="2200" dirty="0">
                <a:solidFill>
                  <a:schemeClr val="tx1"/>
                </a:solidFill>
                <a:latin typeface="Times New Roman" pitchFamily="18" charset="0"/>
                <a:cs typeface="Times New Roman" pitchFamily="18" charset="0"/>
              </a:rPr>
              <a:t>POP3 has become increasingly sophisticated so that some administrators can configure the protocol to "store" email on the server for a certain period of time, which would allow an individual to download it as many times as they wished within that given time frame</a:t>
            </a:r>
            <a:r>
              <a:rPr lang="en-US" sz="2400"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endParaRPr lang="en-US" sz="22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
            <a:ext cx="7772400" cy="914399"/>
          </a:xfrm>
        </p:spPr>
        <p:txBody>
          <a:bodyPr>
            <a:normAutofit/>
          </a:bodyPr>
          <a:lstStyle/>
          <a:p>
            <a:r>
              <a:rPr lang="en-US" sz="2200" b="1" dirty="0" smtClean="0"/>
              <a:t>How to Configure the Mail  server ?</a:t>
            </a:r>
            <a:endParaRPr lang="en-US" sz="2200" dirty="0"/>
          </a:p>
        </p:txBody>
      </p:sp>
      <p:sp>
        <p:nvSpPr>
          <p:cNvPr id="3" name="Subtitle 2"/>
          <p:cNvSpPr>
            <a:spLocks noGrp="1"/>
          </p:cNvSpPr>
          <p:nvPr>
            <p:ph type="subTitle" idx="1"/>
          </p:nvPr>
        </p:nvSpPr>
        <p:spPr>
          <a:xfrm>
            <a:off x="609600" y="1143000"/>
            <a:ext cx="8001000" cy="5105400"/>
          </a:xfrm>
        </p:spPr>
        <p:txBody>
          <a:bodyPr>
            <a:normAutofit/>
          </a:bodyPr>
          <a:lstStyle/>
          <a:p>
            <a:r>
              <a:rPr lang="en-US" sz="2000" dirty="0">
                <a:solidFill>
                  <a:schemeClr val="tx1"/>
                </a:solidFill>
                <a:latin typeface="Times New Roman" pitchFamily="18" charset="0"/>
                <a:cs typeface="Times New Roman" pitchFamily="18" charset="0"/>
              </a:rPr>
              <a:t>First you need to make sure you have install and configure windows server 2003 with domain </a:t>
            </a:r>
            <a:r>
              <a:rPr lang="en-US" sz="2000" dirty="0" smtClean="0">
                <a:solidFill>
                  <a:schemeClr val="tx1"/>
                </a:solidFill>
                <a:latin typeface="Times New Roman" pitchFamily="18" charset="0"/>
                <a:cs typeface="Times New Roman" pitchFamily="18" charset="0"/>
              </a:rPr>
              <a:t>controller. </a:t>
            </a:r>
            <a:endParaRPr lang="en-US" sz="2000" dirty="0">
              <a:solidFill>
                <a:schemeClr val="tx1"/>
              </a:solidFill>
              <a:latin typeface="Times New Roman" pitchFamily="18" charset="0"/>
              <a:cs typeface="Times New Roman" pitchFamily="18" charset="0"/>
            </a:endParaRPr>
          </a:p>
          <a:p>
            <a:r>
              <a:rPr lang="en-US" sz="2000" b="1" dirty="0">
                <a:solidFill>
                  <a:schemeClr val="tx1"/>
                </a:solidFill>
                <a:latin typeface="Times New Roman" pitchFamily="18" charset="0"/>
                <a:cs typeface="Times New Roman" pitchFamily="18" charset="0"/>
              </a:rPr>
              <a:t>Install the Email Server </a:t>
            </a:r>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Go to Start-&gt;Programs-&gt;Administrative Tools-&gt;Manage Your Server once it opens you should see similar to the following screen here Click on Add or remove a role</a:t>
            </a:r>
          </a:p>
          <a:p>
            <a:endParaRPr lang="en-US" sz="2000" dirty="0">
              <a:latin typeface="Times New Roman" pitchFamily="18" charset="0"/>
              <a:cs typeface="Times New Roman" pitchFamily="18" charset="0"/>
            </a:endParaRPr>
          </a:p>
        </p:txBody>
      </p:sp>
      <p:pic>
        <p:nvPicPr>
          <p:cNvPr id="4" name="Picture 3" descr="1"/>
          <p:cNvPicPr/>
          <p:nvPr/>
        </p:nvPicPr>
        <p:blipFill>
          <a:blip r:embed="rId2" cstate="print"/>
          <a:srcRect/>
          <a:stretch>
            <a:fillRect/>
          </a:stretch>
        </p:blipFill>
        <p:spPr bwMode="auto">
          <a:xfrm>
            <a:off x="1752600" y="3124200"/>
            <a:ext cx="6172200" cy="2667000"/>
          </a:xfrm>
          <a:prstGeom prst="rect">
            <a:avLst/>
          </a:prstGeom>
          <a:noFill/>
          <a:ln w="9525">
            <a:noFill/>
            <a:miter lim="800000"/>
            <a:headEnd/>
            <a:tailEnd/>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81000"/>
            <a:ext cx="8001000" cy="5257800"/>
          </a:xfrm>
        </p:spPr>
        <p:txBody>
          <a:bodyPr>
            <a:normAutofit lnSpcReduction="10000"/>
          </a:bodyPr>
          <a:lstStyle/>
          <a:p>
            <a:r>
              <a:rPr lang="en-US" sz="2200" dirty="0">
                <a:solidFill>
                  <a:schemeClr val="tx1"/>
                </a:solidFill>
              </a:rPr>
              <a:t>This will start the Configure Your Server Wizard. Read the text and make sure you have connected all the necessary cables and all the other things it says you should do before </a:t>
            </a:r>
            <a:r>
              <a:rPr lang="en-US" sz="2200" dirty="0" err="1">
                <a:solidFill>
                  <a:schemeClr val="tx1"/>
                </a:solidFill>
              </a:rPr>
              <a:t>continuing.Click</a:t>
            </a:r>
            <a:r>
              <a:rPr lang="en-US" sz="2200" dirty="0">
                <a:solidFill>
                  <a:schemeClr val="tx1"/>
                </a:solidFill>
              </a:rPr>
              <a:t> on Next</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sz="2400" dirty="0" smtClean="0">
              <a:solidFill>
                <a:schemeClr val="tx1"/>
              </a:solidFill>
            </a:endParaRPr>
          </a:p>
          <a:p>
            <a:r>
              <a:rPr lang="en-US" sz="2400" dirty="0" smtClean="0">
                <a:solidFill>
                  <a:schemeClr val="tx1"/>
                </a:solidFill>
              </a:rPr>
              <a:t>We </a:t>
            </a:r>
            <a:r>
              <a:rPr lang="en-US" sz="2400" dirty="0">
                <a:solidFill>
                  <a:schemeClr val="tx1"/>
                </a:solidFill>
              </a:rPr>
              <a:t>now come to the step where we add and remove roles for our server. Select Mail Server (POP3,SMTP) click Next</a:t>
            </a:r>
          </a:p>
          <a:p>
            <a:endParaRPr lang="en-US" dirty="0">
              <a:solidFill>
                <a:schemeClr val="tx1"/>
              </a:solidFill>
            </a:endParaRPr>
          </a:p>
        </p:txBody>
      </p:sp>
      <p:pic>
        <p:nvPicPr>
          <p:cNvPr id="4" name="Picture 3" descr="2"/>
          <p:cNvPicPr/>
          <p:nvPr/>
        </p:nvPicPr>
        <p:blipFill>
          <a:blip r:embed="rId2" cstate="print"/>
          <a:srcRect/>
          <a:stretch>
            <a:fillRect/>
          </a:stretch>
        </p:blipFill>
        <p:spPr bwMode="auto">
          <a:xfrm>
            <a:off x="1600200" y="1371600"/>
            <a:ext cx="5667375" cy="3262312"/>
          </a:xfrm>
          <a:prstGeom prst="rect">
            <a:avLst/>
          </a:prstGeom>
          <a:noFill/>
          <a:ln w="9525">
            <a:noFill/>
            <a:miter lim="800000"/>
            <a:headEnd/>
            <a:tailEnd/>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7772400" cy="5410200"/>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2200" dirty="0" smtClean="0">
              <a:solidFill>
                <a:schemeClr val="tx1"/>
              </a:solidFill>
            </a:endParaRPr>
          </a:p>
          <a:p>
            <a:endParaRPr lang="en-US" sz="2200" dirty="0">
              <a:solidFill>
                <a:schemeClr val="tx1"/>
              </a:solidFill>
            </a:endParaRPr>
          </a:p>
          <a:p>
            <a:r>
              <a:rPr lang="en-US" sz="2200" dirty="0" smtClean="0">
                <a:solidFill>
                  <a:schemeClr val="tx1"/>
                </a:solidFill>
              </a:rPr>
              <a:t>You </a:t>
            </a:r>
            <a:r>
              <a:rPr lang="en-US" sz="2200" dirty="0">
                <a:solidFill>
                  <a:schemeClr val="tx1"/>
                </a:solidFill>
              </a:rPr>
              <a:t>will now specify the type of authentication and type the email domain name. In this tutorial we will use Windows Authentication, and we will use our domain name, windowsreference.com. You should of course use your domain </a:t>
            </a:r>
            <a:r>
              <a:rPr lang="en-US" sz="2200" dirty="0" err="1">
                <a:solidFill>
                  <a:schemeClr val="tx1"/>
                </a:solidFill>
              </a:rPr>
              <a:t>name.click</a:t>
            </a:r>
            <a:r>
              <a:rPr lang="en-US" sz="2200" dirty="0">
                <a:solidFill>
                  <a:schemeClr val="tx1"/>
                </a:solidFill>
              </a:rPr>
              <a:t> next</a:t>
            </a:r>
          </a:p>
          <a:p>
            <a:endParaRPr lang="en-US" dirty="0"/>
          </a:p>
        </p:txBody>
      </p:sp>
      <p:pic>
        <p:nvPicPr>
          <p:cNvPr id="5" name="Picture 4" descr="3"/>
          <p:cNvPicPr/>
          <p:nvPr/>
        </p:nvPicPr>
        <p:blipFill>
          <a:blip r:embed="rId2" cstate="print"/>
          <a:srcRect/>
          <a:stretch>
            <a:fillRect/>
          </a:stretch>
        </p:blipFill>
        <p:spPr bwMode="auto">
          <a:xfrm>
            <a:off x="1828800" y="533401"/>
            <a:ext cx="5667375" cy="3962400"/>
          </a:xfrm>
          <a:prstGeom prst="rect">
            <a:avLst/>
          </a:prstGeom>
          <a:noFill/>
          <a:ln w="9525">
            <a:noFill/>
            <a:miter lim="800000"/>
            <a:headEnd/>
            <a:tailEnd/>
          </a:ln>
        </p:spPr>
      </p:pic>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TotalTime>
  <Words>1904</Words>
  <Application>Microsoft Office PowerPoint</Application>
  <PresentationFormat>On-screen Show (4:3)</PresentationFormat>
  <Paragraphs>268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Mail Server</vt:lpstr>
      <vt:lpstr>GROUP A</vt:lpstr>
      <vt:lpstr>   What is a Mail Server? </vt:lpstr>
      <vt:lpstr>Types of Mail Servers </vt:lpstr>
      <vt:lpstr>Slide 5</vt:lpstr>
      <vt:lpstr>What is Simple Mail Transfer Protocol (SMTP)?</vt:lpstr>
      <vt:lpstr>How to Configure the Mail  server ?</vt:lpstr>
      <vt:lpstr>Slide 8</vt:lpstr>
      <vt:lpstr>Slide 9</vt:lpstr>
      <vt:lpstr>Slide 10</vt:lpstr>
      <vt:lpstr>Slide 11</vt:lpstr>
      <vt:lpstr>Slide 12</vt:lpstr>
      <vt:lpstr>Slide 13</vt:lpstr>
      <vt:lpstr>Slide 14</vt:lpstr>
      <vt:lpstr>Slide 15</vt:lpstr>
      <vt:lpstr>Slide 16</vt:lpstr>
      <vt:lpstr>Slide 17</vt:lpstr>
      <vt:lpstr>SPA </vt:lpstr>
      <vt:lpstr>Create a mailbox </vt:lpstr>
      <vt:lpstr>Slide 20</vt:lpstr>
      <vt:lpstr>Slide 21</vt:lpstr>
      <vt:lpstr>How to Configure the SMTP Server? </vt:lpstr>
      <vt:lpstr>Slide 23</vt:lpstr>
      <vt:lpstr>Slide 24</vt:lpstr>
      <vt:lpstr>Slide 25</vt:lpstr>
      <vt:lpstr>Slide 26</vt:lpstr>
      <vt:lpstr>Slide 27</vt:lpstr>
      <vt:lpstr>Slide 28</vt:lpstr>
      <vt:lpstr>Slide 29</vt:lpstr>
      <vt:lpstr>The Process of Sending an Email </vt:lpstr>
      <vt:lpstr>Slide 31</vt:lpstr>
      <vt:lpstr>Slide 32</vt:lpstr>
      <vt:lpstr>Slide 33</vt:lpstr>
      <vt:lpstr>Slide 34</vt:lpstr>
      <vt:lpstr>How Email Clients are Handled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 Server</dc:title>
  <dc:creator>Yves</dc:creator>
  <cp:lastModifiedBy>Yves</cp:lastModifiedBy>
  <cp:revision>24</cp:revision>
  <dcterms:created xsi:type="dcterms:W3CDTF">2012-01-18T16:59:13Z</dcterms:created>
  <dcterms:modified xsi:type="dcterms:W3CDTF">2012-01-19T08:17:08Z</dcterms:modified>
</cp:coreProperties>
</file>