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6" r:id="rId3"/>
    <p:sldId id="262" r:id="rId4"/>
    <p:sldId id="299" r:id="rId5"/>
    <p:sldId id="300" r:id="rId6"/>
    <p:sldId id="301" r:id="rId7"/>
    <p:sldId id="298" r:id="rId8"/>
    <p:sldId id="302" r:id="rId9"/>
    <p:sldId id="297" r:id="rId10"/>
    <p:sldId id="303" r:id="rId11"/>
    <p:sldId id="269" r:id="rId12"/>
    <p:sldId id="295" r:id="rId13"/>
    <p:sldId id="266" r:id="rId14"/>
    <p:sldId id="268" r:id="rId15"/>
    <p:sldId id="267" r:id="rId16"/>
    <p:sldId id="291" r:id="rId17"/>
    <p:sldId id="292" r:id="rId18"/>
    <p:sldId id="304" r:id="rId19"/>
    <p:sldId id="281" r:id="rId20"/>
    <p:sldId id="293" r:id="rId21"/>
    <p:sldId id="288" r:id="rId22"/>
    <p:sldId id="282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6776CB1F-2D0F-4EFE-8093-C486657FACAB}">
          <p14:sldIdLst>
            <p14:sldId id="256"/>
            <p14:sldId id="296"/>
            <p14:sldId id="262"/>
            <p14:sldId id="299"/>
            <p14:sldId id="300"/>
            <p14:sldId id="301"/>
            <p14:sldId id="298"/>
            <p14:sldId id="302"/>
            <p14:sldId id="297"/>
            <p14:sldId id="303"/>
            <p14:sldId id="269"/>
            <p14:sldId id="295"/>
            <p14:sldId id="266"/>
            <p14:sldId id="268"/>
            <p14:sldId id="267"/>
            <p14:sldId id="291"/>
            <p14:sldId id="292"/>
            <p14:sldId id="304"/>
            <p14:sldId id="281"/>
            <p14:sldId id="293"/>
            <p14:sldId id="288"/>
            <p14:sldId id="282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FAFA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Sieci neuronowe i modelowanie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wprowadzenie do tematyki zajęć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98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Modelowanie i symulacja</a:t>
            </a:r>
            <a:endParaRPr lang="pl-PL" dirty="0"/>
          </a:p>
        </p:txBody>
      </p:sp>
      <p:sp>
        <p:nvSpPr>
          <p:cNvPr id="6" name="Owal 5"/>
          <p:cNvSpPr/>
          <p:nvPr/>
        </p:nvSpPr>
        <p:spPr>
          <a:xfrm>
            <a:off x="1630837" y="2630078"/>
            <a:ext cx="1234911" cy="12349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dane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3261678" y="4232635"/>
            <a:ext cx="2309567" cy="11689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model</a:t>
            </a:r>
            <a:endParaRPr lang="pl-PL" dirty="0"/>
          </a:p>
        </p:txBody>
      </p:sp>
      <p:sp>
        <p:nvSpPr>
          <p:cNvPr id="8" name="Strzałka w prawo 7"/>
          <p:cNvSpPr/>
          <p:nvPr/>
        </p:nvSpPr>
        <p:spPr>
          <a:xfrm>
            <a:off x="5739043" y="4562573"/>
            <a:ext cx="1907985" cy="50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/>
          <p:cNvSpPr/>
          <p:nvPr/>
        </p:nvSpPr>
        <p:spPr>
          <a:xfrm>
            <a:off x="7816391" y="4232635"/>
            <a:ext cx="2223155" cy="12349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przewidywania</a:t>
            </a:r>
            <a:endParaRPr lang="pl-PL" dirty="0"/>
          </a:p>
        </p:txBody>
      </p:sp>
      <p:sp>
        <p:nvSpPr>
          <p:cNvPr id="10" name="Wygięta strzałka 9"/>
          <p:cNvSpPr/>
          <p:nvPr/>
        </p:nvSpPr>
        <p:spPr>
          <a:xfrm flipV="1">
            <a:off x="2112387" y="3869702"/>
            <a:ext cx="1272619" cy="1201917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Wygięta strzałka 10"/>
          <p:cNvSpPr/>
          <p:nvPr/>
        </p:nvSpPr>
        <p:spPr>
          <a:xfrm rot="10800000" flipV="1">
            <a:off x="2915232" y="2877533"/>
            <a:ext cx="6096789" cy="1307969"/>
          </a:xfrm>
          <a:prstGeom prst="bentArrow">
            <a:avLst>
              <a:gd name="adj1" fmla="val 18514"/>
              <a:gd name="adj2" fmla="val 25000"/>
              <a:gd name="adj3" fmla="val 25000"/>
              <a:gd name="adj4" fmla="val 875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5722066" y="5071619"/>
            <a:ext cx="172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przewidywanie, symulacja</a:t>
            </a:r>
            <a:endParaRPr lang="pl-PL" b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4707747" y="2663070"/>
            <a:ext cx="238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trafność przewidywań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5245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liniowy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u="sng" dirty="0" smtClean="0"/>
              <a:t>przykład w </a:t>
            </a:r>
            <a:r>
              <a:rPr lang="pl-PL" u="sng" dirty="0" err="1" smtClean="0"/>
              <a:t>notebook’u</a:t>
            </a:r>
            <a:r>
              <a:rPr lang="pl-PL" u="sng" dirty="0" smtClean="0"/>
              <a:t> – parametry i dopasowanie modelu liniowego</a:t>
            </a:r>
          </a:p>
          <a:p>
            <a:r>
              <a:rPr lang="pl-PL" dirty="0" smtClean="0"/>
              <a:t>poszukiwanie wartości parametrów minimalizujących </a:t>
            </a:r>
            <a:r>
              <a:rPr lang="pl-PL" i="1" dirty="0" smtClean="0"/>
              <a:t>błąd dopasowania (funkcję kosztu)</a:t>
            </a:r>
            <a:r>
              <a:rPr lang="pl-PL" dirty="0" smtClean="0"/>
              <a:t> to właśnie </a:t>
            </a:r>
            <a:r>
              <a:rPr lang="pl-PL" i="1" dirty="0" smtClean="0"/>
              <a:t>optymalizacja</a:t>
            </a:r>
          </a:p>
          <a:p>
            <a:r>
              <a:rPr lang="pl-PL" dirty="0" smtClean="0"/>
              <a:t>w przypadku modelu liniowego korzystamy najczęściej z błędu kwadratowego – sumy kwadratów odległości obserwacji od modelu (linii)</a:t>
            </a:r>
          </a:p>
          <a:p>
            <a:r>
              <a:rPr lang="pl-PL" dirty="0" smtClean="0"/>
              <a:t>stąd pochodzi termin </a:t>
            </a:r>
            <a:r>
              <a:rPr lang="pl-PL" i="1" dirty="0" err="1" smtClean="0"/>
              <a:t>least</a:t>
            </a:r>
            <a:r>
              <a:rPr lang="pl-PL" i="1" dirty="0" smtClean="0"/>
              <a:t> </a:t>
            </a:r>
            <a:r>
              <a:rPr lang="pl-PL" i="1" dirty="0" err="1" smtClean="0"/>
              <a:t>squares</a:t>
            </a:r>
            <a:r>
              <a:rPr lang="pl-PL" dirty="0" smtClean="0"/>
              <a:t> odnoszący się do klasycznych modelów liniowych – opisuje optymalizację z użyciem funkcji kosztu kwadratów odległości, tzn. proces, który znajduje parametry modelu, które dają najniższe kwadraty (</a:t>
            </a:r>
            <a:r>
              <a:rPr lang="pl-PL" i="1" dirty="0" err="1" smtClean="0"/>
              <a:t>least</a:t>
            </a:r>
            <a:r>
              <a:rPr lang="pl-PL" i="1" dirty="0" smtClean="0"/>
              <a:t> </a:t>
            </a:r>
            <a:r>
              <a:rPr lang="pl-PL" i="1" dirty="0" err="1" smtClean="0"/>
              <a:t>squares</a:t>
            </a:r>
            <a:r>
              <a:rPr lang="pl-PL" dirty="0" smtClean="0"/>
              <a:t>) odległości</a:t>
            </a:r>
            <a:endParaRPr lang="pl-PL" i="1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59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logistyczny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tzw. regresja logistyczna (</a:t>
            </a:r>
            <a:r>
              <a:rPr lang="pl-PL" i="1" dirty="0" err="1" smtClean="0"/>
              <a:t>logistic</a:t>
            </a:r>
            <a:r>
              <a:rPr lang="pl-PL" i="1" dirty="0" smtClean="0"/>
              <a:t> </a:t>
            </a:r>
            <a:r>
              <a:rPr lang="pl-PL" i="1" dirty="0" err="1" smtClean="0"/>
              <a:t>regression</a:t>
            </a:r>
            <a:r>
              <a:rPr lang="pl-PL" dirty="0" smtClean="0"/>
              <a:t>) - termin, który wraz z popularyzacją data science, przestaje być kojarzony z okultyzmem statystycznym</a:t>
            </a:r>
          </a:p>
          <a:p>
            <a:r>
              <a:rPr lang="pl-PL" dirty="0" smtClean="0"/>
              <a:t>regresja logistyczna to model zjawisk dychotomicznych – np. płci (kobieta vs mężczyzna), przeżycia (żywy vs martwy) czy decyzji o zakupie (tak vs nie)</a:t>
            </a:r>
          </a:p>
          <a:p>
            <a:r>
              <a:rPr lang="pl-PL" u="sng" dirty="0" smtClean="0"/>
              <a:t>przykład w </a:t>
            </a:r>
            <a:r>
              <a:rPr lang="pl-PL" u="sng" dirty="0" err="1" smtClean="0"/>
              <a:t>notebook’u</a:t>
            </a:r>
            <a:endParaRPr lang="pl-PL" u="sng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542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Optymalizacja</a:t>
            </a:r>
            <a:endParaRPr lang="pl-PL" dirty="0"/>
          </a:p>
        </p:txBody>
      </p:sp>
      <p:cxnSp>
        <p:nvCxnSpPr>
          <p:cNvPr id="5" name="Łącznik prosty 4"/>
          <p:cNvCxnSpPr/>
          <p:nvPr/>
        </p:nvCxnSpPr>
        <p:spPr>
          <a:xfrm>
            <a:off x="1418897" y="2133598"/>
            <a:ext cx="9375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rostokąt 5"/>
          <p:cNvSpPr/>
          <p:nvPr/>
        </p:nvSpPr>
        <p:spPr>
          <a:xfrm>
            <a:off x="1177159" y="2285999"/>
            <a:ext cx="9719439" cy="36260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2" name="Picture 4" descr="http://slideplayer.com/slide/4753135/15/images/18/Gradient+descent+optimiz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53504" r="23770" b="7416"/>
          <a:stretch/>
        </p:blipFill>
        <p:spPr bwMode="auto">
          <a:xfrm>
            <a:off x="2573425" y="2397117"/>
            <a:ext cx="6798787" cy="35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9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Optymalizacja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177159" y="2285999"/>
            <a:ext cx="9719439" cy="36260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" name="Łącznik prosty 4"/>
          <p:cNvCxnSpPr/>
          <p:nvPr/>
        </p:nvCxnSpPr>
        <p:spPr>
          <a:xfrm>
            <a:off x="1418897" y="2364826"/>
            <a:ext cx="9375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://ml-cheatsheet.readthedocs.io/en/latest/_images/gradient_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49" y="1962516"/>
            <a:ext cx="5905942" cy="404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ml-cheatsheet.readthedocs.io/en/latest/_images/gradient_desce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6" t="29269" r="34855" b="27131"/>
          <a:stretch/>
        </p:blipFill>
        <p:spPr bwMode="auto">
          <a:xfrm>
            <a:off x="7499729" y="2995805"/>
            <a:ext cx="3477731" cy="258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75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Optymalizacja</a:t>
            </a:r>
            <a:endParaRPr lang="pl-PL" dirty="0"/>
          </a:p>
        </p:txBody>
      </p:sp>
      <p:cxnSp>
        <p:nvCxnSpPr>
          <p:cNvPr id="5" name="Łącznik prosty 4"/>
          <p:cNvCxnSpPr/>
          <p:nvPr/>
        </p:nvCxnSpPr>
        <p:spPr>
          <a:xfrm>
            <a:off x="1418897" y="2133598"/>
            <a:ext cx="9375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rostokąt 5"/>
          <p:cNvSpPr/>
          <p:nvPr/>
        </p:nvSpPr>
        <p:spPr>
          <a:xfrm>
            <a:off x="1177159" y="2285999"/>
            <a:ext cx="9719439" cy="36260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03" y="2221471"/>
            <a:ext cx="4929384" cy="3816298"/>
          </a:xfrm>
          <a:prstGeom prst="rect">
            <a:avLst/>
          </a:prstGeom>
        </p:spPr>
      </p:pic>
      <p:pic>
        <p:nvPicPr>
          <p:cNvPr id="2050" name="Picture 2" descr="https://2.bp.blogspot.com/-w3EFnDuIyf4/V1KrbOK944I/AAAAAAAAFOk/BHszQSE-w5Q0i0aQEtIsuoaIclkaDuBowCLcB/s320/rosenbrock-nag%2B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56" y="1582232"/>
            <a:ext cx="4465322" cy="40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64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09" y="1720931"/>
            <a:ext cx="6936326" cy="3383573"/>
          </a:xfrm>
          <a:prstGeom prst="rect">
            <a:avLst/>
          </a:prstGeom>
        </p:spPr>
      </p:pic>
      <p:sp>
        <p:nvSpPr>
          <p:cNvPr id="8" name="Dowolny kształt 7"/>
          <p:cNvSpPr/>
          <p:nvPr/>
        </p:nvSpPr>
        <p:spPr>
          <a:xfrm>
            <a:off x="3127101" y="1929595"/>
            <a:ext cx="1407948" cy="1531596"/>
          </a:xfrm>
          <a:custGeom>
            <a:avLst/>
            <a:gdLst>
              <a:gd name="connsiteX0" fmla="*/ 132599 w 1877264"/>
              <a:gd name="connsiteY0" fmla="*/ 277722 h 2042128"/>
              <a:gd name="connsiteX1" fmla="*/ 132599 w 1877264"/>
              <a:gd name="connsiteY1" fmla="*/ 277722 h 2042128"/>
              <a:gd name="connsiteX2" fmla="*/ 81083 w 1877264"/>
              <a:gd name="connsiteY2" fmla="*/ 393632 h 2042128"/>
              <a:gd name="connsiteX3" fmla="*/ 55326 w 1877264"/>
              <a:gd name="connsiteY3" fmla="*/ 445147 h 2042128"/>
              <a:gd name="connsiteX4" fmla="*/ 16689 w 1877264"/>
              <a:gd name="connsiteY4" fmla="*/ 548178 h 2042128"/>
              <a:gd name="connsiteX5" fmla="*/ 29568 w 1877264"/>
              <a:gd name="connsiteY5" fmla="*/ 1475457 h 2042128"/>
              <a:gd name="connsiteX6" fmla="*/ 42447 w 1877264"/>
              <a:gd name="connsiteY6" fmla="*/ 1539852 h 2042128"/>
              <a:gd name="connsiteX7" fmla="*/ 81083 w 1877264"/>
              <a:gd name="connsiteY7" fmla="*/ 1578488 h 2042128"/>
              <a:gd name="connsiteX8" fmla="*/ 106841 w 1877264"/>
              <a:gd name="connsiteY8" fmla="*/ 1617125 h 2042128"/>
              <a:gd name="connsiteX9" fmla="*/ 145478 w 1877264"/>
              <a:gd name="connsiteY9" fmla="*/ 1655761 h 2042128"/>
              <a:gd name="connsiteX10" fmla="*/ 196993 w 1877264"/>
              <a:gd name="connsiteY10" fmla="*/ 1745914 h 2042128"/>
              <a:gd name="connsiteX11" fmla="*/ 222751 w 1877264"/>
              <a:gd name="connsiteY11" fmla="*/ 1784550 h 2042128"/>
              <a:gd name="connsiteX12" fmla="*/ 261388 w 1877264"/>
              <a:gd name="connsiteY12" fmla="*/ 1810308 h 2042128"/>
              <a:gd name="connsiteX13" fmla="*/ 287145 w 1877264"/>
              <a:gd name="connsiteY13" fmla="*/ 1848945 h 2042128"/>
              <a:gd name="connsiteX14" fmla="*/ 403055 w 1877264"/>
              <a:gd name="connsiteY14" fmla="*/ 1874702 h 2042128"/>
              <a:gd name="connsiteX15" fmla="*/ 428813 w 1877264"/>
              <a:gd name="connsiteY15" fmla="*/ 1913339 h 2042128"/>
              <a:gd name="connsiteX16" fmla="*/ 570481 w 1877264"/>
              <a:gd name="connsiteY16" fmla="*/ 1951976 h 2042128"/>
              <a:gd name="connsiteX17" fmla="*/ 609117 w 1877264"/>
              <a:gd name="connsiteY17" fmla="*/ 1964854 h 2042128"/>
              <a:gd name="connsiteX18" fmla="*/ 647754 w 1877264"/>
              <a:gd name="connsiteY18" fmla="*/ 1990612 h 2042128"/>
              <a:gd name="connsiteX19" fmla="*/ 750785 w 1877264"/>
              <a:gd name="connsiteY19" fmla="*/ 2016370 h 2042128"/>
              <a:gd name="connsiteX20" fmla="*/ 789421 w 1877264"/>
              <a:gd name="connsiteY20" fmla="*/ 2042128 h 2042128"/>
              <a:gd name="connsiteX21" fmla="*/ 1459123 w 1877264"/>
              <a:gd name="connsiteY21" fmla="*/ 2016370 h 2042128"/>
              <a:gd name="connsiteX22" fmla="*/ 1536396 w 1877264"/>
              <a:gd name="connsiteY22" fmla="*/ 1990612 h 2042128"/>
              <a:gd name="connsiteX23" fmla="*/ 1575033 w 1877264"/>
              <a:gd name="connsiteY23" fmla="*/ 1951976 h 2042128"/>
              <a:gd name="connsiteX24" fmla="*/ 1626548 w 1877264"/>
              <a:gd name="connsiteY24" fmla="*/ 1874702 h 2042128"/>
              <a:gd name="connsiteX25" fmla="*/ 1665185 w 1877264"/>
              <a:gd name="connsiteY25" fmla="*/ 1836066 h 2042128"/>
              <a:gd name="connsiteX26" fmla="*/ 1729579 w 1877264"/>
              <a:gd name="connsiteY26" fmla="*/ 1758792 h 2042128"/>
              <a:gd name="connsiteX27" fmla="*/ 1742458 w 1877264"/>
              <a:gd name="connsiteY27" fmla="*/ 1243638 h 2042128"/>
              <a:gd name="connsiteX28" fmla="*/ 1755337 w 1877264"/>
              <a:gd name="connsiteY28" fmla="*/ 1192122 h 2042128"/>
              <a:gd name="connsiteX29" fmla="*/ 1768216 w 1877264"/>
              <a:gd name="connsiteY29" fmla="*/ 1114849 h 2042128"/>
              <a:gd name="connsiteX30" fmla="*/ 1793974 w 1877264"/>
              <a:gd name="connsiteY30" fmla="*/ 792877 h 2042128"/>
              <a:gd name="connsiteX31" fmla="*/ 1832610 w 1877264"/>
              <a:gd name="connsiteY31" fmla="*/ 535300 h 2042128"/>
              <a:gd name="connsiteX32" fmla="*/ 1871247 w 1877264"/>
              <a:gd name="connsiteY32" fmla="*/ 123176 h 2042128"/>
              <a:gd name="connsiteX33" fmla="*/ 1858368 w 1877264"/>
              <a:gd name="connsiteY33" fmla="*/ 7266 h 2042128"/>
              <a:gd name="connsiteX34" fmla="*/ 1536396 w 1877264"/>
              <a:gd name="connsiteY34" fmla="*/ 33023 h 2042128"/>
              <a:gd name="connsiteX35" fmla="*/ 1201545 w 1877264"/>
              <a:gd name="connsiteY35" fmla="*/ 58781 h 2042128"/>
              <a:gd name="connsiteX36" fmla="*/ 1162909 w 1877264"/>
              <a:gd name="connsiteY36" fmla="*/ 71660 h 2042128"/>
              <a:gd name="connsiteX37" fmla="*/ 1085636 w 1877264"/>
              <a:gd name="connsiteY37" fmla="*/ 84539 h 2042128"/>
              <a:gd name="connsiteX38" fmla="*/ 943968 w 1877264"/>
              <a:gd name="connsiteY38" fmla="*/ 148933 h 2042128"/>
              <a:gd name="connsiteX39" fmla="*/ 828058 w 1877264"/>
              <a:gd name="connsiteY39" fmla="*/ 226207 h 2042128"/>
              <a:gd name="connsiteX40" fmla="*/ 776543 w 1877264"/>
              <a:gd name="connsiteY40" fmla="*/ 239085 h 2042128"/>
              <a:gd name="connsiteX41" fmla="*/ 737906 w 1877264"/>
              <a:gd name="connsiteY41" fmla="*/ 251964 h 2042128"/>
              <a:gd name="connsiteX42" fmla="*/ 3810 w 1877264"/>
              <a:gd name="connsiteY42" fmla="*/ 264843 h 2042128"/>
              <a:gd name="connsiteX43" fmla="*/ 3810 w 1877264"/>
              <a:gd name="connsiteY43" fmla="*/ 290601 h 2042128"/>
              <a:gd name="connsiteX44" fmla="*/ 93962 w 1877264"/>
              <a:gd name="connsiteY44" fmla="*/ 380753 h 204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77264" h="2042128">
                <a:moveTo>
                  <a:pt x="132599" y="277722"/>
                </a:moveTo>
                <a:lnTo>
                  <a:pt x="132599" y="277722"/>
                </a:lnTo>
                <a:cubicBezTo>
                  <a:pt x="115427" y="316359"/>
                  <a:pt x="98801" y="355243"/>
                  <a:pt x="81083" y="393632"/>
                </a:cubicBezTo>
                <a:cubicBezTo>
                  <a:pt x="73038" y="411063"/>
                  <a:pt x="62067" y="427171"/>
                  <a:pt x="55326" y="445147"/>
                </a:cubicBezTo>
                <a:cubicBezTo>
                  <a:pt x="2725" y="585417"/>
                  <a:pt x="88396" y="404767"/>
                  <a:pt x="16689" y="548178"/>
                </a:cubicBezTo>
                <a:cubicBezTo>
                  <a:pt x="20982" y="857271"/>
                  <a:pt x="21541" y="1166438"/>
                  <a:pt x="29568" y="1475457"/>
                </a:cubicBezTo>
                <a:cubicBezTo>
                  <a:pt x="30136" y="1497340"/>
                  <a:pt x="32658" y="1520273"/>
                  <a:pt x="42447" y="1539852"/>
                </a:cubicBezTo>
                <a:cubicBezTo>
                  <a:pt x="50592" y="1556142"/>
                  <a:pt x="69423" y="1564496"/>
                  <a:pt x="81083" y="1578488"/>
                </a:cubicBezTo>
                <a:cubicBezTo>
                  <a:pt x="90992" y="1590379"/>
                  <a:pt x="96932" y="1605234"/>
                  <a:pt x="106841" y="1617125"/>
                </a:cubicBezTo>
                <a:cubicBezTo>
                  <a:pt x="118501" y="1631117"/>
                  <a:pt x="133818" y="1641769"/>
                  <a:pt x="145478" y="1655761"/>
                </a:cubicBezTo>
                <a:cubicBezTo>
                  <a:pt x="174005" y="1689993"/>
                  <a:pt x="174088" y="1705830"/>
                  <a:pt x="196993" y="1745914"/>
                </a:cubicBezTo>
                <a:cubicBezTo>
                  <a:pt x="204672" y="1759353"/>
                  <a:pt x="211806" y="1773605"/>
                  <a:pt x="222751" y="1784550"/>
                </a:cubicBezTo>
                <a:cubicBezTo>
                  <a:pt x="233696" y="1795495"/>
                  <a:pt x="248509" y="1801722"/>
                  <a:pt x="261388" y="1810308"/>
                </a:cubicBezTo>
                <a:cubicBezTo>
                  <a:pt x="269974" y="1823187"/>
                  <a:pt x="275058" y="1839276"/>
                  <a:pt x="287145" y="1848945"/>
                </a:cubicBezTo>
                <a:cubicBezTo>
                  <a:pt x="303829" y="1862292"/>
                  <a:pt x="402270" y="1874571"/>
                  <a:pt x="403055" y="1874702"/>
                </a:cubicBezTo>
                <a:cubicBezTo>
                  <a:pt x="411641" y="1887581"/>
                  <a:pt x="415687" y="1905135"/>
                  <a:pt x="428813" y="1913339"/>
                </a:cubicBezTo>
                <a:cubicBezTo>
                  <a:pt x="465652" y="1936363"/>
                  <a:pt x="528805" y="1941557"/>
                  <a:pt x="570481" y="1951976"/>
                </a:cubicBezTo>
                <a:cubicBezTo>
                  <a:pt x="583651" y="1955268"/>
                  <a:pt x="596238" y="1960561"/>
                  <a:pt x="609117" y="1964854"/>
                </a:cubicBezTo>
                <a:cubicBezTo>
                  <a:pt x="621996" y="1973440"/>
                  <a:pt x="633910" y="1983690"/>
                  <a:pt x="647754" y="1990612"/>
                </a:cubicBezTo>
                <a:cubicBezTo>
                  <a:pt x="674156" y="2003813"/>
                  <a:pt x="726291" y="2011471"/>
                  <a:pt x="750785" y="2016370"/>
                </a:cubicBezTo>
                <a:cubicBezTo>
                  <a:pt x="763664" y="2024956"/>
                  <a:pt x="773950" y="2041659"/>
                  <a:pt x="789421" y="2042128"/>
                </a:cubicBezTo>
                <a:lnTo>
                  <a:pt x="1459123" y="2016370"/>
                </a:lnTo>
                <a:cubicBezTo>
                  <a:pt x="1484881" y="2007784"/>
                  <a:pt x="1517197" y="2009810"/>
                  <a:pt x="1536396" y="1990612"/>
                </a:cubicBezTo>
                <a:cubicBezTo>
                  <a:pt x="1549275" y="1977733"/>
                  <a:pt x="1563851" y="1966353"/>
                  <a:pt x="1575033" y="1951976"/>
                </a:cubicBezTo>
                <a:cubicBezTo>
                  <a:pt x="1594039" y="1927540"/>
                  <a:pt x="1604658" y="1896592"/>
                  <a:pt x="1626548" y="1874702"/>
                </a:cubicBezTo>
                <a:cubicBezTo>
                  <a:pt x="1639427" y="1861823"/>
                  <a:pt x="1653525" y="1850058"/>
                  <a:pt x="1665185" y="1836066"/>
                </a:cubicBezTo>
                <a:cubicBezTo>
                  <a:pt x="1754851" y="1728468"/>
                  <a:pt x="1616686" y="1871688"/>
                  <a:pt x="1729579" y="1758792"/>
                </a:cubicBezTo>
                <a:cubicBezTo>
                  <a:pt x="1733872" y="1587074"/>
                  <a:pt x="1734658" y="1415232"/>
                  <a:pt x="1742458" y="1243638"/>
                </a:cubicBezTo>
                <a:cubicBezTo>
                  <a:pt x="1743262" y="1225956"/>
                  <a:pt x="1751866" y="1209479"/>
                  <a:pt x="1755337" y="1192122"/>
                </a:cubicBezTo>
                <a:cubicBezTo>
                  <a:pt x="1760458" y="1166516"/>
                  <a:pt x="1763923" y="1140607"/>
                  <a:pt x="1768216" y="1114849"/>
                </a:cubicBezTo>
                <a:cubicBezTo>
                  <a:pt x="1775717" y="1002338"/>
                  <a:pt x="1780187" y="903175"/>
                  <a:pt x="1793974" y="792877"/>
                </a:cubicBezTo>
                <a:cubicBezTo>
                  <a:pt x="1813606" y="635814"/>
                  <a:pt x="1810659" y="787732"/>
                  <a:pt x="1832610" y="535300"/>
                </a:cubicBezTo>
                <a:cubicBezTo>
                  <a:pt x="1861736" y="200357"/>
                  <a:pt x="1847423" y="337590"/>
                  <a:pt x="1871247" y="123176"/>
                </a:cubicBezTo>
                <a:cubicBezTo>
                  <a:pt x="1866954" y="84539"/>
                  <a:pt x="1894462" y="21704"/>
                  <a:pt x="1858368" y="7266"/>
                </a:cubicBezTo>
                <a:cubicBezTo>
                  <a:pt x="1803882" y="-14528"/>
                  <a:pt x="1625089" y="18242"/>
                  <a:pt x="1536396" y="33023"/>
                </a:cubicBezTo>
                <a:cubicBezTo>
                  <a:pt x="1398449" y="79005"/>
                  <a:pt x="1551728" y="31844"/>
                  <a:pt x="1201545" y="58781"/>
                </a:cubicBezTo>
                <a:cubicBezTo>
                  <a:pt x="1188010" y="59822"/>
                  <a:pt x="1176161" y="68715"/>
                  <a:pt x="1162909" y="71660"/>
                </a:cubicBezTo>
                <a:cubicBezTo>
                  <a:pt x="1137418" y="77325"/>
                  <a:pt x="1111127" y="78874"/>
                  <a:pt x="1085636" y="84539"/>
                </a:cubicBezTo>
                <a:cubicBezTo>
                  <a:pt x="1045664" y="93422"/>
                  <a:pt x="959888" y="136993"/>
                  <a:pt x="943968" y="148933"/>
                </a:cubicBezTo>
                <a:cubicBezTo>
                  <a:pt x="908575" y="175478"/>
                  <a:pt x="868703" y="208143"/>
                  <a:pt x="828058" y="226207"/>
                </a:cubicBezTo>
                <a:cubicBezTo>
                  <a:pt x="811883" y="233396"/>
                  <a:pt x="793562" y="234223"/>
                  <a:pt x="776543" y="239085"/>
                </a:cubicBezTo>
                <a:cubicBezTo>
                  <a:pt x="763490" y="242814"/>
                  <a:pt x="751474" y="251512"/>
                  <a:pt x="737906" y="251964"/>
                </a:cubicBezTo>
                <a:cubicBezTo>
                  <a:pt x="493306" y="260117"/>
                  <a:pt x="248208" y="251980"/>
                  <a:pt x="3810" y="264843"/>
                </a:cubicBezTo>
                <a:cubicBezTo>
                  <a:pt x="-4764" y="265294"/>
                  <a:pt x="3810" y="282015"/>
                  <a:pt x="3810" y="290601"/>
                </a:cubicBezTo>
                <a:lnTo>
                  <a:pt x="93962" y="380753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9" name="Dowolny kształt 8"/>
          <p:cNvSpPr/>
          <p:nvPr/>
        </p:nvSpPr>
        <p:spPr>
          <a:xfrm>
            <a:off x="6809986" y="1944704"/>
            <a:ext cx="1217357" cy="1381259"/>
          </a:xfrm>
          <a:custGeom>
            <a:avLst/>
            <a:gdLst>
              <a:gd name="connsiteX0" fmla="*/ 13029 w 1623143"/>
              <a:gd name="connsiteY0" fmla="*/ 0 h 1841678"/>
              <a:gd name="connsiteX1" fmla="*/ 13029 w 1623143"/>
              <a:gd name="connsiteY1" fmla="*/ 0 h 1841678"/>
              <a:gd name="connsiteX2" fmla="*/ 150 w 1623143"/>
              <a:gd name="connsiteY2" fmla="*/ 875763 h 1841678"/>
              <a:gd name="connsiteX3" fmla="*/ 13029 w 1623143"/>
              <a:gd name="connsiteY3" fmla="*/ 1133340 h 1841678"/>
              <a:gd name="connsiteX4" fmla="*/ 51665 w 1623143"/>
              <a:gd name="connsiteY4" fmla="*/ 1159098 h 1841678"/>
              <a:gd name="connsiteX5" fmla="*/ 128939 w 1623143"/>
              <a:gd name="connsiteY5" fmla="*/ 1184856 h 1841678"/>
              <a:gd name="connsiteX6" fmla="*/ 180454 w 1623143"/>
              <a:gd name="connsiteY6" fmla="*/ 1249250 h 1841678"/>
              <a:gd name="connsiteX7" fmla="*/ 219091 w 1623143"/>
              <a:gd name="connsiteY7" fmla="*/ 1275008 h 1841678"/>
              <a:gd name="connsiteX8" fmla="*/ 257727 w 1623143"/>
              <a:gd name="connsiteY8" fmla="*/ 1352281 h 1841678"/>
              <a:gd name="connsiteX9" fmla="*/ 296364 w 1623143"/>
              <a:gd name="connsiteY9" fmla="*/ 1365160 h 1841678"/>
              <a:gd name="connsiteX10" fmla="*/ 373637 w 1623143"/>
              <a:gd name="connsiteY10" fmla="*/ 1416676 h 1841678"/>
              <a:gd name="connsiteX11" fmla="*/ 412274 w 1623143"/>
              <a:gd name="connsiteY11" fmla="*/ 1532585 h 1841678"/>
              <a:gd name="connsiteX12" fmla="*/ 450910 w 1623143"/>
              <a:gd name="connsiteY12" fmla="*/ 1687132 h 1841678"/>
              <a:gd name="connsiteX13" fmla="*/ 489547 w 1623143"/>
              <a:gd name="connsiteY13" fmla="*/ 1712890 h 1841678"/>
              <a:gd name="connsiteX14" fmla="*/ 502426 w 1623143"/>
              <a:gd name="connsiteY14" fmla="*/ 1751526 h 1841678"/>
              <a:gd name="connsiteX15" fmla="*/ 579699 w 1623143"/>
              <a:gd name="connsiteY15" fmla="*/ 1790163 h 1841678"/>
              <a:gd name="connsiteX16" fmla="*/ 656972 w 1623143"/>
              <a:gd name="connsiteY16" fmla="*/ 1841678 h 1841678"/>
              <a:gd name="connsiteX17" fmla="*/ 772882 w 1623143"/>
              <a:gd name="connsiteY17" fmla="*/ 1777284 h 1841678"/>
              <a:gd name="connsiteX18" fmla="*/ 798640 w 1623143"/>
              <a:gd name="connsiteY18" fmla="*/ 1738647 h 1841678"/>
              <a:gd name="connsiteX19" fmla="*/ 875913 w 1623143"/>
              <a:gd name="connsiteY19" fmla="*/ 1712890 h 1841678"/>
              <a:gd name="connsiteX20" fmla="*/ 901671 w 1623143"/>
              <a:gd name="connsiteY20" fmla="*/ 1609859 h 1841678"/>
              <a:gd name="connsiteX21" fmla="*/ 914550 w 1623143"/>
              <a:gd name="connsiteY21" fmla="*/ 1506828 h 1841678"/>
              <a:gd name="connsiteX22" fmla="*/ 991823 w 1623143"/>
              <a:gd name="connsiteY22" fmla="*/ 1429555 h 1841678"/>
              <a:gd name="connsiteX23" fmla="*/ 1056218 w 1623143"/>
              <a:gd name="connsiteY23" fmla="*/ 1352281 h 1841678"/>
              <a:gd name="connsiteX24" fmla="*/ 1107733 w 1623143"/>
              <a:gd name="connsiteY24" fmla="*/ 1275008 h 1841678"/>
              <a:gd name="connsiteX25" fmla="*/ 1133491 w 1623143"/>
              <a:gd name="connsiteY25" fmla="*/ 1236371 h 1841678"/>
              <a:gd name="connsiteX26" fmla="*/ 1159248 w 1623143"/>
              <a:gd name="connsiteY26" fmla="*/ 1184856 h 1841678"/>
              <a:gd name="connsiteX27" fmla="*/ 1197885 w 1623143"/>
              <a:gd name="connsiteY27" fmla="*/ 1159098 h 1841678"/>
              <a:gd name="connsiteX28" fmla="*/ 1275158 w 1623143"/>
              <a:gd name="connsiteY28" fmla="*/ 1133340 h 1841678"/>
              <a:gd name="connsiteX29" fmla="*/ 1313795 w 1623143"/>
              <a:gd name="connsiteY29" fmla="*/ 1120462 h 1841678"/>
              <a:gd name="connsiteX30" fmla="*/ 1429705 w 1623143"/>
              <a:gd name="connsiteY30" fmla="*/ 1107583 h 1841678"/>
              <a:gd name="connsiteX31" fmla="*/ 1519857 w 1623143"/>
              <a:gd name="connsiteY31" fmla="*/ 1056067 h 1841678"/>
              <a:gd name="connsiteX32" fmla="*/ 1545615 w 1623143"/>
              <a:gd name="connsiteY32" fmla="*/ 1017431 h 1841678"/>
              <a:gd name="connsiteX33" fmla="*/ 1571372 w 1623143"/>
              <a:gd name="connsiteY33" fmla="*/ 862884 h 1841678"/>
              <a:gd name="connsiteX34" fmla="*/ 1597130 w 1623143"/>
              <a:gd name="connsiteY34" fmla="*/ 785611 h 1841678"/>
              <a:gd name="connsiteX35" fmla="*/ 1610009 w 1623143"/>
              <a:gd name="connsiteY35" fmla="*/ 708338 h 1841678"/>
              <a:gd name="connsiteX36" fmla="*/ 1622888 w 1623143"/>
              <a:gd name="connsiteY36" fmla="*/ 669701 h 1841678"/>
              <a:gd name="connsiteX37" fmla="*/ 1610009 w 1623143"/>
              <a:gd name="connsiteY37" fmla="*/ 257577 h 1841678"/>
              <a:gd name="connsiteX38" fmla="*/ 1571372 w 1623143"/>
              <a:gd name="connsiteY38" fmla="*/ 231819 h 1841678"/>
              <a:gd name="connsiteX39" fmla="*/ 1532736 w 1623143"/>
              <a:gd name="connsiteY39" fmla="*/ 154546 h 1841678"/>
              <a:gd name="connsiteX40" fmla="*/ 1519857 w 1623143"/>
              <a:gd name="connsiteY40" fmla="*/ 115909 h 1841678"/>
              <a:gd name="connsiteX41" fmla="*/ 1481220 w 1623143"/>
              <a:gd name="connsiteY41" fmla="*/ 90152 h 1841678"/>
              <a:gd name="connsiteX42" fmla="*/ 150 w 1623143"/>
              <a:gd name="connsiteY42" fmla="*/ 103031 h 1841678"/>
              <a:gd name="connsiteX43" fmla="*/ 150 w 1623143"/>
              <a:gd name="connsiteY43" fmla="*/ 103031 h 184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23143" h="1841678">
                <a:moveTo>
                  <a:pt x="13029" y="0"/>
                </a:moveTo>
                <a:lnTo>
                  <a:pt x="13029" y="0"/>
                </a:lnTo>
                <a:cubicBezTo>
                  <a:pt x="8736" y="291921"/>
                  <a:pt x="150" y="583810"/>
                  <a:pt x="150" y="875763"/>
                </a:cubicBezTo>
                <a:cubicBezTo>
                  <a:pt x="150" y="961729"/>
                  <a:pt x="-2349" y="1048760"/>
                  <a:pt x="13029" y="1133340"/>
                </a:cubicBezTo>
                <a:cubicBezTo>
                  <a:pt x="15798" y="1148569"/>
                  <a:pt x="37521" y="1152812"/>
                  <a:pt x="51665" y="1159098"/>
                </a:cubicBezTo>
                <a:cubicBezTo>
                  <a:pt x="76476" y="1170125"/>
                  <a:pt x="128939" y="1184856"/>
                  <a:pt x="128939" y="1184856"/>
                </a:cubicBezTo>
                <a:cubicBezTo>
                  <a:pt x="239668" y="1258677"/>
                  <a:pt x="109357" y="1160380"/>
                  <a:pt x="180454" y="1249250"/>
                </a:cubicBezTo>
                <a:cubicBezTo>
                  <a:pt x="190124" y="1261337"/>
                  <a:pt x="206212" y="1266422"/>
                  <a:pt x="219091" y="1275008"/>
                </a:cubicBezTo>
                <a:cubicBezTo>
                  <a:pt x="227575" y="1300459"/>
                  <a:pt x="235031" y="1334125"/>
                  <a:pt x="257727" y="1352281"/>
                </a:cubicBezTo>
                <a:cubicBezTo>
                  <a:pt x="268328" y="1360762"/>
                  <a:pt x="284497" y="1358567"/>
                  <a:pt x="296364" y="1365160"/>
                </a:cubicBezTo>
                <a:cubicBezTo>
                  <a:pt x="323425" y="1380194"/>
                  <a:pt x="373637" y="1416676"/>
                  <a:pt x="373637" y="1416676"/>
                </a:cubicBezTo>
                <a:cubicBezTo>
                  <a:pt x="432683" y="1505244"/>
                  <a:pt x="434943" y="1464581"/>
                  <a:pt x="412274" y="1532585"/>
                </a:cubicBezTo>
                <a:cubicBezTo>
                  <a:pt x="415303" y="1550762"/>
                  <a:pt x="431777" y="1674377"/>
                  <a:pt x="450910" y="1687132"/>
                </a:cubicBezTo>
                <a:lnTo>
                  <a:pt x="489547" y="1712890"/>
                </a:lnTo>
                <a:cubicBezTo>
                  <a:pt x="493840" y="1725769"/>
                  <a:pt x="493945" y="1740926"/>
                  <a:pt x="502426" y="1751526"/>
                </a:cubicBezTo>
                <a:cubicBezTo>
                  <a:pt x="529870" y="1785830"/>
                  <a:pt x="546102" y="1771498"/>
                  <a:pt x="579699" y="1790163"/>
                </a:cubicBezTo>
                <a:cubicBezTo>
                  <a:pt x="606760" y="1805197"/>
                  <a:pt x="656972" y="1841678"/>
                  <a:pt x="656972" y="1841678"/>
                </a:cubicBezTo>
                <a:cubicBezTo>
                  <a:pt x="745541" y="1782633"/>
                  <a:pt x="704878" y="1799953"/>
                  <a:pt x="772882" y="1777284"/>
                </a:cubicBezTo>
                <a:cubicBezTo>
                  <a:pt x="781468" y="1764405"/>
                  <a:pt x="785514" y="1746851"/>
                  <a:pt x="798640" y="1738647"/>
                </a:cubicBezTo>
                <a:cubicBezTo>
                  <a:pt x="821664" y="1724257"/>
                  <a:pt x="875913" y="1712890"/>
                  <a:pt x="875913" y="1712890"/>
                </a:cubicBezTo>
                <a:cubicBezTo>
                  <a:pt x="891583" y="1665879"/>
                  <a:pt x="892790" y="1667583"/>
                  <a:pt x="901671" y="1609859"/>
                </a:cubicBezTo>
                <a:cubicBezTo>
                  <a:pt x="906934" y="1575651"/>
                  <a:pt x="899072" y="1537785"/>
                  <a:pt x="914550" y="1506828"/>
                </a:cubicBezTo>
                <a:cubicBezTo>
                  <a:pt x="930841" y="1474247"/>
                  <a:pt x="971617" y="1459864"/>
                  <a:pt x="991823" y="1429555"/>
                </a:cubicBezTo>
                <a:cubicBezTo>
                  <a:pt x="1083868" y="1291488"/>
                  <a:pt x="940525" y="1501030"/>
                  <a:pt x="1056218" y="1352281"/>
                </a:cubicBezTo>
                <a:cubicBezTo>
                  <a:pt x="1075224" y="1327845"/>
                  <a:pt x="1090561" y="1300766"/>
                  <a:pt x="1107733" y="1275008"/>
                </a:cubicBezTo>
                <a:cubicBezTo>
                  <a:pt x="1116319" y="1262129"/>
                  <a:pt x="1126569" y="1250216"/>
                  <a:pt x="1133491" y="1236371"/>
                </a:cubicBezTo>
                <a:cubicBezTo>
                  <a:pt x="1142077" y="1219199"/>
                  <a:pt x="1146957" y="1199605"/>
                  <a:pt x="1159248" y="1184856"/>
                </a:cubicBezTo>
                <a:cubicBezTo>
                  <a:pt x="1169157" y="1172965"/>
                  <a:pt x="1183740" y="1165385"/>
                  <a:pt x="1197885" y="1159098"/>
                </a:cubicBezTo>
                <a:cubicBezTo>
                  <a:pt x="1222696" y="1148071"/>
                  <a:pt x="1249400" y="1141926"/>
                  <a:pt x="1275158" y="1133340"/>
                </a:cubicBezTo>
                <a:cubicBezTo>
                  <a:pt x="1288037" y="1129047"/>
                  <a:pt x="1300302" y="1121961"/>
                  <a:pt x="1313795" y="1120462"/>
                </a:cubicBezTo>
                <a:lnTo>
                  <a:pt x="1429705" y="1107583"/>
                </a:lnTo>
                <a:cubicBezTo>
                  <a:pt x="1449907" y="1097482"/>
                  <a:pt x="1501653" y="1074270"/>
                  <a:pt x="1519857" y="1056067"/>
                </a:cubicBezTo>
                <a:cubicBezTo>
                  <a:pt x="1530802" y="1045122"/>
                  <a:pt x="1537029" y="1030310"/>
                  <a:pt x="1545615" y="1017431"/>
                </a:cubicBezTo>
                <a:cubicBezTo>
                  <a:pt x="1580830" y="911787"/>
                  <a:pt x="1528238" y="1078557"/>
                  <a:pt x="1571372" y="862884"/>
                </a:cubicBezTo>
                <a:cubicBezTo>
                  <a:pt x="1576697" y="836260"/>
                  <a:pt x="1597130" y="785611"/>
                  <a:pt x="1597130" y="785611"/>
                </a:cubicBezTo>
                <a:cubicBezTo>
                  <a:pt x="1601423" y="759853"/>
                  <a:pt x="1604344" y="733829"/>
                  <a:pt x="1610009" y="708338"/>
                </a:cubicBezTo>
                <a:cubicBezTo>
                  <a:pt x="1612954" y="695086"/>
                  <a:pt x="1622888" y="683277"/>
                  <a:pt x="1622888" y="669701"/>
                </a:cubicBezTo>
                <a:cubicBezTo>
                  <a:pt x="1622888" y="532259"/>
                  <a:pt x="1626068" y="394077"/>
                  <a:pt x="1610009" y="257577"/>
                </a:cubicBezTo>
                <a:cubicBezTo>
                  <a:pt x="1608200" y="242204"/>
                  <a:pt x="1584251" y="240405"/>
                  <a:pt x="1571372" y="231819"/>
                </a:cubicBezTo>
                <a:cubicBezTo>
                  <a:pt x="1539004" y="134711"/>
                  <a:pt x="1582666" y="254405"/>
                  <a:pt x="1532736" y="154546"/>
                </a:cubicBezTo>
                <a:cubicBezTo>
                  <a:pt x="1526665" y="142404"/>
                  <a:pt x="1528338" y="126510"/>
                  <a:pt x="1519857" y="115909"/>
                </a:cubicBezTo>
                <a:cubicBezTo>
                  <a:pt x="1510188" y="103822"/>
                  <a:pt x="1494099" y="98738"/>
                  <a:pt x="1481220" y="90152"/>
                </a:cubicBezTo>
                <a:cubicBezTo>
                  <a:pt x="730155" y="115188"/>
                  <a:pt x="1223714" y="103031"/>
                  <a:pt x="150" y="103031"/>
                </a:cubicBezTo>
                <a:lnTo>
                  <a:pt x="150" y="103031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0" name="Dowolny kształt 9"/>
          <p:cNvSpPr/>
          <p:nvPr/>
        </p:nvSpPr>
        <p:spPr>
          <a:xfrm>
            <a:off x="7353193" y="2181664"/>
            <a:ext cx="2444545" cy="1437968"/>
          </a:xfrm>
          <a:custGeom>
            <a:avLst/>
            <a:gdLst>
              <a:gd name="connsiteX0" fmla="*/ 1061884 w 3259393"/>
              <a:gd name="connsiteY0" fmla="*/ 1799303 h 1917290"/>
              <a:gd name="connsiteX1" fmla="*/ 1061884 w 3259393"/>
              <a:gd name="connsiteY1" fmla="*/ 1799303 h 1917290"/>
              <a:gd name="connsiteX2" fmla="*/ 929148 w 3259393"/>
              <a:gd name="connsiteY2" fmla="*/ 1784554 h 1917290"/>
              <a:gd name="connsiteX3" fmla="*/ 840658 w 3259393"/>
              <a:gd name="connsiteY3" fmla="*/ 1755058 h 1917290"/>
              <a:gd name="connsiteX4" fmla="*/ 589935 w 3259393"/>
              <a:gd name="connsiteY4" fmla="*/ 1740309 h 1917290"/>
              <a:gd name="connsiteX5" fmla="*/ 471948 w 3259393"/>
              <a:gd name="connsiteY5" fmla="*/ 1725561 h 1917290"/>
              <a:gd name="connsiteX6" fmla="*/ 58993 w 3259393"/>
              <a:gd name="connsiteY6" fmla="*/ 1681316 h 1917290"/>
              <a:gd name="connsiteX7" fmla="*/ 29496 w 3259393"/>
              <a:gd name="connsiteY7" fmla="*/ 1563329 h 1917290"/>
              <a:gd name="connsiteX8" fmla="*/ 14748 w 3259393"/>
              <a:gd name="connsiteY8" fmla="*/ 1519083 h 1917290"/>
              <a:gd name="connsiteX9" fmla="*/ 0 w 3259393"/>
              <a:gd name="connsiteY9" fmla="*/ 1460090 h 1917290"/>
              <a:gd name="connsiteX10" fmla="*/ 14748 w 3259393"/>
              <a:gd name="connsiteY10" fmla="*/ 1356851 h 1917290"/>
              <a:gd name="connsiteX11" fmla="*/ 58993 w 3259393"/>
              <a:gd name="connsiteY11" fmla="*/ 1342103 h 1917290"/>
              <a:gd name="connsiteX12" fmla="*/ 103238 w 3259393"/>
              <a:gd name="connsiteY12" fmla="*/ 1297858 h 1917290"/>
              <a:gd name="connsiteX13" fmla="*/ 221226 w 3259393"/>
              <a:gd name="connsiteY13" fmla="*/ 1179871 h 1917290"/>
              <a:gd name="connsiteX14" fmla="*/ 265471 w 3259393"/>
              <a:gd name="connsiteY14" fmla="*/ 1106129 h 1917290"/>
              <a:gd name="connsiteX15" fmla="*/ 309716 w 3259393"/>
              <a:gd name="connsiteY15" fmla="*/ 1091380 h 1917290"/>
              <a:gd name="connsiteX16" fmla="*/ 339213 w 3259393"/>
              <a:gd name="connsiteY16" fmla="*/ 1017638 h 1917290"/>
              <a:gd name="connsiteX17" fmla="*/ 383458 w 3259393"/>
              <a:gd name="connsiteY17" fmla="*/ 958645 h 1917290"/>
              <a:gd name="connsiteX18" fmla="*/ 471948 w 3259393"/>
              <a:gd name="connsiteY18" fmla="*/ 870154 h 1917290"/>
              <a:gd name="connsiteX19" fmla="*/ 501445 w 3259393"/>
              <a:gd name="connsiteY19" fmla="*/ 811161 h 1917290"/>
              <a:gd name="connsiteX20" fmla="*/ 560438 w 3259393"/>
              <a:gd name="connsiteY20" fmla="*/ 766916 h 1917290"/>
              <a:gd name="connsiteX21" fmla="*/ 619432 w 3259393"/>
              <a:gd name="connsiteY21" fmla="*/ 678425 h 1917290"/>
              <a:gd name="connsiteX22" fmla="*/ 648929 w 3259393"/>
              <a:gd name="connsiteY22" fmla="*/ 634180 h 1917290"/>
              <a:gd name="connsiteX23" fmla="*/ 693174 w 3259393"/>
              <a:gd name="connsiteY23" fmla="*/ 604683 h 1917290"/>
              <a:gd name="connsiteX24" fmla="*/ 722671 w 3259393"/>
              <a:gd name="connsiteY24" fmla="*/ 545690 h 1917290"/>
              <a:gd name="connsiteX25" fmla="*/ 781664 w 3259393"/>
              <a:gd name="connsiteY25" fmla="*/ 516193 h 1917290"/>
              <a:gd name="connsiteX26" fmla="*/ 796413 w 3259393"/>
              <a:gd name="connsiteY26" fmla="*/ 457200 h 1917290"/>
              <a:gd name="connsiteX27" fmla="*/ 884903 w 3259393"/>
              <a:gd name="connsiteY27" fmla="*/ 383458 h 1917290"/>
              <a:gd name="connsiteX28" fmla="*/ 988142 w 3259393"/>
              <a:gd name="connsiteY28" fmla="*/ 309716 h 1917290"/>
              <a:gd name="connsiteX29" fmla="*/ 1106129 w 3259393"/>
              <a:gd name="connsiteY29" fmla="*/ 221225 h 1917290"/>
              <a:gd name="connsiteX30" fmla="*/ 1209367 w 3259393"/>
              <a:gd name="connsiteY30" fmla="*/ 191729 h 1917290"/>
              <a:gd name="connsiteX31" fmla="*/ 1253613 w 3259393"/>
              <a:gd name="connsiteY31" fmla="*/ 176980 h 1917290"/>
              <a:gd name="connsiteX32" fmla="*/ 1356851 w 3259393"/>
              <a:gd name="connsiteY32" fmla="*/ 117987 h 1917290"/>
              <a:gd name="connsiteX33" fmla="*/ 1489587 w 3259393"/>
              <a:gd name="connsiteY33" fmla="*/ 44245 h 1917290"/>
              <a:gd name="connsiteX34" fmla="*/ 1725561 w 3259393"/>
              <a:gd name="connsiteY34" fmla="*/ 0 h 1917290"/>
              <a:gd name="connsiteX35" fmla="*/ 2403987 w 3259393"/>
              <a:gd name="connsiteY35" fmla="*/ 73742 h 1917290"/>
              <a:gd name="connsiteX36" fmla="*/ 2639961 w 3259393"/>
              <a:gd name="connsiteY36" fmla="*/ 103238 h 1917290"/>
              <a:gd name="connsiteX37" fmla="*/ 2772696 w 3259393"/>
              <a:gd name="connsiteY37" fmla="*/ 221225 h 1917290"/>
              <a:gd name="connsiteX38" fmla="*/ 2890684 w 3259393"/>
              <a:gd name="connsiteY38" fmla="*/ 309716 h 1917290"/>
              <a:gd name="connsiteX39" fmla="*/ 2979174 w 3259393"/>
              <a:gd name="connsiteY39" fmla="*/ 471948 h 1917290"/>
              <a:gd name="connsiteX40" fmla="*/ 2993922 w 3259393"/>
              <a:gd name="connsiteY40" fmla="*/ 516193 h 1917290"/>
              <a:gd name="connsiteX41" fmla="*/ 3008671 w 3259393"/>
              <a:gd name="connsiteY41" fmla="*/ 575187 h 1917290"/>
              <a:gd name="connsiteX42" fmla="*/ 3038167 w 3259393"/>
              <a:gd name="connsiteY42" fmla="*/ 619432 h 1917290"/>
              <a:gd name="connsiteX43" fmla="*/ 3082413 w 3259393"/>
              <a:gd name="connsiteY43" fmla="*/ 825909 h 1917290"/>
              <a:gd name="connsiteX44" fmla="*/ 3156155 w 3259393"/>
              <a:gd name="connsiteY44" fmla="*/ 1091380 h 1917290"/>
              <a:gd name="connsiteX45" fmla="*/ 3185651 w 3259393"/>
              <a:gd name="connsiteY45" fmla="*/ 1268361 h 1917290"/>
              <a:gd name="connsiteX46" fmla="*/ 3229896 w 3259393"/>
              <a:gd name="connsiteY46" fmla="*/ 1356851 h 1917290"/>
              <a:gd name="connsiteX47" fmla="*/ 3244645 w 3259393"/>
              <a:gd name="connsiteY47" fmla="*/ 1415845 h 1917290"/>
              <a:gd name="connsiteX48" fmla="*/ 3259393 w 3259393"/>
              <a:gd name="connsiteY48" fmla="*/ 1460090 h 1917290"/>
              <a:gd name="connsiteX49" fmla="*/ 3244645 w 3259393"/>
              <a:gd name="connsiteY49" fmla="*/ 1666567 h 1917290"/>
              <a:gd name="connsiteX50" fmla="*/ 3156155 w 3259393"/>
              <a:gd name="connsiteY50" fmla="*/ 1740309 h 1917290"/>
              <a:gd name="connsiteX51" fmla="*/ 3038167 w 3259393"/>
              <a:gd name="connsiteY51" fmla="*/ 1784554 h 1917290"/>
              <a:gd name="connsiteX52" fmla="*/ 2964426 w 3259393"/>
              <a:gd name="connsiteY52" fmla="*/ 1814051 h 1917290"/>
              <a:gd name="connsiteX53" fmla="*/ 2743200 w 3259393"/>
              <a:gd name="connsiteY53" fmla="*/ 1858296 h 1917290"/>
              <a:gd name="connsiteX54" fmla="*/ 2669458 w 3259393"/>
              <a:gd name="connsiteY54" fmla="*/ 1887793 h 1917290"/>
              <a:gd name="connsiteX55" fmla="*/ 2286000 w 3259393"/>
              <a:gd name="connsiteY55" fmla="*/ 1917290 h 1917290"/>
              <a:gd name="connsiteX56" fmla="*/ 1784555 w 3259393"/>
              <a:gd name="connsiteY56" fmla="*/ 1902542 h 1917290"/>
              <a:gd name="connsiteX57" fmla="*/ 1681316 w 3259393"/>
              <a:gd name="connsiteY57" fmla="*/ 1887793 h 1917290"/>
              <a:gd name="connsiteX58" fmla="*/ 1563329 w 3259393"/>
              <a:gd name="connsiteY58" fmla="*/ 1873045 h 1917290"/>
              <a:gd name="connsiteX59" fmla="*/ 1356851 w 3259393"/>
              <a:gd name="connsiteY59" fmla="*/ 1843548 h 1917290"/>
              <a:gd name="connsiteX60" fmla="*/ 1297858 w 3259393"/>
              <a:gd name="connsiteY60" fmla="*/ 1828800 h 1917290"/>
              <a:gd name="connsiteX61" fmla="*/ 1224116 w 3259393"/>
              <a:gd name="connsiteY61" fmla="*/ 1814051 h 1917290"/>
              <a:gd name="connsiteX62" fmla="*/ 1061884 w 3259393"/>
              <a:gd name="connsiteY62" fmla="*/ 1799303 h 19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259393" h="1917290">
                <a:moveTo>
                  <a:pt x="1061884" y="1799303"/>
                </a:moveTo>
                <a:lnTo>
                  <a:pt x="1061884" y="1799303"/>
                </a:lnTo>
                <a:cubicBezTo>
                  <a:pt x="1017639" y="1794387"/>
                  <a:pt x="972801" y="1793285"/>
                  <a:pt x="929148" y="1784554"/>
                </a:cubicBezTo>
                <a:cubicBezTo>
                  <a:pt x="898660" y="1778456"/>
                  <a:pt x="871696" y="1756884"/>
                  <a:pt x="840658" y="1755058"/>
                </a:cubicBezTo>
                <a:lnTo>
                  <a:pt x="589935" y="1740309"/>
                </a:lnTo>
                <a:cubicBezTo>
                  <a:pt x="550606" y="1735393"/>
                  <a:pt x="511420" y="1729149"/>
                  <a:pt x="471948" y="1725561"/>
                </a:cubicBezTo>
                <a:cubicBezTo>
                  <a:pt x="70453" y="1689062"/>
                  <a:pt x="222387" y="1735779"/>
                  <a:pt x="58993" y="1681316"/>
                </a:cubicBezTo>
                <a:cubicBezTo>
                  <a:pt x="25282" y="1580180"/>
                  <a:pt x="65089" y="1705703"/>
                  <a:pt x="29496" y="1563329"/>
                </a:cubicBezTo>
                <a:cubicBezTo>
                  <a:pt x="25725" y="1548247"/>
                  <a:pt x="19019" y="1534031"/>
                  <a:pt x="14748" y="1519083"/>
                </a:cubicBezTo>
                <a:cubicBezTo>
                  <a:pt x="9180" y="1499593"/>
                  <a:pt x="4916" y="1479754"/>
                  <a:pt x="0" y="1460090"/>
                </a:cubicBezTo>
                <a:cubicBezTo>
                  <a:pt x="4916" y="1425677"/>
                  <a:pt x="-798" y="1387943"/>
                  <a:pt x="14748" y="1356851"/>
                </a:cubicBezTo>
                <a:cubicBezTo>
                  <a:pt x="21700" y="1342946"/>
                  <a:pt x="46058" y="1350726"/>
                  <a:pt x="58993" y="1342103"/>
                </a:cubicBezTo>
                <a:cubicBezTo>
                  <a:pt x="76347" y="1330534"/>
                  <a:pt x="90433" y="1314322"/>
                  <a:pt x="103238" y="1297858"/>
                </a:cubicBezTo>
                <a:cubicBezTo>
                  <a:pt x="193842" y="1181367"/>
                  <a:pt x="118483" y="1231241"/>
                  <a:pt x="221226" y="1179871"/>
                </a:cubicBezTo>
                <a:cubicBezTo>
                  <a:pt x="235974" y="1155290"/>
                  <a:pt x="245201" y="1126399"/>
                  <a:pt x="265471" y="1106129"/>
                </a:cubicBezTo>
                <a:cubicBezTo>
                  <a:pt x="276464" y="1095136"/>
                  <a:pt x="299764" y="1103323"/>
                  <a:pt x="309716" y="1091380"/>
                </a:cubicBezTo>
                <a:cubicBezTo>
                  <a:pt x="326664" y="1071042"/>
                  <a:pt x="326356" y="1040781"/>
                  <a:pt x="339213" y="1017638"/>
                </a:cubicBezTo>
                <a:cubicBezTo>
                  <a:pt x="351150" y="996151"/>
                  <a:pt x="367015" y="976916"/>
                  <a:pt x="383458" y="958645"/>
                </a:cubicBezTo>
                <a:cubicBezTo>
                  <a:pt x="411364" y="927639"/>
                  <a:pt x="453292" y="907465"/>
                  <a:pt x="471948" y="870154"/>
                </a:cubicBezTo>
                <a:cubicBezTo>
                  <a:pt x="481780" y="850490"/>
                  <a:pt x="487137" y="827854"/>
                  <a:pt x="501445" y="811161"/>
                </a:cubicBezTo>
                <a:cubicBezTo>
                  <a:pt x="517442" y="792498"/>
                  <a:pt x="544108" y="785288"/>
                  <a:pt x="560438" y="766916"/>
                </a:cubicBezTo>
                <a:cubicBezTo>
                  <a:pt x="583990" y="740420"/>
                  <a:pt x="599767" y="707922"/>
                  <a:pt x="619432" y="678425"/>
                </a:cubicBezTo>
                <a:cubicBezTo>
                  <a:pt x="629264" y="663677"/>
                  <a:pt x="634181" y="644012"/>
                  <a:pt x="648929" y="634180"/>
                </a:cubicBezTo>
                <a:lnTo>
                  <a:pt x="693174" y="604683"/>
                </a:lnTo>
                <a:cubicBezTo>
                  <a:pt x="703006" y="585019"/>
                  <a:pt x="707125" y="561236"/>
                  <a:pt x="722671" y="545690"/>
                </a:cubicBezTo>
                <a:cubicBezTo>
                  <a:pt x="738217" y="530144"/>
                  <a:pt x="767589" y="533083"/>
                  <a:pt x="781664" y="516193"/>
                </a:cubicBezTo>
                <a:cubicBezTo>
                  <a:pt x="794640" y="500621"/>
                  <a:pt x="788428" y="475831"/>
                  <a:pt x="796413" y="457200"/>
                </a:cubicBezTo>
                <a:cubicBezTo>
                  <a:pt x="819155" y="404135"/>
                  <a:pt x="833558" y="409130"/>
                  <a:pt x="884903" y="383458"/>
                </a:cubicBezTo>
                <a:cubicBezTo>
                  <a:pt x="1018357" y="250001"/>
                  <a:pt x="832846" y="426188"/>
                  <a:pt x="988142" y="309716"/>
                </a:cubicBezTo>
                <a:cubicBezTo>
                  <a:pt x="1097085" y="228009"/>
                  <a:pt x="995062" y="268825"/>
                  <a:pt x="1106129" y="221225"/>
                </a:cubicBezTo>
                <a:cubicBezTo>
                  <a:pt x="1141490" y="206071"/>
                  <a:pt x="1171948" y="202420"/>
                  <a:pt x="1209367" y="191729"/>
                </a:cubicBezTo>
                <a:cubicBezTo>
                  <a:pt x="1224315" y="187458"/>
                  <a:pt x="1238864" y="181896"/>
                  <a:pt x="1253613" y="176980"/>
                </a:cubicBezTo>
                <a:cubicBezTo>
                  <a:pt x="1447132" y="31840"/>
                  <a:pt x="1212071" y="198420"/>
                  <a:pt x="1356851" y="117987"/>
                </a:cubicBezTo>
                <a:cubicBezTo>
                  <a:pt x="1427734" y="78608"/>
                  <a:pt x="1425104" y="57820"/>
                  <a:pt x="1489587" y="44245"/>
                </a:cubicBezTo>
                <a:cubicBezTo>
                  <a:pt x="1567899" y="27758"/>
                  <a:pt x="1725561" y="0"/>
                  <a:pt x="1725561" y="0"/>
                </a:cubicBezTo>
                <a:cubicBezTo>
                  <a:pt x="2105858" y="25352"/>
                  <a:pt x="1861538" y="4493"/>
                  <a:pt x="2403987" y="73742"/>
                </a:cubicBezTo>
                <a:lnTo>
                  <a:pt x="2639961" y="103238"/>
                </a:lnTo>
                <a:cubicBezTo>
                  <a:pt x="2689278" y="152555"/>
                  <a:pt x="2708827" y="174774"/>
                  <a:pt x="2772696" y="221225"/>
                </a:cubicBezTo>
                <a:cubicBezTo>
                  <a:pt x="2907086" y="318964"/>
                  <a:pt x="2795054" y="214088"/>
                  <a:pt x="2890684" y="309716"/>
                </a:cubicBezTo>
                <a:cubicBezTo>
                  <a:pt x="2957604" y="443557"/>
                  <a:pt x="2925286" y="391117"/>
                  <a:pt x="2979174" y="471948"/>
                </a:cubicBezTo>
                <a:cubicBezTo>
                  <a:pt x="2984090" y="486696"/>
                  <a:pt x="2989651" y="501245"/>
                  <a:pt x="2993922" y="516193"/>
                </a:cubicBezTo>
                <a:cubicBezTo>
                  <a:pt x="2999491" y="535683"/>
                  <a:pt x="3000686" y="556556"/>
                  <a:pt x="3008671" y="575187"/>
                </a:cubicBezTo>
                <a:cubicBezTo>
                  <a:pt x="3015653" y="591479"/>
                  <a:pt x="3028335" y="604684"/>
                  <a:pt x="3038167" y="619432"/>
                </a:cubicBezTo>
                <a:cubicBezTo>
                  <a:pt x="3079739" y="951993"/>
                  <a:pt x="3022366" y="555695"/>
                  <a:pt x="3082413" y="825909"/>
                </a:cubicBezTo>
                <a:cubicBezTo>
                  <a:pt x="3138282" y="1077322"/>
                  <a:pt x="3073609" y="926292"/>
                  <a:pt x="3156155" y="1091380"/>
                </a:cubicBezTo>
                <a:cubicBezTo>
                  <a:pt x="3165987" y="1150374"/>
                  <a:pt x="3169644" y="1210735"/>
                  <a:pt x="3185651" y="1268361"/>
                </a:cubicBezTo>
                <a:cubicBezTo>
                  <a:pt x="3194477" y="1300136"/>
                  <a:pt x="3217648" y="1326231"/>
                  <a:pt x="3229896" y="1356851"/>
                </a:cubicBezTo>
                <a:cubicBezTo>
                  <a:pt x="3237424" y="1375671"/>
                  <a:pt x="3239076" y="1396355"/>
                  <a:pt x="3244645" y="1415845"/>
                </a:cubicBezTo>
                <a:cubicBezTo>
                  <a:pt x="3248916" y="1430793"/>
                  <a:pt x="3254477" y="1445342"/>
                  <a:pt x="3259393" y="1460090"/>
                </a:cubicBezTo>
                <a:cubicBezTo>
                  <a:pt x="3254477" y="1528916"/>
                  <a:pt x="3260449" y="1599400"/>
                  <a:pt x="3244645" y="1666567"/>
                </a:cubicBezTo>
                <a:cubicBezTo>
                  <a:pt x="3240296" y="1685050"/>
                  <a:pt x="3173197" y="1731788"/>
                  <a:pt x="3156155" y="1740309"/>
                </a:cubicBezTo>
                <a:cubicBezTo>
                  <a:pt x="3099134" y="1768820"/>
                  <a:pt x="3089234" y="1765404"/>
                  <a:pt x="3038167" y="1784554"/>
                </a:cubicBezTo>
                <a:cubicBezTo>
                  <a:pt x="3013379" y="1793850"/>
                  <a:pt x="2989881" y="1806778"/>
                  <a:pt x="2964426" y="1814051"/>
                </a:cubicBezTo>
                <a:cubicBezTo>
                  <a:pt x="2888858" y="1835642"/>
                  <a:pt x="2819421" y="1845593"/>
                  <a:pt x="2743200" y="1858296"/>
                </a:cubicBezTo>
                <a:cubicBezTo>
                  <a:pt x="2718619" y="1868128"/>
                  <a:pt x="2695715" y="1884405"/>
                  <a:pt x="2669458" y="1887793"/>
                </a:cubicBezTo>
                <a:cubicBezTo>
                  <a:pt x="2542315" y="1904199"/>
                  <a:pt x="2286000" y="1917290"/>
                  <a:pt x="2286000" y="1917290"/>
                </a:cubicBezTo>
                <a:lnTo>
                  <a:pt x="1784555" y="1902542"/>
                </a:lnTo>
                <a:cubicBezTo>
                  <a:pt x="1749834" y="1900848"/>
                  <a:pt x="1715773" y="1892387"/>
                  <a:pt x="1681316" y="1887793"/>
                </a:cubicBezTo>
                <a:lnTo>
                  <a:pt x="1563329" y="1873045"/>
                </a:lnTo>
                <a:cubicBezTo>
                  <a:pt x="1265628" y="1830516"/>
                  <a:pt x="1729983" y="1890188"/>
                  <a:pt x="1356851" y="1843548"/>
                </a:cubicBezTo>
                <a:cubicBezTo>
                  <a:pt x="1337187" y="1838632"/>
                  <a:pt x="1317645" y="1833197"/>
                  <a:pt x="1297858" y="1828800"/>
                </a:cubicBezTo>
                <a:cubicBezTo>
                  <a:pt x="1273387" y="1823362"/>
                  <a:pt x="1248300" y="1820647"/>
                  <a:pt x="1224116" y="1814051"/>
                </a:cubicBezTo>
                <a:cubicBezTo>
                  <a:pt x="1087462" y="1776781"/>
                  <a:pt x="1088923" y="1801761"/>
                  <a:pt x="1061884" y="17993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1" name="Prostokąt 10"/>
          <p:cNvSpPr/>
          <p:nvPr/>
        </p:nvSpPr>
        <p:spPr>
          <a:xfrm>
            <a:off x="2563652" y="1720931"/>
            <a:ext cx="5888502" cy="2263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2" name="Prostokąt 11"/>
          <p:cNvSpPr/>
          <p:nvPr/>
        </p:nvSpPr>
        <p:spPr>
          <a:xfrm>
            <a:off x="2419550" y="3786698"/>
            <a:ext cx="6592834" cy="1489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</p:spTree>
    <p:extLst>
      <p:ext uri="{BB962C8B-B14F-4D97-AF65-F5344CB8AC3E}">
        <p14:creationId xmlns:p14="http://schemas.microsoft.com/office/powerpoint/2010/main" val="295175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73197" y="572118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https://github.com/mmagnuski/exp_CircStim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08" y="937809"/>
            <a:ext cx="8680896" cy="2521080"/>
          </a:xfrm>
          <a:prstGeom prst="rect">
            <a:avLst/>
          </a:prstGeom>
        </p:spPr>
      </p:pic>
      <p:sp>
        <p:nvSpPr>
          <p:cNvPr id="8" name="Owal 7"/>
          <p:cNvSpPr/>
          <p:nvPr/>
        </p:nvSpPr>
        <p:spPr>
          <a:xfrm>
            <a:off x="3719737" y="4365105"/>
            <a:ext cx="678315" cy="6783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/>
          <p:cNvSpPr/>
          <p:nvPr/>
        </p:nvSpPr>
        <p:spPr>
          <a:xfrm>
            <a:off x="4553590" y="4365105"/>
            <a:ext cx="678315" cy="6783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/>
          <p:cNvSpPr/>
          <p:nvPr/>
        </p:nvSpPr>
        <p:spPr>
          <a:xfrm>
            <a:off x="5375921" y="4365105"/>
            <a:ext cx="678315" cy="6783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wal 12"/>
          <p:cNvSpPr/>
          <p:nvPr/>
        </p:nvSpPr>
        <p:spPr>
          <a:xfrm>
            <a:off x="6209774" y="4365105"/>
            <a:ext cx="678315" cy="678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/>
          <p:cNvSpPr/>
          <p:nvPr/>
        </p:nvSpPr>
        <p:spPr>
          <a:xfrm>
            <a:off x="7032105" y="4365105"/>
            <a:ext cx="678315" cy="6783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96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openi.nlm.nih.gov/imgs/512/181/2998859/PMC2998859_fncom-04-00146-g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88" y="1492057"/>
            <a:ext cx="8798166" cy="426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19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Podejście </a:t>
            </a:r>
            <a:r>
              <a:rPr lang="pl-PL" dirty="0" err="1" smtClean="0"/>
              <a:t>bayesowskie</a:t>
            </a:r>
            <a:endParaRPr lang="pl-PL" dirty="0"/>
          </a:p>
        </p:txBody>
      </p:sp>
      <p:cxnSp>
        <p:nvCxnSpPr>
          <p:cNvPr id="5" name="Łącznik prosty 4"/>
          <p:cNvCxnSpPr/>
          <p:nvPr/>
        </p:nvCxnSpPr>
        <p:spPr>
          <a:xfrm>
            <a:off x="1418897" y="2133598"/>
            <a:ext cx="9375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rostokąt 5"/>
          <p:cNvSpPr/>
          <p:nvPr/>
        </p:nvSpPr>
        <p:spPr>
          <a:xfrm>
            <a:off x="1177159" y="2285999"/>
            <a:ext cx="9719439" cy="36260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1505527" y="2392218"/>
            <a:ext cx="9288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najczęściej używane klasyczne podejście wybiera takie parametry modelu, które dają największe prawdopodobieństwo zebranych danych (najniższy koszt/karę)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często jednak chcemy wiedzieć jakie jest prawdopodobieństwo różnych parametrów modelu, a nie tylko jaki zestaw jest najlepszy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może być na przykład wiele dobrych zestawów parametrów, a ten najlepszy może być tylko nieznacznie (nieistotnie) lepszy od pozostałych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w ten sposób możemy zrozumieć jaka jest niepewność wybranego zestawu parametrów i podjąć decyzję czy potrzebujemy zebrać więcej danych</a:t>
            </a:r>
          </a:p>
        </p:txBody>
      </p:sp>
    </p:spTree>
    <p:extLst>
      <p:ext uri="{BB962C8B-B14F-4D97-AF65-F5344CB8AC3E}">
        <p14:creationId xmlns:p14="http://schemas.microsoft.com/office/powerpoint/2010/main" val="312979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Sieci neuronowe i </a:t>
            </a:r>
            <a:r>
              <a:rPr lang="pl-PL" u="sng" dirty="0" smtClean="0"/>
              <a:t>modelowanie</a:t>
            </a:r>
            <a:endParaRPr lang="pl-PL" u="sng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wprowadzenie do tematyki zajęć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86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3071664" y="134076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</a:t>
            </a:r>
            <a:r>
              <a:rPr lang="pl-PL" dirty="0" err="1"/>
              <a:t>weibulla</a:t>
            </a:r>
            <a:r>
              <a:rPr lang="pl-PL" dirty="0"/>
              <a:t> - demo</a:t>
            </a:r>
          </a:p>
        </p:txBody>
      </p:sp>
      <p:pic>
        <p:nvPicPr>
          <p:cNvPr id="6" name="qp_200_trial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6448" y="2540016"/>
            <a:ext cx="10308553" cy="1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Podejście </a:t>
            </a:r>
            <a:r>
              <a:rPr lang="pl-PL" dirty="0" err="1" smtClean="0"/>
              <a:t>bayesowskie</a:t>
            </a:r>
            <a:endParaRPr lang="pl-PL" dirty="0"/>
          </a:p>
        </p:txBody>
      </p:sp>
      <p:cxnSp>
        <p:nvCxnSpPr>
          <p:cNvPr id="5" name="Łącznik prosty 4"/>
          <p:cNvCxnSpPr/>
          <p:nvPr/>
        </p:nvCxnSpPr>
        <p:spPr>
          <a:xfrm>
            <a:off x="1418897" y="2133598"/>
            <a:ext cx="9375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rostokąt 5"/>
          <p:cNvSpPr/>
          <p:nvPr/>
        </p:nvSpPr>
        <p:spPr>
          <a:xfrm>
            <a:off x="1177159" y="2285999"/>
            <a:ext cx="9719439" cy="36260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5" y="2262008"/>
            <a:ext cx="9160030" cy="3664013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7730836" y="2262008"/>
            <a:ext cx="2945179" cy="1183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85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Podejście </a:t>
            </a:r>
            <a:r>
              <a:rPr lang="pl-PL" dirty="0" err="1" smtClean="0"/>
              <a:t>bayesowskie</a:t>
            </a:r>
            <a:endParaRPr lang="pl-PL" dirty="0"/>
          </a:p>
        </p:txBody>
      </p:sp>
      <p:cxnSp>
        <p:nvCxnSpPr>
          <p:cNvPr id="5" name="Łącznik prosty 4"/>
          <p:cNvCxnSpPr/>
          <p:nvPr/>
        </p:nvCxnSpPr>
        <p:spPr>
          <a:xfrm>
            <a:off x="1418897" y="2133598"/>
            <a:ext cx="9375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rostokąt 5"/>
          <p:cNvSpPr/>
          <p:nvPr/>
        </p:nvSpPr>
        <p:spPr>
          <a:xfrm>
            <a:off x="1177159" y="2285999"/>
            <a:ext cx="9719439" cy="36260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5" y="2271243"/>
            <a:ext cx="9160030" cy="3664013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7730836" y="2262008"/>
            <a:ext cx="2945179" cy="1183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1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Podejście </a:t>
            </a:r>
            <a:r>
              <a:rPr lang="pl-PL" dirty="0" err="1" smtClean="0"/>
              <a:t>bayesowskie</a:t>
            </a:r>
            <a:endParaRPr lang="pl-PL" dirty="0"/>
          </a:p>
        </p:txBody>
      </p:sp>
      <p:cxnSp>
        <p:nvCxnSpPr>
          <p:cNvPr id="5" name="Łącznik prosty 4"/>
          <p:cNvCxnSpPr/>
          <p:nvPr/>
        </p:nvCxnSpPr>
        <p:spPr>
          <a:xfrm>
            <a:off x="1418897" y="2133598"/>
            <a:ext cx="9375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rostokąt 5"/>
          <p:cNvSpPr/>
          <p:nvPr/>
        </p:nvSpPr>
        <p:spPr>
          <a:xfrm>
            <a:off x="1177159" y="2285999"/>
            <a:ext cx="9719439" cy="36260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5" y="2262008"/>
            <a:ext cx="9160030" cy="3664013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7730836" y="2262008"/>
            <a:ext cx="2945179" cy="1183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80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model to </a:t>
            </a:r>
            <a:r>
              <a:rPr lang="pl-PL" sz="2800" dirty="0"/>
              <a:t>odwzorowanie, podobizna, miniatura, uproszczenie rzeczywistości (jakiegoś </a:t>
            </a:r>
            <a:r>
              <a:rPr lang="pl-PL" sz="2800" dirty="0" smtClean="0"/>
              <a:t>procesu/zjawiska/układu)</a:t>
            </a:r>
            <a:endParaRPr lang="pl-PL" sz="2800" dirty="0"/>
          </a:p>
          <a:p>
            <a:r>
              <a:rPr lang="pl-PL" sz="2800" dirty="0" smtClean="0"/>
              <a:t>często jest </a:t>
            </a:r>
            <a:r>
              <a:rPr lang="pl-PL" sz="2800" dirty="0"/>
              <a:t>sformalizowany, a więc oparty na równaniach, pozwalający na ilościowe wyjaśnianie i przewidywanie </a:t>
            </a:r>
            <a:r>
              <a:rPr lang="pl-PL" sz="2800" dirty="0" smtClean="0"/>
              <a:t>zjawisk</a:t>
            </a:r>
            <a:endParaRPr lang="pl-PL" sz="2800" dirty="0" smtClean="0"/>
          </a:p>
          <a:p>
            <a:r>
              <a:rPr lang="pl-PL" sz="2800" dirty="0" smtClean="0"/>
              <a:t>model zawsze stanowi pewne uproszczenie, zawiera zwykle tylko najważniejsze aspekty modelowanego </a:t>
            </a:r>
            <a:r>
              <a:rPr lang="pl-PL" sz="2800" dirty="0" smtClean="0"/>
              <a:t>zjawiska/układu</a:t>
            </a:r>
            <a:endParaRPr lang="pl-PL" sz="2800" dirty="0" smtClean="0"/>
          </a:p>
        </p:txBody>
      </p:sp>
      <p:pic>
        <p:nvPicPr>
          <p:cNvPr id="4" name="Picture 2" descr="http://www.scottbot.net/HIAL/wp-content/uploads/2011/12/Ego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260" y="3258452"/>
            <a:ext cx="1028168" cy="99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47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przykłady modeli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i="1" dirty="0" err="1"/>
              <a:t>theory</a:t>
            </a:r>
            <a:r>
              <a:rPr lang="pl-PL" sz="2800" i="1" dirty="0"/>
              <a:t> of </a:t>
            </a:r>
            <a:r>
              <a:rPr lang="pl-PL" sz="2800" i="1" dirty="0" err="1"/>
              <a:t>mind</a:t>
            </a:r>
            <a:r>
              <a:rPr lang="pl-PL" sz="2800" i="1" dirty="0"/>
              <a:t> </a:t>
            </a:r>
            <a:r>
              <a:rPr lang="pl-PL" sz="2800" dirty="0"/>
              <a:t>i przewidywanie konsekwencji </a:t>
            </a:r>
            <a:r>
              <a:rPr lang="pl-PL" sz="2800" dirty="0" err="1"/>
              <a:t>zachowań</a:t>
            </a:r>
            <a:r>
              <a:rPr lang="pl-PL" sz="2800" dirty="0"/>
              <a:t> społecznych</a:t>
            </a:r>
          </a:p>
          <a:p>
            <a:r>
              <a:rPr lang="pl-PL" sz="2800" dirty="0"/>
              <a:t>podobnie: możemy symulować zachowanie modeli </a:t>
            </a:r>
            <a:r>
              <a:rPr lang="pl-PL" sz="2800" i="1" dirty="0"/>
              <a:t>mostów, budynków, samolotów </a:t>
            </a:r>
            <a:r>
              <a:rPr lang="pl-PL" sz="2800" dirty="0"/>
              <a:t>czy</a:t>
            </a:r>
            <a:r>
              <a:rPr lang="pl-PL" sz="2800" i="1" dirty="0"/>
              <a:t> zapór wodnych</a:t>
            </a:r>
            <a:r>
              <a:rPr lang="pl-PL" sz="2800" dirty="0"/>
              <a:t> bez konieczności ich budowania</a:t>
            </a:r>
            <a:endParaRPr lang="pl-PL" sz="2800" dirty="0" smtClean="0"/>
          </a:p>
        </p:txBody>
      </p:sp>
      <p:pic>
        <p:nvPicPr>
          <p:cNvPr id="4" name="Picture 2" descr="http://www.scottbot.net/HIAL/wp-content/uploads/2011/12/Ego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260" y="3258452"/>
            <a:ext cx="1028168" cy="99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09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przykłady modeli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88" y="2609708"/>
            <a:ext cx="4242955" cy="299604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37" y="2543045"/>
            <a:ext cx="3903423" cy="331790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" y="649937"/>
            <a:ext cx="2207244" cy="16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64" y="672949"/>
            <a:ext cx="6313515" cy="4230059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29" y="3978399"/>
            <a:ext cx="6801799" cy="220058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95" y="942753"/>
            <a:ext cx="5725019" cy="42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Modelowanie i symulacja</a:t>
            </a:r>
            <a:endParaRPr lang="pl-PL" dirty="0"/>
          </a:p>
        </p:txBody>
      </p:sp>
      <p:sp>
        <p:nvSpPr>
          <p:cNvPr id="6" name="Owal 5"/>
          <p:cNvSpPr/>
          <p:nvPr/>
        </p:nvSpPr>
        <p:spPr>
          <a:xfrm>
            <a:off x="1630837" y="2630078"/>
            <a:ext cx="1234911" cy="12349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dane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3261678" y="4232635"/>
            <a:ext cx="2309567" cy="11689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model</a:t>
            </a:r>
            <a:endParaRPr lang="pl-PL" dirty="0"/>
          </a:p>
        </p:txBody>
      </p:sp>
      <p:sp>
        <p:nvSpPr>
          <p:cNvPr id="8" name="Strzałka w prawo 7"/>
          <p:cNvSpPr/>
          <p:nvPr/>
        </p:nvSpPr>
        <p:spPr>
          <a:xfrm>
            <a:off x="5739043" y="4562573"/>
            <a:ext cx="1907985" cy="50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/>
          <p:cNvSpPr/>
          <p:nvPr/>
        </p:nvSpPr>
        <p:spPr>
          <a:xfrm>
            <a:off x="7816391" y="4232635"/>
            <a:ext cx="2223155" cy="12349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przewidywania</a:t>
            </a:r>
            <a:endParaRPr lang="pl-PL" dirty="0"/>
          </a:p>
        </p:txBody>
      </p:sp>
      <p:sp>
        <p:nvSpPr>
          <p:cNvPr id="10" name="Wygięta strzałka 9"/>
          <p:cNvSpPr/>
          <p:nvPr/>
        </p:nvSpPr>
        <p:spPr>
          <a:xfrm flipV="1">
            <a:off x="2112387" y="3869702"/>
            <a:ext cx="1272619" cy="1201917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5722066" y="5071619"/>
            <a:ext cx="172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przewidywanie, symulacja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6890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z </a:t>
            </a:r>
            <a:r>
              <a:rPr lang="pl-PL" sz="2800" dirty="0" smtClean="0"/>
              <a:t>prostymi modelami mieliście już styczność na statystyce (model liniowy)</a:t>
            </a:r>
          </a:p>
        </p:txBody>
      </p:sp>
      <p:pic>
        <p:nvPicPr>
          <p:cNvPr id="1026" name="Picture 2" descr="Znalezione obrazy dla zapytania linear mod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6716" r="8506" b="4159"/>
          <a:stretch/>
        </p:blipFill>
        <p:spPr bwMode="auto">
          <a:xfrm>
            <a:off x="7048893" y="3042500"/>
            <a:ext cx="3992251" cy="316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model najczęściej ma co najmniej kilka „wolnych parametrów”, które opisują jego możliwe zachowania</a:t>
            </a:r>
          </a:p>
          <a:p>
            <a:r>
              <a:rPr lang="pl-PL" dirty="0" smtClean="0"/>
              <a:t>parametry te są „kalibrowane” (dopasowywane) z użyciem obserwacji (danych) w procesie nazywanym </a:t>
            </a:r>
            <a:r>
              <a:rPr lang="pl-PL" i="1" dirty="0" smtClean="0"/>
              <a:t>optymalizacją</a:t>
            </a:r>
          </a:p>
          <a:p>
            <a:r>
              <a:rPr lang="pl-PL" dirty="0" smtClean="0"/>
              <a:t>do tej kalibracji potrzebujemy „funkcji kosztu” (</a:t>
            </a:r>
            <a:r>
              <a:rPr lang="pl-PL" i="1" dirty="0" err="1" smtClean="0"/>
              <a:t>cost</a:t>
            </a:r>
            <a:r>
              <a:rPr lang="pl-PL" i="1" dirty="0" smtClean="0"/>
              <a:t> </a:t>
            </a:r>
            <a:r>
              <a:rPr lang="pl-PL" i="1" dirty="0" err="1" smtClean="0"/>
              <a:t>function</a:t>
            </a:r>
            <a:r>
              <a:rPr lang="pl-PL" dirty="0" smtClean="0"/>
              <a:t>), która opisuje błąd naszego modelu względem zaobserwowanych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600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zny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3142</TotalTime>
  <Words>416</Words>
  <Application>Microsoft Office PowerPoint</Application>
  <PresentationFormat>Panoramiczny</PresentationFormat>
  <Paragraphs>51</Paragraphs>
  <Slides>23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6" baseType="lpstr">
      <vt:lpstr>Arial</vt:lpstr>
      <vt:lpstr>Garamond</vt:lpstr>
      <vt:lpstr>Organiczny</vt:lpstr>
      <vt:lpstr>Sieci neuronowe i modelowanie</vt:lpstr>
      <vt:lpstr>Sieci neuronowe i modelowanie</vt:lpstr>
      <vt:lpstr>Model</vt:lpstr>
      <vt:lpstr>przykłady modeli</vt:lpstr>
      <vt:lpstr>przykłady modeli</vt:lpstr>
      <vt:lpstr>Prezentacja programu PowerPoint</vt:lpstr>
      <vt:lpstr>Modelowanie i symulacja</vt:lpstr>
      <vt:lpstr>Modelowanie</vt:lpstr>
      <vt:lpstr>Modelowanie</vt:lpstr>
      <vt:lpstr>Modelowanie i symulacja</vt:lpstr>
      <vt:lpstr>Model liniowy</vt:lpstr>
      <vt:lpstr>Model logistyczny</vt:lpstr>
      <vt:lpstr>Optymalizacja</vt:lpstr>
      <vt:lpstr>Optymalizacja</vt:lpstr>
      <vt:lpstr>Optymalizacja</vt:lpstr>
      <vt:lpstr>Prezentacja programu PowerPoint</vt:lpstr>
      <vt:lpstr>Prezentacja programu PowerPoint</vt:lpstr>
      <vt:lpstr>Prezentacja programu PowerPoint</vt:lpstr>
      <vt:lpstr>Podejście bayesowskie</vt:lpstr>
      <vt:lpstr>Prezentacja programu PowerPoint</vt:lpstr>
      <vt:lpstr>Podejście bayesowskie</vt:lpstr>
      <vt:lpstr>Podejście bayesowskie</vt:lpstr>
      <vt:lpstr>Podejście bayesowskie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Sieci neuronowe i modelowanie</dc:title>
  <dc:creator>swps</dc:creator>
  <cp:lastModifiedBy>swps</cp:lastModifiedBy>
  <cp:revision>42</cp:revision>
  <dcterms:created xsi:type="dcterms:W3CDTF">2018-03-25T21:02:18Z</dcterms:created>
  <dcterms:modified xsi:type="dcterms:W3CDTF">2018-04-09T15:07:55Z</dcterms:modified>
</cp:coreProperties>
</file>