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319" r:id="rId6"/>
    <p:sldId id="284" r:id="rId7"/>
    <p:sldId id="308" r:id="rId8"/>
    <p:sldId id="309" r:id="rId9"/>
    <p:sldId id="310" r:id="rId10"/>
    <p:sldId id="311" r:id="rId11"/>
    <p:sldId id="312" r:id="rId12"/>
    <p:sldId id="283" r:id="rId13"/>
    <p:sldId id="281" r:id="rId14"/>
    <p:sldId id="282" r:id="rId15"/>
    <p:sldId id="313" r:id="rId16"/>
    <p:sldId id="314" r:id="rId17"/>
    <p:sldId id="306" r:id="rId18"/>
    <p:sldId id="286" r:id="rId19"/>
    <p:sldId id="307" r:id="rId20"/>
    <p:sldId id="320" r:id="rId21"/>
    <p:sldId id="321" r:id="rId22"/>
    <p:sldId id="315" r:id="rId23"/>
    <p:sldId id="316" r:id="rId24"/>
    <p:sldId id="317" r:id="rId25"/>
    <p:sldId id="287" r:id="rId26"/>
    <p:sldId id="318" r:id="rId27"/>
    <p:sldId id="288" r:id="rId28"/>
    <p:sldId id="264" r:id="rId29"/>
    <p:sldId id="322" r:id="rId30"/>
    <p:sldId id="271" r:id="rId31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75100" autoAdjust="0"/>
  </p:normalViewPr>
  <p:slideViewPr>
    <p:cSldViewPr snapToGrid="0" snapToObjects="1">
      <p:cViewPr varScale="1">
        <p:scale>
          <a:sx n="97" d="100"/>
          <a:sy n="97" d="100"/>
        </p:scale>
        <p:origin x="2368" y="184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D84-A865-4DA5-854E-0CDDD71870E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F2613-CE8E-41E4-99D3-886A2423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are processors idle?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When there is no work (duh)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When they wait on some synchronization</a:t>
            </a:r>
            <a:r>
              <a:rPr lang="en-US" baseline="0" dirty="0" smtClean="0"/>
              <a:t> </a:t>
            </a:r>
            <a:r>
              <a:rPr lang="en-US" dirty="0" smtClean="0"/>
              <a:t>event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When they wait on I/O</a:t>
            </a:r>
            <a:r>
              <a:rPr lang="en-US" baseline="0" dirty="0" smtClean="0"/>
              <a:t>,</a:t>
            </a:r>
            <a:r>
              <a:rPr lang="en-US" dirty="0" smtClean="0"/>
              <a:t> memory access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What</a:t>
            </a:r>
            <a:r>
              <a:rPr lang="en-US" baseline="0" dirty="0" smtClean="0"/>
              <a:t> constitutes overhead?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Communication between processes (esp. when using message passing)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Synchronization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Context switches between OS threads /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Rigging up data for processes (prep) and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Aggregation of results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performance</a:t>
            </a:r>
            <a:r>
              <a:rPr lang="en-US" baseline="0" dirty="0" smtClean="0"/>
              <a:t> can we possibly get?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  <a:r>
              <a:rPr lang="en-US" baseline="0" dirty="0" smtClean="0"/>
              <a:t> for sequential processor and parallel algorithm will be at least slightly different. It would be unfair to compare the parallel algorithm on p processors against the parallel algorithm on one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Assignment of tasks to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of processes to cores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F2613-CE8E-41E4-99D3-886A2423C9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31.08.2017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31.08.2017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31.08.2017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31.08.2017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31.08.2017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31.08.2017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Parallelization: process and architectures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2017</a:t>
            </a:r>
          </a:p>
          <a:p>
            <a:r>
              <a:rPr lang="en-US" sz="2000" dirty="0" smtClean="0"/>
              <a:t>Lars Tiede (</a:t>
            </a:r>
            <a:r>
              <a:rPr lang="en-US" sz="2000" dirty="0" err="1" smtClean="0"/>
              <a:t>lars.tiede@uit.no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arallelization process: steps (overview)</a:t>
            </a:r>
            <a:endParaRPr lang="en-US" dirty="0"/>
          </a:p>
        </p:txBody>
      </p:sp>
      <p:pic>
        <p:nvPicPr>
          <p:cNvPr id="2050" name="Picture 2" descr="C:\Users\larsab\Dropbox\Camera Uploads\2013-08-27 13.32.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27406"/>
          <a:stretch/>
        </p:blipFill>
        <p:spPr bwMode="auto">
          <a:xfrm>
            <a:off x="0" y="2177147"/>
            <a:ext cx="9144000" cy="42236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computation into a collection of tasks</a:t>
            </a:r>
          </a:p>
          <a:p>
            <a:r>
              <a:rPr lang="en-US" dirty="0" smtClean="0"/>
              <a:t>Goal: expose opportunities for parallelism</a:t>
            </a:r>
          </a:p>
          <a:p>
            <a:r>
              <a:rPr lang="en-US" dirty="0"/>
              <a:t>Task </a:t>
            </a:r>
            <a:r>
              <a:rPr lang="en-US" dirty="0" smtClean="0"/>
              <a:t>granularity (-&gt; # tasks) limits </a:t>
            </a:r>
            <a:r>
              <a:rPr lang="en-US" dirty="0"/>
              <a:t>parallelism</a:t>
            </a:r>
          </a:p>
          <a:p>
            <a:r>
              <a:rPr lang="en-US" dirty="0" smtClean="0"/>
              <a:t>Deals mostly with algorithm, less with 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abstract example: pizza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decomposition from simple sequential algorithm:</a:t>
            </a:r>
          </a:p>
          <a:p>
            <a:pPr lvl="1"/>
            <a:r>
              <a:rPr lang="en-US" dirty="0" smtClean="0"/>
              <a:t>For each of the many pizzas (each with a spec) you want to make:</a:t>
            </a:r>
          </a:p>
          <a:p>
            <a:pPr lvl="1"/>
            <a:r>
              <a:rPr lang="en-US" dirty="0" smtClean="0"/>
              <a:t>Prepare dough</a:t>
            </a:r>
          </a:p>
          <a:p>
            <a:pPr lvl="1"/>
            <a:r>
              <a:rPr lang="en-US" dirty="0" smtClean="0"/>
              <a:t>Let dough rise</a:t>
            </a:r>
          </a:p>
          <a:p>
            <a:pPr lvl="1"/>
            <a:r>
              <a:rPr lang="en-US" dirty="0" smtClean="0"/>
              <a:t>Roll out dough</a:t>
            </a:r>
          </a:p>
          <a:p>
            <a:pPr lvl="1"/>
            <a:r>
              <a:rPr lang="en-US" dirty="0" smtClean="0"/>
              <a:t>Sauce</a:t>
            </a:r>
          </a:p>
          <a:p>
            <a:pPr lvl="1"/>
            <a:r>
              <a:rPr lang="en-US" dirty="0" smtClean="0"/>
              <a:t>Toppings (several tasks, one for each? Tasks for preparing toppings?)</a:t>
            </a:r>
          </a:p>
          <a:p>
            <a:pPr lvl="1"/>
            <a:r>
              <a:rPr lang="en-US" dirty="0" smtClean="0"/>
              <a:t>Bake</a:t>
            </a:r>
          </a:p>
          <a:p>
            <a:pPr lvl="1"/>
            <a:r>
              <a:rPr lang="en-US" dirty="0" smtClean="0"/>
              <a:t>Cut to slices</a:t>
            </a:r>
          </a:p>
        </p:txBody>
      </p:sp>
    </p:spTree>
    <p:extLst>
      <p:ext uri="{BB962C8B-B14F-4D97-AF65-F5344CB8AC3E}">
        <p14:creationId xmlns:p14="http://schemas.microsoft.com/office/powerpoint/2010/main" val="9993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concrete example: word count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229600" cy="2203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f 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= open(“</a:t>
            </a: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huge_text_file.txt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”, “r”)</a:t>
            </a:r>
          </a:p>
          <a:p>
            <a:pPr marL="0" indent="0">
              <a:buNone/>
            </a:pPr>
            <a:r>
              <a:rPr lang="en-US" sz="1800" dirty="0" err="1">
                <a:latin typeface="Andale Mono" charset="0"/>
                <a:ea typeface="Andale Mono" charset="0"/>
                <a:cs typeface="Andale Mono" charset="0"/>
              </a:rPr>
              <a:t>wordcount</a:t>
            </a: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 = {}		# { word: count }</a:t>
            </a:r>
          </a:p>
          <a:p>
            <a:pPr marL="0" indent="0">
              <a:buNone/>
            </a:pPr>
            <a:endParaRPr lang="en-US" sz="18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or w in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f.read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().split():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wordcount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[w] =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wordcount.get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(w,0) + 1</a:t>
            </a:r>
          </a:p>
          <a:p>
            <a:pPr marL="0" indent="0">
              <a:buNone/>
            </a:pPr>
            <a:endParaRPr lang="en-US" sz="1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f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or item in </a:t>
            </a:r>
            <a:r>
              <a:rPr lang="en-US" sz="1800" dirty="0" err="1" smtClean="0">
                <a:latin typeface="Andale Mono" charset="0"/>
                <a:ea typeface="Andale Mono" charset="0"/>
                <a:cs typeface="Andale Mono" charset="0"/>
              </a:rPr>
              <a:t>wordcount.items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800" dirty="0" smtClean="0">
                <a:latin typeface="Andale Mono" charset="0"/>
                <a:ea typeface="Andale Mono" charset="0"/>
                <a:cs typeface="Andale Mono" charset="0"/>
              </a:rPr>
              <a:t>print(“{}\t{}”.format(*item))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265" y="4189105"/>
            <a:ext cx="8229600" cy="2476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Possible decomposition into tasks that expose opportunities for parallelism?</a:t>
            </a:r>
          </a:p>
          <a:p>
            <a:pPr lvl="1"/>
            <a:r>
              <a:rPr lang="en-US" dirty="0" smtClean="0"/>
              <a:t>Read the file into text. Perhaps not </a:t>
            </a:r>
            <a:r>
              <a:rPr lang="en-US" dirty="0"/>
              <a:t>w</a:t>
            </a:r>
            <a:r>
              <a:rPr lang="en-US" dirty="0" smtClean="0"/>
              <a:t>hole but in chunks? (Many tasks then)</a:t>
            </a:r>
          </a:p>
          <a:p>
            <a:pPr lvl="1"/>
            <a:r>
              <a:rPr lang="en-US" dirty="0" smtClean="0"/>
              <a:t>Split text(s) at word boundaries, yield word after word</a:t>
            </a:r>
          </a:p>
          <a:p>
            <a:pPr lvl="1"/>
            <a:r>
              <a:rPr lang="en-US" dirty="0" smtClean="0"/>
              <a:t>Count word(s) (could go crazy and say it’s one task per word)</a:t>
            </a:r>
          </a:p>
          <a:p>
            <a:pPr lvl="1"/>
            <a:r>
              <a:rPr lang="en-US" dirty="0" smtClean="0"/>
              <a:t>Print result</a:t>
            </a:r>
          </a:p>
          <a:p>
            <a:r>
              <a:rPr lang="en-US" dirty="0" smtClean="0"/>
              <a:t>Is the above the only decomposition?</a:t>
            </a:r>
          </a:p>
        </p:txBody>
      </p:sp>
    </p:spTree>
    <p:extLst>
      <p:ext uri="{BB962C8B-B14F-4D97-AF65-F5344CB8AC3E}">
        <p14:creationId xmlns:p14="http://schemas.microsoft.com/office/powerpoint/2010/main" val="19924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decomposition tactics (given a sequential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Look at loops in the sequential program - can we decompose a loop into its iterations?</a:t>
            </a:r>
          </a:p>
          <a:p>
            <a:pPr lvl="1"/>
            <a:r>
              <a:rPr lang="en-US" dirty="0" smtClean="0"/>
              <a:t>Works well if an iteration does not depend on the result of a previous iteration</a:t>
            </a:r>
          </a:p>
          <a:p>
            <a:pPr lvl="1"/>
            <a:r>
              <a:rPr lang="en-US" dirty="0" smtClean="0"/>
              <a:t>If an iteration uses results of earlier iterations, we have a </a:t>
            </a:r>
            <a:r>
              <a:rPr lang="en-US" i="1" dirty="0" smtClean="0"/>
              <a:t>data dependency</a:t>
            </a:r>
            <a:r>
              <a:rPr lang="en-US" dirty="0" smtClean="0"/>
              <a:t> that will at least cost us later, maybe make parallelization </a:t>
            </a:r>
            <a:r>
              <a:rPr lang="en-US" dirty="0" smtClean="0"/>
              <a:t>outright impossible</a:t>
            </a:r>
            <a:endParaRPr lang="en-US" dirty="0" smtClean="0"/>
          </a:p>
          <a:p>
            <a:pPr lvl="1"/>
            <a:r>
              <a:rPr lang="en-US" dirty="0" smtClean="0"/>
              <a:t>If the sequence of iterations is critical </a:t>
            </a:r>
            <a:r>
              <a:rPr lang="en-US" dirty="0" err="1" smtClean="0"/>
              <a:t>wrt</a:t>
            </a:r>
            <a:r>
              <a:rPr lang="en-US" dirty="0" smtClean="0"/>
              <a:t> correctness, we call the loop a “sequential loop”. Can’t parallelize this.</a:t>
            </a:r>
          </a:p>
          <a:p>
            <a:endParaRPr lang="en-US" dirty="0" smtClean="0"/>
          </a:p>
          <a:p>
            <a:r>
              <a:rPr lang="en-US" dirty="0" smtClean="0"/>
              <a:t>Maybe rewrite loops?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get rid of data dependencies by using private instead of shared data structures (but this necessitates merging those later on)</a:t>
            </a:r>
          </a:p>
          <a:p>
            <a:endParaRPr lang="en-US" dirty="0" smtClean="0"/>
          </a:p>
          <a:p>
            <a:r>
              <a:rPr lang="en-US" dirty="0" smtClean="0"/>
              <a:t>Modify algorithm or use another one</a:t>
            </a:r>
          </a:p>
          <a:p>
            <a:pPr lvl="1"/>
            <a:r>
              <a:rPr lang="en-US" dirty="0" smtClean="0"/>
              <a:t>Requires good understanding of the underlying problem</a:t>
            </a:r>
          </a:p>
        </p:txBody>
      </p:sp>
    </p:spTree>
    <p:extLst>
      <p:ext uri="{BB962C8B-B14F-4D97-AF65-F5344CB8AC3E}">
        <p14:creationId xmlns:p14="http://schemas.microsoft.com/office/powerpoint/2010/main" val="21414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load balancing</a:t>
            </a:r>
          </a:p>
          <a:p>
            <a:pPr lvl="1"/>
            <a:r>
              <a:rPr lang="en-US" dirty="0" smtClean="0"/>
              <a:t>All processes should do equal amount of work</a:t>
            </a:r>
          </a:p>
          <a:p>
            <a:pPr lvl="1"/>
            <a:r>
              <a:rPr lang="en-US" dirty="0" smtClean="0"/>
              <a:t>Important for performance and resource efficiency</a:t>
            </a:r>
          </a:p>
          <a:p>
            <a:endParaRPr lang="en-US" dirty="0" smtClean="0"/>
          </a:p>
          <a:p>
            <a:r>
              <a:rPr lang="en-US" dirty="0" smtClean="0"/>
              <a:t>Goal: reduce communication volume</a:t>
            </a:r>
          </a:p>
          <a:p>
            <a:pPr lvl="1"/>
            <a:r>
              <a:rPr lang="en-US" dirty="0" smtClean="0"/>
              <a:t>Communication is not free (might be very expensive), so send around minimum amount of data, and minimum amount of messages</a:t>
            </a:r>
          </a:p>
          <a:p>
            <a:endParaRPr lang="en-US" dirty="0" smtClean="0"/>
          </a:p>
          <a:p>
            <a:r>
              <a:rPr lang="en-US" dirty="0" smtClean="0"/>
              <a:t>Deals </a:t>
            </a:r>
            <a:r>
              <a:rPr lang="en-US" dirty="0"/>
              <a:t>mostly with algorithm, </a:t>
            </a:r>
            <a:r>
              <a:rPr lang="en-US" dirty="0" smtClean="0"/>
              <a:t>less with </a:t>
            </a:r>
            <a:r>
              <a:rPr lang="en-US" dirty="0"/>
              <a:t>hardware </a:t>
            </a:r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Two types: static and dynamic (next slides)</a:t>
            </a:r>
          </a:p>
        </p:txBody>
      </p:sp>
    </p:spTree>
    <p:extLst>
      <p:ext uri="{BB962C8B-B14F-4D97-AF65-F5344CB8AC3E}">
        <p14:creationId xmlns:p14="http://schemas.microsoft.com/office/powerpoint/2010/main" val="24307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assignment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Static assignment of tasks to processes</a:t>
                </a:r>
              </a:p>
              <a:p>
                <a:pPr lvl="1"/>
                <a:r>
                  <a:rPr lang="en-US" dirty="0" smtClean="0"/>
                  <a:t>Algorithmic mapping</a:t>
                </a:r>
                <a:endParaRPr lang="en-US" dirty="0"/>
              </a:p>
              <a:p>
                <a:pPr lvl="1"/>
                <a:r>
                  <a:rPr lang="en-US" dirty="0" smtClean="0"/>
                  <a:t>Example: 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tasks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processes, assign 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∈(1,…,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to process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Low overhead</a:t>
                </a:r>
              </a:p>
              <a:p>
                <a:pPr lvl="1"/>
                <a:r>
                  <a:rPr lang="en-US" dirty="0" smtClean="0"/>
                  <a:t>Works well if workload is uniform across tasks. If not, will lead to load imbalance.</a:t>
                </a:r>
              </a:p>
              <a:p>
                <a:r>
                  <a:rPr lang="en-US" dirty="0" smtClean="0"/>
                  <a:t>Dynamic assignment of tasks to processes</a:t>
                </a:r>
              </a:p>
              <a:p>
                <a:pPr lvl="1"/>
                <a:r>
                  <a:rPr lang="en-US" dirty="0" smtClean="0"/>
                  <a:t>Pool of available tasks</a:t>
                </a:r>
              </a:p>
              <a:p>
                <a:pPr lvl="1"/>
                <a:r>
                  <a:rPr lang="en-US" dirty="0" smtClean="0"/>
                  <a:t>Typically balances load better than static assignment</a:t>
                </a:r>
              </a:p>
              <a:p>
                <a:pPr lvl="1"/>
                <a:r>
                  <a:rPr lang="en-US" dirty="0" smtClean="0"/>
                  <a:t>More overhead</a:t>
                </a:r>
              </a:p>
              <a:p>
                <a:r>
                  <a:rPr lang="en-US" dirty="0" smtClean="0"/>
                  <a:t>In our examples?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95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in our examples: pizza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example: each cook does the whole process for a predetermined set of n/p pizzas.</a:t>
            </a:r>
          </a:p>
          <a:p>
            <a:pPr lvl="1"/>
            <a:r>
              <a:rPr lang="en-US" dirty="0" smtClean="0"/>
              <a:t>Works if every cook operates at same speed, every pizza takes equally long to prepare</a:t>
            </a:r>
          </a:p>
          <a:p>
            <a:pPr lvl="1"/>
            <a:r>
              <a:rPr lang="en-US" dirty="0" smtClean="0"/>
              <a:t>Otherwise: load imbalance. The slowest cook who got the most complex pizzas to make will cause overall runtime to go up</a:t>
            </a:r>
          </a:p>
          <a:p>
            <a:r>
              <a:rPr lang="en-US" dirty="0" smtClean="0"/>
              <a:t>Dynamic example: each cook does the whole process for a pizza, then picks another pizza spec to </a:t>
            </a:r>
            <a:r>
              <a:rPr lang="en-US" dirty="0" smtClean="0"/>
              <a:t>make from a pool</a:t>
            </a:r>
            <a:endParaRPr lang="en-US" dirty="0" smtClean="0"/>
          </a:p>
          <a:p>
            <a:pPr lvl="1"/>
            <a:r>
              <a:rPr lang="en-US" dirty="0" smtClean="0"/>
              <a:t>Balances workload better among </a:t>
            </a:r>
            <a:endParaRPr lang="en-US" dirty="0" smtClean="0"/>
          </a:p>
          <a:p>
            <a:pPr lvl="1"/>
            <a:r>
              <a:rPr lang="en-US" dirty="0" smtClean="0"/>
              <a:t>Overhead</a:t>
            </a:r>
            <a:r>
              <a:rPr lang="en-US" dirty="0" smtClean="0"/>
              <a:t>: need a pool of pizza specs to make, communication and synchronization for pool’s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in our examples: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example: text is cut into p equally sized chunks (size given in bytes), each processor does one chunk</a:t>
            </a:r>
          </a:p>
          <a:p>
            <a:pPr lvl="1"/>
            <a:r>
              <a:rPr lang="en-US" dirty="0" smtClean="0"/>
              <a:t>Works well if word length is uniform over the whole text</a:t>
            </a:r>
          </a:p>
          <a:p>
            <a:pPr lvl="1"/>
            <a:r>
              <a:rPr lang="en-US" dirty="0" smtClean="0"/>
              <a:t>If not: some processes have many words to count, others fewer. Load imbalance.</a:t>
            </a:r>
          </a:p>
          <a:p>
            <a:r>
              <a:rPr lang="en-US" dirty="0" smtClean="0"/>
              <a:t>Dynamic example: text is cut into 100*p equally sized chunks, chunks are placed into a work pool, processors pick chunks from pool</a:t>
            </a:r>
          </a:p>
          <a:p>
            <a:pPr lvl="1"/>
            <a:r>
              <a:rPr lang="en-US" dirty="0" smtClean="0"/>
              <a:t>Balances work better</a:t>
            </a:r>
          </a:p>
          <a:p>
            <a:pPr lvl="1"/>
            <a:r>
              <a:rPr lang="en-US" dirty="0" smtClean="0"/>
              <a:t>Overhead: need pool, need communication and synchronization for pool’s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concurrency in to seek out in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(Partitioning = decomposition + assignment)</a:t>
            </a:r>
          </a:p>
          <a:p>
            <a:endParaRPr lang="en-US" dirty="0" smtClean="0"/>
          </a:p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Processes do same computation on different parts of the data</a:t>
            </a:r>
          </a:p>
          <a:p>
            <a:pPr lvl="1"/>
            <a:r>
              <a:rPr lang="en-US" dirty="0" smtClean="0"/>
              <a:t>Opportunity for parallelism grows with data size</a:t>
            </a:r>
          </a:p>
          <a:p>
            <a:pPr lvl="1"/>
            <a:r>
              <a:rPr lang="en-US" dirty="0" smtClean="0"/>
              <a:t>Most often used</a:t>
            </a:r>
          </a:p>
          <a:p>
            <a:endParaRPr lang="en-US" dirty="0" smtClean="0"/>
          </a:p>
          <a:p>
            <a:r>
              <a:rPr lang="en-US" dirty="0" smtClean="0"/>
              <a:t>Functional parallelism</a:t>
            </a:r>
          </a:p>
          <a:p>
            <a:pPr lvl="1"/>
            <a:r>
              <a:rPr lang="en-US" dirty="0" smtClean="0"/>
              <a:t>Processes do different computations, often in the form of pipelined computation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used in combination with data </a:t>
            </a:r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Often modest amount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parallelization process</a:t>
            </a:r>
          </a:p>
          <a:p>
            <a:pPr lvl="1"/>
            <a:r>
              <a:rPr lang="en-US" sz="2400" dirty="0"/>
              <a:t>“How to parallelize programs”</a:t>
            </a:r>
          </a:p>
          <a:p>
            <a:pPr lvl="1"/>
            <a:r>
              <a:rPr lang="en-US" sz="2400" dirty="0" smtClean="0"/>
              <a:t>Based mostly </a:t>
            </a:r>
            <a:r>
              <a:rPr lang="en-US" sz="2400" dirty="0"/>
              <a:t>on book chapters 2 and 3 in </a:t>
            </a:r>
            <a:r>
              <a:rPr lang="en-US" sz="2400" i="1" dirty="0"/>
              <a:t>Parallel Computer Architecture: A Hardware/Software Approach</a:t>
            </a:r>
            <a:r>
              <a:rPr lang="en-US" sz="2400" dirty="0"/>
              <a:t>. David Culler, J.P. Singh, </a:t>
            </a:r>
            <a:r>
              <a:rPr lang="en-US" sz="2400" dirty="0" err="1"/>
              <a:t>Anoop</a:t>
            </a:r>
            <a:r>
              <a:rPr lang="en-US" sz="2400" dirty="0"/>
              <a:t> Gupta. Morgan Kaufmann. 1998</a:t>
            </a:r>
          </a:p>
          <a:p>
            <a:pPr lvl="1"/>
            <a:r>
              <a:rPr lang="en-US" sz="2400" dirty="0" smtClean="0"/>
              <a:t>Also a few of Lars </a:t>
            </a:r>
            <a:r>
              <a:rPr lang="en-US" sz="2400" dirty="0" err="1"/>
              <a:t>Ailo</a:t>
            </a:r>
            <a:r>
              <a:rPr lang="en-US" sz="2400" dirty="0"/>
              <a:t> Bongo’s slides from last year (lectures 5-6)</a:t>
            </a:r>
          </a:p>
          <a:p>
            <a:endParaRPr lang="en-US" sz="2800" dirty="0"/>
          </a:p>
          <a:p>
            <a:r>
              <a:rPr lang="en-US" sz="2800" dirty="0"/>
              <a:t>Parallel (hardware) </a:t>
            </a:r>
            <a:r>
              <a:rPr lang="en-US" sz="2800" dirty="0" smtClean="0"/>
              <a:t>architectures</a:t>
            </a:r>
          </a:p>
          <a:p>
            <a:pPr lvl="1"/>
            <a:r>
              <a:rPr lang="en-US" sz="2400" dirty="0" smtClean="0"/>
              <a:t>If we have time! Just for an overview of what’s out there</a:t>
            </a:r>
          </a:p>
          <a:p>
            <a:pPr lvl="1"/>
            <a:r>
              <a:rPr lang="en-US" sz="2400" dirty="0" smtClean="0"/>
              <a:t>CPUs </a:t>
            </a:r>
            <a:r>
              <a:rPr lang="en-US" sz="2400" dirty="0"/>
              <a:t>with special instructions, multicore CPUs, GPUs, clusters, clouds</a:t>
            </a:r>
            <a:r>
              <a:rPr lang="mr-IN" sz="2400" dirty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in our examples: pizza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cooks can prepare pizza in </a:t>
            </a:r>
            <a:r>
              <a:rPr lang="en-US" dirty="0" smtClean="0"/>
              <a:t>parallel (from a-z), assuming plenty resources and place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Functional parallelism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ooks specialize on one (or short sequence of) tasks</a:t>
            </a:r>
          </a:p>
          <a:p>
            <a:pPr lvl="1"/>
            <a:r>
              <a:rPr lang="en-US" dirty="0" smtClean="0"/>
              <a:t>Pass intermediate results between cooks</a:t>
            </a:r>
          </a:p>
          <a:p>
            <a:pPr lvl="1"/>
            <a:r>
              <a:rPr lang="en-US" dirty="0" smtClean="0"/>
              <a:t>Pizza prep pipeline.</a:t>
            </a:r>
          </a:p>
          <a:p>
            <a:pPr lvl="1"/>
            <a:endParaRPr lang="en-US" dirty="0"/>
          </a:p>
          <a:p>
            <a:r>
              <a:rPr lang="en-US" dirty="0"/>
              <a:t>Best solution might use both functional and data parallelism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0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in our examples: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if we split the text into p smaller chunks, we can let p processes count words in the individual chunks</a:t>
            </a:r>
          </a:p>
          <a:p>
            <a:pPr lvl="1"/>
            <a:r>
              <a:rPr lang="en-US" dirty="0" smtClean="0"/>
              <a:t>Do we need/want chunk-local word count that must be merged at the end? Or rather global word count that all processes write into?</a:t>
            </a:r>
          </a:p>
          <a:p>
            <a:endParaRPr lang="en-US" dirty="0" smtClean="0"/>
          </a:p>
          <a:p>
            <a:r>
              <a:rPr lang="en-US" dirty="0" smtClean="0"/>
              <a:t>Functional parallelism: maybe pipelined processes for</a:t>
            </a:r>
          </a:p>
          <a:p>
            <a:pPr lvl="1"/>
            <a:r>
              <a:rPr lang="en-US" dirty="0" smtClean="0"/>
              <a:t>text loading</a:t>
            </a:r>
          </a:p>
          <a:p>
            <a:pPr lvl="1"/>
            <a:r>
              <a:rPr lang="en-US" dirty="0" smtClean="0"/>
              <a:t>splitting into chunks</a:t>
            </a:r>
          </a:p>
          <a:p>
            <a:pPr lvl="1"/>
            <a:r>
              <a:rPr lang="en-US" dirty="0" smtClean="0"/>
              <a:t>count words in chunks</a:t>
            </a:r>
          </a:p>
          <a:p>
            <a:pPr lvl="1"/>
            <a:r>
              <a:rPr lang="en-US" dirty="0" smtClean="0"/>
              <a:t>merge and print results</a:t>
            </a:r>
          </a:p>
          <a:p>
            <a:endParaRPr lang="en-US" dirty="0" smtClean="0"/>
          </a:p>
          <a:p>
            <a:r>
              <a:rPr lang="en-US" dirty="0" smtClean="0"/>
              <a:t>Best solution might use both functional and data </a:t>
            </a:r>
            <a:r>
              <a:rPr lang="en-US" dirty="0" smtClean="0"/>
              <a:t>parallelism (but sketched functionally parallel partitioning probably not good)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Reduce communication cost</a:t>
            </a:r>
          </a:p>
          <a:p>
            <a:pPr lvl="1"/>
            <a:r>
              <a:rPr lang="en-US" dirty="0" smtClean="0"/>
              <a:t>Reduce synchronization cost</a:t>
            </a:r>
          </a:p>
          <a:p>
            <a:pPr lvl="1"/>
            <a:r>
              <a:rPr lang="en-US" dirty="0" smtClean="0"/>
              <a:t>Locality of data</a:t>
            </a:r>
          </a:p>
          <a:p>
            <a:pPr lvl="1"/>
            <a:r>
              <a:rPr lang="en-US" dirty="0" smtClean="0"/>
              <a:t>Efficient scheduling</a:t>
            </a:r>
          </a:p>
          <a:p>
            <a:pPr lvl="1"/>
            <a:r>
              <a:rPr lang="en-US" dirty="0" smtClean="0"/>
              <a:t>Reduce overhead</a:t>
            </a:r>
          </a:p>
          <a:p>
            <a:endParaRPr lang="en-US" dirty="0" smtClean="0"/>
          </a:p>
          <a:p>
            <a:r>
              <a:rPr lang="en-US" dirty="0" smtClean="0"/>
              <a:t>Specific </a:t>
            </a:r>
            <a:r>
              <a:rPr lang="en-US" dirty="0"/>
              <a:t>to computer architecture, programming model, and programming language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6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in our examples: pizza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Pizza prep:</a:t>
            </a:r>
          </a:p>
          <a:p>
            <a:pPr lvl="1"/>
            <a:r>
              <a:rPr lang="en-US" dirty="0" smtClean="0"/>
              <a:t>Determine “communication lanes”. Pass intermediate results directly from one cook to another? Or use a big central table in the kitchen to stash them?</a:t>
            </a:r>
          </a:p>
          <a:p>
            <a:pPr lvl="1"/>
            <a:r>
              <a:rPr lang="en-US" dirty="0" smtClean="0"/>
              <a:t>Determine when and how to pass around intermediate results between cooks</a:t>
            </a:r>
          </a:p>
          <a:p>
            <a:pPr lvl="1"/>
            <a:r>
              <a:rPr lang="en-US" dirty="0" smtClean="0"/>
              <a:t>Determine where to store, perhaps cache, supplies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Word count:</a:t>
            </a:r>
          </a:p>
          <a:p>
            <a:pPr lvl="1"/>
            <a:r>
              <a:rPr lang="en-US" dirty="0" smtClean="0"/>
              <a:t>Shared memory? Or message passing? Or </a:t>
            </a:r>
            <a:r>
              <a:rPr lang="en-US" dirty="0" smtClean="0"/>
              <a:t>does the language/library </a:t>
            </a:r>
            <a:r>
              <a:rPr lang="en-US" dirty="0" smtClean="0"/>
              <a:t>we </a:t>
            </a:r>
            <a:r>
              <a:rPr lang="en-US" dirty="0" smtClean="0"/>
              <a:t>use have other </a:t>
            </a:r>
            <a:r>
              <a:rPr lang="en-US" dirty="0" err="1" smtClean="0"/>
              <a:t>comm</a:t>
            </a:r>
            <a:r>
              <a:rPr lang="en-US" dirty="0" smtClean="0"/>
              <a:t>/sync primitives?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to system or programming environment</a:t>
            </a:r>
          </a:p>
          <a:p>
            <a:pPr lvl="1"/>
            <a:r>
              <a:rPr lang="en-US" dirty="0" smtClean="0"/>
              <a:t>Parallel system resource allocator</a:t>
            </a:r>
          </a:p>
          <a:p>
            <a:pPr lvl="1"/>
            <a:r>
              <a:rPr lang="en-US" dirty="0" smtClean="0"/>
              <a:t>Queuing systems</a:t>
            </a:r>
          </a:p>
          <a:p>
            <a:pPr lvl="1"/>
            <a:r>
              <a:rPr lang="en-US" dirty="0" smtClean="0"/>
              <a:t>OS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goals of the parallelization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19798"/>
              </p:ext>
            </p:extLst>
          </p:nvPr>
        </p:nvGraphicFramePr>
        <p:xfrm>
          <a:off x="328613" y="1751013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76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dependent?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performance goals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Expose enough</a:t>
                      </a:r>
                      <a:r>
                        <a:rPr lang="en-US" baseline="0" dirty="0" smtClean="0"/>
                        <a:t> concurrency but not too much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Balance</a:t>
                      </a:r>
                      <a:r>
                        <a:rPr lang="en-US" baseline="0" dirty="0" smtClean="0"/>
                        <a:t> workload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Reduce communication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Orchestration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</a:t>
                      </a:r>
                      <a:r>
                        <a:rPr lang="en-US" dirty="0" err="1" smtClean="0"/>
                        <a:t>noninherent</a:t>
                      </a:r>
                      <a:r>
                        <a:rPr lang="en-US" dirty="0" smtClean="0"/>
                        <a:t> communication via data locality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communication and synchronization cost as seen by the processor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Reduce serialization to shared</a:t>
                      </a:r>
                      <a:r>
                        <a:rPr lang="en-US" baseline="0" dirty="0" smtClean="0"/>
                        <a:t>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Schedule tasks to satisfy dependencies early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Put related</a:t>
                      </a:r>
                      <a:r>
                        <a:rPr lang="en-US" baseline="0" dirty="0" smtClean="0"/>
                        <a:t> threads on the same core if necessary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Exploit locality in chip and network topology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hardware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of chapter 6 from “Computer Organization and Design”</a:t>
            </a:r>
          </a:p>
          <a:p>
            <a:pPr lvl="1"/>
            <a:r>
              <a:rPr lang="en-US" dirty="0" smtClean="0"/>
              <a:t>Google knows this book, the library probably too</a:t>
            </a:r>
          </a:p>
          <a:p>
            <a:r>
              <a:rPr lang="en-US" dirty="0" smtClean="0"/>
              <a:t>These </a:t>
            </a:r>
            <a:r>
              <a:rPr lang="en-US" dirty="0"/>
              <a:t>slides cannot be published on a publically accessible web </a:t>
            </a:r>
            <a:r>
              <a:rPr lang="en-US" dirty="0" smtClean="0"/>
              <a:t>site. Distribution through other channel (will be announced on slack)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parallel hardware architectures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CPUs</a:t>
            </a:r>
          </a:p>
          <a:p>
            <a:pPr lvl="1"/>
            <a:r>
              <a:rPr lang="en-US" dirty="0" smtClean="0"/>
              <a:t>Vector and multimedia instructions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1"/>
            <a:r>
              <a:rPr lang="en-US" dirty="0" smtClean="0"/>
              <a:t>Multicore</a:t>
            </a:r>
          </a:p>
          <a:p>
            <a:r>
              <a:rPr lang="en-US" dirty="0" smtClean="0"/>
              <a:t>GPUs</a:t>
            </a:r>
          </a:p>
          <a:p>
            <a:pPr lvl="1"/>
            <a:r>
              <a:rPr lang="en-US" dirty="0" smtClean="0"/>
              <a:t>Plenty cores</a:t>
            </a:r>
          </a:p>
          <a:p>
            <a:pPr lvl="1"/>
            <a:r>
              <a:rPr lang="en-US" dirty="0" smtClean="0"/>
              <a:t>plenty*plenty threads, switching between them super fast</a:t>
            </a:r>
          </a:p>
          <a:p>
            <a:pPr lvl="1"/>
            <a:r>
              <a:rPr lang="en-US" dirty="0" smtClean="0"/>
              <a:t>But: groups of threads run in lockstep (if/then/else possible, but threads that don’t enter some branch will be idle)</a:t>
            </a:r>
          </a:p>
          <a:p>
            <a:pPr lvl="1"/>
            <a:r>
              <a:rPr lang="en-US" dirty="0" smtClean="0"/>
              <a:t>Double-But: rabbit hole</a:t>
            </a:r>
          </a:p>
          <a:p>
            <a:r>
              <a:rPr lang="en-US" dirty="0" smtClean="0"/>
              <a:t>Clusters</a:t>
            </a:r>
          </a:p>
          <a:p>
            <a:pPr lvl="1"/>
            <a:r>
              <a:rPr lang="en-US" dirty="0" smtClean="0"/>
              <a:t>Plenty of computers connected through a network</a:t>
            </a:r>
          </a:p>
          <a:p>
            <a:pPr lvl="1"/>
            <a:r>
              <a:rPr lang="en-US" dirty="0" smtClean="0"/>
              <a:t>Requires programming with message passing (at least on low abstraction level)</a:t>
            </a:r>
          </a:p>
        </p:txBody>
      </p:sp>
    </p:spTree>
    <p:extLst>
      <p:ext uri="{BB962C8B-B14F-4D97-AF65-F5344CB8AC3E}">
        <p14:creationId xmlns:p14="http://schemas.microsoft.com/office/powerpoint/2010/main" val="30601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solve larger problems, solve them faster</a:t>
            </a:r>
          </a:p>
          <a:p>
            <a:r>
              <a:rPr lang="en-US" dirty="0" smtClean="0"/>
              <a:t>Efficient </a:t>
            </a:r>
            <a:r>
              <a:rPr lang="en-US" dirty="0"/>
              <a:t>r</a:t>
            </a:r>
            <a:r>
              <a:rPr lang="en-US" dirty="0" smtClean="0"/>
              <a:t>esource utilization</a:t>
            </a:r>
          </a:p>
          <a:p>
            <a:pPr lvl="1"/>
            <a:r>
              <a:rPr lang="en-US" dirty="0" smtClean="0"/>
              <a:t>waste no time, energy, money, on processors being </a:t>
            </a:r>
            <a:r>
              <a:rPr lang="en-US" i="1" dirty="0" smtClean="0"/>
              <a:t>idle</a:t>
            </a:r>
            <a:r>
              <a:rPr lang="en-US" dirty="0" smtClean="0"/>
              <a:t> or busy with </a:t>
            </a:r>
            <a:r>
              <a:rPr lang="en-US" i="1" dirty="0" smtClean="0"/>
              <a:t>overhead</a:t>
            </a:r>
            <a:r>
              <a:rPr lang="en-US" dirty="0"/>
              <a:t> </a:t>
            </a:r>
            <a:r>
              <a:rPr lang="en-US" dirty="0" smtClean="0"/>
              <a:t>(work)</a:t>
            </a:r>
          </a:p>
          <a:p>
            <a:r>
              <a:rPr lang="en-US" dirty="0" smtClean="0"/>
              <a:t>Low developer effort</a:t>
            </a:r>
          </a:p>
          <a:p>
            <a:pPr lvl="1"/>
            <a:r>
              <a:rPr lang="en-US" dirty="0" smtClean="0"/>
              <a:t>parallel program should be reasonably simple, little overhead (code) compared to sequential program</a:t>
            </a:r>
          </a:p>
          <a:p>
            <a:endParaRPr lang="en-US" dirty="0"/>
          </a:p>
          <a:p>
            <a:r>
              <a:rPr lang="en-US" dirty="0" smtClean="0"/>
              <a:t>Goals are sometimes at odds with each other</a:t>
            </a:r>
          </a:p>
          <a:p>
            <a:r>
              <a:rPr lang="en-US" dirty="0" smtClean="0"/>
              <a:t>Different hardware architectures favor different solutions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(Maximum) speedup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169" y="1751183"/>
                <a:ext cx="8824511" cy="4374980"/>
              </a:xfrm>
            </p:spPr>
            <p:txBody>
              <a:bodyPr/>
              <a:lstStyle/>
              <a:p>
                <a:r>
                  <a:rPr lang="en-US" dirty="0" smtClean="0"/>
                  <a:t>Speedup factor: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box>
                      <m:box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𝐸𝑥𝑒𝑐𝑢𝑡𝑖𝑜𝑛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𝑡𝑖𝑚𝑒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𝑜𝑛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𝑜𝑛𝑒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𝑝𝑟𝑜𝑐𝑒𝑠𝑠𝑜𝑟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𝑏𝑒𝑠𝑡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𝑠𝑒𝑞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𝑎𝑙𝑔𝑜𝑟𝑖𝑡h𝑚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𝐸𝑥𝑒𝑐𝑢𝑡𝑖𝑜𝑛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𝑡𝑖𝑚𝑒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𝑢𝑠𝑖𝑛𝑔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𝑝𝑟𝑜𝑐𝑒𝑠𝑠𝑜𝑟𝑠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𝑝𝑎𝑟𝑎𝑙𝑙𝑒𝑙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𝑎𝑙𝑔𝑜𝑟𝑖𝑡h𝑚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box>
                      <m:box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Maximum speedup? -&gt; Amdahl’s law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169" y="1751183"/>
                <a:ext cx="8824511" cy="4374980"/>
              </a:xfrm>
              <a:blipFill rotWithShape="0">
                <a:blip r:embed="rId3"/>
                <a:stretch>
                  <a:fillRect l="-898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Observation: Programs contain sections that can be parallelized, and sections that are serial</a:t>
                </a:r>
              </a:p>
              <a:p>
                <a:r>
                  <a:rPr lang="en-US" dirty="0" smtClean="0"/>
                  <a:t>Let f be fraction of program spent in serial sections (0..1). Assume we can parallelize uniformly over p processors (ideal). Assume the parallel program doesn’t have overhead compared to the serial progra</a:t>
                </a:r>
                <a:r>
                  <a:rPr lang="en-US" dirty="0"/>
                  <a:t>m</a:t>
                </a:r>
                <a:r>
                  <a:rPr lang="en-US" dirty="0" smtClean="0"/>
                  <a:t> (ideal). Then: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 = 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=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=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= 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4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speedup (Amdahl’s law)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p processors, speedup is: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Maximum speedup: f=0 (i.e. no serial sections in program)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2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against number of processors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10" y="1828953"/>
            <a:ext cx="5617495" cy="4648965"/>
          </a:xfrm>
        </p:spPr>
      </p:pic>
      <p:sp>
        <p:nvSpPr>
          <p:cNvPr id="5" name="TextBox 4"/>
          <p:cNvSpPr txBox="1"/>
          <p:nvPr/>
        </p:nvSpPr>
        <p:spPr>
          <a:xfrm>
            <a:off x="5144048" y="6477918"/>
            <a:ext cx="3999952" cy="38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CC-BY-SA Daniels220 on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Superlinear</a:t>
            </a:r>
            <a:r>
              <a:rPr lang="en-US" dirty="0" smtClean="0"/>
              <a:t>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we sometimes measure speedups greater than p (“</a:t>
            </a:r>
            <a:r>
              <a:rPr lang="en-US" dirty="0" err="1"/>
              <a:t>superlinear</a:t>
            </a:r>
            <a:r>
              <a:rPr lang="en-US" dirty="0"/>
              <a:t> speedup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due to:</a:t>
            </a:r>
          </a:p>
          <a:p>
            <a:pPr lvl="1"/>
            <a:r>
              <a:rPr lang="en-US" dirty="0"/>
              <a:t>Hardware, for example extra memory in multiprocessor system</a:t>
            </a:r>
          </a:p>
          <a:p>
            <a:pPr lvl="1"/>
            <a:r>
              <a:rPr lang="en-US" dirty="0"/>
              <a:t>Nondeterministic algorithms</a:t>
            </a:r>
          </a:p>
          <a:p>
            <a:pPr lvl="1"/>
            <a:r>
              <a:rPr lang="en-US" dirty="0"/>
              <a:t>Search algorithms (e.g. when finding result in p-</a:t>
            </a:r>
            <a:r>
              <a:rPr lang="en-US" dirty="0" err="1"/>
              <a:t>th</a:t>
            </a:r>
            <a:r>
              <a:rPr lang="en-US" dirty="0"/>
              <a:t> partition)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process: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piece of work</a:t>
            </a:r>
          </a:p>
          <a:p>
            <a:r>
              <a:rPr lang="en-US" dirty="0" smtClean="0"/>
              <a:t>Process/thread: entity that performs the work</a:t>
            </a:r>
          </a:p>
          <a:p>
            <a:r>
              <a:rPr lang="en-US" dirty="0" smtClean="0"/>
              <a:t>Processor/core: physical processor cores</a:t>
            </a:r>
          </a:p>
        </p:txBody>
      </p:sp>
    </p:spTree>
    <p:extLst>
      <p:ext uri="{BB962C8B-B14F-4D97-AF65-F5344CB8AC3E}">
        <p14:creationId xmlns:p14="http://schemas.microsoft.com/office/powerpoint/2010/main" val="13708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94655-3809-4560-8414-AD59235DD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A8B99-4B20-4398-A7B0-3AD771643C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7CEBEB-13C1-422B-B910-C503B52BE7F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17309</TotalTime>
  <Words>1671</Words>
  <Application>Microsoft Macintosh PowerPoint</Application>
  <PresentationFormat>On-screen Show (4:3)</PresentationFormat>
  <Paragraphs>244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Andale Mono</vt:lpstr>
      <vt:lpstr>Calibri</vt:lpstr>
      <vt:lpstr>Cambria Math</vt:lpstr>
      <vt:lpstr>Open Sans</vt:lpstr>
      <vt:lpstr>Open Sans Light</vt:lpstr>
      <vt:lpstr>Arial</vt:lpstr>
      <vt:lpstr>Mal_blaa_engelsk</vt:lpstr>
      <vt:lpstr>Parallelization: process and architectures</vt:lpstr>
      <vt:lpstr>Outline</vt:lpstr>
      <vt:lpstr>Parallelization process: goals</vt:lpstr>
      <vt:lpstr>Performance: (Maximum) speedup</vt:lpstr>
      <vt:lpstr>Amdahl’s law</vt:lpstr>
      <vt:lpstr>Maximum speedup (Amdahl’s law)</vt:lpstr>
      <vt:lpstr>Speedup against number of processors</vt:lpstr>
      <vt:lpstr>Superlinear speedup</vt:lpstr>
      <vt:lpstr>Parallelization process: nomenclature</vt:lpstr>
      <vt:lpstr>Parallelization process: steps (overview)</vt:lpstr>
      <vt:lpstr>Parallelization process: decomposition</vt:lpstr>
      <vt:lpstr>Slightly abstract example: pizza preparation</vt:lpstr>
      <vt:lpstr>Very concrete example: word count in Python</vt:lpstr>
      <vt:lpstr>Common decomposition tactics (given a sequential program)</vt:lpstr>
      <vt:lpstr>Parallelization process: assignment</vt:lpstr>
      <vt:lpstr>Static and dynamic assignment</vt:lpstr>
      <vt:lpstr>Assignment in our examples: pizza prep</vt:lpstr>
      <vt:lpstr>Assignment in our examples: word count</vt:lpstr>
      <vt:lpstr>Kinds of concurrency in to seek out in partitioning</vt:lpstr>
      <vt:lpstr>Concurrency in our examples: pizza prep</vt:lpstr>
      <vt:lpstr>Concurrency in our examples: word count</vt:lpstr>
      <vt:lpstr>Parallelization process: orchestration</vt:lpstr>
      <vt:lpstr>Orchestration in our examples: pizza prep</vt:lpstr>
      <vt:lpstr>Parallelization process: mapping</vt:lpstr>
      <vt:lpstr>Summary: goals of the parallelization process</vt:lpstr>
      <vt:lpstr>Parallel hardware architectures</vt:lpstr>
      <vt:lpstr>Common parallel hardware architectures - overview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Tiede</cp:lastModifiedBy>
  <cp:revision>145</cp:revision>
  <dcterms:created xsi:type="dcterms:W3CDTF">2013-08-07T10:42:41Z</dcterms:created>
  <dcterms:modified xsi:type="dcterms:W3CDTF">2017-08-31T14:51:11Z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0x01010066926AD10647F0499A1B22C41C5CB3F7</vt:lpwstr>
  </property>
</Properties>
</file>