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69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73" r:id="rId6"/>
    <p:sldId id="275" r:id="rId7"/>
    <p:sldId id="274" r:id="rId8"/>
    <p:sldId id="294" r:id="rId9"/>
    <p:sldId id="276" r:id="rId10"/>
    <p:sldId id="292" r:id="rId11"/>
    <p:sldId id="277" r:id="rId12"/>
    <p:sldId id="278" r:id="rId13"/>
    <p:sldId id="280" r:id="rId14"/>
    <p:sldId id="264" r:id="rId15"/>
    <p:sldId id="281" r:id="rId16"/>
    <p:sldId id="260" r:id="rId17"/>
    <p:sldId id="282" r:id="rId18"/>
    <p:sldId id="265" r:id="rId19"/>
    <p:sldId id="283" r:id="rId20"/>
    <p:sldId id="266" r:id="rId21"/>
    <p:sldId id="285" r:id="rId22"/>
    <p:sldId id="284" r:id="rId23"/>
    <p:sldId id="267" r:id="rId24"/>
    <p:sldId id="286" r:id="rId25"/>
    <p:sldId id="261" r:id="rId26"/>
    <p:sldId id="287" r:id="rId27"/>
    <p:sldId id="268" r:id="rId28"/>
    <p:sldId id="269" r:id="rId29"/>
    <p:sldId id="288" r:id="rId30"/>
    <p:sldId id="289" r:id="rId31"/>
    <p:sldId id="291" r:id="rId32"/>
    <p:sldId id="262" r:id="rId33"/>
    <p:sldId id="270" r:id="rId34"/>
    <p:sldId id="271" r:id="rId35"/>
    <p:sldId id="263" r:id="rId36"/>
    <p:sldId id="290" r:id="rId37"/>
    <p:sldId id="295" r:id="rId38"/>
    <p:sldId id="272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83"/>
  </p:normalViewPr>
  <p:slideViewPr>
    <p:cSldViewPr snapToGrid="0" snapToObjects="1">
      <p:cViewPr>
        <p:scale>
          <a:sx n="98" d="100"/>
          <a:sy n="98" d="100"/>
        </p:scale>
        <p:origin x="111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21777-F714-9945-AAC1-001E01132E9E}" type="datetimeFigureOut">
              <a:rPr lang="en-US" smtClean="0"/>
              <a:t>9/6/17</a:t>
            </a:fld>
            <a:endParaRPr lang="en-US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E126A2-49B0-9249-9E13-76DD38F39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35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26A2-49B0-9249-9E13-76DD38F39B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13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ndelingsoversk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smtClean="0"/>
              <a:t>Dra bildet til plassholderen eller klikk ikonet for å legge 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652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0" r:id="rId1"/>
    <p:sldLayoutId id="2147484271" r:id="rId2"/>
    <p:sldLayoutId id="2147484272" r:id="rId3"/>
    <p:sldLayoutId id="2147484273" r:id="rId4"/>
    <p:sldLayoutId id="2147484274" r:id="rId5"/>
    <p:sldLayoutId id="2147484275" r:id="rId6"/>
    <p:sldLayoutId id="2147484276" r:id="rId7"/>
    <p:sldLayoutId id="2147484277" r:id="rId8"/>
    <p:sldLayoutId id="2147484278" r:id="rId9"/>
    <p:sldLayoutId id="2147484279" r:id="rId10"/>
    <p:sldLayoutId id="214748428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ython/cpython/blob/master/Lib/_collections_abc.py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ython/cpython/blob/master/Lib/asyncio/locks.py" TargetMode="External"/><Relationship Id="rId3" Type="http://schemas.openxmlformats.org/officeDocument/2006/relationships/image" Target="../media/image5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Asynchronous and Event-Based Programming</a:t>
            </a:r>
            <a:endParaRPr lang="en-US" sz="5400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634624"/>
          </a:xfrm>
        </p:spPr>
        <p:txBody>
          <a:bodyPr>
            <a:normAutofit/>
          </a:bodyPr>
          <a:lstStyle/>
          <a:p>
            <a:r>
              <a:rPr lang="en-US" dirty="0" smtClean="0"/>
              <a:t>Dag Brattli</a:t>
            </a:r>
          </a:p>
          <a:p>
            <a:r>
              <a:rPr lang="en-US" dirty="0" smtClean="0"/>
              <a:t>FAST Engineering- Office 365 Services</a:t>
            </a:r>
          </a:p>
          <a:p>
            <a:r>
              <a:rPr lang="en-US" dirty="0" smtClean="0"/>
              <a:t>Microsoft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7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Yield from 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3.3 and PEP-380 also introduced the yield from expression to delegate work to a sub-generator.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makes it possible for </a:t>
            </a:r>
            <a:r>
              <a:rPr lang="en-US" dirty="0" smtClean="0"/>
              <a:t>us </a:t>
            </a:r>
            <a:r>
              <a:rPr lang="en-US" dirty="0"/>
              <a:t>to chain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multiple generators</a:t>
            </a:r>
            <a:r>
              <a:rPr lang="en-US" dirty="0"/>
              <a:t>:</a:t>
            </a:r>
            <a:endParaRPr lang="nb-NO" dirty="0"/>
          </a:p>
          <a:p>
            <a:endParaRPr lang="en-US" dirty="0"/>
          </a:p>
        </p:txBody>
      </p:sp>
      <p:sp>
        <p:nvSpPr>
          <p:cNvPr id="4" name="TekstSylinder 3"/>
          <p:cNvSpPr txBox="1"/>
          <p:nvPr/>
        </p:nvSpPr>
        <p:spPr>
          <a:xfrm>
            <a:off x="6172200" y="3346102"/>
            <a:ext cx="5643155" cy="31085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nb-NO" sz="1400" dirty="0" err="1">
                <a:latin typeface="Menlo" charset="0"/>
                <a:ea typeface="Menlo" charset="0"/>
                <a:cs typeface="Menlo" charset="0"/>
              </a:rPr>
              <a:t>def</a:t>
            </a:r>
            <a:r>
              <a:rPr lang="nb-NO" sz="1400" dirty="0">
                <a:latin typeface="Menlo" charset="0"/>
                <a:ea typeface="Menlo" charset="0"/>
                <a:cs typeface="Menlo" charset="0"/>
              </a:rPr>
              <a:t> gen1():</a:t>
            </a:r>
          </a:p>
          <a:p>
            <a:r>
              <a:rPr lang="nb-NO" sz="1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nb-NO" sz="1400" dirty="0" err="1">
                <a:latin typeface="Menlo" charset="0"/>
                <a:ea typeface="Menlo" charset="0"/>
                <a:cs typeface="Menlo" charset="0"/>
              </a:rPr>
              <a:t>yield</a:t>
            </a:r>
            <a:r>
              <a:rPr lang="nb-NO" sz="1400" dirty="0">
                <a:latin typeface="Menlo" charset="0"/>
                <a:ea typeface="Menlo" charset="0"/>
                <a:cs typeface="Menlo" charset="0"/>
              </a:rPr>
              <a:t> 1</a:t>
            </a:r>
          </a:p>
          <a:p>
            <a:r>
              <a:rPr lang="nb-NO" sz="1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nb-NO" sz="1400" dirty="0" err="1">
                <a:latin typeface="Menlo" charset="0"/>
                <a:ea typeface="Menlo" charset="0"/>
                <a:cs typeface="Menlo" charset="0"/>
              </a:rPr>
              <a:t>yield</a:t>
            </a:r>
            <a:r>
              <a:rPr lang="nb-NO" sz="1400" dirty="0">
                <a:latin typeface="Menlo" charset="0"/>
                <a:ea typeface="Menlo" charset="0"/>
                <a:cs typeface="Menlo" charset="0"/>
              </a:rPr>
              <a:t> 2</a:t>
            </a:r>
          </a:p>
          <a:p>
            <a:r>
              <a:rPr lang="nb-NO" sz="1400" dirty="0">
                <a:latin typeface="Menlo" charset="0"/>
                <a:ea typeface="Menlo" charset="0"/>
                <a:cs typeface="Menlo" charset="0"/>
              </a:rPr>
              <a:t> </a:t>
            </a:r>
          </a:p>
          <a:p>
            <a:r>
              <a:rPr lang="nb-NO" sz="1400" dirty="0" err="1">
                <a:latin typeface="Menlo" charset="0"/>
                <a:ea typeface="Menlo" charset="0"/>
                <a:cs typeface="Menlo" charset="0"/>
              </a:rPr>
              <a:t>def</a:t>
            </a:r>
            <a:r>
              <a:rPr lang="nb-NO" sz="1400" dirty="0">
                <a:latin typeface="Menlo" charset="0"/>
                <a:ea typeface="Menlo" charset="0"/>
                <a:cs typeface="Menlo" charset="0"/>
              </a:rPr>
              <a:t> gen2()</a:t>
            </a:r>
          </a:p>
          <a:p>
            <a:r>
              <a:rPr lang="nb-NO" sz="1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nb-NO" sz="1400" dirty="0" err="1">
                <a:latin typeface="Menlo" charset="0"/>
                <a:ea typeface="Menlo" charset="0"/>
                <a:cs typeface="Menlo" charset="0"/>
              </a:rPr>
              <a:t>yield</a:t>
            </a:r>
            <a:r>
              <a:rPr lang="nb-NO" sz="1400" dirty="0">
                <a:latin typeface="Menlo" charset="0"/>
                <a:ea typeface="Menlo" charset="0"/>
                <a:cs typeface="Menlo" charset="0"/>
              </a:rPr>
              <a:t> 3</a:t>
            </a:r>
          </a:p>
          <a:p>
            <a:r>
              <a:rPr lang="nb-NO" sz="1400" dirty="0">
                <a:latin typeface="Menlo" charset="0"/>
                <a:ea typeface="Menlo" charset="0"/>
                <a:cs typeface="Menlo" charset="0"/>
              </a:rPr>
              <a:t> </a:t>
            </a:r>
          </a:p>
          <a:p>
            <a:r>
              <a:rPr lang="nb-NO" sz="1400" dirty="0" err="1">
                <a:latin typeface="Menlo" charset="0"/>
                <a:ea typeface="Menlo" charset="0"/>
                <a:cs typeface="Menlo" charset="0"/>
              </a:rPr>
              <a:t>def</a:t>
            </a:r>
            <a:r>
              <a:rPr lang="nb-NO" sz="1400" dirty="0">
                <a:latin typeface="Menlo" charset="0"/>
                <a:ea typeface="Menlo" charset="0"/>
                <a:cs typeface="Menlo" charset="0"/>
              </a:rPr>
              <a:t> gen3():</a:t>
            </a:r>
          </a:p>
          <a:p>
            <a:r>
              <a:rPr lang="nb-NO" sz="1400" dirty="0">
                <a:latin typeface="Menlo" charset="0"/>
                <a:ea typeface="Menlo" charset="0"/>
                <a:cs typeface="Menlo" charset="0"/>
              </a:rPr>
              <a:t>    # Delegates </a:t>
            </a:r>
            <a:r>
              <a:rPr lang="nb-NO" sz="1400" dirty="0" err="1">
                <a:latin typeface="Menlo" charset="0"/>
                <a:ea typeface="Menlo" charset="0"/>
                <a:cs typeface="Menlo" charset="0"/>
              </a:rPr>
              <a:t>the</a:t>
            </a:r>
            <a:r>
              <a:rPr lang="nb-NO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nb-NO" sz="1400" dirty="0" err="1">
                <a:latin typeface="Menlo" charset="0"/>
                <a:ea typeface="Menlo" charset="0"/>
                <a:cs typeface="Menlo" charset="0"/>
              </a:rPr>
              <a:t>work</a:t>
            </a:r>
            <a:r>
              <a:rPr lang="nb-NO" sz="1400" dirty="0">
                <a:latin typeface="Menlo" charset="0"/>
                <a:ea typeface="Menlo" charset="0"/>
                <a:cs typeface="Menlo" charset="0"/>
              </a:rPr>
              <a:t> to </a:t>
            </a:r>
            <a:r>
              <a:rPr lang="nb-NO" sz="1400" dirty="0" err="1">
                <a:latin typeface="Menlo" charset="0"/>
                <a:ea typeface="Menlo" charset="0"/>
                <a:cs typeface="Menlo" charset="0"/>
              </a:rPr>
              <a:t>the</a:t>
            </a:r>
            <a:r>
              <a:rPr lang="nb-NO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nb-NO" sz="1400" dirty="0" err="1">
                <a:latin typeface="Menlo" charset="0"/>
                <a:ea typeface="Menlo" charset="0"/>
                <a:cs typeface="Menlo" charset="0"/>
              </a:rPr>
              <a:t>two</a:t>
            </a:r>
            <a:r>
              <a:rPr lang="nb-NO" sz="1400" dirty="0">
                <a:latin typeface="Menlo" charset="0"/>
                <a:ea typeface="Menlo" charset="0"/>
                <a:cs typeface="Menlo" charset="0"/>
              </a:rPr>
              <a:t> sub-generators</a:t>
            </a:r>
          </a:p>
          <a:p>
            <a:r>
              <a:rPr lang="nb-NO" sz="1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nb-NO" sz="1400" dirty="0" err="1">
                <a:latin typeface="Menlo" charset="0"/>
                <a:ea typeface="Menlo" charset="0"/>
                <a:cs typeface="Menlo" charset="0"/>
              </a:rPr>
              <a:t>yield</a:t>
            </a:r>
            <a:r>
              <a:rPr lang="nb-NO" sz="1400" dirty="0">
                <a:latin typeface="Menlo" charset="0"/>
                <a:ea typeface="Menlo" charset="0"/>
                <a:cs typeface="Menlo" charset="0"/>
              </a:rPr>
              <a:t> from gen1()</a:t>
            </a:r>
          </a:p>
          <a:p>
            <a:r>
              <a:rPr lang="nb-NO" sz="1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nb-NO" sz="1400" dirty="0" err="1">
                <a:latin typeface="Menlo" charset="0"/>
                <a:ea typeface="Menlo" charset="0"/>
                <a:cs typeface="Menlo" charset="0"/>
              </a:rPr>
              <a:t>yield</a:t>
            </a:r>
            <a:r>
              <a:rPr lang="nb-NO" sz="1400" dirty="0">
                <a:latin typeface="Menlo" charset="0"/>
                <a:ea typeface="Menlo" charset="0"/>
                <a:cs typeface="Menlo" charset="0"/>
              </a:rPr>
              <a:t> from gen2()</a:t>
            </a:r>
          </a:p>
          <a:p>
            <a:r>
              <a:rPr lang="nb-NO" sz="1400" dirty="0">
                <a:latin typeface="Menlo" charset="0"/>
                <a:ea typeface="Menlo" charset="0"/>
                <a:cs typeface="Menlo" charset="0"/>
              </a:rPr>
              <a:t> </a:t>
            </a:r>
          </a:p>
          <a:p>
            <a:r>
              <a:rPr lang="nb-NO" sz="1400" dirty="0">
                <a:latin typeface="Menlo" charset="0"/>
                <a:ea typeface="Menlo" charset="0"/>
                <a:cs typeface="Menlo" charset="0"/>
              </a:rPr>
              <a:t>for x in gen3():</a:t>
            </a:r>
          </a:p>
          <a:p>
            <a:r>
              <a:rPr lang="nb-NO" sz="1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nb-NO" sz="1400" dirty="0" err="1">
                <a:latin typeface="Menlo" charset="0"/>
                <a:ea typeface="Menlo" charset="0"/>
                <a:cs typeface="Menlo" charset="0"/>
              </a:rPr>
              <a:t>print</a:t>
            </a:r>
            <a:r>
              <a:rPr lang="nb-NO" sz="1400" dirty="0">
                <a:latin typeface="Menlo" charset="0"/>
                <a:ea typeface="Menlo" charset="0"/>
                <a:cs typeface="Menlo" charset="0"/>
              </a:rPr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88040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Enhanced generators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2.5 and PEP-342 introduced several new features for </a:t>
            </a:r>
            <a:r>
              <a:rPr lang="en-US" dirty="0" smtClean="0"/>
              <a:t>generators</a:t>
            </a:r>
          </a:p>
          <a:p>
            <a:r>
              <a:rPr lang="en-US" dirty="0"/>
              <a:t>Previously generators could only produce values, but now it’s also possible to send values and </a:t>
            </a:r>
            <a:r>
              <a:rPr lang="en-US" dirty="0" smtClean="0"/>
              <a:t>even exceptions </a:t>
            </a:r>
            <a:r>
              <a:rPr lang="en-US" dirty="0"/>
              <a:t>into the </a:t>
            </a:r>
            <a:r>
              <a:rPr lang="en-US" dirty="0" smtClean="0"/>
              <a:t>generator</a:t>
            </a:r>
          </a:p>
          <a:p>
            <a:r>
              <a:rPr lang="en-US" dirty="0" smtClean="0"/>
              <a:t>Add 3 new methods, </a:t>
            </a:r>
          </a:p>
          <a:p>
            <a:pPr lvl="1"/>
            <a:r>
              <a:rPr lang="en-US" dirty="0" smtClean="0"/>
              <a:t>send(value) </a:t>
            </a:r>
          </a:p>
          <a:p>
            <a:pPr lvl="1"/>
            <a:r>
              <a:rPr lang="en-US" dirty="0" smtClean="0"/>
              <a:t>throw(ex)</a:t>
            </a:r>
          </a:p>
          <a:p>
            <a:pPr lvl="1"/>
            <a:r>
              <a:rPr lang="en-US" dirty="0" smtClean="0"/>
              <a:t>close()</a:t>
            </a:r>
          </a:p>
          <a:p>
            <a:r>
              <a:rPr lang="en-US" dirty="0">
                <a:hlinkClick r:id="rId2"/>
              </a:rPr>
              <a:t>https://github.com/python/cpython/blob/master/Lib/_</a:t>
            </a:r>
            <a:r>
              <a:rPr lang="en-US" dirty="0" smtClean="0">
                <a:hlinkClick r:id="rId2"/>
              </a:rPr>
              <a:t>collections_abc.py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54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me some code 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5" name="Plassholder for innhol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kstSylinder 6"/>
          <p:cNvSpPr txBox="1"/>
          <p:nvPr/>
        </p:nvSpPr>
        <p:spPr>
          <a:xfrm>
            <a:off x="5636623" y="3359165"/>
            <a:ext cx="6019800" cy="31085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nb-NO" sz="1400" dirty="0" err="1">
                <a:latin typeface="Menlo" charset="0"/>
                <a:ea typeface="Menlo" charset="0"/>
                <a:cs typeface="Menlo" charset="0"/>
              </a:rPr>
              <a:t>def</a:t>
            </a:r>
            <a:r>
              <a:rPr lang="nb-NO" sz="1400" dirty="0">
                <a:latin typeface="Menlo" charset="0"/>
                <a:ea typeface="Menlo" charset="0"/>
                <a:cs typeface="Menlo" charset="0"/>
              </a:rPr>
              <a:t> gen():</a:t>
            </a:r>
          </a:p>
          <a:p>
            <a:r>
              <a:rPr lang="nb-NO" sz="1400" dirty="0">
                <a:latin typeface="Menlo" charset="0"/>
                <a:ea typeface="Menlo" charset="0"/>
                <a:cs typeface="Menlo" charset="0"/>
              </a:rPr>
              <a:t>    # </a:t>
            </a:r>
            <a:r>
              <a:rPr lang="nb-NO" sz="1400" dirty="0" err="1">
                <a:latin typeface="Menlo" charset="0"/>
                <a:ea typeface="Menlo" charset="0"/>
                <a:cs typeface="Menlo" charset="0"/>
              </a:rPr>
              <a:t>You</a:t>
            </a:r>
            <a:r>
              <a:rPr lang="nb-NO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nb-NO" sz="1400" dirty="0" err="1">
                <a:latin typeface="Menlo" charset="0"/>
                <a:ea typeface="Menlo" charset="0"/>
                <a:cs typeface="Menlo" charset="0"/>
              </a:rPr>
              <a:t>can</a:t>
            </a:r>
            <a:r>
              <a:rPr lang="nb-NO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nb-NO" sz="1400" dirty="0" err="1">
                <a:latin typeface="Menlo" charset="0"/>
                <a:ea typeface="Menlo" charset="0"/>
                <a:cs typeface="Menlo" charset="0"/>
              </a:rPr>
              <a:t>receive</a:t>
            </a:r>
            <a:r>
              <a:rPr lang="nb-NO" sz="1400" dirty="0">
                <a:latin typeface="Menlo" charset="0"/>
                <a:ea typeface="Menlo" charset="0"/>
                <a:cs typeface="Menlo" charset="0"/>
              </a:rPr>
              <a:t> sent </a:t>
            </a:r>
            <a:r>
              <a:rPr lang="nb-NO" sz="1400" dirty="0" err="1">
                <a:latin typeface="Menlo" charset="0"/>
                <a:ea typeface="Menlo" charset="0"/>
                <a:cs typeface="Menlo" charset="0"/>
              </a:rPr>
              <a:t>values</a:t>
            </a:r>
            <a:r>
              <a:rPr lang="nb-NO" sz="1400" dirty="0">
                <a:latin typeface="Menlo" charset="0"/>
                <a:ea typeface="Menlo" charset="0"/>
                <a:cs typeface="Menlo" charset="0"/>
              </a:rPr>
              <a:t> from </a:t>
            </a:r>
            <a:r>
              <a:rPr lang="nb-NO" sz="1400" dirty="0" err="1">
                <a:latin typeface="Menlo" charset="0"/>
                <a:ea typeface="Menlo" charset="0"/>
                <a:cs typeface="Menlo" charset="0"/>
              </a:rPr>
              <a:t>yield</a:t>
            </a:r>
            <a:endParaRPr lang="nb-NO" sz="1400" dirty="0">
              <a:latin typeface="Menlo" charset="0"/>
              <a:ea typeface="Menlo" charset="0"/>
              <a:cs typeface="Menlo" charset="0"/>
            </a:endParaRPr>
          </a:p>
          <a:p>
            <a:r>
              <a:rPr lang="nb-NO" sz="1400" dirty="0">
                <a:latin typeface="Menlo" charset="0"/>
                <a:ea typeface="Menlo" charset="0"/>
                <a:cs typeface="Menlo" charset="0"/>
              </a:rPr>
              <a:t>    x = </a:t>
            </a:r>
            <a:r>
              <a:rPr lang="nb-NO" sz="1400" dirty="0" err="1">
                <a:latin typeface="Menlo" charset="0"/>
                <a:ea typeface="Menlo" charset="0"/>
                <a:cs typeface="Menlo" charset="0"/>
              </a:rPr>
              <a:t>yield</a:t>
            </a:r>
            <a:r>
              <a:rPr lang="nb-NO" sz="1400" dirty="0">
                <a:latin typeface="Menlo" charset="0"/>
                <a:ea typeface="Menlo" charset="0"/>
                <a:cs typeface="Menlo" charset="0"/>
              </a:rPr>
              <a:t> 1</a:t>
            </a:r>
          </a:p>
          <a:p>
            <a:r>
              <a:rPr lang="nb-NO" sz="1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nb-NO" sz="1400" dirty="0" err="1">
                <a:latin typeface="Menlo" charset="0"/>
                <a:ea typeface="Menlo" charset="0"/>
                <a:cs typeface="Menlo" charset="0"/>
              </a:rPr>
              <a:t>print</a:t>
            </a:r>
            <a:r>
              <a:rPr lang="nb-NO" sz="1400" dirty="0">
                <a:latin typeface="Menlo" charset="0"/>
                <a:ea typeface="Menlo" charset="0"/>
                <a:cs typeface="Menlo" charset="0"/>
              </a:rPr>
              <a:t>("generator </a:t>
            </a:r>
            <a:r>
              <a:rPr lang="nb-NO" sz="1400" dirty="0" err="1">
                <a:latin typeface="Menlo" charset="0"/>
                <a:ea typeface="Menlo" charset="0"/>
                <a:cs typeface="Menlo" charset="0"/>
              </a:rPr>
              <a:t>received</a:t>
            </a:r>
            <a:r>
              <a:rPr lang="nb-NO" sz="1400" dirty="0">
                <a:latin typeface="Menlo" charset="0"/>
                <a:ea typeface="Menlo" charset="0"/>
                <a:cs typeface="Menlo" charset="0"/>
              </a:rPr>
              <a:t>: %d" % x)</a:t>
            </a:r>
          </a:p>
          <a:p>
            <a:r>
              <a:rPr lang="nb-NO" sz="1400" dirty="0">
                <a:latin typeface="Menlo" charset="0"/>
                <a:ea typeface="Menlo" charset="0"/>
                <a:cs typeface="Menlo" charset="0"/>
              </a:rPr>
              <a:t> </a:t>
            </a:r>
          </a:p>
          <a:p>
            <a:r>
              <a:rPr lang="nb-NO" sz="1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nb-NO" sz="1400" dirty="0" err="1">
                <a:latin typeface="Menlo" charset="0"/>
                <a:ea typeface="Menlo" charset="0"/>
                <a:cs typeface="Menlo" charset="0"/>
              </a:rPr>
              <a:t>try</a:t>
            </a:r>
            <a:r>
              <a:rPr lang="nb-NO" sz="1400" dirty="0">
                <a:latin typeface="Menlo" charset="0"/>
                <a:ea typeface="Menlo" charset="0"/>
                <a:cs typeface="Menlo" charset="0"/>
              </a:rPr>
              <a:t>:</a:t>
            </a:r>
          </a:p>
          <a:p>
            <a:r>
              <a:rPr lang="nb-NO" sz="1400" dirty="0">
                <a:latin typeface="Menlo" charset="0"/>
                <a:ea typeface="Menlo" charset="0"/>
                <a:cs typeface="Menlo" charset="0"/>
              </a:rPr>
              <a:t>        # </a:t>
            </a:r>
            <a:r>
              <a:rPr lang="nb-NO" sz="1400" dirty="0" err="1">
                <a:latin typeface="Menlo" charset="0"/>
                <a:ea typeface="Menlo" charset="0"/>
                <a:cs typeface="Menlo" charset="0"/>
              </a:rPr>
              <a:t>You</a:t>
            </a:r>
            <a:r>
              <a:rPr lang="nb-NO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nb-NO" sz="1400" dirty="0" err="1">
                <a:latin typeface="Menlo" charset="0"/>
                <a:ea typeface="Menlo" charset="0"/>
                <a:cs typeface="Menlo" charset="0"/>
              </a:rPr>
              <a:t>can</a:t>
            </a:r>
            <a:r>
              <a:rPr lang="nb-NO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nb-NO" sz="1400" dirty="0" err="1">
                <a:latin typeface="Menlo" charset="0"/>
                <a:ea typeface="Menlo" charset="0"/>
                <a:cs typeface="Menlo" charset="0"/>
              </a:rPr>
              <a:t>receive</a:t>
            </a:r>
            <a:r>
              <a:rPr lang="nb-NO" sz="1400" dirty="0">
                <a:latin typeface="Menlo" charset="0"/>
                <a:ea typeface="Menlo" charset="0"/>
                <a:cs typeface="Menlo" charset="0"/>
              </a:rPr>
              <a:t> send </a:t>
            </a:r>
            <a:r>
              <a:rPr lang="nb-NO" sz="1400" dirty="0" err="1">
                <a:latin typeface="Menlo" charset="0"/>
                <a:ea typeface="Menlo" charset="0"/>
                <a:cs typeface="Menlo" charset="0"/>
              </a:rPr>
              <a:t>exceptions</a:t>
            </a:r>
            <a:endParaRPr lang="nb-NO" sz="1400" dirty="0">
              <a:latin typeface="Menlo" charset="0"/>
              <a:ea typeface="Menlo" charset="0"/>
              <a:cs typeface="Menlo" charset="0"/>
            </a:endParaRPr>
          </a:p>
          <a:p>
            <a:r>
              <a:rPr lang="nb-NO" sz="1400" dirty="0">
                <a:latin typeface="Menlo" charset="0"/>
                <a:ea typeface="Menlo" charset="0"/>
                <a:cs typeface="Menlo" charset="0"/>
              </a:rPr>
              <a:t>        x = </a:t>
            </a:r>
            <a:r>
              <a:rPr lang="nb-NO" sz="1400" dirty="0" err="1">
                <a:latin typeface="Menlo" charset="0"/>
                <a:ea typeface="Menlo" charset="0"/>
                <a:cs typeface="Menlo" charset="0"/>
              </a:rPr>
              <a:t>yield</a:t>
            </a:r>
            <a:r>
              <a:rPr lang="nb-NO" sz="1400" dirty="0">
                <a:latin typeface="Menlo" charset="0"/>
                <a:ea typeface="Menlo" charset="0"/>
                <a:cs typeface="Menlo" charset="0"/>
              </a:rPr>
              <a:t> 2</a:t>
            </a:r>
          </a:p>
          <a:p>
            <a:r>
              <a:rPr lang="nb-NO" sz="1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nb-NO" sz="1400" dirty="0" err="1">
                <a:latin typeface="Menlo" charset="0"/>
                <a:ea typeface="Menlo" charset="0"/>
                <a:cs typeface="Menlo" charset="0"/>
              </a:rPr>
              <a:t>except</a:t>
            </a:r>
            <a:r>
              <a:rPr lang="nb-NO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nb-NO" sz="1400" dirty="0" err="1">
                <a:latin typeface="Menlo" charset="0"/>
                <a:ea typeface="Menlo" charset="0"/>
                <a:cs typeface="Menlo" charset="0"/>
              </a:rPr>
              <a:t>Exception</a:t>
            </a:r>
            <a:r>
              <a:rPr lang="nb-NO" sz="1400" dirty="0">
                <a:latin typeface="Menlo" charset="0"/>
                <a:ea typeface="Menlo" charset="0"/>
                <a:cs typeface="Menlo" charset="0"/>
              </a:rPr>
              <a:t> as e:</a:t>
            </a:r>
          </a:p>
          <a:p>
            <a:r>
              <a:rPr lang="nb-NO" sz="1400" dirty="0"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nb-NO" sz="1400" dirty="0" err="1">
                <a:latin typeface="Menlo" charset="0"/>
                <a:ea typeface="Menlo" charset="0"/>
                <a:cs typeface="Menlo" charset="0"/>
              </a:rPr>
              <a:t>print</a:t>
            </a:r>
            <a:r>
              <a:rPr lang="nb-NO" sz="1400" dirty="0">
                <a:latin typeface="Menlo" charset="0"/>
                <a:ea typeface="Menlo" charset="0"/>
                <a:cs typeface="Menlo" charset="0"/>
              </a:rPr>
              <a:t>("generator </a:t>
            </a:r>
            <a:r>
              <a:rPr lang="nb-NO" sz="1400" dirty="0" err="1">
                <a:latin typeface="Menlo" charset="0"/>
                <a:ea typeface="Menlo" charset="0"/>
                <a:cs typeface="Menlo" charset="0"/>
              </a:rPr>
              <a:t>received</a:t>
            </a:r>
            <a:r>
              <a:rPr lang="nb-NO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nb-NO" sz="1400" dirty="0" err="1">
                <a:latin typeface="Menlo" charset="0"/>
                <a:ea typeface="Menlo" charset="0"/>
                <a:cs typeface="Menlo" charset="0"/>
              </a:rPr>
              <a:t>exception</a:t>
            </a:r>
            <a:r>
              <a:rPr lang="nb-NO" sz="1400" dirty="0">
                <a:latin typeface="Menlo" charset="0"/>
                <a:ea typeface="Menlo" charset="0"/>
                <a:cs typeface="Menlo" charset="0"/>
              </a:rPr>
              <a:t>: %s" % e)</a:t>
            </a:r>
          </a:p>
          <a:p>
            <a:r>
              <a:rPr lang="nb-NO" sz="1400" dirty="0">
                <a:latin typeface="Menlo" charset="0"/>
                <a:ea typeface="Menlo" charset="0"/>
                <a:cs typeface="Menlo" charset="0"/>
              </a:rPr>
              <a:t> </a:t>
            </a:r>
          </a:p>
          <a:p>
            <a:r>
              <a:rPr lang="nb-NO" sz="1400" dirty="0">
                <a:latin typeface="Menlo" charset="0"/>
                <a:ea typeface="Menlo" charset="0"/>
                <a:cs typeface="Menlo" charset="0"/>
              </a:rPr>
              <a:t>    # </a:t>
            </a:r>
            <a:r>
              <a:rPr lang="nb-NO" sz="1400" dirty="0" err="1">
                <a:latin typeface="Menlo" charset="0"/>
                <a:ea typeface="Menlo" charset="0"/>
                <a:cs typeface="Menlo" charset="0"/>
              </a:rPr>
              <a:t>You</a:t>
            </a:r>
            <a:r>
              <a:rPr lang="nb-NO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nb-NO" sz="1400" dirty="0" err="1">
                <a:latin typeface="Menlo" charset="0"/>
                <a:ea typeface="Menlo" charset="0"/>
                <a:cs typeface="Menlo" charset="0"/>
              </a:rPr>
              <a:t>can</a:t>
            </a:r>
            <a:r>
              <a:rPr lang="nb-NO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nb-NO" sz="1400" dirty="0" err="1">
                <a:latin typeface="Menlo" charset="0"/>
                <a:ea typeface="Menlo" charset="0"/>
                <a:cs typeface="Menlo" charset="0"/>
              </a:rPr>
              <a:t>yield</a:t>
            </a:r>
            <a:r>
              <a:rPr lang="nb-NO" sz="1400" dirty="0">
                <a:latin typeface="Menlo" charset="0"/>
                <a:ea typeface="Menlo" charset="0"/>
                <a:cs typeface="Menlo" charset="0"/>
              </a:rPr>
              <a:t> an </a:t>
            </a:r>
            <a:r>
              <a:rPr lang="nb-NO" sz="1400" dirty="0" err="1">
                <a:latin typeface="Menlo" charset="0"/>
                <a:ea typeface="Menlo" charset="0"/>
                <a:cs typeface="Menlo" charset="0"/>
              </a:rPr>
              <a:t>expression</a:t>
            </a:r>
            <a:endParaRPr lang="nb-NO" sz="1400" dirty="0">
              <a:latin typeface="Menlo" charset="0"/>
              <a:ea typeface="Menlo" charset="0"/>
              <a:cs typeface="Menlo" charset="0"/>
            </a:endParaRPr>
          </a:p>
          <a:p>
            <a:r>
              <a:rPr lang="nb-NO" sz="1400" dirty="0">
                <a:latin typeface="Menlo" charset="0"/>
                <a:ea typeface="Menlo" charset="0"/>
                <a:cs typeface="Menlo" charset="0"/>
              </a:rPr>
              <a:t>    x = 40 + (</a:t>
            </a:r>
            <a:r>
              <a:rPr lang="nb-NO" sz="1400" dirty="0" err="1">
                <a:latin typeface="Menlo" charset="0"/>
                <a:ea typeface="Menlo" charset="0"/>
                <a:cs typeface="Menlo" charset="0"/>
              </a:rPr>
              <a:t>yield</a:t>
            </a:r>
            <a:r>
              <a:rPr lang="nb-NO" sz="1400" dirty="0">
                <a:latin typeface="Menlo" charset="0"/>
                <a:ea typeface="Menlo" charset="0"/>
                <a:cs typeface="Menlo" charset="0"/>
              </a:rPr>
              <a:t> 3</a:t>
            </a:r>
            <a:r>
              <a:rPr lang="nb-NO" sz="1400" dirty="0" smtClean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r>
              <a:rPr lang="nb-NO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nb-NO" sz="1400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nb-NO" sz="1400" dirty="0" err="1" smtClean="0">
                <a:latin typeface="Menlo" charset="0"/>
                <a:ea typeface="Menlo" charset="0"/>
                <a:cs typeface="Menlo" charset="0"/>
              </a:rPr>
              <a:t>print</a:t>
            </a:r>
            <a:r>
              <a:rPr lang="nb-NO" sz="1400" dirty="0" smtClean="0">
                <a:latin typeface="Menlo" charset="0"/>
                <a:ea typeface="Menlo" charset="0"/>
                <a:cs typeface="Menlo" charset="0"/>
              </a:rPr>
              <a:t>(x)</a:t>
            </a:r>
            <a:endParaRPr lang="nb-NO" sz="14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03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20312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But, does this have anything to do with asynchronous and event-based programming?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49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programming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Synchronous programming is programming with synchronous functions</a:t>
            </a:r>
          </a:p>
          <a:p>
            <a:r>
              <a:rPr lang="en-US" dirty="0" smtClean="0"/>
              <a:t>A synchronous function produces its result as the return value of the function</a:t>
            </a:r>
          </a:p>
          <a:p>
            <a:r>
              <a:rPr lang="en-US" dirty="0" smtClean="0"/>
              <a:t>We say the function blocks while waiting for the result</a:t>
            </a:r>
          </a:p>
          <a:p>
            <a:pPr lvl="1"/>
            <a:r>
              <a:rPr lang="en-US" dirty="0" smtClean="0"/>
              <a:t>Usually this is very fast</a:t>
            </a:r>
          </a:p>
          <a:p>
            <a:pPr lvl="1"/>
            <a:r>
              <a:rPr lang="en-US" dirty="0" smtClean="0"/>
              <a:t>But sometimes very slow, functions may block for a very long time</a:t>
            </a:r>
          </a:p>
          <a:p>
            <a:r>
              <a:rPr lang="en-US" dirty="0" smtClean="0"/>
              <a:t>What’s the problem?</a:t>
            </a:r>
          </a:p>
          <a:p>
            <a:endParaRPr lang="en-US" dirty="0"/>
          </a:p>
        </p:txBody>
      </p:sp>
      <p:sp>
        <p:nvSpPr>
          <p:cNvPr id="4" name="TekstSylinder 3"/>
          <p:cNvSpPr txBox="1"/>
          <p:nvPr/>
        </p:nvSpPr>
        <p:spPr>
          <a:xfrm>
            <a:off x="5969726" y="4992162"/>
            <a:ext cx="4206240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nb-NO" sz="1400" b="1">
                <a:latin typeface="Menlo" charset="0"/>
                <a:ea typeface="Menlo" charset="0"/>
                <a:cs typeface="Menlo" charset="0"/>
              </a:rPr>
              <a:t>result</a:t>
            </a:r>
            <a:r>
              <a:rPr lang="nb-NO" sz="1400" b="1" dirty="0">
                <a:latin typeface="Menlo" charset="0"/>
                <a:ea typeface="Menlo" charset="0"/>
                <a:cs typeface="Menlo" charset="0"/>
              </a:rPr>
              <a:t> = input()  # </a:t>
            </a:r>
            <a:r>
              <a:rPr lang="nb-NO" sz="1400" b="1" dirty="0" err="1">
                <a:latin typeface="Menlo" charset="0"/>
                <a:ea typeface="Menlo" charset="0"/>
                <a:cs typeface="Menlo" charset="0"/>
              </a:rPr>
              <a:t>may</a:t>
            </a:r>
            <a:r>
              <a:rPr lang="nb-NO" sz="1400" b="1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nb-NO" sz="1400" b="1" dirty="0" err="1">
                <a:latin typeface="Menlo" charset="0"/>
                <a:ea typeface="Menlo" charset="0"/>
                <a:cs typeface="Menlo" charset="0"/>
              </a:rPr>
              <a:t>block</a:t>
            </a:r>
            <a:r>
              <a:rPr lang="nb-NO" sz="1400" b="1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nb-NO" sz="1400" b="1" dirty="0" err="1">
                <a:latin typeface="Menlo" charset="0"/>
                <a:ea typeface="Menlo" charset="0"/>
                <a:cs typeface="Menlo" charset="0"/>
              </a:rPr>
              <a:t>forever</a:t>
            </a:r>
            <a:endParaRPr lang="nb-NO" sz="1400" b="1" dirty="0">
              <a:latin typeface="Menlo" charset="0"/>
              <a:ea typeface="Menlo" charset="0"/>
              <a:cs typeface="Menlo" charset="0"/>
            </a:endParaRPr>
          </a:p>
          <a:p>
            <a:r>
              <a:rPr lang="nb-NO" sz="1400" b="1" dirty="0" err="1">
                <a:latin typeface="Menlo" charset="0"/>
                <a:ea typeface="Menlo" charset="0"/>
                <a:cs typeface="Menlo" charset="0"/>
              </a:rPr>
              <a:t>print</a:t>
            </a:r>
            <a:r>
              <a:rPr lang="nb-NO" sz="1400" b="1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nb-NO" sz="1400" b="1" dirty="0" err="1">
                <a:latin typeface="Menlo" charset="0"/>
                <a:ea typeface="Menlo" charset="0"/>
                <a:cs typeface="Menlo" charset="0"/>
              </a:rPr>
              <a:t>result</a:t>
            </a:r>
            <a:r>
              <a:rPr lang="nb-NO" sz="1400" b="1" dirty="0">
                <a:latin typeface="Menlo" charset="0"/>
                <a:ea typeface="Menlo" charset="0"/>
                <a:cs typeface="Menlo" charset="0"/>
              </a:rPr>
              <a:t>)</a:t>
            </a:r>
            <a:endParaRPr lang="nb-NO" sz="14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27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Here be dragons!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24542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Multithreading. </a:t>
            </a:r>
            <a:r>
              <a:rPr lang="en-US" dirty="0"/>
              <a:t>It sounded like a good </a:t>
            </a:r>
            <a:r>
              <a:rPr lang="en-US" dirty="0" smtClean="0"/>
              <a:t>idea</a:t>
            </a:r>
          </a:p>
          <a:p>
            <a:r>
              <a:rPr lang="en-US" dirty="0"/>
              <a:t>In order to do more than one thing at the same time when using synchronous programming we have to use </a:t>
            </a:r>
            <a:r>
              <a:rPr lang="en-US" dirty="0" smtClean="0"/>
              <a:t>multiple threads </a:t>
            </a:r>
            <a:r>
              <a:rPr lang="en-US" dirty="0"/>
              <a:t>and this is called multi-threaded programming</a:t>
            </a:r>
            <a:r>
              <a:rPr lang="nb-NO" dirty="0"/>
              <a:t> </a:t>
            </a:r>
            <a:endParaRPr lang="nb-NO" dirty="0" smtClean="0"/>
          </a:p>
          <a:p>
            <a:r>
              <a:rPr lang="en-US" dirty="0"/>
              <a:t>M</a:t>
            </a:r>
            <a:r>
              <a:rPr lang="en-US" dirty="0" smtClean="0"/>
              <a:t>ulti-threaded </a:t>
            </a:r>
            <a:r>
              <a:rPr lang="en-US" dirty="0"/>
              <a:t>programs can be very hard to write </a:t>
            </a:r>
            <a:r>
              <a:rPr lang="en-US" dirty="0" smtClean="0"/>
              <a:t>correctly,</a:t>
            </a:r>
            <a:r>
              <a:rPr lang="nb-NO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programs that are </a:t>
            </a:r>
            <a:r>
              <a:rPr lang="en-US" dirty="0" smtClean="0"/>
              <a:t>very hard </a:t>
            </a:r>
            <a:r>
              <a:rPr lang="en-US" dirty="0"/>
              <a:t>to write correctly are extremely hard to </a:t>
            </a:r>
            <a:r>
              <a:rPr lang="en-US" dirty="0" smtClean="0"/>
              <a:t>debug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Threads also consume system resources, so a multi-threaded web server may have a hard time serving </a:t>
            </a:r>
            <a:r>
              <a:rPr lang="en-US" dirty="0" smtClean="0"/>
              <a:t>hundreds of thousands </a:t>
            </a:r>
            <a:r>
              <a:rPr lang="en-US" dirty="0"/>
              <a:t>of concurrent requests and connections, even if the web server spends most of its time just waiting for disk I/O</a:t>
            </a:r>
            <a:r>
              <a:rPr lang="nb-NO" dirty="0"/>
              <a:t> </a:t>
            </a:r>
            <a:endParaRPr lang="nb-NO" dirty="0" smtClean="0"/>
          </a:p>
          <a:p>
            <a:r>
              <a:rPr lang="nb-NO" dirty="0" err="1" smtClean="0"/>
              <a:t>Multithreaded</a:t>
            </a:r>
            <a:r>
              <a:rPr lang="nb-NO" dirty="0" smtClean="0"/>
              <a:t> programs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/>
              <a:t>a</a:t>
            </a:r>
            <a:r>
              <a:rPr lang="nb-NO" dirty="0" err="1" smtClean="0"/>
              <a:t>lmost</a:t>
            </a:r>
            <a:r>
              <a:rPr lang="nb-NO" dirty="0" smtClean="0"/>
              <a:t> impossible to unit-test. How do </a:t>
            </a:r>
            <a:r>
              <a:rPr lang="nb-NO" dirty="0" err="1" smtClean="0"/>
              <a:t>you</a:t>
            </a:r>
            <a:r>
              <a:rPr lang="nb-NO" dirty="0" smtClean="0"/>
              <a:t> </a:t>
            </a:r>
            <a:r>
              <a:rPr lang="nb-NO" dirty="0" err="1" smtClean="0"/>
              <a:t>sleep</a:t>
            </a:r>
            <a:r>
              <a:rPr lang="nb-NO" dirty="0" smtClean="0"/>
              <a:t> at </a:t>
            </a:r>
            <a:r>
              <a:rPr lang="nb-NO" dirty="0" err="1" smtClean="0"/>
              <a:t>night</a:t>
            </a:r>
            <a:r>
              <a:rPr lang="nb-NO" dirty="0" smtClean="0"/>
              <a:t>?</a:t>
            </a:r>
            <a:endParaRPr lang="en-US" dirty="0"/>
          </a:p>
        </p:txBody>
      </p:sp>
      <p:sp>
        <p:nvSpPr>
          <p:cNvPr id="4" name="TekstSylinder 3"/>
          <p:cNvSpPr txBox="1"/>
          <p:nvPr/>
        </p:nvSpPr>
        <p:spPr>
          <a:xfrm>
            <a:off x="2939142" y="4063635"/>
            <a:ext cx="7067005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Everyone knows that debugging is twice as hard as writing a program in the first place. So if you're as clever as you can be when you write it, how will you ever debug it</a:t>
            </a:r>
            <a:r>
              <a:rPr lang="en-US" dirty="0" smtClean="0"/>
              <a:t>? --- </a:t>
            </a:r>
            <a:r>
              <a:rPr lang="en-US" dirty="0"/>
              <a:t>Brian W. Kernighan</a:t>
            </a:r>
          </a:p>
        </p:txBody>
      </p:sp>
      <p:pic>
        <p:nvPicPr>
          <p:cNvPr id="5" name="Bild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897" y="293195"/>
            <a:ext cx="3542096" cy="199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80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programming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Asynchronous programming is programming with asynchronous </a:t>
            </a:r>
            <a:r>
              <a:rPr lang="en-US" dirty="0" smtClean="0"/>
              <a:t>functions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An asynchronous function returns </a:t>
            </a:r>
            <a:r>
              <a:rPr lang="en-US" dirty="0" smtClean="0"/>
              <a:t>before </a:t>
            </a:r>
            <a:r>
              <a:rPr lang="en-US" dirty="0"/>
              <a:t>the result is ready </a:t>
            </a:r>
            <a:endParaRPr lang="en-US" dirty="0" smtClean="0"/>
          </a:p>
          <a:p>
            <a:r>
              <a:rPr lang="en-US" dirty="0"/>
              <a:t>To get the result we need to give it a callback handler that will call back with the result when it’s ready </a:t>
            </a:r>
          </a:p>
        </p:txBody>
      </p:sp>
      <p:sp>
        <p:nvSpPr>
          <p:cNvPr id="4" name="TekstSylinder 3"/>
          <p:cNvSpPr txBox="1"/>
          <p:nvPr/>
        </p:nvSpPr>
        <p:spPr>
          <a:xfrm>
            <a:off x="5199017" y="4482405"/>
            <a:ext cx="5538651" cy="13849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nb-NO" sz="1400" dirty="0" err="1">
                <a:latin typeface="Menlo" charset="0"/>
                <a:ea typeface="Menlo" charset="0"/>
                <a:cs typeface="Menlo" charset="0"/>
              </a:rPr>
              <a:t>def</a:t>
            </a:r>
            <a:r>
              <a:rPr lang="nb-NO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nb-NO" sz="1400" dirty="0" err="1">
                <a:latin typeface="Menlo" charset="0"/>
                <a:ea typeface="Menlo" charset="0"/>
                <a:cs typeface="Menlo" charset="0"/>
              </a:rPr>
              <a:t>callback</a:t>
            </a:r>
            <a:r>
              <a:rPr lang="nb-NO" sz="14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nb-NO" sz="1400" dirty="0" err="1">
                <a:latin typeface="Menlo" charset="0"/>
                <a:ea typeface="Menlo" charset="0"/>
                <a:cs typeface="Menlo" charset="0"/>
              </a:rPr>
              <a:t>result</a:t>
            </a:r>
            <a:r>
              <a:rPr lang="nb-NO" sz="1400" dirty="0">
                <a:latin typeface="Menlo" charset="0"/>
                <a:ea typeface="Menlo" charset="0"/>
                <a:cs typeface="Menlo" charset="0"/>
              </a:rPr>
              <a:t>):</a:t>
            </a:r>
          </a:p>
          <a:p>
            <a:r>
              <a:rPr lang="nb-NO" sz="1400" dirty="0">
                <a:latin typeface="Menlo" charset="0"/>
                <a:ea typeface="Menlo" charset="0"/>
                <a:cs typeface="Menlo" charset="0"/>
              </a:rPr>
              <a:t>	”””</a:t>
            </a:r>
            <a:r>
              <a:rPr lang="nb-NO" sz="1400" dirty="0" err="1">
                <a:latin typeface="Menlo" charset="0"/>
                <a:ea typeface="Menlo" charset="0"/>
                <a:cs typeface="Menlo" charset="0"/>
              </a:rPr>
              <a:t>Called</a:t>
            </a:r>
            <a:r>
              <a:rPr lang="nb-NO" sz="1400" dirty="0">
                <a:latin typeface="Menlo" charset="0"/>
                <a:ea typeface="Menlo" charset="0"/>
                <a:cs typeface="Menlo" charset="0"/>
              </a:rPr>
              <a:t> later </a:t>
            </a:r>
            <a:r>
              <a:rPr lang="nb-NO" sz="1400" dirty="0" err="1">
                <a:latin typeface="Menlo" charset="0"/>
                <a:ea typeface="Menlo" charset="0"/>
                <a:cs typeface="Menlo" charset="0"/>
              </a:rPr>
              <a:t>when</a:t>
            </a:r>
            <a:r>
              <a:rPr lang="nb-NO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nb-NO" sz="1400" dirty="0" err="1">
                <a:latin typeface="Menlo" charset="0"/>
                <a:ea typeface="Menlo" charset="0"/>
                <a:cs typeface="Menlo" charset="0"/>
              </a:rPr>
              <a:t>result</a:t>
            </a:r>
            <a:r>
              <a:rPr lang="nb-NO" sz="1400" dirty="0">
                <a:latin typeface="Menlo" charset="0"/>
                <a:ea typeface="Menlo" charset="0"/>
                <a:cs typeface="Menlo" charset="0"/>
              </a:rPr>
              <a:t> is </a:t>
            </a:r>
            <a:r>
              <a:rPr lang="nb-NO" sz="1400" dirty="0" err="1">
                <a:latin typeface="Menlo" charset="0"/>
                <a:ea typeface="Menlo" charset="0"/>
                <a:cs typeface="Menlo" charset="0"/>
              </a:rPr>
              <a:t>ready</a:t>
            </a:r>
            <a:r>
              <a:rPr lang="nb-NO" sz="1400" dirty="0">
                <a:latin typeface="Menlo" charset="0"/>
                <a:ea typeface="Menlo" charset="0"/>
                <a:cs typeface="Menlo" charset="0"/>
              </a:rPr>
              <a:t>”””</a:t>
            </a:r>
          </a:p>
          <a:p>
            <a:r>
              <a:rPr lang="nb-NO" sz="1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nb-NO" sz="1400" dirty="0" err="1">
                <a:latin typeface="Menlo" charset="0"/>
                <a:ea typeface="Menlo" charset="0"/>
                <a:cs typeface="Menlo" charset="0"/>
              </a:rPr>
              <a:t>print</a:t>
            </a:r>
            <a:r>
              <a:rPr lang="nb-NO" sz="14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nb-NO" sz="1400" dirty="0" err="1">
                <a:latin typeface="Menlo" charset="0"/>
                <a:ea typeface="Menlo" charset="0"/>
                <a:cs typeface="Menlo" charset="0"/>
              </a:rPr>
              <a:t>result</a:t>
            </a:r>
            <a:r>
              <a:rPr lang="nb-NO" sz="1400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r>
              <a:rPr lang="nb-NO" sz="1400" dirty="0">
                <a:latin typeface="Menlo" charset="0"/>
                <a:ea typeface="Menlo" charset="0"/>
                <a:cs typeface="Menlo" charset="0"/>
              </a:rPr>
              <a:t> </a:t>
            </a:r>
          </a:p>
          <a:p>
            <a:r>
              <a:rPr lang="nb-NO" sz="1400" dirty="0" err="1">
                <a:latin typeface="Menlo" charset="0"/>
                <a:ea typeface="Menlo" charset="0"/>
                <a:cs typeface="Menlo" charset="0"/>
              </a:rPr>
              <a:t>input_async</a:t>
            </a:r>
            <a:r>
              <a:rPr lang="nb-NO" sz="14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nb-NO" sz="1400" dirty="0" err="1">
                <a:latin typeface="Menlo" charset="0"/>
                <a:ea typeface="Menlo" charset="0"/>
                <a:cs typeface="Menlo" charset="0"/>
              </a:rPr>
              <a:t>callback</a:t>
            </a:r>
            <a:r>
              <a:rPr lang="nb-NO" sz="1400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r>
              <a:rPr lang="nb-NO" sz="1400" dirty="0">
                <a:latin typeface="Menlo" charset="0"/>
                <a:ea typeface="Menlo" charset="0"/>
                <a:cs typeface="Menlo" charset="0"/>
              </a:rPr>
              <a:t># </a:t>
            </a:r>
            <a:r>
              <a:rPr lang="nb-NO" sz="1400" dirty="0" smtClean="0">
                <a:latin typeface="Menlo" charset="0"/>
                <a:ea typeface="Menlo" charset="0"/>
                <a:cs typeface="Menlo" charset="0"/>
              </a:rPr>
              <a:t>Lets do </a:t>
            </a:r>
            <a:r>
              <a:rPr lang="nb-NO" sz="1400" dirty="0" err="1">
                <a:latin typeface="Menlo" charset="0"/>
                <a:ea typeface="Menlo" charset="0"/>
                <a:cs typeface="Menlo" charset="0"/>
              </a:rPr>
              <a:t>something</a:t>
            </a:r>
            <a:r>
              <a:rPr lang="nb-NO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nb-NO" sz="1400" dirty="0" err="1">
                <a:latin typeface="Menlo" charset="0"/>
                <a:ea typeface="Menlo" charset="0"/>
                <a:cs typeface="Menlo" charset="0"/>
              </a:rPr>
              <a:t>else</a:t>
            </a:r>
            <a:r>
              <a:rPr lang="nb-NO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nb-NO" sz="1400" dirty="0" err="1">
                <a:latin typeface="Menlo" charset="0"/>
                <a:ea typeface="Menlo" charset="0"/>
                <a:cs typeface="Menlo" charset="0"/>
              </a:rPr>
              <a:t>while</a:t>
            </a:r>
            <a:r>
              <a:rPr lang="nb-NO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nb-NO" sz="1400" dirty="0" err="1">
                <a:latin typeface="Menlo" charset="0"/>
                <a:ea typeface="Menlo" charset="0"/>
                <a:cs typeface="Menlo" charset="0"/>
              </a:rPr>
              <a:t>waiting</a:t>
            </a:r>
            <a:r>
              <a:rPr lang="nb-NO" sz="1400" dirty="0">
                <a:latin typeface="Menlo" charset="0"/>
                <a:ea typeface="Menlo" charset="0"/>
                <a:cs typeface="Menlo" charset="0"/>
              </a:rPr>
              <a:t> for input</a:t>
            </a:r>
            <a:endParaRPr lang="nb-NO" sz="14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73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Asynchronous programming </a:t>
            </a:r>
            <a:r>
              <a:rPr lang="en-US" dirty="0" smtClean="0"/>
              <a:t>vs </a:t>
            </a:r>
            <a:r>
              <a:rPr lang="en-US" dirty="0"/>
              <a:t>concurrent programming </a:t>
            </a:r>
            <a:r>
              <a:rPr lang="en-US" dirty="0" smtClean="0"/>
              <a:t>vs </a:t>
            </a:r>
            <a:r>
              <a:rPr lang="en-US" dirty="0"/>
              <a:t>parallel programming. </a:t>
            </a:r>
            <a:r>
              <a:rPr lang="nb-NO" dirty="0"/>
              <a:t/>
            </a:r>
            <a:br>
              <a:rPr lang="nb-NO" dirty="0"/>
            </a:b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Parallel programming</a:t>
            </a:r>
            <a:r>
              <a:rPr lang="en-US" dirty="0" smtClean="0"/>
              <a:t> is about doing multiple things at the same time. In order to do multiple things at the same time, a computer needs to be able to process multiple streams on instructions simultaneously. Most computers these days have multi-core processors with 2 or 4 cores that enables parallel processing of code.</a:t>
            </a:r>
          </a:p>
          <a:p>
            <a:r>
              <a:rPr lang="en-US" b="1" dirty="0" smtClean="0"/>
              <a:t>Concurrent </a:t>
            </a:r>
            <a:r>
              <a:rPr lang="en-US" b="1" dirty="0"/>
              <a:t>programming</a:t>
            </a:r>
            <a:r>
              <a:rPr lang="en-US" dirty="0"/>
              <a:t> is about using abstractions within a program that </a:t>
            </a:r>
            <a:r>
              <a:rPr lang="en-US" dirty="0" smtClean="0"/>
              <a:t>may enable </a:t>
            </a:r>
            <a:r>
              <a:rPr lang="en-US" dirty="0"/>
              <a:t>things to happen in parallel. </a:t>
            </a:r>
            <a:r>
              <a:rPr lang="en-US" dirty="0" smtClean="0"/>
              <a:t>If </a:t>
            </a:r>
            <a:r>
              <a:rPr lang="en-US" dirty="0"/>
              <a:t>things actually happen in parallel depends on the runtime operating system and underlying hardware</a:t>
            </a:r>
            <a:r>
              <a:rPr lang="en-US" dirty="0" smtClean="0"/>
              <a:t>. Virtual parallel programming</a:t>
            </a:r>
          </a:p>
          <a:p>
            <a:r>
              <a:rPr lang="en-US" b="1" dirty="0"/>
              <a:t>Asynchronous programming </a:t>
            </a:r>
            <a:r>
              <a:rPr lang="en-US" dirty="0"/>
              <a:t>is </a:t>
            </a:r>
            <a:r>
              <a:rPr lang="en-US" dirty="0" smtClean="0"/>
              <a:t>simply </a:t>
            </a:r>
            <a:r>
              <a:rPr lang="en-US" dirty="0"/>
              <a:t>doing </a:t>
            </a:r>
            <a:r>
              <a:rPr lang="en-US" dirty="0" smtClean="0"/>
              <a:t>something else </a:t>
            </a:r>
            <a:r>
              <a:rPr lang="en-US" dirty="0"/>
              <a:t>while you are waiting for </a:t>
            </a:r>
            <a:r>
              <a:rPr lang="en-US" dirty="0" smtClean="0"/>
              <a:t>some another task </a:t>
            </a:r>
            <a:r>
              <a:rPr lang="en-US" dirty="0"/>
              <a:t>to finish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89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Callbacks and higher-order functions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do asynchronous operations, we need to use </a:t>
            </a:r>
            <a:r>
              <a:rPr lang="en-US" dirty="0" smtClean="0"/>
              <a:t>callbacks</a:t>
            </a:r>
            <a:endParaRPr lang="en-US" dirty="0"/>
          </a:p>
          <a:p>
            <a:r>
              <a:rPr lang="en-US" dirty="0"/>
              <a:t>A callback is simply a function or a method that we pass to another </a:t>
            </a:r>
            <a:r>
              <a:rPr lang="en-US" dirty="0" smtClean="0"/>
              <a:t>function, and we expect the callback to be called at some later time</a:t>
            </a:r>
            <a:endParaRPr lang="nb-NO" dirty="0" smtClean="0"/>
          </a:p>
          <a:p>
            <a:r>
              <a:rPr lang="en-US" dirty="0"/>
              <a:t>A function that takes another function as an argument, or returns a function as a result, is called a higher-order function</a:t>
            </a:r>
            <a:r>
              <a:rPr lang="nb-NO" dirty="0"/>
              <a:t> </a:t>
            </a:r>
            <a:endParaRPr lang="nb-NO" dirty="0" smtClean="0"/>
          </a:p>
          <a:p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order to pass functions around, they need to be what’s called </a:t>
            </a:r>
            <a:r>
              <a:rPr lang="en-US" dirty="0" smtClean="0"/>
              <a:t>first-class</a:t>
            </a:r>
          </a:p>
        </p:txBody>
      </p:sp>
    </p:spTree>
    <p:extLst>
      <p:ext uri="{BB962C8B-B14F-4D97-AF65-F5344CB8AC3E}">
        <p14:creationId xmlns:p14="http://schemas.microsoft.com/office/powerpoint/2010/main" val="90366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irst class functions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function is said to be first-class if you can use a function the same way as any other Python value</a:t>
            </a:r>
            <a:r>
              <a:rPr lang="nb-NO" dirty="0"/>
              <a:t>  </a:t>
            </a:r>
            <a:endParaRPr lang="nb-NO" dirty="0" smtClean="0"/>
          </a:p>
          <a:p>
            <a:endParaRPr lang="en-US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Assign </a:t>
            </a:r>
            <a:r>
              <a:rPr lang="en-US" dirty="0"/>
              <a:t>a function or a method to a variable or object </a:t>
            </a:r>
            <a:r>
              <a:rPr lang="en-US" dirty="0" smtClean="0"/>
              <a:t>property</a:t>
            </a:r>
            <a:endParaRPr lang="nb-NO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Pass functions as arguments to other functions or methods</a:t>
            </a:r>
            <a:endParaRPr lang="nb-NO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Return functions as the result from other functions </a:t>
            </a:r>
            <a:endParaRPr lang="nb-NO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Create functions dynamically at runtime</a:t>
            </a:r>
            <a:endParaRPr lang="nb-NO" dirty="0"/>
          </a:p>
          <a:p>
            <a:endParaRPr lang="en-US" dirty="0"/>
          </a:p>
        </p:txBody>
      </p:sp>
      <p:sp>
        <p:nvSpPr>
          <p:cNvPr id="4" name="TekstSylinder 3"/>
          <p:cNvSpPr txBox="1"/>
          <p:nvPr/>
        </p:nvSpPr>
        <p:spPr>
          <a:xfrm>
            <a:off x="1371600" y="5458480"/>
            <a:ext cx="3709851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nb-NO" sz="1400" dirty="0">
                <a:latin typeface="Menlo" charset="0"/>
                <a:ea typeface="Menlo" charset="0"/>
                <a:cs typeface="Menlo" charset="0"/>
              </a:rPr>
              <a:t># </a:t>
            </a:r>
            <a:r>
              <a:rPr lang="nb-NO" sz="1400" dirty="0" err="1" smtClean="0">
                <a:latin typeface="Menlo" charset="0"/>
                <a:ea typeface="Menlo" charset="0"/>
                <a:cs typeface="Menlo" charset="0"/>
              </a:rPr>
              <a:t>Assign</a:t>
            </a:r>
            <a:r>
              <a:rPr lang="nb-NO" sz="1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nb-NO" sz="1400" dirty="0" err="1">
                <a:latin typeface="Menlo" charset="0"/>
                <a:ea typeface="Menlo" charset="0"/>
                <a:cs typeface="Menlo" charset="0"/>
              </a:rPr>
              <a:t>function</a:t>
            </a:r>
            <a:r>
              <a:rPr lang="nb-NO" sz="1400" dirty="0">
                <a:latin typeface="Menlo" charset="0"/>
                <a:ea typeface="Menlo" charset="0"/>
                <a:cs typeface="Menlo" charset="0"/>
              </a:rPr>
              <a:t> to a variable</a:t>
            </a:r>
          </a:p>
          <a:p>
            <a:r>
              <a:rPr lang="nb-NO" sz="1400" dirty="0" err="1">
                <a:latin typeface="Menlo" charset="0"/>
                <a:ea typeface="Menlo" charset="0"/>
                <a:cs typeface="Menlo" charset="0"/>
              </a:rPr>
              <a:t>multiply</a:t>
            </a:r>
            <a:r>
              <a:rPr lang="nb-NO" sz="1400" dirty="0">
                <a:latin typeface="Menlo" charset="0"/>
                <a:ea typeface="Menlo" charset="0"/>
                <a:cs typeface="Menlo" charset="0"/>
              </a:rPr>
              <a:t> = lambda a, b: a * b</a:t>
            </a:r>
          </a:p>
        </p:txBody>
      </p:sp>
      <p:sp>
        <p:nvSpPr>
          <p:cNvPr id="5" name="TekstSylinder 4"/>
          <p:cNvSpPr txBox="1"/>
          <p:nvPr/>
        </p:nvSpPr>
        <p:spPr>
          <a:xfrm>
            <a:off x="6357256" y="5867400"/>
            <a:ext cx="5294812" cy="738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nb-NO" sz="1400" dirty="0">
                <a:latin typeface="Menlo" charset="0"/>
                <a:ea typeface="Menlo" charset="0"/>
                <a:cs typeface="Menlo" charset="0"/>
              </a:rPr>
              <a:t># </a:t>
            </a:r>
            <a:r>
              <a:rPr lang="nb-NO" sz="1400" dirty="0" err="1">
                <a:latin typeface="Menlo" charset="0"/>
                <a:ea typeface="Menlo" charset="0"/>
                <a:cs typeface="Menlo" charset="0"/>
              </a:rPr>
              <a:t>Function</a:t>
            </a:r>
            <a:r>
              <a:rPr lang="nb-NO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nb-NO" sz="1400" dirty="0" err="1">
                <a:latin typeface="Menlo" charset="0"/>
                <a:ea typeface="Menlo" charset="0"/>
                <a:cs typeface="Menlo" charset="0"/>
              </a:rPr>
              <a:t>that</a:t>
            </a:r>
            <a:r>
              <a:rPr lang="nb-NO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nb-NO" sz="1400" dirty="0" err="1">
                <a:latin typeface="Menlo" charset="0"/>
                <a:ea typeface="Menlo" charset="0"/>
                <a:cs typeface="Menlo" charset="0"/>
              </a:rPr>
              <a:t>takes</a:t>
            </a:r>
            <a:r>
              <a:rPr lang="nb-NO" sz="1400" dirty="0">
                <a:latin typeface="Menlo" charset="0"/>
                <a:ea typeface="Menlo" charset="0"/>
                <a:cs typeface="Menlo" charset="0"/>
              </a:rPr>
              <a:t> a </a:t>
            </a:r>
            <a:r>
              <a:rPr lang="nb-NO" sz="1400" dirty="0" err="1">
                <a:latin typeface="Menlo" charset="0"/>
                <a:ea typeface="Menlo" charset="0"/>
                <a:cs typeface="Menlo" charset="0"/>
              </a:rPr>
              <a:t>function</a:t>
            </a:r>
            <a:r>
              <a:rPr lang="nb-NO" sz="1400" dirty="0">
                <a:latin typeface="Menlo" charset="0"/>
                <a:ea typeface="Menlo" charset="0"/>
                <a:cs typeface="Menlo" charset="0"/>
              </a:rPr>
              <a:t> as an argument</a:t>
            </a:r>
          </a:p>
          <a:p>
            <a:r>
              <a:rPr lang="nb-NO" sz="1400" dirty="0" err="1">
                <a:latin typeface="Menlo" charset="0"/>
                <a:ea typeface="Menlo" charset="0"/>
                <a:cs typeface="Menlo" charset="0"/>
              </a:rPr>
              <a:t>def</a:t>
            </a:r>
            <a:r>
              <a:rPr lang="nb-NO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nb-NO" sz="1400" dirty="0" err="1">
                <a:latin typeface="Menlo" charset="0"/>
                <a:ea typeface="Menlo" charset="0"/>
                <a:cs typeface="Menlo" charset="0"/>
              </a:rPr>
              <a:t>square</a:t>
            </a:r>
            <a:r>
              <a:rPr lang="nb-NO" sz="1400" dirty="0">
                <a:latin typeface="Menlo" charset="0"/>
                <a:ea typeface="Menlo" charset="0"/>
                <a:cs typeface="Menlo" charset="0"/>
              </a:rPr>
              <a:t>(x, </a:t>
            </a:r>
            <a:r>
              <a:rPr lang="nb-NO" sz="1400" dirty="0" err="1">
                <a:latin typeface="Menlo" charset="0"/>
                <a:ea typeface="Menlo" charset="0"/>
                <a:cs typeface="Menlo" charset="0"/>
              </a:rPr>
              <a:t>multiply</a:t>
            </a:r>
            <a:r>
              <a:rPr lang="nb-NO" sz="1400" dirty="0">
                <a:latin typeface="Menlo" charset="0"/>
                <a:ea typeface="Menlo" charset="0"/>
                <a:cs typeface="Menlo" charset="0"/>
              </a:rPr>
              <a:t>):</a:t>
            </a:r>
          </a:p>
          <a:p>
            <a:r>
              <a:rPr lang="nb-NO" sz="1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nb-NO" sz="1400" dirty="0" err="1">
                <a:latin typeface="Menlo" charset="0"/>
                <a:ea typeface="Menlo" charset="0"/>
                <a:cs typeface="Menlo" charset="0"/>
              </a:rPr>
              <a:t>return</a:t>
            </a:r>
            <a:r>
              <a:rPr lang="nb-NO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nb-NO" sz="1400" dirty="0" err="1">
                <a:latin typeface="Menlo" charset="0"/>
                <a:ea typeface="Menlo" charset="0"/>
                <a:cs typeface="Menlo" charset="0"/>
              </a:rPr>
              <a:t>multiply</a:t>
            </a:r>
            <a:r>
              <a:rPr lang="nb-NO" sz="1400" dirty="0">
                <a:latin typeface="Menlo" charset="0"/>
                <a:ea typeface="Menlo" charset="0"/>
                <a:cs typeface="Menlo" charset="0"/>
              </a:rPr>
              <a:t>(x, x)</a:t>
            </a:r>
          </a:p>
        </p:txBody>
      </p:sp>
      <p:sp>
        <p:nvSpPr>
          <p:cNvPr id="6" name="TekstSylinder 5"/>
          <p:cNvSpPr txBox="1"/>
          <p:nvPr/>
        </p:nvSpPr>
        <p:spPr>
          <a:xfrm>
            <a:off x="8456022" y="4335095"/>
            <a:ext cx="3496493" cy="13849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is-IS" sz="1400" smtClean="0">
                <a:latin typeface="Menlo" charset="0"/>
                <a:ea typeface="Menlo" charset="0"/>
                <a:cs typeface="Menlo" charset="0"/>
              </a:rPr>
              <a:t># Function returning a function</a:t>
            </a:r>
          </a:p>
          <a:p>
            <a:r>
              <a:rPr lang="is-IS" sz="1400" dirty="0" smtClean="0">
                <a:latin typeface="Menlo" charset="0"/>
                <a:ea typeface="Menlo" charset="0"/>
                <a:cs typeface="Menlo" charset="0"/>
              </a:rPr>
              <a:t>def </a:t>
            </a:r>
            <a:r>
              <a:rPr lang="is-IS" sz="1400" dirty="0">
                <a:latin typeface="Menlo" charset="0"/>
                <a:ea typeface="Menlo" charset="0"/>
                <a:cs typeface="Menlo" charset="0"/>
              </a:rPr>
              <a:t>addn(n):</a:t>
            </a:r>
          </a:p>
          <a:p>
            <a:r>
              <a:rPr lang="is-IS" sz="1400" dirty="0">
                <a:latin typeface="Menlo" charset="0"/>
                <a:ea typeface="Menlo" charset="0"/>
                <a:cs typeface="Menlo" charset="0"/>
              </a:rPr>
              <a:t>   </a:t>
            </a:r>
            <a:r>
              <a:rPr lang="is-IS" sz="1400" dirty="0" smtClean="0">
                <a:latin typeface="Menlo" charset="0"/>
                <a:ea typeface="Menlo" charset="0"/>
                <a:cs typeface="Menlo" charset="0"/>
              </a:rPr>
              <a:t>def </a:t>
            </a:r>
            <a:r>
              <a:rPr lang="is-IS" sz="1400" dirty="0">
                <a:latin typeface="Menlo" charset="0"/>
                <a:ea typeface="Menlo" charset="0"/>
                <a:cs typeface="Menlo" charset="0"/>
              </a:rPr>
              <a:t>addx(x):</a:t>
            </a:r>
          </a:p>
          <a:p>
            <a:r>
              <a:rPr lang="is-IS" sz="1400" dirty="0">
                <a:latin typeface="Menlo" charset="0"/>
                <a:ea typeface="Menlo" charset="0"/>
                <a:cs typeface="Menlo" charset="0"/>
              </a:rPr>
              <a:t>       return n+x</a:t>
            </a:r>
          </a:p>
          <a:p>
            <a:r>
              <a:rPr lang="is-IS" sz="1400" dirty="0">
                <a:latin typeface="Menlo" charset="0"/>
                <a:ea typeface="Menlo" charset="0"/>
                <a:cs typeface="Menlo" charset="0"/>
              </a:rPr>
              <a:t>   </a:t>
            </a:r>
            <a:r>
              <a:rPr lang="is-IS" sz="1400" dirty="0" smtClean="0">
                <a:latin typeface="Menlo" charset="0"/>
                <a:ea typeface="Menlo" charset="0"/>
                <a:cs typeface="Menlo" charset="0"/>
              </a:rPr>
              <a:t>return </a:t>
            </a:r>
            <a:r>
              <a:rPr lang="is-IS" sz="1400" dirty="0">
                <a:latin typeface="Menlo" charset="0"/>
                <a:ea typeface="Menlo" charset="0"/>
                <a:cs typeface="Menlo" charset="0"/>
              </a:rPr>
              <a:t>addx</a:t>
            </a:r>
          </a:p>
          <a:p>
            <a:endParaRPr lang="nb-NO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7" name="TekstSylinder 6"/>
          <p:cNvSpPr txBox="1"/>
          <p:nvPr/>
        </p:nvSpPr>
        <p:spPr>
          <a:xfrm>
            <a:off x="988421" y="6197144"/>
            <a:ext cx="4476207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nb-NO" sz="1400" dirty="0">
                <a:latin typeface="Menlo" charset="0"/>
                <a:ea typeface="Menlo" charset="0"/>
                <a:cs typeface="Menlo" charset="0"/>
              </a:rPr>
              <a:t># </a:t>
            </a:r>
            <a:r>
              <a:rPr lang="nb-NO" sz="1400" dirty="0" err="1">
                <a:latin typeface="Menlo" charset="0"/>
                <a:ea typeface="Menlo" charset="0"/>
                <a:cs typeface="Menlo" charset="0"/>
              </a:rPr>
              <a:t>Create</a:t>
            </a:r>
            <a:r>
              <a:rPr lang="nb-NO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nb-NO" sz="1400" dirty="0" err="1">
                <a:latin typeface="Menlo" charset="0"/>
                <a:ea typeface="Menlo" charset="0"/>
                <a:cs typeface="Menlo" charset="0"/>
              </a:rPr>
              <a:t>function</a:t>
            </a:r>
            <a:r>
              <a:rPr lang="nb-NO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nb-NO" sz="1400" dirty="0" err="1">
                <a:latin typeface="Menlo" charset="0"/>
                <a:ea typeface="Menlo" charset="0"/>
                <a:cs typeface="Menlo" charset="0"/>
              </a:rPr>
              <a:t>dynamically</a:t>
            </a:r>
            <a:r>
              <a:rPr lang="nb-NO" sz="1400" dirty="0">
                <a:latin typeface="Menlo" charset="0"/>
                <a:ea typeface="Menlo" charset="0"/>
                <a:cs typeface="Menlo" charset="0"/>
              </a:rPr>
              <a:t> at </a:t>
            </a:r>
            <a:r>
              <a:rPr lang="nb-NO" sz="1400" dirty="0" err="1">
                <a:latin typeface="Menlo" charset="0"/>
                <a:ea typeface="Menlo" charset="0"/>
                <a:cs typeface="Menlo" charset="0"/>
              </a:rPr>
              <a:t>runtime</a:t>
            </a:r>
            <a:endParaRPr lang="nb-NO" sz="1400" dirty="0">
              <a:latin typeface="Menlo" charset="0"/>
              <a:ea typeface="Menlo" charset="0"/>
              <a:cs typeface="Menlo" charset="0"/>
            </a:endParaRPr>
          </a:p>
          <a:p>
            <a:r>
              <a:rPr lang="nb-NO" sz="1400" dirty="0">
                <a:latin typeface="Menlo" charset="0"/>
                <a:ea typeface="Menlo" charset="0"/>
                <a:cs typeface="Menlo" charset="0"/>
              </a:rPr>
              <a:t>add_10 = </a:t>
            </a:r>
            <a:r>
              <a:rPr lang="nb-NO" sz="1400" dirty="0" err="1">
                <a:latin typeface="Menlo" charset="0"/>
                <a:ea typeface="Menlo" charset="0"/>
                <a:cs typeface="Menlo" charset="0"/>
              </a:rPr>
              <a:t>eval</a:t>
            </a:r>
            <a:r>
              <a:rPr lang="nb-NO" sz="1400" dirty="0">
                <a:latin typeface="Menlo" charset="0"/>
                <a:ea typeface="Menlo" charset="0"/>
                <a:cs typeface="Menlo" charset="0"/>
              </a:rPr>
              <a:t>("lambda x: x+10")</a:t>
            </a:r>
          </a:p>
        </p:txBody>
      </p:sp>
    </p:spTree>
    <p:extLst>
      <p:ext uri="{BB962C8B-B14F-4D97-AF65-F5344CB8AC3E}">
        <p14:creationId xmlns:p14="http://schemas.microsoft.com/office/powerpoint/2010/main" val="143660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Asynchronous and </a:t>
            </a:r>
            <a:r>
              <a:rPr lang="en-US" dirty="0" smtClean="0"/>
              <a:t>Event-Based Programming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increasingly popular </a:t>
            </a:r>
            <a:r>
              <a:rPr lang="en-US" dirty="0"/>
              <a:t>style of </a:t>
            </a:r>
            <a:r>
              <a:rPr lang="en-US" dirty="0" smtClean="0"/>
              <a:t>programming</a:t>
            </a:r>
          </a:p>
          <a:p>
            <a:pPr lvl="1"/>
            <a:r>
              <a:rPr lang="en-US" dirty="0" err="1" smtClean="0"/>
              <a:t>Javascript</a:t>
            </a:r>
            <a:r>
              <a:rPr lang="en-US" dirty="0" smtClean="0"/>
              <a:t>, </a:t>
            </a:r>
            <a:r>
              <a:rPr lang="en-US" dirty="0" err="1" smtClean="0"/>
              <a:t>Node.js</a:t>
            </a:r>
            <a:r>
              <a:rPr lang="en-US" dirty="0" smtClean="0"/>
              <a:t>, Async/await (C#, Python,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Considerably improves the responsiveness for many application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foundation for Reactive </a:t>
            </a:r>
            <a:r>
              <a:rPr lang="en-US" dirty="0" smtClean="0"/>
              <a:t>Programming</a:t>
            </a:r>
          </a:p>
          <a:p>
            <a:endParaRPr lang="en-US" dirty="0"/>
          </a:p>
          <a:p>
            <a:endParaRPr lang="en-US" dirty="0"/>
          </a:p>
          <a:p>
            <a:pPr marL="457200" lvl="1" indent="0" algn="ctr">
              <a:buNone/>
            </a:pPr>
            <a:r>
              <a:rPr lang="en-US" dirty="0" smtClean="0"/>
              <a:t>"</a:t>
            </a:r>
            <a:r>
              <a:rPr lang="en-US" dirty="0"/>
              <a:t>If you do nothing, you can scale infinitely." - </a:t>
            </a:r>
            <a:r>
              <a:rPr lang="en-US" dirty="0" err="1"/>
              <a:t>Hanselman's</a:t>
            </a:r>
            <a:r>
              <a:rPr lang="en-US" dirty="0"/>
              <a:t> rule of scale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27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Continuation passing style (CPS)	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Related to programming with callbacks is programming with Continuation Passing Style (CPS). </a:t>
            </a:r>
            <a:endParaRPr lang="en-US" dirty="0" smtClean="0"/>
          </a:p>
          <a:p>
            <a:r>
              <a:rPr lang="en-US" dirty="0"/>
              <a:t>This is a functional programming style where you don’t return any values from your </a:t>
            </a:r>
            <a:r>
              <a:rPr lang="en-US" dirty="0" smtClean="0"/>
              <a:t>functions</a:t>
            </a:r>
          </a:p>
          <a:p>
            <a:r>
              <a:rPr lang="en-US" dirty="0"/>
              <a:t>I</a:t>
            </a:r>
            <a:r>
              <a:rPr lang="en-US" dirty="0" smtClean="0"/>
              <a:t>nstead you pass </a:t>
            </a:r>
            <a:r>
              <a:rPr lang="en-US" dirty="0"/>
              <a:t>a continuation function that will be applied to the </a:t>
            </a:r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4" name="TekstSylinder 3"/>
          <p:cNvSpPr txBox="1"/>
          <p:nvPr/>
        </p:nvSpPr>
        <p:spPr>
          <a:xfrm>
            <a:off x="1619794" y="4504372"/>
            <a:ext cx="3213463" cy="738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Menlo" charset="0"/>
                <a:ea typeface="Menlo" charset="0"/>
                <a:cs typeface="Menlo" charset="0"/>
              </a:rPr>
              <a:t># Without continuation</a:t>
            </a:r>
          </a:p>
          <a:p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def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add_10(n):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   return n + 10</a:t>
            </a:r>
          </a:p>
        </p:txBody>
      </p:sp>
      <p:sp>
        <p:nvSpPr>
          <p:cNvPr id="5" name="TekstSylinder 4"/>
          <p:cNvSpPr txBox="1"/>
          <p:nvPr/>
        </p:nvSpPr>
        <p:spPr>
          <a:xfrm>
            <a:off x="7759337" y="4504371"/>
            <a:ext cx="3213463" cy="738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Menlo" charset="0"/>
                <a:ea typeface="Menlo" charset="0"/>
                <a:cs typeface="Menlo" charset="0"/>
              </a:rPr>
              <a:t># With continuation</a:t>
            </a:r>
          </a:p>
          <a:p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def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add_10(n,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cont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):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	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cont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(n+10</a:t>
            </a:r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)</a:t>
            </a:r>
            <a:endParaRPr lang="nb-NO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Pil høyre 5"/>
          <p:cNvSpPr/>
          <p:nvPr/>
        </p:nvSpPr>
        <p:spPr>
          <a:xfrm>
            <a:off x="5179422" y="4583905"/>
            <a:ext cx="2233749" cy="579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8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me the code 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Pythagoras</a:t>
            </a:r>
          </a:p>
          <a:p>
            <a:endParaRPr lang="en-US" dirty="0"/>
          </a:p>
        </p:txBody>
      </p:sp>
      <p:pic>
        <p:nvPicPr>
          <p:cNvPr id="1026" name="Picture 2" descr="https://upload.wikimedia.org/wikipedia/commons/thumb/d/d2/Pythagorean.svg/265px-Pythagorea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418" y="2595512"/>
            <a:ext cx="4193177" cy="338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99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problems 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wanted to solve a problem with continuations. Now you have two problems! </a:t>
            </a:r>
          </a:p>
          <a:p>
            <a:r>
              <a:rPr lang="en-US" dirty="0" smtClean="0"/>
              <a:t>The </a:t>
            </a:r>
            <a:r>
              <a:rPr lang="en-US" dirty="0"/>
              <a:t>code is </a:t>
            </a:r>
            <a:r>
              <a:rPr lang="en-US" dirty="0" smtClean="0"/>
              <a:t>unreadable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might be able to write code that looks like this, but you will never be able to read it two weeks later.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an we do better</a:t>
            </a:r>
            <a:r>
              <a:rPr lang="nb-NO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12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Thunks and trampolines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trampoline is a loop that invokes thunk-returning functions</a:t>
            </a:r>
            <a:r>
              <a:rPr lang="nb-NO" dirty="0"/>
              <a:t> </a:t>
            </a:r>
            <a:endParaRPr lang="nb-NO" dirty="0" smtClean="0"/>
          </a:p>
          <a:p>
            <a:r>
              <a:rPr lang="en-US" dirty="0"/>
              <a:t>A thunk is basically just a function, with additional work that needs to be </a:t>
            </a:r>
            <a:r>
              <a:rPr lang="en-US" dirty="0" smtClean="0"/>
              <a:t>don</a:t>
            </a:r>
            <a:r>
              <a:rPr lang="nb-NO" dirty="0" smtClean="0"/>
              <a:t>e</a:t>
            </a:r>
          </a:p>
          <a:p>
            <a:r>
              <a:rPr lang="en-US" dirty="0"/>
              <a:t>We can think of the thunk as a suspended computation that needs to be invoked later</a:t>
            </a:r>
            <a:r>
              <a:rPr lang="nb-NO" dirty="0"/>
              <a:t> </a:t>
            </a:r>
            <a:endParaRPr lang="nb-NO" dirty="0" smtClean="0"/>
          </a:p>
          <a:p>
            <a:endParaRPr lang="en-US" dirty="0"/>
          </a:p>
        </p:txBody>
      </p:sp>
      <p:sp>
        <p:nvSpPr>
          <p:cNvPr id="4" name="TekstSylinder 3"/>
          <p:cNvSpPr txBox="1"/>
          <p:nvPr/>
        </p:nvSpPr>
        <p:spPr>
          <a:xfrm>
            <a:off x="3108960" y="4381262"/>
            <a:ext cx="5904412" cy="16004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def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square(x):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   return x*x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 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result = square(42) # A computation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 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thunk = lambda: square(42) # A suspended computation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thunk() # Invoke the </a:t>
            </a:r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computation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77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 with and without trampoline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kstSylinder 3"/>
          <p:cNvSpPr txBox="1"/>
          <p:nvPr/>
        </p:nvSpPr>
        <p:spPr>
          <a:xfrm>
            <a:off x="1240972" y="3122593"/>
            <a:ext cx="3396343" cy="9541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def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factorial(n):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   if not n: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       return 1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   return n * factorial(n-1)</a:t>
            </a:r>
          </a:p>
        </p:txBody>
      </p:sp>
      <p:sp>
        <p:nvSpPr>
          <p:cNvPr id="5" name="TekstSylinder 4"/>
          <p:cNvSpPr txBox="1"/>
          <p:nvPr/>
        </p:nvSpPr>
        <p:spPr>
          <a:xfrm>
            <a:off x="6879772" y="2739416"/>
            <a:ext cx="3396343" cy="9541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is-IS" sz="1400" dirty="0">
                <a:latin typeface="Menlo" charset="0"/>
                <a:ea typeface="Menlo" charset="0"/>
                <a:cs typeface="Menlo" charset="0"/>
              </a:rPr>
              <a:t>def trampoline(fn):</a:t>
            </a:r>
          </a:p>
          <a:p>
            <a:r>
              <a:rPr lang="is-IS" sz="1400" dirty="0">
                <a:latin typeface="Menlo" charset="0"/>
                <a:ea typeface="Menlo" charset="0"/>
                <a:cs typeface="Menlo" charset="0"/>
              </a:rPr>
              <a:t>    </a:t>
            </a:r>
            <a:r>
              <a:rPr lang="is-IS" sz="1400" dirty="0" smtClean="0">
                <a:latin typeface="Menlo" charset="0"/>
                <a:ea typeface="Menlo" charset="0"/>
                <a:cs typeface="Menlo" charset="0"/>
              </a:rPr>
              <a:t>while </a:t>
            </a:r>
            <a:r>
              <a:rPr lang="is-IS" sz="1400" dirty="0">
                <a:latin typeface="Menlo" charset="0"/>
                <a:ea typeface="Menlo" charset="0"/>
                <a:cs typeface="Menlo" charset="0"/>
              </a:rPr>
              <a:t>callable(fn):</a:t>
            </a:r>
          </a:p>
          <a:p>
            <a:r>
              <a:rPr lang="is-IS" sz="1400" dirty="0">
                <a:latin typeface="Menlo" charset="0"/>
                <a:ea typeface="Menlo" charset="0"/>
                <a:cs typeface="Menlo" charset="0"/>
              </a:rPr>
              <a:t>        fn = fn()</a:t>
            </a:r>
          </a:p>
          <a:p>
            <a:r>
              <a:rPr lang="is-IS" sz="1400" dirty="0">
                <a:latin typeface="Menlo" charset="0"/>
                <a:ea typeface="Menlo" charset="0"/>
                <a:cs typeface="Menlo" charset="0"/>
              </a:rPr>
              <a:t>    </a:t>
            </a:r>
            <a:r>
              <a:rPr lang="is-IS" sz="1400" dirty="0" smtClean="0">
                <a:latin typeface="Menlo" charset="0"/>
                <a:ea typeface="Menlo" charset="0"/>
                <a:cs typeface="Menlo" charset="0"/>
              </a:rPr>
              <a:t>return </a:t>
            </a:r>
            <a:r>
              <a:rPr lang="is-IS" sz="1400" dirty="0">
                <a:latin typeface="Menlo" charset="0"/>
                <a:ea typeface="Menlo" charset="0"/>
                <a:cs typeface="Menlo" charset="0"/>
              </a:rPr>
              <a:t>fn</a:t>
            </a:r>
          </a:p>
        </p:txBody>
      </p:sp>
      <p:sp>
        <p:nvSpPr>
          <p:cNvPr id="6" name="TekstSylinder 5"/>
          <p:cNvSpPr txBox="1"/>
          <p:nvPr/>
        </p:nvSpPr>
        <p:spPr>
          <a:xfrm>
            <a:off x="5529943" y="4685782"/>
            <a:ext cx="5442857" cy="9541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def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factorial_cont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(n,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acc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=1):   </a:t>
            </a:r>
            <a:endParaRPr lang="en-US" sz="14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   if 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not n:        </a:t>
            </a:r>
            <a:endParaRPr lang="en-US" sz="14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       return </a:t>
            </a:r>
            <a:r>
              <a:rPr lang="en-US" sz="1400" dirty="0" err="1" smtClean="0">
                <a:latin typeface="Menlo" charset="0"/>
                <a:ea typeface="Menlo" charset="0"/>
                <a:cs typeface="Menlo" charset="0"/>
              </a:rPr>
              <a:t>acc</a:t>
            </a:r>
            <a:endParaRPr lang="en-US" sz="14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   return 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lambda: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factorial_cont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(n - 1, n *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acc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7" name="Pil høyre 6"/>
          <p:cNvSpPr/>
          <p:nvPr/>
        </p:nvSpPr>
        <p:spPr>
          <a:xfrm rot="743391">
            <a:off x="5042262" y="3508621"/>
            <a:ext cx="1214846" cy="8289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6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Event-Based Programming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Event-based programming is programming where the control of the program is not driven by the program itself, but by events triggered by the environment </a:t>
            </a:r>
            <a:endParaRPr lang="en-US" dirty="0" smtClean="0"/>
          </a:p>
          <a:p>
            <a:r>
              <a:rPr lang="en-US" dirty="0"/>
              <a:t>The environment is everything external to the program itself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kstSylinder 3"/>
          <p:cNvSpPr txBox="1"/>
          <p:nvPr/>
        </p:nvSpPr>
        <p:spPr>
          <a:xfrm>
            <a:off x="1619794" y="4504372"/>
            <a:ext cx="3213463" cy="9541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Menlo" charset="0"/>
                <a:ea typeface="Menlo" charset="0"/>
                <a:cs typeface="Menlo" charset="0"/>
              </a:rPr>
              <a:t># Self driven program</a:t>
            </a:r>
            <a:endParaRPr lang="nb-NO" sz="1400" b="1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while True:</a:t>
            </a:r>
            <a:endParaRPr lang="nb-NO" sz="1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	data =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get_data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()</a:t>
            </a:r>
            <a:endParaRPr lang="nb-NO" sz="1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	process(data)</a:t>
            </a:r>
            <a:endParaRPr lang="nb-NO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" name="TekstSylinder 4"/>
          <p:cNvSpPr txBox="1"/>
          <p:nvPr/>
        </p:nvSpPr>
        <p:spPr>
          <a:xfrm>
            <a:off x="6067698" y="4504372"/>
            <a:ext cx="3729446" cy="11695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Menlo" charset="0"/>
                <a:ea typeface="Menlo" charset="0"/>
                <a:cs typeface="Menlo" charset="0"/>
              </a:rPr>
              <a:t># Event driven program</a:t>
            </a:r>
            <a:endParaRPr lang="nb-NO" sz="1400" b="1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while True</a:t>
            </a:r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: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# </a:t>
            </a:r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Block 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until something </a:t>
            </a:r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happen</a:t>
            </a:r>
            <a:endParaRPr lang="nb-NO" sz="1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  event =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wait_for_event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() </a:t>
            </a:r>
            <a:endParaRPr lang="en-US" sz="14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   process(event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)</a:t>
            </a:r>
            <a:endParaRPr lang="nb-NO" sz="14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11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event?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event is something that has happened, </a:t>
            </a:r>
            <a:r>
              <a:rPr lang="en-US" dirty="0" smtClean="0"/>
              <a:t>that </a:t>
            </a:r>
            <a:r>
              <a:rPr lang="en-US" dirty="0"/>
              <a:t>the program </a:t>
            </a:r>
            <a:r>
              <a:rPr lang="en-US" dirty="0" smtClean="0"/>
              <a:t>needs </a:t>
            </a:r>
            <a:r>
              <a:rPr lang="en-US" dirty="0"/>
              <a:t>to handle </a:t>
            </a:r>
            <a:r>
              <a:rPr lang="en-US" dirty="0" smtClean="0"/>
              <a:t>in </a:t>
            </a:r>
            <a:r>
              <a:rPr lang="en-US" dirty="0"/>
              <a:t>some way. </a:t>
            </a:r>
            <a:r>
              <a:rPr lang="en-US" dirty="0" smtClean="0"/>
              <a:t>Timers </a:t>
            </a:r>
            <a:r>
              <a:rPr lang="en-US" dirty="0"/>
              <a:t>that have triggered</a:t>
            </a:r>
            <a:endParaRPr lang="nb-NO" dirty="0"/>
          </a:p>
          <a:p>
            <a:pPr lvl="1"/>
            <a:r>
              <a:rPr lang="en-US" dirty="0" smtClean="0"/>
              <a:t>Mouse </a:t>
            </a:r>
            <a:r>
              <a:rPr lang="en-US" dirty="0"/>
              <a:t>moves and clicks</a:t>
            </a:r>
            <a:endParaRPr lang="nb-NO" dirty="0"/>
          </a:p>
          <a:p>
            <a:pPr lvl="1"/>
            <a:r>
              <a:rPr lang="en-US" dirty="0"/>
              <a:t>Keyboard input</a:t>
            </a:r>
            <a:endParaRPr lang="nb-NO" dirty="0"/>
          </a:p>
          <a:p>
            <a:pPr lvl="1"/>
            <a:r>
              <a:rPr lang="en-US" dirty="0"/>
              <a:t>Web requests, and other network events</a:t>
            </a:r>
            <a:endParaRPr lang="nb-NO" dirty="0"/>
          </a:p>
          <a:p>
            <a:pPr lvl="1"/>
            <a:r>
              <a:rPr lang="en-US" dirty="0"/>
              <a:t>Push notifications</a:t>
            </a:r>
            <a:endParaRPr lang="nb-NO" dirty="0"/>
          </a:p>
          <a:p>
            <a:pPr lvl="1"/>
            <a:r>
              <a:rPr lang="en-US" dirty="0"/>
              <a:t>Completion of an asynchronous operation</a:t>
            </a:r>
            <a:endParaRPr lang="nb-NO" dirty="0"/>
          </a:p>
          <a:p>
            <a:pPr lvl="1"/>
            <a:r>
              <a:rPr lang="en-US" dirty="0"/>
              <a:t>Sensor data such as temperature, fan speed, GPS data, accelerometer etc. 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ordered series of such events is called an event stream.</a:t>
            </a:r>
            <a:endParaRPr lang="nb-NO" dirty="0"/>
          </a:p>
          <a:p>
            <a:pPr lvl="1"/>
            <a:endParaRPr lang="nb-N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4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Event-loops and schedulers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Fundamental to event-based programming is the concept of an event-loop</a:t>
            </a:r>
            <a:r>
              <a:rPr lang="nb-NO" dirty="0"/>
              <a:t> </a:t>
            </a:r>
            <a:endParaRPr lang="nb-NO" dirty="0" smtClean="0"/>
          </a:p>
          <a:p>
            <a:r>
              <a:rPr lang="en-US" dirty="0"/>
              <a:t>An event-loop uses cooperative scheduling to process one event at a time</a:t>
            </a:r>
            <a:r>
              <a:rPr lang="nb-NO" dirty="0"/>
              <a:t> </a:t>
            </a:r>
            <a:endParaRPr lang="nb-NO" dirty="0" smtClean="0"/>
          </a:p>
          <a:p>
            <a:r>
              <a:rPr lang="en-US" dirty="0"/>
              <a:t>This is very similar to our trampoline in that it unrolls the stack between invocations</a:t>
            </a:r>
            <a:r>
              <a:rPr lang="nb-NO" dirty="0"/>
              <a:t> </a:t>
            </a:r>
            <a:endParaRPr lang="nb-NO" dirty="0" smtClean="0"/>
          </a:p>
          <a:p>
            <a:r>
              <a:rPr lang="en-US" dirty="0"/>
              <a:t>But instead of returning thunks, it instead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uses </a:t>
            </a:r>
            <a:r>
              <a:rPr lang="en-US" dirty="0"/>
              <a:t>continuations to schedule work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</a:t>
            </a:r>
            <a:r>
              <a:rPr lang="en-US" dirty="0"/>
              <a:t>needs to be done later</a:t>
            </a:r>
            <a:r>
              <a:rPr lang="nb-NO" dirty="0"/>
              <a:t> </a:t>
            </a:r>
            <a:endParaRPr lang="en-US" dirty="0"/>
          </a:p>
        </p:txBody>
      </p:sp>
      <p:sp>
        <p:nvSpPr>
          <p:cNvPr id="4" name="TekstSylinder 3"/>
          <p:cNvSpPr txBox="1"/>
          <p:nvPr/>
        </p:nvSpPr>
        <p:spPr>
          <a:xfrm>
            <a:off x="7413171" y="3775583"/>
            <a:ext cx="4591595" cy="28931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Menlo" charset="0"/>
                <a:ea typeface="Menlo" charset="0"/>
                <a:cs typeface="Menlo" charset="0"/>
              </a:rPr>
              <a:t>def</a:t>
            </a:r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 scheduler(</a:t>
            </a:r>
            <a:r>
              <a:rPr lang="en-US" sz="1400" dirty="0" err="1" smtClean="0">
                <a:latin typeface="Menlo" charset="0"/>
                <a:ea typeface="Menlo" charset="0"/>
                <a:cs typeface="Menlo" charset="0"/>
              </a:rPr>
              <a:t>func</a:t>
            </a:r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400" dirty="0" err="1" smtClean="0">
                <a:latin typeface="Menlo" charset="0"/>
                <a:ea typeface="Menlo" charset="0"/>
                <a:cs typeface="Menlo" charset="0"/>
              </a:rPr>
              <a:t>arg</a:t>
            </a:r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):</a:t>
            </a:r>
          </a:p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    ready = []</a:t>
            </a:r>
          </a:p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 </a:t>
            </a:r>
          </a:p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400" dirty="0" err="1" smtClean="0">
                <a:latin typeface="Menlo" charset="0"/>
                <a:ea typeface="Menlo" charset="0"/>
                <a:cs typeface="Menlo" charset="0"/>
              </a:rPr>
              <a:t>def</a:t>
            </a:r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 schedule(task):</a:t>
            </a:r>
          </a:p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1400" dirty="0" err="1" smtClean="0">
                <a:latin typeface="Menlo" charset="0"/>
                <a:ea typeface="Menlo" charset="0"/>
                <a:cs typeface="Menlo" charset="0"/>
              </a:rPr>
              <a:t>ready.append</a:t>
            </a:r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(task)</a:t>
            </a:r>
          </a:p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 </a:t>
            </a:r>
          </a:p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    result = </a:t>
            </a:r>
            <a:r>
              <a:rPr lang="en-US" sz="1400" dirty="0" err="1" smtClean="0">
                <a:latin typeface="Menlo" charset="0"/>
                <a:ea typeface="Menlo" charset="0"/>
                <a:cs typeface="Menlo" charset="0"/>
              </a:rPr>
              <a:t>func</a:t>
            </a:r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1400" dirty="0" err="1" smtClean="0">
                <a:latin typeface="Menlo" charset="0"/>
                <a:ea typeface="Menlo" charset="0"/>
                <a:cs typeface="Menlo" charset="0"/>
              </a:rPr>
              <a:t>arg</a:t>
            </a:r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, schedule=schedule)</a:t>
            </a:r>
          </a:p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 </a:t>
            </a:r>
          </a:p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    while ready:</a:t>
            </a:r>
          </a:p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        task = </a:t>
            </a:r>
            <a:r>
              <a:rPr lang="en-US" sz="1400" dirty="0" err="1" smtClean="0">
                <a:latin typeface="Menlo" charset="0"/>
                <a:ea typeface="Menlo" charset="0"/>
                <a:cs typeface="Menlo" charset="0"/>
              </a:rPr>
              <a:t>ready.pop</a:t>
            </a:r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(0)</a:t>
            </a:r>
          </a:p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        result = task()</a:t>
            </a:r>
          </a:p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 </a:t>
            </a:r>
          </a:p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    return result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" name="TekstSylinder 4"/>
          <p:cNvSpPr txBox="1"/>
          <p:nvPr/>
        </p:nvSpPr>
        <p:spPr>
          <a:xfrm>
            <a:off x="822962" y="5042119"/>
            <a:ext cx="6322421" cy="13849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def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factorial(n,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acc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=1, schedule=None)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   if not n: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       return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acc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 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   # Schedule a suspended computation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   schedule(lambda: factorial(n - 1, n *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acc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, schedule))</a:t>
            </a:r>
          </a:p>
        </p:txBody>
      </p:sp>
    </p:spTree>
    <p:extLst>
      <p:ext uri="{BB962C8B-B14F-4D97-AF65-F5344CB8AC3E}">
        <p14:creationId xmlns:p14="http://schemas.microsoft.com/office/powerpoint/2010/main" val="57917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callbacks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371600" y="1789612"/>
            <a:ext cx="9601200" cy="3581400"/>
          </a:xfrm>
        </p:spPr>
        <p:txBody>
          <a:bodyPr/>
          <a:lstStyle/>
          <a:p>
            <a:r>
              <a:rPr lang="en-US" dirty="0" smtClean="0"/>
              <a:t>Writing </a:t>
            </a:r>
            <a:r>
              <a:rPr lang="en-US" dirty="0"/>
              <a:t>callbacks easily becomes a mess when programming in </a:t>
            </a:r>
            <a:r>
              <a:rPr lang="en-US" dirty="0" smtClean="0"/>
              <a:t>Python. </a:t>
            </a:r>
          </a:p>
          <a:p>
            <a:r>
              <a:rPr lang="en-US" dirty="0" smtClean="0"/>
              <a:t>To </a:t>
            </a:r>
            <a:r>
              <a:rPr lang="en-US" dirty="0"/>
              <a:t>chain multiple operations, we either have to use </a:t>
            </a:r>
            <a:r>
              <a:rPr lang="en-US" dirty="0" smtClean="0"/>
              <a:t>nested lambda </a:t>
            </a:r>
            <a:r>
              <a:rPr lang="en-US" dirty="0"/>
              <a:t>functions, or define new functions or methods for each </a:t>
            </a:r>
            <a:r>
              <a:rPr lang="en-US" dirty="0" smtClean="0"/>
              <a:t>operation</a:t>
            </a:r>
          </a:p>
          <a:p>
            <a:r>
              <a:rPr lang="en-US" dirty="0"/>
              <a:t>The chaining and control flow of these functions will be very hard to write, and </a:t>
            </a:r>
            <a:r>
              <a:rPr lang="en-US" dirty="0" smtClean="0"/>
              <a:t>is almost </a:t>
            </a:r>
            <a:r>
              <a:rPr lang="en-US" dirty="0"/>
              <a:t>impossible to </a:t>
            </a:r>
            <a:r>
              <a:rPr lang="en-US" dirty="0" smtClean="0"/>
              <a:t>read</a:t>
            </a:r>
          </a:p>
          <a:p>
            <a:r>
              <a:rPr lang="en-US" dirty="0"/>
              <a:t>What we like to do is to “inline” the callback below the asynchronous request, so the code looks similar to normal </a:t>
            </a:r>
            <a:r>
              <a:rPr lang="en-US" dirty="0" smtClean="0"/>
              <a:t>synchronous </a:t>
            </a:r>
            <a:r>
              <a:rPr lang="en-US" dirty="0"/>
              <a:t>code</a:t>
            </a:r>
            <a:endParaRPr lang="en-US" dirty="0" smtClean="0"/>
          </a:p>
        </p:txBody>
      </p:sp>
      <p:sp>
        <p:nvSpPr>
          <p:cNvPr id="4" name="TekstSylinder 3"/>
          <p:cNvSpPr txBox="1"/>
          <p:nvPr/>
        </p:nvSpPr>
        <p:spPr>
          <a:xfrm>
            <a:off x="1606730" y="4658942"/>
            <a:ext cx="3579223" cy="18158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Menlo" charset="0"/>
                <a:ea typeface="Menlo" charset="0"/>
                <a:cs typeface="Menlo" charset="0"/>
              </a:rPr>
              <a:t>def</a:t>
            </a:r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long_running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cont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):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   result =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get_data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()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1400" dirty="0" err="1" smtClean="0">
                <a:latin typeface="Menlo" charset="0"/>
                <a:ea typeface="Menlo" charset="0"/>
                <a:cs typeface="Menlo" charset="0"/>
              </a:rPr>
              <a:t>cont</a:t>
            </a:r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(result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 </a:t>
            </a:r>
          </a:p>
          <a:p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def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callback(result):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   print(result)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 </a:t>
            </a:r>
          </a:p>
          <a:p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long_running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(callback)</a:t>
            </a:r>
          </a:p>
        </p:txBody>
      </p:sp>
      <p:sp>
        <p:nvSpPr>
          <p:cNvPr id="5" name="TekstSylinder 4"/>
          <p:cNvSpPr txBox="1"/>
          <p:nvPr/>
        </p:nvSpPr>
        <p:spPr>
          <a:xfrm>
            <a:off x="7628708" y="5098020"/>
            <a:ext cx="3579223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result =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long_running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()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print(result)</a:t>
            </a:r>
          </a:p>
        </p:txBody>
      </p:sp>
      <p:sp>
        <p:nvSpPr>
          <p:cNvPr id="6" name="Pil høyre 5"/>
          <p:cNvSpPr/>
          <p:nvPr/>
        </p:nvSpPr>
        <p:spPr>
          <a:xfrm>
            <a:off x="5623559" y="5122818"/>
            <a:ext cx="1567543" cy="496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Enhanced generators to the rescue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know that we can return values from any point within the generator </a:t>
            </a:r>
            <a:r>
              <a:rPr lang="en-US" dirty="0" smtClean="0"/>
              <a:t>function</a:t>
            </a:r>
          </a:p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can also send values into the generator and restart it at the last point where it </a:t>
            </a:r>
            <a:r>
              <a:rPr lang="en-US" dirty="0" smtClean="0"/>
              <a:t>yielded</a:t>
            </a:r>
            <a:endParaRPr lang="en-US" dirty="0"/>
          </a:p>
          <a:p>
            <a:pPr lvl="2"/>
            <a:endParaRPr lang="en-US" dirty="0" smtClean="0"/>
          </a:p>
          <a:p>
            <a:pPr lvl="2"/>
            <a:r>
              <a:rPr lang="en-US" sz="2000" dirty="0" smtClean="0"/>
              <a:t>This is very interesting</a:t>
            </a:r>
          </a:p>
          <a:p>
            <a:r>
              <a:rPr lang="en-US" dirty="0"/>
              <a:t>Could it be possible to yield long running operations, and then restart the function whenever the result is </a:t>
            </a:r>
            <a:r>
              <a:rPr lang="en-US" dirty="0" smtClean="0"/>
              <a:t>ready?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86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</a:t>
            </a:r>
            <a:endParaRPr lang="en-US" dirty="0"/>
          </a:p>
        </p:txBody>
      </p:sp>
      <p:sp>
        <p:nvSpPr>
          <p:cNvPr id="5" name="Plassholder for innhol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Python a collection is defined as a container</a:t>
            </a:r>
          </a:p>
          <a:p>
            <a:r>
              <a:rPr lang="en-US" dirty="0" smtClean="0"/>
              <a:t>Containers may be sequences, sets and mappings. </a:t>
            </a:r>
          </a:p>
          <a:p>
            <a:r>
              <a:rPr lang="en-US" dirty="0"/>
              <a:t>A</a:t>
            </a:r>
            <a:r>
              <a:rPr lang="en-US" dirty="0" smtClean="0"/>
              <a:t> collection is an abstraction of something that:</a:t>
            </a:r>
          </a:p>
          <a:p>
            <a:pPr lvl="1"/>
            <a:r>
              <a:rPr lang="en-US" dirty="0" smtClean="0"/>
              <a:t>Has a size</a:t>
            </a:r>
          </a:p>
          <a:p>
            <a:pPr lvl="1"/>
            <a:r>
              <a:rPr lang="en-US" dirty="0" smtClean="0"/>
              <a:t>May contain something</a:t>
            </a:r>
          </a:p>
          <a:p>
            <a:pPr lvl="1"/>
            <a:r>
              <a:rPr lang="en-US" dirty="0" smtClean="0"/>
              <a:t>Be iterable</a:t>
            </a:r>
          </a:p>
          <a:p>
            <a:r>
              <a:rPr lang="en-US" dirty="0" smtClean="0"/>
              <a:t>Collections may be defined, iterated and generated</a:t>
            </a:r>
          </a:p>
          <a:p>
            <a:endParaRPr lang="en-US" dirty="0" smtClean="0"/>
          </a:p>
        </p:txBody>
      </p:sp>
      <p:sp>
        <p:nvSpPr>
          <p:cNvPr id="6" name="TekstSylinder 5"/>
          <p:cNvSpPr txBox="1"/>
          <p:nvPr/>
        </p:nvSpPr>
        <p:spPr>
          <a:xfrm>
            <a:off x="8105503" y="4955720"/>
            <a:ext cx="3729446" cy="13849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Menlo" charset="0"/>
                <a:ea typeface="Menlo" charset="0"/>
                <a:cs typeface="Menlo" charset="0"/>
              </a:rPr>
              <a:t># </a:t>
            </a:r>
            <a:r>
              <a:rPr lang="en-US" sz="1400" b="1" dirty="0" smtClean="0">
                <a:latin typeface="Menlo" charset="0"/>
                <a:ea typeface="Menlo" charset="0"/>
                <a:cs typeface="Menlo" charset="0"/>
              </a:rPr>
              <a:t>Collections</a:t>
            </a:r>
            <a:endParaRPr lang="nb-NO" sz="1400" b="1" dirty="0">
              <a:latin typeface="Menlo" charset="0"/>
              <a:ea typeface="Menlo" charset="0"/>
              <a:cs typeface="Menlo" charset="0"/>
            </a:endParaRPr>
          </a:p>
          <a:p>
            <a:r>
              <a:rPr lang="mr-IN" sz="1400" dirty="0" err="1">
                <a:latin typeface="Menlo" charset="0"/>
                <a:ea typeface="Menlo" charset="0"/>
                <a:cs typeface="Menlo" charset="0"/>
              </a:rPr>
              <a:t>xs</a:t>
            </a:r>
            <a:r>
              <a:rPr lang="mr-IN" sz="1400" dirty="0">
                <a:latin typeface="Menlo" charset="0"/>
                <a:ea typeface="Menlo" charset="0"/>
                <a:cs typeface="Menlo" charset="0"/>
              </a:rPr>
              <a:t> = [1, 2, 3, 4</a:t>
            </a:r>
            <a:r>
              <a:rPr lang="mr-IN" sz="1400" dirty="0" smtClean="0">
                <a:latin typeface="Menlo" charset="0"/>
                <a:ea typeface="Menlo" charset="0"/>
                <a:cs typeface="Menlo" charset="0"/>
              </a:rPr>
              <a:t>]</a:t>
            </a:r>
            <a:endParaRPr lang="nb-NO" sz="1400" dirty="0" smtClean="0">
              <a:latin typeface="Menlo" charset="0"/>
              <a:ea typeface="Menlo" charset="0"/>
              <a:cs typeface="Menlo" charset="0"/>
            </a:endParaRPr>
          </a:p>
          <a:p>
            <a:endParaRPr lang="nb-NO" sz="14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mr-IN" sz="1400" dirty="0" err="1" smtClean="0">
                <a:latin typeface="Menlo" charset="0"/>
                <a:ea typeface="Menlo" charset="0"/>
                <a:cs typeface="Menlo" charset="0"/>
              </a:rPr>
              <a:t>ys</a:t>
            </a:r>
            <a:r>
              <a:rPr lang="mr-IN" sz="1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mr-IN" sz="1400" dirty="0">
                <a:latin typeface="Menlo" charset="0"/>
                <a:ea typeface="Menlo" charset="0"/>
                <a:cs typeface="Menlo" charset="0"/>
              </a:rPr>
              <a:t>= {'</a:t>
            </a:r>
            <a:r>
              <a:rPr lang="mr-IN" sz="1400" dirty="0" err="1">
                <a:latin typeface="Menlo" charset="0"/>
                <a:ea typeface="Menlo" charset="0"/>
                <a:cs typeface="Menlo" charset="0"/>
              </a:rPr>
              <a:t>a</a:t>
            </a:r>
            <a:r>
              <a:rPr lang="mr-IN" sz="1400" dirty="0">
                <a:latin typeface="Menlo" charset="0"/>
                <a:ea typeface="Menlo" charset="0"/>
                <a:cs typeface="Menlo" charset="0"/>
              </a:rPr>
              <a:t>': 1, '</a:t>
            </a:r>
            <a:r>
              <a:rPr lang="mr-IN" sz="1400" dirty="0" err="1">
                <a:latin typeface="Menlo" charset="0"/>
                <a:ea typeface="Menlo" charset="0"/>
                <a:cs typeface="Menlo" charset="0"/>
              </a:rPr>
              <a:t>b</a:t>
            </a:r>
            <a:r>
              <a:rPr lang="mr-IN" sz="1400" dirty="0">
                <a:latin typeface="Menlo" charset="0"/>
                <a:ea typeface="Menlo" charset="0"/>
                <a:cs typeface="Menlo" charset="0"/>
              </a:rPr>
              <a:t>': 2, '</a:t>
            </a:r>
            <a:r>
              <a:rPr lang="mr-IN" sz="1400" dirty="0" err="1">
                <a:latin typeface="Menlo" charset="0"/>
                <a:ea typeface="Menlo" charset="0"/>
                <a:cs typeface="Menlo" charset="0"/>
              </a:rPr>
              <a:t>c</a:t>
            </a:r>
            <a:r>
              <a:rPr lang="mr-IN" sz="1400" dirty="0">
                <a:latin typeface="Menlo" charset="0"/>
                <a:ea typeface="Menlo" charset="0"/>
                <a:cs typeface="Menlo" charset="0"/>
              </a:rPr>
              <a:t>': 3</a:t>
            </a:r>
            <a:r>
              <a:rPr lang="mr-IN" sz="1400" dirty="0" smtClean="0">
                <a:latin typeface="Menlo" charset="0"/>
                <a:ea typeface="Menlo" charset="0"/>
                <a:cs typeface="Menlo" charset="0"/>
              </a:rPr>
              <a:t>}</a:t>
            </a:r>
            <a:endParaRPr lang="nb-NO" sz="1400" dirty="0" smtClean="0">
              <a:latin typeface="Menlo" charset="0"/>
              <a:ea typeface="Menlo" charset="0"/>
              <a:cs typeface="Menlo" charset="0"/>
            </a:endParaRPr>
          </a:p>
          <a:p>
            <a:endParaRPr lang="nb-NO" sz="14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mr-IN" sz="1400" dirty="0" err="1" smtClean="0">
                <a:latin typeface="Menlo" charset="0"/>
                <a:ea typeface="Menlo" charset="0"/>
                <a:cs typeface="Menlo" charset="0"/>
              </a:rPr>
              <a:t>zs</a:t>
            </a:r>
            <a:r>
              <a:rPr lang="mr-IN" sz="1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mr-IN" sz="1400" dirty="0">
                <a:latin typeface="Menlo" charset="0"/>
                <a:ea typeface="Menlo" charset="0"/>
                <a:cs typeface="Menlo" charset="0"/>
              </a:rPr>
              <a:t>= (1, 2, 3, "</a:t>
            </a:r>
            <a:r>
              <a:rPr lang="mr-IN" sz="1400" dirty="0" err="1">
                <a:latin typeface="Menlo" charset="0"/>
                <a:ea typeface="Menlo" charset="0"/>
                <a:cs typeface="Menlo" charset="0"/>
              </a:rPr>
              <a:t>a</a:t>
            </a:r>
            <a:r>
              <a:rPr lang="mr-IN" sz="1400" dirty="0">
                <a:latin typeface="Menlo" charset="0"/>
                <a:ea typeface="Menlo" charset="0"/>
                <a:cs typeface="Menlo" charset="0"/>
              </a:rPr>
              <a:t>")</a:t>
            </a:r>
            <a:endParaRPr lang="nb-NO" sz="1400" dirty="0">
              <a:latin typeface="Menlo" charset="0"/>
              <a:ea typeface="Menlo" charset="0"/>
              <a:cs typeface="Menlo" charset="0"/>
            </a:endParaRPr>
          </a:p>
        </p:txBody>
      </p:sp>
      <p:pic>
        <p:nvPicPr>
          <p:cNvPr id="7" name="Bild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017" y="287383"/>
            <a:ext cx="4481168" cy="2521131"/>
          </a:xfrm>
          <a:prstGeom prst="rect">
            <a:avLst/>
          </a:prstGeom>
        </p:spPr>
      </p:pic>
      <p:sp>
        <p:nvSpPr>
          <p:cNvPr id="8" name="TekstSylinder 7"/>
          <p:cNvSpPr txBox="1"/>
          <p:nvPr/>
        </p:nvSpPr>
        <p:spPr>
          <a:xfrm>
            <a:off x="8337521" y="2922814"/>
            <a:ext cx="326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/>
              <a:t>A something of something!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4046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inline callbacks the solution?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callbacks combine callbacks, continuations, generators, trampolines and </a:t>
            </a:r>
            <a:r>
              <a:rPr lang="en-US" dirty="0" smtClean="0"/>
              <a:t>event-loops. Almost everything we </a:t>
            </a:r>
            <a:r>
              <a:rPr lang="en-US" dirty="0"/>
              <a:t>have learned in </a:t>
            </a:r>
            <a:r>
              <a:rPr lang="en-US" dirty="0" smtClean="0"/>
              <a:t>this lecture </a:t>
            </a:r>
          </a:p>
          <a:p>
            <a:r>
              <a:rPr lang="en-US" dirty="0" smtClean="0"/>
              <a:t>It’s </a:t>
            </a:r>
            <a:r>
              <a:rPr lang="en-US" dirty="0"/>
              <a:t>actually starting to get </a:t>
            </a:r>
            <a:r>
              <a:rPr lang="en-US" dirty="0" smtClean="0"/>
              <a:t>sort of nice</a:t>
            </a:r>
          </a:p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have hidden all the complexity of callbacks and continuations from the </a:t>
            </a:r>
            <a:r>
              <a:rPr lang="en-US" dirty="0" smtClean="0"/>
              <a:t>programmer</a:t>
            </a:r>
          </a:p>
          <a:p>
            <a:r>
              <a:rPr lang="en-US" dirty="0"/>
              <a:t>The only problem is that things still look like a </a:t>
            </a:r>
            <a:r>
              <a:rPr lang="en-US" dirty="0" smtClean="0"/>
              <a:t>hack</a:t>
            </a:r>
          </a:p>
          <a:p>
            <a:r>
              <a:rPr lang="en-US" dirty="0"/>
              <a:t>S</a:t>
            </a:r>
            <a:r>
              <a:rPr lang="en-US" dirty="0" smtClean="0"/>
              <a:t>orts </a:t>
            </a:r>
            <a:r>
              <a:rPr lang="en-US" dirty="0"/>
              <a:t>of becomes a new language within the </a:t>
            </a:r>
            <a:r>
              <a:rPr lang="en-US" dirty="0" smtClean="0"/>
              <a:t>language</a:t>
            </a:r>
          </a:p>
          <a:p>
            <a:r>
              <a:rPr lang="en-US" dirty="0"/>
              <a:t>We are using generators for something </a:t>
            </a:r>
            <a:r>
              <a:rPr lang="en-US" dirty="0" smtClean="0"/>
              <a:t>they </a:t>
            </a:r>
            <a:r>
              <a:rPr lang="en-US" dirty="0"/>
              <a:t>perhaps were not intended </a:t>
            </a:r>
            <a:r>
              <a:rPr lang="en-US" dirty="0" smtClean="0"/>
              <a:t>for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16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kstSylinder 4"/>
          <p:cNvSpPr txBox="1"/>
          <p:nvPr/>
        </p:nvSpPr>
        <p:spPr>
          <a:xfrm>
            <a:off x="3396343" y="3331029"/>
            <a:ext cx="6152606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i="1" dirty="0"/>
              <a:t>“… You wanted a banana but what you got was a gorilla holding the banana and the entire jungle.” </a:t>
            </a:r>
            <a:r>
              <a:rPr lang="en-US" dirty="0">
                <a:sym typeface="Symbol" charset="2"/>
              </a:rPr>
              <a:t></a:t>
            </a:r>
            <a:r>
              <a:rPr lang="en-US" dirty="0"/>
              <a:t> Joe Armstrong</a:t>
            </a:r>
            <a:r>
              <a:rPr lang="nb-NO" dirty="0"/>
              <a:t/>
            </a:r>
            <a:br>
              <a:rPr lang="nb-NO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08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Asyncio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Asyncio started out as the Tulip project and became part of Python standard library with </a:t>
            </a:r>
            <a:r>
              <a:rPr lang="en-US" dirty="0" smtClean="0"/>
              <a:t>Python-3.4</a:t>
            </a:r>
            <a:endParaRPr lang="en-US" dirty="0"/>
          </a:p>
          <a:p>
            <a:r>
              <a:rPr lang="en-US" dirty="0"/>
              <a:t>Asyncio is defined in PEP- </a:t>
            </a:r>
            <a:r>
              <a:rPr lang="en-US" dirty="0" smtClean="0"/>
              <a:t>3156</a:t>
            </a:r>
          </a:p>
          <a:p>
            <a:r>
              <a:rPr lang="en-US" dirty="0"/>
              <a:t>Asyncio is also very inspired by modern projects such as Twisted and Tornado by using futures and coroutines</a:t>
            </a:r>
            <a:r>
              <a:rPr lang="nb-NO" dirty="0"/>
              <a:t> </a:t>
            </a:r>
            <a:endParaRPr lang="nb-NO" dirty="0" smtClean="0"/>
          </a:p>
          <a:p>
            <a:r>
              <a:rPr lang="en-US" dirty="0"/>
              <a:t>The great news about asyncio is that Python </a:t>
            </a:r>
            <a:r>
              <a:rPr lang="en-US" dirty="0" smtClean="0"/>
              <a:t>now finally </a:t>
            </a:r>
            <a:r>
              <a:rPr lang="en-US" dirty="0"/>
              <a:t>have an asynchronous programming model and asyncio is the platform</a:t>
            </a:r>
            <a:r>
              <a:rPr lang="nb-NO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09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Futures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future is an abstraction that represent a future value</a:t>
            </a:r>
            <a:r>
              <a:rPr lang="nb-NO" dirty="0"/>
              <a:t> </a:t>
            </a:r>
            <a:endParaRPr lang="en-US" dirty="0" smtClean="0"/>
          </a:p>
          <a:p>
            <a:r>
              <a:rPr lang="en-US" dirty="0" smtClean="0"/>
              <a:t>Pull values vs push values</a:t>
            </a:r>
          </a:p>
          <a:p>
            <a:endParaRPr lang="en-US" dirty="0"/>
          </a:p>
        </p:txBody>
      </p:sp>
      <p:graphicFrame>
        <p:nvGraphicFramePr>
          <p:cNvPr id="4" name="Tabel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745693"/>
              </p:ext>
            </p:extLst>
          </p:nvPr>
        </p:nvGraphicFramePr>
        <p:xfrm>
          <a:off x="2239818" y="333502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Push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 = 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 = Future()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kstSylinder 4"/>
          <p:cNvSpPr txBox="1"/>
          <p:nvPr/>
        </p:nvSpPr>
        <p:spPr>
          <a:xfrm>
            <a:off x="2239818" y="4685067"/>
            <a:ext cx="3579223" cy="9541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def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get_42():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	return 42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 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n = get_42()</a:t>
            </a:r>
          </a:p>
        </p:txBody>
      </p:sp>
      <p:sp>
        <p:nvSpPr>
          <p:cNvPr id="6" name="TekstSylinder 5"/>
          <p:cNvSpPr txBox="1"/>
          <p:nvPr/>
        </p:nvSpPr>
        <p:spPr>
          <a:xfrm>
            <a:off x="6606309" y="4700074"/>
            <a:ext cx="3579223" cy="738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n = Future</a:t>
            </a:r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()</a:t>
            </a:r>
          </a:p>
          <a:p>
            <a:endParaRPr lang="en-US" sz="1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n.set_result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(42)</a:t>
            </a:r>
          </a:p>
        </p:txBody>
      </p:sp>
    </p:spTree>
    <p:extLst>
      <p:ext uri="{BB962C8B-B14F-4D97-AF65-F5344CB8AC3E}">
        <p14:creationId xmlns:p14="http://schemas.microsoft.com/office/powerpoint/2010/main" val="75807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Coroutines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Coroutines are functions that can be entered, exited, and resumed at many different </a:t>
            </a:r>
            <a:r>
              <a:rPr lang="en-US" dirty="0" smtClean="0"/>
              <a:t>points</a:t>
            </a:r>
            <a:endParaRPr lang="en-US" dirty="0"/>
          </a:p>
          <a:p>
            <a:r>
              <a:rPr lang="en-US" dirty="0"/>
              <a:t>This sounds a lot like our inline </a:t>
            </a:r>
            <a:r>
              <a:rPr lang="en-US" dirty="0" smtClean="0"/>
              <a:t>callbacks</a:t>
            </a:r>
          </a:p>
          <a:p>
            <a:r>
              <a:rPr lang="en-US" dirty="0" smtClean="0"/>
              <a:t>In </a:t>
            </a:r>
            <a:r>
              <a:rPr lang="en-US" dirty="0"/>
              <a:t>fact coroutines </a:t>
            </a:r>
            <a:r>
              <a:rPr lang="en-US" dirty="0" smtClean="0"/>
              <a:t>in Python are </a:t>
            </a:r>
            <a:r>
              <a:rPr lang="en-US" dirty="0"/>
              <a:t>simply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just decorated enhanced generators</a:t>
            </a:r>
            <a:endParaRPr lang="en-US" dirty="0"/>
          </a:p>
        </p:txBody>
      </p:sp>
      <p:sp>
        <p:nvSpPr>
          <p:cNvPr id="4" name="TekstSylinder 3"/>
          <p:cNvSpPr txBox="1"/>
          <p:nvPr/>
        </p:nvSpPr>
        <p:spPr>
          <a:xfrm>
            <a:off x="7363954" y="3210908"/>
            <a:ext cx="4431805" cy="33239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import </a:t>
            </a:r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asyncio</a:t>
            </a:r>
          </a:p>
          <a:p>
            <a:endParaRPr lang="en-US" sz="1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@</a:t>
            </a:r>
            <a:r>
              <a:rPr lang="en-US" sz="1400" dirty="0" err="1" smtClean="0">
                <a:latin typeface="Menlo" charset="0"/>
                <a:ea typeface="Menlo" charset="0"/>
                <a:cs typeface="Menlo" charset="0"/>
              </a:rPr>
              <a:t>asyncio.coroutine</a:t>
            </a:r>
            <a:endParaRPr lang="en-US" sz="14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err="1" smtClean="0">
                <a:latin typeface="Menlo" charset="0"/>
                <a:ea typeface="Menlo" charset="0"/>
                <a:cs typeface="Menlo" charset="0"/>
              </a:rPr>
              <a:t>def</a:t>
            </a:r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long_running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(duration):    </a:t>
            </a:r>
            <a:endParaRPr lang="en-US" sz="14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   yield from </a:t>
            </a:r>
            <a:r>
              <a:rPr lang="en-US" sz="1400" dirty="0" err="1" smtClean="0">
                <a:latin typeface="Menlo" charset="0"/>
                <a:ea typeface="Menlo" charset="0"/>
                <a:cs typeface="Menlo" charset="0"/>
              </a:rPr>
              <a:t>asyncio.sleep</a:t>
            </a:r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(duration)</a:t>
            </a:r>
          </a:p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    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@</a:t>
            </a:r>
            <a:r>
              <a:rPr lang="en-US" sz="1400" dirty="0" err="1" smtClean="0">
                <a:latin typeface="Menlo" charset="0"/>
                <a:ea typeface="Menlo" charset="0"/>
                <a:cs typeface="Menlo" charset="0"/>
              </a:rPr>
              <a:t>asyncio.coroutine</a:t>
            </a:r>
            <a:endParaRPr lang="en-US" sz="14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err="1" smtClean="0">
                <a:latin typeface="Menlo" charset="0"/>
                <a:ea typeface="Menlo" charset="0"/>
                <a:cs typeface="Menlo" charset="0"/>
              </a:rPr>
              <a:t>def</a:t>
            </a:r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main():    </a:t>
            </a:r>
            <a:endParaRPr lang="en-US" sz="14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    yield 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long_running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(3)    </a:t>
            </a:r>
            <a:endParaRPr lang="en-US" sz="14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   yield 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long_running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(3)    </a:t>
            </a:r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     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   yield 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long_running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(3)    </a:t>
            </a:r>
            <a:endParaRPr lang="en-US" sz="1400" dirty="0" smtClean="0">
              <a:latin typeface="Menlo" charset="0"/>
              <a:ea typeface="Menlo" charset="0"/>
              <a:cs typeface="Menlo" charset="0"/>
            </a:endParaRPr>
          </a:p>
          <a:p>
            <a:endParaRPr lang="en-US" sz="1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loop = </a:t>
            </a:r>
            <a:r>
              <a:rPr lang="en-US" sz="1400" dirty="0" err="1" smtClean="0">
                <a:latin typeface="Menlo" charset="0"/>
                <a:ea typeface="Menlo" charset="0"/>
                <a:cs typeface="Menlo" charset="0"/>
              </a:rPr>
              <a:t>asyncio.get_event_loop</a:t>
            </a:r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()</a:t>
            </a:r>
          </a:p>
          <a:p>
            <a:r>
              <a:rPr lang="en-US" sz="1400" dirty="0" err="1" smtClean="0">
                <a:latin typeface="Menlo" charset="0"/>
                <a:ea typeface="Menlo" charset="0"/>
                <a:cs typeface="Menlo" charset="0"/>
              </a:rPr>
              <a:t>loop.run_until_complete</a:t>
            </a:r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(main())</a:t>
            </a:r>
          </a:p>
          <a:p>
            <a:r>
              <a:rPr lang="en-US" sz="1400" dirty="0" err="1" smtClean="0">
                <a:latin typeface="Menlo" charset="0"/>
                <a:ea typeface="Menlo" charset="0"/>
                <a:cs typeface="Menlo" charset="0"/>
              </a:rPr>
              <a:t>loop.close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5652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 and await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mentioned earlier, using yield within </a:t>
            </a:r>
            <a:r>
              <a:rPr lang="en-US" dirty="0" smtClean="0"/>
              <a:t>a </a:t>
            </a:r>
            <a:r>
              <a:rPr lang="en-US" dirty="0"/>
              <a:t>coroutine sort of looks like a </a:t>
            </a:r>
            <a:r>
              <a:rPr lang="en-US" dirty="0" smtClean="0"/>
              <a:t>hack</a:t>
            </a:r>
          </a:p>
          <a:p>
            <a:r>
              <a:rPr lang="en-US" dirty="0"/>
              <a:t>It feels like having a </a:t>
            </a:r>
            <a:r>
              <a:rPr lang="en-US" dirty="0" smtClean="0"/>
              <a:t>language within the language</a:t>
            </a:r>
          </a:p>
          <a:p>
            <a:r>
              <a:rPr lang="en-US" dirty="0" smtClean="0"/>
              <a:t>So Python </a:t>
            </a:r>
            <a:r>
              <a:rPr lang="en-US" dirty="0"/>
              <a:t>3.5 and PEP 0492 introduced 2 new keywords for dealing with asynchronous functions. They are:</a:t>
            </a:r>
            <a:endParaRPr lang="nb-NO" dirty="0"/>
          </a:p>
          <a:p>
            <a:pPr lvl="1"/>
            <a:r>
              <a:rPr lang="en-US" b="1" dirty="0"/>
              <a:t>Async</a:t>
            </a:r>
            <a:r>
              <a:rPr lang="en-US" dirty="0"/>
              <a:t>, mark a function or method as asynchronous. </a:t>
            </a:r>
            <a:endParaRPr lang="nb-NO" dirty="0"/>
          </a:p>
          <a:p>
            <a:pPr lvl="1"/>
            <a:r>
              <a:rPr lang="en-US" b="1" dirty="0"/>
              <a:t>Await</a:t>
            </a:r>
            <a:r>
              <a:rPr lang="en-US" dirty="0"/>
              <a:t>, </a:t>
            </a:r>
            <a:r>
              <a:rPr lang="en-US" dirty="0" smtClean="0"/>
              <a:t>suspends </a:t>
            </a:r>
            <a:r>
              <a:rPr lang="en-US" dirty="0"/>
              <a:t>execution until future is resolved, or coroutine </a:t>
            </a:r>
            <a:r>
              <a:rPr lang="en-US" dirty="0" smtClean="0"/>
              <a:t>completes</a:t>
            </a:r>
          </a:p>
          <a:p>
            <a:r>
              <a:rPr lang="en-US" dirty="0"/>
              <a:t>Async and await is not a feature specific to the Python programming language. It was </a:t>
            </a:r>
            <a:r>
              <a:rPr lang="en-US" dirty="0" smtClean="0"/>
              <a:t>first introduced </a:t>
            </a:r>
            <a:r>
              <a:rPr lang="en-US" dirty="0"/>
              <a:t>first with C# 5.0 in 2011, and is </a:t>
            </a:r>
            <a:r>
              <a:rPr lang="en-US" dirty="0" smtClean="0"/>
              <a:t>now also </a:t>
            </a:r>
            <a:r>
              <a:rPr lang="en-US" dirty="0"/>
              <a:t>used in other languages such Dart, Scala, </a:t>
            </a:r>
            <a:r>
              <a:rPr lang="en-US" dirty="0" err="1"/>
              <a:t>TypeScript</a:t>
            </a:r>
            <a:r>
              <a:rPr lang="en-US" dirty="0"/>
              <a:t> and is also proposed for JavaScript (ES7)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00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synchronous code can now be written the same way as synchronous code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great things about async and await is that you can program </a:t>
            </a:r>
            <a:r>
              <a:rPr lang="en-US" dirty="0" smtClean="0"/>
              <a:t>asynchronous programs </a:t>
            </a:r>
            <a:r>
              <a:rPr lang="en-US" dirty="0"/>
              <a:t>exactly the same </a:t>
            </a:r>
            <a:r>
              <a:rPr lang="en-US" dirty="0" smtClean="0"/>
              <a:t>way </a:t>
            </a:r>
            <a:r>
              <a:rPr lang="en-US" dirty="0"/>
              <a:t>as you used to program blocking synchronous programs.</a:t>
            </a:r>
            <a:endParaRPr lang="nb-NO" dirty="0"/>
          </a:p>
          <a:p>
            <a:endParaRPr lang="en-US" dirty="0"/>
          </a:p>
        </p:txBody>
      </p:sp>
      <p:graphicFrame>
        <p:nvGraphicFramePr>
          <p:cNvPr id="4" name="Tabel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387773"/>
              </p:ext>
            </p:extLst>
          </p:nvPr>
        </p:nvGraphicFramePr>
        <p:xfrm>
          <a:off x="2337525" y="3616179"/>
          <a:ext cx="461917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723"/>
                <a:gridCol w="30424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Async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 = f(x)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baseline="0" dirty="0" smtClean="0"/>
                        <a:t> = await </a:t>
                      </a:r>
                      <a:r>
                        <a:rPr lang="en-US" baseline="0" dirty="0" err="1" smtClean="0"/>
                        <a:t>f_async</a:t>
                      </a:r>
                      <a:r>
                        <a:rPr lang="en-US" baseline="0" dirty="0" smtClean="0"/>
                        <a:t>(x)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kstSylinder 4"/>
          <p:cNvSpPr txBox="1"/>
          <p:nvPr/>
        </p:nvSpPr>
        <p:spPr>
          <a:xfrm>
            <a:off x="7922620" y="3940355"/>
            <a:ext cx="3579223" cy="24622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import asyncio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 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async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def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long_running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():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   await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asyncio.sleep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(1.0)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 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async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def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main():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   await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long_running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()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 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loop =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asyncio.get_event_loop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()</a:t>
            </a:r>
          </a:p>
          <a:p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loop.run_until_complete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(main())</a:t>
            </a:r>
          </a:p>
          <a:p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loop.close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()</a:t>
            </a:r>
          </a:p>
        </p:txBody>
      </p:sp>
      <p:sp>
        <p:nvSpPr>
          <p:cNvPr id="6" name="TekstSylinder 5"/>
          <p:cNvSpPr txBox="1"/>
          <p:nvPr/>
        </p:nvSpPr>
        <p:spPr>
          <a:xfrm>
            <a:off x="1476463" y="4946967"/>
            <a:ext cx="3579223" cy="16004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i</a:t>
            </a:r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mport time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 </a:t>
            </a:r>
          </a:p>
          <a:p>
            <a:r>
              <a:rPr lang="en-US" sz="1400" dirty="0" err="1" smtClean="0">
                <a:latin typeface="Menlo" charset="0"/>
                <a:ea typeface="Menlo" charset="0"/>
                <a:cs typeface="Menlo" charset="0"/>
              </a:rPr>
              <a:t>def</a:t>
            </a:r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long_running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():</a:t>
            </a:r>
          </a:p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400" dirty="0" err="1" smtClean="0">
                <a:latin typeface="Menlo" charset="0"/>
                <a:ea typeface="Menlo" charset="0"/>
                <a:cs typeface="Menlo" charset="0"/>
              </a:rPr>
              <a:t>time.sleep</a:t>
            </a:r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(1.0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 </a:t>
            </a:r>
          </a:p>
          <a:p>
            <a:r>
              <a:rPr lang="en-US" sz="1400" dirty="0" err="1" smtClean="0">
                <a:latin typeface="Menlo" charset="0"/>
                <a:ea typeface="Menlo" charset="0"/>
                <a:cs typeface="Menlo" charset="0"/>
              </a:rPr>
              <a:t>def</a:t>
            </a:r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main():</a:t>
            </a:r>
          </a:p>
          <a:p>
            <a:r>
              <a:rPr lang="en-US" sz="1400" dirty="0" err="1" smtClean="0">
                <a:latin typeface="Menlo" charset="0"/>
                <a:ea typeface="Menlo" charset="0"/>
                <a:cs typeface="Menlo" charset="0"/>
              </a:rPr>
              <a:t>long_running</a:t>
            </a:r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()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7" name="Pil høyre 6"/>
          <p:cNvSpPr/>
          <p:nvPr/>
        </p:nvSpPr>
        <p:spPr>
          <a:xfrm>
            <a:off x="5502907" y="5171461"/>
            <a:ext cx="1972491" cy="7837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8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Here be dragons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if some other part of the program modifies your object (shared state) while you are awaiting?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github.com/python/cpython/blob/master/Lib/asyncio/locks.py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480" y="195943"/>
            <a:ext cx="3250589" cy="1828800"/>
          </a:xfrm>
          <a:prstGeom prst="rect">
            <a:avLst/>
          </a:prstGeom>
        </p:spPr>
      </p:pic>
      <p:sp>
        <p:nvSpPr>
          <p:cNvPr id="6" name="TekstSylinder 5"/>
          <p:cNvSpPr txBox="1"/>
          <p:nvPr/>
        </p:nvSpPr>
        <p:spPr>
          <a:xfrm>
            <a:off x="8229960" y="4076700"/>
            <a:ext cx="3095537" cy="16004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 = 42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 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a</a:t>
            </a:r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sync </a:t>
            </a:r>
            <a:r>
              <a:rPr lang="en-US" sz="1400" dirty="0" err="1" smtClean="0">
                <a:latin typeface="Menlo" charset="0"/>
                <a:ea typeface="Menlo" charset="0"/>
                <a:cs typeface="Menlo" charset="0"/>
              </a:rPr>
              <a:t>def</a:t>
            </a:r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 work():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    print(n)</a:t>
            </a:r>
          </a:p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    await </a:t>
            </a:r>
            <a:r>
              <a:rPr lang="en-US" sz="1400" dirty="0" err="1" smtClean="0">
                <a:latin typeface="Menlo" charset="0"/>
                <a:ea typeface="Menlo" charset="0"/>
                <a:cs typeface="Menlo" charset="0"/>
              </a:rPr>
              <a:t>asyncio.sleep</a:t>
            </a:r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(10)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   print(n)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17707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Async and await</a:t>
            </a:r>
            <a:r>
              <a:rPr lang="en-US" dirty="0" smtClean="0"/>
              <a:t> is the combination of everything we have talked about:</a:t>
            </a:r>
          </a:p>
          <a:p>
            <a:pPr lvl="1"/>
            <a:r>
              <a:rPr lang="en-US" dirty="0" smtClean="0"/>
              <a:t>callbacks, </a:t>
            </a:r>
            <a:r>
              <a:rPr lang="en-US" dirty="0"/>
              <a:t>continuations, </a:t>
            </a:r>
            <a:r>
              <a:rPr lang="en-US" dirty="0" smtClean="0"/>
              <a:t>iterables, iterators, generators</a:t>
            </a:r>
            <a:r>
              <a:rPr lang="en-US" dirty="0"/>
              <a:t>, </a:t>
            </a:r>
            <a:r>
              <a:rPr lang="en-US" dirty="0" smtClean="0"/>
              <a:t>trampolines, event-loops, inline callbacks, coroutines</a:t>
            </a:r>
            <a:endParaRPr lang="en-US" dirty="0"/>
          </a:p>
          <a:p>
            <a:r>
              <a:rPr lang="en-US" dirty="0" smtClean="0"/>
              <a:t>There’s a lot we can learn from functional programming to improve imperative programming</a:t>
            </a:r>
          </a:p>
          <a:p>
            <a:r>
              <a:rPr lang="en-US" dirty="0" smtClean="0"/>
              <a:t>After all, async and await is really just syntactic sugar, right?</a:t>
            </a:r>
          </a:p>
          <a:p>
            <a:endParaRPr lang="en-US" dirty="0" smtClean="0"/>
          </a:p>
          <a:p>
            <a:r>
              <a:rPr lang="en-US" dirty="0" smtClean="0"/>
              <a:t>Next time we will learn about Reactive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5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Iterables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Collections may be iterable</a:t>
            </a:r>
          </a:p>
          <a:p>
            <a:r>
              <a:rPr lang="en-US" dirty="0" smtClean="0"/>
              <a:t>An </a:t>
            </a:r>
            <a:r>
              <a:rPr lang="en-US" dirty="0"/>
              <a:t>iterable is an object that is capable of returning its members one at a </a:t>
            </a:r>
            <a:r>
              <a:rPr lang="en-US" dirty="0" smtClean="0"/>
              <a:t>time.</a:t>
            </a:r>
          </a:p>
          <a:p>
            <a:r>
              <a:rPr lang="en-US" dirty="0" smtClean="0"/>
              <a:t>Python </a:t>
            </a:r>
            <a:r>
              <a:rPr lang="en-US" dirty="0"/>
              <a:t>has the concept of iteration over collections using what's called the iterator </a:t>
            </a:r>
            <a:r>
              <a:rPr lang="en-US" dirty="0" smtClean="0"/>
              <a:t>protocol</a:t>
            </a:r>
          </a:p>
          <a:p>
            <a:r>
              <a:rPr lang="en-US" dirty="0"/>
              <a:t>An iterable is also called a lazy collection </a:t>
            </a:r>
            <a:endParaRPr lang="en-US" dirty="0" smtClean="0"/>
          </a:p>
          <a:p>
            <a:r>
              <a:rPr lang="en-US" dirty="0"/>
              <a:t>Iterables also makes it possible to create collections that represents infinite sequences</a:t>
            </a:r>
            <a:r>
              <a:rPr lang="nb-NO" dirty="0"/>
              <a:t> </a:t>
            </a:r>
            <a:endParaRPr lang="en-US" dirty="0" smtClean="0"/>
          </a:p>
          <a:p>
            <a:r>
              <a:rPr lang="en-US" dirty="0" smtClean="0"/>
              <a:t>Before </a:t>
            </a:r>
            <a:r>
              <a:rPr lang="en-US" dirty="0"/>
              <a:t>Python 2.3 there were no </a:t>
            </a:r>
            <a:r>
              <a:rPr lang="en-US" dirty="0" smtClean="0"/>
              <a:t>iterators, only indexing</a:t>
            </a:r>
            <a:endParaRPr lang="en-US" dirty="0"/>
          </a:p>
          <a:p>
            <a:endParaRPr lang="en-US" dirty="0"/>
          </a:p>
        </p:txBody>
      </p:sp>
      <p:sp>
        <p:nvSpPr>
          <p:cNvPr id="4" name="TekstSylinder 3"/>
          <p:cNvSpPr txBox="1"/>
          <p:nvPr/>
        </p:nvSpPr>
        <p:spPr>
          <a:xfrm>
            <a:off x="8170817" y="5282624"/>
            <a:ext cx="3729446" cy="9541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Menlo" charset="0"/>
                <a:ea typeface="Menlo" charset="0"/>
                <a:cs typeface="Menlo" charset="0"/>
              </a:rPr>
              <a:t># </a:t>
            </a:r>
            <a:r>
              <a:rPr lang="en-US" sz="1400" b="1" dirty="0" smtClean="0">
                <a:latin typeface="Menlo" charset="0"/>
                <a:ea typeface="Menlo" charset="0"/>
                <a:cs typeface="Menlo" charset="0"/>
              </a:rPr>
              <a:t>An Iterable</a:t>
            </a:r>
          </a:p>
          <a:p>
            <a:endParaRPr lang="en-US" sz="1400" b="1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for 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x in </a:t>
            </a:r>
            <a:r>
              <a:rPr lang="en-US" sz="1400" b="1" dirty="0" smtClean="0">
                <a:latin typeface="Menlo" charset="0"/>
                <a:ea typeface="Menlo" charset="0"/>
                <a:cs typeface="Menlo" charset="0"/>
              </a:rPr>
              <a:t>range(10)</a:t>
            </a:r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: 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	print(x) </a:t>
            </a:r>
            <a:endParaRPr lang="nb-NO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TekstSylinder 5"/>
          <p:cNvSpPr txBox="1"/>
          <p:nvPr/>
        </p:nvSpPr>
        <p:spPr>
          <a:xfrm>
            <a:off x="7434942" y="355818"/>
            <a:ext cx="4465321" cy="18158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abc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import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ABCMeta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abstractmethod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 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class Iterable(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metaclass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ABCMeta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):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   @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abstractmethod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def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__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iter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__(self):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       while False: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           yield None</a:t>
            </a:r>
          </a:p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 </a:t>
            </a:r>
            <a:endParaRPr lang="nb-NO" sz="14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07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iterator is an object representing a </a:t>
            </a:r>
            <a:r>
              <a:rPr lang="en-US" dirty="0" smtClean="0"/>
              <a:t>“stream” </a:t>
            </a:r>
            <a:r>
              <a:rPr lang="en-US" dirty="0"/>
              <a:t>of </a:t>
            </a:r>
            <a:r>
              <a:rPr lang="en-US" dirty="0" smtClean="0"/>
              <a:t>items</a:t>
            </a:r>
          </a:p>
          <a:p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iterable may return several iterators for the same </a:t>
            </a:r>
            <a:r>
              <a:rPr lang="en-US" dirty="0" smtClean="0"/>
              <a:t>collection</a:t>
            </a:r>
          </a:p>
          <a:p>
            <a:r>
              <a:rPr lang="en-US" dirty="0"/>
              <a:t>This is because the collection may be “viewed” simultaneously by many at the same </a:t>
            </a:r>
            <a:r>
              <a:rPr lang="en-US" dirty="0" smtClean="0"/>
              <a:t>time</a:t>
            </a:r>
          </a:p>
          <a:p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/>
              <a:t>iterator knows it’s current position within in the </a:t>
            </a:r>
            <a:r>
              <a:rPr lang="en-US" dirty="0" smtClean="0"/>
              <a:t>collection being iterated</a:t>
            </a:r>
            <a:endParaRPr lang="en-US" dirty="0"/>
          </a:p>
        </p:txBody>
      </p:sp>
      <p:sp>
        <p:nvSpPr>
          <p:cNvPr id="5" name="TekstSylinder 4"/>
          <p:cNvSpPr txBox="1"/>
          <p:nvPr/>
        </p:nvSpPr>
        <p:spPr>
          <a:xfrm>
            <a:off x="6426926" y="4588184"/>
            <a:ext cx="5499463" cy="20313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class Iterator(Iterable):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   @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abstractmethod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def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__next__(self):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       # Return the next item from the iterator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       raise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StopIteration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 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def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__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iter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__(self):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       return self</a:t>
            </a:r>
          </a:p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 </a:t>
            </a:r>
            <a:endParaRPr lang="nb-NO" sz="14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70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me the code 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3" name="Bild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360" y="1652096"/>
            <a:ext cx="8347680" cy="469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85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where is my iterator?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e usually </a:t>
            </a:r>
            <a:r>
              <a:rPr lang="en-US" dirty="0"/>
              <a:t>never have to </a:t>
            </a:r>
            <a:r>
              <a:rPr lang="en-US" dirty="0" smtClean="0"/>
              <a:t>deal with </a:t>
            </a:r>
            <a:r>
              <a:rPr lang="en-US" dirty="0"/>
              <a:t>iterators when programming in </a:t>
            </a:r>
            <a:r>
              <a:rPr lang="en-US" dirty="0" smtClean="0"/>
              <a:t>Python</a:t>
            </a:r>
          </a:p>
          <a:p>
            <a:r>
              <a:rPr lang="en-US" dirty="0"/>
              <a:t>This is because they are hidden by various programming </a:t>
            </a:r>
            <a:r>
              <a:rPr lang="en-US" dirty="0" smtClean="0"/>
              <a:t>constructs within the language</a:t>
            </a:r>
            <a:endParaRPr lang="en-US" dirty="0"/>
          </a:p>
        </p:txBody>
      </p:sp>
      <p:sp>
        <p:nvSpPr>
          <p:cNvPr id="4" name="TekstSylinder 3"/>
          <p:cNvSpPr txBox="1"/>
          <p:nvPr/>
        </p:nvSpPr>
        <p:spPr>
          <a:xfrm>
            <a:off x="6779623" y="4670463"/>
            <a:ext cx="3226525" cy="18158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iterator =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iter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([1, 2, 3])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while True: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   try: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       x = next(iterator)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   except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StopIteration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: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       break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   print(x)</a:t>
            </a:r>
          </a:p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 </a:t>
            </a:r>
            <a:endParaRPr lang="nb-NO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" name="TekstSylinder 4"/>
          <p:cNvSpPr txBox="1"/>
          <p:nvPr/>
        </p:nvSpPr>
        <p:spPr>
          <a:xfrm>
            <a:off x="1996919" y="3837043"/>
            <a:ext cx="2364377" cy="738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for x in [1, 2, 3</a:t>
            </a:r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]: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   print(x)</a:t>
            </a:r>
          </a:p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 </a:t>
            </a:r>
            <a:endParaRPr lang="nb-NO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8" name="Pil høyre 7"/>
          <p:cNvSpPr/>
          <p:nvPr/>
        </p:nvSpPr>
        <p:spPr>
          <a:xfrm rot="1386750">
            <a:off x="4770361" y="4506710"/>
            <a:ext cx="1652451" cy="597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2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Summery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getter</a:t>
            </a:r>
            <a:r>
              <a:rPr lang="en-US" dirty="0" smtClean="0"/>
              <a:t> is a function that takes nothing and returns a value</a:t>
            </a:r>
          </a:p>
          <a:p>
            <a:r>
              <a:rPr lang="en-US" dirty="0" smtClean="0"/>
              <a:t>So </a:t>
            </a:r>
            <a:r>
              <a:rPr lang="en-US" dirty="0"/>
              <a:t>an iterable is nothing more than a getter that returns an </a:t>
            </a:r>
            <a:r>
              <a:rPr lang="en-US" dirty="0" smtClean="0"/>
              <a:t>iterator</a:t>
            </a:r>
          </a:p>
          <a:p>
            <a:r>
              <a:rPr lang="en-US" dirty="0" smtClean="0"/>
              <a:t>An iterator is nothing more than a getter that returns a value</a:t>
            </a:r>
          </a:p>
          <a:p>
            <a:r>
              <a:rPr lang="en-US" dirty="0" smtClean="0"/>
              <a:t>An iterable is a </a:t>
            </a:r>
            <a:r>
              <a:rPr lang="en-US" b="1" dirty="0" smtClean="0"/>
              <a:t>getter getter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Rektangel 3"/>
          <p:cNvSpPr/>
          <p:nvPr/>
        </p:nvSpPr>
        <p:spPr>
          <a:xfrm>
            <a:off x="8007531" y="4494711"/>
            <a:ext cx="1867989" cy="117565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Iterable</a:t>
            </a:r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4304211" y="4494710"/>
            <a:ext cx="1867989" cy="117565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Iterator</a:t>
            </a:r>
            <a:endParaRPr lang="en-US" dirty="0"/>
          </a:p>
        </p:txBody>
      </p:sp>
      <p:cxnSp>
        <p:nvCxnSpPr>
          <p:cNvPr id="6" name="Rett pil 5"/>
          <p:cNvCxnSpPr/>
          <p:nvPr/>
        </p:nvCxnSpPr>
        <p:spPr>
          <a:xfrm flipV="1">
            <a:off x="2717074" y="5082538"/>
            <a:ext cx="1449977" cy="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tt pil 6"/>
          <p:cNvCxnSpPr/>
          <p:nvPr/>
        </p:nvCxnSpPr>
        <p:spPr>
          <a:xfrm flipV="1">
            <a:off x="6397534" y="5082538"/>
            <a:ext cx="1449977" cy="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Sylinder 7"/>
          <p:cNvSpPr txBox="1"/>
          <p:nvPr/>
        </p:nvSpPr>
        <p:spPr>
          <a:xfrm>
            <a:off x="2926080" y="449471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ext()</a:t>
            </a:r>
            <a:endParaRPr lang="en-US" sz="16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9" name="TekstSylinder 8"/>
          <p:cNvSpPr txBox="1"/>
          <p:nvPr/>
        </p:nvSpPr>
        <p:spPr>
          <a:xfrm>
            <a:off x="6348243" y="4550854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__</a:t>
            </a:r>
            <a:r>
              <a:rPr lang="en-US" sz="1600" dirty="0" err="1" smtClean="0">
                <a:latin typeface="Menlo" charset="0"/>
                <a:ea typeface="Menlo" charset="0"/>
                <a:cs typeface="Menlo" charset="0"/>
              </a:rPr>
              <a:t>iter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__()</a:t>
            </a:r>
            <a:endParaRPr lang="en-US" sz="16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0" name="TekstSylinder 9"/>
          <p:cNvSpPr txBox="1"/>
          <p:nvPr/>
        </p:nvSpPr>
        <p:spPr>
          <a:xfrm>
            <a:off x="1893473" y="489787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42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3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Generators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generator is a special Python function that when called produces an iterable sequence </a:t>
            </a:r>
            <a:endParaRPr lang="en-US" dirty="0" smtClean="0"/>
          </a:p>
          <a:p>
            <a:r>
              <a:rPr lang="en-US" dirty="0" smtClean="0"/>
              <a:t>A generator is a special kind of iterator</a:t>
            </a:r>
          </a:p>
          <a:p>
            <a:r>
              <a:rPr lang="en-US" dirty="0"/>
              <a:t>Any function or method that uses the </a:t>
            </a:r>
            <a:r>
              <a:rPr lang="en-US" b="1" dirty="0"/>
              <a:t>yield</a:t>
            </a:r>
            <a:r>
              <a:rPr lang="en-US" dirty="0"/>
              <a:t> keyword is by definition a </a:t>
            </a:r>
            <a:r>
              <a:rPr lang="en-US" dirty="0" smtClean="0"/>
              <a:t>generator</a:t>
            </a:r>
          </a:p>
          <a:p>
            <a:r>
              <a:rPr lang="en-US" dirty="0" smtClean="0"/>
              <a:t>May produce infinite sequences </a:t>
            </a:r>
            <a:endParaRPr lang="en-US" dirty="0"/>
          </a:p>
        </p:txBody>
      </p:sp>
      <p:sp>
        <p:nvSpPr>
          <p:cNvPr id="4" name="TekstSylinder 3"/>
          <p:cNvSpPr txBox="1"/>
          <p:nvPr/>
        </p:nvSpPr>
        <p:spPr>
          <a:xfrm>
            <a:off x="1371600" y="4966038"/>
            <a:ext cx="2547257" cy="16004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mr-IN" sz="1400" dirty="0" err="1">
                <a:latin typeface="Menlo" charset="0"/>
                <a:ea typeface="Menlo" charset="0"/>
                <a:cs typeface="Menlo" charset="0"/>
              </a:rPr>
              <a:t>def</a:t>
            </a:r>
            <a:r>
              <a:rPr lang="mr-IN" sz="1400" dirty="0">
                <a:latin typeface="Menlo" charset="0"/>
                <a:ea typeface="Menlo" charset="0"/>
                <a:cs typeface="Menlo" charset="0"/>
              </a:rPr>
              <a:t> gen123():</a:t>
            </a:r>
          </a:p>
          <a:p>
            <a:r>
              <a:rPr lang="mr-IN" sz="1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mr-IN" sz="1400" dirty="0" err="1">
                <a:latin typeface="Menlo" charset="0"/>
                <a:ea typeface="Menlo" charset="0"/>
                <a:cs typeface="Menlo" charset="0"/>
              </a:rPr>
              <a:t>yield</a:t>
            </a:r>
            <a:r>
              <a:rPr lang="mr-IN" sz="1400" dirty="0">
                <a:latin typeface="Menlo" charset="0"/>
                <a:ea typeface="Menlo" charset="0"/>
                <a:cs typeface="Menlo" charset="0"/>
              </a:rPr>
              <a:t> 1</a:t>
            </a:r>
          </a:p>
          <a:p>
            <a:r>
              <a:rPr lang="mr-IN" sz="1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mr-IN" sz="1400" dirty="0" err="1">
                <a:latin typeface="Menlo" charset="0"/>
                <a:ea typeface="Menlo" charset="0"/>
                <a:cs typeface="Menlo" charset="0"/>
              </a:rPr>
              <a:t>yield</a:t>
            </a:r>
            <a:r>
              <a:rPr lang="mr-IN" sz="1400" dirty="0">
                <a:latin typeface="Menlo" charset="0"/>
                <a:ea typeface="Menlo" charset="0"/>
                <a:cs typeface="Menlo" charset="0"/>
              </a:rPr>
              <a:t> 2</a:t>
            </a:r>
          </a:p>
          <a:p>
            <a:r>
              <a:rPr lang="mr-IN" sz="1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mr-IN" sz="1400" dirty="0" err="1">
                <a:latin typeface="Menlo" charset="0"/>
                <a:ea typeface="Menlo" charset="0"/>
                <a:cs typeface="Menlo" charset="0"/>
              </a:rPr>
              <a:t>yield</a:t>
            </a:r>
            <a:r>
              <a:rPr lang="mr-IN" sz="1400" dirty="0">
                <a:latin typeface="Menlo" charset="0"/>
                <a:ea typeface="Menlo" charset="0"/>
                <a:cs typeface="Menlo" charset="0"/>
              </a:rPr>
              <a:t> 3</a:t>
            </a:r>
          </a:p>
          <a:p>
            <a:r>
              <a:rPr lang="mr-IN" sz="1400" dirty="0">
                <a:latin typeface="Menlo" charset="0"/>
                <a:ea typeface="Menlo" charset="0"/>
                <a:cs typeface="Menlo" charset="0"/>
              </a:rPr>
              <a:t> </a:t>
            </a:r>
          </a:p>
          <a:p>
            <a:r>
              <a:rPr lang="mr-IN" sz="1400" dirty="0" err="1">
                <a:latin typeface="Menlo" charset="0"/>
                <a:ea typeface="Menlo" charset="0"/>
                <a:cs typeface="Menlo" charset="0"/>
              </a:rPr>
              <a:t>for</a:t>
            </a:r>
            <a:r>
              <a:rPr lang="mr-IN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mr-IN" sz="1400" dirty="0" err="1">
                <a:latin typeface="Menlo" charset="0"/>
                <a:ea typeface="Menlo" charset="0"/>
                <a:cs typeface="Menlo" charset="0"/>
              </a:rPr>
              <a:t>n</a:t>
            </a:r>
            <a:r>
              <a:rPr lang="mr-IN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mr-IN" sz="1400" dirty="0" err="1">
                <a:latin typeface="Menlo" charset="0"/>
                <a:ea typeface="Menlo" charset="0"/>
                <a:cs typeface="Menlo" charset="0"/>
              </a:rPr>
              <a:t>in</a:t>
            </a:r>
            <a:r>
              <a:rPr lang="mr-IN" sz="1400" dirty="0">
                <a:latin typeface="Menlo" charset="0"/>
                <a:ea typeface="Menlo" charset="0"/>
                <a:cs typeface="Menlo" charset="0"/>
              </a:rPr>
              <a:t> gen123():</a:t>
            </a:r>
          </a:p>
          <a:p>
            <a:r>
              <a:rPr lang="mr-IN" sz="1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mr-IN" sz="1400" dirty="0" err="1">
                <a:latin typeface="Menlo" charset="0"/>
                <a:ea typeface="Menlo" charset="0"/>
                <a:cs typeface="Menlo" charset="0"/>
              </a:rPr>
              <a:t>print</a:t>
            </a:r>
            <a:r>
              <a:rPr lang="mr-IN" sz="14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mr-IN" sz="1400" dirty="0" err="1">
                <a:latin typeface="Menlo" charset="0"/>
                <a:ea typeface="Menlo" charset="0"/>
                <a:cs typeface="Menlo" charset="0"/>
              </a:rPr>
              <a:t>n</a:t>
            </a:r>
            <a:r>
              <a:rPr lang="mr-IN" sz="14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 </a:t>
            </a:r>
            <a:endParaRPr lang="nb-NO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" name="TekstSylinder 4"/>
          <p:cNvSpPr txBox="1"/>
          <p:nvPr/>
        </p:nvSpPr>
        <p:spPr>
          <a:xfrm>
            <a:off x="5551714" y="5174902"/>
            <a:ext cx="6322423" cy="13849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nb-NO" sz="1400" dirty="0" err="1">
                <a:latin typeface="Menlo" charset="0"/>
                <a:ea typeface="Menlo" charset="0"/>
                <a:cs typeface="Menlo" charset="0"/>
              </a:rPr>
              <a:t>def</a:t>
            </a:r>
            <a:r>
              <a:rPr lang="nb-NO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nb-NO" sz="1400" dirty="0" err="1">
                <a:latin typeface="Menlo" charset="0"/>
                <a:ea typeface="Menlo" charset="0"/>
                <a:cs typeface="Menlo" charset="0"/>
              </a:rPr>
              <a:t>infinite</a:t>
            </a:r>
            <a:r>
              <a:rPr lang="nb-NO" sz="1400" dirty="0">
                <a:latin typeface="Menlo" charset="0"/>
                <a:ea typeface="Menlo" charset="0"/>
                <a:cs typeface="Menlo" charset="0"/>
              </a:rPr>
              <a:t>():</a:t>
            </a:r>
          </a:p>
          <a:p>
            <a:r>
              <a:rPr lang="nb-NO" sz="1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nb-NO" sz="1400" dirty="0" smtClean="0">
                <a:latin typeface="Menlo" charset="0"/>
                <a:ea typeface="Menlo" charset="0"/>
                <a:cs typeface="Menlo" charset="0"/>
              </a:rPr>
              <a:t>”””A </a:t>
            </a:r>
            <a:r>
              <a:rPr lang="nb-NO" sz="1400" dirty="0">
                <a:latin typeface="Menlo" charset="0"/>
                <a:ea typeface="Menlo" charset="0"/>
                <a:cs typeface="Menlo" charset="0"/>
              </a:rPr>
              <a:t>generator </a:t>
            </a:r>
            <a:r>
              <a:rPr lang="nb-NO" sz="1400" dirty="0" err="1">
                <a:latin typeface="Menlo" charset="0"/>
                <a:ea typeface="Menlo" charset="0"/>
                <a:cs typeface="Menlo" charset="0"/>
              </a:rPr>
              <a:t>representing</a:t>
            </a:r>
            <a:r>
              <a:rPr lang="nb-NO" sz="1400" dirty="0">
                <a:latin typeface="Menlo" charset="0"/>
                <a:ea typeface="Menlo" charset="0"/>
                <a:cs typeface="Menlo" charset="0"/>
              </a:rPr>
              <a:t> an </a:t>
            </a:r>
            <a:r>
              <a:rPr lang="nb-NO" sz="1400" dirty="0" err="1">
                <a:latin typeface="Menlo" charset="0"/>
                <a:ea typeface="Menlo" charset="0"/>
                <a:cs typeface="Menlo" charset="0"/>
              </a:rPr>
              <a:t>infinite</a:t>
            </a:r>
            <a:r>
              <a:rPr lang="nb-NO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nb-NO" sz="1400" dirty="0" err="1">
                <a:latin typeface="Menlo" charset="0"/>
                <a:ea typeface="Menlo" charset="0"/>
                <a:cs typeface="Menlo" charset="0"/>
              </a:rPr>
              <a:t>sequence</a:t>
            </a:r>
            <a:r>
              <a:rPr lang="nb-NO" sz="1400" dirty="0" smtClean="0">
                <a:latin typeface="Menlo" charset="0"/>
                <a:ea typeface="Menlo" charset="0"/>
                <a:cs typeface="Menlo" charset="0"/>
              </a:rPr>
              <a:t>.”””</a:t>
            </a:r>
            <a:endParaRPr lang="nb-NO" sz="1400" dirty="0">
              <a:latin typeface="Menlo" charset="0"/>
              <a:ea typeface="Menlo" charset="0"/>
              <a:cs typeface="Menlo" charset="0"/>
            </a:endParaRPr>
          </a:p>
          <a:p>
            <a:r>
              <a:rPr lang="nb-NO" sz="1400" dirty="0">
                <a:latin typeface="Menlo" charset="0"/>
                <a:ea typeface="Menlo" charset="0"/>
                <a:cs typeface="Menlo" charset="0"/>
              </a:rPr>
              <a:t>	i = 0</a:t>
            </a:r>
          </a:p>
          <a:p>
            <a:r>
              <a:rPr lang="nb-NO" sz="1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nb-NO" sz="1400" dirty="0" err="1">
                <a:latin typeface="Menlo" charset="0"/>
                <a:ea typeface="Menlo" charset="0"/>
                <a:cs typeface="Menlo" charset="0"/>
              </a:rPr>
              <a:t>while</a:t>
            </a:r>
            <a:r>
              <a:rPr lang="nb-NO" sz="1400" dirty="0">
                <a:latin typeface="Menlo" charset="0"/>
                <a:ea typeface="Menlo" charset="0"/>
                <a:cs typeface="Menlo" charset="0"/>
              </a:rPr>
              <a:t> True:</a:t>
            </a:r>
          </a:p>
          <a:p>
            <a:r>
              <a:rPr lang="nb-NO" sz="1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nb-NO" sz="1400" dirty="0" smtClean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nb-NO" sz="1400" dirty="0" err="1" smtClean="0">
                <a:latin typeface="Menlo" charset="0"/>
                <a:ea typeface="Menlo" charset="0"/>
                <a:cs typeface="Menlo" charset="0"/>
              </a:rPr>
              <a:t>yield</a:t>
            </a:r>
            <a:r>
              <a:rPr lang="nb-NO" sz="1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nb-NO" sz="1400" dirty="0">
                <a:latin typeface="Menlo" charset="0"/>
                <a:ea typeface="Menlo" charset="0"/>
                <a:cs typeface="Menlo" charset="0"/>
              </a:rPr>
              <a:t>i</a:t>
            </a:r>
          </a:p>
          <a:p>
            <a:r>
              <a:rPr lang="nb-NO" sz="1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nb-NO" sz="1400" dirty="0" smtClean="0">
                <a:latin typeface="Menlo" charset="0"/>
                <a:ea typeface="Menlo" charset="0"/>
                <a:cs typeface="Menlo" charset="0"/>
              </a:rPr>
              <a:t>    i += </a:t>
            </a:r>
            <a:r>
              <a:rPr lang="nb-NO" sz="1400" dirty="0">
                <a:latin typeface="Menlo" charset="0"/>
                <a:ea typeface="Menlo" charset="0"/>
                <a:cs typeface="Menlo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902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skåret">
  <a:themeElements>
    <a:clrScheme name="Beskåret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Beskåret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Beskåret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2292</TotalTime>
  <Words>2347</Words>
  <Application>Microsoft Macintosh PowerPoint</Application>
  <PresentationFormat>Widescreen</PresentationFormat>
  <Paragraphs>405</Paragraphs>
  <Slides>38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38</vt:i4>
      </vt:variant>
    </vt:vector>
  </HeadingPairs>
  <TitlesOfParts>
    <vt:vector size="44" baseType="lpstr">
      <vt:lpstr>Calibri</vt:lpstr>
      <vt:lpstr>Franklin Gothic Book</vt:lpstr>
      <vt:lpstr>Menlo</vt:lpstr>
      <vt:lpstr>Symbol</vt:lpstr>
      <vt:lpstr>Arial</vt:lpstr>
      <vt:lpstr>Beskåret</vt:lpstr>
      <vt:lpstr>Asynchronous and Event-Based Programming</vt:lpstr>
      <vt:lpstr>Asynchronous and Event-Based Programming  </vt:lpstr>
      <vt:lpstr>Collections</vt:lpstr>
      <vt:lpstr>Iterables</vt:lpstr>
      <vt:lpstr>Iterators</vt:lpstr>
      <vt:lpstr>Show me the code …</vt:lpstr>
      <vt:lpstr>But where is my iterator?</vt:lpstr>
      <vt:lpstr>Summery</vt:lpstr>
      <vt:lpstr>Generators</vt:lpstr>
      <vt:lpstr>Yield from …</vt:lpstr>
      <vt:lpstr>Enhanced generators</vt:lpstr>
      <vt:lpstr>Show me some code …</vt:lpstr>
      <vt:lpstr>But, does this have anything to do with asynchronous and event-based programming?  </vt:lpstr>
      <vt:lpstr>Synchronous programming</vt:lpstr>
      <vt:lpstr>Here be dragons!</vt:lpstr>
      <vt:lpstr>Asynchronous programming</vt:lpstr>
      <vt:lpstr>Asynchronous programming vs concurrent programming vs parallel programming.  </vt:lpstr>
      <vt:lpstr>Callbacks and higher-order functions</vt:lpstr>
      <vt:lpstr>First class functions</vt:lpstr>
      <vt:lpstr>Continuation passing style (CPS) </vt:lpstr>
      <vt:lpstr>Show me the code …</vt:lpstr>
      <vt:lpstr>Two problems …</vt:lpstr>
      <vt:lpstr>Thunks and trampolines</vt:lpstr>
      <vt:lpstr>Factorial with and without trampoline</vt:lpstr>
      <vt:lpstr>Event-Based Programming</vt:lpstr>
      <vt:lpstr>What is an event?</vt:lpstr>
      <vt:lpstr>Event-loops and schedulers</vt:lpstr>
      <vt:lpstr>Inline callbacks</vt:lpstr>
      <vt:lpstr>Enhanced generators to the rescue</vt:lpstr>
      <vt:lpstr>Are inline callbacks the solution?</vt:lpstr>
      <vt:lpstr>PowerPoint-presentasjon</vt:lpstr>
      <vt:lpstr>Asyncio</vt:lpstr>
      <vt:lpstr>Futures</vt:lpstr>
      <vt:lpstr>Coroutines</vt:lpstr>
      <vt:lpstr>Async and await</vt:lpstr>
      <vt:lpstr>Asynchronous code can now be written the same way as synchronous code</vt:lpstr>
      <vt:lpstr>Here be dragons</vt:lpstr>
      <vt:lpstr>Summary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 and event-based programming</dc:title>
  <dc:creator>Dag Brattli</dc:creator>
  <cp:lastModifiedBy>Dag Brattli</cp:lastModifiedBy>
  <cp:revision>53</cp:revision>
  <dcterms:created xsi:type="dcterms:W3CDTF">2017-09-06T04:47:34Z</dcterms:created>
  <dcterms:modified xsi:type="dcterms:W3CDTF">2017-09-07T19:00:15Z</dcterms:modified>
</cp:coreProperties>
</file>