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9"/>
  </p:notesMasterIdLst>
  <p:sldIdLst>
    <p:sldId id="257" r:id="rId2"/>
    <p:sldId id="27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2" r:id="rId13"/>
    <p:sldId id="293" r:id="rId14"/>
    <p:sldId id="298" r:id="rId15"/>
    <p:sldId id="294" r:id="rId16"/>
    <p:sldId id="295" r:id="rId17"/>
    <p:sldId id="280" r:id="rId18"/>
    <p:sldId id="281" r:id="rId19"/>
    <p:sldId id="296" r:id="rId20"/>
    <p:sldId id="297" r:id="rId21"/>
    <p:sldId id="299" r:id="rId22"/>
    <p:sldId id="301" r:id="rId23"/>
    <p:sldId id="302" r:id="rId24"/>
    <p:sldId id="300" r:id="rId25"/>
    <p:sldId id="304" r:id="rId26"/>
    <p:sldId id="303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fen Viken Valvåg" userId="8dbdd6e4-c264-4cc9-8ef0-02c133ce23b1" providerId="ADAL" clId="{540F5F3E-5BBB-4CB9-9A17-C78C4A321885}"/>
    <pc:docChg chg="custSel addSld delSld modSld">
      <pc:chgData name="Steffen Viken Valvåg" userId="8dbdd6e4-c264-4cc9-8ef0-02c133ce23b1" providerId="ADAL" clId="{540F5F3E-5BBB-4CB9-9A17-C78C4A321885}" dt="2017-10-05T13:11:58.465" v="1647" actId="2696"/>
      <pc:docMkLst>
        <pc:docMk/>
      </pc:docMkLst>
      <pc:sldChg chg="modSp">
        <pc:chgData name="Steffen Viken Valvåg" userId="8dbdd6e4-c264-4cc9-8ef0-02c133ce23b1" providerId="ADAL" clId="{540F5F3E-5BBB-4CB9-9A17-C78C4A321885}" dt="2017-10-05T09:57:29.056" v="975" actId="27636"/>
        <pc:sldMkLst>
          <pc:docMk/>
          <pc:sldMk cId="304224046" sldId="274"/>
        </pc:sldMkLst>
        <pc:spChg chg="mod">
          <ac:chgData name="Steffen Viken Valvåg" userId="8dbdd6e4-c264-4cc9-8ef0-02c133ce23b1" providerId="ADAL" clId="{540F5F3E-5BBB-4CB9-9A17-C78C4A321885}" dt="2017-10-05T09:57:29.056" v="975" actId="27636"/>
          <ac:spMkLst>
            <pc:docMk/>
            <pc:sldMk cId="304224046" sldId="274"/>
            <ac:spMk id="3" creationId="{D54DBCE6-947E-4A42-BF6B-B36201BF462A}"/>
          </ac:spMkLst>
        </pc:spChg>
        <pc:spChg chg="mod">
          <ac:chgData name="Steffen Viken Valvåg" userId="8dbdd6e4-c264-4cc9-8ef0-02c133ce23b1" providerId="ADAL" clId="{540F5F3E-5BBB-4CB9-9A17-C78C4A321885}" dt="2017-10-05T09:57:24.488" v="973" actId="20577"/>
          <ac:spMkLst>
            <pc:docMk/>
            <pc:sldMk cId="304224046" sldId="274"/>
            <ac:spMk id="4" creationId="{A738F9B2-88CF-4977-A825-69BDD8CBC199}"/>
          </ac:spMkLst>
        </pc:spChg>
      </pc:sldChg>
      <pc:sldChg chg="del">
        <pc:chgData name="Steffen Viken Valvåg" userId="8dbdd6e4-c264-4cc9-8ef0-02c133ce23b1" providerId="ADAL" clId="{540F5F3E-5BBB-4CB9-9A17-C78C4A321885}" dt="2017-10-05T13:11:58.465" v="1647" actId="2696"/>
        <pc:sldMkLst>
          <pc:docMk/>
          <pc:sldMk cId="701075279" sldId="279"/>
        </pc:sldMkLst>
      </pc:sldChg>
      <pc:sldChg chg="modSp">
        <pc:chgData name="Steffen Viken Valvåg" userId="8dbdd6e4-c264-4cc9-8ef0-02c133ce23b1" providerId="ADAL" clId="{540F5F3E-5BBB-4CB9-9A17-C78C4A321885}" dt="2017-10-05T09:57:00.281" v="962" actId="20577"/>
        <pc:sldMkLst>
          <pc:docMk/>
          <pc:sldMk cId="3186055357" sldId="300"/>
        </pc:sldMkLst>
        <pc:spChg chg="mod">
          <ac:chgData name="Steffen Viken Valvåg" userId="8dbdd6e4-c264-4cc9-8ef0-02c133ce23b1" providerId="ADAL" clId="{540F5F3E-5BBB-4CB9-9A17-C78C4A321885}" dt="2017-10-05T09:57:00.281" v="962" actId="20577"/>
          <ac:spMkLst>
            <pc:docMk/>
            <pc:sldMk cId="3186055357" sldId="300"/>
            <ac:spMk id="2" creationId="{B462AF00-347F-474D-886B-2B4C2308CD67}"/>
          </ac:spMkLst>
        </pc:spChg>
        <pc:spChg chg="mod">
          <ac:chgData name="Steffen Viken Valvåg" userId="8dbdd6e4-c264-4cc9-8ef0-02c133ce23b1" providerId="ADAL" clId="{540F5F3E-5BBB-4CB9-9A17-C78C4A321885}" dt="2017-10-05T09:56:30.500" v="930" actId="20577"/>
          <ac:spMkLst>
            <pc:docMk/>
            <pc:sldMk cId="3186055357" sldId="300"/>
            <ac:spMk id="3" creationId="{F5294B0A-E398-47DF-A89E-7FACB9B229AB}"/>
          </ac:spMkLst>
        </pc:spChg>
      </pc:sldChg>
      <pc:sldChg chg="modSp">
        <pc:chgData name="Steffen Viken Valvåg" userId="8dbdd6e4-c264-4cc9-8ef0-02c133ce23b1" providerId="ADAL" clId="{540F5F3E-5BBB-4CB9-9A17-C78C4A321885}" dt="2017-10-05T08:55:51.455" v="24" actId="20577"/>
        <pc:sldMkLst>
          <pc:docMk/>
          <pc:sldMk cId="225158372" sldId="301"/>
        </pc:sldMkLst>
        <pc:graphicFrameChg chg="mod">
          <ac:chgData name="Steffen Viken Valvåg" userId="8dbdd6e4-c264-4cc9-8ef0-02c133ce23b1" providerId="ADAL" clId="{540F5F3E-5BBB-4CB9-9A17-C78C4A321885}" dt="2017-10-05T08:55:51.455" v="24" actId="20577"/>
          <ac:graphicFrameMkLst>
            <pc:docMk/>
            <pc:sldMk cId="225158372" sldId="301"/>
            <ac:graphicFrameMk id="20" creationId="{00000000-0000-0000-0000-000000000000}"/>
          </ac:graphicFrameMkLst>
        </pc:graphicFrameChg>
      </pc:sldChg>
      <pc:sldChg chg="delSp modSp">
        <pc:chgData name="Steffen Viken Valvåg" userId="8dbdd6e4-c264-4cc9-8ef0-02c133ce23b1" providerId="ADAL" clId="{540F5F3E-5BBB-4CB9-9A17-C78C4A321885}" dt="2017-10-05T08:57:05.654" v="31" actId="1076"/>
        <pc:sldMkLst>
          <pc:docMk/>
          <pc:sldMk cId="3051089682" sldId="302"/>
        </pc:sldMkLst>
        <pc:spChg chg="del">
          <ac:chgData name="Steffen Viken Valvåg" userId="8dbdd6e4-c264-4cc9-8ef0-02c133ce23b1" providerId="ADAL" clId="{540F5F3E-5BBB-4CB9-9A17-C78C4A321885}" dt="2017-10-05T08:56:20.678" v="25" actId="478"/>
          <ac:spMkLst>
            <pc:docMk/>
            <pc:sldMk cId="3051089682" sldId="302"/>
            <ac:spMk id="3" creationId="{C07F3F12-C38F-4D48-9095-1B2819234E2F}"/>
          </ac:spMkLst>
        </pc:spChg>
        <pc:spChg chg="mod">
          <ac:chgData name="Steffen Viken Valvåg" userId="8dbdd6e4-c264-4cc9-8ef0-02c133ce23b1" providerId="ADAL" clId="{540F5F3E-5BBB-4CB9-9A17-C78C4A321885}" dt="2017-10-05T08:57:05.654" v="31" actId="1076"/>
          <ac:spMkLst>
            <pc:docMk/>
            <pc:sldMk cId="3051089682" sldId="302"/>
            <ac:spMk id="12" creationId="{C1AB7248-E8CE-4164-AD5C-286C2B2E4FA4}"/>
          </ac:spMkLst>
        </pc:spChg>
        <pc:spChg chg="mod">
          <ac:chgData name="Steffen Viken Valvåg" userId="8dbdd6e4-c264-4cc9-8ef0-02c133ce23b1" providerId="ADAL" clId="{540F5F3E-5BBB-4CB9-9A17-C78C4A321885}" dt="2017-10-05T08:56:55.846" v="30" actId="1076"/>
          <ac:spMkLst>
            <pc:docMk/>
            <pc:sldMk cId="3051089682" sldId="302"/>
            <ac:spMk id="15" creationId="{ADF6033E-77BB-4E9C-815C-58325463887E}"/>
          </ac:spMkLst>
        </pc:spChg>
        <pc:spChg chg="mod">
          <ac:chgData name="Steffen Viken Valvåg" userId="8dbdd6e4-c264-4cc9-8ef0-02c133ce23b1" providerId="ADAL" clId="{540F5F3E-5BBB-4CB9-9A17-C78C4A321885}" dt="2017-10-05T08:56:55.846" v="30" actId="1076"/>
          <ac:spMkLst>
            <pc:docMk/>
            <pc:sldMk cId="3051089682" sldId="302"/>
            <ac:spMk id="16" creationId="{3D6FC637-D672-441A-B8D2-0902148CCD5B}"/>
          </ac:spMkLst>
        </pc:spChg>
        <pc:spChg chg="mod">
          <ac:chgData name="Steffen Viken Valvåg" userId="8dbdd6e4-c264-4cc9-8ef0-02c133ce23b1" providerId="ADAL" clId="{540F5F3E-5BBB-4CB9-9A17-C78C4A321885}" dt="2017-10-05T08:56:55.846" v="30" actId="1076"/>
          <ac:spMkLst>
            <pc:docMk/>
            <pc:sldMk cId="3051089682" sldId="302"/>
            <ac:spMk id="17" creationId="{B01DC135-CCA0-413F-B1F1-710A13AD9F64}"/>
          </ac:spMkLst>
        </pc:spChg>
        <pc:spChg chg="mod">
          <ac:chgData name="Steffen Viken Valvåg" userId="8dbdd6e4-c264-4cc9-8ef0-02c133ce23b1" providerId="ADAL" clId="{540F5F3E-5BBB-4CB9-9A17-C78C4A321885}" dt="2017-10-05T08:56:55.846" v="30" actId="1076"/>
          <ac:spMkLst>
            <pc:docMk/>
            <pc:sldMk cId="3051089682" sldId="302"/>
            <ac:spMk id="18" creationId="{AC849DD7-F6DC-4C2A-BE9E-4C8335EA0DAD}"/>
          </ac:spMkLst>
        </pc:spChg>
        <pc:spChg chg="mod">
          <ac:chgData name="Steffen Viken Valvåg" userId="8dbdd6e4-c264-4cc9-8ef0-02c133ce23b1" providerId="ADAL" clId="{540F5F3E-5BBB-4CB9-9A17-C78C4A321885}" dt="2017-10-05T08:56:55.846" v="30" actId="1076"/>
          <ac:spMkLst>
            <pc:docMk/>
            <pc:sldMk cId="3051089682" sldId="302"/>
            <ac:spMk id="20" creationId="{4FCAC48A-C067-41A1-A5CC-104CBF4C9BE8}"/>
          </ac:spMkLst>
        </pc:spChg>
        <pc:cxnChg chg="mod">
          <ac:chgData name="Steffen Viken Valvåg" userId="8dbdd6e4-c264-4cc9-8ef0-02c133ce23b1" providerId="ADAL" clId="{540F5F3E-5BBB-4CB9-9A17-C78C4A321885}" dt="2017-10-05T08:56:55.846" v="30" actId="1076"/>
          <ac:cxnSpMkLst>
            <pc:docMk/>
            <pc:sldMk cId="3051089682" sldId="302"/>
            <ac:cxnSpMk id="22" creationId="{C1A78E72-50A3-4A24-9B99-88CD28396553}"/>
          </ac:cxnSpMkLst>
        </pc:cxnChg>
        <pc:cxnChg chg="mod">
          <ac:chgData name="Steffen Viken Valvåg" userId="8dbdd6e4-c264-4cc9-8ef0-02c133ce23b1" providerId="ADAL" clId="{540F5F3E-5BBB-4CB9-9A17-C78C4A321885}" dt="2017-10-05T08:56:55.846" v="30" actId="1076"/>
          <ac:cxnSpMkLst>
            <pc:docMk/>
            <pc:sldMk cId="3051089682" sldId="302"/>
            <ac:cxnSpMk id="23" creationId="{4C771CAD-EDC8-41BE-A108-F855BCF416C3}"/>
          </ac:cxnSpMkLst>
        </pc:cxnChg>
        <pc:cxnChg chg="mod">
          <ac:chgData name="Steffen Viken Valvåg" userId="8dbdd6e4-c264-4cc9-8ef0-02c133ce23b1" providerId="ADAL" clId="{540F5F3E-5BBB-4CB9-9A17-C78C4A321885}" dt="2017-10-05T08:56:55.846" v="30" actId="1076"/>
          <ac:cxnSpMkLst>
            <pc:docMk/>
            <pc:sldMk cId="3051089682" sldId="302"/>
            <ac:cxnSpMk id="24" creationId="{7B9014E0-CF32-4EBF-BE6F-F82182667490}"/>
          </ac:cxnSpMkLst>
        </pc:cxnChg>
        <pc:cxnChg chg="mod">
          <ac:chgData name="Steffen Viken Valvåg" userId="8dbdd6e4-c264-4cc9-8ef0-02c133ce23b1" providerId="ADAL" clId="{540F5F3E-5BBB-4CB9-9A17-C78C4A321885}" dt="2017-10-05T08:56:55.846" v="30" actId="1076"/>
          <ac:cxnSpMkLst>
            <pc:docMk/>
            <pc:sldMk cId="3051089682" sldId="302"/>
            <ac:cxnSpMk id="25" creationId="{A44C27D0-6838-402E-A107-6D88CEAB6C46}"/>
          </ac:cxnSpMkLst>
        </pc:cxnChg>
        <pc:cxnChg chg="mod">
          <ac:chgData name="Steffen Viken Valvåg" userId="8dbdd6e4-c264-4cc9-8ef0-02c133ce23b1" providerId="ADAL" clId="{540F5F3E-5BBB-4CB9-9A17-C78C4A321885}" dt="2017-10-05T08:57:05.654" v="31" actId="1076"/>
          <ac:cxnSpMkLst>
            <pc:docMk/>
            <pc:sldMk cId="3051089682" sldId="302"/>
            <ac:cxnSpMk id="26" creationId="{7203FC9C-F508-4C3C-A0BA-450DDB3A403C}"/>
          </ac:cxnSpMkLst>
        </pc:cxnChg>
      </pc:sldChg>
      <pc:sldChg chg="modSp add">
        <pc:chgData name="Steffen Viken Valvåg" userId="8dbdd6e4-c264-4cc9-8ef0-02c133ce23b1" providerId="ADAL" clId="{540F5F3E-5BBB-4CB9-9A17-C78C4A321885}" dt="2017-10-05T11:23:29.973" v="1163" actId="20577"/>
        <pc:sldMkLst>
          <pc:docMk/>
          <pc:sldMk cId="1889930616" sldId="303"/>
        </pc:sldMkLst>
        <pc:spChg chg="mod">
          <ac:chgData name="Steffen Viken Valvåg" userId="8dbdd6e4-c264-4cc9-8ef0-02c133ce23b1" providerId="ADAL" clId="{540F5F3E-5BBB-4CB9-9A17-C78C4A321885}" dt="2017-10-05T08:57:29.697" v="50" actId="20577"/>
          <ac:spMkLst>
            <pc:docMk/>
            <pc:sldMk cId="1889930616" sldId="303"/>
            <ac:spMk id="2" creationId="{C5D3096F-3FFC-4617-9BC6-0F1D6744B871}"/>
          </ac:spMkLst>
        </pc:spChg>
        <pc:spChg chg="mod">
          <ac:chgData name="Steffen Viken Valvåg" userId="8dbdd6e4-c264-4cc9-8ef0-02c133ce23b1" providerId="ADAL" clId="{540F5F3E-5BBB-4CB9-9A17-C78C4A321885}" dt="2017-10-05T11:23:29.973" v="1163" actId="20577"/>
          <ac:spMkLst>
            <pc:docMk/>
            <pc:sldMk cId="1889930616" sldId="303"/>
            <ac:spMk id="3" creationId="{E5C5232D-A371-48B4-86D6-5AEC0AE6F577}"/>
          </ac:spMkLst>
        </pc:spChg>
      </pc:sldChg>
      <pc:sldChg chg="modSp add">
        <pc:chgData name="Steffen Viken Valvåg" userId="8dbdd6e4-c264-4cc9-8ef0-02c133ce23b1" providerId="ADAL" clId="{540F5F3E-5BBB-4CB9-9A17-C78C4A321885}" dt="2017-10-05T12:06:17.517" v="1646" actId="20577"/>
        <pc:sldMkLst>
          <pc:docMk/>
          <pc:sldMk cId="2880106522" sldId="304"/>
        </pc:sldMkLst>
        <pc:spChg chg="mod">
          <ac:chgData name="Steffen Viken Valvåg" userId="8dbdd6e4-c264-4cc9-8ef0-02c133ce23b1" providerId="ADAL" clId="{540F5F3E-5BBB-4CB9-9A17-C78C4A321885}" dt="2017-10-05T12:06:17.517" v="1646" actId="20577"/>
          <ac:spMkLst>
            <pc:docMk/>
            <pc:sldMk cId="2880106522" sldId="304"/>
            <ac:spMk id="2" creationId="{390DBB8C-2D42-4E28-9A33-BB3F5CE8642A}"/>
          </ac:spMkLst>
        </pc:spChg>
        <pc:spChg chg="mod">
          <ac:chgData name="Steffen Viken Valvåg" userId="8dbdd6e4-c264-4cc9-8ef0-02c133ce23b1" providerId="ADAL" clId="{540F5F3E-5BBB-4CB9-9A17-C78C4A321885}" dt="2017-10-05T12:06:02.416" v="1632" actId="27636"/>
          <ac:spMkLst>
            <pc:docMk/>
            <pc:sldMk cId="2880106522" sldId="304"/>
            <ac:spMk id="3" creationId="{0950849A-23D7-4983-8A36-FA3AB389474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96DE7-02D1-4D21-92EE-6D4430113020}" type="doc">
      <dgm:prSet loTypeId="urn:microsoft.com/office/officeart/2005/8/layout/process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0612922E-B6A0-474D-93F4-0761D14B21A7}">
      <dgm:prSet/>
      <dgm:spPr/>
      <dgm:t>
        <a:bodyPr/>
        <a:lstStyle/>
        <a:p>
          <a:r>
            <a:rPr lang="en-US" dirty="0"/>
            <a:t>Load a single web page into the browser</a:t>
          </a:r>
        </a:p>
      </dgm:t>
    </dgm:pt>
    <dgm:pt modelId="{A3902445-6D6D-46D6-82FE-E8A3F6B04517}" type="parTrans" cxnId="{26B4533F-1C3E-46ED-94A1-1F95BB122C97}">
      <dgm:prSet/>
      <dgm:spPr/>
      <dgm:t>
        <a:bodyPr/>
        <a:lstStyle/>
        <a:p>
          <a:endParaRPr lang="en-US"/>
        </a:p>
      </dgm:t>
    </dgm:pt>
    <dgm:pt modelId="{05E5B335-10AD-4302-8B29-E94EEA6D513C}" type="sibTrans" cxnId="{26B4533F-1C3E-46ED-94A1-1F95BB122C97}">
      <dgm:prSet/>
      <dgm:spPr/>
      <dgm:t>
        <a:bodyPr/>
        <a:lstStyle/>
        <a:p>
          <a:endParaRPr lang="en-US"/>
        </a:p>
      </dgm:t>
    </dgm:pt>
    <dgm:pt modelId="{0B6A3167-B4B4-4AC4-872E-E86F5E27D53F}">
      <dgm:prSet/>
      <dgm:spPr/>
      <dgm:t>
        <a:bodyPr/>
        <a:lstStyle/>
        <a:p>
          <a:r>
            <a:rPr lang="en-US" dirty="0"/>
            <a:t>Dynamically update the page based on user interaction</a:t>
          </a:r>
        </a:p>
      </dgm:t>
    </dgm:pt>
    <dgm:pt modelId="{15CFED83-6FF0-4E1B-9779-EB7FDAE6584C}" type="parTrans" cxnId="{BEC68B71-3382-4E19-A958-FA63E6168FC2}">
      <dgm:prSet/>
      <dgm:spPr/>
      <dgm:t>
        <a:bodyPr/>
        <a:lstStyle/>
        <a:p>
          <a:endParaRPr lang="en-US"/>
        </a:p>
      </dgm:t>
    </dgm:pt>
    <dgm:pt modelId="{A61C4D86-8F6B-435C-B79C-E25ADDA64345}" type="sibTrans" cxnId="{BEC68B71-3382-4E19-A958-FA63E6168FC2}">
      <dgm:prSet/>
      <dgm:spPr/>
      <dgm:t>
        <a:bodyPr/>
        <a:lstStyle/>
        <a:p>
          <a:endParaRPr lang="en-US"/>
        </a:p>
      </dgm:t>
    </dgm:pt>
    <dgm:pt modelId="{43D8401B-765B-465B-9680-F592DF2CBFB1}" type="pres">
      <dgm:prSet presAssocID="{3C696DE7-02D1-4D21-92EE-6D4430113020}" presName="Name0" presStyleCnt="0">
        <dgm:presLayoutVars>
          <dgm:dir/>
          <dgm:resizeHandles val="exact"/>
        </dgm:presLayoutVars>
      </dgm:prSet>
      <dgm:spPr/>
    </dgm:pt>
    <dgm:pt modelId="{655C24D1-3B62-426C-86F3-6ACB0AA5AB98}" type="pres">
      <dgm:prSet presAssocID="{0612922E-B6A0-474D-93F4-0761D14B21A7}" presName="node" presStyleLbl="node1" presStyleIdx="0" presStyleCnt="2">
        <dgm:presLayoutVars>
          <dgm:bulletEnabled val="1"/>
        </dgm:presLayoutVars>
      </dgm:prSet>
      <dgm:spPr/>
    </dgm:pt>
    <dgm:pt modelId="{29CE6223-E56D-4EA8-9341-1E4E2A3F91E0}" type="pres">
      <dgm:prSet presAssocID="{05E5B335-10AD-4302-8B29-E94EEA6D513C}" presName="sibTrans" presStyleLbl="sibTrans2D1" presStyleIdx="0" presStyleCnt="1"/>
      <dgm:spPr/>
    </dgm:pt>
    <dgm:pt modelId="{34D0568A-47C7-454F-8980-9F5BF4B5FEBB}" type="pres">
      <dgm:prSet presAssocID="{05E5B335-10AD-4302-8B29-E94EEA6D513C}" presName="connectorText" presStyleLbl="sibTrans2D1" presStyleIdx="0" presStyleCnt="1"/>
      <dgm:spPr/>
    </dgm:pt>
    <dgm:pt modelId="{F6AE5A29-A198-47B5-934F-6FFDC8BC26E7}" type="pres">
      <dgm:prSet presAssocID="{0B6A3167-B4B4-4AC4-872E-E86F5E27D53F}" presName="node" presStyleLbl="node1" presStyleIdx="1" presStyleCnt="2">
        <dgm:presLayoutVars>
          <dgm:bulletEnabled val="1"/>
        </dgm:presLayoutVars>
      </dgm:prSet>
      <dgm:spPr/>
    </dgm:pt>
  </dgm:ptLst>
  <dgm:cxnLst>
    <dgm:cxn modelId="{7B33912E-805B-469A-9B9D-5BCAC773A006}" type="presOf" srcId="{05E5B335-10AD-4302-8B29-E94EEA6D513C}" destId="{34D0568A-47C7-454F-8980-9F5BF4B5FEBB}" srcOrd="1" destOrd="0" presId="urn:microsoft.com/office/officeart/2005/8/layout/process1"/>
    <dgm:cxn modelId="{26B4533F-1C3E-46ED-94A1-1F95BB122C97}" srcId="{3C696DE7-02D1-4D21-92EE-6D4430113020}" destId="{0612922E-B6A0-474D-93F4-0761D14B21A7}" srcOrd="0" destOrd="0" parTransId="{A3902445-6D6D-46D6-82FE-E8A3F6B04517}" sibTransId="{05E5B335-10AD-4302-8B29-E94EEA6D513C}"/>
    <dgm:cxn modelId="{BEC68B71-3382-4E19-A958-FA63E6168FC2}" srcId="{3C696DE7-02D1-4D21-92EE-6D4430113020}" destId="{0B6A3167-B4B4-4AC4-872E-E86F5E27D53F}" srcOrd="1" destOrd="0" parTransId="{15CFED83-6FF0-4E1B-9779-EB7FDAE6584C}" sibTransId="{A61C4D86-8F6B-435C-B79C-E25ADDA64345}"/>
    <dgm:cxn modelId="{E7D7F17C-24BD-412F-B15F-8B8C2783526B}" type="presOf" srcId="{05E5B335-10AD-4302-8B29-E94EEA6D513C}" destId="{29CE6223-E56D-4EA8-9341-1E4E2A3F91E0}" srcOrd="0" destOrd="0" presId="urn:microsoft.com/office/officeart/2005/8/layout/process1"/>
    <dgm:cxn modelId="{4E1B3585-41AA-43E8-9B25-B7B346765666}" type="presOf" srcId="{0B6A3167-B4B4-4AC4-872E-E86F5E27D53F}" destId="{F6AE5A29-A198-47B5-934F-6FFDC8BC26E7}" srcOrd="0" destOrd="0" presId="urn:microsoft.com/office/officeart/2005/8/layout/process1"/>
    <dgm:cxn modelId="{51087CA1-F0B1-4F20-B8D5-11D0CAA0EA4B}" type="presOf" srcId="{3C696DE7-02D1-4D21-92EE-6D4430113020}" destId="{43D8401B-765B-465B-9680-F592DF2CBFB1}" srcOrd="0" destOrd="0" presId="urn:microsoft.com/office/officeart/2005/8/layout/process1"/>
    <dgm:cxn modelId="{5ECC16DB-F1BF-4DA5-AC01-22352E6E2733}" type="presOf" srcId="{0612922E-B6A0-474D-93F4-0761D14B21A7}" destId="{655C24D1-3B62-426C-86F3-6ACB0AA5AB98}" srcOrd="0" destOrd="0" presId="urn:microsoft.com/office/officeart/2005/8/layout/process1"/>
    <dgm:cxn modelId="{AAC8AD30-276E-468F-B69A-4F1CF487192D}" type="presParOf" srcId="{43D8401B-765B-465B-9680-F592DF2CBFB1}" destId="{655C24D1-3B62-426C-86F3-6ACB0AA5AB98}" srcOrd="0" destOrd="0" presId="urn:microsoft.com/office/officeart/2005/8/layout/process1"/>
    <dgm:cxn modelId="{B9C3F6E6-E4D3-4A9C-B89E-6C057921E90F}" type="presParOf" srcId="{43D8401B-765B-465B-9680-F592DF2CBFB1}" destId="{29CE6223-E56D-4EA8-9341-1E4E2A3F91E0}" srcOrd="1" destOrd="0" presId="urn:microsoft.com/office/officeart/2005/8/layout/process1"/>
    <dgm:cxn modelId="{598BBC48-F1EC-4884-B3CB-1846C20860C2}" type="presParOf" srcId="{29CE6223-E56D-4EA8-9341-1E4E2A3F91E0}" destId="{34D0568A-47C7-454F-8980-9F5BF4B5FEBB}" srcOrd="0" destOrd="0" presId="urn:microsoft.com/office/officeart/2005/8/layout/process1"/>
    <dgm:cxn modelId="{A800CADC-1F53-47FB-B76D-E098E5C8F19E}" type="presParOf" srcId="{43D8401B-765B-465B-9680-F592DF2CBFB1}" destId="{F6AE5A29-A198-47B5-934F-6FFDC8BC26E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C24D1-3B62-426C-86F3-6ACB0AA5AB98}">
      <dsp:nvSpPr>
        <dsp:cNvPr id="0" name=""/>
        <dsp:cNvSpPr/>
      </dsp:nvSpPr>
      <dsp:spPr>
        <a:xfrm>
          <a:off x="2053" y="861732"/>
          <a:ext cx="4379788" cy="2627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Load a single web page into the browser</a:t>
          </a:r>
        </a:p>
      </dsp:txBody>
      <dsp:txXfrm>
        <a:off x="79021" y="938700"/>
        <a:ext cx="4225852" cy="2473937"/>
      </dsp:txXfrm>
    </dsp:sp>
    <dsp:sp modelId="{29CE6223-E56D-4EA8-9341-1E4E2A3F91E0}">
      <dsp:nvSpPr>
        <dsp:cNvPr id="0" name=""/>
        <dsp:cNvSpPr/>
      </dsp:nvSpPr>
      <dsp:spPr>
        <a:xfrm>
          <a:off x="4819821" y="1632575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819821" y="1849812"/>
        <a:ext cx="649961" cy="651713"/>
      </dsp:txXfrm>
    </dsp:sp>
    <dsp:sp modelId="{F6AE5A29-A198-47B5-934F-6FFDC8BC26E7}">
      <dsp:nvSpPr>
        <dsp:cNvPr id="0" name=""/>
        <dsp:cNvSpPr/>
      </dsp:nvSpPr>
      <dsp:spPr>
        <a:xfrm>
          <a:off x="6133757" y="861732"/>
          <a:ext cx="4379788" cy="2627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Dynamically update the page based on user interaction</a:t>
          </a:r>
        </a:p>
      </dsp:txBody>
      <dsp:txXfrm>
        <a:off x="6210725" y="938700"/>
        <a:ext cx="4225852" cy="2473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CBBA5-C010-493F-A739-EC30BA0D7C6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2D5A1-2978-4591-B7E4-7F62CF9C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7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MMX_(instruction_set)" TargetMode="External"/><Relationship Id="rId13" Type="http://schemas.openxmlformats.org/officeDocument/2006/relationships/hyperlink" Target="http://en.wikipedia.org/wiki/Very_long_instruction_word" TargetMode="External"/><Relationship Id="rId18" Type="http://schemas.openxmlformats.org/officeDocument/2006/relationships/hyperlink" Target="http://en.wikipedia.org/wiki/Compile_time" TargetMode="External"/><Relationship Id="rId26" Type="http://schemas.openxmlformats.org/officeDocument/2006/relationships/hyperlink" Target="http://en.wikipedia.org/wiki/Dataflow_architecture" TargetMode="External"/><Relationship Id="rId3" Type="http://schemas.openxmlformats.org/officeDocument/2006/relationships/hyperlink" Target="http://en.wikipedia.org/wiki/Cray" TargetMode="External"/><Relationship Id="rId21" Type="http://schemas.openxmlformats.org/officeDocument/2006/relationships/hyperlink" Target="http://en.wikipedia.org/wiki/Speculative_execution" TargetMode="External"/><Relationship Id="rId7" Type="http://schemas.openxmlformats.org/officeDocument/2006/relationships/hyperlink" Target="http://www.cs.kent.edu/~walker/classes/pdc.f01/lectures/MIMD-1.pdf" TargetMode="External"/><Relationship Id="rId12" Type="http://schemas.openxmlformats.org/officeDocument/2006/relationships/hyperlink" Target="http://en.wikipedia.org/wiki/Superscalar" TargetMode="External"/><Relationship Id="rId17" Type="http://schemas.openxmlformats.org/officeDocument/2006/relationships/hyperlink" Target="http://en.wikipedia.org/wiki/Run_time_(program_lifecycle_phase)" TargetMode="External"/><Relationship Id="rId25" Type="http://schemas.openxmlformats.org/officeDocument/2006/relationships/hyperlink" Target="http://en.wikipedia.org/wiki/Branch_prediction" TargetMode="External"/><Relationship Id="rId2" Type="http://schemas.openxmlformats.org/officeDocument/2006/relationships/slide" Target="../slides/slide4.xml"/><Relationship Id="rId16" Type="http://schemas.openxmlformats.org/officeDocument/2006/relationships/hyperlink" Target="http://en.wikipedia.org/wiki/Out-of-order_execution" TargetMode="External"/><Relationship Id="rId20" Type="http://schemas.openxmlformats.org/officeDocument/2006/relationships/hyperlink" Target="http://en.wikipedia.org/wiki/Register_renaming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Intel_i860" TargetMode="External"/><Relationship Id="rId11" Type="http://schemas.openxmlformats.org/officeDocument/2006/relationships/hyperlink" Target="http://en.wikipedia.org/wiki/Instruction_pipelining" TargetMode="External"/><Relationship Id="rId24" Type="http://schemas.openxmlformats.org/officeDocument/2006/relationships/hyperlink" Target="http://en.wikipedia.org/w/index.php?title=Cache_latency_prediction&amp;action=edit&amp;redlink=1" TargetMode="External"/><Relationship Id="rId5" Type="http://schemas.openxmlformats.org/officeDocument/2006/relationships/hyperlink" Target="http://en.wikipedia.org/wiki/MIMD" TargetMode="External"/><Relationship Id="rId15" Type="http://schemas.openxmlformats.org/officeDocument/2006/relationships/hyperlink" Target="http://en.wikipedia.org/wiki/Execution_unit" TargetMode="External"/><Relationship Id="rId23" Type="http://schemas.openxmlformats.org/officeDocument/2006/relationships/hyperlink" Target="http://en.wikipedia.org/wiki/Memory_dependence_prediction" TargetMode="External"/><Relationship Id="rId10" Type="http://schemas.openxmlformats.org/officeDocument/2006/relationships/hyperlink" Target="http://en.wikipedia.org/wiki/Cryptography" TargetMode="External"/><Relationship Id="rId19" Type="http://schemas.openxmlformats.org/officeDocument/2006/relationships/hyperlink" Target="http://en.wikipedia.org/wiki/Instruction_set" TargetMode="External"/><Relationship Id="rId4" Type="http://schemas.openxmlformats.org/officeDocument/2006/relationships/hyperlink" Target="http://en.wikipedia.org/wiki/Simd" TargetMode="External"/><Relationship Id="rId9" Type="http://schemas.openxmlformats.org/officeDocument/2006/relationships/hyperlink" Target="http://en.wikipedia.org/wiki/X86" TargetMode="External"/><Relationship Id="rId14" Type="http://schemas.openxmlformats.org/officeDocument/2006/relationships/hyperlink" Target="http://en.wikipedia.org/wiki/Explicitly_Parallel_Instruction_Computing" TargetMode="External"/><Relationship Id="rId22" Type="http://schemas.openxmlformats.org/officeDocument/2006/relationships/hyperlink" Target="http://en.wikipedia.org/w/index.php?title=Value_prediction&amp;action=edit&amp;redlink=1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D5A1-2978-4591-B7E4-7F62CF9CA2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36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Akin to the dataflow engines embedded in parallel databases, but with a </a:t>
            </a:r>
            <a:r>
              <a:rPr lang="en-US" i="1" dirty="0"/>
              <a:t>virtualized</a:t>
            </a:r>
            <a:r>
              <a:rPr lang="en-US" dirty="0"/>
              <a:t> execution plan</a:t>
            </a:r>
          </a:p>
          <a:p>
            <a:pPr lvl="1"/>
            <a:r>
              <a:rPr lang="en-US" dirty="0"/>
              <a:t>Graph topology may also be modified at run-time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Stage managers implement stage-specific scheduling policies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FCC28-0708-45D4-A8A9-A9484AEAB1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43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FCC28-0708-45D4-A8A9-A9484AEAB1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6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FCC28-0708-45D4-A8A9-A9484AEAB1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10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Colloquially known as the Hollywood principle: “Don’t call us, we’ll call you.”</a:t>
            </a:r>
          </a:p>
          <a:p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Task trackers with idle slots </a:t>
            </a:r>
            <a:r>
              <a:rPr lang="en-US" i="1"/>
              <a:t>request</a:t>
            </a:r>
            <a:r>
              <a:rPr lang="en-US"/>
              <a:t> new tasks to execute (receiver-initiated load sharing)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FCC28-0708-45D4-A8A9-A9484AEAB1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83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D5A1-2978-4591-B7E4-7F62CF9CA2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58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D5A1-2978-4591-B7E4-7F62CF9CA2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84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CA728-A7D3-4393-9747-B699F42730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2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CA728-A7D3-4393-9747-B699F42730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12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D5A1-2978-4591-B7E4-7F62CF9CA2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0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D5A1-2978-4591-B7E4-7F62CF9CA2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21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D5A1-2978-4591-B7E4-7F62CF9CA2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51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D5A1-2978-4591-B7E4-7F62CF9CA2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6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D5A1-2978-4591-B7E4-7F62CF9CA2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65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D5A1-2978-4591-B7E4-7F62CF9CA2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7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D5A1-2978-4591-B7E4-7F62CF9CA2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6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D5A1-2978-4591-B7E4-7F62CF9CA2A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8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FCC28-0708-45D4-A8A9-A9484AEAB1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3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Vector processing was especially popularized by </a:t>
            </a:r>
            <a:r>
              <a:rPr lang="en-US" dirty="0">
                <a:hlinkClick r:id="rId3" tooltip="Cray"/>
              </a:rPr>
              <a:t>Cray</a:t>
            </a:r>
            <a:r>
              <a:rPr lang="en-US" dirty="0"/>
              <a:t> in the 1970s and 1980s. Vector-processing architectures are now considered separate from SIMD machines, based on the fact that vector machines processed the vectors one word at a time through pipelined processors (though still based on a single instruction), whereas modern SIMD machines process all elements of the vector simultaneously.</a:t>
            </a:r>
            <a:r>
              <a:rPr lang="en-US" baseline="30000" dirty="0">
                <a:hlinkClick r:id="rId4"/>
              </a:rPr>
              <a:t>[1]</a:t>
            </a:r>
            <a:endParaRPr lang="en-US" baseline="30000" dirty="0"/>
          </a:p>
          <a:p>
            <a:endParaRPr lang="en-US" dirty="0"/>
          </a:p>
          <a:p>
            <a:r>
              <a:rPr lang="en-US" dirty="0"/>
              <a:t>Supercomputing moved away from the SIMD approach when inexpensive scalar </a:t>
            </a:r>
            <a:r>
              <a:rPr lang="en-US" dirty="0">
                <a:hlinkClick r:id="rId5" tooltip="MIMD"/>
              </a:rPr>
              <a:t>MIMD</a:t>
            </a:r>
            <a:r>
              <a:rPr lang="en-US" dirty="0"/>
              <a:t> approaches based on commodity processors such as the </a:t>
            </a:r>
            <a:r>
              <a:rPr lang="en-US" dirty="0">
                <a:hlinkClick r:id="rId6" tooltip="Intel i860"/>
              </a:rPr>
              <a:t>Intel i860 XP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[1]</a:t>
            </a:r>
            <a:r>
              <a:rPr lang="en-US" dirty="0"/>
              <a:t> became more powerful, and interest in SIMD waned.</a:t>
            </a:r>
          </a:p>
          <a:p>
            <a:endParaRPr lang="en-US" dirty="0"/>
          </a:p>
          <a:p>
            <a:r>
              <a:rPr lang="en-US" dirty="0"/>
              <a:t>The first widely-deployed desktop SIMD was with Intel's </a:t>
            </a:r>
            <a:r>
              <a:rPr lang="en-US" dirty="0">
                <a:hlinkClick r:id="rId8" tooltip="MMX (instruction set)"/>
              </a:rPr>
              <a:t>MMX</a:t>
            </a:r>
            <a:r>
              <a:rPr lang="en-US" dirty="0"/>
              <a:t> extensions to the </a:t>
            </a:r>
            <a:r>
              <a:rPr lang="en-US" dirty="0">
                <a:hlinkClick r:id="rId9" tooltip="X86"/>
              </a:rPr>
              <a:t>x86</a:t>
            </a:r>
            <a:r>
              <a:rPr lang="en-US" dirty="0"/>
              <a:t> architecture in 1996.</a:t>
            </a:r>
          </a:p>
          <a:p>
            <a:endParaRPr lang="en-US" dirty="0"/>
          </a:p>
          <a:p>
            <a:r>
              <a:rPr lang="en-US" dirty="0"/>
              <a:t>How much ILP exists in programs is very application specific. In certain fields, such as graphics and scientific computing the amount can be very large. However, workloads such as </a:t>
            </a:r>
            <a:r>
              <a:rPr lang="en-US" dirty="0">
                <a:hlinkClick r:id="rId10" tooltip="Cryptography"/>
              </a:rPr>
              <a:t>cryptography</a:t>
            </a:r>
            <a:r>
              <a:rPr lang="en-US" dirty="0"/>
              <a:t> exhibit much less parallelism.</a:t>
            </a:r>
          </a:p>
          <a:p>
            <a:r>
              <a:rPr lang="en-US" dirty="0"/>
              <a:t>Micro-architectural techniques that are used to exploit ILP include:</a:t>
            </a:r>
          </a:p>
          <a:p>
            <a:r>
              <a:rPr lang="en-US" dirty="0">
                <a:hlinkClick r:id="rId11" tooltip="Instruction pipelining"/>
              </a:rPr>
              <a:t>Instruction pipelining</a:t>
            </a:r>
            <a:r>
              <a:rPr lang="en-US" dirty="0"/>
              <a:t> where the execution of multiple instructions can be partially overlapped.</a:t>
            </a:r>
          </a:p>
          <a:p>
            <a:r>
              <a:rPr lang="en-US" dirty="0">
                <a:hlinkClick r:id="rId12" tooltip="Superscalar"/>
              </a:rPr>
              <a:t>Superscalar</a:t>
            </a:r>
            <a:r>
              <a:rPr lang="en-US" dirty="0"/>
              <a:t> execution, </a:t>
            </a:r>
            <a:r>
              <a:rPr lang="en-US" dirty="0">
                <a:hlinkClick r:id="rId13" tooltip="Very long instruction word"/>
              </a:rPr>
              <a:t>VLIW</a:t>
            </a:r>
            <a:r>
              <a:rPr lang="en-US" dirty="0"/>
              <a:t>, and the closely related </a:t>
            </a:r>
            <a:r>
              <a:rPr lang="en-US" dirty="0">
                <a:hlinkClick r:id="rId14" tooltip="Explicitly Parallel Instruction Computing"/>
              </a:rPr>
              <a:t>Explicitly Parallel Instruction Computing</a:t>
            </a:r>
            <a:r>
              <a:rPr lang="en-US" dirty="0"/>
              <a:t> concepts, in which multiple </a:t>
            </a:r>
            <a:r>
              <a:rPr lang="en-US" dirty="0">
                <a:hlinkClick r:id="rId15" tooltip="Execution unit"/>
              </a:rPr>
              <a:t>execution units</a:t>
            </a:r>
            <a:r>
              <a:rPr lang="en-US" dirty="0"/>
              <a:t> are used to execute multiple instructions in parallel.</a:t>
            </a:r>
          </a:p>
          <a:p>
            <a:r>
              <a:rPr lang="en-US" dirty="0">
                <a:hlinkClick r:id="rId16" tooltip="Out-of-order execution"/>
              </a:rPr>
              <a:t>Out-of-order execution</a:t>
            </a:r>
            <a:r>
              <a:rPr lang="en-US" dirty="0"/>
              <a:t> where instructions execute in any order that does not violate data dependencies. Note that this technique is independent of both pipelining and superscalar. Current implementations of out-of-order execution </a:t>
            </a:r>
            <a:r>
              <a:rPr lang="en-US" dirty="0">
                <a:hlinkClick r:id="rId17" tooltip="Run time (program lifecycle phase)"/>
              </a:rPr>
              <a:t>dynamically</a:t>
            </a:r>
            <a:r>
              <a:rPr lang="en-US" dirty="0"/>
              <a:t> (i.e., while the program is executing and without any help from the compiler) extract ILP from ordinary programs. An alternative is to extract this parallelism at </a:t>
            </a:r>
            <a:r>
              <a:rPr lang="en-US" dirty="0">
                <a:hlinkClick r:id="rId18" tooltip="Compile time"/>
              </a:rPr>
              <a:t>compile time</a:t>
            </a:r>
            <a:r>
              <a:rPr lang="en-US" dirty="0"/>
              <a:t> and somehow convey this information to the hardware. Due to the complexity of scaling the out-of-order execution technique, the industry has re-examined </a:t>
            </a:r>
            <a:r>
              <a:rPr lang="en-US" dirty="0">
                <a:hlinkClick r:id="rId19" tooltip="Instruction set"/>
              </a:rPr>
              <a:t>instruction sets</a:t>
            </a:r>
            <a:r>
              <a:rPr lang="en-US" dirty="0"/>
              <a:t> which explicitly encode multiple independent operations per instruction.</a:t>
            </a:r>
          </a:p>
          <a:p>
            <a:r>
              <a:rPr lang="en-US" dirty="0">
                <a:hlinkClick r:id="rId20" tooltip="Register renaming"/>
              </a:rPr>
              <a:t>Register renaming</a:t>
            </a:r>
            <a:r>
              <a:rPr lang="en-US" dirty="0"/>
              <a:t> which refers to a technique used to avoid unnecessary serialization of program operations imposed by the reuse of registers by those operations, used to enable out-of-order execution.</a:t>
            </a:r>
          </a:p>
          <a:p>
            <a:r>
              <a:rPr lang="en-US" dirty="0">
                <a:hlinkClick r:id="rId21" tooltip="Speculative execution"/>
              </a:rPr>
              <a:t>Speculative execution</a:t>
            </a:r>
            <a:r>
              <a:rPr lang="en-US" dirty="0"/>
              <a:t> which allow the execution of complete instructions or parts of instructions before being certain whether this execution should take place. A commonly used form of speculative execution is control flow speculation where instructions past a control flow instruction (e.g., a branch) are executed before the target of the control flow instruction is determined. Several other forms of speculative execution have been proposed and are in use including speculative execution driven by </a:t>
            </a:r>
            <a:r>
              <a:rPr lang="en-US" dirty="0">
                <a:hlinkClick r:id="rId22" tooltip="Value prediction (page does not exist)"/>
              </a:rPr>
              <a:t>value prediction</a:t>
            </a:r>
            <a:r>
              <a:rPr lang="en-US" dirty="0"/>
              <a:t>, </a:t>
            </a:r>
            <a:r>
              <a:rPr lang="en-US" dirty="0">
                <a:hlinkClick r:id="rId23" tooltip="Memory dependence prediction"/>
              </a:rPr>
              <a:t>memory dependence prediction</a:t>
            </a:r>
            <a:r>
              <a:rPr lang="en-US" dirty="0"/>
              <a:t> and </a:t>
            </a:r>
            <a:r>
              <a:rPr lang="en-US" dirty="0">
                <a:hlinkClick r:id="rId24" tooltip="Cache latency prediction (page does not exist)"/>
              </a:rPr>
              <a:t>cache latency prediction</a:t>
            </a:r>
            <a:r>
              <a:rPr lang="en-US" dirty="0"/>
              <a:t>.</a:t>
            </a:r>
          </a:p>
          <a:p>
            <a:r>
              <a:rPr lang="en-US" dirty="0">
                <a:hlinkClick r:id="rId25" tooltip="Branch prediction"/>
              </a:rPr>
              <a:t>Branch prediction</a:t>
            </a:r>
            <a:r>
              <a:rPr lang="en-US" dirty="0"/>
              <a:t> which is used to avoid stalling for control dependencies to be resolved. Branch prediction is used with speculative execution.</a:t>
            </a:r>
          </a:p>
          <a:p>
            <a:r>
              <a:rPr lang="en-US" dirty="0">
                <a:hlinkClick r:id="rId26" tooltip="Dataflow architecture"/>
              </a:rPr>
              <a:t>Dataflow architectures</a:t>
            </a:r>
            <a:r>
              <a:rPr lang="en-US" dirty="0"/>
              <a:t> are another class of architectures where ILP is explicitly specified, but they have not been actively researched since the 1980s.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FCC28-0708-45D4-A8A9-A9484AEAB1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2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FCC28-0708-45D4-A8A9-A9484AEAB1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6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FCC28-0708-45D4-A8A9-A9484AEAB1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29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FCC28-0708-45D4-A8A9-A9484AEAB1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67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FCC28-0708-45D4-A8A9-A9484AEAB1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58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FCC28-0708-45D4-A8A9-A9484AEAB1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4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3B5-3FF9-436B-A9D8-9B9F8AB16B6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8ABF-D78C-4181-93BB-6BE66E16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3B5-3FF9-436B-A9D8-9B9F8AB16B6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8ABF-D78C-4181-93BB-6BE66E16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8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3B5-3FF9-436B-A9D8-9B9F8AB16B6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8ABF-D78C-4181-93BB-6BE66E16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5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3B5-3FF9-436B-A9D8-9B9F8AB16B6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8ABF-D78C-4181-93BB-6BE66E16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8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3B5-3FF9-436B-A9D8-9B9F8AB16B6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8ABF-D78C-4181-93BB-6BE66E16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3B5-3FF9-436B-A9D8-9B9F8AB16B6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8ABF-D78C-4181-93BB-6BE66E16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5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3B5-3FF9-436B-A9D8-9B9F8AB16B6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8ABF-D78C-4181-93BB-6BE66E16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0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3B5-3FF9-436B-A9D8-9B9F8AB16B6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8ABF-D78C-4181-93BB-6BE66E16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3B5-3FF9-436B-A9D8-9B9F8AB16B6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8ABF-D78C-4181-93BB-6BE66E16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3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3B5-3FF9-436B-A9D8-9B9F8AB16B6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8ABF-D78C-4181-93BB-6BE66E16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1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3B5-3FF9-436B-A9D8-9B9F8AB16B6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8ABF-D78C-4181-93BB-6BE66E16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1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73B5-3FF9-436B-A9D8-9B9F8AB16B6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C8ABF-D78C-4181-93BB-6BE66E16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6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F2EA4E-2288-475A-B7E0-5DC0148C9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Evaluation II</a:t>
            </a:r>
            <a:br>
              <a:rPr lang="en-US" dirty="0"/>
            </a:br>
            <a:r>
              <a:rPr lang="en-US" sz="4400" dirty="0"/>
              <a:t>Distributed systems</a:t>
            </a:r>
            <a:br>
              <a:rPr lang="en-US" sz="4400" dirty="0"/>
            </a:br>
            <a:r>
              <a:rPr lang="en-US" sz="4400" dirty="0"/>
              <a:t>and web applications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E7D908-DC38-44A4-AD2B-5B61AEA88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Steffen Viken Valvåg</a:t>
            </a:r>
          </a:p>
          <a:p>
            <a:r>
              <a:rPr lang="nb-NO" dirty="0"/>
              <a:t>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5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Dryad/</a:t>
            </a:r>
            <a:r>
              <a:rPr lang="en-US" dirty="0" err="1"/>
              <a:t>DryadLINQ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Compose a flexible communication graph with customizable </a:t>
            </a:r>
            <a:r>
              <a:rPr lang="en-US" i="1" dirty="0"/>
              <a:t>vertices</a:t>
            </a:r>
            <a:r>
              <a:rPr lang="en-US" dirty="0"/>
              <a:t> passing data over </a:t>
            </a:r>
            <a:r>
              <a:rPr lang="en-US" i="1" dirty="0"/>
              <a:t>channels</a:t>
            </a:r>
          </a:p>
          <a:p>
            <a:pPr lvl="1"/>
            <a:r>
              <a:rPr lang="en-US" dirty="0"/>
              <a:t>Vertex code is typically sequential, invoked with a set of input and output channels</a:t>
            </a:r>
          </a:p>
          <a:p>
            <a:pPr lvl="1"/>
            <a:r>
              <a:rPr lang="en-US" dirty="0"/>
              <a:t>Higher-level data-parallel abstractions akin to </a:t>
            </a:r>
            <a:r>
              <a:rPr lang="en-US" dirty="0" err="1"/>
              <a:t>MapReduce</a:t>
            </a:r>
            <a:r>
              <a:rPr lang="en-US" dirty="0"/>
              <a:t> available through </a:t>
            </a:r>
            <a:r>
              <a:rPr lang="en-US" dirty="0" err="1"/>
              <a:t>DryadLINQ</a:t>
            </a:r>
            <a:endParaRPr lang="en-US" dirty="0"/>
          </a:p>
          <a:p>
            <a:r>
              <a:rPr lang="en-US" dirty="0"/>
              <a:t>Executed as a collection of tasks, where each task executes one vertex, and independent tasks may execute in parallel</a:t>
            </a:r>
          </a:p>
          <a:p>
            <a:pPr lvl="1"/>
            <a:r>
              <a:rPr lang="en-US" dirty="0"/>
              <a:t>Split into </a:t>
            </a:r>
            <a:r>
              <a:rPr lang="en-US" i="1" dirty="0"/>
              <a:t>stages</a:t>
            </a:r>
            <a:r>
              <a:rPr lang="en-US" dirty="0"/>
              <a:t> that manifest synchronization barriers</a:t>
            </a:r>
          </a:p>
        </p:txBody>
      </p:sp>
    </p:spTree>
    <p:extLst>
      <p:ext uri="{BB962C8B-B14F-4D97-AF65-F5344CB8AC3E}">
        <p14:creationId xmlns:p14="http://schemas.microsoft.com/office/powerpoint/2010/main" val="185386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Dependency Graphs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971799" y="3429001"/>
          <a:ext cx="6671396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4" imgW="7286566" imgH="3609772" progId="AcroExch.Document.7">
                  <p:embed/>
                </p:oleObj>
              </mc:Choice>
              <mc:Fallback>
                <p:oleObj name="Acrobat Document" r:id="rId4" imgW="7286566" imgH="3609772" progId="AcroExch.Document.7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799" y="3429001"/>
                        <a:ext cx="6671396" cy="330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Tasks require certain input data, and produce certain output data that other tasks may depend on</a:t>
            </a:r>
          </a:p>
          <a:p>
            <a:pPr lvl="1"/>
            <a:r>
              <a:rPr lang="en-US" dirty="0"/>
              <a:t>Below is a </a:t>
            </a:r>
            <a:r>
              <a:rPr lang="en-US" dirty="0" err="1"/>
              <a:t>MapReduce</a:t>
            </a:r>
            <a:r>
              <a:rPr lang="en-US" dirty="0"/>
              <a:t> graph with 3 map tasks and 2 reduce tasks;  Dryad allows more flexible graph topologies</a:t>
            </a:r>
          </a:p>
          <a:p>
            <a:pPr lvl="1"/>
            <a:r>
              <a:rPr lang="en-US" b="1" dirty="0"/>
              <a:t>Virtualized</a:t>
            </a:r>
            <a:r>
              <a:rPr lang="en-US" dirty="0"/>
              <a:t> execution plan</a:t>
            </a:r>
          </a:p>
        </p:txBody>
      </p:sp>
    </p:spTree>
    <p:extLst>
      <p:ext uri="{BB962C8B-B14F-4D97-AF65-F5344CB8AC3E}">
        <p14:creationId xmlns:p14="http://schemas.microsoft.com/office/powerpoint/2010/main" val="56742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Hadoop</a:t>
            </a:r>
            <a:r>
              <a:rPr lang="en-US" dirty="0"/>
              <a:t> is a widely deployed implementation of </a:t>
            </a:r>
            <a:r>
              <a:rPr lang="en-US" dirty="0" err="1"/>
              <a:t>MapReduce</a:t>
            </a:r>
            <a:endParaRPr lang="en-US" dirty="0"/>
          </a:p>
          <a:p>
            <a:pPr lvl="1"/>
            <a:r>
              <a:rPr lang="en-US" dirty="0"/>
              <a:t>Also a popular research vehicle</a:t>
            </a:r>
          </a:p>
          <a:p>
            <a:r>
              <a:rPr lang="en-US" dirty="0"/>
              <a:t>Jobs are submitted to a central </a:t>
            </a:r>
            <a:r>
              <a:rPr lang="en-US" i="1" dirty="0"/>
              <a:t>job tracker</a:t>
            </a:r>
            <a:r>
              <a:rPr lang="en-US" dirty="0"/>
              <a:t> component</a:t>
            </a:r>
          </a:p>
          <a:p>
            <a:pPr lvl="1"/>
            <a:r>
              <a:rPr lang="en-US" dirty="0"/>
              <a:t>Makes all scheduling decisions, tracking multiple concurrent jobs</a:t>
            </a:r>
          </a:p>
          <a:p>
            <a:r>
              <a:rPr lang="en-US" dirty="0"/>
              <a:t>Every node runs a </a:t>
            </a:r>
            <a:r>
              <a:rPr lang="en-US" i="1" dirty="0"/>
              <a:t>task tracker </a:t>
            </a:r>
            <a:r>
              <a:rPr lang="en-US" dirty="0"/>
              <a:t>that communicates regularly with the job tracker to obtain scheduling decisions</a:t>
            </a:r>
          </a:p>
          <a:p>
            <a:pPr lvl="1"/>
            <a:r>
              <a:rPr lang="en-US" dirty="0"/>
              <a:t>Each task tracker has a number of task execution </a:t>
            </a:r>
            <a:r>
              <a:rPr lang="en-US" i="1" dirty="0"/>
              <a:t>slots,</a:t>
            </a:r>
            <a:r>
              <a:rPr lang="en-US" dirty="0"/>
              <a:t> bounding the number of concurrent tasks on a node</a:t>
            </a:r>
          </a:p>
          <a:p>
            <a:pPr lvl="1"/>
            <a:r>
              <a:rPr lang="en-US" dirty="0"/>
              <a:t>Free slots are filled by requesting additional tasks from the job tracker; the received tasks may belong to any ongoing job</a:t>
            </a:r>
          </a:p>
          <a:p>
            <a:r>
              <a:rPr lang="en-US" dirty="0"/>
              <a:t>Input and output data are stored in a block-based distributed file system (HDFS)</a:t>
            </a:r>
          </a:p>
          <a:p>
            <a:pPr lvl="1"/>
            <a:r>
              <a:rPr lang="en-US" dirty="0"/>
              <a:t>Intermediate data stored locally, outside HDFS</a:t>
            </a:r>
          </a:p>
        </p:txBody>
      </p:sp>
    </p:spTree>
    <p:extLst>
      <p:ext uri="{BB962C8B-B14F-4D97-AF65-F5344CB8AC3E}">
        <p14:creationId xmlns:p14="http://schemas.microsoft.com/office/powerpoint/2010/main" val="372528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Master/worker pattern with task trackers that are loosely coupled to the job tracker</a:t>
            </a:r>
          </a:p>
          <a:p>
            <a:pPr lvl="1"/>
            <a:r>
              <a:rPr lang="en-US" dirty="0"/>
              <a:t>Communicating through heartbeat RPCs</a:t>
            </a:r>
          </a:p>
          <a:p>
            <a:pPr lvl="1"/>
            <a:r>
              <a:rPr lang="en-US" dirty="0"/>
              <a:t>Same architecture for the underlying HDFS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90798" y="4665758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Tracker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197969" y="4665758"/>
            <a:ext cx="1752600" cy="8382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Tracker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50369" y="4818158"/>
            <a:ext cx="1752600" cy="8382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Tracker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02769" y="4970558"/>
            <a:ext cx="1752600" cy="8382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Tracker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55169" y="5122958"/>
            <a:ext cx="1752600" cy="8382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Tracker</a:t>
            </a:r>
          </a:p>
        </p:txBody>
      </p:sp>
      <p:sp>
        <p:nvSpPr>
          <p:cNvPr id="19" name="Curved Up Arrow 18"/>
          <p:cNvSpPr/>
          <p:nvPr/>
        </p:nvSpPr>
        <p:spPr>
          <a:xfrm>
            <a:off x="4158761" y="5811689"/>
            <a:ext cx="2851638" cy="4572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Up Arrow 20"/>
          <p:cNvSpPr/>
          <p:nvPr/>
        </p:nvSpPr>
        <p:spPr>
          <a:xfrm rot="10800000">
            <a:off x="4038599" y="3956512"/>
            <a:ext cx="2971800" cy="4572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7213" y="4044381"/>
            <a:ext cx="11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Heartbeat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92866" y="5855623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114030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5A9F-8737-475A-A2E3-62611304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performance of Hadoop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3FA3-0F36-46A2-B2CD-B41500446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100+ configuration options for MapReduce</a:t>
            </a:r>
          </a:p>
          <a:p>
            <a:r>
              <a:rPr lang="en-US" dirty="0"/>
              <a:t>100+ configuration options for the underlying HDFS</a:t>
            </a:r>
          </a:p>
          <a:p>
            <a:r>
              <a:rPr lang="en-US" dirty="0"/>
              <a:t>Selecting factors was a nightmare!</a:t>
            </a:r>
          </a:p>
          <a:p>
            <a:r>
              <a:rPr lang="en-US" dirty="0"/>
              <a:t>I relied on folklore and recommendations in the documentation for “good” configurations, and used those as starting points.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7451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1D75-41EC-4D83-B045-DD1C080D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Block Size</a:t>
            </a:r>
            <a:endParaRPr lang="nb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C0BEBA-EF45-40D9-9AFE-53CC34693129}"/>
              </a:ext>
            </a:extLst>
          </p:cNvPr>
          <p:cNvCxnSpPr/>
          <p:nvPr/>
        </p:nvCxnSpPr>
        <p:spPr>
          <a:xfrm>
            <a:off x="1645920" y="4365266"/>
            <a:ext cx="570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A88DB4-4CCE-4FC7-BAD3-20918AE2EF88}"/>
              </a:ext>
            </a:extLst>
          </p:cNvPr>
          <p:cNvCxnSpPr/>
          <p:nvPr/>
        </p:nvCxnSpPr>
        <p:spPr>
          <a:xfrm flipV="1">
            <a:off x="1598212" y="2250219"/>
            <a:ext cx="0" cy="212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9CA956-BDB3-4B17-BFB3-DC38E8B25631}"/>
              </a:ext>
            </a:extLst>
          </p:cNvPr>
          <p:cNvSpPr txBox="1"/>
          <p:nvPr/>
        </p:nvSpPr>
        <p:spPr>
          <a:xfrm>
            <a:off x="3912042" y="4476585"/>
            <a:ext cx="164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HDFS Block Size</a:t>
            </a:r>
            <a:endParaRPr lang="nb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BA4F2-1DC1-4353-966C-12F7569BF906}"/>
              </a:ext>
            </a:extLst>
          </p:cNvPr>
          <p:cNvSpPr txBox="1"/>
          <p:nvPr/>
        </p:nvSpPr>
        <p:spPr>
          <a:xfrm>
            <a:off x="953099" y="1766717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Throughput</a:t>
            </a:r>
            <a:endParaRPr lang="nb-NO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C879DA0-3848-4EEE-B593-8F92F654EF8F}"/>
              </a:ext>
            </a:extLst>
          </p:cNvPr>
          <p:cNvSpPr/>
          <p:nvPr/>
        </p:nvSpPr>
        <p:spPr>
          <a:xfrm>
            <a:off x="1590261" y="2587390"/>
            <a:ext cx="5796501" cy="1197431"/>
          </a:xfrm>
          <a:custGeom>
            <a:avLst/>
            <a:gdLst>
              <a:gd name="connsiteX0" fmla="*/ 0 w 5796501"/>
              <a:gd name="connsiteY0" fmla="*/ 1197431 h 1197431"/>
              <a:gd name="connsiteX1" fmla="*/ 55659 w 5796501"/>
              <a:gd name="connsiteY1" fmla="*/ 1165626 h 1197431"/>
              <a:gd name="connsiteX2" fmla="*/ 95416 w 5796501"/>
              <a:gd name="connsiteY2" fmla="*/ 1117918 h 1197431"/>
              <a:gd name="connsiteX3" fmla="*/ 166977 w 5796501"/>
              <a:gd name="connsiteY3" fmla="*/ 1078161 h 1197431"/>
              <a:gd name="connsiteX4" fmla="*/ 206734 w 5796501"/>
              <a:gd name="connsiteY4" fmla="*/ 1038405 h 1197431"/>
              <a:gd name="connsiteX5" fmla="*/ 238539 w 5796501"/>
              <a:gd name="connsiteY5" fmla="*/ 1006600 h 1197431"/>
              <a:gd name="connsiteX6" fmla="*/ 262393 w 5796501"/>
              <a:gd name="connsiteY6" fmla="*/ 998648 h 1197431"/>
              <a:gd name="connsiteX7" fmla="*/ 326003 w 5796501"/>
              <a:gd name="connsiteY7" fmla="*/ 958892 h 1197431"/>
              <a:gd name="connsiteX8" fmla="*/ 365760 w 5796501"/>
              <a:gd name="connsiteY8" fmla="*/ 935038 h 1197431"/>
              <a:gd name="connsiteX9" fmla="*/ 389614 w 5796501"/>
              <a:gd name="connsiteY9" fmla="*/ 919135 h 1197431"/>
              <a:gd name="connsiteX10" fmla="*/ 421419 w 5796501"/>
              <a:gd name="connsiteY10" fmla="*/ 895281 h 1197431"/>
              <a:gd name="connsiteX11" fmla="*/ 485029 w 5796501"/>
              <a:gd name="connsiteY11" fmla="*/ 879379 h 1197431"/>
              <a:gd name="connsiteX12" fmla="*/ 508883 w 5796501"/>
              <a:gd name="connsiteY12" fmla="*/ 871427 h 1197431"/>
              <a:gd name="connsiteX13" fmla="*/ 572494 w 5796501"/>
              <a:gd name="connsiteY13" fmla="*/ 839622 h 1197431"/>
              <a:gd name="connsiteX14" fmla="*/ 596348 w 5796501"/>
              <a:gd name="connsiteY14" fmla="*/ 815768 h 1197431"/>
              <a:gd name="connsiteX15" fmla="*/ 636104 w 5796501"/>
              <a:gd name="connsiteY15" fmla="*/ 791914 h 1197431"/>
              <a:gd name="connsiteX16" fmla="*/ 659958 w 5796501"/>
              <a:gd name="connsiteY16" fmla="*/ 776012 h 1197431"/>
              <a:gd name="connsiteX17" fmla="*/ 731520 w 5796501"/>
              <a:gd name="connsiteY17" fmla="*/ 720353 h 1197431"/>
              <a:gd name="connsiteX18" fmla="*/ 771276 w 5796501"/>
              <a:gd name="connsiteY18" fmla="*/ 696499 h 1197431"/>
              <a:gd name="connsiteX19" fmla="*/ 811033 w 5796501"/>
              <a:gd name="connsiteY19" fmla="*/ 664693 h 1197431"/>
              <a:gd name="connsiteX20" fmla="*/ 834887 w 5796501"/>
              <a:gd name="connsiteY20" fmla="*/ 656742 h 1197431"/>
              <a:gd name="connsiteX21" fmla="*/ 882595 w 5796501"/>
              <a:gd name="connsiteY21" fmla="*/ 632888 h 1197431"/>
              <a:gd name="connsiteX22" fmla="*/ 906449 w 5796501"/>
              <a:gd name="connsiteY22" fmla="*/ 609034 h 1197431"/>
              <a:gd name="connsiteX23" fmla="*/ 985962 w 5796501"/>
              <a:gd name="connsiteY23" fmla="*/ 593132 h 1197431"/>
              <a:gd name="connsiteX24" fmla="*/ 1017767 w 5796501"/>
              <a:gd name="connsiteY24" fmla="*/ 577229 h 1197431"/>
              <a:gd name="connsiteX25" fmla="*/ 1041621 w 5796501"/>
              <a:gd name="connsiteY25" fmla="*/ 561327 h 1197431"/>
              <a:gd name="connsiteX26" fmla="*/ 1073426 w 5796501"/>
              <a:gd name="connsiteY26" fmla="*/ 553375 h 1197431"/>
              <a:gd name="connsiteX27" fmla="*/ 1121134 w 5796501"/>
              <a:gd name="connsiteY27" fmla="*/ 537473 h 1197431"/>
              <a:gd name="connsiteX28" fmla="*/ 1224501 w 5796501"/>
              <a:gd name="connsiteY28" fmla="*/ 505667 h 1197431"/>
              <a:gd name="connsiteX29" fmla="*/ 1272209 w 5796501"/>
              <a:gd name="connsiteY29" fmla="*/ 497716 h 1197431"/>
              <a:gd name="connsiteX30" fmla="*/ 1311965 w 5796501"/>
              <a:gd name="connsiteY30" fmla="*/ 473862 h 1197431"/>
              <a:gd name="connsiteX31" fmla="*/ 1367624 w 5796501"/>
              <a:gd name="connsiteY31" fmla="*/ 465911 h 1197431"/>
              <a:gd name="connsiteX32" fmla="*/ 1415332 w 5796501"/>
              <a:gd name="connsiteY32" fmla="*/ 457960 h 1197431"/>
              <a:gd name="connsiteX33" fmla="*/ 1447137 w 5796501"/>
              <a:gd name="connsiteY33" fmla="*/ 434106 h 1197431"/>
              <a:gd name="connsiteX34" fmla="*/ 1470991 w 5796501"/>
              <a:gd name="connsiteY34" fmla="*/ 426154 h 1197431"/>
              <a:gd name="connsiteX35" fmla="*/ 1486894 w 5796501"/>
              <a:gd name="connsiteY35" fmla="*/ 465911 h 1197431"/>
              <a:gd name="connsiteX36" fmla="*/ 1494845 w 5796501"/>
              <a:gd name="connsiteY36" fmla="*/ 776012 h 1197431"/>
              <a:gd name="connsiteX37" fmla="*/ 1526650 w 5796501"/>
              <a:gd name="connsiteY37" fmla="*/ 807817 h 1197431"/>
              <a:gd name="connsiteX38" fmla="*/ 1534602 w 5796501"/>
              <a:gd name="connsiteY38" fmla="*/ 831671 h 1197431"/>
              <a:gd name="connsiteX39" fmla="*/ 1526650 w 5796501"/>
              <a:gd name="connsiteY39" fmla="*/ 958892 h 1197431"/>
              <a:gd name="connsiteX40" fmla="*/ 1510748 w 5796501"/>
              <a:gd name="connsiteY40" fmla="*/ 1014551 h 1197431"/>
              <a:gd name="connsiteX41" fmla="*/ 1558456 w 5796501"/>
              <a:gd name="connsiteY41" fmla="*/ 982746 h 1197431"/>
              <a:gd name="connsiteX42" fmla="*/ 1622066 w 5796501"/>
              <a:gd name="connsiteY42" fmla="*/ 950940 h 1197431"/>
              <a:gd name="connsiteX43" fmla="*/ 1645920 w 5796501"/>
              <a:gd name="connsiteY43" fmla="*/ 927087 h 1197431"/>
              <a:gd name="connsiteX44" fmla="*/ 1677725 w 5796501"/>
              <a:gd name="connsiteY44" fmla="*/ 911184 h 1197431"/>
              <a:gd name="connsiteX45" fmla="*/ 1757238 w 5796501"/>
              <a:gd name="connsiteY45" fmla="*/ 863476 h 1197431"/>
              <a:gd name="connsiteX46" fmla="*/ 1860605 w 5796501"/>
              <a:gd name="connsiteY46" fmla="*/ 831671 h 1197431"/>
              <a:gd name="connsiteX47" fmla="*/ 1884459 w 5796501"/>
              <a:gd name="connsiteY47" fmla="*/ 807817 h 1197431"/>
              <a:gd name="connsiteX48" fmla="*/ 1916264 w 5796501"/>
              <a:gd name="connsiteY48" fmla="*/ 799866 h 1197431"/>
              <a:gd name="connsiteX49" fmla="*/ 1956021 w 5796501"/>
              <a:gd name="connsiteY49" fmla="*/ 783963 h 1197431"/>
              <a:gd name="connsiteX50" fmla="*/ 2035534 w 5796501"/>
              <a:gd name="connsiteY50" fmla="*/ 744207 h 1197431"/>
              <a:gd name="connsiteX51" fmla="*/ 2059388 w 5796501"/>
              <a:gd name="connsiteY51" fmla="*/ 720353 h 1197431"/>
              <a:gd name="connsiteX52" fmla="*/ 2122998 w 5796501"/>
              <a:gd name="connsiteY52" fmla="*/ 688547 h 1197431"/>
              <a:gd name="connsiteX53" fmla="*/ 2178657 w 5796501"/>
              <a:gd name="connsiteY53" fmla="*/ 664693 h 1197431"/>
              <a:gd name="connsiteX54" fmla="*/ 2226365 w 5796501"/>
              <a:gd name="connsiteY54" fmla="*/ 648791 h 1197431"/>
              <a:gd name="connsiteX55" fmla="*/ 2274073 w 5796501"/>
              <a:gd name="connsiteY55" fmla="*/ 624937 h 1197431"/>
              <a:gd name="connsiteX56" fmla="*/ 2305878 w 5796501"/>
              <a:gd name="connsiteY56" fmla="*/ 609034 h 1197431"/>
              <a:gd name="connsiteX57" fmla="*/ 2369489 w 5796501"/>
              <a:gd name="connsiteY57" fmla="*/ 593132 h 1197431"/>
              <a:gd name="connsiteX58" fmla="*/ 2456953 w 5796501"/>
              <a:gd name="connsiteY58" fmla="*/ 561327 h 1197431"/>
              <a:gd name="connsiteX59" fmla="*/ 2520563 w 5796501"/>
              <a:gd name="connsiteY59" fmla="*/ 545424 h 1197431"/>
              <a:gd name="connsiteX60" fmla="*/ 2544417 w 5796501"/>
              <a:gd name="connsiteY60" fmla="*/ 529521 h 1197431"/>
              <a:gd name="connsiteX61" fmla="*/ 2600076 w 5796501"/>
              <a:gd name="connsiteY61" fmla="*/ 521570 h 1197431"/>
              <a:gd name="connsiteX62" fmla="*/ 2623930 w 5796501"/>
              <a:gd name="connsiteY62" fmla="*/ 513619 h 1197431"/>
              <a:gd name="connsiteX63" fmla="*/ 2671638 w 5796501"/>
              <a:gd name="connsiteY63" fmla="*/ 505667 h 1197431"/>
              <a:gd name="connsiteX64" fmla="*/ 2743200 w 5796501"/>
              <a:gd name="connsiteY64" fmla="*/ 481813 h 1197431"/>
              <a:gd name="connsiteX65" fmla="*/ 2838616 w 5796501"/>
              <a:gd name="connsiteY65" fmla="*/ 465911 h 1197431"/>
              <a:gd name="connsiteX66" fmla="*/ 2965836 w 5796501"/>
              <a:gd name="connsiteY66" fmla="*/ 426154 h 1197431"/>
              <a:gd name="connsiteX67" fmla="*/ 3116911 w 5796501"/>
              <a:gd name="connsiteY67" fmla="*/ 418203 h 1197431"/>
              <a:gd name="connsiteX68" fmla="*/ 3156668 w 5796501"/>
              <a:gd name="connsiteY68" fmla="*/ 410252 h 1197431"/>
              <a:gd name="connsiteX69" fmla="*/ 3180522 w 5796501"/>
              <a:gd name="connsiteY69" fmla="*/ 394349 h 1197431"/>
              <a:gd name="connsiteX70" fmla="*/ 3236181 w 5796501"/>
              <a:gd name="connsiteY70" fmla="*/ 386398 h 1197431"/>
              <a:gd name="connsiteX71" fmla="*/ 3260035 w 5796501"/>
              <a:gd name="connsiteY71" fmla="*/ 370495 h 1197431"/>
              <a:gd name="connsiteX72" fmla="*/ 3283889 w 5796501"/>
              <a:gd name="connsiteY72" fmla="*/ 346641 h 1197431"/>
              <a:gd name="connsiteX73" fmla="*/ 3355450 w 5796501"/>
              <a:gd name="connsiteY73" fmla="*/ 330739 h 1197431"/>
              <a:gd name="connsiteX74" fmla="*/ 3395207 w 5796501"/>
              <a:gd name="connsiteY74" fmla="*/ 283031 h 1197431"/>
              <a:gd name="connsiteX75" fmla="*/ 3419061 w 5796501"/>
              <a:gd name="connsiteY75" fmla="*/ 275080 h 1197431"/>
              <a:gd name="connsiteX76" fmla="*/ 3450866 w 5796501"/>
              <a:gd name="connsiteY76" fmla="*/ 259177 h 1197431"/>
              <a:gd name="connsiteX77" fmla="*/ 3498574 w 5796501"/>
              <a:gd name="connsiteY77" fmla="*/ 227372 h 1197431"/>
              <a:gd name="connsiteX78" fmla="*/ 3538330 w 5796501"/>
              <a:gd name="connsiteY78" fmla="*/ 187615 h 1197431"/>
              <a:gd name="connsiteX79" fmla="*/ 3578087 w 5796501"/>
              <a:gd name="connsiteY79" fmla="*/ 227372 h 1197431"/>
              <a:gd name="connsiteX80" fmla="*/ 3586038 w 5796501"/>
              <a:gd name="connsiteY80" fmla="*/ 275080 h 1197431"/>
              <a:gd name="connsiteX81" fmla="*/ 3593989 w 5796501"/>
              <a:gd name="connsiteY81" fmla="*/ 306885 h 1197431"/>
              <a:gd name="connsiteX82" fmla="*/ 3601941 w 5796501"/>
              <a:gd name="connsiteY82" fmla="*/ 346641 h 1197431"/>
              <a:gd name="connsiteX83" fmla="*/ 3625795 w 5796501"/>
              <a:gd name="connsiteY83" fmla="*/ 601083 h 1197431"/>
              <a:gd name="connsiteX84" fmla="*/ 3633746 w 5796501"/>
              <a:gd name="connsiteY84" fmla="*/ 664693 h 1197431"/>
              <a:gd name="connsiteX85" fmla="*/ 3657600 w 5796501"/>
              <a:gd name="connsiteY85" fmla="*/ 744207 h 1197431"/>
              <a:gd name="connsiteX86" fmla="*/ 3657600 w 5796501"/>
              <a:gd name="connsiteY86" fmla="*/ 855525 h 1197431"/>
              <a:gd name="connsiteX87" fmla="*/ 3641697 w 5796501"/>
              <a:gd name="connsiteY87" fmla="*/ 823720 h 1197431"/>
              <a:gd name="connsiteX88" fmla="*/ 3649649 w 5796501"/>
              <a:gd name="connsiteY88" fmla="*/ 680596 h 1197431"/>
              <a:gd name="connsiteX89" fmla="*/ 3673502 w 5796501"/>
              <a:gd name="connsiteY89" fmla="*/ 672645 h 1197431"/>
              <a:gd name="connsiteX90" fmla="*/ 3745064 w 5796501"/>
              <a:gd name="connsiteY90" fmla="*/ 616986 h 1197431"/>
              <a:gd name="connsiteX91" fmla="*/ 3776869 w 5796501"/>
              <a:gd name="connsiteY91" fmla="*/ 593132 h 1197431"/>
              <a:gd name="connsiteX92" fmla="*/ 3872285 w 5796501"/>
              <a:gd name="connsiteY92" fmla="*/ 569278 h 1197431"/>
              <a:gd name="connsiteX93" fmla="*/ 4007457 w 5796501"/>
              <a:gd name="connsiteY93" fmla="*/ 505667 h 1197431"/>
              <a:gd name="connsiteX94" fmla="*/ 4039262 w 5796501"/>
              <a:gd name="connsiteY94" fmla="*/ 489765 h 1197431"/>
              <a:gd name="connsiteX95" fmla="*/ 4102873 w 5796501"/>
              <a:gd name="connsiteY95" fmla="*/ 442057 h 1197431"/>
              <a:gd name="connsiteX96" fmla="*/ 4174435 w 5796501"/>
              <a:gd name="connsiteY96" fmla="*/ 434106 h 1197431"/>
              <a:gd name="connsiteX97" fmla="*/ 4198289 w 5796501"/>
              <a:gd name="connsiteY97" fmla="*/ 418203 h 1197431"/>
              <a:gd name="connsiteX98" fmla="*/ 4245996 w 5796501"/>
              <a:gd name="connsiteY98" fmla="*/ 402300 h 1197431"/>
              <a:gd name="connsiteX99" fmla="*/ 4341412 w 5796501"/>
              <a:gd name="connsiteY99" fmla="*/ 370495 h 1197431"/>
              <a:gd name="connsiteX100" fmla="*/ 4381169 w 5796501"/>
              <a:gd name="connsiteY100" fmla="*/ 354593 h 1197431"/>
              <a:gd name="connsiteX101" fmla="*/ 4468633 w 5796501"/>
              <a:gd name="connsiteY101" fmla="*/ 330739 h 1197431"/>
              <a:gd name="connsiteX102" fmla="*/ 4603805 w 5796501"/>
              <a:gd name="connsiteY102" fmla="*/ 314836 h 1197431"/>
              <a:gd name="connsiteX103" fmla="*/ 4802588 w 5796501"/>
              <a:gd name="connsiteY103" fmla="*/ 290982 h 1197431"/>
              <a:gd name="connsiteX104" fmla="*/ 4842344 w 5796501"/>
              <a:gd name="connsiteY104" fmla="*/ 275080 h 1197431"/>
              <a:gd name="connsiteX105" fmla="*/ 4866198 w 5796501"/>
              <a:gd name="connsiteY105" fmla="*/ 267128 h 1197431"/>
              <a:gd name="connsiteX106" fmla="*/ 4905955 w 5796501"/>
              <a:gd name="connsiteY106" fmla="*/ 251226 h 1197431"/>
              <a:gd name="connsiteX107" fmla="*/ 5057029 w 5796501"/>
              <a:gd name="connsiteY107" fmla="*/ 211469 h 1197431"/>
              <a:gd name="connsiteX108" fmla="*/ 5112689 w 5796501"/>
              <a:gd name="connsiteY108" fmla="*/ 187615 h 1197431"/>
              <a:gd name="connsiteX109" fmla="*/ 5128591 w 5796501"/>
              <a:gd name="connsiteY109" fmla="*/ 163761 h 1197431"/>
              <a:gd name="connsiteX110" fmla="*/ 5200153 w 5796501"/>
              <a:gd name="connsiteY110" fmla="*/ 155810 h 1197431"/>
              <a:gd name="connsiteX111" fmla="*/ 5239909 w 5796501"/>
              <a:gd name="connsiteY111" fmla="*/ 116053 h 1197431"/>
              <a:gd name="connsiteX112" fmla="*/ 5287617 w 5796501"/>
              <a:gd name="connsiteY112" fmla="*/ 100151 h 1197431"/>
              <a:gd name="connsiteX113" fmla="*/ 5343276 w 5796501"/>
              <a:gd name="connsiteY113" fmla="*/ 68346 h 1197431"/>
              <a:gd name="connsiteX114" fmla="*/ 5398936 w 5796501"/>
              <a:gd name="connsiteY114" fmla="*/ 60394 h 1197431"/>
              <a:gd name="connsiteX115" fmla="*/ 5478449 w 5796501"/>
              <a:gd name="connsiteY115" fmla="*/ 36540 h 1197431"/>
              <a:gd name="connsiteX116" fmla="*/ 5581816 w 5796501"/>
              <a:gd name="connsiteY116" fmla="*/ 4735 h 1197431"/>
              <a:gd name="connsiteX117" fmla="*/ 5709036 w 5796501"/>
              <a:gd name="connsiteY117" fmla="*/ 20638 h 1197431"/>
              <a:gd name="connsiteX118" fmla="*/ 5716988 w 5796501"/>
              <a:gd name="connsiteY118" fmla="*/ 275080 h 1197431"/>
              <a:gd name="connsiteX119" fmla="*/ 5748793 w 5796501"/>
              <a:gd name="connsiteY119" fmla="*/ 338690 h 1197431"/>
              <a:gd name="connsiteX120" fmla="*/ 5756744 w 5796501"/>
              <a:gd name="connsiteY120" fmla="*/ 362544 h 1197431"/>
              <a:gd name="connsiteX121" fmla="*/ 5772647 w 5796501"/>
              <a:gd name="connsiteY121" fmla="*/ 386398 h 1197431"/>
              <a:gd name="connsiteX122" fmla="*/ 5796501 w 5796501"/>
              <a:gd name="connsiteY122" fmla="*/ 442057 h 1197431"/>
              <a:gd name="connsiteX123" fmla="*/ 5788549 w 5796501"/>
              <a:gd name="connsiteY123" fmla="*/ 593132 h 1197431"/>
              <a:gd name="connsiteX124" fmla="*/ 5772647 w 5796501"/>
              <a:gd name="connsiteY124" fmla="*/ 640840 h 1197431"/>
              <a:gd name="connsiteX125" fmla="*/ 5780598 w 5796501"/>
              <a:gd name="connsiteY125" fmla="*/ 744207 h 119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796501" h="1197431">
                <a:moveTo>
                  <a:pt x="0" y="1197431"/>
                </a:moveTo>
                <a:cubicBezTo>
                  <a:pt x="18553" y="1186829"/>
                  <a:pt x="38153" y="1177880"/>
                  <a:pt x="55659" y="1165626"/>
                </a:cubicBezTo>
                <a:cubicBezTo>
                  <a:pt x="126832" y="1115805"/>
                  <a:pt x="38804" y="1167454"/>
                  <a:pt x="95416" y="1117918"/>
                </a:cubicBezTo>
                <a:cubicBezTo>
                  <a:pt x="129065" y="1088475"/>
                  <a:pt x="134215" y="1089083"/>
                  <a:pt x="166977" y="1078161"/>
                </a:cubicBezTo>
                <a:cubicBezTo>
                  <a:pt x="197606" y="1032219"/>
                  <a:pt x="165504" y="1073745"/>
                  <a:pt x="206734" y="1038405"/>
                </a:cubicBezTo>
                <a:cubicBezTo>
                  <a:pt x="218118" y="1028648"/>
                  <a:pt x="226339" y="1015315"/>
                  <a:pt x="238539" y="1006600"/>
                </a:cubicBezTo>
                <a:cubicBezTo>
                  <a:pt x="245359" y="1001728"/>
                  <a:pt x="255035" y="1002662"/>
                  <a:pt x="262393" y="998648"/>
                </a:cubicBezTo>
                <a:cubicBezTo>
                  <a:pt x="284344" y="986675"/>
                  <a:pt x="304708" y="971996"/>
                  <a:pt x="326003" y="958892"/>
                </a:cubicBezTo>
                <a:cubicBezTo>
                  <a:pt x="339165" y="950792"/>
                  <a:pt x="352901" y="943611"/>
                  <a:pt x="365760" y="935038"/>
                </a:cubicBezTo>
                <a:cubicBezTo>
                  <a:pt x="373711" y="929737"/>
                  <a:pt x="381838" y="924690"/>
                  <a:pt x="389614" y="919135"/>
                </a:cubicBezTo>
                <a:cubicBezTo>
                  <a:pt x="400398" y="911432"/>
                  <a:pt x="409186" y="900378"/>
                  <a:pt x="421419" y="895281"/>
                </a:cubicBezTo>
                <a:cubicBezTo>
                  <a:pt x="441594" y="886875"/>
                  <a:pt x="464295" y="886291"/>
                  <a:pt x="485029" y="879379"/>
                </a:cubicBezTo>
                <a:lnTo>
                  <a:pt x="508883" y="871427"/>
                </a:lnTo>
                <a:cubicBezTo>
                  <a:pt x="567646" y="812664"/>
                  <a:pt x="491241" y="880248"/>
                  <a:pt x="572494" y="839622"/>
                </a:cubicBezTo>
                <a:cubicBezTo>
                  <a:pt x="582552" y="834593"/>
                  <a:pt x="587352" y="822515"/>
                  <a:pt x="596348" y="815768"/>
                </a:cubicBezTo>
                <a:cubicBezTo>
                  <a:pt x="608711" y="806495"/>
                  <a:pt x="622999" y="800105"/>
                  <a:pt x="636104" y="791914"/>
                </a:cubicBezTo>
                <a:cubicBezTo>
                  <a:pt x="644208" y="786849"/>
                  <a:pt x="652313" y="781746"/>
                  <a:pt x="659958" y="776012"/>
                </a:cubicBezTo>
                <a:cubicBezTo>
                  <a:pt x="684134" y="757880"/>
                  <a:pt x="705607" y="735901"/>
                  <a:pt x="731520" y="720353"/>
                </a:cubicBezTo>
                <a:cubicBezTo>
                  <a:pt x="744772" y="712402"/>
                  <a:pt x="758615" y="705362"/>
                  <a:pt x="771276" y="696499"/>
                </a:cubicBezTo>
                <a:cubicBezTo>
                  <a:pt x="785179" y="686766"/>
                  <a:pt x="796641" y="673688"/>
                  <a:pt x="811033" y="664693"/>
                </a:cubicBezTo>
                <a:cubicBezTo>
                  <a:pt x="818140" y="660251"/>
                  <a:pt x="827390" y="660490"/>
                  <a:pt x="834887" y="656742"/>
                </a:cubicBezTo>
                <a:cubicBezTo>
                  <a:pt x="896551" y="625911"/>
                  <a:pt x="822630" y="652878"/>
                  <a:pt x="882595" y="632888"/>
                </a:cubicBezTo>
                <a:cubicBezTo>
                  <a:pt x="890546" y="624937"/>
                  <a:pt x="896686" y="614613"/>
                  <a:pt x="906449" y="609034"/>
                </a:cubicBezTo>
                <a:cubicBezTo>
                  <a:pt x="916217" y="603452"/>
                  <a:pt x="983061" y="593616"/>
                  <a:pt x="985962" y="593132"/>
                </a:cubicBezTo>
                <a:cubicBezTo>
                  <a:pt x="996564" y="587831"/>
                  <a:pt x="1007476" y="583110"/>
                  <a:pt x="1017767" y="577229"/>
                </a:cubicBezTo>
                <a:cubicBezTo>
                  <a:pt x="1026064" y="572488"/>
                  <a:pt x="1032837" y="565091"/>
                  <a:pt x="1041621" y="561327"/>
                </a:cubicBezTo>
                <a:cubicBezTo>
                  <a:pt x="1051665" y="557022"/>
                  <a:pt x="1062959" y="556515"/>
                  <a:pt x="1073426" y="553375"/>
                </a:cubicBezTo>
                <a:cubicBezTo>
                  <a:pt x="1089482" y="548558"/>
                  <a:pt x="1105231" y="542774"/>
                  <a:pt x="1121134" y="537473"/>
                </a:cubicBezTo>
                <a:cubicBezTo>
                  <a:pt x="1155249" y="526101"/>
                  <a:pt x="1189416" y="513764"/>
                  <a:pt x="1224501" y="505667"/>
                </a:cubicBezTo>
                <a:cubicBezTo>
                  <a:pt x="1240210" y="502042"/>
                  <a:pt x="1256306" y="500366"/>
                  <a:pt x="1272209" y="497716"/>
                </a:cubicBezTo>
                <a:cubicBezTo>
                  <a:pt x="1285461" y="489765"/>
                  <a:pt x="1297304" y="478749"/>
                  <a:pt x="1311965" y="473862"/>
                </a:cubicBezTo>
                <a:cubicBezTo>
                  <a:pt x="1329745" y="467935"/>
                  <a:pt x="1349101" y="468761"/>
                  <a:pt x="1367624" y="465911"/>
                </a:cubicBezTo>
                <a:cubicBezTo>
                  <a:pt x="1383559" y="463460"/>
                  <a:pt x="1399429" y="460610"/>
                  <a:pt x="1415332" y="457960"/>
                </a:cubicBezTo>
                <a:cubicBezTo>
                  <a:pt x="1425934" y="450009"/>
                  <a:pt x="1435631" y="440681"/>
                  <a:pt x="1447137" y="434106"/>
                </a:cubicBezTo>
                <a:cubicBezTo>
                  <a:pt x="1454414" y="429948"/>
                  <a:pt x="1464446" y="420918"/>
                  <a:pt x="1470991" y="426154"/>
                </a:cubicBezTo>
                <a:cubicBezTo>
                  <a:pt x="1482137" y="435070"/>
                  <a:pt x="1481593" y="452659"/>
                  <a:pt x="1486894" y="465911"/>
                </a:cubicBezTo>
                <a:cubicBezTo>
                  <a:pt x="1489544" y="569278"/>
                  <a:pt x="1482902" y="673303"/>
                  <a:pt x="1494845" y="776012"/>
                </a:cubicBezTo>
                <a:cubicBezTo>
                  <a:pt x="1496577" y="790905"/>
                  <a:pt x="1517935" y="795617"/>
                  <a:pt x="1526650" y="807817"/>
                </a:cubicBezTo>
                <a:cubicBezTo>
                  <a:pt x="1531522" y="814637"/>
                  <a:pt x="1531951" y="823720"/>
                  <a:pt x="1534602" y="831671"/>
                </a:cubicBezTo>
                <a:cubicBezTo>
                  <a:pt x="1545313" y="906648"/>
                  <a:pt x="1547526" y="875388"/>
                  <a:pt x="1526650" y="958892"/>
                </a:cubicBezTo>
                <a:cubicBezTo>
                  <a:pt x="1525752" y="962483"/>
                  <a:pt x="1507030" y="1014551"/>
                  <a:pt x="1510748" y="1014551"/>
                </a:cubicBezTo>
                <a:cubicBezTo>
                  <a:pt x="1529861" y="1014551"/>
                  <a:pt x="1541749" y="992028"/>
                  <a:pt x="1558456" y="982746"/>
                </a:cubicBezTo>
                <a:cubicBezTo>
                  <a:pt x="1621348" y="947805"/>
                  <a:pt x="1530171" y="1019860"/>
                  <a:pt x="1622066" y="950940"/>
                </a:cubicBezTo>
                <a:cubicBezTo>
                  <a:pt x="1631062" y="944193"/>
                  <a:pt x="1636770" y="933623"/>
                  <a:pt x="1645920" y="927087"/>
                </a:cubicBezTo>
                <a:cubicBezTo>
                  <a:pt x="1655565" y="920198"/>
                  <a:pt x="1667434" y="917065"/>
                  <a:pt x="1677725" y="911184"/>
                </a:cubicBezTo>
                <a:cubicBezTo>
                  <a:pt x="1704562" y="895849"/>
                  <a:pt x="1728297" y="874329"/>
                  <a:pt x="1757238" y="863476"/>
                </a:cubicBezTo>
                <a:cubicBezTo>
                  <a:pt x="1833503" y="834877"/>
                  <a:pt x="1798643" y="844063"/>
                  <a:pt x="1860605" y="831671"/>
                </a:cubicBezTo>
                <a:cubicBezTo>
                  <a:pt x="1868556" y="823720"/>
                  <a:pt x="1874696" y="813396"/>
                  <a:pt x="1884459" y="807817"/>
                </a:cubicBezTo>
                <a:cubicBezTo>
                  <a:pt x="1893947" y="802395"/>
                  <a:pt x="1905897" y="803322"/>
                  <a:pt x="1916264" y="799866"/>
                </a:cubicBezTo>
                <a:cubicBezTo>
                  <a:pt x="1929805" y="795352"/>
                  <a:pt x="1943255" y="790346"/>
                  <a:pt x="1956021" y="783963"/>
                </a:cubicBezTo>
                <a:cubicBezTo>
                  <a:pt x="2059999" y="731973"/>
                  <a:pt x="1933418" y="785051"/>
                  <a:pt x="2035534" y="744207"/>
                </a:cubicBezTo>
                <a:cubicBezTo>
                  <a:pt x="2043485" y="736256"/>
                  <a:pt x="2050392" y="727100"/>
                  <a:pt x="2059388" y="720353"/>
                </a:cubicBezTo>
                <a:cubicBezTo>
                  <a:pt x="2099736" y="690091"/>
                  <a:pt x="2088059" y="702523"/>
                  <a:pt x="2122998" y="688547"/>
                </a:cubicBezTo>
                <a:cubicBezTo>
                  <a:pt x="2141739" y="681050"/>
                  <a:pt x="2159817" y="671939"/>
                  <a:pt x="2178657" y="664693"/>
                </a:cubicBezTo>
                <a:cubicBezTo>
                  <a:pt x="2194303" y="658676"/>
                  <a:pt x="2226365" y="648791"/>
                  <a:pt x="2226365" y="648791"/>
                </a:cubicBezTo>
                <a:cubicBezTo>
                  <a:pt x="2272209" y="618228"/>
                  <a:pt x="2227983" y="644690"/>
                  <a:pt x="2274073" y="624937"/>
                </a:cubicBezTo>
                <a:cubicBezTo>
                  <a:pt x="2284968" y="620268"/>
                  <a:pt x="2294633" y="612782"/>
                  <a:pt x="2305878" y="609034"/>
                </a:cubicBezTo>
                <a:cubicBezTo>
                  <a:pt x="2326613" y="602123"/>
                  <a:pt x="2348647" y="599713"/>
                  <a:pt x="2369489" y="593132"/>
                </a:cubicBezTo>
                <a:cubicBezTo>
                  <a:pt x="2399071" y="583790"/>
                  <a:pt x="2427371" y="570669"/>
                  <a:pt x="2456953" y="561327"/>
                </a:cubicBezTo>
                <a:cubicBezTo>
                  <a:pt x="2477794" y="554745"/>
                  <a:pt x="2520563" y="545424"/>
                  <a:pt x="2520563" y="545424"/>
                </a:cubicBezTo>
                <a:cubicBezTo>
                  <a:pt x="2528514" y="540123"/>
                  <a:pt x="2535264" y="532267"/>
                  <a:pt x="2544417" y="529521"/>
                </a:cubicBezTo>
                <a:cubicBezTo>
                  <a:pt x="2562368" y="524136"/>
                  <a:pt x="2581699" y="525245"/>
                  <a:pt x="2600076" y="521570"/>
                </a:cubicBezTo>
                <a:cubicBezTo>
                  <a:pt x="2608295" y="519926"/>
                  <a:pt x="2615748" y="515437"/>
                  <a:pt x="2623930" y="513619"/>
                </a:cubicBezTo>
                <a:cubicBezTo>
                  <a:pt x="2639668" y="510122"/>
                  <a:pt x="2656060" y="509821"/>
                  <a:pt x="2671638" y="505667"/>
                </a:cubicBezTo>
                <a:cubicBezTo>
                  <a:pt x="2695933" y="499188"/>
                  <a:pt x="2718544" y="486744"/>
                  <a:pt x="2743200" y="481813"/>
                </a:cubicBezTo>
                <a:cubicBezTo>
                  <a:pt x="2801334" y="470187"/>
                  <a:pt x="2769577" y="475773"/>
                  <a:pt x="2838616" y="465911"/>
                </a:cubicBezTo>
                <a:cubicBezTo>
                  <a:pt x="2881437" y="448782"/>
                  <a:pt x="2917518" y="432596"/>
                  <a:pt x="2965836" y="426154"/>
                </a:cubicBezTo>
                <a:cubicBezTo>
                  <a:pt x="3015822" y="419489"/>
                  <a:pt x="3066553" y="420853"/>
                  <a:pt x="3116911" y="418203"/>
                </a:cubicBezTo>
                <a:cubicBezTo>
                  <a:pt x="3130163" y="415553"/>
                  <a:pt x="3144014" y="414997"/>
                  <a:pt x="3156668" y="410252"/>
                </a:cubicBezTo>
                <a:cubicBezTo>
                  <a:pt x="3165616" y="406897"/>
                  <a:pt x="3171369" y="397095"/>
                  <a:pt x="3180522" y="394349"/>
                </a:cubicBezTo>
                <a:cubicBezTo>
                  <a:pt x="3198473" y="388964"/>
                  <a:pt x="3217628" y="389048"/>
                  <a:pt x="3236181" y="386398"/>
                </a:cubicBezTo>
                <a:cubicBezTo>
                  <a:pt x="3244132" y="381097"/>
                  <a:pt x="3252694" y="376613"/>
                  <a:pt x="3260035" y="370495"/>
                </a:cubicBezTo>
                <a:cubicBezTo>
                  <a:pt x="3268674" y="363296"/>
                  <a:pt x="3274533" y="352879"/>
                  <a:pt x="3283889" y="346641"/>
                </a:cubicBezTo>
                <a:cubicBezTo>
                  <a:pt x="3296938" y="337941"/>
                  <a:pt x="3349678" y="331701"/>
                  <a:pt x="3355450" y="330739"/>
                </a:cubicBezTo>
                <a:cubicBezTo>
                  <a:pt x="3367184" y="313138"/>
                  <a:pt x="3376841" y="295275"/>
                  <a:pt x="3395207" y="283031"/>
                </a:cubicBezTo>
                <a:cubicBezTo>
                  <a:pt x="3402181" y="278382"/>
                  <a:pt x="3411357" y="278382"/>
                  <a:pt x="3419061" y="275080"/>
                </a:cubicBezTo>
                <a:cubicBezTo>
                  <a:pt x="3429956" y="270411"/>
                  <a:pt x="3440702" y="265275"/>
                  <a:pt x="3450866" y="259177"/>
                </a:cubicBezTo>
                <a:cubicBezTo>
                  <a:pt x="3467255" y="249344"/>
                  <a:pt x="3498574" y="227372"/>
                  <a:pt x="3498574" y="227372"/>
                </a:cubicBezTo>
                <a:cubicBezTo>
                  <a:pt x="3502108" y="222071"/>
                  <a:pt x="3524194" y="182314"/>
                  <a:pt x="3538330" y="187615"/>
                </a:cubicBezTo>
                <a:cubicBezTo>
                  <a:pt x="3555878" y="194196"/>
                  <a:pt x="3564835" y="214120"/>
                  <a:pt x="3578087" y="227372"/>
                </a:cubicBezTo>
                <a:cubicBezTo>
                  <a:pt x="3580737" y="243275"/>
                  <a:pt x="3582876" y="259271"/>
                  <a:pt x="3586038" y="275080"/>
                </a:cubicBezTo>
                <a:cubicBezTo>
                  <a:pt x="3588181" y="285796"/>
                  <a:pt x="3591618" y="296217"/>
                  <a:pt x="3593989" y="306885"/>
                </a:cubicBezTo>
                <a:cubicBezTo>
                  <a:pt x="3596921" y="320078"/>
                  <a:pt x="3599290" y="333389"/>
                  <a:pt x="3601941" y="346641"/>
                </a:cubicBezTo>
                <a:cubicBezTo>
                  <a:pt x="3612343" y="492278"/>
                  <a:pt x="3607034" y="438485"/>
                  <a:pt x="3625795" y="601083"/>
                </a:cubicBezTo>
                <a:cubicBezTo>
                  <a:pt x="3628244" y="622310"/>
                  <a:pt x="3629111" y="643834"/>
                  <a:pt x="3633746" y="664693"/>
                </a:cubicBezTo>
                <a:cubicBezTo>
                  <a:pt x="3639749" y="691706"/>
                  <a:pt x="3649649" y="717702"/>
                  <a:pt x="3657600" y="744207"/>
                </a:cubicBezTo>
                <a:cubicBezTo>
                  <a:pt x="3660250" y="762759"/>
                  <a:pt x="3676152" y="836973"/>
                  <a:pt x="3657600" y="855525"/>
                </a:cubicBezTo>
                <a:cubicBezTo>
                  <a:pt x="3649219" y="863906"/>
                  <a:pt x="3646998" y="834322"/>
                  <a:pt x="3641697" y="823720"/>
                </a:cubicBezTo>
                <a:cubicBezTo>
                  <a:pt x="3644348" y="776012"/>
                  <a:pt x="3639806" y="727353"/>
                  <a:pt x="3649649" y="680596"/>
                </a:cubicBezTo>
                <a:cubicBezTo>
                  <a:pt x="3651376" y="672395"/>
                  <a:pt x="3667576" y="678571"/>
                  <a:pt x="3673502" y="672645"/>
                </a:cubicBezTo>
                <a:cubicBezTo>
                  <a:pt x="3737367" y="608780"/>
                  <a:pt x="3669199" y="632159"/>
                  <a:pt x="3745064" y="616986"/>
                </a:cubicBezTo>
                <a:cubicBezTo>
                  <a:pt x="3755666" y="609035"/>
                  <a:pt x="3765285" y="599568"/>
                  <a:pt x="3776869" y="593132"/>
                </a:cubicBezTo>
                <a:cubicBezTo>
                  <a:pt x="3812483" y="573346"/>
                  <a:pt x="3830784" y="575207"/>
                  <a:pt x="3872285" y="569278"/>
                </a:cubicBezTo>
                <a:cubicBezTo>
                  <a:pt x="3945060" y="540168"/>
                  <a:pt x="3899270" y="559761"/>
                  <a:pt x="4007457" y="505667"/>
                </a:cubicBezTo>
                <a:lnTo>
                  <a:pt x="4039262" y="489765"/>
                </a:lnTo>
                <a:cubicBezTo>
                  <a:pt x="4058229" y="470798"/>
                  <a:pt x="4075209" y="449961"/>
                  <a:pt x="4102873" y="442057"/>
                </a:cubicBezTo>
                <a:cubicBezTo>
                  <a:pt x="4125950" y="435464"/>
                  <a:pt x="4150581" y="436756"/>
                  <a:pt x="4174435" y="434106"/>
                </a:cubicBezTo>
                <a:cubicBezTo>
                  <a:pt x="4182386" y="428805"/>
                  <a:pt x="4189556" y="422084"/>
                  <a:pt x="4198289" y="418203"/>
                </a:cubicBezTo>
                <a:cubicBezTo>
                  <a:pt x="4213607" y="411395"/>
                  <a:pt x="4245996" y="402300"/>
                  <a:pt x="4245996" y="402300"/>
                </a:cubicBezTo>
                <a:cubicBezTo>
                  <a:pt x="4304594" y="358354"/>
                  <a:pt x="4249016" y="391817"/>
                  <a:pt x="4341412" y="370495"/>
                </a:cubicBezTo>
                <a:cubicBezTo>
                  <a:pt x="4355320" y="367286"/>
                  <a:pt x="4367546" y="358850"/>
                  <a:pt x="4381169" y="354593"/>
                </a:cubicBezTo>
                <a:cubicBezTo>
                  <a:pt x="4410013" y="345579"/>
                  <a:pt x="4439062" y="336965"/>
                  <a:pt x="4468633" y="330739"/>
                </a:cubicBezTo>
                <a:cubicBezTo>
                  <a:pt x="4482066" y="327911"/>
                  <a:pt x="4594113" y="316047"/>
                  <a:pt x="4603805" y="314836"/>
                </a:cubicBezTo>
                <a:cubicBezTo>
                  <a:pt x="4798044" y="290556"/>
                  <a:pt x="4650912" y="306149"/>
                  <a:pt x="4802588" y="290982"/>
                </a:cubicBezTo>
                <a:cubicBezTo>
                  <a:pt x="4815840" y="285681"/>
                  <a:pt x="4828980" y="280092"/>
                  <a:pt x="4842344" y="275080"/>
                </a:cubicBezTo>
                <a:cubicBezTo>
                  <a:pt x="4850192" y="272137"/>
                  <a:pt x="4858350" y="270071"/>
                  <a:pt x="4866198" y="267128"/>
                </a:cubicBezTo>
                <a:cubicBezTo>
                  <a:pt x="4879562" y="262116"/>
                  <a:pt x="4892344" y="255524"/>
                  <a:pt x="4905955" y="251226"/>
                </a:cubicBezTo>
                <a:cubicBezTo>
                  <a:pt x="4997988" y="222163"/>
                  <a:pt x="4990736" y="224727"/>
                  <a:pt x="5057029" y="211469"/>
                </a:cubicBezTo>
                <a:cubicBezTo>
                  <a:pt x="5075582" y="203518"/>
                  <a:pt x="5095894" y="198812"/>
                  <a:pt x="5112689" y="187615"/>
                </a:cubicBezTo>
                <a:cubicBezTo>
                  <a:pt x="5120640" y="182314"/>
                  <a:pt x="5119610" y="167027"/>
                  <a:pt x="5128591" y="163761"/>
                </a:cubicBezTo>
                <a:cubicBezTo>
                  <a:pt x="5151147" y="155559"/>
                  <a:pt x="5176299" y="158460"/>
                  <a:pt x="5200153" y="155810"/>
                </a:cubicBezTo>
                <a:cubicBezTo>
                  <a:pt x="5213405" y="142558"/>
                  <a:pt x="5224098" y="126115"/>
                  <a:pt x="5239909" y="116053"/>
                </a:cubicBezTo>
                <a:cubicBezTo>
                  <a:pt x="5254051" y="107053"/>
                  <a:pt x="5287617" y="100151"/>
                  <a:pt x="5287617" y="100151"/>
                </a:cubicBezTo>
                <a:cubicBezTo>
                  <a:pt x="5302565" y="90185"/>
                  <a:pt x="5326201" y="73003"/>
                  <a:pt x="5343276" y="68346"/>
                </a:cubicBezTo>
                <a:cubicBezTo>
                  <a:pt x="5361357" y="63415"/>
                  <a:pt x="5380383" y="63045"/>
                  <a:pt x="5398936" y="60394"/>
                </a:cubicBezTo>
                <a:cubicBezTo>
                  <a:pt x="5517464" y="12984"/>
                  <a:pt x="5361990" y="72373"/>
                  <a:pt x="5478449" y="36540"/>
                </a:cubicBezTo>
                <a:cubicBezTo>
                  <a:pt x="5602380" y="-1592"/>
                  <a:pt x="5491406" y="22818"/>
                  <a:pt x="5581816" y="4735"/>
                </a:cubicBezTo>
                <a:cubicBezTo>
                  <a:pt x="5624223" y="10036"/>
                  <a:pt x="5689924" y="-17587"/>
                  <a:pt x="5709036" y="20638"/>
                </a:cubicBezTo>
                <a:cubicBezTo>
                  <a:pt x="5746984" y="96535"/>
                  <a:pt x="5710130" y="190502"/>
                  <a:pt x="5716988" y="275080"/>
                </a:cubicBezTo>
                <a:cubicBezTo>
                  <a:pt x="5718784" y="297226"/>
                  <a:pt x="5736794" y="320692"/>
                  <a:pt x="5748793" y="338690"/>
                </a:cubicBezTo>
                <a:cubicBezTo>
                  <a:pt x="5751443" y="346641"/>
                  <a:pt x="5752996" y="355047"/>
                  <a:pt x="5756744" y="362544"/>
                </a:cubicBezTo>
                <a:cubicBezTo>
                  <a:pt x="5761018" y="371091"/>
                  <a:pt x="5768883" y="377614"/>
                  <a:pt x="5772647" y="386398"/>
                </a:cubicBezTo>
                <a:cubicBezTo>
                  <a:pt x="5803454" y="458281"/>
                  <a:pt x="5756575" y="382170"/>
                  <a:pt x="5796501" y="442057"/>
                </a:cubicBezTo>
                <a:cubicBezTo>
                  <a:pt x="5793850" y="492415"/>
                  <a:pt x="5794557" y="543063"/>
                  <a:pt x="5788549" y="593132"/>
                </a:cubicBezTo>
                <a:cubicBezTo>
                  <a:pt x="5786552" y="609775"/>
                  <a:pt x="5772647" y="640840"/>
                  <a:pt x="5772647" y="640840"/>
                </a:cubicBezTo>
                <a:lnTo>
                  <a:pt x="5780598" y="74420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172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Anomaly: Idle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29877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/>
              <a:t>Hadoop’s</a:t>
            </a:r>
            <a:r>
              <a:rPr lang="en-US" dirty="0"/>
              <a:t> task trackers communicate with the central job tracker using heartbeat RPCs</a:t>
            </a:r>
          </a:p>
          <a:p>
            <a:pPr lvl="1">
              <a:defRPr/>
            </a:pPr>
            <a:r>
              <a:rPr lang="en-US" dirty="0"/>
              <a:t>Heartbeats occur at most every 3 seconds, and task completion is only reported then</a:t>
            </a:r>
          </a:p>
          <a:p>
            <a:pPr lvl="1">
              <a:defRPr/>
            </a:pPr>
            <a:r>
              <a:rPr lang="en-US" dirty="0"/>
              <a:t>Consequently, </a:t>
            </a:r>
            <a:r>
              <a:rPr lang="en-US" b="1" dirty="0"/>
              <a:t>task trackers may go idle</a:t>
            </a:r>
            <a:r>
              <a:rPr lang="en-US" dirty="0"/>
              <a:t> if tasks are short-lived</a:t>
            </a:r>
          </a:p>
          <a:p>
            <a:pPr lvl="1">
              <a:defRPr/>
            </a:pPr>
            <a:r>
              <a:rPr lang="en-US" dirty="0"/>
              <a:t>Since tasks tend to start at the same time (upon receiving a heartbeat response), they also tend to finish at the same time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339100" y="5080062"/>
            <a:ext cx="7568042" cy="1428586"/>
            <a:chOff x="818563" y="4898971"/>
            <a:chExt cx="7568042" cy="142858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1679861" y="6054439"/>
              <a:ext cx="6057207" cy="166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679861" y="4898971"/>
              <a:ext cx="0" cy="1172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737068" y="5958225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79861" y="5613866"/>
              <a:ext cx="1194262" cy="290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13313" y="5613865"/>
              <a:ext cx="979517" cy="290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02281" y="5613863"/>
              <a:ext cx="1255223" cy="290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79860" y="5073535"/>
              <a:ext cx="1302327" cy="290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24396" y="5073534"/>
              <a:ext cx="1187333" cy="290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46765" y="5073535"/>
              <a:ext cx="803561" cy="290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224345" y="4898971"/>
              <a:ext cx="0" cy="1172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768829" y="4898971"/>
              <a:ext cx="0" cy="1172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313313" y="4898971"/>
              <a:ext cx="0" cy="1172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57797" y="4898971"/>
              <a:ext cx="0" cy="1172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2281" y="4898971"/>
              <a:ext cx="0" cy="1172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46765" y="4898971"/>
              <a:ext cx="0" cy="1172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91249" y="4898971"/>
              <a:ext cx="0" cy="1172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035733" y="4898971"/>
              <a:ext cx="0" cy="1172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217" y="4898971"/>
              <a:ext cx="0" cy="1172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035733" y="5620790"/>
              <a:ext cx="1255223" cy="290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35733" y="5073533"/>
              <a:ext cx="1255223" cy="290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8563" y="5027414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Slot 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8563" y="5567745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Slot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606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Anomaly: Idle Time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200" dirty="0"/>
              <a:t>Unexpected interaction with HDFS block size</a:t>
            </a:r>
          </a:p>
          <a:p>
            <a:pPr lvl="1" rtl="0" eaLnBrk="1" latinLnBrk="0" hangingPunct="1"/>
            <a:r>
              <a:rPr lang="en-US" sz="2800" dirty="0"/>
              <a:t>Bigger block size =&gt; more work per mapper =&gt; less idle time</a:t>
            </a:r>
            <a:endParaRPr lang="en-US" dirty="0">
              <a:effectLst/>
            </a:endParaRPr>
          </a:p>
          <a:p>
            <a:pPr rtl="0" eaLnBrk="1" latinLnBrk="0" hangingPunct="1"/>
            <a:r>
              <a:rPr lang="en-US" sz="3200" dirty="0"/>
              <a:t>For </a:t>
            </a:r>
            <a:r>
              <a:rPr lang="en-US" sz="3200" dirty="0" err="1"/>
              <a:t>Grep</a:t>
            </a:r>
            <a:r>
              <a:rPr lang="en-US" sz="3200" dirty="0"/>
              <a:t>, task trackers were idle </a:t>
            </a:r>
            <a:r>
              <a:rPr lang="en-US" sz="3200" b="1" dirty="0"/>
              <a:t>34%</a:t>
            </a:r>
            <a:r>
              <a:rPr lang="en-US" sz="3200" dirty="0"/>
              <a:t> of the time using the default </a:t>
            </a:r>
            <a:r>
              <a:rPr lang="en-US" sz="3200" dirty="0" err="1"/>
              <a:t>Hadoop</a:t>
            </a:r>
            <a:r>
              <a:rPr lang="en-US" sz="3200" dirty="0"/>
              <a:t> configuration</a:t>
            </a:r>
            <a:endParaRPr lang="en-US" dirty="0">
              <a:effectLst/>
            </a:endParaRPr>
          </a:p>
          <a:p>
            <a:pPr lvl="1" rtl="0" eaLnBrk="1" latinLnBrk="0" hangingPunct="1"/>
            <a:r>
              <a:rPr lang="en-US" sz="2800" dirty="0"/>
              <a:t>A simple patch allowed completed tasks to be reported immediately</a:t>
            </a:r>
            <a:endParaRPr lang="en-US" dirty="0">
              <a:effectLst/>
            </a:endParaRPr>
          </a:p>
          <a:p>
            <a:pPr rtl="0" eaLnBrk="1" latinLnBrk="0" hangingPunct="1"/>
            <a:r>
              <a:rPr lang="en-US" sz="3200" dirty="0" err="1"/>
              <a:t>Hadoop</a:t>
            </a:r>
            <a:r>
              <a:rPr lang="en-US" sz="3200" dirty="0"/>
              <a:t> 0.21 introduced a new option that may help</a:t>
            </a:r>
            <a:endParaRPr lang="en-US" dirty="0">
              <a:effectLst/>
            </a:endParaRPr>
          </a:p>
          <a:p>
            <a:pPr lvl="1"/>
            <a:r>
              <a:rPr lang="en-US" sz="2800" dirty="0" err="1"/>
              <a:t>mapreduce.tasktracker.outofband.heartbeat</a:t>
            </a:r>
            <a:endParaRPr lang="en-US" dirty="0">
              <a:effectLst/>
            </a:endParaRPr>
          </a:p>
          <a:p>
            <a:pPr lvl="1" rtl="0" eaLnBrk="1" latinLnBrk="0" hangingPunct="1"/>
            <a:r>
              <a:rPr lang="en-US" sz="2800" dirty="0"/>
              <a:t>Enable this to send out-of-band heartbeats upon task completion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9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Anomaly</a:t>
            </a:r>
            <a:r>
              <a:rPr lang="en-US" baseline="0" dirty="0"/>
              <a:t>: Multi-Core CPU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For sequential scanning of data, and whenever costly UDFs are invoked, </a:t>
            </a:r>
            <a:r>
              <a:rPr lang="en-US" dirty="0" err="1"/>
              <a:t>Hadoop</a:t>
            </a:r>
            <a:r>
              <a:rPr lang="en-US" dirty="0"/>
              <a:t> quickly becomes CPU bound</a:t>
            </a:r>
          </a:p>
          <a:p>
            <a:pPr lvl="1">
              <a:defRPr/>
            </a:pPr>
            <a:r>
              <a:rPr lang="en-US" dirty="0"/>
              <a:t>Multiple cores are not well utilized, so there may well be spare CPU cycles that go unused</a:t>
            </a:r>
          </a:p>
          <a:p>
            <a:pPr lvl="1">
              <a:defRPr/>
            </a:pPr>
            <a:r>
              <a:rPr lang="en-US" dirty="0"/>
              <a:t>Increasing the number of concurrent processes is ineffective, because of memory footprint and less optimal I/O access patterns</a:t>
            </a:r>
          </a:p>
          <a:p>
            <a:pPr>
              <a:defRPr/>
            </a:pPr>
            <a:r>
              <a:rPr lang="en-US" dirty="0"/>
              <a:t>Remedy: employ multiple threads to read, parse and process records in parallel</a:t>
            </a:r>
          </a:p>
          <a:p>
            <a:pPr lvl="1">
              <a:defRPr/>
            </a:pPr>
            <a:r>
              <a:rPr lang="en-US" dirty="0"/>
              <a:t>Fully exploits all cores when costly UDFs are employed</a:t>
            </a:r>
          </a:p>
          <a:p>
            <a:pPr>
              <a:defRPr/>
            </a:pPr>
            <a:r>
              <a:rPr lang="en-US" dirty="0"/>
              <a:t>By implementing a similar approach in </a:t>
            </a:r>
            <a:r>
              <a:rPr lang="en-US" dirty="0" err="1"/>
              <a:t>Hadoop</a:t>
            </a:r>
            <a:r>
              <a:rPr lang="en-US" dirty="0"/>
              <a:t>, plugging in multi-threaded </a:t>
            </a:r>
            <a:r>
              <a:rPr lang="en-US" b="1" dirty="0" err="1"/>
              <a:t>Cogset</a:t>
            </a:r>
            <a:r>
              <a:rPr lang="en-US" dirty="0"/>
              <a:t> code as a custom input format, performance was greatly improved</a:t>
            </a:r>
          </a:p>
        </p:txBody>
      </p:sp>
    </p:spTree>
    <p:extLst>
      <p:ext uri="{BB962C8B-B14F-4D97-AF65-F5344CB8AC3E}">
        <p14:creationId xmlns:p14="http://schemas.microsoft.com/office/powerpoint/2010/main" val="2122172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64327" y="5137264"/>
            <a:ext cx="8229600" cy="131341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Hadoop</a:t>
            </a:r>
            <a:r>
              <a:rPr lang="en-US" dirty="0"/>
              <a:t> optimizations close some of the gap</a:t>
            </a:r>
          </a:p>
          <a:p>
            <a:pPr lvl="1"/>
            <a:r>
              <a:rPr lang="en-US" dirty="0" err="1"/>
              <a:t>Cogset</a:t>
            </a:r>
            <a:r>
              <a:rPr lang="en-US" dirty="0"/>
              <a:t> still performs significantly better</a:t>
            </a:r>
          </a:p>
          <a:p>
            <a:pPr lvl="1"/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1" y="1188721"/>
            <a:ext cx="7298575" cy="377407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65314" y="347664"/>
            <a:ext cx="8505825" cy="384175"/>
          </a:xfrm>
        </p:spPr>
        <p:txBody>
          <a:bodyPr>
            <a:normAutofit fontScale="90000"/>
          </a:bodyPr>
          <a:lstStyle/>
          <a:p>
            <a:r>
              <a:rPr lang="nb-NO" dirty="0"/>
              <a:t>MR/DB Results for 25 nodes</a:t>
            </a:r>
          </a:p>
        </p:txBody>
      </p:sp>
    </p:spTree>
    <p:extLst>
      <p:ext uri="{BB962C8B-B14F-4D97-AF65-F5344CB8AC3E}">
        <p14:creationId xmlns:p14="http://schemas.microsoft.com/office/powerpoint/2010/main" val="117178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9" name="Picture Placeholder 8" descr="A car driving down a dirt road&#10;&#10;Description generated with very high confidence">
            <a:extLst>
              <a:ext uri="{FF2B5EF4-FFF2-40B4-BE49-F238E27FC236}">
                <a16:creationId xmlns:a16="http://schemas.microsoft.com/office/drawing/2014/main" id="{415EC429-85A7-4814-86B7-092E8AC756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8" r="2672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F400EE-A8A5-48AF-B4D6-291B52C6F0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8548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047A6BD-F12C-4A52-9F03-7734A106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/>
              <a:t>Just because the wheels are spinning, it doesn’t mean the car is moving!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F1CCE1-B584-4B2D-88DB-92CB432CD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In a distributed system there are many moving parts.</a:t>
            </a: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To monitor performance, we need to measure the end-to-end performance, using meaningful metrics.</a:t>
            </a: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W</a:t>
            </a:r>
            <a:r>
              <a:rPr lang="en-US" sz="2000"/>
              <a:t>e also need to monitor the performance of each part to identify problems. (Is the wheel jammed?)</a:t>
            </a:r>
          </a:p>
        </p:txBody>
      </p:sp>
    </p:spTree>
    <p:extLst>
      <p:ext uri="{BB962C8B-B14F-4D97-AF65-F5344CB8AC3E}">
        <p14:creationId xmlns:p14="http://schemas.microsoft.com/office/powerpoint/2010/main" val="395056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64327" y="5137264"/>
            <a:ext cx="8229600" cy="131341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Hadoop</a:t>
            </a:r>
            <a:r>
              <a:rPr lang="en-US" dirty="0"/>
              <a:t> optimizations close some of the gap</a:t>
            </a:r>
          </a:p>
          <a:p>
            <a:pPr lvl="1"/>
            <a:r>
              <a:rPr lang="en-US" dirty="0" err="1"/>
              <a:t>Cogset</a:t>
            </a:r>
            <a:r>
              <a:rPr lang="en-US" dirty="0"/>
              <a:t> still performs significantly better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1" y="1188721"/>
            <a:ext cx="7298575" cy="377407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65314" y="347664"/>
            <a:ext cx="8505825" cy="384175"/>
          </a:xfrm>
        </p:spPr>
        <p:txBody>
          <a:bodyPr>
            <a:normAutofit fontScale="90000"/>
          </a:bodyPr>
          <a:lstStyle/>
          <a:p>
            <a:r>
              <a:rPr lang="nb-NO" dirty="0"/>
              <a:t>MR/DB Results for 25 nodes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41" y="1188721"/>
            <a:ext cx="73056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018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DC8D822-814F-4C25-BBFF-61045BFEE5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3" r="15543"/>
          <a:stretch>
            <a:fillRect/>
          </a:stretch>
        </p:blipFill>
        <p:spPr>
          <a:xfrm>
            <a:off x="4515141" y="961812"/>
            <a:ext cx="6235116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2A94BE-7AC3-4F98-B544-E570AFFA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Performance in web 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38C67-8B0B-4D65-B469-BAF35CABD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7302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4D87-EA12-423A-9E94-2B8F5E8A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Single-page web applications (SPAs)</a:t>
            </a:r>
            <a:endParaRPr lang="nb-NO" dirty="0"/>
          </a:p>
        </p:txBody>
      </p:sp>
      <p:graphicFrame>
        <p:nvGraphicFramePr>
          <p:cNvPr id="20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607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158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E28F-7DB5-449E-8C04-CA74C594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Typical architecture</a:t>
            </a:r>
            <a:endParaRPr lang="nb-NO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AB7248-E8CE-4164-AD5C-286C2B2E4FA4}"/>
              </a:ext>
            </a:extLst>
          </p:cNvPr>
          <p:cNvSpPr/>
          <p:nvPr/>
        </p:nvSpPr>
        <p:spPr>
          <a:xfrm>
            <a:off x="4040351" y="2063201"/>
            <a:ext cx="2966372" cy="97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Frontend (web browser)</a:t>
            </a:r>
            <a:endParaRPr lang="nb-NO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F6033E-77BB-4E9C-815C-58325463887E}"/>
              </a:ext>
            </a:extLst>
          </p:cNvPr>
          <p:cNvSpPr/>
          <p:nvPr/>
        </p:nvSpPr>
        <p:spPr>
          <a:xfrm>
            <a:off x="4040352" y="3538143"/>
            <a:ext cx="2966372" cy="97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Middle-tier service (Backend For Frontend)</a:t>
            </a:r>
            <a:endParaRPr lang="nb-NO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6FC637-D672-441A-B8D2-0902148CCD5B}"/>
              </a:ext>
            </a:extLst>
          </p:cNvPr>
          <p:cNvSpPr/>
          <p:nvPr/>
        </p:nvSpPr>
        <p:spPr>
          <a:xfrm>
            <a:off x="2020721" y="5013085"/>
            <a:ext cx="2062770" cy="84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Backend service</a:t>
            </a:r>
            <a:endParaRPr lang="nb-NO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1DC135-CCA0-413F-B1F1-710A13AD9F64}"/>
              </a:ext>
            </a:extLst>
          </p:cNvPr>
          <p:cNvSpPr/>
          <p:nvPr/>
        </p:nvSpPr>
        <p:spPr>
          <a:xfrm>
            <a:off x="3217392" y="5648341"/>
            <a:ext cx="2062770" cy="84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Backend service</a:t>
            </a:r>
            <a:endParaRPr lang="nb-NO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849DD7-F6DC-4C2A-BE9E-4C8335EA0DAD}"/>
              </a:ext>
            </a:extLst>
          </p:cNvPr>
          <p:cNvSpPr/>
          <p:nvPr/>
        </p:nvSpPr>
        <p:spPr>
          <a:xfrm>
            <a:off x="5940052" y="5648341"/>
            <a:ext cx="2062770" cy="84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Backend service</a:t>
            </a:r>
            <a:endParaRPr lang="nb-NO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CAC48A-C067-41A1-A5CC-104CBF4C9BE8}"/>
              </a:ext>
            </a:extLst>
          </p:cNvPr>
          <p:cNvSpPr/>
          <p:nvPr/>
        </p:nvSpPr>
        <p:spPr>
          <a:xfrm>
            <a:off x="7446162" y="5013084"/>
            <a:ext cx="2062770" cy="84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Backend service</a:t>
            </a:r>
            <a:endParaRPr lang="nb-NO" sz="20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1A78E72-50A3-4A24-9B99-88CD28396553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rot="16200000" flipH="1">
            <a:off x="5679068" y="4355972"/>
            <a:ext cx="1136838" cy="14478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C771CAD-EDC8-41BE-A108-F855BCF416C3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5400000">
            <a:off x="4317739" y="4442542"/>
            <a:ext cx="1136838" cy="127476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B9014E0-CF32-4EBF-BE6F-F82182667490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rot="16200000" flipH="1">
            <a:off x="6749752" y="3285288"/>
            <a:ext cx="501581" cy="295400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44C27D0-6838-402E-A107-6D88CEAB6C4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5400000">
            <a:off x="4037031" y="3526578"/>
            <a:ext cx="501582" cy="24714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03FC9C-F508-4C3C-A0BA-450DDB3A403C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5523537" y="3036561"/>
            <a:ext cx="1" cy="5015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89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AF00-347F-474D-886B-2B4C2308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metrics for web applications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4B0A-E398-47DF-A89E-7FACB9B22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Backend throughput</a:t>
            </a:r>
          </a:p>
          <a:p>
            <a:r>
              <a:rPr lang="en-US" dirty="0"/>
              <a:t>Latency for individual requests</a:t>
            </a:r>
          </a:p>
          <a:p>
            <a:r>
              <a:rPr lang="en-US" dirty="0"/>
              <a:t>Bandwidth consumption</a:t>
            </a:r>
          </a:p>
          <a:p>
            <a:r>
              <a:rPr lang="en-US" dirty="0"/>
              <a:t>Browser frame rate</a:t>
            </a:r>
          </a:p>
          <a:p>
            <a:r>
              <a:rPr lang="en-US" dirty="0"/>
              <a:t>End-user perceived latency (EUPL)</a:t>
            </a:r>
          </a:p>
          <a:p>
            <a:pPr lvl="1"/>
            <a:r>
              <a:rPr lang="en-US" dirty="0"/>
              <a:t>The time from a click until the UI has finished updating</a:t>
            </a:r>
          </a:p>
          <a:p>
            <a:r>
              <a:rPr lang="en-US" dirty="0"/>
              <a:t>Initial page load time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bundle size matters! =&gt; </a:t>
            </a:r>
            <a:r>
              <a:rPr lang="en-US" dirty="0" err="1"/>
              <a:t>minification</a:t>
            </a:r>
            <a:r>
              <a:rPr lang="en-US" dirty="0"/>
              <a:t>, compression, staged loading</a:t>
            </a:r>
          </a:p>
          <a:p>
            <a:r>
              <a:rPr lang="en-US" dirty="0"/>
              <a:t>Cost of goods sold (COGS)</a:t>
            </a:r>
          </a:p>
          <a:p>
            <a:pPr lvl="1"/>
            <a:r>
              <a:rPr lang="en-US" dirty="0"/>
              <a:t>How much money did this cost us</a:t>
            </a:r>
          </a:p>
        </p:txBody>
      </p:sp>
    </p:spTree>
    <p:extLst>
      <p:ext uri="{BB962C8B-B14F-4D97-AF65-F5344CB8AC3E}">
        <p14:creationId xmlns:p14="http://schemas.microsoft.com/office/powerpoint/2010/main" val="3186055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BB8C-2D42-4E28-9A33-BB3F5CE8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Browser quirks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0849A-23D7-4983-8A36-FA3AB3894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Max 6 conc</a:t>
            </a:r>
            <a:r>
              <a:rPr lang="en-US" dirty="0" err="1"/>
              <a:t>urrent</a:t>
            </a:r>
            <a:r>
              <a:rPr lang="en-US" dirty="0"/>
              <a:t> connections</a:t>
            </a:r>
          </a:p>
          <a:p>
            <a:pPr lvl="1"/>
            <a:r>
              <a:rPr lang="en-US" dirty="0"/>
              <a:t>=&gt; domain </a:t>
            </a:r>
            <a:r>
              <a:rPr lang="en-US" dirty="0" err="1"/>
              <a:t>sharding</a:t>
            </a:r>
            <a:endParaRPr lang="en-US" dirty="0"/>
          </a:p>
          <a:p>
            <a:pPr lvl="1"/>
            <a:r>
              <a:rPr lang="en-US" dirty="0"/>
              <a:t>=&gt; pipe requests through a </a:t>
            </a:r>
            <a:r>
              <a:rPr lang="en-US" dirty="0" err="1"/>
              <a:t>websocket</a:t>
            </a:r>
            <a:endParaRPr lang="en-US" dirty="0"/>
          </a:p>
          <a:p>
            <a:pPr lvl="1"/>
            <a:r>
              <a:rPr lang="en-US" dirty="0"/>
              <a:t>=&gt; HTTP/2</a:t>
            </a:r>
          </a:p>
          <a:p>
            <a:pPr lvl="1"/>
            <a:endParaRPr lang="en-US" dirty="0"/>
          </a:p>
          <a:p>
            <a:r>
              <a:rPr lang="en-US" dirty="0"/>
              <a:t>Updating the DOM is expensive</a:t>
            </a:r>
          </a:p>
          <a:p>
            <a:pPr lvl="1"/>
            <a:r>
              <a:rPr lang="en-US" dirty="0"/>
              <a:t>=&gt; React, a library to efficiently update the DOM tree based on a synthetic DOM tree</a:t>
            </a:r>
          </a:p>
          <a:p>
            <a:pPr lvl="1"/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is single-threaded, but highly concurrent:</a:t>
            </a:r>
          </a:p>
          <a:p>
            <a:pPr lvl="1"/>
            <a:r>
              <a:rPr lang="en-US" dirty="0"/>
              <a:t>=&gt; Redux, to manage state in a predictable way in the face of concurrency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80106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096F-3FFC-4617-9BC6-0F1D6744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Correlating events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232D-A371-48B4-86D6-5AEC0AE6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customer reports that the UI says “something went wrong”.</a:t>
            </a:r>
          </a:p>
          <a:p>
            <a:r>
              <a:rPr lang="en-US" dirty="0"/>
              <a:t>How do we figure out what went wrong?</a:t>
            </a:r>
          </a:p>
          <a:p>
            <a:endParaRPr lang="en-US" dirty="0"/>
          </a:p>
          <a:p>
            <a:r>
              <a:rPr lang="en-US" dirty="0"/>
              <a:t>We see that EUPL is high for some users.</a:t>
            </a:r>
          </a:p>
          <a:p>
            <a:pPr lvl="1"/>
            <a:r>
              <a:rPr lang="en-US" dirty="0"/>
              <a:t>Why?</a:t>
            </a:r>
          </a:p>
          <a:p>
            <a:pPr lvl="1"/>
            <a:endParaRPr lang="en-US" dirty="0"/>
          </a:p>
          <a:p>
            <a:r>
              <a:rPr lang="en-US" dirty="0"/>
              <a:t>To answer questions like these, we must be able to </a:t>
            </a:r>
            <a:r>
              <a:rPr lang="en-US" u="sng" dirty="0"/>
              <a:t>correlate</a:t>
            </a:r>
            <a:r>
              <a:rPr lang="en-US" dirty="0"/>
              <a:t> log events produced by multiple services.</a:t>
            </a:r>
          </a:p>
          <a:p>
            <a:pPr lvl="1"/>
            <a:r>
              <a:rPr lang="en-US" dirty="0"/>
              <a:t>=&gt; Use randomly generated GUIDs called “correlation IDs” and pass them along with requests, making sure they are logged on both ends.</a:t>
            </a:r>
          </a:p>
        </p:txBody>
      </p:sp>
    </p:spTree>
    <p:extLst>
      <p:ext uri="{BB962C8B-B14F-4D97-AF65-F5344CB8AC3E}">
        <p14:creationId xmlns:p14="http://schemas.microsoft.com/office/powerpoint/2010/main" val="1889930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38F9B2-88CF-4977-A825-69BDD8CB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BCE6-947E-4A42-BF6B-B36201BF4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11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Content Placeholder 5" descr="A picture containing indoor, wall&#10;&#10;Description generated with very high confidence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r="1" b="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Data Parallelism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0F092-62EC-423E-BCB4-272739559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Bake many pizzas in one oven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(Don’t use many ovens to bake one pizza.)</a:t>
            </a:r>
          </a:p>
        </p:txBody>
      </p:sp>
    </p:spTree>
    <p:extLst>
      <p:ext uri="{BB962C8B-B14F-4D97-AF65-F5344CB8AC3E}">
        <p14:creationId xmlns:p14="http://schemas.microsoft.com/office/powerpoint/2010/main" val="87584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200400"/>
            <a:ext cx="4505325" cy="3280686"/>
          </a:xfrm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1981200" y="1600200"/>
            <a:ext cx="7010400" cy="5029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SIMD [</a:t>
            </a:r>
            <a:r>
              <a:rPr lang="de-DE" dirty="0"/>
              <a:t>Flynn 1966]</a:t>
            </a:r>
          </a:p>
          <a:p>
            <a:pPr lvl="1"/>
            <a:r>
              <a:rPr lang="en-US" dirty="0"/>
              <a:t>Apply the same instruction to multiple data streams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Parallel Hardware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2229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Parallel Software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the same (sequential) code on multiple distinct pieces of data in parallel</a:t>
            </a:r>
          </a:p>
          <a:p>
            <a:pPr lvl="1"/>
            <a:r>
              <a:rPr lang="en-US" dirty="0"/>
              <a:t>One independent </a:t>
            </a:r>
            <a:r>
              <a:rPr lang="en-US" i="1" dirty="0"/>
              <a:t>task</a:t>
            </a:r>
            <a:r>
              <a:rPr lang="en-US" dirty="0"/>
              <a:t> to execute per piece of data</a:t>
            </a:r>
          </a:p>
          <a:p>
            <a:pPr lvl="1"/>
            <a:r>
              <a:rPr lang="en-US" dirty="0"/>
              <a:t>Typically designed for a shared-nothing cluster</a:t>
            </a:r>
          </a:p>
          <a:p>
            <a:r>
              <a:rPr lang="en-US" dirty="0"/>
              <a:t>Run-time systems to orchestrate:</a:t>
            </a:r>
          </a:p>
          <a:p>
            <a:pPr lvl="1"/>
            <a:r>
              <a:rPr lang="en-US" dirty="0"/>
              <a:t>Storage and partitioning of the input data set(s)</a:t>
            </a:r>
          </a:p>
          <a:p>
            <a:pPr lvl="1"/>
            <a:r>
              <a:rPr lang="en-US" dirty="0"/>
              <a:t>Distribution of data to relevant machines</a:t>
            </a:r>
          </a:p>
          <a:p>
            <a:pPr lvl="1"/>
            <a:r>
              <a:rPr lang="en-US" dirty="0"/>
              <a:t>Parallel execution (load-balanced and fault-tolerant)</a:t>
            </a:r>
          </a:p>
          <a:p>
            <a:pPr lvl="1"/>
            <a:r>
              <a:rPr lang="en-US" dirty="0"/>
              <a:t>Collection/collation of output/results</a:t>
            </a:r>
          </a:p>
        </p:txBody>
      </p:sp>
    </p:spTree>
    <p:extLst>
      <p:ext uri="{BB962C8B-B14F-4D97-AF65-F5344CB8AC3E}">
        <p14:creationId xmlns:p14="http://schemas.microsoft.com/office/powerpoint/2010/main" val="258275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24" y="1522127"/>
            <a:ext cx="2631426" cy="1922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Toaster Analogy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1" y="3210603"/>
            <a:ext cx="98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162361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24" y="1522127"/>
            <a:ext cx="2631426" cy="1922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Toaster Analogy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1" y="3210603"/>
            <a:ext cx="98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Set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54" y="3962401"/>
            <a:ext cx="3192340" cy="21282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51594" y="5905961"/>
            <a:ext cx="18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Partitioning</a:t>
            </a:r>
          </a:p>
        </p:txBody>
      </p:sp>
    </p:spTree>
    <p:extLst>
      <p:ext uri="{BB962C8B-B14F-4D97-AF65-F5344CB8AC3E}">
        <p14:creationId xmlns:p14="http://schemas.microsoft.com/office/powerpoint/2010/main" val="76516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24" y="1522127"/>
            <a:ext cx="2631426" cy="192296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895600"/>
            <a:ext cx="3592018" cy="359201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Toaster Analogy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5721295"/>
            <a:ext cx="264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Parallel Processing Engine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1" y="3210603"/>
            <a:ext cx="98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Set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54" y="3962401"/>
            <a:ext cx="3192340" cy="21282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51594" y="5905961"/>
            <a:ext cx="18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Partitioning</a:t>
            </a:r>
          </a:p>
        </p:txBody>
      </p:sp>
    </p:spTree>
    <p:extLst>
      <p:ext uri="{BB962C8B-B14F-4D97-AF65-F5344CB8AC3E}">
        <p14:creationId xmlns:p14="http://schemas.microsoft.com/office/powerpoint/2010/main" val="201047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Specify a computation in terms of: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map</a:t>
            </a:r>
            <a:r>
              <a:rPr lang="en-US" dirty="0"/>
              <a:t> function to apply to each input record</a:t>
            </a:r>
          </a:p>
          <a:p>
            <a:pPr lvl="1"/>
            <a:r>
              <a:rPr lang="en-US" dirty="0"/>
              <a:t>An intermediary key space that determines how to group records output by the map function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reduce</a:t>
            </a:r>
            <a:r>
              <a:rPr lang="en-US" dirty="0"/>
              <a:t> function that defines how to aggregate groups of intermediate records for the final output</a:t>
            </a:r>
          </a:p>
          <a:p>
            <a:r>
              <a:rPr lang="en-US" dirty="0"/>
              <a:t>Map and reduce functions are </a:t>
            </a:r>
            <a:r>
              <a:rPr lang="en-US"/>
              <a:t>typically sequential</a:t>
            </a:r>
          </a:p>
          <a:p>
            <a:pPr lvl="1"/>
            <a:r>
              <a:rPr lang="en-US"/>
              <a:t>Map executes in parallel for different input partitions; invoked once per input record</a:t>
            </a:r>
          </a:p>
          <a:p>
            <a:pPr lvl="1"/>
            <a:r>
              <a:rPr lang="en-US"/>
              <a:t>Reduce executes in parallel for different partitions of the intermediate key space; invoked once per unique intermediate key</a:t>
            </a:r>
          </a:p>
          <a:p>
            <a:r>
              <a:rPr lang="en-US"/>
              <a:t>Execution amounts to executing a certain number of map tasks, followed by a certain number of reduce tasks</a:t>
            </a:r>
          </a:p>
          <a:p>
            <a:pPr lvl="1"/>
            <a:r>
              <a:rPr lang="en-US"/>
              <a:t>Two-phase execution dictated by data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5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2683</TotalTime>
  <Words>1739</Words>
  <Application>Microsoft Office PowerPoint</Application>
  <PresentationFormat>Widescreen</PresentationFormat>
  <Paragraphs>198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Acrobat Document</vt:lpstr>
      <vt:lpstr>Performance Evaluation II Distributed systems and web applications</vt:lpstr>
      <vt:lpstr>Just because the wheels are spinning, it doesn’t mean the car is moving!</vt:lpstr>
      <vt:lpstr>Data Parallelism</vt:lpstr>
      <vt:lpstr>Data Parallel Hardware Architectures</vt:lpstr>
      <vt:lpstr>Data Parallel Software Architectures</vt:lpstr>
      <vt:lpstr>Toaster Analogy</vt:lpstr>
      <vt:lpstr>Toaster Analogy</vt:lpstr>
      <vt:lpstr>Toaster Analogy</vt:lpstr>
      <vt:lpstr>MapReduce Programming Model</vt:lpstr>
      <vt:lpstr>Dryad/DryadLINQ</vt:lpstr>
      <vt:lpstr>Data Dependency Graphs</vt:lpstr>
      <vt:lpstr>Apache Hadoop</vt:lpstr>
      <vt:lpstr>Hadoop Architecture</vt:lpstr>
      <vt:lpstr>Evaluating the performance of Hadoop</vt:lpstr>
      <vt:lpstr>HDFS Block Size</vt:lpstr>
      <vt:lpstr>Anomaly: Idle Time</vt:lpstr>
      <vt:lpstr>Anomaly: Idle Time</vt:lpstr>
      <vt:lpstr>Anomaly: Multi-Core CPU Utilization</vt:lpstr>
      <vt:lpstr>MR/DB Results for 25 nodes</vt:lpstr>
      <vt:lpstr>MR/DB Results for 25 nodes</vt:lpstr>
      <vt:lpstr>Performance in web applications</vt:lpstr>
      <vt:lpstr>Single-page web applications (SPAs)</vt:lpstr>
      <vt:lpstr>Typical architecture</vt:lpstr>
      <vt:lpstr>Relevant metrics for web applications</vt:lpstr>
      <vt:lpstr>Browser quirks</vt:lpstr>
      <vt:lpstr>Correlating events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Åge Kvalnes</dc:creator>
  <cp:lastModifiedBy>Steffen Viken Valvåg</cp:lastModifiedBy>
  <cp:revision>11</cp:revision>
  <dcterms:created xsi:type="dcterms:W3CDTF">2017-09-27T11:49:35Z</dcterms:created>
  <dcterms:modified xsi:type="dcterms:W3CDTF">2017-10-05T13:12:07Z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akvalnes@microsoft.com</vt:lpwstr>
  </property>
  <property fmtid="{D5CDD505-2E9C-101B-9397-08002B2CF9AE}" pid="5" name="MSIP_Label_f42aa342-8706-4288-bd11-ebb85995028c_SetDate">
    <vt:lpwstr>2017-09-27T13:49:59.1953777+02:00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