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0" r:id="rId3"/>
    <p:sldId id="295" r:id="rId4"/>
    <p:sldId id="302" r:id="rId5"/>
    <p:sldId id="312" r:id="rId6"/>
    <p:sldId id="311" r:id="rId7"/>
    <p:sldId id="315" r:id="rId8"/>
    <p:sldId id="316" r:id="rId9"/>
    <p:sldId id="314" r:id="rId10"/>
    <p:sldId id="317" r:id="rId11"/>
    <p:sldId id="320" r:id="rId12"/>
    <p:sldId id="318" r:id="rId13"/>
    <p:sldId id="319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505" autoAdjust="0"/>
  </p:normalViewPr>
  <p:slideViewPr>
    <p:cSldViewPr snapToGrid="0" snapToObjects="1">
      <p:cViewPr varScale="1">
        <p:scale>
          <a:sx n="86" d="100"/>
          <a:sy n="86" d="100"/>
        </p:scale>
        <p:origin x="6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665BE-74E5-CA48-B4A6-8442C5327DE2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B1531-7FAB-5F4B-AAD7-0C918073B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733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7566-44E0-B64B-A467-0E158245D70A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4BD75-070F-2840-82E0-64EE27602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398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okay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4BD75-070F-2840-82E0-64EE276025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93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okay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4BD75-070F-2840-82E0-64EE276025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0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okay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4BD75-070F-2840-82E0-64EE276025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9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okay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4BD75-070F-2840-82E0-64EE276025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B9F9-5EF6-3C45-8468-5BB3C0BAE84B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8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DF01-4F62-0749-8FC2-8F48361F6CB9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A105-5A22-F740-849C-CCCB9EFA6EE2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59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57200" y="1447800"/>
            <a:ext cx="8215312" cy="46308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75"/>
              </a:spcBef>
              <a:buClr>
                <a:schemeClr val="tx2"/>
              </a:buClr>
              <a:buFont typeface="Verdana" pitchFamily="34" charset="0"/>
              <a:buNone/>
              <a:defRPr sz="1350">
                <a:solidFill>
                  <a:schemeClr val="tx1"/>
                </a:solidFill>
              </a:defRPr>
            </a:lvl1pPr>
            <a:lvl2pPr marL="162000" indent="-162000">
              <a:spcBef>
                <a:spcPts val="375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350" baseline="0">
                <a:solidFill>
                  <a:schemeClr val="tx1"/>
                </a:solidFill>
              </a:defRPr>
            </a:lvl2pPr>
            <a:lvl3pPr marL="319088" indent="-159544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514350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669131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>
                <a:solidFill>
                  <a:schemeClr val="tx1"/>
                </a:solidFill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1733" y="6419852"/>
            <a:ext cx="778457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r>
              <a:rPr lang="en-GB"/>
              <a:t>No. </a:t>
            </a:r>
            <a:fld id="{525A3C56-E491-49B2-93F3-63532DF516BC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8242300" cy="785818"/>
          </a:xfrm>
        </p:spPr>
        <p:txBody>
          <a:bodyPr lIns="0" tIns="0" rIns="0" bIns="0" anchor="b" anchorCtr="0">
            <a:noAutofit/>
          </a:bodyPr>
          <a:lstStyle>
            <a:lvl1pPr>
              <a:defRPr sz="1800" b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 descr="yellow lin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44285"/>
            <a:ext cx="8229600" cy="228093"/>
          </a:xfrm>
          <a:prstGeom prst="rect">
            <a:avLst/>
          </a:prstGeom>
        </p:spPr>
      </p:pic>
      <p:pic>
        <p:nvPicPr>
          <p:cNvPr id="35" name="Picture 34" descr="yellow line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V="1">
            <a:off x="457200" y="6134625"/>
            <a:ext cx="8229600" cy="228093"/>
          </a:xfrm>
          <a:prstGeom prst="rect">
            <a:avLst/>
          </a:prstGeom>
          <a:ln>
            <a:noFill/>
          </a:ln>
        </p:spPr>
      </p:pic>
      <p:sp>
        <p:nvSpPr>
          <p:cNvPr id="10" name="Footer Placeholder 25"/>
          <p:cNvSpPr>
            <a:spLocks noGrp="1"/>
          </p:cNvSpPr>
          <p:nvPr>
            <p:ph type="ftr" sz="quarter" idx="22"/>
          </p:nvPr>
        </p:nvSpPr>
        <p:spPr>
          <a:xfrm>
            <a:off x="2779486" y="6419852"/>
            <a:ext cx="4891698" cy="163513"/>
          </a:xfrm>
          <a:prstGeom prst="rect">
            <a:avLst/>
          </a:prstGeom>
        </p:spPr>
        <p:txBody>
          <a:bodyPr wrap="none" lIns="0" tIns="0" rIns="0" bIns="0" anchor="b" anchorCtr="0">
            <a:noAutofit/>
          </a:bodyPr>
          <a:lstStyle>
            <a:lvl1pPr algn="ctr">
              <a:defRPr sz="675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Footer appears here</a:t>
            </a:r>
          </a:p>
        </p:txBody>
      </p:sp>
    </p:spTree>
    <p:extLst>
      <p:ext uri="{BB962C8B-B14F-4D97-AF65-F5344CB8AC3E}">
        <p14:creationId xmlns:p14="http://schemas.microsoft.com/office/powerpoint/2010/main" val="27622735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B255-6B0D-7A42-9D27-9E74D3763725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7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432D-A2B8-8249-8588-5666C8B3AE3C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54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214-BAEA-2048-9AB9-C46D01BFEFBB}" type="datetime1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5072-A9FE-7F4B-BE51-10815DD7A44D}" type="datetime1">
              <a:rPr lang="de-DE" smtClean="0"/>
              <a:t>25.03.2018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DAA0-C0C3-6A48-8C82-A5D7CBE360C3}" type="datetime1">
              <a:rPr lang="de-DE" smtClean="0"/>
              <a:t>25.03.2018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5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11BD-BC33-7342-B0C4-AE8945FD15FD}" type="datetime1">
              <a:rPr lang="de-DE" smtClean="0"/>
              <a:t>25.03.2018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14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0253-0720-8648-B24A-E039DE96E426}" type="datetime1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18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36AF-9C52-0D42-986B-F95649FF30FF}" type="datetime1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02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AA8-246F-5149-8E7F-C096C08443F4}" type="datetime1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FF-91C6-604E-83D0-C7D4C6698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69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2"/>
                </a:solidFill>
              </a:rPr>
              <a:t>Datenbanken 2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Business </a:t>
            </a:r>
            <a:r>
              <a:rPr lang="de-DE" dirty="0" err="1">
                <a:solidFill>
                  <a:schemeClr val="tx2"/>
                </a:solidFill>
              </a:rPr>
              <a:t>Intelligence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Organisation -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905738"/>
            <a:ext cx="6400800" cy="1752600"/>
          </a:xfrm>
        </p:spPr>
        <p:txBody>
          <a:bodyPr/>
          <a:lstStyle/>
          <a:p>
            <a:r>
              <a:rPr lang="de-DE" dirty="0"/>
              <a:t>Markus Kollas</a:t>
            </a:r>
          </a:p>
          <a:p>
            <a:r>
              <a:rPr lang="de-DE" dirty="0"/>
              <a:t>(DB </a:t>
            </a:r>
            <a:r>
              <a:rPr lang="de-DE" dirty="0" err="1"/>
              <a:t>Systel</a:t>
            </a:r>
            <a:r>
              <a:rPr lang="de-DE" dirty="0"/>
              <a:t> GmbH, Deutsche Bahn AG)</a:t>
            </a:r>
          </a:p>
        </p:txBody>
      </p:sp>
      <p:pic>
        <p:nvPicPr>
          <p:cNvPr id="4" name="Bild 3" descr="ecics_42_4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72" y="328271"/>
            <a:ext cx="2200656" cy="1121664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D8681D-9DA6-458A-BE9E-7E4E26A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10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DC236-DFB7-4875-A119-ECCCC93969DC}"/>
              </a:ext>
            </a:extLst>
          </p:cNvPr>
          <p:cNvSpPr txBox="1"/>
          <p:nvPr/>
        </p:nvSpPr>
        <p:spPr>
          <a:xfrm>
            <a:off x="2629987" y="306365"/>
            <a:ext cx="35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Gruppenzusammensetzung INF15</a:t>
            </a:r>
            <a:r>
              <a:rPr lang="de-DE" b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E9663-8017-4FCF-832A-021B40AB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059966"/>
            <a:ext cx="3848100" cy="47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6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2181B9-89A4-4579-8696-8315831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11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B77F64-0CAA-441D-BEBC-99761960DC84}"/>
              </a:ext>
            </a:extLst>
          </p:cNvPr>
          <p:cNvSpPr txBox="1"/>
          <p:nvPr/>
        </p:nvSpPr>
        <p:spPr>
          <a:xfrm>
            <a:off x="3106528" y="306365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Prüfungsgruppen INF15</a:t>
            </a:r>
            <a:r>
              <a:rPr lang="de-DE" b="1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9815CF-4F1D-4E61-A14D-31263CC3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759666"/>
            <a:ext cx="7219951" cy="5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D8681D-9DA6-458A-BE9E-7E4E26A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DC236-DFB7-4875-A119-ECCCC93969DC}"/>
              </a:ext>
            </a:extLst>
          </p:cNvPr>
          <p:cNvSpPr txBox="1"/>
          <p:nvPr/>
        </p:nvSpPr>
        <p:spPr>
          <a:xfrm>
            <a:off x="2634796" y="306365"/>
            <a:ext cx="35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Gruppenzusammensetzung INF15</a:t>
            </a:r>
            <a:r>
              <a:rPr lang="de-DE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C4E55D-57CF-AE40-BB8C-859C81F3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29" y="690824"/>
            <a:ext cx="3413051" cy="556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82181B9-89A4-4579-8696-83158310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13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B77F64-0CAA-441D-BEBC-99761960DC84}"/>
              </a:ext>
            </a:extLst>
          </p:cNvPr>
          <p:cNvSpPr txBox="1"/>
          <p:nvPr/>
        </p:nvSpPr>
        <p:spPr>
          <a:xfrm>
            <a:off x="3111337" y="30636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Prüfungsgruppen INF15</a:t>
            </a:r>
            <a:r>
              <a:rPr lang="de-DE" b="1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64C805-6294-E942-8B59-CB79850B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9" y="836341"/>
            <a:ext cx="7575710" cy="49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8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1F497D"/>
                </a:solidFill>
              </a:rPr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>
                <a:solidFill>
                  <a:schemeClr val="tx2"/>
                </a:solidFill>
              </a:rPr>
              <a:t>Vorlesungsplanung Sommer 2018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2</a:t>
            </a:fld>
            <a:endParaRPr lang="de-DE"/>
          </a:p>
        </p:txBody>
      </p:sp>
      <p:pic>
        <p:nvPicPr>
          <p:cNvPr id="5" name="Picture 40" descr="Picture 4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7337" y="2662460"/>
            <a:ext cx="5364480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02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Motivation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1145117" y="1475769"/>
            <a:ext cx="730061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1F497D"/>
                </a:solidFill>
              </a:rPr>
              <a:t>„Sage es mir und ich werde es vergessen,</a:t>
            </a:r>
          </a:p>
          <a:p>
            <a:r>
              <a:rPr lang="de-DE" sz="2400" b="1" dirty="0">
                <a:solidFill>
                  <a:srgbClr val="1F497D"/>
                </a:solidFill>
              </a:rPr>
              <a:t>Zeige es mir und ich werde mich erinnern,</a:t>
            </a:r>
          </a:p>
          <a:p>
            <a:r>
              <a:rPr lang="de-DE" sz="2400" b="1" dirty="0">
                <a:solidFill>
                  <a:srgbClr val="1F497D"/>
                </a:solidFill>
              </a:rPr>
              <a:t>Beteilige mich und ich werde es verstehen.“</a:t>
            </a:r>
          </a:p>
          <a:p>
            <a:endParaRPr lang="de-DE" sz="2400" b="1" dirty="0">
              <a:solidFill>
                <a:srgbClr val="1F497D"/>
              </a:solidFill>
            </a:endParaRPr>
          </a:p>
          <a:p>
            <a:pPr algn="r"/>
            <a:r>
              <a:rPr lang="fi-FI" sz="2800" i="1" dirty="0">
                <a:solidFill>
                  <a:srgbClr val="1F497D"/>
                </a:solidFill>
              </a:rPr>
              <a:t>- Lao Tse, 6. Jhdt v. Christus </a:t>
            </a:r>
            <a:endParaRPr lang="de-DE" sz="2800" i="1" dirty="0">
              <a:solidFill>
                <a:srgbClr val="1F497D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4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5094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2"/>
                </a:solidFill>
              </a:rPr>
              <a:t>Inhalt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010" y="901297"/>
            <a:ext cx="8229600" cy="5607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2"/>
                </a:solidFill>
              </a:rPr>
              <a:t>Datenbanken 2: Praxissemester </a:t>
            </a:r>
          </a:p>
          <a:p>
            <a:pPr marL="0" indent="0">
              <a:buNone/>
            </a:pPr>
            <a:endParaRPr lang="de-DE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sz="2000" b="1" dirty="0"/>
              <a:t>-- </a:t>
            </a:r>
            <a:r>
              <a:rPr lang="de-DE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!Wir bauen ein DWH für die DHBW Mosbach Versicherungen!</a:t>
            </a:r>
            <a:r>
              <a:rPr lang="de-DE" sz="2000" b="1" dirty="0"/>
              <a:t> –</a:t>
            </a:r>
          </a:p>
          <a:p>
            <a:pPr marL="0" indent="0">
              <a:buNone/>
            </a:pPr>
            <a:endParaRPr lang="de-DE" sz="2000" b="1" dirty="0"/>
          </a:p>
          <a:p>
            <a:r>
              <a:rPr lang="de-DE" sz="2000" dirty="0"/>
              <a:t>Sprint 0</a:t>
            </a:r>
          </a:p>
          <a:p>
            <a:pPr lvl="1"/>
            <a:r>
              <a:rPr lang="de-DE" sz="1600" dirty="0"/>
              <a:t>Organisieren Sie ihr Team</a:t>
            </a:r>
          </a:p>
          <a:p>
            <a:r>
              <a:rPr lang="de-DE" sz="2000" dirty="0"/>
              <a:t>Sprint 1</a:t>
            </a:r>
          </a:p>
          <a:p>
            <a:pPr lvl="1"/>
            <a:r>
              <a:rPr lang="de-DE" sz="1600" dirty="0"/>
              <a:t>Analysieren Sie die Daten, Verfassen sie eine Anforderungsdokumentation</a:t>
            </a:r>
          </a:p>
          <a:p>
            <a:pPr lvl="1"/>
            <a:r>
              <a:rPr lang="de-DE" sz="1600" dirty="0"/>
              <a:t>Treffen Sie eine Softwareauswahl für</a:t>
            </a:r>
          </a:p>
          <a:p>
            <a:pPr lvl="2"/>
            <a:r>
              <a:rPr lang="de-DE" sz="1500" dirty="0"/>
              <a:t>DBMS</a:t>
            </a:r>
          </a:p>
          <a:p>
            <a:pPr lvl="2"/>
            <a:r>
              <a:rPr lang="de-DE" sz="1500" dirty="0"/>
              <a:t>ETL Tool</a:t>
            </a:r>
          </a:p>
          <a:p>
            <a:pPr lvl="2"/>
            <a:r>
              <a:rPr lang="de-DE" sz="1500" dirty="0"/>
              <a:t>Reporting Tool</a:t>
            </a:r>
          </a:p>
          <a:p>
            <a:pPr lvl="1"/>
            <a:r>
              <a:rPr lang="de-DE" sz="1600" dirty="0"/>
              <a:t>Befüllen Sie die </a:t>
            </a:r>
            <a:r>
              <a:rPr lang="de-DE" sz="1600" dirty="0" err="1"/>
              <a:t>Staging</a:t>
            </a:r>
            <a:r>
              <a:rPr lang="de-DE" sz="1600" dirty="0"/>
              <a:t> Area 1:1 per ETL mit den gelieferten Daten</a:t>
            </a:r>
          </a:p>
          <a:p>
            <a:r>
              <a:rPr lang="de-DE" sz="2000" dirty="0"/>
              <a:t>Sprint 2</a:t>
            </a:r>
          </a:p>
          <a:p>
            <a:pPr lvl="1"/>
            <a:r>
              <a:rPr lang="de-DE" sz="1600" dirty="0"/>
              <a:t>Modellieren Sie eine Core DWH in 3NF oder Data </a:t>
            </a:r>
            <a:r>
              <a:rPr lang="de-DE" sz="1600" dirty="0" err="1"/>
              <a:t>Vault</a:t>
            </a:r>
            <a:endParaRPr lang="de-DE" sz="1600" dirty="0"/>
          </a:p>
          <a:p>
            <a:pPr lvl="1"/>
            <a:r>
              <a:rPr lang="de-DE" sz="1600" dirty="0"/>
              <a:t>Befüllen Sie das CDWH mit den Daten aus der </a:t>
            </a:r>
            <a:r>
              <a:rPr lang="de-DE" sz="1600" dirty="0" err="1"/>
              <a:t>Staging</a:t>
            </a:r>
            <a:r>
              <a:rPr lang="de-DE" sz="1600" dirty="0"/>
              <a:t> Area</a:t>
            </a:r>
          </a:p>
          <a:p>
            <a:r>
              <a:rPr lang="de-DE" sz="2000" dirty="0"/>
              <a:t>Sprint 3</a:t>
            </a:r>
          </a:p>
          <a:p>
            <a:pPr lvl="1"/>
            <a:r>
              <a:rPr lang="de-DE" sz="1600" dirty="0"/>
              <a:t>Modellieren Sie einen Data Mart im Sternschema für die auswertbaren Daten</a:t>
            </a:r>
          </a:p>
          <a:p>
            <a:pPr lvl="1"/>
            <a:r>
              <a:rPr lang="de-DE" sz="1600" dirty="0"/>
              <a:t>Befüllen Sie den Data Mart mit den Daten aus dem CDWH</a:t>
            </a:r>
          </a:p>
          <a:p>
            <a:r>
              <a:rPr lang="de-DE" sz="2000" dirty="0"/>
              <a:t>Sprint 4</a:t>
            </a:r>
          </a:p>
          <a:p>
            <a:pPr lvl="1"/>
            <a:r>
              <a:rPr lang="de-DE" sz="1600" dirty="0"/>
              <a:t>Erstellen Sie mit dem Reporting Tool folgende Reports</a:t>
            </a:r>
          </a:p>
          <a:p>
            <a:pPr lvl="2"/>
            <a:r>
              <a:rPr lang="de-DE" sz="1500" dirty="0"/>
              <a:t>Erstellen Sie eine Gesamtübersicht darüber, welcher Kunde welche Versicherungen hat?</a:t>
            </a:r>
          </a:p>
          <a:p>
            <a:pPr lvl="2"/>
            <a:r>
              <a:rPr lang="de-DE" sz="1500" dirty="0"/>
              <a:t>Wie viel Geld muss die Gesellschaft in Zukunft für Auszahlungen aus LV aufbringen?</a:t>
            </a:r>
          </a:p>
          <a:p>
            <a:pPr lvl="2"/>
            <a:r>
              <a:rPr lang="de-DE" sz="1500" dirty="0"/>
              <a:t>Erstellen Sie eine kundenbezogenen Übersicht aller Sachversicherungen</a:t>
            </a:r>
          </a:p>
          <a:p>
            <a:pPr lvl="2"/>
            <a:r>
              <a:rPr lang="de-DE" sz="1500" dirty="0"/>
              <a:t>…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4</a:t>
            </a:fld>
            <a:endParaRPr lang="de-DE"/>
          </a:p>
        </p:txBody>
      </p:sp>
      <p:pic>
        <p:nvPicPr>
          <p:cNvPr id="5" name="Picture Placeholder 17" descr="tack-cycling_medres lowr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31882" y="1986468"/>
            <a:ext cx="1954918" cy="223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5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74663" y="266400"/>
            <a:ext cx="8242300" cy="569392"/>
          </a:xfrm>
        </p:spPr>
        <p:txBody>
          <a:bodyPr/>
          <a:lstStyle/>
          <a:p>
            <a:r>
              <a:rPr lang="en-GB" b="1" dirty="0" err="1">
                <a:latin typeface="Verdana"/>
              </a:rPr>
              <a:t>Zu</a:t>
            </a:r>
            <a:r>
              <a:rPr lang="en-GB" b="1" dirty="0">
                <a:latin typeface="Verdana"/>
              </a:rPr>
              <a:t> </a:t>
            </a:r>
            <a:r>
              <a:rPr lang="en-GB" b="1" dirty="0" err="1">
                <a:latin typeface="Verdana"/>
              </a:rPr>
              <a:t>verwendende</a:t>
            </a:r>
            <a:r>
              <a:rPr lang="en-GB" b="1" dirty="0">
                <a:latin typeface="Verdana"/>
              </a:rPr>
              <a:t> </a:t>
            </a:r>
            <a:r>
              <a:rPr lang="en-GB" b="1" dirty="0" err="1">
                <a:latin typeface="Verdana"/>
              </a:rPr>
              <a:t>Komponenten</a:t>
            </a:r>
            <a:r>
              <a:rPr lang="en-GB" b="1" dirty="0">
                <a:latin typeface="Verdana"/>
              </a:rPr>
              <a:t> der </a:t>
            </a:r>
            <a:r>
              <a:rPr lang="en-GB" b="1" dirty="0" err="1">
                <a:latin typeface="Verdana"/>
              </a:rPr>
              <a:t>Referenzarchitektur</a:t>
            </a:r>
            <a:endParaRPr lang="en-GB" b="1" dirty="0">
              <a:latin typeface="Verdana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698269" y="1454727"/>
            <a:ext cx="7680959" cy="4613564"/>
            <a:chOff x="1714500" y="2064557"/>
            <a:chExt cx="5429250" cy="3186112"/>
          </a:xfrm>
        </p:grpSpPr>
        <p:sp>
          <p:nvSpPr>
            <p:cNvPr id="6" name="Rectangle 5"/>
            <p:cNvSpPr/>
            <p:nvPr/>
          </p:nvSpPr>
          <p:spPr bwMode="auto">
            <a:xfrm>
              <a:off x="1714500" y="2350307"/>
              <a:ext cx="857250" cy="2457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b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Source</a:t>
              </a:r>
            </a:p>
            <a:p>
              <a:pPr algn="ctr">
                <a:defRPr/>
              </a:pPr>
              <a:endParaRPr lang="en-GB" sz="750" dirty="0">
                <a:latin typeface="Verdana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628900" y="2350307"/>
              <a:ext cx="857250" cy="2457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b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Extract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Integrate</a:t>
              </a:r>
            </a:p>
            <a:p>
              <a:pPr algn="ctr">
                <a:defRPr/>
              </a:pPr>
              <a:endParaRPr lang="en-GB" sz="750" dirty="0">
                <a:latin typeface="Verdana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43300" y="2350307"/>
              <a:ext cx="857250" cy="2457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b"/>
            <a:lstStyle/>
            <a:p>
              <a:pPr algn="ctr">
                <a:defRPr/>
              </a:pPr>
              <a:endParaRPr lang="en-GB" sz="750" dirty="0">
                <a:latin typeface="Verdana"/>
              </a:endParaRP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Storage</a:t>
              </a:r>
            </a:p>
            <a:p>
              <a:pPr algn="ctr">
                <a:defRPr/>
              </a:pPr>
              <a:endParaRPr lang="en-GB" sz="750" dirty="0">
                <a:latin typeface="Verdana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71650" y="2407457"/>
              <a:ext cx="742950" cy="457200"/>
            </a:xfrm>
            <a:prstGeom prst="rect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Client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Services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771650" y="2921807"/>
              <a:ext cx="742950" cy="457200"/>
            </a:xfrm>
            <a:prstGeom prst="rect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Product X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Services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771650" y="3436157"/>
              <a:ext cx="742950" cy="457200"/>
            </a:xfrm>
            <a:prstGeom prst="rect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Product  Y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Services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771650" y="3950507"/>
              <a:ext cx="742950" cy="457200"/>
            </a:xfrm>
            <a:prstGeom prst="rect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Product  Z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Services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457700" y="2350307"/>
              <a:ext cx="857250" cy="2457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b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Subject Area</a:t>
              </a:r>
            </a:p>
            <a:p>
              <a:pPr algn="ctr">
                <a:defRPr/>
              </a:pPr>
              <a:endParaRPr lang="en-GB" sz="750" dirty="0">
                <a:latin typeface="Verdana"/>
              </a:endParaRPr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3600450" y="2807507"/>
              <a:ext cx="742950" cy="1200150"/>
            </a:xfrm>
            <a:prstGeom prst="flowChartMagneticDisk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Enterprise</a:t>
              </a:r>
              <a:br>
                <a:rPr lang="en-GB" sz="750" dirty="0">
                  <a:latin typeface="Verdana"/>
                </a:rPr>
              </a:br>
              <a:r>
                <a:rPr lang="en-GB" sz="750" dirty="0">
                  <a:latin typeface="Verdana"/>
                </a:rPr>
                <a:t>Data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Warehouse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686050" y="2464607"/>
              <a:ext cx="228600" cy="342900"/>
            </a:xfrm>
            <a:prstGeom prst="ellips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en-GB" sz="900">
                <a:latin typeface="Verdana"/>
              </a:endParaRPr>
            </a:p>
          </p:txBody>
        </p:sp>
        <p:cxnSp>
          <p:nvCxnSpPr>
            <p:cNvPr id="45071" name="Straight Connector 24"/>
            <p:cNvCxnSpPr>
              <a:cxnSpLocks noChangeShapeType="1"/>
              <a:stCxn id="9" idx="3"/>
              <a:endCxn id="15" idx="2"/>
            </p:cNvCxnSpPr>
            <p:nvPr/>
          </p:nvCxnSpPr>
          <p:spPr bwMode="auto">
            <a:xfrm>
              <a:off x="2514600" y="2636058"/>
              <a:ext cx="171450" cy="1190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sp>
          <p:nvSpPr>
            <p:cNvPr id="17" name="Oval 16"/>
            <p:cNvSpPr/>
            <p:nvPr/>
          </p:nvSpPr>
          <p:spPr bwMode="auto">
            <a:xfrm>
              <a:off x="2686050" y="2978957"/>
              <a:ext cx="228600" cy="342900"/>
            </a:xfrm>
            <a:prstGeom prst="ellips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en-GB" sz="900">
                <a:latin typeface="Verdana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686050" y="3493307"/>
              <a:ext cx="228600" cy="342900"/>
            </a:xfrm>
            <a:prstGeom prst="ellips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en-GB" sz="900">
                <a:latin typeface="Verdana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686050" y="4007657"/>
              <a:ext cx="228600" cy="342900"/>
            </a:xfrm>
            <a:prstGeom prst="ellips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en-GB" sz="900">
                <a:latin typeface="Verdana"/>
              </a:endParaRPr>
            </a:p>
          </p:txBody>
        </p:sp>
        <p:cxnSp>
          <p:nvCxnSpPr>
            <p:cNvPr id="45075" name="Straight Connector 29"/>
            <p:cNvCxnSpPr>
              <a:cxnSpLocks noChangeShapeType="1"/>
              <a:stCxn id="10" idx="3"/>
              <a:endCxn id="17" idx="2"/>
            </p:cNvCxnSpPr>
            <p:nvPr/>
          </p:nvCxnSpPr>
          <p:spPr bwMode="auto">
            <a:xfrm>
              <a:off x="2514600" y="3150408"/>
              <a:ext cx="171450" cy="1190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cxnSp>
          <p:nvCxnSpPr>
            <p:cNvPr id="45076" name="Straight Connector 31"/>
            <p:cNvCxnSpPr>
              <a:cxnSpLocks noChangeShapeType="1"/>
              <a:stCxn id="11" idx="3"/>
              <a:endCxn id="18" idx="2"/>
            </p:cNvCxnSpPr>
            <p:nvPr/>
          </p:nvCxnSpPr>
          <p:spPr bwMode="auto">
            <a:xfrm>
              <a:off x="2514600" y="3664758"/>
              <a:ext cx="171450" cy="1190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cxnSp>
          <p:nvCxnSpPr>
            <p:cNvPr id="45077" name="Straight Connector 33"/>
            <p:cNvCxnSpPr>
              <a:cxnSpLocks noChangeShapeType="1"/>
              <a:stCxn id="12" idx="3"/>
              <a:endCxn id="19" idx="2"/>
            </p:cNvCxnSpPr>
            <p:nvPr/>
          </p:nvCxnSpPr>
          <p:spPr bwMode="auto">
            <a:xfrm>
              <a:off x="2514600" y="4179108"/>
              <a:ext cx="171450" cy="1190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sp>
          <p:nvSpPr>
            <p:cNvPr id="23" name="Oval 22"/>
            <p:cNvSpPr/>
            <p:nvPr/>
          </p:nvSpPr>
          <p:spPr bwMode="auto">
            <a:xfrm>
              <a:off x="3086100" y="2807507"/>
              <a:ext cx="342900" cy="1200150"/>
            </a:xfrm>
            <a:prstGeom prst="ellips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en-GB" sz="900">
                <a:latin typeface="Verdana"/>
              </a:endParaRPr>
            </a:p>
          </p:txBody>
        </p:sp>
        <p:cxnSp>
          <p:nvCxnSpPr>
            <p:cNvPr id="45079" name="Straight Connector 36"/>
            <p:cNvCxnSpPr>
              <a:cxnSpLocks noChangeShapeType="1"/>
              <a:stCxn id="15" idx="6"/>
              <a:endCxn id="23" idx="1"/>
            </p:cNvCxnSpPr>
            <p:nvPr/>
          </p:nvCxnSpPr>
          <p:spPr bwMode="auto">
            <a:xfrm>
              <a:off x="2914651" y="2636056"/>
              <a:ext cx="221456" cy="347663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cxnSp>
          <p:nvCxnSpPr>
            <p:cNvPr id="45080" name="Straight Connector 38"/>
            <p:cNvCxnSpPr>
              <a:cxnSpLocks noChangeShapeType="1"/>
              <a:stCxn id="17" idx="6"/>
            </p:cNvCxnSpPr>
            <p:nvPr/>
          </p:nvCxnSpPr>
          <p:spPr bwMode="auto">
            <a:xfrm>
              <a:off x="2914650" y="3150407"/>
              <a:ext cx="171450" cy="57150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cxnSp>
          <p:nvCxnSpPr>
            <p:cNvPr id="45081" name="Straight Connector 40"/>
            <p:cNvCxnSpPr>
              <a:cxnSpLocks noChangeShapeType="1"/>
              <a:stCxn id="18" idx="6"/>
            </p:cNvCxnSpPr>
            <p:nvPr/>
          </p:nvCxnSpPr>
          <p:spPr bwMode="auto">
            <a:xfrm flipV="1">
              <a:off x="2914650" y="3607607"/>
              <a:ext cx="171450" cy="57150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cxnSp>
          <p:nvCxnSpPr>
            <p:cNvPr id="45082" name="Straight Connector 43"/>
            <p:cNvCxnSpPr>
              <a:cxnSpLocks noChangeShapeType="1"/>
              <a:stCxn id="19" idx="6"/>
              <a:endCxn id="23" idx="3"/>
            </p:cNvCxnSpPr>
            <p:nvPr/>
          </p:nvCxnSpPr>
          <p:spPr bwMode="auto">
            <a:xfrm flipV="1">
              <a:off x="2914651" y="3831444"/>
              <a:ext cx="221456" cy="347663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cxnSp>
          <p:nvCxnSpPr>
            <p:cNvPr id="45083" name="Straight Connector 45"/>
            <p:cNvCxnSpPr>
              <a:cxnSpLocks noChangeShapeType="1"/>
              <a:stCxn id="23" idx="6"/>
              <a:endCxn id="14" idx="2"/>
            </p:cNvCxnSpPr>
            <p:nvPr/>
          </p:nvCxnSpPr>
          <p:spPr bwMode="auto">
            <a:xfrm>
              <a:off x="3429000" y="3407583"/>
              <a:ext cx="171450" cy="1190"/>
            </a:xfrm>
            <a:prstGeom prst="line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/>
            </a:ln>
          </p:spPr>
        </p:cxnSp>
        <p:sp>
          <p:nvSpPr>
            <p:cNvPr id="29" name="Frame 28"/>
            <p:cNvSpPr/>
            <p:nvPr/>
          </p:nvSpPr>
          <p:spPr bwMode="auto">
            <a:xfrm>
              <a:off x="4514850" y="2407457"/>
              <a:ext cx="742950" cy="457200"/>
            </a:xfrm>
            <a:prstGeom prst="fram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Operations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30" name="Frame 29"/>
            <p:cNvSpPr/>
            <p:nvPr/>
          </p:nvSpPr>
          <p:spPr bwMode="auto">
            <a:xfrm>
              <a:off x="4514850" y="2921807"/>
              <a:ext cx="742950" cy="457200"/>
            </a:xfrm>
            <a:prstGeom prst="fram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Sales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31" name="Frame 30"/>
            <p:cNvSpPr/>
            <p:nvPr/>
          </p:nvSpPr>
          <p:spPr bwMode="auto">
            <a:xfrm>
              <a:off x="4514850" y="3436157"/>
              <a:ext cx="742950" cy="457200"/>
            </a:xfrm>
            <a:prstGeom prst="fram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Finance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32" name="Frame 31"/>
            <p:cNvSpPr/>
            <p:nvPr/>
          </p:nvSpPr>
          <p:spPr bwMode="auto">
            <a:xfrm>
              <a:off x="4514850" y="3950507"/>
              <a:ext cx="742950" cy="457200"/>
            </a:xfrm>
            <a:prstGeom prst="frame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Marketing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372100" y="2350307"/>
              <a:ext cx="857250" cy="2457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b"/>
            <a:lstStyle/>
            <a:p>
              <a:pPr algn="ctr">
                <a:defRPr/>
              </a:pPr>
              <a:endParaRPr lang="en-GB" sz="750" dirty="0">
                <a:latin typeface="Verdana"/>
              </a:endParaRP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Access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Utilities</a:t>
              </a:r>
            </a:p>
            <a:p>
              <a:pPr algn="ctr">
                <a:defRPr/>
              </a:pPr>
              <a:endParaRPr lang="en-GB" sz="750" dirty="0">
                <a:latin typeface="Verdana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286500" y="2350307"/>
              <a:ext cx="857250" cy="24574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b"/>
            <a:lstStyle/>
            <a:p>
              <a:pPr algn="ctr">
                <a:defRPr/>
              </a:pPr>
              <a:endParaRPr lang="en-GB" sz="750" dirty="0">
                <a:latin typeface="Verdana"/>
              </a:endParaRP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Publish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Personalise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Present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5429250" y="2636057"/>
              <a:ext cx="742950" cy="400050"/>
            </a:xfrm>
            <a:prstGeom prst="roundRect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Reporting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5429250" y="3207557"/>
              <a:ext cx="742950" cy="400050"/>
            </a:xfrm>
            <a:prstGeom prst="roundRect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Analytics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429250" y="3779057"/>
              <a:ext cx="742950" cy="400050"/>
            </a:xfrm>
            <a:prstGeom prst="roundRect">
              <a:avLst/>
            </a:prstGeom>
            <a:solidFill>
              <a:srgbClr val="FFEB99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Mining</a:t>
              </a:r>
            </a:p>
          </p:txBody>
        </p:sp>
        <p:sp>
          <p:nvSpPr>
            <p:cNvPr id="38" name="Snip Single Corner Rectangle 37"/>
            <p:cNvSpPr/>
            <p:nvPr/>
          </p:nvSpPr>
          <p:spPr bwMode="auto">
            <a:xfrm>
              <a:off x="6343650" y="2578907"/>
              <a:ext cx="742950" cy="400050"/>
            </a:xfrm>
            <a:prstGeom prst="snip1Rect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PDA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39" name="Snip Single Corner Rectangle 38"/>
            <p:cNvSpPr/>
            <p:nvPr/>
          </p:nvSpPr>
          <p:spPr bwMode="auto">
            <a:xfrm>
              <a:off x="6343650" y="3036107"/>
              <a:ext cx="742950" cy="400050"/>
            </a:xfrm>
            <a:prstGeom prst="snip1Rect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RSS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40" name="Snip Single Corner Rectangle 39"/>
            <p:cNvSpPr/>
            <p:nvPr/>
          </p:nvSpPr>
          <p:spPr bwMode="auto">
            <a:xfrm>
              <a:off x="6343650" y="3493307"/>
              <a:ext cx="742950" cy="400050"/>
            </a:xfrm>
            <a:prstGeom prst="snip1Rect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Mail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41" name="Snip Single Corner Rectangle 40"/>
            <p:cNvSpPr/>
            <p:nvPr/>
          </p:nvSpPr>
          <p:spPr bwMode="auto">
            <a:xfrm>
              <a:off x="6343650" y="3950507"/>
              <a:ext cx="742950" cy="400050"/>
            </a:xfrm>
            <a:prstGeom prst="snip1Rect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Web</a:t>
              </a:r>
              <a:endParaRPr lang="en-GB" sz="900" dirty="0">
                <a:latin typeface="Verdana"/>
              </a:endParaRPr>
            </a:p>
          </p:txBody>
        </p:sp>
        <p:sp>
          <p:nvSpPr>
            <p:cNvPr id="45097" name="Rectangle 73"/>
            <p:cNvSpPr>
              <a:spLocks noChangeArrowheads="1"/>
            </p:cNvSpPr>
            <p:nvPr/>
          </p:nvSpPr>
          <p:spPr bwMode="auto">
            <a:xfrm>
              <a:off x="1771650" y="2064557"/>
              <a:ext cx="74295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750">
                  <a:latin typeface="Verdana"/>
                </a:rPr>
                <a:t>Operational</a:t>
              </a:r>
              <a:br>
                <a:rPr lang="en-GB" sz="750">
                  <a:latin typeface="Verdana"/>
                </a:rPr>
              </a:br>
              <a:r>
                <a:rPr lang="en-GB" sz="750">
                  <a:latin typeface="Verdana"/>
                </a:rPr>
                <a:t>Data</a:t>
              </a:r>
            </a:p>
          </p:txBody>
        </p:sp>
        <p:sp>
          <p:nvSpPr>
            <p:cNvPr id="45098" name="Rectangle 79"/>
            <p:cNvSpPr>
              <a:spLocks noChangeArrowheads="1"/>
            </p:cNvSpPr>
            <p:nvPr/>
          </p:nvSpPr>
          <p:spPr bwMode="auto">
            <a:xfrm>
              <a:off x="6343650" y="2064557"/>
              <a:ext cx="74295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750">
                  <a:latin typeface="Verdana"/>
                </a:rPr>
                <a:t>Actionable</a:t>
              </a:r>
              <a:br>
                <a:rPr lang="en-GB" sz="750">
                  <a:latin typeface="Verdana"/>
                </a:rPr>
              </a:br>
              <a:r>
                <a:rPr lang="en-GB" sz="750">
                  <a:latin typeface="Verdana"/>
                </a:rPr>
                <a:t>Information</a:t>
              </a:r>
            </a:p>
          </p:txBody>
        </p:sp>
        <p:cxnSp>
          <p:nvCxnSpPr>
            <p:cNvPr id="45099" name="Straight Arrow Connector 81"/>
            <p:cNvCxnSpPr>
              <a:cxnSpLocks noChangeShapeType="1"/>
              <a:stCxn id="45097" idx="3"/>
              <a:endCxn id="45098" idx="1"/>
            </p:cNvCxnSpPr>
            <p:nvPr/>
          </p:nvCxnSpPr>
          <p:spPr bwMode="auto">
            <a:xfrm>
              <a:off x="2514600" y="2178858"/>
              <a:ext cx="3829050" cy="1190"/>
            </a:xfrm>
            <a:prstGeom prst="straightConnector1">
              <a:avLst/>
            </a:prstGeom>
            <a:noFill/>
            <a:ln w="9525" algn="ctr">
              <a:solidFill>
                <a:srgbClr val="D7D7D6"/>
              </a:solidFill>
              <a:round/>
              <a:headEnd/>
              <a:tailEnd type="arrow" w="med" len="med"/>
            </a:ln>
          </p:spPr>
        </p:cxnSp>
        <p:sp>
          <p:nvSpPr>
            <p:cNvPr id="45" name="Rectangle 44"/>
            <p:cNvSpPr/>
            <p:nvPr/>
          </p:nvSpPr>
          <p:spPr bwMode="auto">
            <a:xfrm>
              <a:off x="2628900" y="4850619"/>
              <a:ext cx="2686050" cy="400050"/>
            </a:xfrm>
            <a:prstGeom prst="rect">
              <a:avLst/>
            </a:prstGeom>
            <a:solidFill>
              <a:srgbClr val="FFF5CC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Data Warehouse (back-end)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Sequential Development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372100" y="4850619"/>
              <a:ext cx="1771650" cy="400050"/>
            </a:xfrm>
            <a:prstGeom prst="rect">
              <a:avLst/>
            </a:prstGeom>
            <a:solidFill>
              <a:srgbClr val="FFE066"/>
            </a:solidFill>
            <a:ln w="9525" cap="flat" cmpd="sng" algn="ctr">
              <a:solidFill>
                <a:srgbClr val="D7D7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GB" sz="750" dirty="0">
                  <a:latin typeface="Verdana"/>
                </a:rPr>
                <a:t>Business Intelligence (front-end)</a:t>
              </a:r>
            </a:p>
            <a:p>
              <a:pPr algn="ctr">
                <a:defRPr/>
              </a:pPr>
              <a:r>
                <a:rPr lang="en-GB" sz="750" dirty="0">
                  <a:latin typeface="Verdana"/>
                </a:rPr>
                <a:t>Iterative Development</a:t>
              </a:r>
            </a:p>
          </p:txBody>
        </p:sp>
      </p:grpSp>
      <p:sp>
        <p:nvSpPr>
          <p:cNvPr id="3" name="Ellipse 2"/>
          <p:cNvSpPr/>
          <p:nvPr/>
        </p:nvSpPr>
        <p:spPr>
          <a:xfrm>
            <a:off x="2477017" y="2189979"/>
            <a:ext cx="2102157" cy="2657683"/>
          </a:xfrm>
          <a:prstGeom prst="ellips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698269" y="1454727"/>
            <a:ext cx="1299672" cy="3872235"/>
          </a:xfrm>
          <a:prstGeom prst="roundRect">
            <a:avLst/>
          </a:prstGeom>
          <a:gradFill>
            <a:gsLst>
              <a:gs pos="100000">
                <a:srgbClr val="FF0000">
                  <a:alpha val="25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7409002" y="4919267"/>
            <a:ext cx="727670" cy="666886"/>
          </a:xfrm>
          <a:prstGeom prst="ellipse">
            <a:avLst/>
          </a:prstGeom>
          <a:gradFill>
            <a:gsLst>
              <a:gs pos="100000">
                <a:srgbClr val="00B050">
                  <a:alpha val="25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4660024" y="3317235"/>
            <a:ext cx="1125893" cy="912685"/>
          </a:xfrm>
          <a:prstGeom prst="ellips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940362" y="2114377"/>
            <a:ext cx="1125893" cy="912685"/>
          </a:xfrm>
          <a:prstGeom prst="ellips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81075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2951"/>
            <a:ext cx="8229600" cy="731202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1F497D"/>
                </a:solidFill>
              </a:rPr>
              <a:t>Bedingungen für das Semester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88968"/>
            <a:ext cx="8229600" cy="5037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rgbClr val="1F497D"/>
                </a:solidFill>
              </a:rPr>
              <a:t>Gruppenarbeit</a:t>
            </a:r>
          </a:p>
          <a:p>
            <a:r>
              <a:rPr lang="pt-BR" sz="2000" dirty="0"/>
              <a:t>Feste Rollen innerhalb einer Gruppe:</a:t>
            </a:r>
          </a:p>
          <a:p>
            <a:pPr lvl="1"/>
            <a:r>
              <a:rPr lang="de-DE" sz="1600" dirty="0"/>
              <a:t>1 </a:t>
            </a:r>
            <a:r>
              <a:rPr lang="de-DE" sz="1600" dirty="0" err="1"/>
              <a:t>Product</a:t>
            </a:r>
            <a:r>
              <a:rPr lang="de-DE" sz="1600" dirty="0"/>
              <a:t> </a:t>
            </a:r>
            <a:r>
              <a:rPr lang="de-DE" sz="1600" dirty="0" err="1"/>
              <a:t>Owner</a:t>
            </a:r>
            <a:r>
              <a:rPr lang="de-DE" sz="1600" dirty="0"/>
              <a:t> (PO)</a:t>
            </a:r>
          </a:p>
          <a:p>
            <a:pPr lvl="1"/>
            <a:r>
              <a:rPr lang="de-DE" sz="1600" dirty="0"/>
              <a:t>1 </a:t>
            </a:r>
            <a:r>
              <a:rPr lang="de-DE" sz="1600" dirty="0" err="1"/>
              <a:t>Agility</a:t>
            </a:r>
            <a:r>
              <a:rPr lang="de-DE" sz="1600"/>
              <a:t> Master </a:t>
            </a:r>
            <a:r>
              <a:rPr lang="de-DE" sz="1600" dirty="0"/>
              <a:t>(AM)</a:t>
            </a:r>
          </a:p>
          <a:p>
            <a:pPr lvl="1"/>
            <a:r>
              <a:rPr lang="de-DE" sz="1600" dirty="0"/>
              <a:t>1 Umsetzungsteam (UT) mit folgenden Skills: </a:t>
            </a:r>
          </a:p>
          <a:p>
            <a:pPr lvl="2"/>
            <a:r>
              <a:rPr lang="de-DE" sz="1200" dirty="0"/>
              <a:t>Datenanalyst</a:t>
            </a:r>
          </a:p>
          <a:p>
            <a:pPr lvl="2"/>
            <a:r>
              <a:rPr lang="de-DE" sz="1200" dirty="0"/>
              <a:t>ETL-Entwickler</a:t>
            </a:r>
          </a:p>
          <a:p>
            <a:pPr lvl="2"/>
            <a:r>
              <a:rPr lang="de-DE" sz="1200" dirty="0"/>
              <a:t>Report-Designer</a:t>
            </a:r>
          </a:p>
          <a:p>
            <a:pPr lvl="2"/>
            <a:r>
              <a:rPr lang="de-DE" sz="1200" dirty="0"/>
              <a:t>DB-Admin</a:t>
            </a:r>
          </a:p>
          <a:p>
            <a:pPr lvl="2"/>
            <a:r>
              <a:rPr lang="de-DE" sz="1200" dirty="0"/>
              <a:t>DB-Entwickler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>
                <a:solidFill>
                  <a:srgbClr val="1F497D"/>
                </a:solidFill>
              </a:rPr>
              <a:t>Ausarbeitungszeit: </a:t>
            </a:r>
          </a:p>
          <a:p>
            <a:r>
              <a:rPr lang="de-DE" sz="2000" dirty="0"/>
              <a:t>Das Projekt besteht aus 4 Sprints unterschiedlicher Dauer</a:t>
            </a:r>
          </a:p>
          <a:p>
            <a:r>
              <a:rPr lang="de-DE" sz="2000" dirty="0"/>
              <a:t>Die Dauer der einzelnen Sprints ist nicht ein Stein gemeißelt (Richtlinie siehe Kalender)</a:t>
            </a:r>
          </a:p>
          <a:p>
            <a:r>
              <a:rPr lang="de-DE" sz="2000" dirty="0"/>
              <a:t>Der Endabgabetermin ist jedoch fix (06.06.2018)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b="1" dirty="0">
                <a:solidFill>
                  <a:srgbClr val="1F497D"/>
                </a:solidFill>
              </a:rPr>
              <a:t>Ergebnisse (Leistungsnachweise):</a:t>
            </a:r>
          </a:p>
          <a:p>
            <a:r>
              <a:rPr lang="de-DE" sz="2000" dirty="0"/>
              <a:t>3 Statusberichte (Gruppenarbeit) – Abgabetermine: gemäß Richtlinie „</a:t>
            </a:r>
            <a:r>
              <a:rPr lang="de-DE" sz="2000" i="1" dirty="0"/>
              <a:t>Kalender 2018</a:t>
            </a:r>
            <a:r>
              <a:rPr lang="de-DE" sz="2000" dirty="0"/>
              <a:t>“</a:t>
            </a:r>
          </a:p>
          <a:p>
            <a:r>
              <a:rPr lang="de-DE" sz="2000" dirty="0"/>
              <a:t>1 Projektergebnis (Gruppenarbeit) Abgabetermin: 06.06.2018</a:t>
            </a:r>
          </a:p>
          <a:p>
            <a:r>
              <a:rPr lang="de-DE" sz="2000" dirty="0"/>
              <a:t>1 persönlicher Projektbericht (Einzelarbeit) - Abgabetermin: 06.06.2018</a:t>
            </a:r>
          </a:p>
          <a:p>
            <a:r>
              <a:rPr lang="de-DE" sz="2000" dirty="0"/>
              <a:t>1 Fachgespräch - Termin: 11.06.2018 (INF15A) &amp; 12.06.2018 (INF15B)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D00568-2716-465A-84FA-0682FFEA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85"/>
            <a:ext cx="9144000" cy="59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E3BEFD-D4EC-4E77-80BD-D3760CE3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1307833"/>
            <a:ext cx="8915401" cy="42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D5FF-91C6-604E-83D0-C7D4C669834A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7B4C3D-F475-4282-B2B1-0F33F088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93" y="0"/>
            <a:ext cx="7635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Bildschirmpräsentation (4:3)</PresentationFormat>
  <Paragraphs>125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Office-Design</vt:lpstr>
      <vt:lpstr>Datenbanken 2 Business Intelligence - Organisation -</vt:lpstr>
      <vt:lpstr>Agenda</vt:lpstr>
      <vt:lpstr>Motivation</vt:lpstr>
      <vt:lpstr>Inhalt </vt:lpstr>
      <vt:lpstr>Zu verwendende Komponenten der Referenzarchitektur</vt:lpstr>
      <vt:lpstr>Bedingungen für das Semester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DHBW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1 -Einführung-</dc:title>
  <dc:creator>Carsten Binnig</dc:creator>
  <cp:lastModifiedBy>Jonathan carle</cp:lastModifiedBy>
  <cp:revision>526</cp:revision>
  <cp:lastPrinted>2011-05-09T08:06:11Z</cp:lastPrinted>
  <dcterms:created xsi:type="dcterms:W3CDTF">2010-12-22T13:12:09Z</dcterms:created>
  <dcterms:modified xsi:type="dcterms:W3CDTF">2018-03-26T10:00:37Z</dcterms:modified>
</cp:coreProperties>
</file>