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0595" y="530574"/>
            <a:ext cx="1642808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99" y="1140174"/>
            <a:ext cx="7470140" cy="410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7687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413" y="1911921"/>
            <a:ext cx="7467600" cy="17735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 indent="-3810" algn="ctr">
              <a:lnSpc>
                <a:spcPct val="88500"/>
              </a:lnSpc>
              <a:spcBef>
                <a:spcPts val="710"/>
              </a:spcBef>
            </a:pPr>
            <a:r>
              <a:rPr dirty="0"/>
              <a:t>Corso di </a:t>
            </a:r>
            <a:r>
              <a:rPr spc="-5" dirty="0"/>
              <a:t>Programmazione  Problem </a:t>
            </a:r>
            <a:r>
              <a:rPr dirty="0"/>
              <a:t>solving: </a:t>
            </a:r>
            <a:r>
              <a:rPr sz="3600" spc="-5" dirty="0"/>
              <a:t>Fasi </a:t>
            </a:r>
            <a:r>
              <a:rPr sz="3600" dirty="0"/>
              <a:t>di </a:t>
            </a:r>
            <a:r>
              <a:rPr sz="3600" spc="-5" dirty="0"/>
              <a:t>Sviluppo</a:t>
            </a:r>
            <a:r>
              <a:rPr sz="3600" spc="-70" dirty="0"/>
              <a:t> </a:t>
            </a:r>
            <a:r>
              <a:rPr sz="3600" dirty="0"/>
              <a:t>di  un</a:t>
            </a:r>
            <a:r>
              <a:rPr sz="3600" spc="-5" dirty="0"/>
              <a:t> programma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8292" y="4182111"/>
            <a:ext cx="5643245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Prof. ssa </a:t>
            </a:r>
            <a:r>
              <a:rPr sz="3200" b="1" i="1" spc="-45" dirty="0">
                <a:latin typeface="Times New Roman"/>
                <a:cs typeface="Times New Roman"/>
              </a:rPr>
              <a:t>Teresa</a:t>
            </a:r>
            <a:r>
              <a:rPr sz="3200" b="1" i="1" spc="-6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200" b="1" i="1" spc="-5" dirty="0">
                <a:latin typeface="Courier New"/>
                <a:cs typeface="Courier New"/>
                <a:hlinkClick r:id="rId2"/>
              </a:rPr>
              <a:t>te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r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es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a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.r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o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se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l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li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@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un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i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ba</a:t>
            </a:r>
            <a:r>
              <a:rPr sz="3200" b="1" i="1" spc="5" dirty="0">
                <a:latin typeface="Courier New"/>
                <a:cs typeface="Courier New"/>
                <a:hlinkClick r:id="rId2"/>
              </a:rPr>
              <a:t>.</a:t>
            </a:r>
            <a:r>
              <a:rPr sz="3200" b="1" i="1" spc="-5" dirty="0">
                <a:latin typeface="Courier New"/>
                <a:cs typeface="Courier New"/>
                <a:hlinkClick r:id="rId2"/>
              </a:rPr>
              <a:t>it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6442710" cy="3468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2425" marR="5080" indent="-339725">
              <a:lnSpc>
                <a:spcPts val="3379"/>
              </a:lnSpc>
              <a:spcBef>
                <a:spcPts val="6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 problemi reali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sempre sono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ben  </a:t>
            </a:r>
            <a:r>
              <a:rPr sz="3200" dirty="0">
                <a:latin typeface="Times New Roman"/>
                <a:cs typeface="Times New Roman"/>
              </a:rPr>
              <a:t>formulati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dati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Sono sufficienti?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sovrabbondanti?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condizione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sufficiente, </a:t>
            </a: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sovrabbondante?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contraddittoria?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508240" cy="39395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2069" indent="-339725">
              <a:lnSpc>
                <a:spcPts val="346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Caso di problemi perfettamente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determinati  (ad es. un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teorema)</a:t>
            </a:r>
            <a:endParaRPr sz="3200">
              <a:latin typeface="Times New Roman"/>
              <a:cs typeface="Times New Roman"/>
            </a:endParaRPr>
          </a:p>
          <a:p>
            <a:pPr marL="751840" marR="93345" lvl="1" indent="-281940">
              <a:lnSpc>
                <a:spcPts val="3030"/>
              </a:lnSpc>
              <a:spcBef>
                <a:spcPts val="695"/>
              </a:spcBef>
              <a:buChar char="–"/>
              <a:tabLst>
                <a:tab pos="751840" algn="l"/>
              </a:tabLst>
            </a:pPr>
            <a:r>
              <a:rPr sz="2800" spc="-25" dirty="0">
                <a:latin typeface="Times New Roman"/>
                <a:cs typeface="Times New Roman"/>
              </a:rPr>
              <a:t>Tutte </a:t>
            </a:r>
            <a:r>
              <a:rPr sz="2800" spc="-5" dirty="0">
                <a:latin typeface="Times New Roman"/>
                <a:cs typeface="Times New Roman"/>
              </a:rPr>
              <a:t>le </a:t>
            </a:r>
            <a:r>
              <a:rPr sz="2800" spc="-10" dirty="0">
                <a:latin typeface="Times New Roman"/>
                <a:cs typeface="Times New Roman"/>
              </a:rPr>
              <a:t>affermazioni </a:t>
            </a:r>
            <a:r>
              <a:rPr sz="2800" spc="-5" dirty="0">
                <a:latin typeface="Times New Roman"/>
                <a:cs typeface="Times New Roman"/>
              </a:rPr>
              <a:t>contenute nell’ipotesi del  </a:t>
            </a:r>
            <a:r>
              <a:rPr sz="2800" spc="-10" dirty="0">
                <a:latin typeface="Times New Roman"/>
                <a:cs typeface="Times New Roman"/>
              </a:rPr>
              <a:t>teorema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10" dirty="0">
                <a:latin typeface="Times New Roman"/>
                <a:cs typeface="Times New Roman"/>
              </a:rPr>
              <a:t>essenziali </a:t>
            </a:r>
            <a:r>
              <a:rPr sz="2800" spc="-5" dirty="0">
                <a:latin typeface="Times New Roman"/>
                <a:cs typeface="Times New Roman"/>
              </a:rPr>
              <a:t>per dimostrare 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tesi</a:t>
            </a:r>
            <a:endParaRPr sz="2800">
              <a:latin typeface="Times New Roman"/>
              <a:cs typeface="Times New Roman"/>
            </a:endParaRPr>
          </a:p>
          <a:p>
            <a:pPr marL="1155700" marR="18415" lvl="2" indent="-228600">
              <a:lnSpc>
                <a:spcPts val="2590"/>
              </a:lnSpc>
              <a:spcBef>
                <a:spcPts val="5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dimostrazione </a:t>
            </a:r>
            <a:r>
              <a:rPr sz="2400" dirty="0">
                <a:latin typeface="Times New Roman"/>
                <a:cs typeface="Times New Roman"/>
              </a:rPr>
              <a:t>non tiene conto di una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qualsiasi  parte dell’ipotesi è senz’altro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errata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Analogamente: se </a:t>
            </a:r>
            <a:r>
              <a:rPr sz="2400" dirty="0">
                <a:latin typeface="Times New Roman"/>
                <a:cs typeface="Times New Roman"/>
              </a:rPr>
              <a:t>una parte della condizione di un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che “chiede di trovare” non viene </a:t>
            </a:r>
            <a:r>
              <a:rPr sz="2400" spc="-5" dirty="0">
                <a:latin typeface="Times New Roman"/>
                <a:cs typeface="Times New Roman"/>
              </a:rPr>
              <a:t>presa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considerazione, si finisce </a:t>
            </a:r>
            <a:r>
              <a:rPr sz="2400" dirty="0">
                <a:latin typeface="Times New Roman"/>
                <a:cs typeface="Times New Roman"/>
              </a:rPr>
              <a:t>col risolvere un </a:t>
            </a:r>
            <a:r>
              <a:rPr sz="2400" spc="-5" dirty="0">
                <a:latin typeface="Times New Roman"/>
                <a:cs typeface="Times New Roman"/>
              </a:rPr>
              <a:t>problema  diverso </a:t>
            </a:r>
            <a:r>
              <a:rPr sz="2400" dirty="0">
                <a:latin typeface="Times New Roman"/>
                <a:cs typeface="Times New Roman"/>
              </a:rPr>
              <a:t>da quello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287895" cy="38506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1790" marR="81280" indent="-339090">
              <a:lnSpc>
                <a:spcPts val="346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Un problema </a:t>
            </a:r>
            <a:r>
              <a:rPr sz="3200" i="1" dirty="0">
                <a:latin typeface="Times New Roman"/>
                <a:cs typeface="Times New Roman"/>
              </a:rPr>
              <a:t>chiaramente enunciato</a:t>
            </a:r>
            <a:r>
              <a:rPr sz="3200" i="1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deve  </a:t>
            </a:r>
            <a:r>
              <a:rPr sz="3200" dirty="0">
                <a:latin typeface="Times New Roman"/>
                <a:cs typeface="Times New Roman"/>
              </a:rPr>
              <a:t>specificare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i="1" spc="-5" dirty="0">
                <a:latin typeface="Times New Roman"/>
                <a:cs typeface="Times New Roman"/>
              </a:rPr>
              <a:t>categoria </a:t>
            </a:r>
            <a:r>
              <a:rPr sz="2800" spc="-5" dirty="0">
                <a:latin typeface="Times New Roman"/>
                <a:cs typeface="Times New Roman"/>
              </a:rPr>
              <a:t>a cui appartiene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l’incognita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Che </a:t>
            </a:r>
            <a:r>
              <a:rPr sz="2400" dirty="0">
                <a:latin typeface="Times New Roman"/>
                <a:cs typeface="Times New Roman"/>
              </a:rPr>
              <a:t>genere di </a:t>
            </a:r>
            <a:r>
              <a:rPr sz="2400" spc="-5" dirty="0">
                <a:latin typeface="Times New Roman"/>
                <a:cs typeface="Times New Roman"/>
              </a:rPr>
              <a:t>cosa bisogna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trovare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Esempio: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numero,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parola,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ecc.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4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i="1" spc="-5" dirty="0">
                <a:latin typeface="Times New Roman"/>
                <a:cs typeface="Times New Roman"/>
              </a:rPr>
              <a:t>condizione </a:t>
            </a:r>
            <a:r>
              <a:rPr sz="2800" spc="-5" dirty="0">
                <a:latin typeface="Times New Roman"/>
                <a:cs typeface="Times New Roman"/>
              </a:rPr>
              <a:t>che deve </a:t>
            </a:r>
            <a:r>
              <a:rPr sz="2800" dirty="0">
                <a:latin typeface="Times New Roman"/>
                <a:cs typeface="Times New Roman"/>
              </a:rPr>
              <a:t>soddisfare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l’incognita</a:t>
            </a:r>
            <a:endParaRPr sz="2800">
              <a:latin typeface="Times New Roman"/>
              <a:cs typeface="Times New Roman"/>
            </a:endParaRPr>
          </a:p>
          <a:p>
            <a:pPr marL="1155700" marR="62865" lvl="2" indent="-228600">
              <a:lnSpc>
                <a:spcPts val="259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sottoinsieme </a:t>
            </a:r>
            <a:r>
              <a:rPr sz="2400" dirty="0">
                <a:latin typeface="Times New Roman"/>
                <a:cs typeface="Times New Roman"/>
              </a:rPr>
              <a:t>di quegli oggetti che </a:t>
            </a:r>
            <a:r>
              <a:rPr sz="2400" spc="-5" dirty="0">
                <a:latin typeface="Times New Roman"/>
                <a:cs typeface="Times New Roman"/>
              </a:rPr>
              <a:t>soddisfano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  condizione rappresenta 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i="1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051675" cy="3645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Quasi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i problemi sono mal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formulati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</a:t>
            </a:r>
            <a:r>
              <a:rPr sz="2800" spc="-10" dirty="0">
                <a:latin typeface="Times New Roman"/>
                <a:cs typeface="Times New Roman"/>
              </a:rPr>
              <a:t>chiaramente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enunciati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Omissioni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Ambiguità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Imprecisioni</a:t>
            </a:r>
            <a:endParaRPr sz="2400">
              <a:latin typeface="Times New Roman"/>
              <a:cs typeface="Times New Roman"/>
            </a:endParaRPr>
          </a:p>
          <a:p>
            <a:pPr marL="352425" marR="24765" indent="-339725">
              <a:lnSpc>
                <a:spcPts val="3370"/>
              </a:lnSpc>
              <a:spcBef>
                <a:spcPts val="819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Possibilità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capire </a:t>
            </a:r>
            <a:r>
              <a:rPr sz="3200" spc="5" dirty="0">
                <a:latin typeface="Times New Roman"/>
                <a:cs typeface="Times New Roman"/>
              </a:rPr>
              <a:t>bene </a:t>
            </a:r>
            <a:r>
              <a:rPr sz="3200" spc="-5" dirty="0">
                <a:latin typeface="Times New Roman"/>
                <a:cs typeface="Times New Roman"/>
              </a:rPr>
              <a:t>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richieste  </a:t>
            </a:r>
            <a:r>
              <a:rPr sz="3200" spc="5" dirty="0">
                <a:latin typeface="Times New Roman"/>
                <a:cs typeface="Times New Roman"/>
              </a:rPr>
              <a:t>del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Necessità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esplicitare le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ipotesi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403465" cy="410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ts val="2705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Calcolare l’</a:t>
            </a:r>
            <a:r>
              <a:rPr sz="2400" i="1" dirty="0">
                <a:latin typeface="Times New Roman"/>
                <a:cs typeface="Times New Roman"/>
              </a:rPr>
              <a:t>altezza </a:t>
            </a:r>
            <a:r>
              <a:rPr sz="2400" dirty="0">
                <a:latin typeface="Times New Roman"/>
                <a:cs typeface="Times New Roman"/>
              </a:rPr>
              <a:t>di uno stabile avente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piani di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ts val="2705"/>
              </a:lnSpc>
            </a:pPr>
            <a:r>
              <a:rPr sz="2400" spc="-5" dirty="0">
                <a:latin typeface="Times New Roman"/>
                <a:cs typeface="Times New Roman"/>
              </a:rPr>
              <a:t>metri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Obiettivo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Trovare </a:t>
            </a:r>
            <a:r>
              <a:rPr sz="2400" dirty="0">
                <a:latin typeface="Times New Roman"/>
                <a:cs typeface="Times New Roman"/>
              </a:rPr>
              <a:t>il valore </a:t>
            </a:r>
            <a:r>
              <a:rPr sz="2400" spc="-5" dirty="0">
                <a:latin typeface="Times New Roman"/>
                <a:cs typeface="Times New Roman"/>
              </a:rPr>
              <a:t>dell’</a:t>
            </a:r>
            <a:r>
              <a:rPr sz="2400" i="1" spc="-5" dirty="0">
                <a:latin typeface="Times New Roman"/>
                <a:cs typeface="Times New Roman"/>
              </a:rPr>
              <a:t>altezza </a:t>
            </a:r>
            <a:r>
              <a:rPr sz="2400" i="1" dirty="0">
                <a:latin typeface="Times New Roman"/>
                <a:cs typeface="Times New Roman"/>
              </a:rPr>
              <a:t>complessiva </a:t>
            </a:r>
            <a:r>
              <a:rPr sz="2400" dirty="0">
                <a:latin typeface="Times New Roman"/>
                <a:cs typeface="Times New Roman"/>
              </a:rPr>
              <a:t>dello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stabile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Font typeface="Times New Roman"/>
              <a:buChar char="–"/>
              <a:tabLst>
                <a:tab pos="751205" algn="l"/>
                <a:tab pos="751840" algn="l"/>
              </a:tabLst>
            </a:pPr>
            <a:r>
              <a:rPr sz="2400" i="1" spc="-20" dirty="0">
                <a:latin typeface="Times New Roman"/>
                <a:cs typeface="Times New Roman"/>
              </a:rPr>
              <a:t>Numero </a:t>
            </a:r>
            <a:r>
              <a:rPr sz="2400" i="1" dirty="0">
                <a:latin typeface="Times New Roman"/>
                <a:cs typeface="Times New Roman"/>
              </a:rPr>
              <a:t>di piani </a:t>
            </a:r>
            <a:r>
              <a:rPr sz="2400" dirty="0">
                <a:latin typeface="Times New Roman"/>
                <a:cs typeface="Times New Roman"/>
              </a:rPr>
              <a:t>dello stabile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0"/>
              </a:spcBef>
              <a:buFont typeface="Times New Roman"/>
              <a:buChar char="–"/>
              <a:tabLst>
                <a:tab pos="751205" algn="l"/>
                <a:tab pos="751840" algn="l"/>
              </a:tabLst>
            </a:pPr>
            <a:r>
              <a:rPr sz="2400" i="1" dirty="0">
                <a:latin typeface="Times New Roman"/>
                <a:cs typeface="Times New Roman"/>
              </a:rPr>
              <a:t>Altezza dei piani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388859" cy="434784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28600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Imprecisione </a:t>
            </a:r>
            <a:r>
              <a:rPr sz="3200" dirty="0">
                <a:latin typeface="Times New Roman"/>
                <a:cs typeface="Times New Roman"/>
              </a:rPr>
              <a:t>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ambiguità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Nell’obiettivo (che rappresenta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l’incognita)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9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88000"/>
              </a:lnSpc>
              <a:spcBef>
                <a:spcPts val="79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30" dirty="0">
                <a:latin typeface="Times New Roman"/>
                <a:cs typeface="Times New Roman"/>
              </a:rPr>
              <a:t>L’</a:t>
            </a:r>
            <a:r>
              <a:rPr sz="3200" i="1" spc="-30" dirty="0">
                <a:latin typeface="Times New Roman"/>
                <a:cs typeface="Times New Roman"/>
              </a:rPr>
              <a:t>incognita </a:t>
            </a:r>
            <a:r>
              <a:rPr sz="3200" dirty="0">
                <a:latin typeface="Times New Roman"/>
                <a:cs typeface="Times New Roman"/>
              </a:rPr>
              <a:t>è un valore numerico (espressa  nella stessa unità di misura </a:t>
            </a:r>
            <a:r>
              <a:rPr sz="3200" spc="5" dirty="0">
                <a:latin typeface="Times New Roman"/>
                <a:cs typeface="Times New Roman"/>
              </a:rPr>
              <a:t>dei </a:t>
            </a:r>
            <a:r>
              <a:rPr sz="3200" dirty="0">
                <a:latin typeface="Times New Roman"/>
                <a:cs typeface="Times New Roman"/>
              </a:rPr>
              <a:t>valori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ingresso) </a:t>
            </a:r>
            <a:r>
              <a:rPr sz="3200" spc="5" dirty="0">
                <a:latin typeface="Times New Roman"/>
                <a:cs typeface="Times New Roman"/>
              </a:rPr>
              <a:t>che </a:t>
            </a:r>
            <a:r>
              <a:rPr sz="3200" dirty="0">
                <a:latin typeface="Times New Roman"/>
                <a:cs typeface="Times New Roman"/>
              </a:rPr>
              <a:t>rappresenta l’altezza  complessiva di </a:t>
            </a:r>
            <a:r>
              <a:rPr sz="3200" spc="5" dirty="0">
                <a:latin typeface="Times New Roman"/>
                <a:cs typeface="Times New Roman"/>
              </a:rPr>
              <a:t>uno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stabile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6885940" cy="465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13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intende per </a:t>
            </a:r>
            <a:r>
              <a:rPr sz="2800" i="1" spc="-5" dirty="0">
                <a:latin typeface="Times New Roman"/>
                <a:cs typeface="Times New Roman"/>
              </a:rPr>
              <a:t>altezza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complessiva</a:t>
            </a:r>
            <a:r>
              <a:rPr sz="2800" spc="-5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la distanza </a:t>
            </a:r>
            <a:r>
              <a:rPr sz="2400" spc="-5" dirty="0">
                <a:latin typeface="Times New Roman"/>
                <a:cs typeface="Times New Roman"/>
              </a:rPr>
              <a:t>fra suolo </a:t>
            </a:r>
            <a:r>
              <a:rPr sz="2400" dirty="0">
                <a:latin typeface="Times New Roman"/>
                <a:cs typeface="Times New Roman"/>
              </a:rPr>
              <a:t>e parapetto del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terrazzo?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o questo è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escluso?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intende per numero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piani?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il piano terra costituisce un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piano?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ed è </a:t>
            </a:r>
            <a:r>
              <a:rPr sz="2400" spc="-5" dirty="0">
                <a:latin typeface="Times New Roman"/>
                <a:cs typeface="Times New Roman"/>
              </a:rPr>
              <a:t>compreso </a:t>
            </a:r>
            <a:r>
              <a:rPr sz="2400" dirty="0">
                <a:latin typeface="Times New Roman"/>
                <a:cs typeface="Times New Roman"/>
              </a:rPr>
              <a:t>nel dato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fornito?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9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intende per </a:t>
            </a:r>
            <a:r>
              <a:rPr sz="2800" i="1" spc="-5" dirty="0">
                <a:latin typeface="Times New Roman"/>
                <a:cs typeface="Times New Roman"/>
              </a:rPr>
              <a:t>altezza dei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piani</a:t>
            </a:r>
            <a:r>
              <a:rPr sz="2800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la distanza che intercorre </a:t>
            </a:r>
            <a:r>
              <a:rPr sz="2400" spc="-5" dirty="0">
                <a:latin typeface="Times New Roman"/>
                <a:cs typeface="Times New Roman"/>
              </a:rPr>
              <a:t>fra pavimento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soffitto?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fra due </a:t>
            </a:r>
            <a:r>
              <a:rPr sz="2400" dirty="0">
                <a:latin typeface="Times New Roman"/>
                <a:cs typeface="Times New Roman"/>
              </a:rPr>
              <a:t>solai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successivi?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771969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7419340" cy="36328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2425" marR="626745" indent="-339725">
              <a:lnSpc>
                <a:spcPct val="87900"/>
              </a:lnSpc>
              <a:spcBef>
                <a:spcPts val="56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-2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i problemi enunciati a parole  contengono delle ipotesi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semplificatrici  sottintese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88000"/>
              </a:lnSpc>
              <a:spcBef>
                <a:spcPts val="72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Necessità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certo lavoro preliminare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interpretazione 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astrazione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parte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colui  che </a:t>
            </a:r>
            <a:r>
              <a:rPr sz="2800" dirty="0">
                <a:latin typeface="Times New Roman"/>
                <a:cs typeface="Times New Roman"/>
              </a:rPr>
              <a:t>risolve 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marR="27305" lvl="2" indent="-228600" algn="just">
              <a:lnSpc>
                <a:spcPts val="253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particolare </a:t>
            </a:r>
            <a:r>
              <a:rPr sz="2400" dirty="0">
                <a:latin typeface="Times New Roman"/>
                <a:cs typeface="Times New Roman"/>
              </a:rPr>
              <a:t>questo avviene quando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parte da un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relativo ad oggetti reali per ricondurlo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  un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matematico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959" y="530574"/>
            <a:ext cx="623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del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538084" cy="511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030"/>
              </a:lnSpc>
              <a:spcBef>
                <a:spcPts val="251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aeroplano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pattuglia percorre </a:t>
            </a:r>
            <a:r>
              <a:rPr sz="2800" dirty="0">
                <a:latin typeface="Times New Roman"/>
                <a:cs typeface="Times New Roman"/>
              </a:rPr>
              <a:t>220 </a:t>
            </a:r>
            <a:r>
              <a:rPr sz="2800" spc="-5" dirty="0">
                <a:latin typeface="Times New Roman"/>
                <a:cs typeface="Times New Roman"/>
              </a:rPr>
              <a:t>miglia  all’ora in atmosfera tranquilla. Esso </a:t>
            </a:r>
            <a:r>
              <a:rPr sz="2800" dirty="0">
                <a:latin typeface="Times New Roman"/>
                <a:cs typeface="Times New Roman"/>
              </a:rPr>
              <a:t>trasporta  </a:t>
            </a:r>
            <a:r>
              <a:rPr sz="2800" spc="-5" dirty="0">
                <a:latin typeface="Times New Roman"/>
                <a:cs typeface="Times New Roman"/>
              </a:rPr>
              <a:t>benzina per 4 </a:t>
            </a:r>
            <a:r>
              <a:rPr sz="2800" dirty="0">
                <a:latin typeface="Times New Roman"/>
                <a:cs typeface="Times New Roman"/>
              </a:rPr>
              <a:t>ore di volo </a:t>
            </a:r>
            <a:r>
              <a:rPr sz="2800" spc="-5" dirty="0">
                <a:latin typeface="Times New Roman"/>
                <a:cs typeface="Times New Roman"/>
              </a:rPr>
              <a:t>sicuro. </a:t>
            </a: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decolla in  pattuglia contro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vento </a:t>
            </a:r>
            <a:r>
              <a:rPr sz="2800" dirty="0">
                <a:latin typeface="Times New Roman"/>
                <a:cs typeface="Times New Roman"/>
              </a:rPr>
              <a:t>di 20 </a:t>
            </a:r>
            <a:r>
              <a:rPr sz="2800" spc="-5" dirty="0">
                <a:latin typeface="Times New Roman"/>
                <a:cs typeface="Times New Roman"/>
              </a:rPr>
              <a:t>miglia orarie,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quanto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allontanarsi per </a:t>
            </a:r>
            <a:r>
              <a:rPr sz="2800" dirty="0">
                <a:latin typeface="Times New Roman"/>
                <a:cs typeface="Times New Roman"/>
              </a:rPr>
              <a:t>ritornare </a:t>
            </a:r>
            <a:r>
              <a:rPr sz="2800" spc="-5" dirty="0">
                <a:latin typeface="Times New Roman"/>
                <a:cs typeface="Times New Roman"/>
              </a:rPr>
              <a:t>sano 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salvo?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sottinteso:</a:t>
            </a:r>
            <a:endParaRPr sz="2400">
              <a:latin typeface="Times New Roman"/>
              <a:cs typeface="Times New Roman"/>
            </a:endParaRPr>
          </a:p>
          <a:p>
            <a:pPr marL="1155065" marR="342900" lvl="2" indent="-227965">
              <a:lnSpc>
                <a:spcPts val="216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Che si </a:t>
            </a:r>
            <a:r>
              <a:rPr sz="2000" spc="5" dirty="0">
                <a:latin typeface="Times New Roman"/>
                <a:cs typeface="Times New Roman"/>
              </a:rPr>
              <a:t>suppone </a:t>
            </a: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vento continui a </a:t>
            </a:r>
            <a:r>
              <a:rPr sz="2000" spc="-5" dirty="0">
                <a:latin typeface="Times New Roman"/>
                <a:cs typeface="Times New Roman"/>
              </a:rPr>
              <a:t>soffiare </a:t>
            </a:r>
            <a:r>
              <a:rPr sz="2000" dirty="0">
                <a:latin typeface="Times New Roman"/>
                <a:cs typeface="Times New Roman"/>
              </a:rPr>
              <a:t>con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stessa  intensità </a:t>
            </a:r>
            <a:r>
              <a:rPr sz="2000" dirty="0">
                <a:latin typeface="Times New Roman"/>
                <a:cs typeface="Times New Roman"/>
              </a:rPr>
              <a:t>durante </a:t>
            </a:r>
            <a:r>
              <a:rPr sz="2000" spc="-5" dirty="0">
                <a:latin typeface="Times New Roman"/>
                <a:cs typeface="Times New Roman"/>
              </a:rPr>
              <a:t>tutto il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l’aeroplano </a:t>
            </a:r>
            <a:r>
              <a:rPr sz="2000" dirty="0">
                <a:latin typeface="Times New Roman"/>
                <a:cs typeface="Times New Roman"/>
              </a:rPr>
              <a:t>voli </a:t>
            </a:r>
            <a:r>
              <a:rPr sz="2000" spc="-5" dirty="0">
                <a:latin typeface="Times New Roman"/>
                <a:cs typeface="Times New Roman"/>
              </a:rPr>
              <a:t>in linea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retta</a:t>
            </a:r>
            <a:endParaRPr sz="2000">
              <a:latin typeface="Times New Roman"/>
              <a:cs typeface="Times New Roman"/>
            </a:endParaRPr>
          </a:p>
          <a:p>
            <a:pPr marL="1155065" marR="541655" lvl="2" indent="-227965">
              <a:lnSpc>
                <a:spcPts val="2160"/>
              </a:lnSpc>
              <a:spcBef>
                <a:spcPts val="5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il tempo necessario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cambiare direzione </a:t>
            </a:r>
            <a:r>
              <a:rPr sz="2000" dirty="0">
                <a:latin typeface="Times New Roman"/>
                <a:cs typeface="Times New Roman"/>
              </a:rPr>
              <a:t>nel punto  </a:t>
            </a:r>
            <a:r>
              <a:rPr sz="2000" spc="-5" dirty="0">
                <a:latin typeface="Times New Roman"/>
                <a:cs typeface="Times New Roman"/>
              </a:rPr>
              <a:t>estremo sia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trascurabile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…e così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407" y="771969"/>
            <a:ext cx="668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Formulazione di un</a:t>
            </a:r>
            <a:r>
              <a:rPr spc="-110" dirty="0"/>
              <a:t> </a:t>
            </a:r>
            <a:r>
              <a:rPr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560309" cy="32753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38480" indent="-339725">
              <a:lnSpc>
                <a:spcPts val="295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iniziare a </a:t>
            </a:r>
            <a:r>
              <a:rPr sz="2800" dirty="0">
                <a:latin typeface="Times New Roman"/>
                <a:cs typeface="Times New Roman"/>
              </a:rPr>
              <a:t>risolvere un </a:t>
            </a:r>
            <a:r>
              <a:rPr sz="2800" spc="-5" dirty="0">
                <a:latin typeface="Times New Roman"/>
                <a:cs typeface="Times New Roman"/>
              </a:rPr>
              <a:t>problema prima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averlo </a:t>
            </a:r>
            <a:r>
              <a:rPr sz="2800" i="1" spc="-5" dirty="0">
                <a:latin typeface="Times New Roman"/>
                <a:cs typeface="Times New Roman"/>
              </a:rPr>
              <a:t>capito</a:t>
            </a:r>
            <a:endParaRPr sz="2800">
              <a:latin typeface="Times New Roman"/>
              <a:cs typeface="Times New Roman"/>
            </a:endParaRPr>
          </a:p>
          <a:p>
            <a:pPr marL="751840" marR="584835" lvl="1" indent="-281940">
              <a:lnSpc>
                <a:spcPts val="2530"/>
              </a:lnSpc>
              <a:spcBef>
                <a:spcPts val="7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Lo si </a:t>
            </a:r>
            <a:r>
              <a:rPr sz="2400" dirty="0">
                <a:latin typeface="Times New Roman"/>
                <a:cs typeface="Times New Roman"/>
              </a:rPr>
              <a:t>è capito quando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è in grado di </a:t>
            </a:r>
            <a:r>
              <a:rPr sz="2400" spc="-5" dirty="0">
                <a:latin typeface="Times New Roman"/>
                <a:cs typeface="Times New Roman"/>
              </a:rPr>
              <a:t>riformulare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indicando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chiaramente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 </a:t>
            </a:r>
            <a:r>
              <a:rPr sz="2000" i="1" dirty="0">
                <a:latin typeface="Times New Roman"/>
                <a:cs typeface="Times New Roman"/>
              </a:rPr>
              <a:t>incognite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spiegando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7965">
              <a:lnSpc>
                <a:spcPts val="2110"/>
              </a:lnSpc>
              <a:spcBef>
                <a:spcPts val="6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i="1" dirty="0">
                <a:latin typeface="Times New Roman"/>
                <a:cs typeface="Times New Roman"/>
              </a:rPr>
              <a:t>condizione </a:t>
            </a:r>
            <a:r>
              <a:rPr sz="2000" dirty="0">
                <a:latin typeface="Times New Roman"/>
                <a:cs typeface="Times New Roman"/>
              </a:rPr>
              <a:t>(ovvero </a:t>
            </a:r>
            <a:r>
              <a:rPr sz="2000" spc="-5" dirty="0">
                <a:latin typeface="Times New Roman"/>
                <a:cs typeface="Times New Roman"/>
              </a:rPr>
              <a:t>l’insieme delle relazioni </a:t>
            </a:r>
            <a:r>
              <a:rPr sz="2000" dirty="0">
                <a:latin typeface="Times New Roman"/>
                <a:cs typeface="Times New Roman"/>
              </a:rPr>
              <a:t>che collegano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 dati con </a:t>
            </a: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incognite)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771969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6974840" cy="2671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2425" marR="5080" indent="-339725">
              <a:lnSpc>
                <a:spcPts val="3379"/>
              </a:lnSpc>
              <a:spcBef>
                <a:spcPts val="6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Risoluzione di un problema mediante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  </a:t>
            </a:r>
            <a:r>
              <a:rPr sz="3200" dirty="0">
                <a:latin typeface="Times New Roman"/>
                <a:cs typeface="Times New Roman"/>
              </a:rPr>
              <a:t>calcolatore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Partire dalla descrizione del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linguaggio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naturale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dirty="0">
                <a:latin typeface="Times New Roman"/>
                <a:cs typeface="Times New Roman"/>
              </a:rPr>
              <a:t>giungere </a:t>
            </a:r>
            <a:r>
              <a:rPr sz="2800" spc="-5" dirty="0">
                <a:latin typeface="Times New Roman"/>
                <a:cs typeface="Times New Roman"/>
              </a:rPr>
              <a:t>alla stesura </a:t>
            </a:r>
            <a:r>
              <a:rPr sz="2800" dirty="0">
                <a:latin typeface="Times New Roman"/>
                <a:cs typeface="Times New Roman"/>
              </a:rPr>
              <a:t>di un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un certo linguaggio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504430" cy="3218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2425" marR="231775" indent="-339725">
              <a:lnSpc>
                <a:spcPct val="88000"/>
              </a:lnSpc>
              <a:spcBef>
                <a:spcPts val="50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Riformulazione del problema – considerandolo  risolto – cercando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vedere con </a:t>
            </a:r>
            <a:r>
              <a:rPr sz="2800" spc="-10" dirty="0">
                <a:latin typeface="Times New Roman"/>
                <a:cs typeface="Times New Roman"/>
              </a:rPr>
              <a:t>chiarezza, </a:t>
            </a:r>
            <a:r>
              <a:rPr sz="2800" spc="-5" dirty="0">
                <a:latin typeface="Times New Roman"/>
                <a:cs typeface="Times New Roman"/>
              </a:rPr>
              <a:t>in  </a:t>
            </a:r>
            <a:r>
              <a:rPr sz="2800" dirty="0">
                <a:latin typeface="Times New Roman"/>
                <a:cs typeface="Times New Roman"/>
              </a:rPr>
              <a:t>ordine </a:t>
            </a:r>
            <a:r>
              <a:rPr sz="2800" spc="-5" dirty="0">
                <a:latin typeface="Times New Roman"/>
                <a:cs typeface="Times New Roman"/>
              </a:rPr>
              <a:t>conveniente, tutte le relazioni che </a:t>
            </a:r>
            <a:r>
              <a:rPr sz="2800" dirty="0">
                <a:latin typeface="Times New Roman"/>
                <a:cs typeface="Times New Roman"/>
              </a:rPr>
              <a:t>devono  </a:t>
            </a:r>
            <a:r>
              <a:rPr sz="2800" spc="-5" dirty="0">
                <a:latin typeface="Times New Roman"/>
                <a:cs typeface="Times New Roman"/>
              </a:rPr>
              <a:t>intercorrere </a:t>
            </a:r>
            <a:r>
              <a:rPr sz="2800" dirty="0">
                <a:latin typeface="Times New Roman"/>
                <a:cs typeface="Times New Roman"/>
              </a:rPr>
              <a:t>fra </a:t>
            </a:r>
            <a:r>
              <a:rPr sz="2800" spc="-5" dirty="0">
                <a:latin typeface="Times New Roman"/>
                <a:cs typeface="Times New Roman"/>
              </a:rPr>
              <a:t>le incognite </a:t>
            </a:r>
            <a:r>
              <a:rPr sz="2800" spc="-10" dirty="0">
                <a:latin typeface="Times New Roman"/>
                <a:cs typeface="Times New Roman"/>
              </a:rPr>
              <a:t>ed </a:t>
            </a:r>
            <a:r>
              <a:rPr sz="2800" spc="-5" dirty="0">
                <a:latin typeface="Times New Roman"/>
                <a:cs typeface="Times New Roman"/>
              </a:rPr>
              <a:t>i dati,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dirty="0">
                <a:latin typeface="Times New Roman"/>
                <a:cs typeface="Times New Roman"/>
              </a:rPr>
              <a:t>fine di  soddisfare </a:t>
            </a:r>
            <a:r>
              <a:rPr sz="2800" spc="-5" dirty="0">
                <a:latin typeface="Times New Roman"/>
                <a:cs typeface="Times New Roman"/>
              </a:rPr>
              <a:t>l’obiettivo del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problema.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2950"/>
              </a:lnSpc>
              <a:spcBef>
                <a:spcPts val="844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25" dirty="0">
                <a:latin typeface="Times New Roman"/>
                <a:cs typeface="Times New Roman"/>
              </a:rPr>
              <a:t>Tutte </a:t>
            </a:r>
            <a:r>
              <a:rPr sz="2800" spc="-5" dirty="0">
                <a:latin typeface="Times New Roman"/>
                <a:cs typeface="Times New Roman"/>
              </a:rPr>
              <a:t>queste relazioni rappresentano la condizione  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120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è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delle incognite, ottenere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530574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9803" y="1140174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99" y="1968055"/>
            <a:ext cx="7511415" cy="2322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2425" marR="5080" indent="-339725">
              <a:lnSpc>
                <a:spcPts val="2590"/>
              </a:lnSpc>
              <a:spcBef>
                <a:spcPts val="42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</a:t>
            </a:r>
            <a:r>
              <a:rPr sz="2400" dirty="0">
                <a:latin typeface="Times New Roman"/>
                <a:cs typeface="Times New Roman"/>
              </a:rPr>
              <a:t>fattore ha polli e conigli. </a:t>
            </a:r>
            <a:r>
              <a:rPr sz="2400" spc="-5" dirty="0">
                <a:latin typeface="Times New Roman"/>
                <a:cs typeface="Times New Roman"/>
              </a:rPr>
              <a:t>Questi animali </a:t>
            </a:r>
            <a:r>
              <a:rPr sz="2400" dirty="0">
                <a:latin typeface="Times New Roman"/>
                <a:cs typeface="Times New Roman"/>
              </a:rPr>
              <a:t>hanno 50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teste  e 140 </a:t>
            </a:r>
            <a:r>
              <a:rPr sz="2400" spc="-5" dirty="0">
                <a:latin typeface="Times New Roman"/>
                <a:cs typeface="Times New Roman"/>
              </a:rPr>
              <a:t>zampe. Quanti </a:t>
            </a:r>
            <a:r>
              <a:rPr sz="2400" dirty="0">
                <a:latin typeface="Times New Roman"/>
                <a:cs typeface="Times New Roman"/>
              </a:rPr>
              <a:t>polli e quanti conigli ha il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fattore?</a:t>
            </a:r>
            <a:endParaRPr sz="2400">
              <a:latin typeface="Times New Roman"/>
              <a:cs typeface="Times New Roman"/>
            </a:endParaRPr>
          </a:p>
          <a:p>
            <a:pPr marL="751840" marR="215265" lvl="1" indent="-281940">
              <a:lnSpc>
                <a:spcPts val="2160"/>
              </a:lnSpc>
              <a:spcBef>
                <a:spcPts val="61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Bisogna trovare 2 </a:t>
            </a:r>
            <a:r>
              <a:rPr sz="2000" spc="-5" dirty="0">
                <a:latin typeface="Times New Roman"/>
                <a:cs typeface="Times New Roman"/>
              </a:rPr>
              <a:t>numeri,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i="1" dirty="0">
                <a:latin typeface="Times New Roman"/>
                <a:cs typeface="Times New Roman"/>
              </a:rPr>
              <a:t>c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(incognite)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rappresentano il  numero </a:t>
            </a:r>
            <a:r>
              <a:rPr sz="2000" dirty="0">
                <a:latin typeface="Times New Roman"/>
                <a:cs typeface="Times New Roman"/>
              </a:rPr>
              <a:t>dei polli e </a:t>
            </a:r>
            <a:r>
              <a:rPr sz="2000" spc="-5" dirty="0">
                <a:latin typeface="Times New Roman"/>
                <a:cs typeface="Times New Roman"/>
              </a:rPr>
              <a:t>il numero </a:t>
            </a:r>
            <a:r>
              <a:rPr sz="2000" dirty="0">
                <a:latin typeface="Times New Roman"/>
                <a:cs typeface="Times New Roman"/>
              </a:rPr>
              <a:t>dei conigli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rispettivamente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ts val="2280"/>
              </a:lnSpc>
              <a:spcBef>
                <a:spcPts val="32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Sono forniti </a:t>
            </a:r>
            <a:r>
              <a:rPr sz="2000" spc="-5" dirty="0">
                <a:latin typeface="Times New Roman"/>
                <a:cs typeface="Times New Roman"/>
              </a:rPr>
              <a:t>il numero delle teste </a:t>
            </a:r>
            <a:r>
              <a:rPr sz="2000" spc="5" dirty="0">
                <a:latin typeface="Times New Roman"/>
                <a:cs typeface="Times New Roman"/>
              </a:rPr>
              <a:t>(50) </a:t>
            </a:r>
            <a:r>
              <a:rPr sz="2000" spc="-5" dirty="0">
                <a:latin typeface="Times New Roman"/>
                <a:cs typeface="Times New Roman"/>
              </a:rPr>
              <a:t>ed il numero delle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zampe</a:t>
            </a:r>
            <a:endParaRPr sz="2000">
              <a:latin typeface="Times New Roman"/>
              <a:cs typeface="Times New Roman"/>
            </a:endParaRPr>
          </a:p>
          <a:p>
            <a:pPr marL="75184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(140)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(dati)</a:t>
            </a:r>
            <a:endParaRPr sz="2000">
              <a:latin typeface="Times New Roman"/>
              <a:cs typeface="Times New Roman"/>
            </a:endParaRPr>
          </a:p>
          <a:p>
            <a:pPr marL="563245" algn="ctr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p + c 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8170" y="4310335"/>
            <a:ext cx="144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2p + 4c =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499" y="4968887"/>
            <a:ext cx="3471545" cy="644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2 = nro </a:t>
            </a:r>
            <a:r>
              <a:rPr sz="1800" spc="-5" dirty="0">
                <a:latin typeface="Times New Roman"/>
                <a:cs typeface="Times New Roman"/>
              </a:rPr>
              <a:t>zampe </a:t>
            </a:r>
            <a:r>
              <a:rPr sz="1800" dirty="0">
                <a:latin typeface="Times New Roman"/>
                <a:cs typeface="Times New Roman"/>
              </a:rPr>
              <a:t>per ciascun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pollo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4 = nro </a:t>
            </a:r>
            <a:r>
              <a:rPr sz="1800" spc="-5" dirty="0">
                <a:latin typeface="Times New Roman"/>
                <a:cs typeface="Times New Roman"/>
              </a:rPr>
              <a:t>zampe </a:t>
            </a:r>
            <a:r>
              <a:rPr sz="1800" dirty="0">
                <a:latin typeface="Times New Roman"/>
                <a:cs typeface="Times New Roman"/>
              </a:rPr>
              <a:t>per ciascun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coniglio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808" y="4076700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79">
                <a:moveTo>
                  <a:pt x="0" y="0"/>
                </a:moveTo>
                <a:lnTo>
                  <a:pt x="42115" y="3754"/>
                </a:lnTo>
                <a:lnTo>
                  <a:pt x="76509" y="13992"/>
                </a:lnTo>
                <a:lnTo>
                  <a:pt x="99699" y="29178"/>
                </a:lnTo>
                <a:lnTo>
                  <a:pt x="108204" y="47777"/>
                </a:lnTo>
                <a:lnTo>
                  <a:pt x="108204" y="240258"/>
                </a:lnTo>
                <a:lnTo>
                  <a:pt x="116708" y="258851"/>
                </a:lnTo>
                <a:lnTo>
                  <a:pt x="139898" y="274039"/>
                </a:lnTo>
                <a:lnTo>
                  <a:pt x="174292" y="284280"/>
                </a:lnTo>
                <a:lnTo>
                  <a:pt x="216408" y="288036"/>
                </a:lnTo>
                <a:lnTo>
                  <a:pt x="174292" y="291791"/>
                </a:lnTo>
                <a:lnTo>
                  <a:pt x="139898" y="302032"/>
                </a:lnTo>
                <a:lnTo>
                  <a:pt x="116708" y="317220"/>
                </a:lnTo>
                <a:lnTo>
                  <a:pt x="108204" y="335813"/>
                </a:lnTo>
                <a:lnTo>
                  <a:pt x="108204" y="528294"/>
                </a:lnTo>
                <a:lnTo>
                  <a:pt x="99699" y="546893"/>
                </a:lnTo>
                <a:lnTo>
                  <a:pt x="76509" y="562079"/>
                </a:lnTo>
                <a:lnTo>
                  <a:pt x="42115" y="572317"/>
                </a:lnTo>
                <a:lnTo>
                  <a:pt x="0" y="57607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5427" y="4179887"/>
            <a:ext cx="1129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ond</a:t>
            </a:r>
            <a:r>
              <a:rPr sz="20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3333CC"/>
                </a:solidFill>
                <a:latin typeface="Times New Roman"/>
                <a:cs typeface="Times New Roman"/>
              </a:rPr>
              <a:t>z</a:t>
            </a:r>
            <a:r>
              <a:rPr sz="20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i="1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9259" y="5084064"/>
            <a:ext cx="152400" cy="650875"/>
          </a:xfrm>
          <a:custGeom>
            <a:avLst/>
            <a:gdLst/>
            <a:ahLst/>
            <a:cxnLst/>
            <a:rect l="l" t="t" r="r" b="b"/>
            <a:pathLst>
              <a:path w="152400" h="650875">
                <a:moveTo>
                  <a:pt x="0" y="0"/>
                </a:moveTo>
                <a:lnTo>
                  <a:pt x="29662" y="4251"/>
                </a:lnTo>
                <a:lnTo>
                  <a:pt x="53882" y="15844"/>
                </a:lnTo>
                <a:lnTo>
                  <a:pt x="70212" y="33041"/>
                </a:lnTo>
                <a:lnTo>
                  <a:pt x="76200" y="54102"/>
                </a:lnTo>
                <a:lnTo>
                  <a:pt x="76200" y="271272"/>
                </a:lnTo>
                <a:lnTo>
                  <a:pt x="82187" y="292332"/>
                </a:lnTo>
                <a:lnTo>
                  <a:pt x="98517" y="309529"/>
                </a:lnTo>
                <a:lnTo>
                  <a:pt x="122737" y="321122"/>
                </a:lnTo>
                <a:lnTo>
                  <a:pt x="152400" y="325374"/>
                </a:lnTo>
                <a:lnTo>
                  <a:pt x="122737" y="329625"/>
                </a:lnTo>
                <a:lnTo>
                  <a:pt x="98517" y="341218"/>
                </a:lnTo>
                <a:lnTo>
                  <a:pt x="82187" y="358415"/>
                </a:lnTo>
                <a:lnTo>
                  <a:pt x="76200" y="379476"/>
                </a:lnTo>
                <a:lnTo>
                  <a:pt x="76200" y="596646"/>
                </a:lnTo>
                <a:lnTo>
                  <a:pt x="70212" y="617706"/>
                </a:lnTo>
                <a:lnTo>
                  <a:pt x="53882" y="634903"/>
                </a:lnTo>
                <a:lnTo>
                  <a:pt x="29662" y="646496"/>
                </a:lnTo>
                <a:lnTo>
                  <a:pt x="0" y="650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6502" y="5005196"/>
            <a:ext cx="1710689" cy="7829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359"/>
              </a:spcBef>
            </a:pPr>
            <a:r>
              <a:rPr sz="1800" dirty="0">
                <a:latin typeface="Times New Roman"/>
                <a:cs typeface="Times New Roman"/>
              </a:rPr>
              <a:t>Ulteriori dati  </a:t>
            </a:r>
            <a:r>
              <a:rPr sz="1800" spc="-5" dirty="0">
                <a:latin typeface="Times New Roman"/>
                <a:cs typeface="Times New Roman"/>
              </a:rPr>
              <a:t>emersi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dall’analisi  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487920" cy="29324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Il chiarimento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avviene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propone </a:t>
            </a:r>
            <a:r>
              <a:rPr sz="2800" spc="-5" dirty="0">
                <a:latin typeface="Times New Roman"/>
                <a:cs typeface="Times New Roman"/>
              </a:rPr>
              <a:t>il problema è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disponibile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3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pongono </a:t>
            </a:r>
            <a:r>
              <a:rPr sz="2400" spc="-5" dirty="0">
                <a:latin typeface="Times New Roman"/>
                <a:cs typeface="Times New Roman"/>
              </a:rPr>
              <a:t>domande </a:t>
            </a:r>
            <a:r>
              <a:rPr sz="2400" dirty="0">
                <a:latin typeface="Times New Roman"/>
                <a:cs typeface="Times New Roman"/>
              </a:rPr>
              <a:t>puntuali riguardo lo </a:t>
            </a:r>
            <a:r>
              <a:rPr sz="2400" spc="-5" dirty="0">
                <a:latin typeface="Times New Roman"/>
                <a:cs typeface="Times New Roman"/>
              </a:rPr>
              <a:t>scopo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problema, </a:t>
            </a:r>
            <a:r>
              <a:rPr sz="2400" dirty="0">
                <a:latin typeface="Times New Roman"/>
                <a:cs typeface="Times New Roman"/>
              </a:rPr>
              <a:t>i dati e le </a:t>
            </a:r>
            <a:r>
              <a:rPr sz="2400" spc="-5" dirty="0">
                <a:latin typeface="Times New Roman"/>
                <a:cs typeface="Times New Roman"/>
              </a:rPr>
              <a:t>relazioni intercorrenti </a:t>
            </a:r>
            <a:r>
              <a:rPr sz="2400" spc="5" dirty="0">
                <a:latin typeface="Times New Roman"/>
                <a:cs typeface="Times New Roman"/>
              </a:rPr>
              <a:t>tra  </a:t>
            </a:r>
            <a:r>
              <a:rPr sz="2400" dirty="0">
                <a:latin typeface="Times New Roman"/>
                <a:cs typeface="Times New Roman"/>
              </a:rPr>
              <a:t>incognita 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6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Altrimenti facendo </a:t>
            </a:r>
            <a:r>
              <a:rPr sz="2800" dirty="0">
                <a:latin typeface="Times New Roman"/>
                <a:cs typeface="Times New Roman"/>
              </a:rPr>
              <a:t>opportune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ipotesi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definendo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549515" cy="33699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fase di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chiarifica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88000"/>
              </a:lnSpc>
              <a:spcBef>
                <a:spcPts val="7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PUÒ </a:t>
            </a:r>
            <a:r>
              <a:rPr sz="2800" spc="-10" dirty="0">
                <a:latin typeface="Times New Roman"/>
                <a:cs typeface="Times New Roman"/>
              </a:rPr>
              <a:t>raffinare </a:t>
            </a:r>
            <a:r>
              <a:rPr sz="2800" spc="-5" dirty="0">
                <a:latin typeface="Times New Roman"/>
                <a:cs typeface="Times New Roman"/>
              </a:rPr>
              <a:t>e definire meglio, eventualmente  ricorrendo a delle ipotesi semplificative, quanto  </a:t>
            </a:r>
            <a:r>
              <a:rPr sz="280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esplicitamente presente nella </a:t>
            </a:r>
            <a:r>
              <a:rPr sz="2800" spc="-10" dirty="0">
                <a:latin typeface="Times New Roman"/>
                <a:cs typeface="Times New Roman"/>
              </a:rPr>
              <a:t>traccia del 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fornita </a:t>
            </a:r>
            <a:r>
              <a:rPr sz="2800" spc="-5" dirty="0">
                <a:latin typeface="Times New Roman"/>
                <a:cs typeface="Times New Roman"/>
              </a:rPr>
              <a:t>dal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committente</a:t>
            </a:r>
            <a:endParaRPr sz="2800">
              <a:latin typeface="Times New Roman"/>
              <a:cs typeface="Times New Roman"/>
            </a:endParaRPr>
          </a:p>
          <a:p>
            <a:pPr marL="751840" marR="39370" lvl="1" indent="-281940">
              <a:lnSpc>
                <a:spcPct val="88000"/>
              </a:lnSpc>
              <a:spcBef>
                <a:spcPts val="70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NON DEVE </a:t>
            </a:r>
            <a:r>
              <a:rPr sz="2800" spc="-5" dirty="0">
                <a:latin typeface="Times New Roman"/>
                <a:cs typeface="Times New Roman"/>
              </a:rPr>
              <a:t>disattendere o contravvenire a  quanto </a:t>
            </a:r>
            <a:r>
              <a:rPr sz="2800" spc="-10" dirty="0">
                <a:latin typeface="Times New Roman"/>
                <a:cs typeface="Times New Roman"/>
              </a:rPr>
              <a:t>esplicitamente </a:t>
            </a:r>
            <a:r>
              <a:rPr sz="2800" spc="-5" dirty="0">
                <a:latin typeface="Times New Roman"/>
                <a:cs typeface="Times New Roman"/>
              </a:rPr>
              <a:t>riportato nella </a:t>
            </a:r>
            <a:r>
              <a:rPr sz="2800" spc="-10" dirty="0">
                <a:latin typeface="Times New Roman"/>
                <a:cs typeface="Times New Roman"/>
              </a:rPr>
              <a:t>traccia </a:t>
            </a:r>
            <a:r>
              <a:rPr sz="2800" spc="-5" dirty="0">
                <a:latin typeface="Times New Roman"/>
                <a:cs typeface="Times New Roman"/>
              </a:rPr>
              <a:t>del  problema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fornita </a:t>
            </a:r>
            <a:r>
              <a:rPr sz="2800" spc="-5" dirty="0">
                <a:latin typeface="Times New Roman"/>
                <a:cs typeface="Times New Roman"/>
              </a:rPr>
              <a:t>dal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committente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763" y="771969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5" dirty="0"/>
              <a:t>h</a:t>
            </a:r>
            <a:r>
              <a:rPr dirty="0"/>
              <a:t>ia</a:t>
            </a:r>
            <a:r>
              <a:rPr spc="-5" dirty="0"/>
              <a:t>r</a:t>
            </a:r>
            <a:r>
              <a:rPr dirty="0"/>
              <a:t>i</a:t>
            </a:r>
            <a:r>
              <a:rPr spc="-5" dirty="0"/>
              <a:t>f</a:t>
            </a:r>
            <a:r>
              <a:rPr dirty="0"/>
              <a:t>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42147"/>
            <a:ext cx="7479665" cy="34226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2425" marR="679450" indent="-339725">
              <a:lnSpc>
                <a:spcPct val="87900"/>
              </a:lnSpc>
              <a:spcBef>
                <a:spcPts val="56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Generalmente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essere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grado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comprendere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problema bisogna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avere  delle </a:t>
            </a:r>
            <a:r>
              <a:rPr sz="3200" spc="5" dirty="0">
                <a:latin typeface="Times New Roman"/>
                <a:cs typeface="Times New Roman"/>
              </a:rPr>
              <a:t>conoscenze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pertinenti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Dominio del problema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0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problemi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geometrici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3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teorema </a:t>
            </a:r>
            <a:r>
              <a:rPr sz="2400" dirty="0">
                <a:latin typeface="Times New Roman"/>
                <a:cs typeface="Times New Roman"/>
              </a:rPr>
              <a:t>di Pitagora, la </a:t>
            </a:r>
            <a:r>
              <a:rPr sz="2400" spc="-5" dirty="0">
                <a:latin typeface="Times New Roman"/>
                <a:cs typeface="Times New Roman"/>
              </a:rPr>
              <a:t>proporzionalità </a:t>
            </a:r>
            <a:r>
              <a:rPr sz="2400" dirty="0">
                <a:latin typeface="Times New Roman"/>
                <a:cs typeface="Times New Roman"/>
              </a:rPr>
              <a:t>dei lati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  triangoli </a:t>
            </a:r>
            <a:r>
              <a:rPr sz="2400" spc="-5" dirty="0">
                <a:latin typeface="Times New Roman"/>
                <a:cs typeface="Times New Roman"/>
              </a:rPr>
              <a:t>simili, formule </a:t>
            </a:r>
            <a:r>
              <a:rPr sz="2400" dirty="0">
                <a:latin typeface="Times New Roman"/>
                <a:cs typeface="Times New Roman"/>
              </a:rPr>
              <a:t>per aree e </a:t>
            </a:r>
            <a:r>
              <a:rPr sz="2400" spc="-5" dirty="0">
                <a:latin typeface="Times New Roman"/>
                <a:cs typeface="Times New Roman"/>
              </a:rPr>
              <a:t>volumi,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ecc.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generale </a:t>
            </a:r>
            <a:r>
              <a:rPr sz="2400" spc="-5" dirty="0">
                <a:latin typeface="Times New Roman"/>
                <a:cs typeface="Times New Roman"/>
              </a:rPr>
              <a:t>si fa </a:t>
            </a:r>
            <a:r>
              <a:rPr sz="2400" dirty="0">
                <a:latin typeface="Times New Roman"/>
                <a:cs typeface="Times New Roman"/>
              </a:rPr>
              <a:t>ricorso alle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12498"/>
            <a:ext cx="7034530" cy="47059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Input: </a:t>
            </a:r>
            <a:r>
              <a:rPr sz="2800" spc="-20" dirty="0">
                <a:latin typeface="Times New Roman"/>
                <a:cs typeface="Times New Roman"/>
              </a:rPr>
              <a:t>Traccia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030"/>
              </a:lnSpc>
              <a:spcBef>
                <a:spcPts val="75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Processo: Chiarire con precisione </a:t>
            </a:r>
            <a:r>
              <a:rPr sz="2800" i="1" spc="-5" dirty="0">
                <a:latin typeface="Times New Roman"/>
                <a:cs typeface="Times New Roman"/>
              </a:rPr>
              <a:t>cosa </a:t>
            </a:r>
            <a:r>
              <a:rPr sz="2800" dirty="0">
                <a:latin typeface="Times New Roman"/>
                <a:cs typeface="Times New Roman"/>
              </a:rPr>
              <a:t>vuole </a:t>
            </a:r>
            <a:r>
              <a:rPr sz="2800" spc="-5" dirty="0">
                <a:latin typeface="Times New Roman"/>
                <a:cs typeface="Times New Roman"/>
              </a:rPr>
              <a:t>il  problema </a:t>
            </a:r>
            <a:r>
              <a:rPr sz="2800" dirty="0">
                <a:latin typeface="Times New Roman"/>
                <a:cs typeface="Times New Roman"/>
              </a:rPr>
              <a:t>(non </a:t>
            </a:r>
            <a:r>
              <a:rPr sz="2800" i="1" spc="-5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va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fatto)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Obiettivo del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Dati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disposizione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Risultati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desiderati</a:t>
            </a:r>
            <a:endParaRPr sz="2000">
              <a:latin typeface="Times New Roman"/>
              <a:cs typeface="Times New Roman"/>
            </a:endParaRPr>
          </a:p>
          <a:p>
            <a:pPr marL="751840" marR="605155" lvl="1" indent="-281940">
              <a:lnSpc>
                <a:spcPts val="2590"/>
              </a:lnSpc>
              <a:spcBef>
                <a:spcPts val="6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Ambiguità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imprecisioni </a:t>
            </a:r>
            <a:r>
              <a:rPr sz="2400" dirty="0">
                <a:latin typeface="Times New Roman"/>
                <a:cs typeface="Times New Roman"/>
              </a:rPr>
              <a:t>nella definizione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Obiettivo,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Possibilità di capire </a:t>
            </a:r>
            <a:r>
              <a:rPr sz="2000" spc="-10" dirty="0">
                <a:latin typeface="Times New Roman"/>
                <a:cs typeface="Times New Roman"/>
              </a:rPr>
              <a:t>male </a:t>
            </a: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richieste</a:t>
            </a:r>
            <a:endParaRPr sz="2000">
              <a:latin typeface="Times New Roman"/>
              <a:cs typeface="Times New Roman"/>
            </a:endParaRPr>
          </a:p>
          <a:p>
            <a:pPr marL="352425" marR="187960" indent="-339725">
              <a:lnSpc>
                <a:spcPts val="3030"/>
              </a:lnSpc>
              <a:spcBef>
                <a:spcPts val="72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Output: Descrizione dettagliata discorsiva del  problema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480300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Punti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chiave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Dati </a:t>
            </a:r>
            <a:r>
              <a:rPr sz="2800" dirty="0">
                <a:latin typeface="Times New Roman"/>
                <a:cs typeface="Times New Roman"/>
              </a:rPr>
              <a:t>(input)</a:t>
            </a:r>
            <a:endParaRPr sz="2800">
              <a:latin typeface="Times New Roman"/>
              <a:cs typeface="Times New Roman"/>
            </a:endParaRPr>
          </a:p>
          <a:p>
            <a:pPr marL="751840" marR="712470" lvl="1" indent="-281940">
              <a:lnSpc>
                <a:spcPts val="2530"/>
              </a:lnSpc>
              <a:spcBef>
                <a:spcPts val="64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Formato </a:t>
            </a:r>
            <a:r>
              <a:rPr sz="2400" dirty="0">
                <a:latin typeface="Times New Roman"/>
                <a:cs typeface="Times New Roman"/>
              </a:rPr>
              <a:t>o tipo, ordine, limiti </a:t>
            </a:r>
            <a:r>
              <a:rPr sz="2400" spc="-5" dirty="0">
                <a:latin typeface="Times New Roman"/>
                <a:cs typeface="Times New Roman"/>
              </a:rPr>
              <a:t>sui </a:t>
            </a:r>
            <a:r>
              <a:rPr sz="2400" dirty="0">
                <a:latin typeface="Times New Roman"/>
                <a:cs typeface="Times New Roman"/>
              </a:rPr>
              <a:t>valori, limiti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sul  volume, fine </a:t>
            </a:r>
            <a:r>
              <a:rPr sz="2400" dirty="0">
                <a:latin typeface="Times New Roman"/>
                <a:cs typeface="Times New Roman"/>
              </a:rPr>
              <a:t>dei dati, ipotesi di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ordinamento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6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Risultati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(output)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Contenuto, formato, </a:t>
            </a:r>
            <a:r>
              <a:rPr sz="2400" dirty="0">
                <a:latin typeface="Times New Roman"/>
                <a:cs typeface="Times New Roman"/>
              </a:rPr>
              <a:t>ordine, limite </a:t>
            </a:r>
            <a:r>
              <a:rPr sz="2400" spc="-5" dirty="0">
                <a:latin typeface="Times New Roman"/>
                <a:cs typeface="Times New Roman"/>
              </a:rPr>
              <a:t>sul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volume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Errori </a:t>
            </a:r>
            <a:r>
              <a:rPr sz="2800" spc="-5" dirty="0">
                <a:latin typeface="Times New Roman"/>
                <a:cs typeface="Times New Roman"/>
              </a:rPr>
              <a:t>e </a:t>
            </a:r>
            <a:r>
              <a:rPr sz="2800" spc="-10" dirty="0">
                <a:latin typeface="Times New Roman"/>
                <a:cs typeface="Times New Roman"/>
              </a:rPr>
              <a:t>Casi</a:t>
            </a:r>
            <a:r>
              <a:rPr sz="2800" spc="-5" dirty="0">
                <a:latin typeface="Times New Roman"/>
                <a:cs typeface="Times New Roman"/>
              </a:rPr>
              <a:t> limite</a:t>
            </a:r>
            <a:endParaRPr sz="28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2530"/>
              </a:lnSpc>
              <a:spcBef>
                <a:spcPts val="64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Tipi </a:t>
            </a:r>
            <a:r>
              <a:rPr sz="2400" dirty="0">
                <a:latin typeface="Times New Roman"/>
                <a:cs typeface="Times New Roman"/>
              </a:rPr>
              <a:t>di errori (di input e/o di elaborazione) ed azioni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  intraprendere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Campioni </a:t>
            </a:r>
            <a:r>
              <a:rPr sz="2400" dirty="0">
                <a:latin typeface="Times New Roman"/>
                <a:cs typeface="Times New Roman"/>
              </a:rPr>
              <a:t>di input e di output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corrispondenti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618095" cy="462216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30830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Ambiguità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379"/>
              </a:lnSpc>
              <a:spcBef>
                <a:spcPts val="249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Alcune informazioni su </a:t>
            </a:r>
            <a:r>
              <a:rPr sz="3200" spc="5" dirty="0">
                <a:latin typeface="Times New Roman"/>
                <a:cs typeface="Times New Roman"/>
              </a:rPr>
              <a:t>cui </a:t>
            </a:r>
            <a:r>
              <a:rPr sz="3200" dirty="0">
                <a:latin typeface="Times New Roman"/>
                <a:cs typeface="Times New Roman"/>
              </a:rPr>
              <a:t>è necessario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fare  </a:t>
            </a:r>
            <a:r>
              <a:rPr sz="3200" dirty="0">
                <a:latin typeface="Times New Roman"/>
                <a:cs typeface="Times New Roman"/>
              </a:rPr>
              <a:t>delle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assunzioni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dell’input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8/7 = 8 luglio o 7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agosto?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Limiti </a:t>
            </a:r>
            <a:r>
              <a:rPr sz="2800" dirty="0">
                <a:latin typeface="Times New Roman"/>
                <a:cs typeface="Times New Roman"/>
              </a:rPr>
              <a:t>sui </a:t>
            </a:r>
            <a:r>
              <a:rPr sz="2800" spc="-5" dirty="0">
                <a:latin typeface="Times New Roman"/>
                <a:cs typeface="Times New Roman"/>
              </a:rPr>
              <a:t>valori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0 &lt; età &lt;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125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Errore 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elaborazione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40" dirty="0">
                <a:latin typeface="Symbol"/>
                <a:cs typeface="Symbol"/>
              </a:rPr>
              <a:t>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 0 nelle equazioni di II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0392"/>
            <a:ext cx="7209790" cy="448627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38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87500"/>
              </a:lnSpc>
              <a:spcBef>
                <a:spcPts val="251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spc="-5" dirty="0">
                <a:latin typeface="Times New Roman"/>
                <a:cs typeface="Times New Roman"/>
              </a:rPr>
              <a:t>lista </a:t>
            </a:r>
            <a:r>
              <a:rPr sz="3200" dirty="0">
                <a:latin typeface="Times New Roman"/>
                <a:cs typeface="Times New Roman"/>
              </a:rPr>
              <a:t>di numeri, stampare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spc="5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MS PGothic"/>
                <a:cs typeface="MS PGothic"/>
              </a:rPr>
              <a:t>°  </a:t>
            </a:r>
            <a:r>
              <a:rPr sz="3200" dirty="0">
                <a:latin typeface="Times New Roman"/>
                <a:cs typeface="Times New Roman"/>
              </a:rPr>
              <a:t>numero della </a:t>
            </a:r>
            <a:r>
              <a:rPr sz="3200" spc="-5" dirty="0">
                <a:latin typeface="Times New Roman"/>
                <a:cs typeface="Times New Roman"/>
              </a:rPr>
              <a:t>lista, il </a:t>
            </a:r>
            <a:r>
              <a:rPr sz="3200" spc="5" dirty="0">
                <a:latin typeface="Times New Roman"/>
                <a:cs typeface="Times New Roman"/>
              </a:rPr>
              <a:t>2</a:t>
            </a:r>
            <a:r>
              <a:rPr sz="3200" spc="5" dirty="0">
                <a:latin typeface="MS PGothic"/>
                <a:cs typeface="MS PGothic"/>
              </a:rPr>
              <a:t>° </a:t>
            </a:r>
            <a:r>
              <a:rPr sz="3200" dirty="0">
                <a:latin typeface="Times New Roman"/>
                <a:cs typeface="Times New Roman"/>
              </a:rPr>
              <a:t>e così via fino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al  </a:t>
            </a:r>
            <a:r>
              <a:rPr sz="3200" dirty="0">
                <a:latin typeface="Times New Roman"/>
                <a:cs typeface="Times New Roman"/>
              </a:rPr>
              <a:t>più </a:t>
            </a:r>
            <a:r>
              <a:rPr sz="3200" spc="5" dirty="0">
                <a:latin typeface="Times New Roman"/>
                <a:cs typeface="Times New Roman"/>
              </a:rPr>
              <a:t>grande dei </a:t>
            </a:r>
            <a:r>
              <a:rPr sz="3200" dirty="0">
                <a:latin typeface="Times New Roman"/>
                <a:cs typeface="Times New Roman"/>
              </a:rPr>
              <a:t>valori presenti nella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lista</a:t>
            </a:r>
            <a:endParaRPr sz="32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15"/>
              </a:spcBef>
              <a:tabLst>
                <a:tab pos="1805939" algn="l"/>
                <a:tab pos="22555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3</a:t>
            </a:r>
            <a:r>
              <a:rPr sz="2800" b="1" spc="1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8	2	</a:t>
            </a:r>
            <a:r>
              <a:rPr sz="2800" b="1" i="1" dirty="0">
                <a:latin typeface="Times New Roman"/>
                <a:cs typeface="Times New Roman"/>
              </a:rPr>
              <a:t>25 </a:t>
            </a:r>
            <a:r>
              <a:rPr sz="2800" dirty="0">
                <a:latin typeface="Times New Roman"/>
                <a:cs typeface="Times New Roman"/>
              </a:rPr>
              <a:t>13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2425" marR="768985" indent="-339725">
              <a:lnSpc>
                <a:spcPts val="3379"/>
              </a:lnSpc>
              <a:spcBef>
                <a:spcPts val="196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Necessità di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fase di chiarifica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del 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7218680" cy="495046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  <a:tab pos="1835150" algn="l"/>
              </a:tabLst>
            </a:pPr>
            <a:r>
              <a:rPr sz="3200" dirty="0">
                <a:latin typeface="Times New Roman"/>
                <a:cs typeface="Times New Roman"/>
              </a:rPr>
              <a:t>Input:	</a:t>
            </a:r>
            <a:r>
              <a:rPr sz="3200" spc="-5" dirty="0">
                <a:latin typeface="Times New Roman"/>
                <a:cs typeface="Times New Roman"/>
              </a:rPr>
              <a:t>lista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numeri</a:t>
            </a:r>
            <a:endParaRPr sz="3200">
              <a:latin typeface="Times New Roman"/>
              <a:cs typeface="Times New Roman"/>
            </a:endParaRPr>
          </a:p>
          <a:p>
            <a:pPr marL="751840" marR="368935" lvl="1" indent="-281940">
              <a:lnSpc>
                <a:spcPts val="303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Insieme composto </a:t>
            </a:r>
            <a:r>
              <a:rPr sz="2800" dirty="0">
                <a:latin typeface="Times New Roman"/>
                <a:cs typeface="Times New Roman"/>
              </a:rPr>
              <a:t>da non più di 100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valori  </a:t>
            </a:r>
            <a:r>
              <a:rPr sz="2800" spc="-5" dirty="0">
                <a:latin typeface="Times New Roman"/>
                <a:cs typeface="Times New Roman"/>
              </a:rPr>
              <a:t>interi </a:t>
            </a:r>
            <a:r>
              <a:rPr sz="2800" dirty="0">
                <a:latin typeface="Times New Roman"/>
                <a:cs typeface="Times New Roman"/>
              </a:rPr>
              <a:t>positivi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(&gt;0).</a:t>
            </a:r>
            <a:endParaRPr sz="2800">
              <a:latin typeface="Times New Roman"/>
              <a:cs typeface="Times New Roman"/>
            </a:endParaRPr>
          </a:p>
          <a:p>
            <a:pPr marL="1155700" marR="1075055" lvl="2" indent="-228600">
              <a:lnSpc>
                <a:spcPts val="2590"/>
              </a:lnSpc>
              <a:spcBef>
                <a:spcPts val="59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</a:t>
            </a:r>
            <a:r>
              <a:rPr sz="2400" dirty="0">
                <a:latin typeface="Times New Roman"/>
                <a:cs typeface="Times New Roman"/>
              </a:rPr>
              <a:t>valore fittizio nullo, aggiunto 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coda  </a:t>
            </a:r>
            <a:r>
              <a:rPr sz="2400" spc="-5" dirty="0">
                <a:latin typeface="Times New Roman"/>
                <a:cs typeface="Times New Roman"/>
              </a:rPr>
              <a:t>all’insieme, </a:t>
            </a:r>
            <a:r>
              <a:rPr sz="2400" dirty="0">
                <a:latin typeface="Times New Roman"/>
                <a:cs typeface="Times New Roman"/>
              </a:rPr>
              <a:t>definisce la </a:t>
            </a:r>
            <a:r>
              <a:rPr sz="2400" spc="-5" dirty="0">
                <a:latin typeface="Times New Roman"/>
                <a:cs typeface="Times New Roman"/>
              </a:rPr>
              <a:t>fine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imes New Roman"/>
                <a:cs typeface="Times New Roman"/>
              </a:rPr>
              <a:t>– 0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fa parte dei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</a:t>
            </a:r>
            <a:endParaRPr sz="20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3030"/>
              </a:lnSpc>
              <a:spcBef>
                <a:spcPts val="7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dati </a:t>
            </a:r>
            <a:r>
              <a:rPr sz="2800" dirty="0">
                <a:latin typeface="Times New Roman"/>
                <a:cs typeface="Times New Roman"/>
              </a:rPr>
              <a:t>di ingresso non sono </a:t>
            </a:r>
            <a:r>
              <a:rPr sz="2800" spc="-5" dirty="0">
                <a:latin typeface="Times New Roman"/>
                <a:cs typeface="Times New Roman"/>
              </a:rPr>
              <a:t>ordinati rispetto </a:t>
            </a:r>
            <a:r>
              <a:rPr sz="2800" spc="-10" dirty="0">
                <a:latin typeface="Times New Roman"/>
                <a:cs typeface="Times New Roman"/>
              </a:rPr>
              <a:t>al  </a:t>
            </a:r>
            <a:r>
              <a:rPr sz="2800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5"/>
              </a:spcBef>
              <a:buChar char="•"/>
              <a:tabLst>
                <a:tab pos="351790" algn="l"/>
                <a:tab pos="353060" algn="l"/>
                <a:tab pos="4578350" algn="l"/>
              </a:tabLst>
            </a:pPr>
            <a:r>
              <a:rPr sz="3200" dirty="0">
                <a:latin typeface="Times New Roman"/>
                <a:cs typeface="Times New Roman"/>
              </a:rPr>
              <a:t>Campione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Ingresso:	1 7 3 9 5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530574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6971030" cy="493522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645795" algn="ctr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Fasi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(Studio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fattibilità)</a:t>
            </a:r>
            <a:endParaRPr sz="32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09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Analisi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7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Chiarifica del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Cosa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85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Progettazione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Individuazione </a:t>
            </a:r>
            <a:r>
              <a:rPr sz="2800" dirty="0">
                <a:latin typeface="Times New Roman"/>
                <a:cs typeface="Times New Roman"/>
              </a:rPr>
              <a:t>di una </a:t>
            </a:r>
            <a:r>
              <a:rPr sz="2800" spc="-5" dirty="0">
                <a:latin typeface="Times New Roman"/>
                <a:cs typeface="Times New Roman"/>
              </a:rPr>
              <a:t>strategia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Come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Scelta delle </a:t>
            </a:r>
            <a:r>
              <a:rPr sz="2800" dirty="0">
                <a:latin typeface="Times New Roman"/>
                <a:cs typeface="Times New Roman"/>
              </a:rPr>
              <a:t>strutture di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7433945" cy="346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13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Output: </a:t>
            </a:r>
            <a:r>
              <a:rPr sz="2400" dirty="0">
                <a:latin typeface="Times New Roman"/>
                <a:cs typeface="Times New Roman"/>
              </a:rPr>
              <a:t>elenco 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valori</a:t>
            </a:r>
            <a:endParaRPr sz="2400">
              <a:latin typeface="Times New Roman"/>
              <a:cs typeface="Times New Roman"/>
            </a:endParaRPr>
          </a:p>
          <a:p>
            <a:pPr marL="751205" marR="5080" lvl="1" indent="-281305">
              <a:lnSpc>
                <a:spcPts val="2110"/>
              </a:lnSpc>
              <a:spcBef>
                <a:spcPts val="64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Si vuole </a:t>
            </a:r>
            <a:r>
              <a:rPr sz="2000" spc="-5" dirty="0">
                <a:latin typeface="Times New Roman"/>
                <a:cs typeface="Times New Roman"/>
              </a:rPr>
              <a:t>la stampa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i="1" dirty="0">
                <a:latin typeface="Times New Roman"/>
                <a:cs typeface="Times New Roman"/>
              </a:rPr>
              <a:t>colonna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numeri </a:t>
            </a:r>
            <a:r>
              <a:rPr sz="2000" dirty="0">
                <a:latin typeface="Times New Roman"/>
                <a:cs typeface="Times New Roman"/>
              </a:rPr>
              <a:t>che </a:t>
            </a:r>
            <a:r>
              <a:rPr sz="2000" spc="-5" dirty="0">
                <a:latin typeface="Times New Roman"/>
                <a:cs typeface="Times New Roman"/>
              </a:rPr>
              <a:t>corrispondono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  numeri </a:t>
            </a:r>
            <a:r>
              <a:rPr sz="2000" dirty="0">
                <a:latin typeface="Times New Roman"/>
                <a:cs typeface="Times New Roman"/>
              </a:rPr>
              <a:t>di ingresso </a:t>
            </a:r>
            <a:r>
              <a:rPr sz="2000" spc="-5" dirty="0">
                <a:latin typeface="Times New Roman"/>
                <a:cs typeface="Times New Roman"/>
              </a:rPr>
              <a:t>nello </a:t>
            </a:r>
            <a:r>
              <a:rPr sz="2000" i="1" spc="-5" dirty="0">
                <a:latin typeface="Times New Roman"/>
                <a:cs typeface="Times New Roman"/>
              </a:rPr>
              <a:t>stesso</a:t>
            </a:r>
            <a:r>
              <a:rPr sz="2000" i="1" spc="-1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ordine</a:t>
            </a:r>
            <a:endParaRPr sz="2000">
              <a:latin typeface="Times New Roman"/>
              <a:cs typeface="Times New Roman"/>
            </a:endParaRPr>
          </a:p>
          <a:p>
            <a:pPr marL="751205" marR="70485" lvl="1" indent="-281940">
              <a:lnSpc>
                <a:spcPts val="2110"/>
              </a:lnSpc>
              <a:spcBef>
                <a:spcPts val="605"/>
              </a:spcBef>
              <a:buChar char="–"/>
              <a:tabLst>
                <a:tab pos="751205" algn="l"/>
                <a:tab pos="75184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colonna </a:t>
            </a:r>
            <a:r>
              <a:rPr sz="2000" spc="-5" dirty="0">
                <a:latin typeface="Times New Roman"/>
                <a:cs typeface="Times New Roman"/>
              </a:rPr>
              <a:t>inizia </a:t>
            </a:r>
            <a:r>
              <a:rPr sz="2000" dirty="0">
                <a:latin typeface="Times New Roman"/>
                <a:cs typeface="Times New Roman"/>
              </a:rPr>
              <a:t>con </a:t>
            </a:r>
            <a:r>
              <a:rPr sz="2000" spc="-5" dirty="0">
                <a:latin typeface="Times New Roman"/>
                <a:cs typeface="Times New Roman"/>
              </a:rPr>
              <a:t>il primo numero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termina </a:t>
            </a:r>
            <a:r>
              <a:rPr sz="2000" dirty="0">
                <a:latin typeface="Times New Roman"/>
                <a:cs typeface="Times New Roman"/>
              </a:rPr>
              <a:t>quando </a:t>
            </a:r>
            <a:r>
              <a:rPr sz="2000" spc="-5" dirty="0">
                <a:latin typeface="Times New Roman"/>
                <a:cs typeface="Times New Roman"/>
              </a:rPr>
              <a:t>l’ultimo  numero stampato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</a:t>
            </a:r>
            <a:r>
              <a:rPr sz="2000" spc="-5" dirty="0">
                <a:latin typeface="Times New Roman"/>
                <a:cs typeface="Times New Roman"/>
              </a:rPr>
              <a:t>dell’intero insieme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ingresso</a:t>
            </a:r>
            <a:endParaRPr sz="2000">
              <a:latin typeface="Times New Roman"/>
              <a:cs typeface="Times New Roman"/>
            </a:endParaRPr>
          </a:p>
          <a:p>
            <a:pPr marL="751205" marR="595630" lvl="1" indent="-281940">
              <a:lnSpc>
                <a:spcPts val="2110"/>
              </a:lnSpc>
              <a:spcBef>
                <a:spcPts val="605"/>
              </a:spcBef>
              <a:buChar char="–"/>
              <a:tabLst>
                <a:tab pos="751205" algn="l"/>
                <a:tab pos="751840" algn="l"/>
              </a:tabLst>
            </a:pPr>
            <a:r>
              <a:rPr sz="2000" spc="-30" dirty="0">
                <a:latin typeface="Times New Roman"/>
                <a:cs typeface="Times New Roman"/>
              </a:rPr>
              <a:t>Verranno </a:t>
            </a:r>
            <a:r>
              <a:rPr sz="2000" spc="-5" dirty="0">
                <a:latin typeface="Times New Roman"/>
                <a:cs typeface="Times New Roman"/>
              </a:rPr>
              <a:t>stampati </a:t>
            </a:r>
            <a:r>
              <a:rPr sz="2000" i="1" dirty="0">
                <a:latin typeface="Times New Roman"/>
                <a:cs typeface="Times New Roman"/>
              </a:rPr>
              <a:t>al massimo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di valori </a:t>
            </a:r>
            <a:r>
              <a:rPr sz="2000" i="1" dirty="0">
                <a:latin typeface="Times New Roman"/>
                <a:cs typeface="Times New Roman"/>
              </a:rPr>
              <a:t>pari</a:t>
            </a:r>
            <a:r>
              <a:rPr sz="2000" i="1" spc="-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alla  </a:t>
            </a:r>
            <a:r>
              <a:rPr sz="2000" i="1" spc="-10" dirty="0">
                <a:latin typeface="Times New Roman"/>
                <a:cs typeface="Times New Roman"/>
              </a:rPr>
              <a:t>numerosità </a:t>
            </a:r>
            <a:r>
              <a:rPr sz="2000" spc="-5" dirty="0">
                <a:latin typeface="Times New Roman"/>
                <a:cs typeface="Times New Roman"/>
              </a:rPr>
              <a:t>dell’insieme </a:t>
            </a:r>
            <a:r>
              <a:rPr sz="2000" dirty="0">
                <a:latin typeface="Times New Roman"/>
                <a:cs typeface="Times New Roman"/>
              </a:rPr>
              <a:t>di input se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è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l’ultimo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25"/>
              </a:spcBef>
              <a:buChar char="•"/>
              <a:tabLst>
                <a:tab pos="352425" algn="l"/>
                <a:tab pos="353060" algn="l"/>
                <a:tab pos="3154680" algn="l"/>
              </a:tabLst>
            </a:pPr>
            <a:r>
              <a:rPr sz="2400" spc="-5" dirty="0">
                <a:latin typeface="Times New Roman"/>
                <a:cs typeface="Times New Roman"/>
              </a:rPr>
              <a:t>Campione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Uscita:	</a:t>
            </a:r>
            <a:r>
              <a:rPr sz="2400" dirty="0">
                <a:latin typeface="Times New Roman"/>
                <a:cs typeface="Times New Roman"/>
              </a:rPr>
              <a:t>1 7 3 9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(incolonnati)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7335520" cy="5484495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281305" algn="ctr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5" dirty="0">
                <a:latin typeface="Times New Roman"/>
                <a:cs typeface="Times New Roman"/>
              </a:rPr>
              <a:t>Input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numeri?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Reali,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5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Limiti </a:t>
            </a:r>
            <a:r>
              <a:rPr sz="2800" dirty="0">
                <a:latin typeface="Times New Roman"/>
                <a:cs typeface="Times New Roman"/>
              </a:rPr>
              <a:t>sui </a:t>
            </a:r>
            <a:r>
              <a:rPr sz="2800" spc="-5" dirty="0">
                <a:latin typeface="Times New Roman"/>
                <a:cs typeface="Times New Roman"/>
              </a:rPr>
              <a:t>valori?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 </a:t>
            </a:r>
            <a:r>
              <a:rPr sz="2400" dirty="0">
                <a:latin typeface="Times New Roman"/>
                <a:cs typeface="Times New Roman"/>
              </a:rPr>
              <a:t>è il </a:t>
            </a:r>
            <a:r>
              <a:rPr sz="2400" spc="-5" dirty="0">
                <a:latin typeface="Times New Roman"/>
                <a:cs typeface="Times New Roman"/>
              </a:rPr>
              <a:t>minimo ammissibile? Qual </a:t>
            </a:r>
            <a:r>
              <a:rPr sz="2400" dirty="0">
                <a:latin typeface="Times New Roman"/>
                <a:cs typeface="Times New Roman"/>
              </a:rPr>
              <a:t>è il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massimo?</a:t>
            </a:r>
            <a:endParaRPr sz="2400">
              <a:latin typeface="Times New Roman"/>
              <a:cs typeface="Times New Roman"/>
            </a:endParaRPr>
          </a:p>
          <a:p>
            <a:pPr marL="1612265" marR="22225" lvl="3" indent="-227965">
              <a:lnSpc>
                <a:spcPts val="2160"/>
              </a:lnSpc>
              <a:spcBef>
                <a:spcPts val="54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Ad es., se </a:t>
            </a:r>
            <a:r>
              <a:rPr sz="2000" spc="-5" dirty="0">
                <a:latin typeface="Times New Roman"/>
                <a:cs typeface="Times New Roman"/>
              </a:rPr>
              <a:t>rappresentassimo età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avrebbero senso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dei  valori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negativi</a:t>
            </a:r>
            <a:endParaRPr sz="2000">
              <a:latin typeface="Times New Roman"/>
              <a:cs typeface="Times New Roman"/>
            </a:endParaRPr>
          </a:p>
          <a:p>
            <a:pPr marL="1612265" marR="302895" lvl="3" indent="-227965">
              <a:lnSpc>
                <a:spcPts val="2160"/>
              </a:lnSpc>
              <a:spcBef>
                <a:spcPts val="50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Se fossero anni di </a:t>
            </a:r>
            <a:r>
              <a:rPr sz="2000" spc="-5" dirty="0">
                <a:latin typeface="Times New Roman"/>
                <a:cs typeface="Times New Roman"/>
              </a:rPr>
              <a:t>nascita </a:t>
            </a:r>
            <a:r>
              <a:rPr sz="2000" dirty="0">
                <a:latin typeface="Times New Roman"/>
                <a:cs typeface="Times New Roman"/>
              </a:rPr>
              <a:t>sarebbero fuori range </a:t>
            </a:r>
            <a:r>
              <a:rPr sz="2000" spc="-5" dirty="0">
                <a:latin typeface="Times New Roman"/>
                <a:cs typeface="Times New Roman"/>
              </a:rPr>
              <a:t>tutti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 valori &gt;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2002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Limiti </a:t>
            </a:r>
            <a:r>
              <a:rPr sz="2800" dirty="0">
                <a:latin typeface="Times New Roman"/>
                <a:cs typeface="Times New Roman"/>
              </a:rPr>
              <a:t>sul </a:t>
            </a:r>
            <a:r>
              <a:rPr sz="2800" spc="-5" dirty="0">
                <a:latin typeface="Times New Roman"/>
                <a:cs typeface="Times New Roman"/>
              </a:rPr>
              <a:t>volume?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Quanti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10" dirty="0">
                <a:latin typeface="Times New Roman"/>
                <a:cs typeface="Times New Roman"/>
              </a:rPr>
              <a:t>massimo </a:t>
            </a:r>
            <a:r>
              <a:rPr sz="2400" dirty="0">
                <a:latin typeface="Times New Roman"/>
                <a:cs typeface="Times New Roman"/>
              </a:rPr>
              <a:t>potranno essere 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  <a:p>
            <a:pPr marL="21590">
              <a:lnSpc>
                <a:spcPts val="4079"/>
              </a:lnSpc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78999" y="2260185"/>
            <a:ext cx="5960110" cy="40093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751840" indent="-281940">
              <a:lnSpc>
                <a:spcPct val="100000"/>
              </a:lnSpc>
              <a:spcBef>
                <a:spcPts val="40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si riconosce la </a:t>
            </a:r>
            <a:r>
              <a:rPr sz="2800" dirty="0">
                <a:latin typeface="Times New Roman"/>
                <a:cs typeface="Times New Roman"/>
              </a:rPr>
              <a:t>fine </a:t>
            </a:r>
            <a:r>
              <a:rPr sz="2800" spc="-5" dirty="0">
                <a:latin typeface="Times New Roman"/>
                <a:cs typeface="Times New Roman"/>
              </a:rPr>
              <a:t>dei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dati?</a:t>
            </a:r>
            <a:endParaRPr sz="28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300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Sono</a:t>
            </a:r>
            <a:r>
              <a:rPr sz="2800" spc="-5" dirty="0">
                <a:latin typeface="Times New Roman"/>
                <a:cs typeface="Times New Roman"/>
              </a:rPr>
              <a:t> ordinati?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 </a:t>
            </a:r>
            <a:r>
              <a:rPr sz="2400" dirty="0">
                <a:latin typeface="Times New Roman"/>
                <a:cs typeface="Times New Roman"/>
              </a:rPr>
              <a:t>è il criterio di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ordinamento?</a:t>
            </a:r>
            <a:endParaRPr sz="2400">
              <a:latin typeface="Times New Roman"/>
              <a:cs typeface="Times New Roman"/>
            </a:endParaRPr>
          </a:p>
          <a:p>
            <a:pPr marL="1612265" marR="5080" lvl="2" indent="-227965">
              <a:lnSpc>
                <a:spcPts val="2110"/>
              </a:lnSpc>
              <a:spcBef>
                <a:spcPts val="53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Crescente, decrescente,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spc="-5" dirty="0">
                <a:latin typeface="Times New Roman"/>
                <a:cs typeface="Times New Roman"/>
              </a:rPr>
              <a:t>crescente, </a:t>
            </a:r>
            <a:r>
              <a:rPr sz="2000" spc="5" dirty="0">
                <a:latin typeface="Times New Roman"/>
                <a:cs typeface="Times New Roman"/>
              </a:rPr>
              <a:t>non  </a:t>
            </a:r>
            <a:r>
              <a:rPr sz="2000" dirty="0">
                <a:latin typeface="Times New Roman"/>
                <a:cs typeface="Times New Roman"/>
              </a:rPr>
              <a:t>decrescente</a:t>
            </a:r>
            <a:endParaRPr sz="2000">
              <a:latin typeface="Times New Roman"/>
              <a:cs typeface="Times New Roman"/>
            </a:endParaRPr>
          </a:p>
          <a:p>
            <a:pPr marL="1612265" lvl="2" indent="-227965">
              <a:lnSpc>
                <a:spcPct val="100000"/>
              </a:lnSpc>
              <a:spcBef>
                <a:spcPts val="195"/>
              </a:spcBef>
              <a:buChar char="–"/>
              <a:tabLst>
                <a:tab pos="16129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Lessicografico,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Rispetto a </a:t>
            </a:r>
            <a:r>
              <a:rPr sz="2400" spc="-5" dirty="0">
                <a:latin typeface="Times New Roman"/>
                <a:cs typeface="Times New Roman"/>
              </a:rPr>
              <a:t>cosa </a:t>
            </a:r>
            <a:r>
              <a:rPr sz="2400" dirty="0">
                <a:latin typeface="Times New Roman"/>
                <a:cs typeface="Times New Roman"/>
              </a:rPr>
              <a:t>(per dati non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atomici)?</a:t>
            </a:r>
            <a:endParaRPr sz="2400">
              <a:latin typeface="Times New Roman"/>
              <a:cs typeface="Times New Roman"/>
            </a:endParaRPr>
          </a:p>
          <a:p>
            <a:pPr marL="1612265" lvl="2" indent="-227965">
              <a:lnSpc>
                <a:spcPct val="100000"/>
              </a:lnSpc>
              <a:spcBef>
                <a:spcPts val="234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Cognome, anno di </a:t>
            </a:r>
            <a:r>
              <a:rPr sz="2000" spc="-5" dirty="0">
                <a:latin typeface="Times New Roman"/>
                <a:cs typeface="Times New Roman"/>
              </a:rPr>
              <a:t>nascita,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5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Controlli sui dati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ingresso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Da realizzarsi </a:t>
            </a:r>
            <a:r>
              <a:rPr sz="2800" spc="-5" dirty="0">
                <a:latin typeface="Times New Roman"/>
                <a:cs typeface="Times New Roman"/>
              </a:rPr>
              <a:t>nel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43543"/>
            <a:ext cx="6577965" cy="4995545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8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Errori e casi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limite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55" dirty="0">
                <a:latin typeface="Times New Roman"/>
                <a:cs typeface="Times New Roman"/>
              </a:rPr>
              <a:t>Valori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negativi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Scartare il dato,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oppure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Prendere </a:t>
            </a:r>
            <a:r>
              <a:rPr sz="2400" dirty="0">
                <a:latin typeface="Times New Roman"/>
                <a:cs typeface="Times New Roman"/>
              </a:rPr>
              <a:t>il valore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assoluto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55"/>
              </a:spcBef>
              <a:buChar char="–"/>
              <a:tabLst>
                <a:tab pos="751840" algn="l"/>
              </a:tabLst>
            </a:pPr>
            <a:r>
              <a:rPr sz="2800" spc="-20" dirty="0">
                <a:latin typeface="Times New Roman"/>
                <a:cs typeface="Times New Roman"/>
              </a:rPr>
              <a:t>Troppi </a:t>
            </a:r>
            <a:r>
              <a:rPr sz="2800" spc="-5" dirty="0">
                <a:latin typeface="Times New Roman"/>
                <a:cs typeface="Times New Roman"/>
              </a:rPr>
              <a:t>dati </a:t>
            </a:r>
            <a:r>
              <a:rPr sz="2800" dirty="0">
                <a:latin typeface="Times New Roman"/>
                <a:cs typeface="Times New Roman"/>
              </a:rPr>
              <a:t>(più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100)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Prendere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considerazione solo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primi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4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Presenza </a:t>
            </a:r>
            <a:r>
              <a:rPr sz="2800" dirty="0">
                <a:latin typeface="Times New Roman"/>
                <a:cs typeface="Times New Roman"/>
              </a:rPr>
              <a:t>di più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massimi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Fermarsi </a:t>
            </a:r>
            <a:r>
              <a:rPr sz="2400" dirty="0">
                <a:latin typeface="Times New Roman"/>
                <a:cs typeface="Times New Roman"/>
              </a:rPr>
              <a:t>in output alla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occorrenza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10" dirty="0">
                <a:latin typeface="Times New Roman"/>
                <a:cs typeface="Times New Roman"/>
              </a:rPr>
              <a:t>massimo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alisi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140174"/>
            <a:ext cx="6901180" cy="427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207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Mancanza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dati (lista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vuota)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Prevedere </a:t>
            </a:r>
            <a:r>
              <a:rPr sz="2400" dirty="0">
                <a:latin typeface="Times New Roman"/>
                <a:cs typeface="Times New Roman"/>
              </a:rPr>
              <a:t>il controllo adeguato da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Mancanza </a:t>
            </a:r>
            <a:r>
              <a:rPr sz="2800" spc="-5" dirty="0">
                <a:latin typeface="Times New Roman"/>
                <a:cs typeface="Times New Roman"/>
              </a:rPr>
              <a:t>del flag </a:t>
            </a:r>
            <a:r>
              <a:rPr sz="2800" dirty="0">
                <a:latin typeface="Times New Roman"/>
                <a:cs typeface="Times New Roman"/>
              </a:rPr>
              <a:t>di fine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 rilevabile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0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N.B.:</a:t>
            </a:r>
            <a:endParaRPr sz="3200">
              <a:latin typeface="Times New Roman"/>
              <a:cs typeface="Times New Roman"/>
            </a:endParaRPr>
          </a:p>
          <a:p>
            <a:pPr marL="751840" marR="5080" indent="-281940">
              <a:lnSpc>
                <a:spcPct val="88000"/>
              </a:lnSpc>
              <a:spcBef>
                <a:spcPts val="720"/>
              </a:spcBef>
            </a:pPr>
            <a:r>
              <a:rPr sz="2800" spc="-5" dirty="0">
                <a:latin typeface="Times New Roman"/>
                <a:cs typeface="Times New Roman"/>
              </a:rPr>
              <a:t>– Per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situazione </a:t>
            </a:r>
            <a:r>
              <a:rPr sz="2800" dirty="0">
                <a:latin typeface="Times New Roman"/>
                <a:cs typeface="Times New Roman"/>
              </a:rPr>
              <a:t>di errore </a:t>
            </a:r>
            <a:r>
              <a:rPr sz="2800" spc="-5" dirty="0">
                <a:latin typeface="Times New Roman"/>
                <a:cs typeface="Times New Roman"/>
              </a:rPr>
              <a:t>individuata </a:t>
            </a:r>
            <a:r>
              <a:rPr sz="2800" dirty="0">
                <a:latin typeface="Times New Roman"/>
                <a:cs typeface="Times New Roman"/>
              </a:rPr>
              <a:t>va  </a:t>
            </a:r>
            <a:r>
              <a:rPr sz="2800" spc="-10" dirty="0">
                <a:latin typeface="Times New Roman"/>
                <a:cs typeface="Times New Roman"/>
              </a:rPr>
              <a:t>almeno </a:t>
            </a:r>
            <a:r>
              <a:rPr sz="2800" spc="-5" dirty="0">
                <a:latin typeface="Times New Roman"/>
                <a:cs typeface="Times New Roman"/>
              </a:rPr>
              <a:t>inviato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messaggio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notifica  all’utente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771969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602855" cy="3430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080" indent="-339725">
              <a:lnSpc>
                <a:spcPts val="295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occupa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definire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strategia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soluzione che  </a:t>
            </a:r>
            <a:r>
              <a:rPr sz="2800" dirty="0">
                <a:latin typeface="Times New Roman"/>
                <a:cs typeface="Times New Roman"/>
              </a:rPr>
              <a:t>porti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spc="-5" dirty="0">
                <a:latin typeface="Times New Roman"/>
                <a:cs typeface="Times New Roman"/>
              </a:rPr>
              <a:t>ottenere il risultato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desiderato</a:t>
            </a:r>
            <a:endParaRPr sz="2800">
              <a:latin typeface="Times New Roman"/>
              <a:cs typeface="Times New Roman"/>
            </a:endParaRPr>
          </a:p>
          <a:p>
            <a:pPr marL="751840" marR="467359" lvl="1" indent="-281940">
              <a:lnSpc>
                <a:spcPts val="2530"/>
              </a:lnSpc>
              <a:spcBef>
                <a:spcPts val="6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Necessita </a:t>
            </a:r>
            <a:r>
              <a:rPr sz="2400" dirty="0">
                <a:latin typeface="Times New Roman"/>
                <a:cs typeface="Times New Roman"/>
              </a:rPr>
              <a:t>di una definizione chiara </a:t>
            </a:r>
            <a:r>
              <a:rPr sz="2400" spc="-5" dirty="0">
                <a:latin typeface="Times New Roman"/>
                <a:cs typeface="Times New Roman"/>
              </a:rPr>
              <a:t>del </a:t>
            </a:r>
            <a:r>
              <a:rPr sz="2400" i="1" spc="-5" dirty="0">
                <a:latin typeface="Times New Roman"/>
                <a:cs typeface="Times New Roman"/>
              </a:rPr>
              <a:t>cosa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vuole  ottenere</a:t>
            </a:r>
            <a:endParaRPr sz="2400">
              <a:latin typeface="Times New Roman"/>
              <a:cs typeface="Times New Roman"/>
            </a:endParaRPr>
          </a:p>
          <a:p>
            <a:pPr marL="352425" marR="534035" indent="-339725">
              <a:lnSpc>
                <a:spcPts val="2960"/>
              </a:lnSpc>
              <a:spcBef>
                <a:spcPts val="69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Organizza </a:t>
            </a:r>
            <a:r>
              <a:rPr sz="2800" spc="-5" dirty="0">
                <a:latin typeface="Times New Roman"/>
                <a:cs typeface="Times New Roman"/>
              </a:rPr>
              <a:t>la soluzione in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moduli  cooperanti</a:t>
            </a:r>
            <a:endParaRPr sz="2800">
              <a:latin typeface="Times New Roman"/>
              <a:cs typeface="Times New Roman"/>
            </a:endParaRPr>
          </a:p>
          <a:p>
            <a:pPr marL="751840" marR="448309" lvl="1" indent="-281940">
              <a:lnSpc>
                <a:spcPts val="2530"/>
              </a:lnSpc>
              <a:spcBef>
                <a:spcPts val="62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25" dirty="0">
                <a:latin typeface="Times New Roman"/>
                <a:cs typeface="Times New Roman"/>
              </a:rPr>
              <a:t>Tecniche </a:t>
            </a:r>
            <a:r>
              <a:rPr sz="2400" dirty="0">
                <a:latin typeface="Times New Roman"/>
                <a:cs typeface="Times New Roman"/>
              </a:rPr>
              <a:t>basate </a:t>
            </a:r>
            <a:r>
              <a:rPr sz="2400" spc="-5" dirty="0">
                <a:latin typeface="Times New Roman"/>
                <a:cs typeface="Times New Roman"/>
              </a:rPr>
              <a:t>sul metodo </a:t>
            </a:r>
            <a:r>
              <a:rPr sz="2400" dirty="0">
                <a:latin typeface="Times New Roman"/>
                <a:cs typeface="Times New Roman"/>
              </a:rPr>
              <a:t>di soluzione di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problemi  </a:t>
            </a:r>
            <a:r>
              <a:rPr sz="2400" dirty="0">
                <a:latin typeface="Times New Roman"/>
                <a:cs typeface="Times New Roman"/>
              </a:rPr>
              <a:t>consistente nello </a:t>
            </a:r>
            <a:r>
              <a:rPr sz="2400" spc="-5" dirty="0">
                <a:latin typeface="Times New Roman"/>
                <a:cs typeface="Times New Roman"/>
              </a:rPr>
              <a:t>scomporre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più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semplici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Tecniche </a:t>
            </a:r>
            <a:r>
              <a:rPr dirty="0"/>
              <a:t>di</a:t>
            </a:r>
            <a:r>
              <a:rPr spc="40" dirty="0"/>
              <a:t> </a:t>
            </a:r>
            <a:r>
              <a:rPr spc="-5" dirty="0"/>
              <a:t>Sviluppo</a:t>
            </a:r>
          </a:p>
          <a:p>
            <a:pPr marL="352425" indent="-339725">
              <a:lnSpc>
                <a:spcPct val="100000"/>
              </a:lnSpc>
              <a:spcBef>
                <a:spcPts val="20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30" dirty="0"/>
              <a:t>Top-Down</a:t>
            </a:r>
            <a:endParaRPr sz="2800"/>
          </a:p>
          <a:p>
            <a:pPr marL="751840" lvl="1" indent="-281940">
              <a:lnSpc>
                <a:spcPct val="100000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10" dirty="0">
                <a:latin typeface="Times New Roman"/>
                <a:cs typeface="Times New Roman"/>
              </a:rPr>
              <a:t>Raffinamento </a:t>
            </a:r>
            <a:r>
              <a:rPr sz="2400" dirty="0">
                <a:latin typeface="Times New Roman"/>
                <a:cs typeface="Times New Roman"/>
              </a:rPr>
              <a:t>successivo della procedura di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10" dirty="0">
                <a:latin typeface="Times New Roman"/>
                <a:cs typeface="Times New Roman"/>
              </a:rPr>
              <a:t>Raffinamento </a:t>
            </a:r>
            <a:r>
              <a:rPr sz="2400" dirty="0">
                <a:latin typeface="Times New Roman"/>
                <a:cs typeface="Times New Roman"/>
              </a:rPr>
              <a:t>della descrizione dei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8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/>
              <a:t>Bottom-Up</a:t>
            </a:r>
            <a:endParaRPr sz="2800"/>
          </a:p>
          <a:p>
            <a:pPr marL="751840" marR="5080" lvl="1" indent="-281940">
              <a:lnSpc>
                <a:spcPts val="2530"/>
              </a:lnSpc>
              <a:spcBef>
                <a:spcPts val="64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Sfrutta algoritmi </a:t>
            </a:r>
            <a:r>
              <a:rPr sz="2400" dirty="0">
                <a:latin typeface="Times New Roman"/>
                <a:cs typeface="Times New Roman"/>
              </a:rPr>
              <a:t>codificati già esistenti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raggruppandoli  per adattarli a nuove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situazioni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6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/>
              <a:t>Ibrida</a:t>
            </a:r>
            <a:endParaRPr sz="2800"/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Basata su </a:t>
            </a:r>
            <a:r>
              <a:rPr sz="2400" dirty="0">
                <a:latin typeface="Times New Roman"/>
                <a:cs typeface="Times New Roman"/>
              </a:rPr>
              <a:t>una cooperazione </a:t>
            </a:r>
            <a:r>
              <a:rPr sz="2400" spc="-5" dirty="0">
                <a:latin typeface="Times New Roman"/>
                <a:cs typeface="Times New Roman"/>
              </a:rPr>
              <a:t>fra </a:t>
            </a:r>
            <a:r>
              <a:rPr sz="2400" dirty="0">
                <a:latin typeface="Times New Roman"/>
                <a:cs typeface="Times New Roman"/>
              </a:rPr>
              <a:t>le tecniche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771969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00235"/>
            <a:ext cx="7267575" cy="34042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34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Input: Analisi </a:t>
            </a:r>
            <a:r>
              <a:rPr sz="3200" spc="5" dirty="0">
                <a:latin typeface="Times New Roman"/>
                <a:cs typeface="Times New Roman"/>
              </a:rPr>
              <a:t>del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379"/>
              </a:lnSpc>
              <a:spcBef>
                <a:spcPts val="83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Processo: Chiarire </a:t>
            </a:r>
            <a:r>
              <a:rPr sz="3200" spc="5" dirty="0">
                <a:latin typeface="Times New Roman"/>
                <a:cs typeface="Times New Roman"/>
              </a:rPr>
              <a:t>con </a:t>
            </a:r>
            <a:r>
              <a:rPr sz="3200" dirty="0">
                <a:latin typeface="Times New Roman"/>
                <a:cs typeface="Times New Roman"/>
              </a:rPr>
              <a:t>precisione </a:t>
            </a:r>
            <a:r>
              <a:rPr sz="3200" i="1" dirty="0">
                <a:solidFill>
                  <a:srgbClr val="3333CC"/>
                </a:solidFill>
                <a:latin typeface="Times New Roman"/>
                <a:cs typeface="Times New Roman"/>
              </a:rPr>
              <a:t>come</a:t>
            </a:r>
            <a:r>
              <a:rPr sz="3200" i="1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va  </a:t>
            </a:r>
            <a:r>
              <a:rPr sz="3200" dirty="0">
                <a:latin typeface="Times New Roman"/>
                <a:cs typeface="Times New Roman"/>
              </a:rPr>
              <a:t>ottenuto </a:t>
            </a:r>
            <a:r>
              <a:rPr sz="3200" spc="-5" dirty="0">
                <a:latin typeface="Times New Roman"/>
                <a:cs typeface="Times New Roman"/>
              </a:rPr>
              <a:t>lo </a:t>
            </a:r>
            <a:r>
              <a:rPr sz="3200" dirty="0">
                <a:latin typeface="Times New Roman"/>
                <a:cs typeface="Times New Roman"/>
              </a:rPr>
              <a:t>scopo voluto </a:t>
            </a:r>
            <a:r>
              <a:rPr sz="3200" spc="5" dirty="0">
                <a:latin typeface="Times New Roman"/>
                <a:cs typeface="Times New Roman"/>
              </a:rPr>
              <a:t>dal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Strategia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Strutture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52425" marR="931544" indent="-339725">
              <a:lnSpc>
                <a:spcPts val="3370"/>
              </a:lnSpc>
              <a:spcBef>
                <a:spcPts val="84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Output: Descrizione dettagliata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della  struttura della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771969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52815"/>
            <a:ext cx="7414259" cy="3769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marR="5080" indent="-339725">
              <a:lnSpc>
                <a:spcPts val="346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Individuare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possibile scomposizione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sottoproblemi più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352425" marR="163195" indent="-339725">
              <a:lnSpc>
                <a:spcPts val="3460"/>
              </a:lnSpc>
              <a:spcBef>
                <a:spcPts val="78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Descrivere un procedimento risolutivo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per  </a:t>
            </a:r>
            <a:r>
              <a:rPr sz="3200" dirty="0">
                <a:latin typeface="Times New Roman"/>
                <a:cs typeface="Times New Roman"/>
              </a:rPr>
              <a:t>ciascun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sottoproblema</a:t>
            </a:r>
            <a:endParaRPr sz="3200">
              <a:latin typeface="Times New Roman"/>
              <a:cs typeface="Times New Roman"/>
            </a:endParaRPr>
          </a:p>
          <a:p>
            <a:pPr marL="352425" marR="1000760" indent="-339725">
              <a:lnSpc>
                <a:spcPts val="3460"/>
              </a:lnSpc>
              <a:spcBef>
                <a:spcPts val="8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Riportare l’algoritmo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il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  originario</a:t>
            </a:r>
            <a:endParaRPr sz="3200">
              <a:latin typeface="Times New Roman"/>
              <a:cs typeface="Times New Roman"/>
            </a:endParaRPr>
          </a:p>
          <a:p>
            <a:pPr marL="751840" marR="461645" indent="-281940">
              <a:lnSpc>
                <a:spcPts val="3030"/>
              </a:lnSpc>
              <a:spcBef>
                <a:spcPts val="690"/>
              </a:spcBef>
            </a:pPr>
            <a:r>
              <a:rPr sz="2800" spc="-5" dirty="0">
                <a:latin typeface="Times New Roman"/>
                <a:cs typeface="Times New Roman"/>
              </a:rPr>
              <a:t>– Attenzione: l’algoritmo dipende </a:t>
            </a:r>
            <a:r>
              <a:rPr sz="2800" spc="-10" dirty="0">
                <a:latin typeface="Times New Roman"/>
                <a:cs typeface="Times New Roman"/>
              </a:rPr>
              <a:t>sempre </a:t>
            </a:r>
            <a:r>
              <a:rPr sz="2800" spc="-5" dirty="0">
                <a:latin typeface="Times New Roman"/>
                <a:cs typeface="Times New Roman"/>
              </a:rPr>
              <a:t>dal  modo in cui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10" dirty="0">
                <a:latin typeface="Times New Roman"/>
                <a:cs typeface="Times New Roman"/>
              </a:rPr>
              <a:t>organizzati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549515" cy="477075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295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20" dirty="0">
                <a:latin typeface="Times New Roman"/>
                <a:cs typeface="Times New Roman"/>
              </a:rPr>
              <a:t>Trovare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agendina il numero telefonico </a:t>
            </a:r>
            <a:r>
              <a:rPr sz="2800" dirty="0">
                <a:latin typeface="Times New Roman"/>
                <a:cs typeface="Times New Roman"/>
              </a:rPr>
              <a:t>di  una </a:t>
            </a:r>
            <a:r>
              <a:rPr sz="2800" spc="-5" dirty="0">
                <a:latin typeface="Times New Roman"/>
                <a:cs typeface="Times New Roman"/>
              </a:rPr>
              <a:t>persona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cui </a:t>
            </a:r>
            <a:r>
              <a:rPr sz="2800" dirty="0">
                <a:latin typeface="Times New Roman"/>
                <a:cs typeface="Times New Roman"/>
              </a:rPr>
              <a:t>sia noto 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cognome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Font typeface="Times New Roman"/>
              <a:buChar char="–"/>
              <a:tabLst>
                <a:tab pos="7518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Dati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ingresso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Agendina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Font typeface="Times New Roman"/>
              <a:buChar char="–"/>
              <a:tabLst>
                <a:tab pos="7518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Dati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uscita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telefonico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ts val="2255"/>
              </a:lnSpc>
              <a:spcBef>
                <a:spcPts val="22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Caso particolare: </a:t>
            </a:r>
            <a:r>
              <a:rPr sz="2000" dirty="0">
                <a:latin typeface="Times New Roman"/>
                <a:cs typeface="Times New Roman"/>
              </a:rPr>
              <a:t>se </a:t>
            </a:r>
            <a:r>
              <a:rPr sz="2000" spc="-5" dirty="0">
                <a:latin typeface="Times New Roman"/>
                <a:cs typeface="Times New Roman"/>
              </a:rPr>
              <a:t>nell’agenda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spc="-5" dirty="0">
                <a:latin typeface="Times New Roman"/>
                <a:cs typeface="Times New Roman"/>
              </a:rPr>
              <a:t>esiste </a:t>
            </a:r>
            <a:r>
              <a:rPr sz="2000" dirty="0">
                <a:latin typeface="Times New Roman"/>
                <a:cs typeface="Times New Roman"/>
              </a:rPr>
              <a:t>quel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cognome?</a:t>
            </a:r>
            <a:endParaRPr sz="2000">
              <a:latin typeface="Times New Roman"/>
              <a:cs typeface="Times New Roman"/>
            </a:endParaRPr>
          </a:p>
          <a:p>
            <a:pPr marL="1612265">
              <a:lnSpc>
                <a:spcPts val="2255"/>
              </a:lnSpc>
            </a:pPr>
            <a:r>
              <a:rPr sz="2000" dirty="0">
                <a:latin typeface="Times New Roman"/>
                <a:cs typeface="Times New Roman"/>
              </a:rPr>
              <a:t>Risposta “non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trovato”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530574"/>
            <a:ext cx="6064250" cy="1183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4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  <a:p>
            <a:pPr marL="3175" algn="ctr">
              <a:lnSpc>
                <a:spcPts val="4079"/>
              </a:lnSpc>
            </a:pPr>
            <a:r>
              <a:rPr sz="3600" spc="-5" dirty="0"/>
              <a:t>Fasi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78999" y="2257234"/>
            <a:ext cx="4556125" cy="32912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84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Codifica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3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Scrittura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4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35" dirty="0">
                <a:latin typeface="Times New Roman"/>
                <a:cs typeface="Times New Roman"/>
              </a:rPr>
              <a:t>Verifica </a:t>
            </a:r>
            <a:r>
              <a:rPr sz="2400" dirty="0">
                <a:latin typeface="Times New Roman"/>
                <a:cs typeface="Times New Roman"/>
              </a:rPr>
              <a:t>(e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correzione)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40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Rimanda </a:t>
            </a:r>
            <a:r>
              <a:rPr sz="1800" dirty="0">
                <a:latin typeface="Times New Roman"/>
                <a:cs typeface="Times New Roman"/>
              </a:rPr>
              <a:t>ad una delle </a:t>
            </a:r>
            <a:r>
              <a:rPr sz="1800" spc="-5" dirty="0">
                <a:latin typeface="Times New Roman"/>
                <a:cs typeface="Times New Roman"/>
              </a:rPr>
              <a:t>fasi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precedenti</a:t>
            </a:r>
            <a:endParaRPr sz="1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3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Manutenzione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Correttiva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dirty="0">
                <a:latin typeface="Times New Roman"/>
                <a:cs typeface="Times New Roman"/>
              </a:rPr>
              <a:t>Adattativa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Migliorativa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5445760" cy="4167504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Organizzazione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un’agendina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Pagine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consecutive</a:t>
            </a:r>
            <a:endParaRPr sz="2800">
              <a:latin typeface="Times New Roman"/>
              <a:cs typeface="Times New Roman"/>
            </a:endParaRPr>
          </a:p>
          <a:p>
            <a:pPr marL="751840" marR="24130" lvl="1" indent="-281940">
              <a:lnSpc>
                <a:spcPts val="2960"/>
              </a:lnSpc>
              <a:spcBef>
                <a:spcPts val="72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Ordinate </a:t>
            </a:r>
            <a:r>
              <a:rPr sz="2800" spc="-10" dirty="0">
                <a:latin typeface="Times New Roman"/>
                <a:cs typeface="Times New Roman"/>
              </a:rPr>
              <a:t>alfabeticamente </a:t>
            </a:r>
            <a:r>
              <a:rPr sz="2800" spc="-5" dirty="0">
                <a:latin typeface="Times New Roman"/>
                <a:cs typeface="Times New Roman"/>
              </a:rPr>
              <a:t>in base  all’intestazione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Una singola </a:t>
            </a:r>
            <a:r>
              <a:rPr sz="2400" dirty="0">
                <a:latin typeface="Times New Roman"/>
                <a:cs typeface="Times New Roman"/>
              </a:rPr>
              <a:t>lettera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alfabetica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</a:t>
            </a:r>
            <a:r>
              <a:rPr sz="2400" dirty="0">
                <a:latin typeface="Times New Roman"/>
                <a:cs typeface="Times New Roman"/>
              </a:rPr>
              <a:t>gruppo di lettere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consecutive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presenti tutte le </a:t>
            </a:r>
            <a:r>
              <a:rPr sz="2800" dirty="0">
                <a:latin typeface="Times New Roman"/>
                <a:cs typeface="Times New Roman"/>
              </a:rPr>
              <a:t>26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lettere!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545070" cy="456247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87900"/>
              </a:lnSpc>
              <a:spcBef>
                <a:spcPts val="246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Ogni pagina contiene cognomi ed i  corrispondenti numeri telefonici relativi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alla  propria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intestazione</a:t>
            </a:r>
            <a:endParaRPr sz="3200">
              <a:latin typeface="Times New Roman"/>
              <a:cs typeface="Times New Roman"/>
            </a:endParaRPr>
          </a:p>
          <a:p>
            <a:pPr marL="469900" marR="264795" lvl="1">
              <a:lnSpc>
                <a:spcPts val="295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All’interno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ciascuna pagina, i cognomi </a:t>
            </a:r>
            <a:r>
              <a:rPr sz="2800" dirty="0">
                <a:latin typeface="Times New Roman"/>
                <a:cs typeface="Times New Roman"/>
              </a:rPr>
              <a:t>non  sono </a:t>
            </a:r>
            <a:r>
              <a:rPr sz="2800" spc="-10" dirty="0">
                <a:latin typeface="Times New Roman"/>
                <a:cs typeface="Times New Roman"/>
              </a:rPr>
              <a:t>generalmente </a:t>
            </a:r>
            <a:r>
              <a:rPr sz="2800" spc="-5" dirty="0">
                <a:latin typeface="Times New Roman"/>
                <a:cs typeface="Times New Roman"/>
              </a:rPr>
              <a:t>ordinati </a:t>
            </a:r>
            <a:r>
              <a:rPr sz="2800" spc="-15" dirty="0">
                <a:latin typeface="Times New Roman"/>
                <a:cs typeface="Times New Roman"/>
              </a:rPr>
              <a:t>ma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raggruppati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5"/>
              </a:spcBef>
              <a:buChar char="–"/>
              <a:tabLst>
                <a:tab pos="751840" algn="l"/>
                <a:tab pos="22555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	</a:t>
            </a:r>
            <a:r>
              <a:rPr sz="2800" b="1" spc="-1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Gruppo </a:t>
            </a:r>
            <a:r>
              <a:rPr sz="2400" dirty="0">
                <a:latin typeface="Times New Roman"/>
                <a:cs typeface="Times New Roman"/>
              </a:rPr>
              <a:t>dei </a:t>
            </a:r>
            <a:r>
              <a:rPr sz="2400" spc="-5" dirty="0">
                <a:latin typeface="Times New Roman"/>
                <a:cs typeface="Times New Roman"/>
              </a:rPr>
              <a:t>cognomi </a:t>
            </a:r>
            <a:r>
              <a:rPr sz="2400" dirty="0">
                <a:latin typeface="Times New Roman"/>
                <a:cs typeface="Times New Roman"/>
              </a:rPr>
              <a:t>che iniziano con </a:t>
            </a:r>
            <a:r>
              <a:rPr sz="2400" spc="-5" dirty="0">
                <a:latin typeface="Times New Roman"/>
                <a:cs typeface="Times New Roman"/>
              </a:rPr>
              <a:t>G </a:t>
            </a:r>
            <a:r>
              <a:rPr sz="2400" dirty="0">
                <a:latin typeface="Times New Roman"/>
                <a:cs typeface="Times New Roman"/>
              </a:rPr>
              <a:t>o con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0663" y="530574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480934" cy="407924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114935" indent="-339725">
              <a:lnSpc>
                <a:spcPts val="3379"/>
              </a:lnSpc>
              <a:spcBef>
                <a:spcPts val="249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Descrivere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metodo da usare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risolvere  questo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– Algoritmo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ricerca in </a:t>
            </a:r>
            <a:r>
              <a:rPr sz="2800" dirty="0">
                <a:latin typeface="Times New Roman"/>
                <a:cs typeface="Times New Roman"/>
              </a:rPr>
              <a:t>una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agendina</a:t>
            </a:r>
            <a:endParaRPr sz="2800">
              <a:latin typeface="Times New Roman"/>
              <a:cs typeface="Times New Roman"/>
            </a:endParaRPr>
          </a:p>
          <a:p>
            <a:pPr marL="751840" indent="-28194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Occorre:</a:t>
            </a:r>
            <a:endParaRPr sz="28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ts val="2530"/>
              </a:lnSpc>
              <a:spcBef>
                <a:spcPts val="645"/>
              </a:spcBef>
              <a:buFont typeface="Sylfaen"/>
              <a:buChar char="-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Pensare “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come</a:t>
            </a:r>
            <a:r>
              <a:rPr sz="2400" spc="-5" dirty="0">
                <a:latin typeface="Times New Roman"/>
                <a:cs typeface="Times New Roman"/>
              </a:rPr>
              <a:t>” si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dirty="0">
                <a:latin typeface="Times New Roman"/>
                <a:cs typeface="Times New Roman"/>
              </a:rPr>
              <a:t>la ricerca in un’agendina  telefonica</a:t>
            </a:r>
            <a:endParaRPr sz="24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229"/>
              </a:spcBef>
              <a:buFont typeface="Sylfaen"/>
              <a:buChar char="-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Dare una </a:t>
            </a:r>
            <a:r>
              <a:rPr sz="2400" dirty="0">
                <a:latin typeface="Times New Roman"/>
                <a:cs typeface="Times New Roman"/>
              </a:rPr>
              <a:t>descrizione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sistematica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771969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7629"/>
            <a:ext cx="7362825" cy="40868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Accumulo degli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errori</a:t>
            </a:r>
            <a:endParaRPr sz="3200">
              <a:latin typeface="Times New Roman"/>
              <a:cs typeface="Times New Roman"/>
            </a:endParaRPr>
          </a:p>
          <a:p>
            <a:pPr marL="751840" marR="299085" lvl="1" indent="-281940">
              <a:lnSpc>
                <a:spcPts val="303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</a:t>
            </a:r>
            <a:r>
              <a:rPr sz="2800" dirty="0">
                <a:latin typeface="Times New Roman"/>
                <a:cs typeface="Times New Roman"/>
              </a:rPr>
              <a:t>errori </a:t>
            </a:r>
            <a:r>
              <a:rPr sz="2800" spc="-5" dirty="0">
                <a:latin typeface="Times New Roman"/>
                <a:cs typeface="Times New Roman"/>
              </a:rPr>
              <a:t>in ciascuna fase si ripercuotono su  tutte le fasi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Più </a:t>
            </a:r>
            <a:r>
              <a:rPr sz="2400" dirty="0">
                <a:latin typeface="Times New Roman"/>
                <a:cs typeface="Times New Roman"/>
              </a:rPr>
              <a:t>costosi</a:t>
            </a:r>
            <a:endParaRPr sz="2400">
              <a:latin typeface="Times New Roman"/>
              <a:cs typeface="Times New Roman"/>
            </a:endParaRPr>
          </a:p>
          <a:p>
            <a:pPr marL="751840" marR="328930" lvl="1" indent="-281940">
              <a:lnSpc>
                <a:spcPts val="3030"/>
              </a:lnSpc>
              <a:spcBef>
                <a:spcPts val="730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Ciascuna fase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aggiungere </a:t>
            </a:r>
            <a:r>
              <a:rPr sz="2800" dirty="0">
                <a:latin typeface="Times New Roman"/>
                <a:cs typeface="Times New Roman"/>
              </a:rPr>
              <a:t>errori </a:t>
            </a:r>
            <a:r>
              <a:rPr sz="2800" spc="-5" dirty="0">
                <a:latin typeface="Times New Roman"/>
                <a:cs typeface="Times New Roman"/>
              </a:rPr>
              <a:t>a quelli  delle fasi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precedenti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50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90" dirty="0">
                <a:latin typeface="Times New Roman"/>
                <a:cs typeface="Times New Roman"/>
              </a:rPr>
              <a:t>Vari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approcci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303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Differente </a:t>
            </a:r>
            <a:r>
              <a:rPr sz="2800" spc="-5" dirty="0">
                <a:latin typeface="Times New Roman"/>
                <a:cs typeface="Times New Roman"/>
              </a:rPr>
              <a:t>sequenza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esecuzione delle fasi </a:t>
            </a:r>
            <a:r>
              <a:rPr sz="2800" dirty="0">
                <a:latin typeface="Times New Roman"/>
                <a:cs typeface="Times New Roman"/>
              </a:rPr>
              <a:t>di  sviluppo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779" y="771969"/>
            <a:ext cx="606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 di un</a:t>
            </a:r>
            <a:r>
              <a:rPr spc="-120" dirty="0"/>
              <a:t> </a:t>
            </a:r>
            <a:r>
              <a:rPr spc="-5" dirty="0"/>
              <a:t>Programma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5693"/>
            <a:ext cx="7112000" cy="31572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7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Documentazione di </a:t>
            </a:r>
            <a:r>
              <a:rPr sz="3200" spc="5" dirty="0">
                <a:latin typeface="Times New Roman"/>
                <a:cs typeface="Times New Roman"/>
              </a:rPr>
              <a:t>ogni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fase</a:t>
            </a:r>
            <a:endParaRPr sz="3200">
              <a:latin typeface="Times New Roman"/>
              <a:cs typeface="Times New Roman"/>
            </a:endParaRPr>
          </a:p>
          <a:p>
            <a:pPr marL="751840" marR="434975" lvl="1" indent="-281940">
              <a:lnSpc>
                <a:spcPts val="2950"/>
              </a:lnSpc>
              <a:spcBef>
                <a:spcPts val="75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Necessaria </a:t>
            </a:r>
            <a:r>
              <a:rPr sz="2800" spc="-5" dirty="0">
                <a:latin typeface="Times New Roman"/>
                <a:cs typeface="Times New Roman"/>
              </a:rPr>
              <a:t>per chi riprenderà in seguito il  programma per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modificarlo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400" spc="-30" dirty="0">
                <a:latin typeface="Times New Roman"/>
                <a:cs typeface="Times New Roman"/>
              </a:rPr>
              <a:t>L’autore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stesso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Altre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persone</a:t>
            </a:r>
            <a:endParaRPr sz="24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379"/>
              </a:lnSpc>
              <a:spcBef>
                <a:spcPts val="815"/>
              </a:spcBef>
              <a:buChar char="•"/>
              <a:tabLst>
                <a:tab pos="351790" algn="l"/>
                <a:tab pos="353060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documentazione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output da ciascuna  fase è input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fase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successiva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6975" y="530574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ob</a:t>
            </a:r>
            <a:r>
              <a:rPr dirty="0"/>
              <a:t>le</a:t>
            </a:r>
            <a:r>
              <a:rPr spc="-10" dirty="0"/>
              <a:t>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855530"/>
            <a:ext cx="7152640" cy="445770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462915" algn="ctr">
              <a:lnSpc>
                <a:spcPct val="100000"/>
              </a:lnSpc>
              <a:spcBef>
                <a:spcPts val="2340"/>
              </a:spcBef>
            </a:pPr>
            <a:r>
              <a:rPr sz="3600" spc="-5" dirty="0">
                <a:latin typeface="Times New Roman"/>
                <a:cs typeface="Times New Roman"/>
              </a:rPr>
              <a:t>Parti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principali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200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3200" i="1" dirty="0">
                <a:latin typeface="Times New Roman"/>
                <a:cs typeface="Times New Roman"/>
              </a:rPr>
              <a:t>Incognita</a:t>
            </a:r>
            <a:r>
              <a:rPr sz="3200" dirty="0">
                <a:latin typeface="Times New Roman"/>
                <a:cs typeface="Times New Roman"/>
              </a:rPr>
              <a:t>/e 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Obiettivo</a:t>
            </a:r>
            <a:r>
              <a:rPr sz="3200" dirty="0">
                <a:latin typeface="Times New Roman"/>
                <a:cs typeface="Times New Roman"/>
              </a:rPr>
              <a:t>/i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Ciò che si </a:t>
            </a:r>
            <a:r>
              <a:rPr sz="2800" dirty="0">
                <a:latin typeface="Times New Roman"/>
                <a:cs typeface="Times New Roman"/>
              </a:rPr>
              <a:t>vuole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trovare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1790" algn="l"/>
                <a:tab pos="353060" algn="l"/>
              </a:tabLst>
            </a:pPr>
            <a:r>
              <a:rPr sz="3200" i="1" dirty="0">
                <a:latin typeface="Times New Roman"/>
                <a:cs typeface="Times New Roman"/>
              </a:rPr>
              <a:t>Dati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Ciò che è dato 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conosciuto</a:t>
            </a:r>
            <a:endParaRPr sz="2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1790" algn="l"/>
                <a:tab pos="353060" algn="l"/>
              </a:tabLst>
            </a:pPr>
            <a:r>
              <a:rPr sz="3200" i="1" dirty="0">
                <a:latin typeface="Times New Roman"/>
                <a:cs typeface="Times New Roman"/>
              </a:rPr>
              <a:t>Condizione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75184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Specifica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l’incognita è connessa </a:t>
            </a:r>
            <a:r>
              <a:rPr sz="2800" spc="-10" dirty="0">
                <a:latin typeface="Times New Roman"/>
                <a:cs typeface="Times New Roman"/>
              </a:rPr>
              <a:t>ai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mezzo </a:t>
            </a:r>
            <a:r>
              <a:rPr sz="2400" dirty="0">
                <a:latin typeface="Times New Roman"/>
                <a:cs typeface="Times New Roman"/>
              </a:rPr>
              <a:t>di quali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007" y="771969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ob</a:t>
            </a:r>
            <a:r>
              <a:rPr dirty="0"/>
              <a:t>le</a:t>
            </a:r>
            <a:r>
              <a:rPr spc="-10" dirty="0"/>
              <a:t>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913045"/>
            <a:ext cx="6804659" cy="34124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409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Comprendere il problema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6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suo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significato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suo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scopo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buChar char="•"/>
              <a:tabLst>
                <a:tab pos="352425" algn="l"/>
                <a:tab pos="353060" algn="l"/>
              </a:tabLst>
            </a:pPr>
            <a:r>
              <a:rPr sz="2800" spc="-50" dirty="0">
                <a:latin typeface="Times New Roman"/>
                <a:cs typeface="Times New Roman"/>
              </a:rPr>
              <a:t>Vederne </a:t>
            </a:r>
            <a:r>
              <a:rPr sz="2800" spc="-5" dirty="0">
                <a:latin typeface="Times New Roman"/>
                <a:cs typeface="Times New Roman"/>
              </a:rPr>
              <a:t>molto </a:t>
            </a:r>
            <a:r>
              <a:rPr sz="2800" spc="-10" dirty="0">
                <a:latin typeface="Times New Roman"/>
                <a:cs typeface="Times New Roman"/>
              </a:rPr>
              <a:t>chiaramente </a:t>
            </a:r>
            <a:r>
              <a:rPr sz="2800" spc="-5" dirty="0">
                <a:latin typeface="Times New Roman"/>
                <a:cs typeface="Times New Roman"/>
              </a:rPr>
              <a:t>le parti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principali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7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Incognita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Condizioni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54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4977" y="60769"/>
            <a:ext cx="4409440" cy="401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509"/>
              </a:spcBef>
            </a:pPr>
            <a:r>
              <a:rPr sz="1400" dirty="0">
                <a:latin typeface="Times New Roman"/>
                <a:cs typeface="Times New Roman"/>
              </a:rPr>
              <a:t>Corso di laurea in Informatica e Comunicazione Digitale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(Ta)  </a:t>
            </a:r>
            <a:r>
              <a:rPr sz="1400" dirty="0">
                <a:latin typeface="Times New Roman"/>
                <a:cs typeface="Times New Roman"/>
              </a:rPr>
              <a:t>Corso di programmazione – Prof.ssa </a:t>
            </a:r>
            <a:r>
              <a:rPr sz="1400" spc="-15" dirty="0">
                <a:latin typeface="Times New Roman"/>
                <a:cs typeface="Times New Roman"/>
              </a:rPr>
              <a:t>Teresa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Roselli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007" y="771969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ob</a:t>
            </a:r>
            <a:r>
              <a:rPr dirty="0"/>
              <a:t>le</a:t>
            </a:r>
            <a:r>
              <a:rPr spc="-10" dirty="0"/>
              <a:t>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99" y="1897629"/>
            <a:ext cx="7323455" cy="35356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535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Scopo di un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80"/>
              </a:spcBef>
              <a:buChar char="–"/>
              <a:tabLst>
                <a:tab pos="75184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Trovare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Trovare, </a:t>
            </a:r>
            <a:r>
              <a:rPr sz="2400" dirty="0">
                <a:latin typeface="Times New Roman"/>
                <a:cs typeface="Times New Roman"/>
              </a:rPr>
              <a:t>produrre, costruire, </a:t>
            </a:r>
            <a:r>
              <a:rPr sz="2400" spc="-5" dirty="0">
                <a:latin typeface="Times New Roman"/>
                <a:cs typeface="Times New Roman"/>
              </a:rPr>
              <a:t>identificare,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elencare,  </a:t>
            </a:r>
            <a:r>
              <a:rPr sz="2400" spc="-5" dirty="0">
                <a:latin typeface="Times New Roman"/>
                <a:cs typeface="Times New Roman"/>
              </a:rPr>
              <a:t>caratterizzare,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320"/>
              </a:spcBef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certo oggetto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L’</a:t>
            </a:r>
            <a:r>
              <a:rPr sz="2400" i="1" spc="-25" dirty="0">
                <a:latin typeface="Times New Roman"/>
                <a:cs typeface="Times New Roman"/>
              </a:rPr>
              <a:t>incognita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  <a:spcBef>
                <a:spcPts val="345"/>
              </a:spcBef>
            </a:pPr>
            <a:r>
              <a:rPr sz="2800" spc="-5" dirty="0">
                <a:latin typeface="Times New Roman"/>
                <a:cs typeface="Times New Roman"/>
              </a:rPr>
              <a:t>che </a:t>
            </a:r>
            <a:r>
              <a:rPr sz="2800" dirty="0">
                <a:latin typeface="Times New Roman"/>
                <a:cs typeface="Times New Roman"/>
              </a:rPr>
              <a:t>soddisfa </a:t>
            </a: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i="1" spc="-5" dirty="0">
                <a:latin typeface="Times New Roman"/>
                <a:cs typeface="Times New Roman"/>
              </a:rPr>
              <a:t>condizione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Collega l’incognita ai </a:t>
            </a:r>
            <a:r>
              <a:rPr sz="2400" i="1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3039</Words>
  <Application>Microsoft Office PowerPoint</Application>
  <PresentationFormat>Presentazione su schermo (4:3)</PresentationFormat>
  <Paragraphs>406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0" baseType="lpstr">
      <vt:lpstr>MS PGothic</vt:lpstr>
      <vt:lpstr>Calibri</vt:lpstr>
      <vt:lpstr>Courier New</vt:lpstr>
      <vt:lpstr>Sylfaen</vt:lpstr>
      <vt:lpstr>Symbol</vt:lpstr>
      <vt:lpstr>Times New Roman</vt:lpstr>
      <vt:lpstr>Wingdings</vt:lpstr>
      <vt:lpstr>Office Theme</vt:lpstr>
      <vt:lpstr>Corso di Programmazione  Problem solving: Fasi di Sviluppo di  un programma</vt:lpstr>
      <vt:lpstr>Sviluppo di un Programma</vt:lpstr>
      <vt:lpstr>Sviluppo di un Programma</vt:lpstr>
      <vt:lpstr>Sviluppo di un Programma Fasi</vt:lpstr>
      <vt:lpstr>Sviluppo di un Programma</vt:lpstr>
      <vt:lpstr>Sviluppo di un Programma</vt:lpstr>
      <vt:lpstr>Problema</vt:lpstr>
      <vt:lpstr>Problema</vt:lpstr>
      <vt:lpstr>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del Problema</vt:lpstr>
      <vt:lpstr>Formulazione di un Problema</vt:lpstr>
      <vt:lpstr>Chiarifica</vt:lpstr>
      <vt:lpstr>Chiarifica</vt:lpstr>
      <vt:lpstr>Chiarifica</vt:lpstr>
      <vt:lpstr>Chiarifica</vt:lpstr>
      <vt:lpstr>Chiarifica</vt:lpstr>
      <vt:lpstr>Analisi</vt:lpstr>
      <vt:lpstr>Analisi</vt:lpstr>
      <vt:lpstr>Analisi</vt:lpstr>
      <vt:lpstr>Analisi</vt:lpstr>
      <vt:lpstr>Analisi</vt:lpstr>
      <vt:lpstr>Analisi</vt:lpstr>
      <vt:lpstr>Analisi</vt:lpstr>
      <vt:lpstr>Analisi Esempio</vt:lpstr>
      <vt:lpstr>Analisi</vt:lpstr>
      <vt:lpstr>Analisi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2018-11-08T17:18:27Z</dcterms:created>
  <dcterms:modified xsi:type="dcterms:W3CDTF">2018-11-08T17:18:32Z</dcterms:modified>
</cp:coreProperties>
</file>