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39917" y="2896361"/>
            <a:ext cx="2057400" cy="990600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495300"/>
                </a:moveTo>
                <a:lnTo>
                  <a:pt x="1028700" y="0"/>
                </a:lnTo>
                <a:lnTo>
                  <a:pt x="2057400" y="495300"/>
                </a:lnTo>
                <a:lnTo>
                  <a:pt x="1028700" y="99060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9139" y="536606"/>
            <a:ext cx="31019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99" y="3010581"/>
            <a:ext cx="3909695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6163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791" y="2283364"/>
            <a:ext cx="5360670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</a:t>
            </a:r>
            <a:r>
              <a:rPr sz="4000" dirty="0"/>
              <a:t>di</a:t>
            </a:r>
            <a:r>
              <a:rPr sz="4000" spc="-25" dirty="0"/>
              <a:t> </a:t>
            </a:r>
            <a:r>
              <a:rPr sz="4000" spc="-5" dirty="0"/>
              <a:t>Programmazione</a:t>
            </a:r>
            <a:endParaRPr sz="4000"/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z="3200" dirty="0"/>
              <a:t>Progettazione di</a:t>
            </a:r>
            <a:r>
              <a:rPr sz="3200" spc="-75" dirty="0"/>
              <a:t> </a:t>
            </a:r>
            <a:r>
              <a:rPr sz="3200" dirty="0"/>
              <a:t>programmi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12327" y="3837831"/>
            <a:ext cx="4919980" cy="10693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583805" cy="370077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Conseguenze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Aumento </a:t>
            </a:r>
            <a:r>
              <a:rPr sz="2800" spc="-5" dirty="0">
                <a:latin typeface="Times New Roman"/>
                <a:cs typeface="Times New Roman"/>
              </a:rPr>
              <a:t>del numero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Diminuzione della complessità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ciascuno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capitare </a:t>
            </a:r>
            <a:r>
              <a:rPr sz="3200" spc="5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medesimo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sottoproblema  </a:t>
            </a:r>
            <a:r>
              <a:rPr sz="3200" spc="5" dirty="0">
                <a:latin typeface="Times New Roman"/>
                <a:cs typeface="Times New Roman"/>
              </a:rPr>
              <a:t>debba </a:t>
            </a:r>
            <a:r>
              <a:rPr sz="3200" dirty="0">
                <a:latin typeface="Times New Roman"/>
                <a:cs typeface="Times New Roman"/>
              </a:rPr>
              <a:t>venire risolto più volte, applicandolo  a dati diversi,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risolvere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problema  complessivo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7400925" cy="477520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Requisiti</a:t>
            </a:r>
            <a:endParaRPr sz="3600">
              <a:latin typeface="Times New Roman"/>
              <a:cs typeface="Times New Roman"/>
            </a:endParaRPr>
          </a:p>
          <a:p>
            <a:pPr marL="349250" marR="40386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passo della suddivisione o specificazione  deve garantire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</a:t>
            </a:r>
            <a:endParaRPr sz="2800">
              <a:latin typeface="Times New Roman"/>
              <a:cs typeface="Times New Roman"/>
            </a:endParaRPr>
          </a:p>
          <a:p>
            <a:pPr marL="748665" marR="15240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soluzione dei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conduca alla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soluzione  generale</a:t>
            </a:r>
            <a:endParaRPr sz="2400">
              <a:latin typeface="Times New Roman"/>
              <a:cs typeface="Times New Roman"/>
            </a:endParaRPr>
          </a:p>
          <a:p>
            <a:pPr marL="748665" marR="240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successione di </a:t>
            </a:r>
            <a:r>
              <a:rPr sz="2400" spc="-5" dirty="0">
                <a:latin typeface="Times New Roman"/>
                <a:cs typeface="Times New Roman"/>
              </a:rPr>
              <a:t>passi </a:t>
            </a:r>
            <a:r>
              <a:rPr sz="2400" dirty="0">
                <a:latin typeface="Times New Roman"/>
                <a:cs typeface="Times New Roman"/>
              </a:rPr>
              <a:t>da eseguire abbia </a:t>
            </a:r>
            <a:r>
              <a:rPr sz="2400" spc="-5" dirty="0">
                <a:latin typeface="Times New Roman"/>
                <a:cs typeface="Times New Roman"/>
              </a:rPr>
              <a:t>senso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sia  </a:t>
            </a:r>
            <a:r>
              <a:rPr sz="2400" dirty="0">
                <a:latin typeface="Times New Roman"/>
                <a:cs typeface="Times New Roman"/>
              </a:rPr>
              <a:t>possibile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suddivisione dia luogo a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“più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vicini”  agli </a:t>
            </a:r>
            <a:r>
              <a:rPr sz="2400" spc="-5" dirty="0">
                <a:latin typeface="Times New Roman"/>
                <a:cs typeface="Times New Roman"/>
              </a:rPr>
              <a:t>strumenti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disponibili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Risolubili </a:t>
            </a:r>
            <a:r>
              <a:rPr sz="2000" spc="-5" dirty="0">
                <a:latin typeface="Times New Roman"/>
                <a:cs typeface="Times New Roman"/>
              </a:rPr>
              <a:t>direttamente </a:t>
            </a:r>
            <a:r>
              <a:rPr sz="2000" dirty="0">
                <a:latin typeface="Times New Roman"/>
                <a:cs typeface="Times New Roman"/>
              </a:rPr>
              <a:t>con gli operatori 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disposizione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611109" cy="44164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16471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Quando fermarsi?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Bisogna arrivare al punto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cui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Tutti </a:t>
            </a:r>
            <a:r>
              <a:rPr sz="2800" spc="-5" dirty="0">
                <a:latin typeface="Times New Roman"/>
                <a:cs typeface="Times New Roman"/>
              </a:rPr>
              <a:t>i problemi </a:t>
            </a: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fissato </a:t>
            </a:r>
            <a:r>
              <a:rPr sz="2800" dirty="0">
                <a:latin typeface="Times New Roman"/>
                <a:cs typeface="Times New Roman"/>
              </a:rPr>
              <a:t>l’ordine di </a:t>
            </a:r>
            <a:r>
              <a:rPr sz="2800" spc="-5" dirty="0">
                <a:latin typeface="Times New Roman"/>
                <a:cs typeface="Times New Roman"/>
              </a:rPr>
              <a:t>soluzione dei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sottoproblemi</a:t>
            </a:r>
            <a:endParaRPr sz="2800">
              <a:latin typeface="Times New Roman"/>
              <a:cs typeface="Times New Roman"/>
            </a:endParaRPr>
          </a:p>
          <a:p>
            <a:pPr marL="748030" marR="486409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previsto il modo in cui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sottoproblema  utilizza i risultati </a:t>
            </a:r>
            <a:r>
              <a:rPr sz="2800" dirty="0">
                <a:latin typeface="Times New Roman"/>
                <a:cs typeface="Times New Roman"/>
              </a:rPr>
              <a:t>prodotti </a:t>
            </a:r>
            <a:r>
              <a:rPr sz="2800" spc="-5" dirty="0">
                <a:latin typeface="Times New Roman"/>
                <a:cs typeface="Times New Roman"/>
              </a:rPr>
              <a:t>dalla soluzione dei  sottoproblemi che lo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precedono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Livello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cooperazione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6893559" cy="4445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problemi ottenuti dalla scomposizione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Indipendenti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progettare un </a:t>
            </a:r>
            <a:r>
              <a:rPr sz="2000" spc="-5" dirty="0">
                <a:latin typeface="Times New Roman"/>
                <a:cs typeface="Times New Roman"/>
              </a:rPr>
              <a:t>algoritmo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ciascuno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Soluzione delegabile a solutori diversi </a:t>
            </a:r>
            <a:r>
              <a:rPr sz="2000" spc="-5" dirty="0">
                <a:latin typeface="Times New Roman"/>
                <a:cs typeface="Times New Roman"/>
              </a:rPr>
              <a:t>(in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parallelo)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Cooperanti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Ciascuno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usare </a:t>
            </a:r>
            <a:r>
              <a:rPr sz="2000" spc="-5" dirty="0">
                <a:latin typeface="Times New Roman"/>
                <a:cs typeface="Times New Roman"/>
              </a:rPr>
              <a:t>il risultato della </a:t>
            </a:r>
            <a:r>
              <a:rPr sz="2000" dirty="0">
                <a:latin typeface="Times New Roman"/>
                <a:cs typeface="Times New Roman"/>
              </a:rPr>
              <a:t>soluzione di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altri</a:t>
            </a:r>
            <a:endParaRPr sz="2000">
              <a:latin typeface="Times New Roman"/>
              <a:cs typeface="Times New Roman"/>
            </a:endParaRPr>
          </a:p>
          <a:p>
            <a:pPr marL="349250" marR="46990" indent="-336550">
              <a:lnSpc>
                <a:spcPts val="3030"/>
              </a:lnSpc>
              <a:spcBef>
                <a:spcPts val="7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complesso è il problema, tanti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livelli saranno necessari 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profondità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solito 2 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Uno stesso problema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essere scomposto in  modi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6893559" cy="4445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problemi ottenuti dalla scomposizione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Indipendenti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progettare un </a:t>
            </a:r>
            <a:r>
              <a:rPr sz="2000" spc="-5" dirty="0">
                <a:latin typeface="Times New Roman"/>
                <a:cs typeface="Times New Roman"/>
              </a:rPr>
              <a:t>algoritmo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ciascuno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Soluzione delegabile a solutori diversi </a:t>
            </a:r>
            <a:r>
              <a:rPr sz="2000" spc="-5" dirty="0">
                <a:latin typeface="Times New Roman"/>
                <a:cs typeface="Times New Roman"/>
              </a:rPr>
              <a:t>(in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parallelo)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Cooperanti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Ciascuno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usare </a:t>
            </a:r>
            <a:r>
              <a:rPr sz="2000" spc="-5" dirty="0">
                <a:latin typeface="Times New Roman"/>
                <a:cs typeface="Times New Roman"/>
              </a:rPr>
              <a:t>il risultato della </a:t>
            </a:r>
            <a:r>
              <a:rPr sz="2000" dirty="0">
                <a:latin typeface="Times New Roman"/>
                <a:cs typeface="Times New Roman"/>
              </a:rPr>
              <a:t>soluzione di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altri</a:t>
            </a:r>
            <a:endParaRPr sz="2000">
              <a:latin typeface="Times New Roman"/>
              <a:cs typeface="Times New Roman"/>
            </a:endParaRPr>
          </a:p>
          <a:p>
            <a:pPr marL="349250" marR="46990" indent="-336550">
              <a:lnSpc>
                <a:spcPts val="3030"/>
              </a:lnSpc>
              <a:spcBef>
                <a:spcPts val="7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complesso è il problema, tanti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livelli saranno necessari 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profondità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solito 2 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Uno stesso problema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essere scomposto in  modi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628046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307750"/>
            <a:ext cx="7498715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Esempio </a:t>
            </a:r>
            <a:r>
              <a:rPr sz="2400" dirty="0">
                <a:latin typeface="Times New Roman"/>
                <a:cs typeface="Times New Roman"/>
              </a:rPr>
              <a:t>della ricerca in una agendina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telefonica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622300" marR="5080" indent="-609600">
              <a:lnSpc>
                <a:spcPts val="3030"/>
              </a:lnSpc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Scomposizione del problema in sottoproblemi 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10" dirty="0">
                <a:latin typeface="Times New Roman"/>
                <a:cs typeface="Times New Roman"/>
              </a:rPr>
              <a:t>semplici </a:t>
            </a:r>
            <a:r>
              <a:rPr sz="2800" spc="-5" dirty="0">
                <a:latin typeface="Times New Roman"/>
                <a:cs typeface="Times New Roman"/>
              </a:rPr>
              <a:t>tali che l’insieme dei sottoproblemi  </a:t>
            </a:r>
            <a:r>
              <a:rPr sz="2800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equivalente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partenza</a:t>
            </a:r>
            <a:endParaRPr sz="2800">
              <a:latin typeface="Times New Roman"/>
              <a:cs typeface="Times New Roman"/>
            </a:endParaRPr>
          </a:p>
          <a:p>
            <a:pPr marL="1003300" marR="344805" indent="-533400">
              <a:lnSpc>
                <a:spcPts val="2590"/>
              </a:lnSpc>
              <a:spcBef>
                <a:spcPts val="600"/>
              </a:spcBef>
            </a:pPr>
            <a:r>
              <a:rPr sz="2400" i="1" spc="-5" dirty="0">
                <a:latin typeface="Times New Roman"/>
                <a:cs typeface="Times New Roman"/>
              </a:rPr>
              <a:t>P1. </a:t>
            </a:r>
            <a:r>
              <a:rPr sz="2400" i="1" spc="-45" dirty="0">
                <a:latin typeface="Times New Roman"/>
                <a:cs typeface="Times New Roman"/>
              </a:rPr>
              <a:t>Trovare </a:t>
            </a:r>
            <a:r>
              <a:rPr sz="2400" i="1" dirty="0">
                <a:latin typeface="Times New Roman"/>
                <a:cs typeface="Times New Roman"/>
              </a:rPr>
              <a:t>la pagina dell’agendina in cui </a:t>
            </a:r>
            <a:r>
              <a:rPr sz="2400" i="1" spc="-5" dirty="0">
                <a:latin typeface="Times New Roman"/>
                <a:cs typeface="Times New Roman"/>
              </a:rPr>
              <a:t>si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dovrebbe  </a:t>
            </a:r>
            <a:r>
              <a:rPr sz="2400" i="1" spc="-25" dirty="0">
                <a:latin typeface="Times New Roman"/>
                <a:cs typeface="Times New Roman"/>
              </a:rPr>
              <a:t>trovare </a:t>
            </a:r>
            <a:r>
              <a:rPr sz="2400" i="1" spc="-5" dirty="0">
                <a:latin typeface="Times New Roman"/>
                <a:cs typeface="Times New Roman"/>
              </a:rPr>
              <a:t>(se </a:t>
            </a:r>
            <a:r>
              <a:rPr sz="2400" i="1" dirty="0">
                <a:latin typeface="Times New Roman"/>
                <a:cs typeface="Times New Roman"/>
              </a:rPr>
              <a:t>c’è) il </a:t>
            </a:r>
            <a:r>
              <a:rPr sz="2400" i="1" spc="-5" dirty="0">
                <a:latin typeface="Times New Roman"/>
                <a:cs typeface="Times New Roman"/>
              </a:rPr>
              <a:t>cognome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P2. </a:t>
            </a:r>
            <a:r>
              <a:rPr sz="2400" i="1" spc="-20" dirty="0">
                <a:latin typeface="Times New Roman"/>
                <a:cs typeface="Times New Roman"/>
              </a:rPr>
              <a:t>Ricercare </a:t>
            </a:r>
            <a:r>
              <a:rPr sz="2400" i="1" dirty="0">
                <a:latin typeface="Times New Roman"/>
                <a:cs typeface="Times New Roman"/>
              </a:rPr>
              <a:t>il </a:t>
            </a:r>
            <a:r>
              <a:rPr sz="2400" i="1" spc="-5" dirty="0">
                <a:latin typeface="Times New Roman"/>
                <a:cs typeface="Times New Roman"/>
              </a:rPr>
              <a:t>cognome </a:t>
            </a:r>
            <a:r>
              <a:rPr sz="2400" i="1" dirty="0">
                <a:latin typeface="Times New Roman"/>
                <a:cs typeface="Times New Roman"/>
              </a:rPr>
              <a:t>dato nella pagina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trovata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55"/>
              </a:spcBef>
              <a:buChar char="•"/>
              <a:tabLst>
                <a:tab pos="622300" algn="l"/>
                <a:tab pos="622935" algn="l"/>
              </a:tabLst>
            </a:pPr>
            <a:r>
              <a:rPr sz="2800" spc="-5" dirty="0">
                <a:latin typeface="Times New Roman"/>
                <a:cs typeface="Times New Roman"/>
              </a:rPr>
              <a:t>Risoluzione dei sottoproblemi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individuati</a:t>
            </a:r>
            <a:endParaRPr sz="2800">
              <a:latin typeface="Times New Roman"/>
              <a:cs typeface="Times New Roman"/>
            </a:endParaRPr>
          </a:p>
          <a:p>
            <a:pPr marL="1003300" marR="98425" indent="-533400">
              <a:lnSpc>
                <a:spcPts val="2590"/>
              </a:lnSpc>
              <a:spcBef>
                <a:spcPts val="645"/>
              </a:spcBef>
              <a:tabLst>
                <a:tab pos="100266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quanto </a:t>
            </a:r>
            <a:r>
              <a:rPr sz="2400" spc="-5" dirty="0">
                <a:latin typeface="Times New Roman"/>
                <a:cs typeface="Times New Roman"/>
              </a:rPr>
              <a:t>possa </a:t>
            </a:r>
            <a:r>
              <a:rPr sz="2400" dirty="0">
                <a:latin typeface="Times New Roman"/>
                <a:cs typeface="Times New Roman"/>
              </a:rPr>
              <a:t>essere chiara la </a:t>
            </a:r>
            <a:r>
              <a:rPr sz="2400" i="1" dirty="0">
                <a:latin typeface="Times New Roman"/>
                <a:cs typeface="Times New Roman"/>
              </a:rPr>
              <a:t>formulazione </a:t>
            </a:r>
            <a:r>
              <a:rPr sz="2400" dirty="0">
                <a:latin typeface="Times New Roman"/>
                <a:cs typeface="Times New Roman"/>
              </a:rPr>
              <a:t>di un  </a:t>
            </a:r>
            <a:r>
              <a:rPr sz="2400" spc="-5" dirty="0">
                <a:latin typeface="Times New Roman"/>
                <a:cs typeface="Times New Roman"/>
              </a:rPr>
              <a:t>problema, essa </a:t>
            </a:r>
            <a:r>
              <a:rPr sz="2400" dirty="0">
                <a:latin typeface="Times New Roman"/>
                <a:cs typeface="Times New Roman"/>
              </a:rPr>
              <a:t>non </a:t>
            </a:r>
            <a:r>
              <a:rPr sz="2400" spc="-5" dirty="0">
                <a:latin typeface="Times New Roman"/>
                <a:cs typeface="Times New Roman"/>
              </a:rPr>
              <a:t>fornisce, </a:t>
            </a:r>
            <a:r>
              <a:rPr sz="2400" dirty="0">
                <a:latin typeface="Times New Roman"/>
                <a:cs typeface="Times New Roman"/>
              </a:rPr>
              <a:t>in genere, un </a:t>
            </a:r>
            <a:r>
              <a:rPr sz="2400" i="1" spc="-5" dirty="0">
                <a:latin typeface="Times New Roman"/>
                <a:cs typeface="Times New Roman"/>
              </a:rPr>
              <a:t>metodo  </a:t>
            </a:r>
            <a:r>
              <a:rPr sz="2400" dirty="0">
                <a:latin typeface="Times New Roman"/>
                <a:cs typeface="Times New Roman"/>
              </a:rPr>
              <a:t>che consenta di ottenere il risultato partendo dai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dati  iniziali</a:t>
            </a:r>
            <a:r>
              <a:rPr sz="24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615" y="525145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411" y="1067689"/>
            <a:ext cx="5093335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60"/>
              </a:spcBef>
            </a:pPr>
            <a:r>
              <a:rPr sz="2800" spc="-5" dirty="0">
                <a:latin typeface="Times New Roman"/>
                <a:cs typeface="Times New Roman"/>
              </a:rPr>
              <a:t>Albero dello </a:t>
            </a:r>
            <a:r>
              <a:rPr sz="2800" dirty="0">
                <a:latin typeface="Times New Roman"/>
                <a:cs typeface="Times New Roman"/>
              </a:rPr>
              <a:t>sviluppo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TOP-DOWN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635" y="2638044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011" y="4149852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259" y="4149852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751" y="3285744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1886648" y="0"/>
                </a:moveTo>
                <a:lnTo>
                  <a:pt x="0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7708" y="408359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54178" y="0"/>
                </a:moveTo>
                <a:lnTo>
                  <a:pt x="0" y="65747"/>
                </a:lnTo>
                <a:lnTo>
                  <a:pt x="85102" y="69646"/>
                </a:lnTo>
                <a:lnTo>
                  <a:pt x="5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2335" y="3285744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0" y="0"/>
                </a:moveTo>
                <a:lnTo>
                  <a:pt x="1886648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1923" y="408359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0924" y="0"/>
                </a:moveTo>
                <a:lnTo>
                  <a:pt x="0" y="69646"/>
                </a:lnTo>
                <a:lnTo>
                  <a:pt x="85102" y="65747"/>
                </a:lnTo>
                <a:lnTo>
                  <a:pt x="3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99212"/>
            <a:ext cx="7277734" cy="510032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336550" algn="ctr">
              <a:lnSpc>
                <a:spcPct val="100000"/>
              </a:lnSpc>
              <a:spcBef>
                <a:spcPts val="256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90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Sottoproblema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51840" marR="399415" lvl="1" indent="-281940">
              <a:lnSpc>
                <a:spcPct val="100000"/>
              </a:lnSpc>
              <a:spcBef>
                <a:spcPts val="62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tratta di 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di ricerca in un </a:t>
            </a:r>
            <a:r>
              <a:rPr sz="2400" spc="-5" dirty="0">
                <a:latin typeface="Times New Roman"/>
                <a:cs typeface="Times New Roman"/>
              </a:rPr>
              <a:t>insieme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pagine ordinato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alfabeticamente</a:t>
            </a:r>
            <a:endParaRPr sz="24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30" dirty="0">
                <a:latin typeface="Times New Roman"/>
                <a:cs typeface="Times New Roman"/>
              </a:rPr>
              <a:t>L’insieme </a:t>
            </a:r>
            <a:r>
              <a:rPr sz="2400" dirty="0">
                <a:latin typeface="Times New Roman"/>
                <a:cs typeface="Times New Roman"/>
              </a:rPr>
              <a:t>delle pagine che </a:t>
            </a:r>
            <a:r>
              <a:rPr sz="2400" spc="-5" dirty="0">
                <a:latin typeface="Times New Roman"/>
                <a:cs typeface="Times New Roman"/>
              </a:rPr>
              <a:t>costituiscono </a:t>
            </a:r>
            <a:r>
              <a:rPr sz="2400" dirty="0">
                <a:latin typeface="Times New Roman"/>
                <a:cs typeface="Times New Roman"/>
              </a:rPr>
              <a:t>l’agendina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è  piccolo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scansione è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sequenziale</a:t>
            </a:r>
            <a:endParaRPr sz="2400">
              <a:latin typeface="Times New Roman"/>
              <a:cs typeface="Times New Roman"/>
            </a:endParaRPr>
          </a:p>
          <a:p>
            <a:pPr marL="1155065" marR="14414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sfogliano </a:t>
            </a:r>
            <a:r>
              <a:rPr sz="2000" spc="-5" dirty="0">
                <a:latin typeface="Times New Roman"/>
                <a:cs typeface="Times New Roman"/>
              </a:rPr>
              <a:t>tutte le </a:t>
            </a:r>
            <a:r>
              <a:rPr sz="2000" dirty="0">
                <a:latin typeface="Times New Roman"/>
                <a:cs typeface="Times New Roman"/>
              </a:rPr>
              <a:t>pagine, </a:t>
            </a:r>
            <a:r>
              <a:rPr sz="2000" spc="5" dirty="0">
                <a:latin typeface="Times New Roman"/>
                <a:cs typeface="Times New Roman"/>
              </a:rPr>
              <a:t>una dopo </a:t>
            </a:r>
            <a:r>
              <a:rPr sz="2000" spc="-5" dirty="0">
                <a:latin typeface="Times New Roman"/>
                <a:cs typeface="Times New Roman"/>
              </a:rPr>
              <a:t>l’altra, </a:t>
            </a:r>
            <a:r>
              <a:rPr sz="2000" dirty="0">
                <a:latin typeface="Times New Roman"/>
                <a:cs typeface="Times New Roman"/>
              </a:rPr>
              <a:t>a partire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dalla  prima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58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È una ricerca di </a:t>
            </a:r>
            <a:r>
              <a:rPr sz="2400" spc="-5" dirty="0">
                <a:latin typeface="Times New Roman"/>
                <a:cs typeface="Times New Roman"/>
              </a:rPr>
              <a:t>sicuro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successo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pagina </a:t>
            </a:r>
            <a:r>
              <a:rPr sz="2000" spc="-5" dirty="0">
                <a:latin typeface="Times New Roman"/>
                <a:cs typeface="Times New Roman"/>
              </a:rPr>
              <a:t>cercata esiste sicuramente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nell’agendina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7607300" cy="51454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333375" indent="-339725">
              <a:lnSpc>
                <a:spcPts val="3030"/>
              </a:lnSpc>
              <a:spcBef>
                <a:spcPts val="195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controlliamo </a:t>
            </a: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la pagina attuale è </a:t>
            </a:r>
            <a:r>
              <a:rPr sz="2800" dirty="0">
                <a:latin typeface="Times New Roman"/>
                <a:cs typeface="Times New Roman"/>
              </a:rPr>
              <a:t>proprio  </a:t>
            </a:r>
            <a:r>
              <a:rPr sz="2800" spc="-5" dirty="0">
                <a:latin typeface="Times New Roman"/>
                <a:cs typeface="Times New Roman"/>
              </a:rPr>
              <a:t>la pagina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cercata?</a:t>
            </a:r>
            <a:endParaRPr sz="2800">
              <a:latin typeface="Times New Roman"/>
              <a:cs typeface="Times New Roman"/>
            </a:endParaRPr>
          </a:p>
          <a:p>
            <a:pPr marL="1155065" marR="5080" lvl="1" indent="-227965">
              <a:lnSpc>
                <a:spcPts val="216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tal caso </a:t>
            </a:r>
            <a:r>
              <a:rPr sz="2000" spc="-10" dirty="0">
                <a:latin typeface="Times New Roman"/>
                <a:cs typeface="Times New Roman"/>
              </a:rPr>
              <a:t>avremmo </a:t>
            </a:r>
            <a:r>
              <a:rPr sz="2000" dirty="0">
                <a:latin typeface="Times New Roman"/>
                <a:cs typeface="Times New Roman"/>
              </a:rPr>
              <a:t>raggiunto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nostro obiettivo </a:t>
            </a:r>
            <a:r>
              <a:rPr sz="2000" spc="-5" dirty="0">
                <a:latin typeface="Times New Roman"/>
                <a:cs typeface="Times New Roman"/>
              </a:rPr>
              <a:t>(termine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della  ricerca)</a:t>
            </a:r>
            <a:endParaRPr sz="2000">
              <a:latin typeface="Times New Roman"/>
              <a:cs typeface="Times New Roman"/>
            </a:endParaRPr>
          </a:p>
          <a:p>
            <a:pPr marL="352425" marR="497840" indent="-339725">
              <a:lnSpc>
                <a:spcPts val="3030"/>
              </a:lnSpc>
              <a:spcBef>
                <a:spcPts val="67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Sfogliare </a:t>
            </a:r>
            <a:r>
              <a:rPr sz="2800" i="1" dirty="0">
                <a:latin typeface="Times New Roman"/>
                <a:cs typeface="Times New Roman"/>
              </a:rPr>
              <a:t>una pagina </a:t>
            </a:r>
            <a:r>
              <a:rPr sz="2800" i="1" spc="-5" dirty="0">
                <a:latin typeface="Times New Roman"/>
                <a:cs typeface="Times New Roman"/>
              </a:rPr>
              <a:t>alla volta, </a:t>
            </a:r>
            <a:r>
              <a:rPr sz="2800" i="1" dirty="0">
                <a:latin typeface="Times New Roman"/>
                <a:cs typeface="Times New Roman"/>
              </a:rPr>
              <a:t>iniziando </a:t>
            </a:r>
            <a:r>
              <a:rPr sz="2800" i="1" spc="-5" dirty="0">
                <a:latin typeface="Times New Roman"/>
                <a:cs typeface="Times New Roman"/>
              </a:rPr>
              <a:t>dalla  prima </a:t>
            </a:r>
            <a:r>
              <a:rPr sz="2800" i="1" dirty="0">
                <a:latin typeface="Times New Roman"/>
                <a:cs typeface="Times New Roman"/>
              </a:rPr>
              <a:t>pagina, </a:t>
            </a:r>
            <a:r>
              <a:rPr sz="2800" i="1" spc="-5" dirty="0">
                <a:latin typeface="Times New Roman"/>
                <a:cs typeface="Times New Roman"/>
              </a:rPr>
              <a:t>fino a che la </a:t>
            </a:r>
            <a:r>
              <a:rPr sz="2800" i="1" dirty="0">
                <a:latin typeface="Times New Roman"/>
                <a:cs typeface="Times New Roman"/>
              </a:rPr>
              <a:t>pagina attuale  </a:t>
            </a:r>
            <a:r>
              <a:rPr sz="2800" i="1" spc="-5" dirty="0">
                <a:latin typeface="Times New Roman"/>
                <a:cs typeface="Times New Roman"/>
              </a:rPr>
              <a:t>contiene nell’intestazione la lettera iniziale del  cognome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cercato</a:t>
            </a:r>
            <a:endParaRPr sz="2800">
              <a:latin typeface="Times New Roman"/>
              <a:cs typeface="Times New Roman"/>
            </a:endParaRPr>
          </a:p>
          <a:p>
            <a:pPr marL="751840" marR="178435" indent="-281940">
              <a:lnSpc>
                <a:spcPts val="2590"/>
              </a:lnSpc>
              <a:spcBef>
                <a:spcPts val="59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Confrontare </a:t>
            </a:r>
            <a:r>
              <a:rPr sz="2400" dirty="0">
                <a:latin typeface="Times New Roman"/>
                <a:cs typeface="Times New Roman"/>
              </a:rPr>
              <a:t>la lettera iniziale del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con la  lettera o il gruppo di lettere contenute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nell’intestazione  </a:t>
            </a:r>
            <a:r>
              <a:rPr sz="2400" dirty="0">
                <a:latin typeface="Times New Roman"/>
                <a:cs typeface="Times New Roman"/>
              </a:rPr>
              <a:t>della pagina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6594475" cy="2249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195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della pagina in cui </a:t>
            </a:r>
            <a:r>
              <a:rPr sz="2800" spc="-10" dirty="0">
                <a:latin typeface="Times New Roman"/>
                <a:cs typeface="Times New Roman"/>
              </a:rPr>
              <a:t>cercare </a:t>
            </a:r>
            <a:r>
              <a:rPr sz="2800" spc="-5" dirty="0">
                <a:latin typeface="Times New Roman"/>
                <a:cs typeface="Times New Roman"/>
              </a:rPr>
              <a:t>il  cognome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cercato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4047" y="3178111"/>
            <a:ext cx="3837940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10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10" dirty="0">
                <a:latin typeface="Times New Roman"/>
                <a:cs typeface="Times New Roman"/>
              </a:rPr>
              <a:t>DANGELO,  </a:t>
            </a:r>
            <a:r>
              <a:rPr sz="2400" spc="-5" dirty="0">
                <a:latin typeface="Times New Roman"/>
                <a:cs typeface="Times New Roman"/>
              </a:rPr>
              <a:t>termina </a:t>
            </a:r>
            <a:r>
              <a:rPr sz="2400" dirty="0">
                <a:latin typeface="Times New Roman"/>
                <a:cs typeface="Times New Roman"/>
              </a:rPr>
              <a:t>la scansione  dell’agendina alla ricerca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della  pagina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99" y="3178111"/>
            <a:ext cx="1423670" cy="286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409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G H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N 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dirty="0">
                <a:latin typeface="Times New Roman"/>
                <a:cs typeface="Times New Roman"/>
              </a:rPr>
              <a:t>W </a:t>
            </a:r>
            <a:r>
              <a:rPr sz="2400" spc="-5" dirty="0">
                <a:latin typeface="Times New Roman"/>
                <a:cs typeface="Times New Roman"/>
              </a:rPr>
              <a:t>X Y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7620" y="342900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15290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118" y="3390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435" y="338645"/>
            <a:ext cx="3703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Tipi </a:t>
            </a:r>
            <a:r>
              <a:rPr dirty="0"/>
              <a:t>di</a:t>
            </a:r>
            <a:r>
              <a:rPr spc="-50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240563"/>
            <a:ext cx="6842759" cy="420814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Semplici: </a:t>
            </a:r>
            <a:r>
              <a:rPr sz="2800" spc="-5" dirty="0">
                <a:latin typeface="Times New Roman"/>
                <a:cs typeface="Times New Roman"/>
              </a:rPr>
              <a:t>facile individuazione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algoritmi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20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Risolubili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tramite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Un’azione </a:t>
            </a:r>
            <a:r>
              <a:rPr sz="2000" spc="-5" dirty="0">
                <a:latin typeface="Times New Roman"/>
                <a:cs typeface="Times New Roman"/>
              </a:rPr>
              <a:t>primitiva </a:t>
            </a:r>
            <a:r>
              <a:rPr sz="2000" dirty="0">
                <a:latin typeface="Times New Roman"/>
                <a:cs typeface="Times New Roman"/>
              </a:rPr>
              <a:t>o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sequenza di azioni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primitive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Complessi: </a:t>
            </a:r>
            <a:r>
              <a:rPr sz="2800" spc="-10" dirty="0">
                <a:latin typeface="Times New Roman"/>
                <a:cs typeface="Times New Roman"/>
              </a:rPr>
              <a:t>difficilmente </a:t>
            </a:r>
            <a:r>
              <a:rPr sz="2800" spc="-5" dirty="0">
                <a:latin typeface="Times New Roman"/>
                <a:cs typeface="Times New Roman"/>
              </a:rPr>
              <a:t>la soluzione è data  pensando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nella </a:t>
            </a:r>
            <a:r>
              <a:rPr sz="2800" dirty="0">
                <a:latin typeface="Times New Roman"/>
                <a:cs typeface="Times New Roman"/>
              </a:rPr>
              <a:t>sua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interezza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</a:t>
            </a:r>
            <a:r>
              <a:rPr sz="2400" dirty="0">
                <a:latin typeface="Times New Roman"/>
                <a:cs typeface="Times New Roman"/>
              </a:rPr>
              <a:t>risolubili tramite un’azione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 solutore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All’esecutore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5916930" cy="493522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5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Entità </a:t>
            </a:r>
            <a:r>
              <a:rPr sz="2800" dirty="0">
                <a:latin typeface="Times New Roman"/>
                <a:cs typeface="Times New Roman"/>
              </a:rPr>
              <a:t>da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rappresentare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Sequenza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pagine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componenti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85"/>
              </a:spcBef>
              <a:buChar char="–"/>
              <a:tabLst>
                <a:tab pos="1612900" algn="l"/>
              </a:tabLst>
            </a:pPr>
            <a:r>
              <a:rPr sz="1800" dirty="0">
                <a:latin typeface="Times New Roman"/>
                <a:cs typeface="Times New Roman"/>
              </a:rPr>
              <a:t>Intestazione</a:t>
            </a:r>
            <a:endParaRPr sz="18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0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Insieme </a:t>
            </a:r>
            <a:r>
              <a:rPr sz="1800" dirty="0">
                <a:latin typeface="Times New Roman"/>
                <a:cs typeface="Times New Roman"/>
              </a:rPr>
              <a:t>di righi</a:t>
            </a:r>
            <a:endParaRPr sz="1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pagina ha un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Tutti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la stessa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struttura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9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rigo ha le stesse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suddivisioni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Ciascuna </a:t>
            </a:r>
            <a:r>
              <a:rPr sz="2000" spc="-5" dirty="0">
                <a:latin typeface="Times New Roman"/>
                <a:cs typeface="Times New Roman"/>
              </a:rPr>
              <a:t>destinata ad un’informazione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diversa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5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Cognome</a:t>
            </a:r>
            <a:endParaRPr sz="18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0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Numero</a:t>
            </a:r>
            <a:r>
              <a:rPr sz="1800" dirty="0">
                <a:latin typeface="Times New Roman"/>
                <a:cs typeface="Times New Roman"/>
              </a:rPr>
              <a:t> telefonico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5517"/>
            <a:ext cx="7539990" cy="48006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18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52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Sottoproblema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50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tratta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ricerca in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10" dirty="0">
                <a:latin typeface="Times New Roman"/>
                <a:cs typeface="Times New Roman"/>
              </a:rPr>
              <a:t>insieme 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cognomi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ricerca </a:t>
            </a:r>
            <a:r>
              <a:rPr sz="2800" dirty="0">
                <a:latin typeface="Times New Roman"/>
                <a:cs typeface="Times New Roman"/>
              </a:rPr>
              <a:t>può non </a:t>
            </a:r>
            <a:r>
              <a:rPr sz="2800" spc="-5" dirty="0">
                <a:latin typeface="Times New Roman"/>
                <a:cs typeface="Times New Roman"/>
              </a:rPr>
              <a:t>avere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successo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751840" marR="551180" lvl="1" indent="-281940">
              <a:lnSpc>
                <a:spcPts val="3030"/>
              </a:lnSpc>
              <a:spcBef>
                <a:spcPts val="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ricerca è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tipo sequenziale </a:t>
            </a:r>
            <a:r>
              <a:rPr sz="2800" spc="-10" dirty="0">
                <a:latin typeface="Times New Roman"/>
                <a:cs typeface="Times New Roman"/>
              </a:rPr>
              <a:t>(come </a:t>
            </a:r>
            <a:r>
              <a:rPr sz="2800" spc="-5" dirty="0">
                <a:latin typeface="Times New Roman"/>
                <a:cs typeface="Times New Roman"/>
              </a:rPr>
              <a:t>per il  sottoproblema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  <a:p>
            <a:pPr marL="1155700" marR="15494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dal </a:t>
            </a:r>
            <a:r>
              <a:rPr sz="2400" spc="-5" dirty="0">
                <a:latin typeface="Times New Roman"/>
                <a:cs typeface="Times New Roman"/>
              </a:rPr>
              <a:t>primo cognome </a:t>
            </a:r>
            <a:r>
              <a:rPr sz="2400" dirty="0">
                <a:latin typeface="Times New Roman"/>
                <a:cs typeface="Times New Roman"/>
              </a:rPr>
              <a:t>presente sulla pagina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si passa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5" dirty="0">
                <a:latin typeface="Times New Roman"/>
                <a:cs typeface="Times New Roman"/>
              </a:rPr>
              <a:t>cognome immediatamente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99212"/>
            <a:ext cx="7520305" cy="521081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56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2705" indent="-339725">
              <a:lnSpc>
                <a:spcPct val="100000"/>
              </a:lnSpc>
              <a:spcBef>
                <a:spcPts val="190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scansione dei cognomi nella pagina </a:t>
            </a:r>
            <a:r>
              <a:rPr sz="2800" dirty="0">
                <a:latin typeface="Times New Roman"/>
                <a:cs typeface="Times New Roman"/>
              </a:rPr>
              <a:t>ha </a:t>
            </a:r>
            <a:r>
              <a:rPr sz="2800" spc="-5" dirty="0">
                <a:latin typeface="Times New Roman"/>
                <a:cs typeface="Times New Roman"/>
              </a:rPr>
              <a:t>termine  </a:t>
            </a:r>
            <a:r>
              <a:rPr sz="2800" dirty="0">
                <a:latin typeface="Times New Roman"/>
                <a:cs typeface="Times New Roman"/>
              </a:rPr>
              <a:t>quando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è trovato un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uguale a quello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numero riportato </a:t>
            </a:r>
            <a:r>
              <a:rPr sz="2400" dirty="0">
                <a:latin typeface="Times New Roman"/>
                <a:cs typeface="Times New Roman"/>
              </a:rPr>
              <a:t>accanto è il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</a:t>
            </a:r>
            <a:endParaRPr sz="2400">
              <a:latin typeface="Times New Roman"/>
              <a:cs typeface="Times New Roman"/>
            </a:endParaRPr>
          </a:p>
          <a:p>
            <a:pPr marL="469900" marR="5894070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oppure  qu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ndo:</a:t>
            </a:r>
            <a:endParaRPr sz="2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231265" algn="l"/>
                <a:tab pos="12319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si sono </a:t>
            </a:r>
            <a:r>
              <a:rPr sz="2400" dirty="0">
                <a:latin typeface="Times New Roman"/>
                <a:cs typeface="Times New Roman"/>
              </a:rPr>
              <a:t>scanditi tutti i </a:t>
            </a:r>
            <a:r>
              <a:rPr sz="2400" spc="-5" dirty="0">
                <a:latin typeface="Times New Roman"/>
                <a:cs typeface="Times New Roman"/>
              </a:rPr>
              <a:t>cognomi senza </a:t>
            </a:r>
            <a:r>
              <a:rPr sz="2400" dirty="0">
                <a:latin typeface="Times New Roman"/>
                <a:cs typeface="Times New Roman"/>
              </a:rPr>
              <a:t>trovare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quello  cercato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risultato è “non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presente”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536606"/>
            <a:ext cx="3101975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2337" y="2356994"/>
            <a:ext cx="7073265" cy="3248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2425" marR="5080" indent="-339725">
              <a:lnSpc>
                <a:spcPts val="2590"/>
              </a:lnSpc>
              <a:spcBef>
                <a:spcPts val="42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Sfogliare </a:t>
            </a:r>
            <a:r>
              <a:rPr sz="2400" dirty="0">
                <a:latin typeface="Times New Roman"/>
                <a:cs typeface="Times New Roman"/>
              </a:rPr>
              <a:t>una pagina alla volta, iniziando dalla </a:t>
            </a:r>
            <a:r>
              <a:rPr sz="2400" spc="-5" dirty="0">
                <a:latin typeface="Times New Roman"/>
                <a:cs typeface="Times New Roman"/>
              </a:rPr>
              <a:t>prima  </a:t>
            </a:r>
            <a:r>
              <a:rPr sz="2400" dirty="0">
                <a:latin typeface="Times New Roman"/>
                <a:cs typeface="Times New Roman"/>
              </a:rPr>
              <a:t>pagina, </a:t>
            </a: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 che la pagina attuale contiene  </a:t>
            </a:r>
            <a:r>
              <a:rPr sz="2400" spc="-5" dirty="0">
                <a:latin typeface="Times New Roman"/>
                <a:cs typeface="Times New Roman"/>
              </a:rPr>
              <a:t>nell’intestazione </a:t>
            </a:r>
            <a:r>
              <a:rPr sz="2400" dirty="0">
                <a:latin typeface="Times New Roman"/>
                <a:cs typeface="Times New Roman"/>
              </a:rPr>
              <a:t>la lettera iniziale del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352425" marR="651510" indent="-339725" algn="just">
              <a:lnSpc>
                <a:spcPts val="2590"/>
              </a:lnSpc>
              <a:spcBef>
                <a:spcPts val="705"/>
              </a:spcBef>
              <a:buChar char="•"/>
              <a:tabLst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Scandire sequenzialmente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alla volta,  iniziando dal </a:t>
            </a:r>
            <a:r>
              <a:rPr sz="2400" spc="-5" dirty="0">
                <a:latin typeface="Times New Roman"/>
                <a:cs typeface="Times New Roman"/>
              </a:rPr>
              <a:t>primo, fino </a:t>
            </a:r>
            <a:r>
              <a:rPr sz="2400" dirty="0">
                <a:latin typeface="Times New Roman"/>
                <a:cs typeface="Times New Roman"/>
              </a:rPr>
              <a:t>a che il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  coincide con il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tal caso comunicare il numero riportato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accanto</a:t>
            </a:r>
            <a:endParaRPr sz="20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oppure non ci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cognomi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7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tal caso comunicare </a:t>
            </a:r>
            <a:r>
              <a:rPr sz="2000" dirty="0">
                <a:latin typeface="Times New Roman"/>
                <a:cs typeface="Times New Roman"/>
              </a:rPr>
              <a:t>“non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presente”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810926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848"/>
            <a:ext cx="7449820" cy="40779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81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Elementi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disposizione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Relazioni esistenti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69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Prodotto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Rappresentazione </a:t>
            </a:r>
            <a:r>
              <a:rPr sz="2400" dirty="0">
                <a:latin typeface="Times New Roman"/>
                <a:cs typeface="Times New Roman"/>
              </a:rPr>
              <a:t>delle entità 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Suddivisione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sottoproblemi</a:t>
            </a:r>
            <a:endParaRPr sz="24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Strategia per passare dalle entità in </a:t>
            </a:r>
            <a:r>
              <a:rPr sz="2400" spc="-5" dirty="0">
                <a:latin typeface="Times New Roman"/>
                <a:cs typeface="Times New Roman"/>
              </a:rPr>
              <a:t>ingresso </a:t>
            </a:r>
            <a:r>
              <a:rPr sz="2400" dirty="0">
                <a:latin typeface="Times New Roman"/>
                <a:cs typeface="Times New Roman"/>
              </a:rPr>
              <a:t>a quelle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uscita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4817" y="3111246"/>
            <a:ext cx="94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Coincide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col  cognome  cercato?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8356" y="76961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159372" y="0"/>
                </a:moveTo>
                <a:lnTo>
                  <a:pt x="831240" y="0"/>
                </a:lnTo>
                <a:lnTo>
                  <a:pt x="873604" y="6805"/>
                </a:lnTo>
                <a:lnTo>
                  <a:pt x="911671" y="26009"/>
                </a:lnTo>
                <a:lnTo>
                  <a:pt x="943924" y="55797"/>
                </a:lnTo>
                <a:lnTo>
                  <a:pt x="968842" y="94352"/>
                </a:lnTo>
                <a:lnTo>
                  <a:pt x="984907" y="139858"/>
                </a:lnTo>
                <a:lnTo>
                  <a:pt x="990599" y="190500"/>
                </a:lnTo>
                <a:lnTo>
                  <a:pt x="984907" y="241141"/>
                </a:lnTo>
                <a:lnTo>
                  <a:pt x="968842" y="286647"/>
                </a:lnTo>
                <a:lnTo>
                  <a:pt x="943924" y="325202"/>
                </a:lnTo>
                <a:lnTo>
                  <a:pt x="911671" y="354990"/>
                </a:lnTo>
                <a:lnTo>
                  <a:pt x="873604" y="374194"/>
                </a:lnTo>
                <a:lnTo>
                  <a:pt x="831240" y="381000"/>
                </a:lnTo>
                <a:lnTo>
                  <a:pt x="159372" y="381000"/>
                </a:lnTo>
                <a:lnTo>
                  <a:pt x="117007" y="374194"/>
                </a:lnTo>
                <a:lnTo>
                  <a:pt x="78937" y="354990"/>
                </a:lnTo>
                <a:lnTo>
                  <a:pt x="46682" y="325202"/>
                </a:lnTo>
                <a:lnTo>
                  <a:pt x="21760" y="286647"/>
                </a:lnTo>
                <a:lnTo>
                  <a:pt x="5693" y="241141"/>
                </a:lnTo>
                <a:lnTo>
                  <a:pt x="0" y="190500"/>
                </a:lnTo>
                <a:lnTo>
                  <a:pt x="5693" y="139858"/>
                </a:lnTo>
                <a:lnTo>
                  <a:pt x="21760" y="94352"/>
                </a:lnTo>
                <a:lnTo>
                  <a:pt x="46682" y="55797"/>
                </a:lnTo>
                <a:lnTo>
                  <a:pt x="78937" y="26009"/>
                </a:lnTo>
                <a:lnTo>
                  <a:pt x="117007" y="6805"/>
                </a:lnTo>
                <a:lnTo>
                  <a:pt x="159372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0996" y="161035"/>
            <a:ext cx="462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ni</a:t>
            </a:r>
            <a:r>
              <a:rPr sz="1200" b="1" dirty="0">
                <a:latin typeface="Tahoma"/>
                <a:cs typeface="Tahoma"/>
              </a:rPr>
              <a:t>z</a:t>
            </a:r>
            <a:r>
              <a:rPr sz="1200" b="1" spc="-10" dirty="0">
                <a:latin typeface="Tahoma"/>
                <a:cs typeface="Tahoma"/>
              </a:rPr>
              <a:t>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4517" y="471677"/>
            <a:ext cx="9525" cy="80645"/>
          </a:xfrm>
          <a:custGeom>
            <a:avLst/>
            <a:gdLst/>
            <a:ahLst/>
            <a:cxnLst/>
            <a:rect l="l" t="t" r="r" b="b"/>
            <a:pathLst>
              <a:path w="9525" h="80645">
                <a:moveTo>
                  <a:pt x="9525" y="0"/>
                </a:moveTo>
                <a:lnTo>
                  <a:pt x="9525" y="61912"/>
                </a:lnTo>
                <a:lnTo>
                  <a:pt x="0" y="61912"/>
                </a:lnTo>
                <a:lnTo>
                  <a:pt x="0" y="8039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5564" y="5375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0117" y="610362"/>
            <a:ext cx="1828800" cy="533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08940" marR="250825" indent="-155575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ahoma"/>
                <a:cs typeface="Tahoma"/>
              </a:rPr>
              <a:t>Posizionarsi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sulla  prima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pagina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5328" y="1157477"/>
            <a:ext cx="19050" cy="81915"/>
          </a:xfrm>
          <a:custGeom>
            <a:avLst/>
            <a:gdLst/>
            <a:ahLst/>
            <a:cxnLst/>
            <a:rect l="l" t="t" r="r" b="b"/>
            <a:pathLst>
              <a:path w="19050" h="81915">
                <a:moveTo>
                  <a:pt x="18808" y="0"/>
                </a:moveTo>
                <a:lnTo>
                  <a:pt x="0" y="815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0366" y="1218363"/>
            <a:ext cx="56515" cy="63500"/>
          </a:xfrm>
          <a:custGeom>
            <a:avLst/>
            <a:gdLst/>
            <a:ahLst/>
            <a:cxnLst/>
            <a:rect l="l" t="t" r="r" b="b"/>
            <a:pathLst>
              <a:path w="56514" h="63500">
                <a:moveTo>
                  <a:pt x="0" y="0"/>
                </a:moveTo>
                <a:lnTo>
                  <a:pt x="15189" y="62941"/>
                </a:lnTo>
                <a:lnTo>
                  <a:pt x="56426" y="130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161" y="1968245"/>
            <a:ext cx="990600" cy="109220"/>
          </a:xfrm>
          <a:custGeom>
            <a:avLst/>
            <a:gdLst/>
            <a:ahLst/>
            <a:cxnLst/>
            <a:rect l="l" t="t" r="r" b="b"/>
            <a:pathLst>
              <a:path w="990600" h="109219">
                <a:moveTo>
                  <a:pt x="0" y="0"/>
                </a:moveTo>
                <a:lnTo>
                  <a:pt x="990600" y="0"/>
                </a:lnTo>
                <a:lnTo>
                  <a:pt x="990600" y="10896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8805" y="206273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961" y="1296161"/>
            <a:ext cx="2743200" cy="1295400"/>
          </a:xfrm>
          <a:custGeom>
            <a:avLst/>
            <a:gdLst/>
            <a:ahLst/>
            <a:cxnLst/>
            <a:rect l="l" t="t" r="r" b="b"/>
            <a:pathLst>
              <a:path w="2743200" h="1295400">
                <a:moveTo>
                  <a:pt x="0" y="647700"/>
                </a:moveTo>
                <a:lnTo>
                  <a:pt x="1371600" y="0"/>
                </a:lnTo>
                <a:lnTo>
                  <a:pt x="2743200" y="647700"/>
                </a:lnTo>
                <a:lnTo>
                  <a:pt x="1371600" y="1295400"/>
                </a:lnTo>
                <a:lnTo>
                  <a:pt x="0" y="647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1540" y="1526920"/>
            <a:ext cx="185673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ahoma"/>
                <a:cs typeface="Tahoma"/>
              </a:rPr>
              <a:t>L’intestazione  contiene la lettera  iniziale del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cognome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1718" y="2167225"/>
            <a:ext cx="789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ahoma"/>
                <a:cs typeface="Tahoma"/>
              </a:rPr>
              <a:t>cercato?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762" y="2134361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0"/>
                </a:moveTo>
                <a:lnTo>
                  <a:pt x="1828800" y="0"/>
                </a:lnTo>
                <a:lnTo>
                  <a:pt x="18288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762" y="2134361"/>
            <a:ext cx="1828800" cy="533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29870" marR="224154" indent="2413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ahoma"/>
                <a:cs typeface="Tahoma"/>
              </a:rPr>
              <a:t>Posizionarsi sulla  pagina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successiva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7161" y="1943861"/>
            <a:ext cx="1052830" cy="133350"/>
          </a:xfrm>
          <a:custGeom>
            <a:avLst/>
            <a:gdLst/>
            <a:ahLst/>
            <a:cxnLst/>
            <a:rect l="l" t="t" r="r" b="b"/>
            <a:pathLst>
              <a:path w="1052830" h="133350">
                <a:moveTo>
                  <a:pt x="1052512" y="0"/>
                </a:moveTo>
                <a:lnTo>
                  <a:pt x="0" y="0"/>
                </a:lnTo>
                <a:lnTo>
                  <a:pt x="0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8205" y="20621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720" y="1219961"/>
            <a:ext cx="3385820" cy="1181100"/>
          </a:xfrm>
          <a:custGeom>
            <a:avLst/>
            <a:gdLst/>
            <a:ahLst/>
            <a:cxnLst/>
            <a:rect l="l" t="t" r="r" b="b"/>
            <a:pathLst>
              <a:path w="3385820" h="1181100">
                <a:moveTo>
                  <a:pt x="214325" y="1181100"/>
                </a:moveTo>
                <a:lnTo>
                  <a:pt x="0" y="1181100"/>
                </a:lnTo>
                <a:lnTo>
                  <a:pt x="0" y="0"/>
                </a:lnTo>
                <a:lnTo>
                  <a:pt x="338557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5822" y="11910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0"/>
                </a:moveTo>
                <a:lnTo>
                  <a:pt x="0" y="57912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7161" y="2134361"/>
            <a:ext cx="19812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9445" marR="149860" indent="-486409">
              <a:lnSpc>
                <a:spcPct val="100000"/>
              </a:lnSpc>
              <a:spcBef>
                <a:spcPts val="940"/>
              </a:spcBef>
            </a:pPr>
            <a:r>
              <a:rPr sz="1200" b="1" spc="-5" dirty="0">
                <a:latin typeface="Tahoma"/>
                <a:cs typeface="Tahoma"/>
              </a:rPr>
              <a:t>Posizionarsi sul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primo  cognome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2720" y="2756916"/>
            <a:ext cx="5080" cy="60960"/>
          </a:xfrm>
          <a:custGeom>
            <a:avLst/>
            <a:gdLst/>
            <a:ahLst/>
            <a:cxnLst/>
            <a:rect l="l" t="t" r="r" b="b"/>
            <a:pathLst>
              <a:path w="5079" h="60960">
                <a:moveTo>
                  <a:pt x="4660" y="0"/>
                </a:moveTo>
                <a:lnTo>
                  <a:pt x="0" y="60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5708" y="2801844"/>
            <a:ext cx="76200" cy="79375"/>
          </a:xfrm>
          <a:custGeom>
            <a:avLst/>
            <a:gdLst/>
            <a:ahLst/>
            <a:cxnLst/>
            <a:rect l="l" t="t" r="r" b="b"/>
            <a:pathLst>
              <a:path w="76200" h="79375">
                <a:moveTo>
                  <a:pt x="0" y="0"/>
                </a:moveTo>
                <a:lnTo>
                  <a:pt x="32143" y="78892"/>
                </a:lnTo>
                <a:lnTo>
                  <a:pt x="75971" y="58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6140" y="15554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3816" y="1555496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0646" y="6110478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342900"/>
                </a:moveTo>
                <a:lnTo>
                  <a:pt x="647700" y="0"/>
                </a:lnTo>
                <a:lnTo>
                  <a:pt x="1295400" y="342900"/>
                </a:lnTo>
                <a:lnTo>
                  <a:pt x="647700" y="685800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04813" y="6269271"/>
            <a:ext cx="59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6163" y="6476428"/>
            <a:ext cx="37865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90" dirty="0">
                <a:latin typeface="Times New Roman"/>
                <a:cs typeface="Times New Roman"/>
              </a:rPr>
              <a:t>D</a:t>
            </a:r>
            <a:r>
              <a:rPr sz="1800" b="1" spc="-284" baseline="18518" dirty="0">
                <a:latin typeface="Tahoma"/>
                <a:cs typeface="Tahoma"/>
              </a:rPr>
              <a:t>F</a:t>
            </a:r>
            <a:r>
              <a:rPr sz="1400" spc="-190" dirty="0">
                <a:latin typeface="Times New Roman"/>
                <a:cs typeface="Times New Roman"/>
              </a:rPr>
              <a:t>I</a:t>
            </a:r>
            <a:r>
              <a:rPr sz="1800" b="1" spc="-284" baseline="18518" dirty="0">
                <a:latin typeface="Tahoma"/>
                <a:cs typeface="Tahoma"/>
              </a:rPr>
              <a:t>i</a:t>
            </a:r>
            <a:r>
              <a:rPr sz="1400" spc="-190" dirty="0">
                <a:latin typeface="Times New Roman"/>
                <a:cs typeface="Times New Roman"/>
              </a:rPr>
              <a:t>B</a:t>
            </a:r>
            <a:r>
              <a:rPr sz="1800" b="1" spc="-284" baseline="18518" dirty="0">
                <a:latin typeface="Tahoma"/>
                <a:cs typeface="Tahoma"/>
              </a:rPr>
              <a:t>nita?</a:t>
            </a:r>
            <a:endParaRPr sz="1800" baseline="18518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918" y="2909203"/>
            <a:ext cx="4600575" cy="3545204"/>
          </a:xfrm>
          <a:custGeom>
            <a:avLst/>
            <a:gdLst/>
            <a:ahLst/>
            <a:cxnLst/>
            <a:rect l="l" t="t" r="r" b="b"/>
            <a:pathLst>
              <a:path w="4600575" h="3545204">
                <a:moveTo>
                  <a:pt x="4308487" y="3544747"/>
                </a:moveTo>
                <a:lnTo>
                  <a:pt x="0" y="3544747"/>
                </a:lnTo>
                <a:lnTo>
                  <a:pt x="0" y="0"/>
                </a:lnTo>
                <a:lnTo>
                  <a:pt x="460037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4889" y="2885828"/>
            <a:ext cx="64135" cy="55880"/>
          </a:xfrm>
          <a:custGeom>
            <a:avLst/>
            <a:gdLst/>
            <a:ahLst/>
            <a:cxnLst/>
            <a:rect l="l" t="t" r="r" b="b"/>
            <a:pathLst>
              <a:path w="64135" h="55880">
                <a:moveTo>
                  <a:pt x="0" y="0"/>
                </a:moveTo>
                <a:lnTo>
                  <a:pt x="17132" y="55321"/>
                </a:lnTo>
                <a:lnTo>
                  <a:pt x="63893" y="10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8940" y="6141783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11161" y="3886961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381000" y="0"/>
                </a:lnTo>
                <a:lnTo>
                  <a:pt x="1905000" y="0"/>
                </a:lnTo>
                <a:lnTo>
                  <a:pt x="1524000" y="533400"/>
                </a:lnTo>
                <a:lnTo>
                  <a:pt x="0" y="5334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69866" y="3864355"/>
            <a:ext cx="78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Re</a:t>
            </a:r>
            <a:r>
              <a:rPr sz="1200" b="1" spc="-10" dirty="0">
                <a:latin typeface="Tahoma"/>
                <a:cs typeface="Tahoma"/>
              </a:rPr>
              <a:t>s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i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uire  Numero  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ele</a:t>
            </a:r>
            <a:r>
              <a:rPr sz="1200" b="1" spc="-10" dirty="0">
                <a:latin typeface="Tahoma"/>
                <a:cs typeface="Tahoma"/>
              </a:rPr>
              <a:t>f</a:t>
            </a:r>
            <a:r>
              <a:rPr sz="1200" b="1" spc="-5" dirty="0">
                <a:latin typeface="Tahoma"/>
                <a:cs typeface="Tahoma"/>
              </a:rPr>
              <a:t>on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co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92161" y="4725161"/>
            <a:ext cx="1143000" cy="457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68300" marR="281940" indent="-8128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  </a:t>
            </a:r>
            <a:r>
              <a:rPr sz="1200" b="1" spc="-5" dirty="0">
                <a:latin typeface="Tahoma"/>
                <a:cs typeface="Tahoma"/>
              </a:rPr>
              <a:t>finita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1033" y="3391661"/>
            <a:ext cx="452755" cy="438150"/>
          </a:xfrm>
          <a:custGeom>
            <a:avLst/>
            <a:gdLst/>
            <a:ahLst/>
            <a:cxnLst/>
            <a:rect l="l" t="t" r="r" b="b"/>
            <a:pathLst>
              <a:path w="452754" h="438150">
                <a:moveTo>
                  <a:pt x="0" y="0"/>
                </a:moveTo>
                <a:lnTo>
                  <a:pt x="452437" y="0"/>
                </a:lnTo>
                <a:lnTo>
                  <a:pt x="452437" y="43757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4515" y="38147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28955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3661" y="4434078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34709" y="46523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28955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5871" y="5197602"/>
            <a:ext cx="1366520" cy="748030"/>
          </a:xfrm>
          <a:custGeom>
            <a:avLst/>
            <a:gdLst/>
            <a:ahLst/>
            <a:cxnLst/>
            <a:rect l="l" t="t" r="r" b="b"/>
            <a:pathLst>
              <a:path w="1366520" h="748029">
                <a:moveTo>
                  <a:pt x="1366266" y="0"/>
                </a:moveTo>
                <a:lnTo>
                  <a:pt x="1366266" y="747712"/>
                </a:lnTo>
                <a:lnTo>
                  <a:pt x="0" y="7477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2436" y="59163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28956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22540" y="30032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15561" y="5715761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16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6609" y="58864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5561" y="5944361"/>
            <a:ext cx="2395220" cy="0"/>
          </a:xfrm>
          <a:custGeom>
            <a:avLst/>
            <a:gdLst/>
            <a:ahLst/>
            <a:cxnLst/>
            <a:rect l="l" t="t" r="r" b="b"/>
            <a:pathLst>
              <a:path w="2395220">
                <a:moveTo>
                  <a:pt x="0" y="0"/>
                </a:moveTo>
                <a:lnTo>
                  <a:pt x="239496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6051" y="5915404"/>
            <a:ext cx="109724" cy="182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0361" y="4267961"/>
            <a:ext cx="2209800" cy="762000"/>
          </a:xfrm>
          <a:custGeom>
            <a:avLst/>
            <a:gdLst/>
            <a:ahLst/>
            <a:cxnLst/>
            <a:rect l="l" t="t" r="r" b="b"/>
            <a:pathLst>
              <a:path w="2209800" h="762000">
                <a:moveTo>
                  <a:pt x="0" y="762000"/>
                </a:moveTo>
                <a:lnTo>
                  <a:pt x="441959" y="0"/>
                </a:lnTo>
                <a:lnTo>
                  <a:pt x="2209800" y="0"/>
                </a:lnTo>
                <a:lnTo>
                  <a:pt x="1767839" y="762000"/>
                </a:lnTo>
                <a:lnTo>
                  <a:pt x="0" y="762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64684" y="4268216"/>
            <a:ext cx="112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Restituire  Numero  telefonico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non  </a:t>
            </a:r>
            <a:r>
              <a:rPr sz="1200" b="1" dirty="0">
                <a:latin typeface="Tahoma"/>
                <a:cs typeface="Tahoma"/>
              </a:rPr>
              <a:t>trovato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140" y="3003296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01161" y="3582161"/>
            <a:ext cx="2057400" cy="990600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495300"/>
                </a:moveTo>
                <a:lnTo>
                  <a:pt x="1028700" y="0"/>
                </a:lnTo>
                <a:lnTo>
                  <a:pt x="2057400" y="495300"/>
                </a:lnTo>
                <a:lnTo>
                  <a:pt x="1028700" y="99060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43102" y="3797046"/>
            <a:ext cx="10490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ahoma"/>
                <a:cs typeface="Tahoma"/>
              </a:rPr>
              <a:t>Sono finiti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  cognomi?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25161" y="5182361"/>
            <a:ext cx="1143000" cy="457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68300" marR="281940" indent="-8128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  </a:t>
            </a:r>
            <a:r>
              <a:rPr sz="1200" b="1" spc="-5" dirty="0">
                <a:latin typeface="Tahoma"/>
                <a:cs typeface="Tahoma"/>
              </a:rPr>
              <a:t>finita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9561" y="4420361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0"/>
                </a:moveTo>
                <a:lnTo>
                  <a:pt x="1981200" y="0"/>
                </a:lnTo>
                <a:lnTo>
                  <a:pt x="1981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29561" y="4420361"/>
            <a:ext cx="19812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12725" marR="209550" indent="185420">
              <a:lnSpc>
                <a:spcPct val="100000"/>
              </a:lnSpc>
              <a:spcBef>
                <a:spcPts val="940"/>
              </a:spcBef>
            </a:pPr>
            <a:r>
              <a:rPr sz="1200" b="1" spc="-5" dirty="0">
                <a:latin typeface="Tahoma"/>
                <a:cs typeface="Tahoma"/>
              </a:rPr>
              <a:t>Posizionarsi sul  cognome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successivo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29861" y="3391661"/>
            <a:ext cx="1195705" cy="133350"/>
          </a:xfrm>
          <a:custGeom>
            <a:avLst/>
            <a:gdLst/>
            <a:ahLst/>
            <a:cxnLst/>
            <a:rect l="l" t="t" r="r" b="b"/>
            <a:pathLst>
              <a:path w="1195704" h="133350">
                <a:moveTo>
                  <a:pt x="1195387" y="0"/>
                </a:moveTo>
                <a:lnTo>
                  <a:pt x="0" y="0"/>
                </a:lnTo>
                <a:lnTo>
                  <a:pt x="0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0905" y="35099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0161" y="4077461"/>
            <a:ext cx="367030" cy="285750"/>
          </a:xfrm>
          <a:custGeom>
            <a:avLst/>
            <a:gdLst/>
            <a:ahLst/>
            <a:cxnLst/>
            <a:rect l="l" t="t" r="r" b="b"/>
            <a:pathLst>
              <a:path w="367030" h="285750">
                <a:moveTo>
                  <a:pt x="366712" y="0"/>
                </a:moveTo>
                <a:lnTo>
                  <a:pt x="0" y="0"/>
                </a:lnTo>
                <a:lnTo>
                  <a:pt x="0" y="2851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1205" y="43481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2278" y="4077461"/>
            <a:ext cx="252729" cy="133350"/>
          </a:xfrm>
          <a:custGeom>
            <a:avLst/>
            <a:gdLst/>
            <a:ahLst/>
            <a:cxnLst/>
            <a:rect l="l" t="t" r="r" b="b"/>
            <a:pathLst>
              <a:path w="252729" h="133350">
                <a:moveTo>
                  <a:pt x="0" y="0"/>
                </a:moveTo>
                <a:lnTo>
                  <a:pt x="252412" y="0"/>
                </a:lnTo>
                <a:lnTo>
                  <a:pt x="252412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95734" y="41957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97779" y="5043678"/>
            <a:ext cx="2540" cy="80645"/>
          </a:xfrm>
          <a:custGeom>
            <a:avLst/>
            <a:gdLst/>
            <a:ahLst/>
            <a:cxnLst/>
            <a:rect l="l" t="t" r="r" b="b"/>
            <a:pathLst>
              <a:path w="2539" h="80645">
                <a:moveTo>
                  <a:pt x="2057" y="0"/>
                </a:moveTo>
                <a:lnTo>
                  <a:pt x="0" y="80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69196" y="51088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0"/>
                </a:moveTo>
                <a:lnTo>
                  <a:pt x="27470" y="58635"/>
                </a:lnTo>
                <a:lnTo>
                  <a:pt x="57899" y="14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8638" y="5045202"/>
            <a:ext cx="1252220" cy="671830"/>
          </a:xfrm>
          <a:custGeom>
            <a:avLst/>
            <a:gdLst/>
            <a:ahLst/>
            <a:cxnLst/>
            <a:rect l="l" t="t" r="r" b="b"/>
            <a:pathLst>
              <a:path w="1252220" h="671829">
                <a:moveTo>
                  <a:pt x="0" y="0"/>
                </a:moveTo>
                <a:lnTo>
                  <a:pt x="0" y="671512"/>
                </a:lnTo>
                <a:lnTo>
                  <a:pt x="1251966" y="6715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56124" y="56877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0" y="57912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57471" y="5654802"/>
            <a:ext cx="1137920" cy="62230"/>
          </a:xfrm>
          <a:custGeom>
            <a:avLst/>
            <a:gdLst/>
            <a:ahLst/>
            <a:cxnLst/>
            <a:rect l="l" t="t" r="r" b="b"/>
            <a:pathLst>
              <a:path w="1137920" h="62229">
                <a:moveTo>
                  <a:pt x="1137665" y="0"/>
                </a:moveTo>
                <a:lnTo>
                  <a:pt x="1137665" y="61912"/>
                </a:lnTo>
                <a:lnTo>
                  <a:pt x="0" y="61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4038" y="568775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28955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21939" y="3689095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36540" y="3689095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20756" y="62689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159372" y="0"/>
                </a:moveTo>
                <a:lnTo>
                  <a:pt x="831240" y="0"/>
                </a:lnTo>
                <a:lnTo>
                  <a:pt x="873604" y="6805"/>
                </a:lnTo>
                <a:lnTo>
                  <a:pt x="911671" y="26009"/>
                </a:lnTo>
                <a:lnTo>
                  <a:pt x="943924" y="55797"/>
                </a:lnTo>
                <a:lnTo>
                  <a:pt x="968842" y="94352"/>
                </a:lnTo>
                <a:lnTo>
                  <a:pt x="984907" y="139858"/>
                </a:lnTo>
                <a:lnTo>
                  <a:pt x="990599" y="190499"/>
                </a:lnTo>
                <a:lnTo>
                  <a:pt x="984907" y="241141"/>
                </a:lnTo>
                <a:lnTo>
                  <a:pt x="968842" y="286647"/>
                </a:lnTo>
                <a:lnTo>
                  <a:pt x="943924" y="325202"/>
                </a:lnTo>
                <a:lnTo>
                  <a:pt x="911671" y="354990"/>
                </a:lnTo>
                <a:lnTo>
                  <a:pt x="873604" y="374194"/>
                </a:lnTo>
                <a:lnTo>
                  <a:pt x="831240" y="380999"/>
                </a:lnTo>
                <a:lnTo>
                  <a:pt x="159372" y="380999"/>
                </a:lnTo>
                <a:lnTo>
                  <a:pt x="117007" y="374194"/>
                </a:lnTo>
                <a:lnTo>
                  <a:pt x="78937" y="354990"/>
                </a:lnTo>
                <a:lnTo>
                  <a:pt x="46682" y="325202"/>
                </a:lnTo>
                <a:lnTo>
                  <a:pt x="21760" y="286647"/>
                </a:lnTo>
                <a:lnTo>
                  <a:pt x="5693" y="241141"/>
                </a:lnTo>
                <a:lnTo>
                  <a:pt x="0" y="190499"/>
                </a:lnTo>
                <a:lnTo>
                  <a:pt x="5693" y="139858"/>
                </a:lnTo>
                <a:lnTo>
                  <a:pt x="21760" y="94352"/>
                </a:lnTo>
                <a:lnTo>
                  <a:pt x="46682" y="55797"/>
                </a:lnTo>
                <a:lnTo>
                  <a:pt x="78937" y="26009"/>
                </a:lnTo>
                <a:lnTo>
                  <a:pt x="117007" y="6805"/>
                </a:lnTo>
                <a:lnTo>
                  <a:pt x="159372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41277" y="6352285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Fine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39761" y="6453378"/>
            <a:ext cx="323850" cy="4445"/>
          </a:xfrm>
          <a:custGeom>
            <a:avLst/>
            <a:gdLst/>
            <a:ahLst/>
            <a:cxnLst/>
            <a:rect l="l" t="t" r="r" b="b"/>
            <a:pathLst>
              <a:path w="323850" h="4445">
                <a:moveTo>
                  <a:pt x="0" y="0"/>
                </a:moveTo>
                <a:lnTo>
                  <a:pt x="323278" y="42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48196" y="6428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749" y="0"/>
                </a:moveTo>
                <a:lnTo>
                  <a:pt x="0" y="57912"/>
                </a:lnTo>
                <a:lnTo>
                  <a:pt x="58280" y="29705"/>
                </a:lnTo>
                <a:lnTo>
                  <a:pt x="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241540" y="60512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915" y="417258"/>
            <a:ext cx="693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Times New Roman"/>
                <a:cs typeface="Times New Roman"/>
              </a:rPr>
              <a:t>S-</a:t>
            </a:r>
            <a:r>
              <a:rPr sz="4800" spc="-5" dirty="0"/>
              <a:t>composizione </a:t>
            </a:r>
            <a:r>
              <a:rPr sz="4800" dirty="0"/>
              <a:t>di</a:t>
            </a:r>
            <a:r>
              <a:rPr sz="4800" spc="-25" dirty="0"/>
              <a:t> </a:t>
            </a:r>
            <a:r>
              <a:rPr sz="4800" spc="-5" dirty="0"/>
              <a:t>Problemi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99" y="1074102"/>
            <a:ext cx="7532370" cy="468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812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sviluppo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BOTTOM-UP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1800" spc="-5" dirty="0">
                <a:latin typeface="Times New Roman"/>
                <a:cs typeface="Times New Roman"/>
              </a:rPr>
              <a:t>Metodo opposto </a:t>
            </a:r>
            <a:r>
              <a:rPr sz="1800" dirty="0">
                <a:latin typeface="Times New Roman"/>
                <a:cs typeface="Times New Roman"/>
              </a:rPr>
              <a:t>al </a:t>
            </a:r>
            <a:r>
              <a:rPr sz="1800" spc="-20" dirty="0">
                <a:latin typeface="Times New Roman"/>
                <a:cs typeface="Times New Roman"/>
              </a:rPr>
              <a:t>Top-Down </a:t>
            </a:r>
            <a:r>
              <a:rPr sz="1800" dirty="0">
                <a:latin typeface="Times New Roman"/>
                <a:cs typeface="Times New Roman"/>
              </a:rPr>
              <a:t>(dal </a:t>
            </a:r>
            <a:r>
              <a:rPr sz="1800" spc="-5" dirty="0">
                <a:latin typeface="Times New Roman"/>
                <a:cs typeface="Times New Roman"/>
              </a:rPr>
              <a:t>basso verso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l’alto)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49250" marR="5080" indent="-166370">
              <a:lnSpc>
                <a:spcPct val="100000"/>
              </a:lnSpc>
              <a:spcBef>
                <a:spcPts val="1455"/>
              </a:spcBef>
            </a:pPr>
            <a:r>
              <a:rPr sz="1800" spc="-5" dirty="0">
                <a:latin typeface="Times New Roman"/>
                <a:cs typeface="Times New Roman"/>
              </a:rPr>
              <a:t>Si </a:t>
            </a:r>
            <a:r>
              <a:rPr sz="1800" dirty="0">
                <a:latin typeface="Times New Roman"/>
                <a:cs typeface="Times New Roman"/>
              </a:rPr>
              <a:t>parte dalle azioni </a:t>
            </a:r>
            <a:r>
              <a:rPr sz="1800" spc="-5" dirty="0">
                <a:latin typeface="Times New Roman"/>
                <a:cs typeface="Times New Roman"/>
              </a:rPr>
              <a:t>primitive 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spc="-5" dirty="0">
                <a:latin typeface="Times New Roman"/>
                <a:cs typeface="Times New Roman"/>
              </a:rPr>
              <a:t>costruendo </a:t>
            </a:r>
            <a:r>
              <a:rPr sz="1800" dirty="0">
                <a:latin typeface="Times New Roman"/>
                <a:cs typeface="Times New Roman"/>
              </a:rPr>
              <a:t>da </a:t>
            </a:r>
            <a:r>
              <a:rPr sz="1800" spc="-5" dirty="0">
                <a:latin typeface="Times New Roman"/>
                <a:cs typeface="Times New Roman"/>
              </a:rPr>
              <a:t>queste algoritmi semplici si  </a:t>
            </a:r>
            <a:r>
              <a:rPr sz="1800" dirty="0">
                <a:latin typeface="Times New Roman"/>
                <a:cs typeface="Times New Roman"/>
              </a:rPr>
              <a:t>collegano tra loro per ottenere </a:t>
            </a:r>
            <a:r>
              <a:rPr sz="1800" spc="-5" dirty="0">
                <a:latin typeface="Times New Roman"/>
                <a:cs typeface="Times New Roman"/>
              </a:rPr>
              <a:t>algoritmi sempre </a:t>
            </a:r>
            <a:r>
              <a:rPr sz="1800" dirty="0">
                <a:latin typeface="Times New Roman"/>
                <a:cs typeface="Times New Roman"/>
              </a:rPr>
              <a:t>più </a:t>
            </a:r>
            <a:r>
              <a:rPr sz="1800" spc="-5" dirty="0">
                <a:latin typeface="Times New Roman"/>
                <a:cs typeface="Times New Roman"/>
              </a:rPr>
              <a:t>complessi sino </a:t>
            </a:r>
            <a:r>
              <a:rPr sz="1800" dirty="0">
                <a:latin typeface="Times New Roman"/>
                <a:cs typeface="Times New Roman"/>
              </a:rPr>
              <a:t>ad arrivare  all’algoritmo finale che </a:t>
            </a:r>
            <a:r>
              <a:rPr sz="1800" spc="-5" dirty="0">
                <a:latin typeface="Times New Roman"/>
                <a:cs typeface="Times New Roman"/>
              </a:rPr>
              <a:t>costituisce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5" dirty="0">
                <a:latin typeface="Times New Roman"/>
                <a:cs typeface="Times New Roman"/>
              </a:rPr>
              <a:t>soluzione </a:t>
            </a:r>
            <a:r>
              <a:rPr sz="1800" dirty="0">
                <a:latin typeface="Times New Roman"/>
                <a:cs typeface="Times New Roman"/>
              </a:rPr>
              <a:t>completa del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4110354" algn="l"/>
              </a:tabLst>
            </a:pPr>
            <a:r>
              <a:rPr sz="1800" spc="-5" dirty="0">
                <a:latin typeface="Times New Roman"/>
                <a:cs typeface="Times New Roman"/>
              </a:rPr>
              <a:t>Nella </a:t>
            </a:r>
            <a:r>
              <a:rPr sz="1800" dirty="0">
                <a:latin typeface="Times New Roman"/>
                <a:cs typeface="Times New Roman"/>
              </a:rPr>
              <a:t>costruzione di un nuovo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algoritmo	</a:t>
            </a:r>
            <a:r>
              <a:rPr sz="1800" spc="-20" dirty="0">
                <a:latin typeface="Times New Roman"/>
                <a:cs typeface="Times New Roman"/>
              </a:rPr>
              <a:t>Top-Down</a:t>
            </a:r>
            <a:endParaRPr sz="1800">
              <a:latin typeface="Times New Roman"/>
              <a:cs typeface="Times New Roman"/>
            </a:endParaRPr>
          </a:p>
          <a:p>
            <a:pPr marL="12700" marR="692150">
              <a:lnSpc>
                <a:spcPts val="2960"/>
              </a:lnSpc>
              <a:spcBef>
                <a:spcPts val="225"/>
              </a:spcBef>
              <a:tabLst>
                <a:tab pos="5789930" algn="l"/>
              </a:tabLst>
            </a:pP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ll’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datta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</a:t>
            </a:r>
            <a:r>
              <a:rPr sz="1800" spc="-10" dirty="0">
                <a:latin typeface="Times New Roman"/>
                <a:cs typeface="Times New Roman"/>
              </a:rPr>
              <a:t> s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opi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ritti	Bottom-</a:t>
            </a:r>
            <a:r>
              <a:rPr sz="1800" spc="-10" dirty="0">
                <a:latin typeface="Times New Roman"/>
                <a:cs typeface="Times New Roman"/>
              </a:rPr>
              <a:t>Up  </a:t>
            </a:r>
            <a:r>
              <a:rPr sz="1800" spc="-5" dirty="0">
                <a:latin typeface="Times New Roman"/>
                <a:cs typeface="Times New Roman"/>
              </a:rPr>
              <a:t>Sia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5" dirty="0">
                <a:latin typeface="Times New Roman"/>
                <a:cs typeface="Times New Roman"/>
              </a:rPr>
              <a:t>scomposizione </a:t>
            </a:r>
            <a:r>
              <a:rPr sz="1800" dirty="0">
                <a:latin typeface="Times New Roman"/>
                <a:cs typeface="Times New Roman"/>
              </a:rPr>
              <a:t>che la </a:t>
            </a:r>
            <a:r>
              <a:rPr sz="1800" spc="-5" dirty="0">
                <a:latin typeface="Times New Roman"/>
                <a:cs typeface="Times New Roman"/>
              </a:rPr>
              <a:t>composizione </a:t>
            </a:r>
            <a:r>
              <a:rPr sz="1800" dirty="0">
                <a:latin typeface="Times New Roman"/>
                <a:cs typeface="Times New Roman"/>
              </a:rPr>
              <a:t>dà luogo 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costruzioni</a:t>
            </a:r>
            <a:endParaRPr sz="1800">
              <a:latin typeface="Times New Roman"/>
              <a:cs typeface="Times New Roman"/>
            </a:endParaRPr>
          </a:p>
          <a:p>
            <a:pPr marL="349250" marR="170815" indent="62230">
              <a:lnSpc>
                <a:spcPct val="100000"/>
              </a:lnSpc>
              <a:spcBef>
                <a:spcPts val="575"/>
              </a:spcBef>
              <a:tabLst>
                <a:tab pos="229997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ben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strutturate</a:t>
            </a:r>
            <a:r>
              <a:rPr sz="1800" spc="-5" dirty="0">
                <a:latin typeface="Times New Roman"/>
                <a:cs typeface="Times New Roman"/>
              </a:rPr>
              <a:t>	necessità </a:t>
            </a:r>
            <a:r>
              <a:rPr sz="1800" dirty="0">
                <a:latin typeface="Times New Roman"/>
                <a:cs typeface="Times New Roman"/>
              </a:rPr>
              <a:t>di linguaggi che consentano l’articolazione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sottoproblemi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0371" y="4221479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362" y="4183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9" y="458114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0425" y="45430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5748" y="5373623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2469" y="53355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170420" cy="504952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907030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Strumenti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460"/>
              </a:lnSpc>
              <a:spcBef>
                <a:spcPts val="193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 costrutti </a:t>
            </a:r>
            <a:r>
              <a:rPr sz="3200" spc="-10" dirty="0">
                <a:latin typeface="Times New Roman"/>
                <a:cs typeface="Times New Roman"/>
              </a:rPr>
              <a:t>offerti </a:t>
            </a:r>
            <a:r>
              <a:rPr sz="3200" spc="5" dirty="0">
                <a:latin typeface="Times New Roman"/>
                <a:cs typeface="Times New Roman"/>
              </a:rPr>
              <a:t>dai </a:t>
            </a:r>
            <a:r>
              <a:rPr sz="3200" dirty="0">
                <a:latin typeface="Times New Roman"/>
                <a:cs typeface="Times New Roman"/>
              </a:rPr>
              <a:t>linguaggi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programmazione strutturata supportano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  </a:t>
            </a:r>
            <a:r>
              <a:rPr sz="3200" dirty="0">
                <a:latin typeface="Times New Roman"/>
                <a:cs typeface="Times New Roman"/>
              </a:rPr>
              <a:t>scomposizioni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Sequenziale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Suddividere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parti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disgiunte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5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Selettiva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Trattamento </a:t>
            </a:r>
            <a:r>
              <a:rPr sz="2400" spc="-5" dirty="0">
                <a:latin typeface="Times New Roman"/>
                <a:cs typeface="Times New Roman"/>
              </a:rPr>
              <a:t>differenziato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casi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differenti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4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Iterativa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7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813307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52815"/>
            <a:ext cx="7574280" cy="40201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5080" indent="-336550">
              <a:lnSpc>
                <a:spcPts val="346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soluzione si ottiene tramite </a:t>
            </a:r>
            <a:r>
              <a:rPr sz="3200" spc="5" dirty="0">
                <a:latin typeface="Times New Roman"/>
                <a:cs typeface="Times New Roman"/>
              </a:rPr>
              <a:t>una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sequenza 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passi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2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passi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eseguiti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alla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59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passo è eseguito </a:t>
            </a:r>
            <a:r>
              <a:rPr sz="2800" dirty="0">
                <a:latin typeface="Times New Roman"/>
                <a:cs typeface="Times New Roman"/>
              </a:rPr>
              <a:t>una sola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Nessuno </a:t>
            </a:r>
            <a:r>
              <a:rPr sz="2400" dirty="0">
                <a:latin typeface="Times New Roman"/>
                <a:cs typeface="Times New Roman"/>
              </a:rPr>
              <a:t>è ripetuto 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omesso</a:t>
            </a:r>
            <a:endParaRPr sz="2400">
              <a:latin typeface="Times New Roman"/>
              <a:cs typeface="Times New Roman"/>
            </a:endParaRPr>
          </a:p>
          <a:p>
            <a:pPr marL="748030" marR="33020" lvl="1" indent="-278130">
              <a:lnSpc>
                <a:spcPts val="3030"/>
              </a:lnSpc>
              <a:spcBef>
                <a:spcPts val="720"/>
              </a:spcBef>
              <a:buChar char="–"/>
              <a:tabLst>
                <a:tab pos="748665" algn="l"/>
              </a:tabLst>
            </a:pPr>
            <a:r>
              <a:rPr sz="2800" spc="-35" dirty="0">
                <a:latin typeface="Times New Roman"/>
                <a:cs typeface="Times New Roman"/>
              </a:rPr>
              <a:t>L’ordine </a:t>
            </a:r>
            <a:r>
              <a:rPr sz="2800" spc="-5" dirty="0">
                <a:latin typeface="Times New Roman"/>
                <a:cs typeface="Times New Roman"/>
              </a:rPr>
              <a:t>in cui i passi vanno eseguiti è lo stesso  in cui </a:t>
            </a: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scritti</a:t>
            </a:r>
            <a:endParaRPr sz="2800">
              <a:latin typeface="Times New Roman"/>
              <a:cs typeface="Times New Roman"/>
            </a:endParaRPr>
          </a:p>
          <a:p>
            <a:pPr marL="748030" marR="353695" lvl="1" indent="-278130">
              <a:lnSpc>
                <a:spcPts val="303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40" dirty="0">
                <a:latin typeface="Times New Roman"/>
                <a:cs typeface="Times New Roman"/>
              </a:rPr>
              <a:t>L’ultimo </a:t>
            </a:r>
            <a:r>
              <a:rPr sz="2800" spc="-5" dirty="0">
                <a:latin typeface="Times New Roman"/>
                <a:cs typeface="Times New Roman"/>
              </a:rPr>
              <a:t>passo equivale alla terminazione del  procedimento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538194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063740" cy="49142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53720" algn="ctr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1510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Problema: Preparare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tazza di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tè</a:t>
            </a:r>
            <a:endParaRPr sz="32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405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Soluzione: l’algoritmo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tazza di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tè</a:t>
            </a:r>
            <a:endParaRPr sz="32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Bollire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l’acqua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Mettere il tè nella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tazza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0" dirty="0">
                <a:latin typeface="Times New Roman"/>
                <a:cs typeface="Times New Roman"/>
              </a:rPr>
              <a:t>Versare </a:t>
            </a:r>
            <a:r>
              <a:rPr sz="2800" spc="-5" dirty="0">
                <a:latin typeface="Times New Roman"/>
                <a:cs typeface="Times New Roman"/>
              </a:rPr>
              <a:t>l’acqua nella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tazza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Lasciare in </a:t>
            </a:r>
            <a:r>
              <a:rPr sz="2800" dirty="0">
                <a:latin typeface="Times New Roman"/>
                <a:cs typeface="Times New Roman"/>
              </a:rPr>
              <a:t>infusione </a:t>
            </a:r>
            <a:r>
              <a:rPr sz="2800" spc="-5" dirty="0">
                <a:latin typeface="Times New Roman"/>
                <a:cs typeface="Times New Roman"/>
              </a:rPr>
              <a:t>per 3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minuti</a:t>
            </a:r>
            <a:endParaRPr sz="28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405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Non sono problemi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primitivi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  <a:tabLst>
                <a:tab pos="996950" algn="l"/>
              </a:tabLst>
            </a:pPr>
            <a:r>
              <a:rPr sz="2800" spc="-5" dirty="0">
                <a:latin typeface="Times New Roman"/>
                <a:cs typeface="Times New Roman"/>
              </a:rPr>
              <a:t>–	Ciascuno </a:t>
            </a:r>
            <a:r>
              <a:rPr sz="2800" dirty="0">
                <a:latin typeface="Times New Roman"/>
                <a:cs typeface="Times New Roman"/>
              </a:rPr>
              <a:t>va </a:t>
            </a:r>
            <a:r>
              <a:rPr sz="2800" spc="-5" dirty="0">
                <a:latin typeface="Times New Roman"/>
                <a:cs typeface="Times New Roman"/>
              </a:rPr>
              <a:t>ulteriormente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scomposto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87" y="733615"/>
            <a:ext cx="370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Tipi </a:t>
            </a:r>
            <a:r>
              <a:rPr dirty="0"/>
              <a:t>di</a:t>
            </a:r>
            <a:r>
              <a:rPr spc="-50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1885759"/>
            <a:ext cx="7613015" cy="36823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49250" marR="5080" indent="-336550" algn="just">
              <a:lnSpc>
                <a:spcPct val="76100"/>
              </a:lnSpc>
              <a:spcBef>
                <a:spcPts val="1019"/>
              </a:spcBef>
              <a:buChar char="•"/>
              <a:tabLst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progettazione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un algoritmo </a:t>
            </a:r>
            <a:r>
              <a:rPr sz="3200" dirty="0">
                <a:latin typeface="Times New Roman"/>
                <a:cs typeface="Times New Roman"/>
              </a:rPr>
              <a:t>non è  </a:t>
            </a:r>
            <a:r>
              <a:rPr sz="3200" spc="-5" dirty="0">
                <a:latin typeface="Times New Roman"/>
                <a:cs typeface="Times New Roman"/>
              </a:rPr>
              <a:t>immediata, avviene alternando </a:t>
            </a:r>
            <a:r>
              <a:rPr sz="3200" dirty="0">
                <a:latin typeface="Times New Roman"/>
                <a:cs typeface="Times New Roman"/>
              </a:rPr>
              <a:t>fasi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analisi e scelte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realizzative.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349250" marR="5080" indent="-336550" algn="just">
              <a:lnSpc>
                <a:spcPct val="75900"/>
              </a:lnSpc>
              <a:buChar char="•"/>
              <a:tabLst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Da un’analisi generale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spc="-5" dirty="0">
                <a:latin typeface="Times New Roman"/>
                <a:cs typeface="Times New Roman"/>
              </a:rPr>
              <a:t>problema </a:t>
            </a:r>
            <a:r>
              <a:rPr sz="3200" dirty="0">
                <a:latin typeface="Times New Roman"/>
                <a:cs typeface="Times New Roman"/>
              </a:rPr>
              <a:t>si  passa </a:t>
            </a:r>
            <a:r>
              <a:rPr sz="3200" spc="-5" dirty="0">
                <a:latin typeface="Times New Roman"/>
                <a:cs typeface="Times New Roman"/>
              </a:rPr>
              <a:t>ad </a:t>
            </a:r>
            <a:r>
              <a:rPr sz="3200" dirty="0">
                <a:latin typeface="Times New Roman"/>
                <a:cs typeface="Times New Roman"/>
              </a:rPr>
              <a:t>una </a:t>
            </a:r>
            <a:r>
              <a:rPr sz="3200" spc="-5" dirty="0">
                <a:latin typeface="Times New Roman"/>
                <a:cs typeface="Times New Roman"/>
              </a:rPr>
              <a:t>soluzione </a:t>
            </a:r>
            <a:r>
              <a:rPr sz="3200" dirty="0">
                <a:latin typeface="Times New Roman"/>
                <a:cs typeface="Times New Roman"/>
              </a:rPr>
              <a:t>a grandi </a:t>
            </a:r>
            <a:r>
              <a:rPr sz="3200" spc="-5" dirty="0">
                <a:latin typeface="Times New Roman"/>
                <a:cs typeface="Times New Roman"/>
              </a:rPr>
              <a:t>linee </a:t>
            </a:r>
            <a:r>
              <a:rPr sz="3200" dirty="0">
                <a:latin typeface="Times New Roman"/>
                <a:cs typeface="Times New Roman"/>
              </a:rPr>
              <a:t>e, </a:t>
            </a:r>
            <a:r>
              <a:rPr sz="3200" spc="5" dirty="0">
                <a:latin typeface="Times New Roman"/>
                <a:cs typeface="Times New Roman"/>
              </a:rPr>
              <a:t>per  </a:t>
            </a:r>
            <a:r>
              <a:rPr sz="3200" dirty="0">
                <a:latin typeface="Times New Roman"/>
                <a:cs typeface="Times New Roman"/>
              </a:rPr>
              <a:t>gradi, si </a:t>
            </a:r>
            <a:r>
              <a:rPr sz="3200" spc="-5" dirty="0">
                <a:latin typeface="Times New Roman"/>
                <a:cs typeface="Times New Roman"/>
              </a:rPr>
              <a:t>procede </a:t>
            </a:r>
            <a:r>
              <a:rPr sz="3200" dirty="0">
                <a:latin typeface="Times New Roman"/>
                <a:cs typeface="Times New Roman"/>
              </a:rPr>
              <a:t>alla </a:t>
            </a:r>
            <a:r>
              <a:rPr sz="3200" spc="-5" dirty="0">
                <a:latin typeface="Times New Roman"/>
                <a:cs typeface="Times New Roman"/>
              </a:rPr>
              <a:t>costruzione</a:t>
            </a:r>
            <a:r>
              <a:rPr sz="3200" spc="6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della  </a:t>
            </a:r>
            <a:r>
              <a:rPr sz="3200" dirty="0">
                <a:latin typeface="Times New Roman"/>
                <a:cs typeface="Times New Roman"/>
              </a:rPr>
              <a:t>soluzione </a:t>
            </a:r>
            <a:r>
              <a:rPr sz="3200" spc="-5" dirty="0">
                <a:latin typeface="Times New Roman"/>
                <a:cs typeface="Times New Roman"/>
              </a:rPr>
              <a:t>finale </a:t>
            </a:r>
            <a:r>
              <a:rPr sz="3200" dirty="0">
                <a:latin typeface="Times New Roman"/>
                <a:cs typeface="Times New Roman"/>
              </a:rPr>
              <a:t>specificando un </a:t>
            </a:r>
            <a:r>
              <a:rPr sz="3200" spc="-5" dirty="0">
                <a:latin typeface="Times New Roman"/>
                <a:cs typeface="Times New Roman"/>
              </a:rPr>
              <a:t>numero  </a:t>
            </a:r>
            <a:r>
              <a:rPr sz="3200" dirty="0">
                <a:latin typeface="Times New Roman"/>
                <a:cs typeface="Times New Roman"/>
              </a:rPr>
              <a:t>sempre maggiore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dettagli.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538194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75675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99" y="2591295"/>
            <a:ext cx="2851785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lvl="1" indent="-33020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43535" algn="l"/>
              </a:tabLst>
            </a:pPr>
            <a:r>
              <a:rPr sz="1800" dirty="0">
                <a:latin typeface="Times New Roman"/>
                <a:cs typeface="Times New Roman"/>
              </a:rPr>
              <a:t>Accendere il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gas</a:t>
            </a:r>
            <a:endParaRPr sz="1800">
              <a:latin typeface="Times New Roman"/>
              <a:cs typeface="Times New Roman"/>
            </a:endParaRPr>
          </a:p>
          <a:p>
            <a:pPr marL="342900" lvl="1" indent="-3302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34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Aspettare </a:t>
            </a:r>
            <a:r>
              <a:rPr sz="1800" dirty="0">
                <a:latin typeface="Times New Roman"/>
                <a:cs typeface="Times New Roman"/>
              </a:rPr>
              <a:t>che l’acqua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bolla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Spegnere </a:t>
            </a:r>
            <a:r>
              <a:rPr sz="1800" dirty="0">
                <a:latin typeface="Times New Roman"/>
                <a:cs typeface="Times New Roman"/>
              </a:rPr>
              <a:t>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99" y="3568255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99" y="3874655"/>
            <a:ext cx="2912110" cy="15646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2900" lvl="1" indent="-330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4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Aprire </a:t>
            </a:r>
            <a:r>
              <a:rPr sz="1800" dirty="0">
                <a:latin typeface="Times New Roman"/>
                <a:cs typeface="Times New Roman"/>
              </a:rPr>
              <a:t>la scatola del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tè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Prendere </a:t>
            </a:r>
            <a:r>
              <a:rPr sz="1800" dirty="0">
                <a:latin typeface="Times New Roman"/>
                <a:cs typeface="Times New Roman"/>
              </a:rPr>
              <a:t>un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sacchetto-filtro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Chiudere la scatola del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tè</a:t>
            </a:r>
            <a:endParaRPr sz="1800">
              <a:latin typeface="Times New Roman"/>
              <a:cs typeface="Times New Roman"/>
            </a:endParaRPr>
          </a:p>
          <a:p>
            <a:pPr marL="355600" marR="240665" lvl="1" indent="-355600">
              <a:lnSpc>
                <a:spcPts val="1939"/>
              </a:lnSpc>
              <a:spcBef>
                <a:spcPts val="63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Mettere il sacchetto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nella  tazza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99" y="1213326"/>
            <a:ext cx="4163695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06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R="408940" algn="r">
              <a:lnSpc>
                <a:spcPts val="2675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955"/>
              </a:lnSpc>
            </a:pPr>
            <a:r>
              <a:rPr sz="1800" dirty="0">
                <a:latin typeface="Times New Roman"/>
                <a:cs typeface="Times New Roman"/>
              </a:rPr>
              <a:t>1.1 </a:t>
            </a:r>
            <a:r>
              <a:rPr sz="1800" spc="-5" dirty="0">
                <a:latin typeface="Times New Roman"/>
                <a:cs typeface="Times New Roman"/>
              </a:rPr>
              <a:t>Riempire </a:t>
            </a:r>
            <a:r>
              <a:rPr sz="1800" dirty="0">
                <a:latin typeface="Times New Roman"/>
                <a:cs typeface="Times New Roman"/>
              </a:rPr>
              <a:t>d’acqua il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bollitore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699" y="2435923"/>
            <a:ext cx="29527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3.1 </a:t>
            </a:r>
            <a:r>
              <a:rPr sz="2000" spc="-35" dirty="0">
                <a:latin typeface="Times New Roman"/>
                <a:cs typeface="Times New Roman"/>
              </a:rPr>
              <a:t>Versare </a:t>
            </a:r>
            <a:r>
              <a:rPr sz="2000" dirty="0">
                <a:latin typeface="Times New Roman"/>
                <a:cs typeface="Times New Roman"/>
              </a:rPr>
              <a:t>l’acqua bollente  </a:t>
            </a:r>
            <a:r>
              <a:rPr sz="2000" spc="-5" dirty="0">
                <a:latin typeface="Times New Roman"/>
                <a:cs typeface="Times New Roman"/>
              </a:rPr>
              <a:t>nella tazza </a:t>
            </a:r>
            <a:r>
              <a:rPr sz="2000" dirty="0">
                <a:latin typeface="Times New Roman"/>
                <a:cs typeface="Times New Roman"/>
              </a:rPr>
              <a:t>finché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è  piena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499" y="342499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699" y="3791394"/>
            <a:ext cx="3011805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9730" lvl="1" indent="-3670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Aspettare 3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minuti</a:t>
            </a:r>
            <a:endParaRPr sz="2000">
              <a:latin typeface="Times New Roman"/>
              <a:cs typeface="Times New Roman"/>
            </a:endParaRPr>
          </a:p>
          <a:p>
            <a:pPr marL="393700" lvl="1" indent="-3810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Estrarre </a:t>
            </a:r>
            <a:r>
              <a:rPr sz="2000" spc="-5" dirty="0">
                <a:latin typeface="Times New Roman"/>
                <a:cs typeface="Times New Roman"/>
              </a:rPr>
              <a:t>il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sacchetto-filtro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813307"/>
            <a:ext cx="553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139940" cy="31540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Soluzione ottenuta tramite scelte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endParaRPr sz="3200">
              <a:latin typeface="Times New Roman"/>
              <a:cs typeface="Times New Roman"/>
            </a:endParaRPr>
          </a:p>
          <a:p>
            <a:pPr marL="748030" marR="71120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Strutture di </a:t>
            </a:r>
            <a:r>
              <a:rPr sz="2800" spc="-5" dirty="0">
                <a:latin typeface="Times New Roman"/>
                <a:cs typeface="Times New Roman"/>
              </a:rPr>
              <a:t>selezione all’interno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altre  </a:t>
            </a: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349250" marR="44323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scomposizione fa ricorso 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strutture  </a:t>
            </a:r>
            <a:r>
              <a:rPr sz="3200" spc="-5" dirty="0">
                <a:latin typeface="Times New Roman"/>
                <a:cs typeface="Times New Roman"/>
              </a:rPr>
              <a:t>multiple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Nidificazione </a:t>
            </a:r>
            <a:r>
              <a:rPr sz="2800" dirty="0">
                <a:latin typeface="Times New Roman"/>
                <a:cs typeface="Times New Roman"/>
              </a:rPr>
              <a:t>(o </a:t>
            </a:r>
            <a:r>
              <a:rPr sz="2800" i="1" spc="-5" dirty="0">
                <a:latin typeface="Times New Roman"/>
                <a:cs typeface="Times New Roman"/>
              </a:rPr>
              <a:t>annidamento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strutture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407198"/>
            <a:ext cx="7410450" cy="271462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58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ts val="3650"/>
              </a:lnSpc>
              <a:spcBef>
                <a:spcPts val="133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Problema: </a:t>
            </a: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dei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numeri</a:t>
            </a:r>
            <a:endParaRPr sz="3200">
              <a:latin typeface="Times New Roman"/>
              <a:cs typeface="Times New Roman"/>
            </a:endParaRPr>
          </a:p>
          <a:p>
            <a:pPr marL="349250">
              <a:lnSpc>
                <a:spcPts val="3650"/>
              </a:lnSpc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c </a:t>
            </a:r>
            <a:r>
              <a:rPr sz="3200" dirty="0">
                <a:latin typeface="Times New Roman"/>
                <a:cs typeface="Times New Roman"/>
              </a:rPr>
              <a:t>diversi </a:t>
            </a:r>
            <a:r>
              <a:rPr sz="3200" spc="-5" dirty="0">
                <a:latin typeface="Times New Roman"/>
                <a:cs typeface="Times New Roman"/>
              </a:rPr>
              <a:t>tra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26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Azione primitiva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(nota):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</a:tabLst>
            </a:pPr>
            <a:r>
              <a:rPr sz="2400" spc="-30" dirty="0">
                <a:latin typeface="Times New Roman"/>
                <a:cs typeface="Times New Roman"/>
              </a:rPr>
              <a:t>Verificare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maggiore </a:t>
            </a:r>
            <a:r>
              <a:rPr sz="2400" dirty="0">
                <a:latin typeface="Times New Roman"/>
                <a:cs typeface="Times New Roman"/>
              </a:rPr>
              <a:t>di un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4740" y="3212592"/>
            <a:ext cx="1658620" cy="71945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479425" marR="17780" indent="-452755">
              <a:lnSpc>
                <a:spcPct val="75600"/>
              </a:lnSpc>
              <a:spcBef>
                <a:spcPts val="1155"/>
              </a:spcBef>
            </a:pPr>
            <a:r>
              <a:rPr sz="1800" spc="-10" dirty="0">
                <a:latin typeface="Times New Roman"/>
                <a:cs typeface="Times New Roman"/>
              </a:rPr>
              <a:t>Trovare </a:t>
            </a:r>
            <a:r>
              <a:rPr sz="1800" spc="-5" dirty="0">
                <a:latin typeface="Times New Roman"/>
                <a:cs typeface="Times New Roman"/>
              </a:rPr>
              <a:t>MAX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  </a:t>
            </a:r>
            <a:r>
              <a:rPr sz="1800" spc="-5" dirty="0">
                <a:latin typeface="Times New Roman"/>
                <a:cs typeface="Times New Roman"/>
              </a:rPr>
              <a:t>A, B,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683" y="4366259"/>
            <a:ext cx="1297305" cy="5029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59079" marR="223520" indent="-29209">
              <a:lnSpc>
                <a:spcPct val="76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5" dirty="0">
                <a:latin typeface="Times New Roman"/>
                <a:cs typeface="Times New Roman"/>
              </a:rPr>
              <a:t>gg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A, </a:t>
            </a:r>
            <a:r>
              <a:rPr sz="2000" spc="-5" dirty="0">
                <a:latin typeface="Times New Roman"/>
                <a:cs typeface="Times New Roman"/>
              </a:rPr>
              <a:t>B,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5332" y="4366259"/>
            <a:ext cx="1297305" cy="502920"/>
          </a:xfrm>
          <a:custGeom>
            <a:avLst/>
            <a:gdLst/>
            <a:ahLst/>
            <a:cxnLst/>
            <a:rect l="l" t="t" r="r" b="b"/>
            <a:pathLst>
              <a:path w="1297304" h="502920">
                <a:moveTo>
                  <a:pt x="0" y="0"/>
                </a:moveTo>
                <a:lnTo>
                  <a:pt x="1296923" y="0"/>
                </a:lnTo>
                <a:lnTo>
                  <a:pt x="1296923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5332" y="4366259"/>
            <a:ext cx="1297305" cy="502920"/>
          </a:xfrm>
          <a:custGeom>
            <a:avLst/>
            <a:gdLst/>
            <a:ahLst/>
            <a:cxnLst/>
            <a:rect l="l" t="t" r="r" b="b"/>
            <a:pathLst>
              <a:path w="1297304" h="502920">
                <a:moveTo>
                  <a:pt x="0" y="0"/>
                </a:moveTo>
                <a:lnTo>
                  <a:pt x="1296923" y="0"/>
                </a:lnTo>
                <a:lnTo>
                  <a:pt x="1296923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4740" y="4366259"/>
            <a:ext cx="1369060" cy="576580"/>
          </a:xfrm>
          <a:custGeom>
            <a:avLst/>
            <a:gdLst/>
            <a:ahLst/>
            <a:cxnLst/>
            <a:rect l="l" t="t" r="r" b="b"/>
            <a:pathLst>
              <a:path w="1369060" h="576579">
                <a:moveTo>
                  <a:pt x="1094841" y="0"/>
                </a:moveTo>
                <a:lnTo>
                  <a:pt x="273710" y="0"/>
                </a:lnTo>
                <a:lnTo>
                  <a:pt x="0" y="288036"/>
                </a:lnTo>
                <a:lnTo>
                  <a:pt x="273710" y="576072"/>
                </a:lnTo>
                <a:lnTo>
                  <a:pt x="1094841" y="576072"/>
                </a:lnTo>
                <a:lnTo>
                  <a:pt x="1368552" y="288036"/>
                </a:lnTo>
                <a:lnTo>
                  <a:pt x="109484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4740" y="4366259"/>
            <a:ext cx="1369060" cy="576580"/>
          </a:xfrm>
          <a:custGeom>
            <a:avLst/>
            <a:gdLst/>
            <a:ahLst/>
            <a:cxnLst/>
            <a:rect l="l" t="t" r="r" b="b"/>
            <a:pathLst>
              <a:path w="1369060" h="576579">
                <a:moveTo>
                  <a:pt x="0" y="288036"/>
                </a:moveTo>
                <a:lnTo>
                  <a:pt x="273710" y="0"/>
                </a:lnTo>
                <a:lnTo>
                  <a:pt x="1094841" y="0"/>
                </a:lnTo>
                <a:lnTo>
                  <a:pt x="1368552" y="288036"/>
                </a:lnTo>
                <a:lnTo>
                  <a:pt x="1094841" y="576072"/>
                </a:lnTo>
                <a:lnTo>
                  <a:pt x="273710" y="576072"/>
                </a:lnTo>
                <a:lnTo>
                  <a:pt x="0" y="288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57935" y="4444460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&gt;B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304" y="5228844"/>
            <a:ext cx="1800225" cy="7924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09600" marR="635" indent="-601980">
              <a:lnSpc>
                <a:spcPct val="76000"/>
              </a:lnSpc>
              <a:spcBef>
                <a:spcPts val="1240"/>
              </a:spcBef>
            </a:pPr>
            <a:r>
              <a:rPr sz="2000" spc="-10" dirty="0">
                <a:latin typeface="Times New Roman"/>
                <a:cs typeface="Times New Roman"/>
              </a:rPr>
              <a:t>Trovare </a:t>
            </a:r>
            <a:r>
              <a:rPr sz="2000" dirty="0">
                <a:latin typeface="Times New Roman"/>
                <a:cs typeface="Times New Roman"/>
              </a:rPr>
              <a:t>MAX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A 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9094" y="3931920"/>
            <a:ext cx="124460" cy="373380"/>
          </a:xfrm>
          <a:custGeom>
            <a:avLst/>
            <a:gdLst/>
            <a:ahLst/>
            <a:cxnLst/>
            <a:rect l="l" t="t" r="r" b="b"/>
            <a:pathLst>
              <a:path w="124460" h="373379">
                <a:moveTo>
                  <a:pt x="124383" y="0"/>
                </a:moveTo>
                <a:lnTo>
                  <a:pt x="0" y="3731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6963" y="4280969"/>
            <a:ext cx="72390" cy="84455"/>
          </a:xfrm>
          <a:custGeom>
            <a:avLst/>
            <a:gdLst/>
            <a:ahLst/>
            <a:cxnLst/>
            <a:rect l="l" t="t" r="r" b="b"/>
            <a:pathLst>
              <a:path w="72389" h="84454">
                <a:moveTo>
                  <a:pt x="0" y="0"/>
                </a:moveTo>
                <a:lnTo>
                  <a:pt x="12052" y="84340"/>
                </a:lnTo>
                <a:lnTo>
                  <a:pt x="72288" y="240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2722" y="3931920"/>
            <a:ext cx="2852420" cy="424180"/>
          </a:xfrm>
          <a:custGeom>
            <a:avLst/>
            <a:gdLst/>
            <a:ahLst/>
            <a:cxnLst/>
            <a:rect l="l" t="t" r="r" b="b"/>
            <a:pathLst>
              <a:path w="2852420" h="424179">
                <a:moveTo>
                  <a:pt x="2851835" y="0"/>
                </a:moveTo>
                <a:lnTo>
                  <a:pt x="0" y="4240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9911" y="4316411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80" h="75564">
                <a:moveTo>
                  <a:pt x="69761" y="0"/>
                </a:moveTo>
                <a:lnTo>
                  <a:pt x="0" y="48894"/>
                </a:lnTo>
                <a:lnTo>
                  <a:pt x="80975" y="75374"/>
                </a:lnTo>
                <a:lnTo>
                  <a:pt x="69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3796" y="3931920"/>
            <a:ext cx="2207895" cy="421640"/>
          </a:xfrm>
          <a:custGeom>
            <a:avLst/>
            <a:gdLst/>
            <a:ahLst/>
            <a:cxnLst/>
            <a:rect l="l" t="t" r="r" b="b"/>
            <a:pathLst>
              <a:path w="2207895" h="421639">
                <a:moveTo>
                  <a:pt x="0" y="0"/>
                </a:moveTo>
                <a:lnTo>
                  <a:pt x="2207755" y="421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1931" y="4313590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4287" y="0"/>
                </a:moveTo>
                <a:lnTo>
                  <a:pt x="0" y="74853"/>
                </a:lnTo>
                <a:lnTo>
                  <a:pt x="81991" y="51714"/>
                </a:lnTo>
                <a:lnTo>
                  <a:pt x="14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2605" y="4942332"/>
            <a:ext cx="1306830" cy="274320"/>
          </a:xfrm>
          <a:custGeom>
            <a:avLst/>
            <a:gdLst/>
            <a:ahLst/>
            <a:cxnLst/>
            <a:rect l="l" t="t" r="r" b="b"/>
            <a:pathLst>
              <a:path w="1306829" h="274320">
                <a:moveTo>
                  <a:pt x="1306283" y="0"/>
                </a:moveTo>
                <a:lnTo>
                  <a:pt x="0" y="27428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7" y="5176720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66738" y="0"/>
                </a:moveTo>
                <a:lnTo>
                  <a:pt x="0" y="52946"/>
                </a:lnTo>
                <a:lnTo>
                  <a:pt x="82397" y="74574"/>
                </a:lnTo>
                <a:lnTo>
                  <a:pt x="6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9015" y="4942332"/>
            <a:ext cx="1272540" cy="342900"/>
          </a:xfrm>
          <a:custGeom>
            <a:avLst/>
            <a:gdLst/>
            <a:ahLst/>
            <a:cxnLst/>
            <a:rect l="l" t="t" r="r" b="b"/>
            <a:pathLst>
              <a:path w="1272539" h="342900">
                <a:moveTo>
                  <a:pt x="0" y="0"/>
                </a:moveTo>
                <a:lnTo>
                  <a:pt x="1272184" y="3422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9033" y="5244514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19799" y="0"/>
                </a:moveTo>
                <a:lnTo>
                  <a:pt x="0" y="73583"/>
                </a:lnTo>
                <a:lnTo>
                  <a:pt x="83477" y="56591"/>
                </a:lnTo>
                <a:lnTo>
                  <a:pt x="19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95390" y="4265485"/>
            <a:ext cx="875030" cy="5626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ct val="76000"/>
              </a:lnSpc>
              <a:spcBef>
                <a:spcPts val="68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16779" y="5300471"/>
            <a:ext cx="1800225" cy="7924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09600" marR="635" indent="-601980">
              <a:lnSpc>
                <a:spcPct val="76000"/>
              </a:lnSpc>
              <a:spcBef>
                <a:spcPts val="1240"/>
              </a:spcBef>
            </a:pPr>
            <a:r>
              <a:rPr sz="2000" spc="-10" dirty="0">
                <a:latin typeface="Times New Roman"/>
                <a:cs typeface="Times New Roman"/>
              </a:rPr>
              <a:t>Trovare </a:t>
            </a:r>
            <a:r>
              <a:rPr sz="2000" dirty="0">
                <a:latin typeface="Times New Roman"/>
                <a:cs typeface="Times New Roman"/>
              </a:rPr>
              <a:t>MAX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B 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2540" y="4435982"/>
            <a:ext cx="41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4816" y="5401284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5114" y="5444261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538194"/>
            <a:ext cx="553720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438903"/>
            <a:ext cx="5077460" cy="3267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2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28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verifica </a:t>
            </a: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4430" lvl="2" indent="-22860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11550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747395" lvl="1" indent="-278765">
              <a:lnSpc>
                <a:spcPct val="100000"/>
              </a:lnSpc>
              <a:spcBef>
                <a:spcPts val="260"/>
              </a:spcBef>
              <a:buFont typeface="Times New Roman"/>
              <a:buChar char="–"/>
              <a:tabLst>
                <a:tab pos="7480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verifica </a:t>
            </a: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1154430" lvl="2" indent="-22860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11550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3795" lvl="2" indent="-228600">
              <a:lnSpc>
                <a:spcPct val="100000"/>
              </a:lnSpc>
              <a:spcBef>
                <a:spcPts val="155"/>
              </a:spcBef>
              <a:buFont typeface="Times New Roman"/>
              <a:buChar char="•"/>
              <a:tabLst>
                <a:tab pos="1154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523" y="2438903"/>
            <a:ext cx="935355" cy="3267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335" marR="5080" indent="635">
              <a:lnSpc>
                <a:spcPct val="106000"/>
              </a:lnSpc>
              <a:spcBef>
                <a:spcPts val="195"/>
              </a:spcBef>
            </a:pPr>
            <a:r>
              <a:rPr sz="3200" i="1" spc="-5" dirty="0">
                <a:latin typeface="Times New Roman"/>
                <a:cs typeface="Times New Roman"/>
              </a:rPr>
              <a:t>P2  </a:t>
            </a:r>
            <a:r>
              <a:rPr sz="2800" i="1" spc="-5" dirty="0">
                <a:latin typeface="Times New Roman"/>
                <a:cs typeface="Times New Roman"/>
              </a:rPr>
              <a:t>P2.1  </a:t>
            </a: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i="1" spc="-5" dirty="0">
                <a:latin typeface="Times New Roman"/>
                <a:cs typeface="Times New Roman"/>
              </a:rPr>
              <a:t>P2.2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125888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393348"/>
            <a:ext cx="7613015" cy="521398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2524125">
              <a:lnSpc>
                <a:spcPct val="100000"/>
              </a:lnSpc>
              <a:spcBef>
                <a:spcPts val="1930"/>
              </a:spcBef>
            </a:pPr>
            <a:r>
              <a:rPr sz="3200" spc="-5" dirty="0">
                <a:latin typeface="Times New Roman"/>
                <a:cs typeface="Times New Roman"/>
              </a:rPr>
              <a:t>Struttura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10" dirty="0">
                <a:latin typeface="Times New Roman"/>
                <a:cs typeface="Times New Roman"/>
              </a:rPr>
              <a:t>Esempio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applicazione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9250" marR="5080" indent="-635">
              <a:lnSpc>
                <a:spcPct val="76100"/>
              </a:lnSpc>
              <a:tabLst>
                <a:tab pos="828040" algn="l"/>
                <a:tab pos="1365885" algn="l"/>
                <a:tab pos="2789555" algn="l"/>
                <a:tab pos="3248025" algn="l"/>
                <a:tab pos="4792345" algn="l"/>
                <a:tab pos="5250815" algn="l"/>
                <a:tab pos="6474460" algn="l"/>
              </a:tabLst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pe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io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contiene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ogni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cartella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codice numerico del paziente a cui si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riferisce;</a:t>
            </a:r>
            <a:endParaRPr sz="2800">
              <a:latin typeface="Times New Roman"/>
              <a:cs typeface="Times New Roman"/>
            </a:endParaRPr>
          </a:p>
          <a:p>
            <a:pPr marL="437515" indent="-424815">
              <a:lnSpc>
                <a:spcPts val="3354"/>
              </a:lnSpc>
              <a:buChar char="•"/>
              <a:tabLst>
                <a:tab pos="437515" algn="l"/>
                <a:tab pos="4381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anagrafici;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spcBef>
                <a:spcPts val="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Informazioni</a:t>
            </a:r>
            <a:r>
              <a:rPr sz="2800" spc="-10" dirty="0">
                <a:latin typeface="Times New Roman"/>
                <a:cs typeface="Times New Roman"/>
              </a:rPr>
              <a:t> mediche</a:t>
            </a:r>
            <a:endParaRPr sz="2800">
              <a:latin typeface="Times New Roman"/>
              <a:cs typeface="Times New Roman"/>
            </a:endParaRPr>
          </a:p>
          <a:p>
            <a:pPr marL="349250" marR="5715" indent="-337185">
              <a:lnSpc>
                <a:spcPct val="76100"/>
              </a:lnSpc>
              <a:spcBef>
                <a:spcPts val="795"/>
              </a:spcBef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suppone che lo schedario sia ordinato secondo il  codice numerico</a:t>
            </a:r>
            <a:r>
              <a:rPr sz="2800" spc="-10" dirty="0">
                <a:latin typeface="Times New Roman"/>
                <a:cs typeface="Times New Roman"/>
              </a:rPr>
              <a:t> crescente.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124" y="503712"/>
            <a:ext cx="7955915" cy="36499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25145" algn="ctr">
              <a:lnSpc>
                <a:spcPct val="100000"/>
              </a:lnSpc>
              <a:spcBef>
                <a:spcPts val="8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Le </a:t>
            </a:r>
            <a:r>
              <a:rPr sz="2400" dirty="0">
                <a:latin typeface="Times New Roman"/>
                <a:cs typeface="Times New Roman"/>
              </a:rPr>
              <a:t>operazioni possibili sullo schedario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sono: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eliminazione della cartella di un paziente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dimesso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aggiornamento </a:t>
            </a:r>
            <a:r>
              <a:rPr sz="2400" dirty="0">
                <a:latin typeface="Times New Roman"/>
                <a:cs typeface="Times New Roman"/>
              </a:rPr>
              <a:t>di una cartella con nuove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informazioni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inserimento </a:t>
            </a:r>
            <a:r>
              <a:rPr sz="2400" dirty="0">
                <a:latin typeface="Times New Roman"/>
                <a:cs typeface="Times New Roman"/>
              </a:rPr>
              <a:t>di nuove cartelle per nuovi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pazienti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7185">
              <a:lnSpc>
                <a:spcPct val="76200"/>
              </a:lnSpc>
              <a:spcBef>
                <a:spcPts val="795"/>
              </a:spcBef>
            </a:pPr>
            <a:r>
              <a:rPr sz="2400" spc="-5" dirty="0">
                <a:latin typeface="Times New Roman"/>
                <a:cs typeface="Times New Roman"/>
              </a:rPr>
              <a:t>Gli aggiornamenti </a:t>
            </a:r>
            <a:r>
              <a:rPr sz="2400" dirty="0">
                <a:latin typeface="Times New Roman"/>
                <a:cs typeface="Times New Roman"/>
              </a:rPr>
              <a:t>vengono </a:t>
            </a:r>
            <a:r>
              <a:rPr sz="2400" spc="-10" dirty="0">
                <a:latin typeface="Times New Roman"/>
                <a:cs typeface="Times New Roman"/>
              </a:rPr>
              <a:t>effettuati </a:t>
            </a:r>
            <a:r>
              <a:rPr sz="2400" dirty="0">
                <a:latin typeface="Times New Roman"/>
                <a:cs typeface="Times New Roman"/>
              </a:rPr>
              <a:t>da un addetto che riceve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informazioni così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organizzate: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tratta di una </a:t>
            </a:r>
            <a:r>
              <a:rPr sz="2400" spc="-5" dirty="0">
                <a:latin typeface="Times New Roman"/>
                <a:cs typeface="Times New Roman"/>
              </a:rPr>
              <a:t>successione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comando </a:t>
            </a:r>
            <a:r>
              <a:rPr sz="2400" dirty="0">
                <a:latin typeface="Times New Roman"/>
                <a:cs typeface="Times New Roman"/>
              </a:rPr>
              <a:t>può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324" y="4144773"/>
            <a:ext cx="165798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100"/>
              </a:spcBef>
              <a:buChar char="–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Inserimento</a:t>
            </a:r>
            <a:endParaRPr sz="2000">
              <a:latin typeface="Times New Roman"/>
              <a:cs typeface="Times New Roman"/>
            </a:endParaRPr>
          </a:p>
          <a:p>
            <a:pPr marL="2914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Eliminazione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551" y="4144773"/>
            <a:ext cx="5575935" cy="650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85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sulla scheda seguito dal codice </a:t>
            </a:r>
            <a:r>
              <a:rPr sz="2000" spc="5" dirty="0">
                <a:latin typeface="Times New Roman"/>
                <a:cs typeface="Times New Roman"/>
              </a:rPr>
              <a:t>dopo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quale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inserire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E </a:t>
            </a:r>
            <a:r>
              <a:rPr sz="2000" dirty="0">
                <a:latin typeface="Times New Roman"/>
                <a:cs typeface="Times New Roman"/>
              </a:rPr>
              <a:t>seguito dal codice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scheda da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eliminare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324" y="4784606"/>
            <a:ext cx="690181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Aggiornamento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seguito dal codice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scheda da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aggiornare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Si usa </a:t>
            </a:r>
            <a:r>
              <a:rPr sz="2000" spc="-5" dirty="0">
                <a:latin typeface="Times New Roman"/>
                <a:cs typeface="Times New Roman"/>
              </a:rPr>
              <a:t>l’asterisco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*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distinguere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comando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dall’altro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99657"/>
            <a:ext cx="6855459" cy="459232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6090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  <a:spcBef>
                <a:spcPts val="1810"/>
              </a:spcBef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3742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spc="-40" dirty="0">
                <a:latin typeface="Times New Roman"/>
                <a:cs typeface="Times New Roman"/>
              </a:rPr>
              <a:t>117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118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10"/>
              </a:lnSpc>
              <a:tabLst>
                <a:tab pos="23742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spc="-40" dirty="0">
                <a:latin typeface="Times New Roman"/>
                <a:cs typeface="Times New Roman"/>
              </a:rPr>
              <a:t>118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119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47205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	</a:t>
            </a:r>
            <a:r>
              <a:rPr sz="2800" dirty="0">
                <a:latin typeface="Times New Roman"/>
                <a:cs typeface="Times New Roman"/>
              </a:rPr>
              <a:t>120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5266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dirty="0">
                <a:latin typeface="Times New Roman"/>
                <a:cs typeface="Times New Roman"/>
              </a:rPr>
              <a:t>122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123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185"/>
              </a:lnSpc>
              <a:tabLst>
                <a:tab pos="247332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	</a:t>
            </a:r>
            <a:r>
              <a:rPr sz="2800" dirty="0">
                <a:latin typeface="Times New Roman"/>
                <a:cs typeface="Times New Roman"/>
              </a:rPr>
              <a:t>125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378" y="4824166"/>
            <a:ext cx="3989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informazioni aggiuntive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832" y="5106108"/>
            <a:ext cx="227965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>
              <a:lnSpc>
                <a:spcPts val="3185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</a:pPr>
            <a:r>
              <a:rPr sz="2800" spc="-5" dirty="0">
                <a:latin typeface="Times New Roman"/>
                <a:cs typeface="Times New Roman"/>
              </a:rPr>
              <a:t>…………..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492" y="435322"/>
            <a:ext cx="8050530" cy="144907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175635">
              <a:lnSpc>
                <a:spcPct val="100000"/>
              </a:lnSpc>
              <a:spcBef>
                <a:spcPts val="136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65800"/>
              </a:lnSpc>
              <a:spcBef>
                <a:spcPts val="1830"/>
              </a:spcBef>
            </a:pPr>
            <a:r>
              <a:rPr sz="2400" spc="-5" dirty="0">
                <a:latin typeface="Times New Roman"/>
                <a:cs typeface="Times New Roman"/>
              </a:rPr>
              <a:t>Uso </a:t>
            </a:r>
            <a:r>
              <a:rPr sz="2400" dirty="0">
                <a:latin typeface="Times New Roman"/>
                <a:cs typeface="Times New Roman"/>
              </a:rPr>
              <a:t>della struttura </a:t>
            </a:r>
            <a:r>
              <a:rPr sz="2400" spc="-5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per l’esecuzione di un singolo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comando  </a:t>
            </a:r>
            <a:r>
              <a:rPr sz="2400" dirty="0">
                <a:latin typeface="Times New Roman"/>
                <a:cs typeface="Times New Roman"/>
              </a:rPr>
              <a:t>(scelta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88" y="2178686"/>
            <a:ext cx="23495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  <a:tabLst>
                <a:tab pos="367665" algn="l"/>
                <a:tab pos="139001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If	</a:t>
            </a:r>
            <a:r>
              <a:rPr sz="2400" dirty="0">
                <a:latin typeface="Times New Roman"/>
                <a:cs typeface="Times New Roman"/>
              </a:rPr>
              <a:t>c’è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“*”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795"/>
              </a:lnSpc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4168" y="2523110"/>
            <a:ext cx="323469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lettera</a:t>
            </a:r>
            <a:endParaRPr sz="2400">
              <a:latin typeface="Times New Roman"/>
              <a:cs typeface="Times New Roman"/>
            </a:endParaRPr>
          </a:p>
          <a:p>
            <a:pPr marL="12700" marR="292735">
              <a:lnSpc>
                <a:spcPts val="270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I: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spc="-5" dirty="0">
                <a:latin typeface="Times New Roman"/>
                <a:cs typeface="Times New Roman"/>
              </a:rPr>
              <a:t>inserimento  E: </a:t>
            </a:r>
            <a:r>
              <a:rPr sz="2400" spc="-10" dirty="0">
                <a:latin typeface="Times New Roman"/>
                <a:cs typeface="Times New Roman"/>
              </a:rPr>
              <a:t>effettua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eliminazione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</a:pPr>
            <a:r>
              <a:rPr sz="2400" spc="-5" dirty="0">
                <a:latin typeface="Times New Roman"/>
                <a:cs typeface="Times New Roman"/>
              </a:rPr>
              <a:t>A: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spc="-5" dirty="0">
                <a:latin typeface="Times New Roman"/>
                <a:cs typeface="Times New Roman"/>
              </a:rPr>
              <a:t>aggiornamento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segnala </a:t>
            </a:r>
            <a:r>
              <a:rPr sz="2400" spc="-5" dirty="0">
                <a:latin typeface="Times New Roman"/>
                <a:cs typeface="Times New Roman"/>
              </a:rPr>
              <a:t>comando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88" y="4580510"/>
            <a:ext cx="5839460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61440" marR="3054350" indent="44958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endcase  else</a:t>
            </a:r>
            <a:endParaRPr sz="2400">
              <a:latin typeface="Times New Roman"/>
              <a:cs typeface="Times New Roman"/>
            </a:endParaRPr>
          </a:p>
          <a:p>
            <a:pPr marL="181102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segnala </a:t>
            </a:r>
            <a:r>
              <a:rPr sz="2400" spc="-5" dirty="0">
                <a:latin typeface="Times New Roman"/>
                <a:cs typeface="Times New Roman"/>
              </a:rPr>
              <a:t>assenza scheda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538194"/>
            <a:ext cx="553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9223" y="1213326"/>
            <a:ext cx="3284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Times New Roman"/>
                <a:cs typeface="Times New Roman"/>
              </a:rPr>
              <a:t>Verso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l’Iterazione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2004631"/>
            <a:ext cx="3606800" cy="320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9525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Altro </a:t>
            </a:r>
            <a:r>
              <a:rPr sz="2400" spc="-5" dirty="0">
                <a:latin typeface="Times New Roman"/>
                <a:cs typeface="Times New Roman"/>
              </a:rPr>
              <a:t>modo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scomporre 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problema:</a:t>
            </a:r>
            <a:endParaRPr sz="2400">
              <a:latin typeface="Times New Roman"/>
              <a:cs typeface="Times New Roman"/>
            </a:endParaRPr>
          </a:p>
          <a:p>
            <a:pPr marL="349250" marR="232410" algn="just">
              <a:lnSpc>
                <a:spcPts val="2590"/>
              </a:lnSpc>
              <a:spcBef>
                <a:spcPts val="735"/>
              </a:spcBef>
            </a:pPr>
            <a:r>
              <a:rPr sz="2400" spc="-15" dirty="0">
                <a:latin typeface="Times New Roman"/>
                <a:cs typeface="Times New Roman"/>
              </a:rPr>
              <a:t>Trovare </a:t>
            </a:r>
            <a:r>
              <a:rPr sz="2400" dirty="0">
                <a:latin typeface="Times New Roman"/>
                <a:cs typeface="Times New Roman"/>
              </a:rPr>
              <a:t>il più grande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dei  </a:t>
            </a: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diversi </a:t>
            </a:r>
            <a:r>
              <a:rPr sz="2400" spc="5" dirty="0">
                <a:latin typeface="Times New Roman"/>
                <a:cs typeface="Times New Roman"/>
              </a:rPr>
              <a:t>tra  </a:t>
            </a:r>
            <a:r>
              <a:rPr sz="2400" dirty="0">
                <a:latin typeface="Times New Roman"/>
                <a:cs typeface="Times New Roman"/>
              </a:rPr>
              <a:t>loro</a:t>
            </a:r>
            <a:endParaRPr sz="24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fra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749300" marR="330200" lvl="1" indent="-279400">
              <a:lnSpc>
                <a:spcPct val="100000"/>
              </a:lnSpc>
              <a:spcBef>
                <a:spcPts val="600"/>
              </a:spcBef>
              <a:buChar char="–"/>
              <a:tabLst>
                <a:tab pos="748665" algn="l"/>
                <a:tab pos="749935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</a:t>
            </a:r>
            <a:r>
              <a:rPr sz="2000" spc="-5" dirty="0">
                <a:latin typeface="Times New Roman"/>
                <a:cs typeface="Times New Roman"/>
              </a:rPr>
              <a:t>tra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  </a:t>
            </a:r>
            <a:r>
              <a:rPr sz="2000" dirty="0">
                <a:latin typeface="Times New Roman"/>
                <a:cs typeface="Times New Roman"/>
              </a:rPr>
              <a:t>soluzione del passo  precedente 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2003107"/>
            <a:ext cx="3346450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Generalizzazione del 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precedente</a:t>
            </a:r>
            <a:endParaRPr sz="2800">
              <a:latin typeface="Times New Roman"/>
              <a:cs typeface="Times New Roman"/>
            </a:endParaRPr>
          </a:p>
          <a:p>
            <a:pPr marL="748665" marR="84455" indent="-2794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Necessità </a:t>
            </a:r>
            <a:r>
              <a:rPr sz="2400" dirty="0">
                <a:latin typeface="Times New Roman"/>
                <a:cs typeface="Times New Roman"/>
              </a:rPr>
              <a:t>di definire  una </a:t>
            </a:r>
            <a:r>
              <a:rPr sz="2400" i="1" dirty="0">
                <a:latin typeface="Times New Roman"/>
                <a:cs typeface="Times New Roman"/>
              </a:rPr>
              <a:t>struttura di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813307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292975" cy="2372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214629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Successione di problemi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dello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stesso  tipo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Ripetere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volte un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soluzione in modo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avere, alla fine, la  soluzione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15" y="538194"/>
            <a:ext cx="457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</a:t>
            </a:r>
            <a:r>
              <a:rPr spc="-90" dirty="0"/>
              <a:t> </a:t>
            </a:r>
            <a:r>
              <a:rPr dirty="0"/>
              <a:t>Complessi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418705" cy="493077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894965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Soluzione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51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Scomposizione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sottoproblemi</a:t>
            </a:r>
            <a:endParaRPr sz="3200">
              <a:latin typeface="Times New Roman"/>
              <a:cs typeface="Times New Roman"/>
            </a:endParaRPr>
          </a:p>
          <a:p>
            <a:pPr marL="748030" marR="56515" lvl="1" indent="-278130">
              <a:lnSpc>
                <a:spcPts val="3030"/>
              </a:lnSpc>
              <a:spcBef>
                <a:spcPts val="75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Fino </a:t>
            </a:r>
            <a:r>
              <a:rPr sz="2800" spc="-5" dirty="0">
                <a:latin typeface="Times New Roman"/>
                <a:cs typeface="Times New Roman"/>
              </a:rPr>
              <a:t>a trovare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sottoproblemi  primitivi che risulti equivalente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partenza</a:t>
            </a:r>
            <a:endParaRPr sz="2800">
              <a:latin typeface="Times New Roman"/>
              <a:cs typeface="Times New Roman"/>
            </a:endParaRPr>
          </a:p>
          <a:p>
            <a:pPr marL="349250" marR="80645" indent="-336550">
              <a:lnSpc>
                <a:spcPts val="3460"/>
              </a:lnSpc>
              <a:spcBef>
                <a:spcPts val="78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Individuazione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procedimento </a:t>
            </a:r>
            <a:r>
              <a:rPr sz="3200" spc="5" dirty="0">
                <a:latin typeface="Times New Roman"/>
                <a:cs typeface="Times New Roman"/>
              </a:rPr>
              <a:t>che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porta  alla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  <a:p>
            <a:pPr marL="748030" marR="5080" lvl="1" indent="-278130">
              <a:lnSpc>
                <a:spcPts val="303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cooperazione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sottoproblemi dei  quali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è in grado </a:t>
            </a:r>
            <a:r>
              <a:rPr sz="2800" dirty="0">
                <a:latin typeface="Times New Roman"/>
                <a:cs typeface="Times New Roman"/>
              </a:rPr>
              <a:t>di fornire </a:t>
            </a:r>
            <a:r>
              <a:rPr sz="2800" spc="-10" dirty="0">
                <a:latin typeface="Times New Roman"/>
                <a:cs typeface="Times New Roman"/>
              </a:rPr>
              <a:t>facilmente </a:t>
            </a:r>
            <a:r>
              <a:rPr sz="2800" dirty="0">
                <a:latin typeface="Times New Roman"/>
                <a:cs typeface="Times New Roman"/>
              </a:rPr>
              <a:t>una  soluzione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13" y="1975994"/>
            <a:ext cx="244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  <a:tab pos="1519555" algn="l"/>
              </a:tabLst>
            </a:pPr>
            <a:r>
              <a:rPr sz="2400" spc="-5" dirty="0">
                <a:latin typeface="Times New Roman"/>
                <a:cs typeface="Times New Roman"/>
              </a:rPr>
              <a:t>Quando	durante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417" y="2305178"/>
            <a:ext cx="678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2326005" algn="l"/>
                <a:tab pos="4799330" algn="l"/>
                <a:tab pos="5295900" algn="l"/>
                <a:tab pos="599567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</a:t>
            </a:r>
            <a:r>
              <a:rPr sz="2400" spc="-1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	por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’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	una	c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ena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465" y="1975994"/>
            <a:ext cx="49923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424815" algn="l"/>
                <a:tab pos="2439670" algn="l"/>
                <a:tab pos="2882900" algn="l"/>
                <a:tab pos="3393440" algn="l"/>
                <a:tab pos="4745355" algn="l"/>
              </a:tabLst>
            </a:pP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pos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	di	un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oble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5" dirty="0"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R="6985" algn="r">
              <a:lnSpc>
                <a:spcPts val="2735"/>
              </a:lnSpc>
            </a:pPr>
            <a:r>
              <a:rPr sz="2400" spc="-15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417" y="2563181"/>
            <a:ext cx="7077709" cy="20148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soddisfano </a:t>
            </a:r>
            <a:r>
              <a:rPr sz="2400" dirty="0">
                <a:latin typeface="Times New Roman"/>
                <a:cs typeface="Times New Roman"/>
              </a:rPr>
              <a:t>le seguenti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condizioni:</a:t>
            </a:r>
            <a:endParaRPr sz="2400">
              <a:latin typeface="Times New Roman"/>
              <a:cs typeface="Times New Roman"/>
            </a:endParaRPr>
          </a:p>
          <a:p>
            <a:pPr marL="411480" marR="8890" indent="-278765">
              <a:lnSpc>
                <a:spcPts val="2160"/>
              </a:lnSpc>
              <a:spcBef>
                <a:spcPts val="745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sottoproblemi </a:t>
            </a:r>
            <a:r>
              <a:rPr sz="2000" dirty="0">
                <a:latin typeface="Times New Roman"/>
                <a:cs typeface="Times New Roman"/>
              </a:rPr>
              <a:t>sono uguali, oppure </a:t>
            </a:r>
            <a:r>
              <a:rPr sz="2000" spc="-5" dirty="0">
                <a:latin typeface="Times New Roman"/>
                <a:cs typeface="Times New Roman"/>
              </a:rPr>
              <a:t>differiscono </a:t>
            </a:r>
            <a:r>
              <a:rPr sz="2000" dirty="0">
                <a:latin typeface="Times New Roman"/>
                <a:cs typeface="Times New Roman"/>
              </a:rPr>
              <a:t>solo per i dati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cui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agiscono</a:t>
            </a:r>
            <a:endParaRPr sz="2000">
              <a:latin typeface="Times New Roman"/>
              <a:cs typeface="Times New Roman"/>
            </a:endParaRPr>
          </a:p>
          <a:p>
            <a:pPr marL="411480" marR="5080" indent="-278765">
              <a:lnSpc>
                <a:spcPts val="2160"/>
              </a:lnSpc>
              <a:spcBef>
                <a:spcPts val="705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dirty="0">
                <a:latin typeface="Times New Roman"/>
                <a:cs typeface="Times New Roman"/>
              </a:rPr>
              <a:t>I dati su cui agiscono i </a:t>
            </a:r>
            <a:r>
              <a:rPr sz="2000" spc="-5" dirty="0">
                <a:latin typeface="Times New Roman"/>
                <a:cs typeface="Times New Roman"/>
              </a:rPr>
              <a:t>sottoproblemi </a:t>
            </a:r>
            <a:r>
              <a:rPr sz="2000" dirty="0">
                <a:latin typeface="Times New Roman"/>
                <a:cs typeface="Times New Roman"/>
              </a:rPr>
              <a:t>sono </a:t>
            </a:r>
            <a:r>
              <a:rPr sz="2000" spc="-5" dirty="0">
                <a:latin typeface="Times New Roman"/>
                <a:cs typeface="Times New Roman"/>
              </a:rPr>
              <a:t>in relazione </a:t>
            </a:r>
            <a:r>
              <a:rPr sz="2000" dirty="0">
                <a:latin typeface="Times New Roman"/>
                <a:cs typeface="Times New Roman"/>
              </a:rPr>
              <a:t>d’ordine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 un </a:t>
            </a:r>
            <a:r>
              <a:rPr sz="2000" spc="-5" dirty="0">
                <a:latin typeface="Times New Roman"/>
                <a:cs typeface="Times New Roman"/>
              </a:rPr>
              <a:t>sottoproblema differisce </a:t>
            </a:r>
            <a:r>
              <a:rPr sz="2000" dirty="0">
                <a:latin typeface="Times New Roman"/>
                <a:cs typeface="Times New Roman"/>
              </a:rPr>
              <a:t>dal </a:t>
            </a:r>
            <a:r>
              <a:rPr sz="2000" spc="-5" dirty="0">
                <a:latin typeface="Times New Roman"/>
                <a:cs typeface="Times New Roman"/>
              </a:rPr>
              <a:t>precedente </a:t>
            </a:r>
            <a:r>
              <a:rPr sz="2000" dirty="0">
                <a:latin typeface="Times New Roman"/>
                <a:cs typeface="Times New Roman"/>
              </a:rPr>
              <a:t>solo perchè </a:t>
            </a:r>
            <a:r>
              <a:rPr sz="2000" spc="-5" dirty="0">
                <a:latin typeface="Times New Roman"/>
                <a:cs typeface="Times New Roman"/>
              </a:rPr>
              <a:t>utilizza il  </a:t>
            </a:r>
            <a:r>
              <a:rPr sz="2000" dirty="0">
                <a:latin typeface="Times New Roman"/>
                <a:cs typeface="Times New Roman"/>
              </a:rPr>
              <a:t>dato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successivo.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13" y="4978274"/>
            <a:ext cx="7287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allora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dice che il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è risolto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ITERATIVAMENTE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91705" cy="3449954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</a:t>
            </a:r>
            <a:r>
              <a:rPr sz="3200" dirty="0">
                <a:latin typeface="Times New Roman"/>
                <a:cs typeface="Times New Roman"/>
              </a:rPr>
              <a:t>fra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&gt; 3 numeri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tutti  </a:t>
            </a:r>
            <a:r>
              <a:rPr sz="3200" dirty="0">
                <a:latin typeface="Times New Roman"/>
                <a:cs typeface="Times New Roman"/>
              </a:rPr>
              <a:t>diversi fra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marL="748030" marR="75438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Supponiamo che i dati siano in relazione  </a:t>
            </a:r>
            <a:r>
              <a:rPr sz="2800" dirty="0">
                <a:latin typeface="Times New Roman"/>
                <a:cs typeface="Times New Roman"/>
              </a:rPr>
              <a:t>d’ordine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può parlare di 1</a:t>
            </a:r>
            <a:r>
              <a:rPr sz="2400" dirty="0">
                <a:latin typeface="MS PGothic"/>
                <a:cs typeface="MS PGothic"/>
              </a:rPr>
              <a:t>° </a:t>
            </a:r>
            <a:r>
              <a:rPr sz="2400" dirty="0">
                <a:latin typeface="Times New Roman"/>
                <a:cs typeface="Times New Roman"/>
              </a:rPr>
              <a:t>dato, 2</a:t>
            </a:r>
            <a:r>
              <a:rPr sz="2400" dirty="0">
                <a:latin typeface="MS PGothic"/>
                <a:cs typeface="MS PGothic"/>
              </a:rPr>
              <a:t>° </a:t>
            </a:r>
            <a:r>
              <a:rPr sz="2400" dirty="0">
                <a:latin typeface="Times New Roman"/>
                <a:cs typeface="Times New Roman"/>
              </a:rPr>
              <a:t>dato, … n</a:t>
            </a:r>
            <a:r>
              <a:rPr sz="2400" dirty="0">
                <a:latin typeface="MS PGothic"/>
                <a:cs typeface="MS PGothic"/>
              </a:rPr>
              <a:t>°</a:t>
            </a:r>
            <a:r>
              <a:rPr sz="2400" spc="-535" dirty="0">
                <a:latin typeface="MS PGothic"/>
                <a:cs typeface="MS PGothic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2004631"/>
            <a:ext cx="335407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07314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tra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  </a:t>
            </a:r>
            <a:r>
              <a:rPr sz="2400" spc="-5" dirty="0">
                <a:latin typeface="Times New Roman"/>
                <a:cs typeface="Times New Roman"/>
              </a:rPr>
              <a:t>primi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600"/>
              </a:lnSpc>
              <a:spcBef>
                <a:spcPts val="58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il  </a:t>
            </a:r>
            <a:r>
              <a:rPr sz="2400" dirty="0">
                <a:latin typeface="Times New Roman"/>
                <a:cs typeface="Times New Roman"/>
              </a:rPr>
              <a:t>risultato precedente e il  3</a:t>
            </a:r>
            <a:r>
              <a:rPr sz="2400" dirty="0">
                <a:latin typeface="MS PGothic"/>
                <a:cs typeface="MS PGothic"/>
              </a:rPr>
              <a:t>°</a:t>
            </a:r>
            <a:r>
              <a:rPr sz="2400" spc="-140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6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il  </a:t>
            </a:r>
            <a:r>
              <a:rPr sz="2400" dirty="0">
                <a:latin typeface="Times New Roman"/>
                <a:cs typeface="Times New Roman"/>
              </a:rPr>
              <a:t>risultato precedente e  </a:t>
            </a:r>
            <a:r>
              <a:rPr sz="2400" spc="-5" dirty="0">
                <a:latin typeface="Times New Roman"/>
                <a:cs typeface="Times New Roman"/>
              </a:rPr>
              <a:t>l’ultimo numero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MS PGothic"/>
                <a:cs typeface="MS PGothic"/>
              </a:rPr>
              <a:t>°  </a:t>
            </a:r>
            <a:r>
              <a:rPr sz="2400" dirty="0">
                <a:latin typeface="Times New Roman"/>
                <a:cs typeface="Times New Roman"/>
              </a:rPr>
              <a:t>dato)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1911788"/>
            <a:ext cx="3606165" cy="4020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</a:t>
            </a:r>
            <a:r>
              <a:rPr sz="2800" spc="-10" dirty="0">
                <a:latin typeface="Times New Roman"/>
                <a:cs typeface="Times New Roman"/>
              </a:rPr>
              <a:t> concisamente:</a:t>
            </a:r>
            <a:endParaRPr sz="2800">
              <a:latin typeface="Times New Roman"/>
              <a:cs typeface="Times New Roman"/>
            </a:endParaRPr>
          </a:p>
          <a:p>
            <a:pPr marL="748665" marR="10541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 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primi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ts val="2590"/>
              </a:lnSpc>
              <a:spcBef>
                <a:spcPts val="605"/>
              </a:spcBef>
              <a:buFont typeface="Times New Roman"/>
              <a:buChar char="–"/>
              <a:tabLst>
                <a:tab pos="749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Mentre </a:t>
            </a: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sono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 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esaminare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1155700" marR="479425" lvl="2" indent="-228600">
              <a:lnSpc>
                <a:spcPts val="216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Esamina il primo  numero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ancora  </a:t>
            </a:r>
            <a:r>
              <a:rPr sz="2000" spc="-5" dirty="0">
                <a:latin typeface="Times New Roman"/>
                <a:cs typeface="Times New Roman"/>
              </a:rPr>
              <a:t>considerato</a:t>
            </a:r>
            <a:endParaRPr sz="2000">
              <a:latin typeface="Times New Roman"/>
              <a:cs typeface="Times New Roman"/>
            </a:endParaRPr>
          </a:p>
          <a:p>
            <a:pPr marL="1155700" marR="169545" lvl="2" indent="-228600">
              <a:lnSpc>
                <a:spcPts val="216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questo 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 </a:t>
            </a:r>
            <a:r>
              <a:rPr sz="2000" spc="-5" dirty="0">
                <a:latin typeface="Times New Roman"/>
                <a:cs typeface="Times New Roman"/>
              </a:rPr>
              <a:t>precedentemente  </a:t>
            </a:r>
            <a:r>
              <a:rPr sz="2000" dirty="0">
                <a:latin typeface="Times New Roman"/>
                <a:cs typeface="Times New Roman"/>
              </a:rPr>
              <a:t>trovato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576706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423" y="2001583"/>
            <a:ext cx="7305675" cy="295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 marR="5080" indent="-31115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Si dispone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spc="-5" dirty="0">
                <a:latin typeface="Times New Roman"/>
                <a:cs typeface="Times New Roman"/>
              </a:rPr>
              <a:t>livello delle precipitazioni  </a:t>
            </a:r>
            <a:r>
              <a:rPr sz="3200" dirty="0">
                <a:latin typeface="Times New Roman"/>
                <a:cs typeface="Times New Roman"/>
              </a:rPr>
              <a:t>relativo a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</a:t>
            </a:r>
            <a:r>
              <a:rPr sz="3200" spc="-5" dirty="0">
                <a:latin typeface="Times New Roman"/>
                <a:cs typeface="Times New Roman"/>
              </a:rPr>
              <a:t>giorni </a:t>
            </a:r>
            <a:r>
              <a:rPr sz="3200" dirty="0">
                <a:latin typeface="Times New Roman"/>
                <a:cs typeface="Times New Roman"/>
              </a:rPr>
              <a:t>di un </a:t>
            </a:r>
            <a:r>
              <a:rPr sz="3200" spc="-5" dirty="0">
                <a:latin typeface="Times New Roman"/>
                <a:cs typeface="Times New Roman"/>
              </a:rPr>
              <a:t>periodo </a:t>
            </a:r>
            <a:r>
              <a:rPr sz="3200" dirty="0">
                <a:latin typeface="Times New Roman"/>
                <a:cs typeface="Times New Roman"/>
              </a:rPr>
              <a:t>di 4  settimane . </a:t>
            </a:r>
            <a:r>
              <a:rPr sz="3200" spc="-5" dirty="0">
                <a:latin typeface="Times New Roman"/>
                <a:cs typeface="Times New Roman"/>
              </a:rPr>
              <a:t>Si </a:t>
            </a:r>
            <a:r>
              <a:rPr sz="3200" dirty="0">
                <a:latin typeface="Times New Roman"/>
                <a:cs typeface="Times New Roman"/>
              </a:rPr>
              <a:t>vuole </a:t>
            </a:r>
            <a:r>
              <a:rPr sz="3200" spc="-5" dirty="0">
                <a:latin typeface="Times New Roman"/>
                <a:cs typeface="Times New Roman"/>
              </a:rPr>
              <a:t>determinare il livello  </a:t>
            </a:r>
            <a:r>
              <a:rPr sz="3200" dirty="0">
                <a:latin typeface="Times New Roman"/>
                <a:cs typeface="Times New Roman"/>
              </a:rPr>
              <a:t>totale di </a:t>
            </a:r>
            <a:r>
              <a:rPr sz="3200" spc="-5" dirty="0">
                <a:latin typeface="Times New Roman"/>
                <a:cs typeface="Times New Roman"/>
              </a:rPr>
              <a:t>precipitazioni </a:t>
            </a:r>
            <a:r>
              <a:rPr sz="3200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settimana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per  tutto il </a:t>
            </a:r>
            <a:r>
              <a:rPr sz="3200" dirty="0">
                <a:latin typeface="Times New Roman"/>
                <a:cs typeface="Times New Roman"/>
              </a:rPr>
              <a:t>periodo e </a:t>
            </a:r>
            <a:r>
              <a:rPr sz="3200" spc="-5" dirty="0">
                <a:latin typeface="Times New Roman"/>
                <a:cs typeface="Times New Roman"/>
              </a:rPr>
              <a:t>il giorno </a:t>
            </a:r>
            <a:r>
              <a:rPr sz="3200" dirty="0">
                <a:latin typeface="Times New Roman"/>
                <a:cs typeface="Times New Roman"/>
              </a:rPr>
              <a:t>di massima  precipitazione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settimana.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216344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099" y="1212860"/>
            <a:ext cx="4050665" cy="34448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dirty="0">
                <a:latin typeface="Times New Roman"/>
                <a:cs typeface="Times New Roman"/>
              </a:rPr>
              <a:t>Dati di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Input:</a:t>
            </a:r>
            <a:endParaRPr sz="32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65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 delle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settimane</a:t>
            </a:r>
            <a:endParaRPr sz="20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5" dirty="0">
                <a:latin typeface="Times New Roman"/>
                <a:cs typeface="Times New Roman"/>
              </a:rPr>
              <a:t>ogni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settimana: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2085"/>
              </a:lnSpc>
              <a:spcBef>
                <a:spcPts val="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Precipitazione </a:t>
            </a:r>
            <a:r>
              <a:rPr sz="1800" spc="-5" dirty="0">
                <a:latin typeface="Times New Roman"/>
                <a:cs typeface="Times New Roman"/>
              </a:rPr>
              <a:t>espressa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765"/>
              </a:lnSpc>
            </a:pPr>
            <a:r>
              <a:rPr sz="3200" dirty="0">
                <a:latin typeface="Times New Roman"/>
                <a:cs typeface="Times New Roman"/>
              </a:rPr>
              <a:t>Output:</a:t>
            </a:r>
            <a:endParaRPr sz="32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55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Livello totale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precipitazione</a:t>
            </a:r>
            <a:endParaRPr sz="20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5" dirty="0">
                <a:latin typeface="Times New Roman"/>
                <a:cs typeface="Times New Roman"/>
              </a:rPr>
              <a:t>ogni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settimana: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Livello totale di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precipitazione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massima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precipitazione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179831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099" y="957073"/>
            <a:ext cx="761238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Metodo di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  <a:p>
            <a:pPr marL="349250" marR="5080" indent="-337185" algn="just">
              <a:lnSpc>
                <a:spcPct val="76000"/>
              </a:lnSpc>
              <a:spcBef>
                <a:spcPts val="830"/>
              </a:spcBef>
            </a:pPr>
            <a:r>
              <a:rPr sz="2400" dirty="0">
                <a:latin typeface="Wingdings"/>
                <a:cs typeface="Wingdings"/>
              </a:rPr>
              <a:t>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 calcolare il livello totale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dirty="0">
                <a:latin typeface="Times New Roman"/>
                <a:cs typeface="Times New Roman"/>
              </a:rPr>
              <a:t>di n  </a:t>
            </a:r>
            <a:r>
              <a:rPr sz="2400" spc="-5" dirty="0">
                <a:latin typeface="Times New Roman"/>
                <a:cs typeface="Times New Roman"/>
              </a:rPr>
              <a:t>settimane occorre </a:t>
            </a: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dirty="0">
                <a:latin typeface="Times New Roman"/>
                <a:cs typeface="Times New Roman"/>
              </a:rPr>
              <a:t>ogni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748665" marR="6985" indent="-279400" algn="just">
              <a:lnSpc>
                <a:spcPct val="76000"/>
              </a:lnSpc>
            </a:pPr>
            <a:r>
              <a:rPr sz="2400" spc="10" dirty="0">
                <a:latin typeface="Wingdings"/>
                <a:cs typeface="Wingdings"/>
              </a:rPr>
              <a:t></a:t>
            </a:r>
            <a:r>
              <a:rPr sz="2400" spc="10" dirty="0">
                <a:latin typeface="Times New Roman"/>
                <a:cs typeface="Times New Roman"/>
              </a:rPr>
              <a:t>Per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calcolare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livello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ogni  settimana occorre 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dirty="0">
                <a:latin typeface="Times New Roman"/>
                <a:cs typeface="Times New Roman"/>
              </a:rPr>
              <a:t>ogni giorno della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155700" marR="5715" indent="-228600" algn="just">
              <a:lnSpc>
                <a:spcPct val="76000"/>
              </a:lnSpc>
              <a:spcBef>
                <a:spcPts val="5"/>
              </a:spcBef>
            </a:pPr>
            <a:r>
              <a:rPr sz="2400" spc="-5" dirty="0">
                <a:latin typeface="Wingdings"/>
                <a:cs typeface="Wingdings"/>
              </a:rPr>
              <a:t></a:t>
            </a:r>
            <a:r>
              <a:rPr sz="2400" spc="-5" dirty="0">
                <a:latin typeface="Times New Roman"/>
                <a:cs typeface="Times New Roman"/>
              </a:rPr>
              <a:t>Per determinare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giorno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massima precipitazione  </a:t>
            </a:r>
            <a:r>
              <a:rPr sz="2400" dirty="0">
                <a:latin typeface="Times New Roman"/>
                <a:cs typeface="Times New Roman"/>
              </a:rPr>
              <a:t>di ogni </a:t>
            </a:r>
            <a:r>
              <a:rPr sz="2400" spc="-5" dirty="0">
                <a:latin typeface="Times New Roman"/>
                <a:cs typeface="Times New Roman"/>
              </a:rPr>
              <a:t>settimana occorre confrontare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dirty="0">
                <a:latin typeface="Times New Roman"/>
                <a:cs typeface="Times New Roman"/>
              </a:rPr>
              <a:t>di tutti i giorni della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108394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87196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3" y="0"/>
                </a:lnTo>
                <a:lnTo>
                  <a:pt x="1152143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196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3" y="0"/>
                </a:lnTo>
                <a:lnTo>
                  <a:pt x="1152143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8862" y="1993963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P1</a:t>
            </a:r>
            <a:endParaRPr sz="1200">
              <a:latin typeface="Times New Roman"/>
              <a:cs typeface="Times New Roman"/>
            </a:endParaRPr>
          </a:p>
          <a:p>
            <a:pPr marL="12700" marR="5080" indent="-3873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Inizializzazione 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5928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5928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8075" y="1936051"/>
            <a:ext cx="985519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P2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Calcolo </a:t>
            </a:r>
            <a:r>
              <a:rPr sz="1000" spc="-10" dirty="0">
                <a:latin typeface="Times New Roman"/>
                <a:cs typeface="Times New Roman"/>
              </a:rPr>
              <a:t>livello  </a:t>
            </a:r>
            <a:r>
              <a:rPr sz="1000" spc="-5" dirty="0">
                <a:latin typeface="Times New Roman"/>
                <a:cs typeface="Times New Roman"/>
              </a:rPr>
              <a:t>precipitazione  </a:t>
            </a:r>
            <a:r>
              <a:rPr sz="1000" dirty="0">
                <a:latin typeface="Times New Roman"/>
                <a:cs typeface="Times New Roman"/>
              </a:rPr>
              <a:t>periodoe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settimana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9880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9880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71009" y="1993963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P3</a:t>
            </a:r>
            <a:endParaRPr sz="12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Stampa 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59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59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5111" y="3175127"/>
            <a:ext cx="10648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P2.1</a:t>
            </a:r>
            <a:endParaRPr sz="1200">
              <a:latin typeface="Times New Roman"/>
              <a:cs typeface="Times New Roman"/>
            </a:endParaRPr>
          </a:p>
          <a:p>
            <a:pPr marL="12700" marR="5080" indent="-317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Inizializzazione 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tti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  Giornopioggiamax  </a:t>
            </a:r>
            <a:r>
              <a:rPr sz="1000" spc="-10" dirty="0">
                <a:latin typeface="Times New Roman"/>
                <a:cs typeface="Times New Roman"/>
              </a:rPr>
              <a:t>maxpioggia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8667" y="321259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8667" y="321259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6723" y="3233039"/>
            <a:ext cx="77470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</a:t>
            </a:r>
            <a:endParaRPr sz="120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Calcolo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livello  </a:t>
            </a:r>
            <a:r>
              <a:rPr sz="1000" spc="-5" dirty="0">
                <a:latin typeface="Times New Roman"/>
                <a:cs typeface="Times New Roman"/>
              </a:rPr>
              <a:t>Precipitazione  </a:t>
            </a:r>
            <a:r>
              <a:rPr sz="1000" spc="-10" dirty="0">
                <a:latin typeface="Times New Roman"/>
                <a:cs typeface="Times New Roman"/>
              </a:rPr>
              <a:t>settimanale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2620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2620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48970" y="3175127"/>
            <a:ext cx="10998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P2.3</a:t>
            </a:r>
            <a:endParaRPr sz="12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Stampa 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ttti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  </a:t>
            </a:r>
            <a:r>
              <a:rPr sz="1000" spc="-10" dirty="0">
                <a:latin typeface="Times New Roman"/>
                <a:cs typeface="Times New Roman"/>
              </a:rPr>
              <a:t>Giornomaxpioggia  maxpioggia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459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9675" y="4875276"/>
            <a:ext cx="874394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P2.2.1</a:t>
            </a:r>
            <a:endParaRPr sz="120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Lettura </a:t>
            </a:r>
            <a:r>
              <a:rPr sz="1000" spc="-5" dirty="0">
                <a:latin typeface="Times New Roman"/>
                <a:cs typeface="Times New Roman"/>
              </a:rPr>
              <a:t>data e  </a:t>
            </a:r>
            <a:r>
              <a:rPr sz="1000" spc="-10" dirty="0">
                <a:latin typeface="Times New Roman"/>
                <a:cs typeface="Times New Roman"/>
              </a:rPr>
              <a:t>Quantità 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8667" y="479755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8667" y="479755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4441" y="4875276"/>
            <a:ext cx="619760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P2.2.2</a:t>
            </a:r>
            <a:endParaRPr sz="1200">
              <a:latin typeface="Times New Roman"/>
              <a:cs typeface="Times New Roman"/>
            </a:endParaRPr>
          </a:p>
          <a:p>
            <a:pPr marL="12700" marR="5080" indent="-33020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Controllo 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22620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2620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88593" y="4856067"/>
            <a:ext cx="1020444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>
              <a:lnSpc>
                <a:spcPts val="154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P2.2.3</a:t>
            </a:r>
            <a:endParaRPr sz="1400">
              <a:latin typeface="Times New Roman"/>
              <a:cs typeface="Times New Roman"/>
            </a:endParaRPr>
          </a:p>
          <a:p>
            <a:pPr marL="12065" marR="5080" indent="-635" algn="ctr">
              <a:lnSpc>
                <a:spcPct val="76000"/>
              </a:lnSpc>
              <a:spcBef>
                <a:spcPts val="150"/>
              </a:spcBef>
            </a:pPr>
            <a:r>
              <a:rPr sz="1000" spc="-10" dirty="0">
                <a:latin typeface="Times New Roman"/>
                <a:cs typeface="Times New Roman"/>
              </a:rPr>
              <a:t>Aggiornamento  totpioggiasettimana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40395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0395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52033" y="3290951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P2.4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Aggiornamento 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3267" y="1687144"/>
            <a:ext cx="2808605" cy="230504"/>
          </a:xfrm>
          <a:custGeom>
            <a:avLst/>
            <a:gdLst/>
            <a:ahLst/>
            <a:cxnLst/>
            <a:rect l="l" t="t" r="r" b="b"/>
            <a:pathLst>
              <a:path w="2808604" h="230505">
                <a:moveTo>
                  <a:pt x="0" y="228523"/>
                </a:moveTo>
                <a:lnTo>
                  <a:pt x="0" y="0"/>
                </a:lnTo>
                <a:lnTo>
                  <a:pt x="2808287" y="0"/>
                </a:lnTo>
                <a:lnTo>
                  <a:pt x="2808287" y="230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0" y="1687144"/>
            <a:ext cx="2663825" cy="230504"/>
          </a:xfrm>
          <a:custGeom>
            <a:avLst/>
            <a:gdLst/>
            <a:ahLst/>
            <a:cxnLst/>
            <a:rect l="l" t="t" r="r" b="b"/>
            <a:pathLst>
              <a:path w="2663825" h="230505">
                <a:moveTo>
                  <a:pt x="0" y="228523"/>
                </a:moveTo>
                <a:lnTo>
                  <a:pt x="0" y="0"/>
                </a:lnTo>
                <a:lnTo>
                  <a:pt x="2663825" y="0"/>
                </a:lnTo>
                <a:lnTo>
                  <a:pt x="2663825" y="230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530" y="2564892"/>
            <a:ext cx="3745229" cy="647700"/>
          </a:xfrm>
          <a:custGeom>
            <a:avLst/>
            <a:gdLst/>
            <a:ahLst/>
            <a:cxnLst/>
            <a:rect l="l" t="t" r="r" b="b"/>
            <a:pathLst>
              <a:path w="3745229" h="647700">
                <a:moveTo>
                  <a:pt x="3744912" y="0"/>
                </a:moveTo>
                <a:lnTo>
                  <a:pt x="3744912" y="322262"/>
                </a:lnTo>
                <a:lnTo>
                  <a:pt x="0" y="322262"/>
                </a:lnTo>
                <a:lnTo>
                  <a:pt x="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4740" y="2564892"/>
            <a:ext cx="936625" cy="647700"/>
          </a:xfrm>
          <a:custGeom>
            <a:avLst/>
            <a:gdLst/>
            <a:ahLst/>
            <a:cxnLst/>
            <a:rect l="l" t="t" r="r" b="b"/>
            <a:pathLst>
              <a:path w="936625" h="647700">
                <a:moveTo>
                  <a:pt x="936625" y="0"/>
                </a:moveTo>
                <a:lnTo>
                  <a:pt x="936625" y="322262"/>
                </a:lnTo>
                <a:lnTo>
                  <a:pt x="0" y="322262"/>
                </a:lnTo>
                <a:lnTo>
                  <a:pt x="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000" y="2564892"/>
            <a:ext cx="1727200" cy="647700"/>
          </a:xfrm>
          <a:custGeom>
            <a:avLst/>
            <a:gdLst/>
            <a:ahLst/>
            <a:cxnLst/>
            <a:rect l="l" t="t" r="r" b="b"/>
            <a:pathLst>
              <a:path w="1727200" h="647700">
                <a:moveTo>
                  <a:pt x="0" y="0"/>
                </a:moveTo>
                <a:lnTo>
                  <a:pt x="0" y="322262"/>
                </a:lnTo>
                <a:lnTo>
                  <a:pt x="1727200" y="322262"/>
                </a:lnTo>
                <a:lnTo>
                  <a:pt x="172720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2564892"/>
            <a:ext cx="3745229" cy="647700"/>
          </a:xfrm>
          <a:custGeom>
            <a:avLst/>
            <a:gdLst/>
            <a:ahLst/>
            <a:cxnLst/>
            <a:rect l="l" t="t" r="r" b="b"/>
            <a:pathLst>
              <a:path w="3745229" h="647700">
                <a:moveTo>
                  <a:pt x="0" y="0"/>
                </a:moveTo>
                <a:lnTo>
                  <a:pt x="0" y="322262"/>
                </a:lnTo>
                <a:lnTo>
                  <a:pt x="3744912" y="322262"/>
                </a:lnTo>
                <a:lnTo>
                  <a:pt x="3744912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7530" y="3861815"/>
            <a:ext cx="2808605" cy="935355"/>
          </a:xfrm>
          <a:custGeom>
            <a:avLst/>
            <a:gdLst/>
            <a:ahLst/>
            <a:cxnLst/>
            <a:rect l="l" t="t" r="r" b="b"/>
            <a:pathLst>
              <a:path w="2808604" h="935354">
                <a:moveTo>
                  <a:pt x="2808287" y="0"/>
                </a:moveTo>
                <a:lnTo>
                  <a:pt x="2808287" y="466737"/>
                </a:lnTo>
                <a:lnTo>
                  <a:pt x="0" y="466737"/>
                </a:lnTo>
                <a:lnTo>
                  <a:pt x="0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4740" y="3861815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34740" y="3861815"/>
            <a:ext cx="2663825" cy="935355"/>
          </a:xfrm>
          <a:custGeom>
            <a:avLst/>
            <a:gdLst/>
            <a:ahLst/>
            <a:cxnLst/>
            <a:rect l="l" t="t" r="r" b="b"/>
            <a:pathLst>
              <a:path w="2663825" h="935354">
                <a:moveTo>
                  <a:pt x="0" y="0"/>
                </a:moveTo>
                <a:lnTo>
                  <a:pt x="0" y="466737"/>
                </a:lnTo>
                <a:lnTo>
                  <a:pt x="2663825" y="466737"/>
                </a:lnTo>
                <a:lnTo>
                  <a:pt x="2663825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33521" y="845058"/>
            <a:ext cx="207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P(precipitazioni)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1278636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81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74477" y="2613469"/>
            <a:ext cx="8807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1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settimana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282255" y="3910481"/>
            <a:ext cx="665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1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Times New Roman"/>
                <a:cs typeface="Times New Roman"/>
              </a:rPr>
              <a:t>giorno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813307"/>
            <a:ext cx="41421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Oggetto</a:t>
            </a:r>
            <a:r>
              <a:rPr spc="-85" dirty="0"/>
              <a:t> </a:t>
            </a:r>
            <a:r>
              <a:rPr dirty="0"/>
              <a:t>Ricorsivo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437755" cy="41052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Definito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 se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stesso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Esempi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dirty="0">
                <a:latin typeface="Times New Roman"/>
                <a:cs typeface="Times New Roman"/>
              </a:rPr>
              <a:t>naturali: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1 è un </a:t>
            </a:r>
            <a:r>
              <a:rPr sz="2000" spc="-5" dirty="0">
                <a:latin typeface="Times New Roman"/>
                <a:cs typeface="Times New Roman"/>
              </a:rPr>
              <a:t>numero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naturale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Il successore di un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naturale è un </a:t>
            </a:r>
            <a:r>
              <a:rPr sz="2000" spc="-5" dirty="0">
                <a:latin typeface="Times New Roman"/>
                <a:cs typeface="Times New Roman"/>
              </a:rPr>
              <a:t>numero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naturale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Strutture ad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albero: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9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• è un albero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albero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vuoto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5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sono </a:t>
            </a:r>
            <a:r>
              <a:rPr sz="2000" spc="-5" dirty="0">
                <a:latin typeface="Times New Roman"/>
                <a:cs typeface="Times New Roman"/>
              </a:rPr>
              <a:t>alberi, allora </a:t>
            </a:r>
            <a:r>
              <a:rPr sz="2000" dirty="0">
                <a:latin typeface="Times New Roman"/>
                <a:cs typeface="Times New Roman"/>
              </a:rPr>
              <a:t>anche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struttura</a:t>
            </a:r>
            <a:endParaRPr sz="2000">
              <a:latin typeface="Times New Roman"/>
              <a:cs typeface="Times New Roman"/>
            </a:endParaRPr>
          </a:p>
          <a:p>
            <a:pPr marR="1685289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960755" algn="l"/>
                <a:tab pos="1800860" algn="l"/>
              </a:tabLst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1950" spc="240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	.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	</a:t>
            </a:r>
            <a:r>
              <a:rPr sz="2000" dirty="0">
                <a:latin typeface="Times New Roman"/>
                <a:cs typeface="Times New Roman"/>
              </a:rPr>
              <a:t>è un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albero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3917" y="5615940"/>
            <a:ext cx="221615" cy="248285"/>
          </a:xfrm>
          <a:custGeom>
            <a:avLst/>
            <a:gdLst/>
            <a:ahLst/>
            <a:cxnLst/>
            <a:rect l="l" t="t" r="r" b="b"/>
            <a:pathLst>
              <a:path w="221614" h="248285">
                <a:moveTo>
                  <a:pt x="221386" y="0"/>
                </a:moveTo>
                <a:lnTo>
                  <a:pt x="0" y="248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1652" y="5829364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275" y="0"/>
                </a:moveTo>
                <a:lnTo>
                  <a:pt x="0" y="82232"/>
                </a:lnTo>
                <a:lnTo>
                  <a:pt x="79146" y="50711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1315" y="5615940"/>
            <a:ext cx="292100" cy="254000"/>
          </a:xfrm>
          <a:custGeom>
            <a:avLst/>
            <a:gdLst/>
            <a:ahLst/>
            <a:cxnLst/>
            <a:rect l="l" t="t" r="r" b="b"/>
            <a:pathLst>
              <a:path w="292100" h="254000">
                <a:moveTo>
                  <a:pt x="0" y="0"/>
                </a:moveTo>
                <a:lnTo>
                  <a:pt x="291947" y="253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8676" y="583283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012" y="0"/>
                </a:moveTo>
                <a:lnTo>
                  <a:pt x="0" y="57492"/>
                </a:lnTo>
                <a:lnTo>
                  <a:pt x="82486" y="78765"/>
                </a:lnTo>
                <a:lnTo>
                  <a:pt x="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087" y="813307"/>
            <a:ext cx="494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Definizione</a:t>
            </a:r>
            <a:r>
              <a:rPr spc="-95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1952815"/>
            <a:ext cx="7433309" cy="42602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49530" indent="-336550">
              <a:lnSpc>
                <a:spcPts val="346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Ottenuta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 versioni più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  della stessa cosa </a:t>
            </a:r>
            <a:r>
              <a:rPr sz="3200" spc="5" dirty="0">
                <a:latin typeface="Times New Roman"/>
                <a:cs typeface="Times New Roman"/>
              </a:rPr>
              <a:t>che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definisce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livelli:</a:t>
            </a:r>
            <a:endParaRPr sz="32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7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Passo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Operazione che riconduce la definizione ad un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  livello a quella di livello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inferiore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0"/>
              </a:spcBef>
              <a:buChar char="–"/>
              <a:tabLst>
                <a:tab pos="749300" algn="l"/>
              </a:tabLst>
            </a:pPr>
            <a:r>
              <a:rPr sz="2800" spc="-10" dirty="0">
                <a:latin typeface="Times New Roman"/>
                <a:cs typeface="Times New Roman"/>
              </a:rPr>
              <a:t>Base </a:t>
            </a:r>
            <a:r>
              <a:rPr sz="2800" dirty="0">
                <a:latin typeface="Times New Roman"/>
                <a:cs typeface="Times New Roman"/>
              </a:rPr>
              <a:t>(o </a:t>
            </a:r>
            <a:r>
              <a:rPr sz="2800" i="1" spc="-5" dirty="0">
                <a:latin typeface="Times New Roman"/>
                <a:cs typeface="Times New Roman"/>
              </a:rPr>
              <a:t>livello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assiomatico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partenza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Necessario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ricostruire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livelli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successivi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Consente di definire </a:t>
            </a:r>
            <a:r>
              <a:rPr sz="2000" spc="-5" dirty="0">
                <a:latin typeface="Times New Roman"/>
                <a:cs typeface="Times New Roman"/>
              </a:rPr>
              <a:t>problemi </a:t>
            </a:r>
            <a:r>
              <a:rPr sz="2000" dirty="0">
                <a:latin typeface="Times New Roman"/>
                <a:cs typeface="Times New Roman"/>
              </a:rPr>
              <a:t>di ordine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superiore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813307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107555" cy="3818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Un problema di ordine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è definito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termini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medesimo problema di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ordine  inferiore</a:t>
            </a:r>
            <a:endParaRPr sz="3200">
              <a:latin typeface="Times New Roman"/>
              <a:cs typeface="Times New Roman"/>
            </a:endParaRPr>
          </a:p>
          <a:p>
            <a:pPr marL="748030" marR="23749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Entità definita in termini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10" dirty="0">
                <a:latin typeface="Times New Roman"/>
                <a:cs typeface="Times New Roman"/>
              </a:rPr>
              <a:t>semplici </a:t>
            </a:r>
            <a:r>
              <a:rPr sz="2800" spc="-5" dirty="0">
                <a:latin typeface="Times New Roman"/>
                <a:cs typeface="Times New Roman"/>
              </a:rPr>
              <a:t>della  stessa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entità</a:t>
            </a:r>
            <a:endParaRPr sz="2800">
              <a:latin typeface="Times New Roman"/>
              <a:cs typeface="Times New Roman"/>
            </a:endParaRPr>
          </a:p>
          <a:p>
            <a:pPr marL="748030" marR="60198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Nella definizione deve apparire il livello  </a:t>
            </a:r>
            <a:r>
              <a:rPr sz="2800" spc="-10" dirty="0">
                <a:latin typeface="Times New Roman"/>
                <a:cs typeface="Times New Roman"/>
              </a:rPr>
              <a:t>assiomatico </a:t>
            </a:r>
            <a:r>
              <a:rPr sz="2800" spc="-5" dirty="0">
                <a:latin typeface="Times New Roman"/>
                <a:cs typeface="Times New Roman"/>
              </a:rPr>
              <a:t>(o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5" dirty="0">
                <a:latin typeface="Times New Roman"/>
                <a:cs typeface="Times New Roman"/>
              </a:rPr>
              <a:t> ricostruzione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risolubile tramite un’azione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15" y="538194"/>
            <a:ext cx="457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</a:t>
            </a:r>
            <a:r>
              <a:rPr spc="-90" dirty="0"/>
              <a:t> </a:t>
            </a:r>
            <a:r>
              <a:rPr dirty="0"/>
              <a:t>Complessi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682740" cy="503364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932815" algn="ctr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Approccio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Principio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i="1" dirty="0">
                <a:latin typeface="Times New Roman"/>
                <a:cs typeface="Times New Roman"/>
              </a:rPr>
              <a:t>Divide et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Impera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Ridurre </a:t>
            </a:r>
            <a:r>
              <a:rPr sz="2800" spc="-5" dirty="0">
                <a:latin typeface="Times New Roman"/>
                <a:cs typeface="Times New Roman"/>
              </a:rPr>
              <a:t>la complessità del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semplici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Individuare Struttura e </a:t>
            </a:r>
            <a:r>
              <a:rPr sz="2000" spc="-5" dirty="0">
                <a:latin typeface="Times New Roman"/>
                <a:cs typeface="Times New Roman"/>
              </a:rPr>
              <a:t>Relazioni </a:t>
            </a:r>
            <a:r>
              <a:rPr sz="2000" dirty="0">
                <a:latin typeface="Times New Roman"/>
                <a:cs typeface="Times New Roman"/>
              </a:rPr>
              <a:t>fra di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essi</a:t>
            </a:r>
            <a:endParaRPr sz="2000">
              <a:latin typeface="Times New Roman"/>
              <a:cs typeface="Times New Roman"/>
            </a:endParaRPr>
          </a:p>
          <a:p>
            <a:pPr marL="1155700" marR="43688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Progettazione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algoritmo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ciascun  </a:t>
            </a:r>
            <a:r>
              <a:rPr sz="2400" spc="-5" dirty="0">
                <a:latin typeface="Times New Roman"/>
                <a:cs typeface="Times New Roman"/>
              </a:rPr>
              <a:t>sottoproblema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è </a:t>
            </a:r>
            <a:r>
              <a:rPr sz="2000" spc="-5" dirty="0">
                <a:latin typeface="Times New Roman"/>
                <a:cs typeface="Times New Roman"/>
              </a:rPr>
              <a:t>complesso, riapplicare la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scomposizione</a:t>
            </a:r>
            <a:endParaRPr sz="2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Times New Roman"/>
                <a:cs typeface="Times New Roman"/>
              </a:rPr>
              <a:t>fino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spc="-5" dirty="0">
                <a:latin typeface="Times New Roman"/>
                <a:cs typeface="Times New Roman"/>
              </a:rPr>
              <a:t>arrivare a problemi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Risolubili tramite azioni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57786"/>
            <a:ext cx="7398384" cy="483362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Requisiti</a:t>
            </a:r>
            <a:endParaRPr sz="3600">
              <a:latin typeface="Times New Roman"/>
              <a:cs typeface="Times New Roman"/>
            </a:endParaRPr>
          </a:p>
          <a:p>
            <a:pPr marL="349250" marR="54229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Almeno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dei sottoproblemi è </a:t>
            </a:r>
            <a:r>
              <a:rPr sz="2800" spc="-10" dirty="0">
                <a:latin typeface="Times New Roman"/>
                <a:cs typeface="Times New Roman"/>
              </a:rPr>
              <a:t>formalmente  </a:t>
            </a:r>
            <a:r>
              <a:rPr sz="2800" spc="-5" dirty="0">
                <a:latin typeface="Times New Roman"/>
                <a:cs typeface="Times New Roman"/>
              </a:rPr>
              <a:t>uguale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partenza, </a:t>
            </a:r>
            <a:r>
              <a:rPr sz="2800" spc="-10" dirty="0">
                <a:latin typeface="Times New Roman"/>
                <a:cs typeface="Times New Roman"/>
              </a:rPr>
              <a:t>ma </a:t>
            </a:r>
            <a:r>
              <a:rPr sz="2800" dirty="0">
                <a:latin typeface="Times New Roman"/>
                <a:cs typeface="Times New Roman"/>
              </a:rPr>
              <a:t>di ordine  inferiore</a:t>
            </a:r>
            <a:endParaRPr sz="2800">
              <a:latin typeface="Times New Roman"/>
              <a:cs typeface="Times New Roman"/>
            </a:endParaRPr>
          </a:p>
          <a:p>
            <a:pPr marL="349250" marR="92710" indent="-336550">
              <a:lnSpc>
                <a:spcPts val="3030"/>
              </a:lnSpc>
              <a:spcBef>
                <a:spcPts val="6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Al </a:t>
            </a:r>
            <a:r>
              <a:rPr sz="2800" spc="-10" dirty="0">
                <a:latin typeface="Times New Roman"/>
                <a:cs typeface="Times New Roman"/>
              </a:rPr>
              <a:t>momento </a:t>
            </a:r>
            <a:r>
              <a:rPr sz="2800" spc="-5" dirty="0">
                <a:latin typeface="Times New Roman"/>
                <a:cs typeface="Times New Roman"/>
              </a:rPr>
              <a:t>della scomposizione è </a:t>
            </a:r>
            <a:r>
              <a:rPr sz="2800" dirty="0">
                <a:latin typeface="Times New Roman"/>
                <a:cs typeface="Times New Roman"/>
              </a:rPr>
              <a:t>noto l’ordine 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attuabile </a:t>
            </a:r>
            <a:r>
              <a:rPr sz="2400" spc="-5" dirty="0">
                <a:latin typeface="Times New Roman"/>
                <a:cs typeface="Times New Roman"/>
              </a:rPr>
              <a:t>mediante </a:t>
            </a:r>
            <a:r>
              <a:rPr sz="2400" i="1" spc="-15" dirty="0">
                <a:latin typeface="Times New Roman"/>
                <a:cs typeface="Times New Roman"/>
              </a:rPr>
              <a:t>regola </a:t>
            </a:r>
            <a:r>
              <a:rPr sz="2400" i="1" dirty="0">
                <a:latin typeface="Times New Roman"/>
                <a:cs typeface="Times New Roman"/>
              </a:rPr>
              <a:t>di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copiatura</a:t>
            </a:r>
            <a:endParaRPr sz="2400">
              <a:latin typeface="Times New Roman"/>
              <a:cs typeface="Times New Roman"/>
            </a:endParaRPr>
          </a:p>
          <a:p>
            <a:pPr marL="1155700" marR="5651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Sostituire ad </a:t>
            </a:r>
            <a:r>
              <a:rPr sz="2000" spc="5" dirty="0">
                <a:latin typeface="Times New Roman"/>
                <a:cs typeface="Times New Roman"/>
              </a:rPr>
              <a:t>ogni </a:t>
            </a:r>
            <a:r>
              <a:rPr sz="2000" spc="-5" dirty="0">
                <a:latin typeface="Times New Roman"/>
                <a:cs typeface="Times New Roman"/>
              </a:rPr>
              <a:t>occorrenza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problema la scomposizione  ricorsiva</a:t>
            </a:r>
            <a:endParaRPr sz="2000">
              <a:latin typeface="Times New Roman"/>
              <a:cs typeface="Times New Roman"/>
            </a:endParaRPr>
          </a:p>
          <a:p>
            <a:pPr marL="748665" marR="5080">
              <a:lnSpc>
                <a:spcPts val="2590"/>
              </a:lnSpc>
              <a:spcBef>
                <a:spcPts val="595"/>
              </a:spcBef>
            </a:pP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ad avere </a:t>
            </a:r>
            <a:r>
              <a:rPr sz="2400" spc="-5" dirty="0">
                <a:latin typeface="Times New Roman"/>
                <a:cs typeface="Times New Roman"/>
              </a:rPr>
              <a:t>problemi primitivi </a:t>
            </a:r>
            <a:r>
              <a:rPr sz="2400" dirty="0">
                <a:latin typeface="Times New Roman"/>
                <a:cs typeface="Times New Roman"/>
              </a:rPr>
              <a:t>(raggiungere il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livello  </a:t>
            </a:r>
            <a:r>
              <a:rPr sz="2400" spc="-5" dirty="0">
                <a:latin typeface="Times New Roman"/>
                <a:cs typeface="Times New Roman"/>
              </a:rPr>
              <a:t>assiomatico)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95515" cy="48609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marR="1036955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dirty="0">
                <a:latin typeface="Times New Roman"/>
                <a:cs typeface="Times New Roman"/>
              </a:rPr>
              <a:t>un metodo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i="1" spc="-15" dirty="0">
                <a:latin typeface="Times New Roman"/>
                <a:cs typeface="Times New Roman"/>
              </a:rPr>
              <a:t>invertire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una  sequenza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lettere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la sequenza contiene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sola lettera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allora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Scrivila (il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risolto)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Rimuovi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lettera dalla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Inverti </a:t>
            </a:r>
            <a:r>
              <a:rPr sz="2400" dirty="0">
                <a:latin typeface="Times New Roman"/>
                <a:cs typeface="Times New Roman"/>
              </a:rPr>
              <a:t>la sequenza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rimanente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Appendi </a:t>
            </a:r>
            <a:r>
              <a:rPr sz="2400" dirty="0">
                <a:latin typeface="Times New Roman"/>
                <a:cs typeface="Times New Roman"/>
              </a:rPr>
              <a:t>in coda la lettera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rimossa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40905" cy="459232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75920" algn="ctr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Invertire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“roma”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“roma” </a:t>
            </a:r>
            <a:r>
              <a:rPr sz="2800" dirty="0">
                <a:latin typeface="Times New Roman"/>
                <a:cs typeface="Times New Roman"/>
              </a:rPr>
              <a:t>(4 </a:t>
            </a:r>
            <a:r>
              <a:rPr sz="2800" spc="-5" dirty="0">
                <a:latin typeface="Times New Roman"/>
                <a:cs typeface="Times New Roman"/>
              </a:rPr>
              <a:t>lettere): rimuovi “r”, inverti</a:t>
            </a:r>
            <a:r>
              <a:rPr sz="2800" spc="-10" dirty="0">
                <a:latin typeface="Times New Roman"/>
                <a:cs typeface="Times New Roman"/>
              </a:rPr>
              <a:t> “oma”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“oma” </a:t>
            </a:r>
            <a:r>
              <a:rPr sz="2400" dirty="0">
                <a:latin typeface="Times New Roman"/>
                <a:cs typeface="Times New Roman"/>
              </a:rPr>
              <a:t>(3 lettere): </a:t>
            </a:r>
            <a:r>
              <a:rPr sz="2400" spc="-5" dirty="0">
                <a:latin typeface="Times New Roman"/>
                <a:cs typeface="Times New Roman"/>
              </a:rPr>
              <a:t>rimuovi </a:t>
            </a:r>
            <a:r>
              <a:rPr sz="2400" dirty="0">
                <a:latin typeface="Times New Roman"/>
                <a:cs typeface="Times New Roman"/>
              </a:rPr>
              <a:t>“o”, inverti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“ma”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spc="-10" dirty="0">
                <a:latin typeface="Times New Roman"/>
                <a:cs typeface="Times New Roman"/>
              </a:rPr>
              <a:t>“ma” </a:t>
            </a:r>
            <a:r>
              <a:rPr sz="2000" dirty="0">
                <a:latin typeface="Times New Roman"/>
                <a:cs typeface="Times New Roman"/>
              </a:rPr>
              <a:t>(2 </a:t>
            </a:r>
            <a:r>
              <a:rPr sz="2000" spc="-5" dirty="0">
                <a:latin typeface="Times New Roman"/>
                <a:cs typeface="Times New Roman"/>
              </a:rPr>
              <a:t>lettere): rimuovi </a:t>
            </a:r>
            <a:r>
              <a:rPr sz="2000" spc="-10" dirty="0">
                <a:latin typeface="Times New Roman"/>
                <a:cs typeface="Times New Roman"/>
              </a:rPr>
              <a:t>“m”, </a:t>
            </a:r>
            <a:r>
              <a:rPr sz="2000" dirty="0">
                <a:latin typeface="Times New Roman"/>
                <a:cs typeface="Times New Roman"/>
              </a:rPr>
              <a:t>inverti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“a”</a:t>
            </a:r>
            <a:endParaRPr sz="20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» </a:t>
            </a:r>
            <a:r>
              <a:rPr sz="2000" spc="-5" dirty="0">
                <a:latin typeface="Times New Roman"/>
                <a:cs typeface="Times New Roman"/>
              </a:rPr>
              <a:t>“a” </a:t>
            </a:r>
            <a:r>
              <a:rPr sz="2000" dirty="0">
                <a:latin typeface="Times New Roman"/>
                <a:cs typeface="Times New Roman"/>
              </a:rPr>
              <a:t>(1 </a:t>
            </a:r>
            <a:r>
              <a:rPr sz="2000" spc="-5" dirty="0">
                <a:latin typeface="Times New Roman"/>
                <a:cs typeface="Times New Roman"/>
              </a:rPr>
              <a:t>lettera): </a:t>
            </a:r>
            <a:r>
              <a:rPr sz="2000" dirty="0">
                <a:latin typeface="Times New Roman"/>
                <a:cs typeface="Times New Roman"/>
              </a:rPr>
              <a:t>è già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invertita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49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Appendi </a:t>
            </a:r>
            <a:r>
              <a:rPr sz="2000" spc="-10" dirty="0">
                <a:latin typeface="Times New Roman"/>
                <a:cs typeface="Times New Roman"/>
              </a:rPr>
              <a:t>“m”: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“am”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Appendi </a:t>
            </a:r>
            <a:r>
              <a:rPr sz="2400" dirty="0">
                <a:latin typeface="Times New Roman"/>
                <a:cs typeface="Times New Roman"/>
              </a:rPr>
              <a:t>“o”: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“amo”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Appendi “r”: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“amor”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57786"/>
            <a:ext cx="7061200" cy="481520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477135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Caratteristiche</a:t>
            </a:r>
            <a:endParaRPr sz="3600">
              <a:latin typeface="Times New Roman"/>
              <a:cs typeface="Times New Roman"/>
            </a:endParaRPr>
          </a:p>
          <a:p>
            <a:pPr marL="349250" marR="17399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problema espresso ricorsivamente termina  sempre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0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problema esprimibile ricorsivamente </a:t>
            </a:r>
            <a:r>
              <a:rPr sz="2800" dirty="0">
                <a:latin typeface="Times New Roman"/>
                <a:cs typeface="Times New Roman"/>
              </a:rPr>
              <a:t>si può  </a:t>
            </a:r>
            <a:r>
              <a:rPr sz="2800" spc="-5" dirty="0">
                <a:latin typeface="Times New Roman"/>
                <a:cs typeface="Times New Roman"/>
              </a:rPr>
              <a:t>risolvere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iterativamente</a:t>
            </a:r>
            <a:endParaRPr sz="2800">
              <a:latin typeface="Times New Roman"/>
              <a:cs typeface="Times New Roman"/>
            </a:endParaRPr>
          </a:p>
          <a:p>
            <a:pPr marL="349250" marR="648335" indent="-336550">
              <a:lnSpc>
                <a:spcPts val="3030"/>
              </a:lnSpc>
              <a:spcBef>
                <a:spcPts val="6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Una </a:t>
            </a:r>
            <a:r>
              <a:rPr sz="2800" dirty="0">
                <a:latin typeface="Times New Roman"/>
                <a:cs typeface="Times New Roman"/>
              </a:rPr>
              <a:t>funzione </a:t>
            </a:r>
            <a:r>
              <a:rPr sz="2800" spc="-5" dirty="0">
                <a:latin typeface="Times New Roman"/>
                <a:cs typeface="Times New Roman"/>
              </a:rPr>
              <a:t>esprimibile ricorsivamente è  computabile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Esiste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algoritmo </a:t>
            </a:r>
            <a:r>
              <a:rPr sz="2400" dirty="0">
                <a:latin typeface="Times New Roman"/>
                <a:cs typeface="Times New Roman"/>
              </a:rPr>
              <a:t>che la calcola e </a:t>
            </a:r>
            <a:r>
              <a:rPr sz="2400" spc="-5" dirty="0">
                <a:latin typeface="Times New Roman"/>
                <a:cs typeface="Times New Roman"/>
              </a:rPr>
              <a:t>termina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sempre</a:t>
            </a:r>
            <a:endParaRPr sz="2400">
              <a:latin typeface="Times New Roman"/>
              <a:cs typeface="Times New Roman"/>
            </a:endParaRPr>
          </a:p>
          <a:p>
            <a:pPr marL="349250" marR="449580" indent="-336550">
              <a:lnSpc>
                <a:spcPts val="3030"/>
              </a:lnSpc>
              <a:spcBef>
                <a:spcPts val="7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</a:t>
            </a:r>
            <a:r>
              <a:rPr sz="2800" dirty="0">
                <a:latin typeface="Times New Roman"/>
                <a:cs typeface="Times New Roman"/>
              </a:rPr>
              <a:t>funzione </a:t>
            </a:r>
            <a:r>
              <a:rPr sz="2800" spc="-5" dirty="0">
                <a:latin typeface="Times New Roman"/>
                <a:cs typeface="Times New Roman"/>
              </a:rPr>
              <a:t>computabile per </a:t>
            </a:r>
            <a:r>
              <a:rPr sz="2800" spc="-15" dirty="0">
                <a:latin typeface="Times New Roman"/>
                <a:cs typeface="Times New Roman"/>
              </a:rPr>
              <a:t>mezzo </a:t>
            </a:r>
            <a:r>
              <a:rPr sz="2800" dirty="0">
                <a:latin typeface="Times New Roman"/>
                <a:cs typeface="Times New Roman"/>
              </a:rPr>
              <a:t>di un  </a:t>
            </a:r>
            <a:r>
              <a:rPr sz="2800" spc="-5" dirty="0">
                <a:latin typeface="Times New Roman"/>
                <a:cs typeface="Times New Roman"/>
              </a:rPr>
              <a:t>programma è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055" y="538194"/>
            <a:ext cx="520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Iterazione e</a:t>
            </a:r>
            <a:r>
              <a:rPr spc="-110" dirty="0"/>
              <a:t> </a:t>
            </a: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751955" cy="2088514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Calcolo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prodotto di </a:t>
            </a:r>
            <a:r>
              <a:rPr sz="3200" spc="5" dirty="0">
                <a:latin typeface="Times New Roman"/>
                <a:cs typeface="Times New Roman"/>
              </a:rPr>
              <a:t>due </a:t>
            </a:r>
            <a:r>
              <a:rPr sz="3200" dirty="0">
                <a:latin typeface="Times New Roman"/>
                <a:cs typeface="Times New Roman"/>
              </a:rPr>
              <a:t>interi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Definizione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803" y="3085147"/>
            <a:ext cx="106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023" y="4042219"/>
            <a:ext cx="98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698500" algn="l"/>
              </a:tabLst>
            </a:pPr>
            <a:r>
              <a:rPr dirty="0"/>
              <a:t>n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 m = m + m + … +</a:t>
            </a:r>
            <a:r>
              <a:rPr spc="-125" dirty="0"/>
              <a:t> </a:t>
            </a:r>
            <a:r>
              <a:rPr dirty="0"/>
              <a:t>m</a:t>
            </a:r>
          </a:p>
          <a:p>
            <a:pPr marL="290830" indent="-278130">
              <a:lnSpc>
                <a:spcPct val="100000"/>
              </a:lnSpc>
              <a:spcBef>
                <a:spcPts val="680"/>
              </a:spcBef>
              <a:buChar char="–"/>
              <a:tabLst>
                <a:tab pos="291465" algn="l"/>
              </a:tabLst>
            </a:pPr>
            <a:r>
              <a:rPr sz="2800" spc="-5" dirty="0"/>
              <a:t>Definizione</a:t>
            </a:r>
            <a:r>
              <a:rPr sz="2800" spc="-30" dirty="0"/>
              <a:t> </a:t>
            </a:r>
            <a:r>
              <a:rPr sz="2800" spc="-5" dirty="0"/>
              <a:t>ricorsiva:</a:t>
            </a:r>
            <a:endParaRPr sz="2800"/>
          </a:p>
          <a:p>
            <a:pPr marL="483234" algn="ctr">
              <a:lnSpc>
                <a:spcPct val="100000"/>
              </a:lnSpc>
              <a:spcBef>
                <a:spcPts val="615"/>
              </a:spcBef>
            </a:pPr>
            <a:r>
              <a:rPr dirty="0"/>
              <a:t>0</a:t>
            </a: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 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967864">
              <a:lnSpc>
                <a:spcPct val="100000"/>
              </a:lnSpc>
            </a:pPr>
            <a:r>
              <a:rPr dirty="0"/>
              <a:t>(n – 1)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 m +</a:t>
            </a:r>
            <a:r>
              <a:rPr spc="-130" dirty="0"/>
              <a:t> </a:t>
            </a:r>
            <a:r>
              <a:rPr dirty="0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1403" y="4775263"/>
            <a:ext cx="98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801" y="4150614"/>
            <a:ext cx="144780" cy="1007744"/>
          </a:xfrm>
          <a:custGeom>
            <a:avLst/>
            <a:gdLst/>
            <a:ahLst/>
            <a:cxnLst/>
            <a:rect l="l" t="t" r="r" b="b"/>
            <a:pathLst>
              <a:path w="144780" h="1007745">
                <a:moveTo>
                  <a:pt x="144780" y="1007363"/>
                </a:moveTo>
                <a:lnTo>
                  <a:pt x="116602" y="1000747"/>
                </a:lnTo>
                <a:lnTo>
                  <a:pt x="93592" y="982705"/>
                </a:lnTo>
                <a:lnTo>
                  <a:pt x="78078" y="955945"/>
                </a:lnTo>
                <a:lnTo>
                  <a:pt x="72390" y="923175"/>
                </a:lnTo>
                <a:lnTo>
                  <a:pt x="72390" y="587870"/>
                </a:lnTo>
                <a:lnTo>
                  <a:pt x="66701" y="555100"/>
                </a:lnTo>
                <a:lnTo>
                  <a:pt x="51187" y="528340"/>
                </a:lnTo>
                <a:lnTo>
                  <a:pt x="28177" y="510298"/>
                </a:lnTo>
                <a:lnTo>
                  <a:pt x="0" y="503681"/>
                </a:lnTo>
                <a:lnTo>
                  <a:pt x="28177" y="497065"/>
                </a:lnTo>
                <a:lnTo>
                  <a:pt x="51187" y="479023"/>
                </a:lnTo>
                <a:lnTo>
                  <a:pt x="66701" y="452263"/>
                </a:lnTo>
                <a:lnTo>
                  <a:pt x="72390" y="419493"/>
                </a:lnTo>
                <a:lnTo>
                  <a:pt x="72390" y="84188"/>
                </a:lnTo>
                <a:lnTo>
                  <a:pt x="78078" y="51418"/>
                </a:lnTo>
                <a:lnTo>
                  <a:pt x="93592" y="24658"/>
                </a:lnTo>
                <a:lnTo>
                  <a:pt x="116602" y="6616"/>
                </a:lnTo>
                <a:lnTo>
                  <a:pt x="1447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055" y="538194"/>
            <a:ext cx="520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Iterazione e</a:t>
            </a:r>
            <a:r>
              <a:rPr spc="-110" dirty="0"/>
              <a:t> </a:t>
            </a: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788410" cy="34105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Soluzione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iterativa</a:t>
            </a:r>
            <a:endParaRPr sz="2800">
              <a:latin typeface="Times New Roman"/>
              <a:cs typeface="Times New Roman"/>
            </a:endParaRPr>
          </a:p>
          <a:p>
            <a:pPr marL="349250" marR="528955" indent="-337185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Times New Roman"/>
                <a:cs typeface="Times New Roman"/>
              </a:rPr>
              <a:t>inizialmente </a:t>
            </a:r>
            <a:r>
              <a:rPr sz="2400" dirty="0">
                <a:latin typeface="Times New Roman"/>
                <a:cs typeface="Times New Roman"/>
              </a:rPr>
              <a:t>sia il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  uguale 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ripeti </a:t>
            </a:r>
            <a:r>
              <a:rPr sz="2400" dirty="0">
                <a:latin typeface="Times New Roman"/>
                <a:cs typeface="Times New Roman"/>
              </a:rPr>
              <a:t>per ogni intero da 1 ad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48665" marR="299720" indent="-2794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i="1" spc="-5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al risultato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 ottenere un nuovo  risultato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il prodotto è il risultato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8524" y="1911848"/>
            <a:ext cx="3522979" cy="31210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Soluzione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è uguale 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il prodotto è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altrimenti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calcola il prodotto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1 per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i="1" spc="-5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prodotto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944093"/>
            <a:ext cx="7455534" cy="505015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7044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Conclusioni</a:t>
            </a:r>
            <a:endParaRPr sz="3600">
              <a:latin typeface="Times New Roman"/>
              <a:cs typeface="Times New Roman"/>
            </a:endParaRPr>
          </a:p>
          <a:p>
            <a:pPr marL="349250" marR="8128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esserci più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scomposizione di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  </a:t>
            </a:r>
            <a:r>
              <a:rPr sz="3200" dirty="0">
                <a:latin typeface="Times New Roman"/>
                <a:cs typeface="Times New Roman"/>
              </a:rPr>
              <a:t>problema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Cause di </a:t>
            </a:r>
            <a:r>
              <a:rPr sz="3200" spc="-5" dirty="0">
                <a:latin typeface="Times New Roman"/>
                <a:cs typeface="Times New Roman"/>
              </a:rPr>
              <a:t>difficoltà </a:t>
            </a:r>
            <a:r>
              <a:rPr sz="3200" dirty="0">
                <a:latin typeface="Times New Roman"/>
                <a:cs typeface="Times New Roman"/>
              </a:rPr>
              <a:t>nella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scomposizione</a:t>
            </a:r>
            <a:endParaRPr sz="32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Comprensione </a:t>
            </a:r>
            <a:r>
              <a:rPr sz="2800" dirty="0">
                <a:latin typeface="Times New Roman"/>
                <a:cs typeface="Times New Roman"/>
              </a:rPr>
              <a:t>intuitiva </a:t>
            </a:r>
            <a:r>
              <a:rPr sz="2800" spc="-5" dirty="0">
                <a:latin typeface="Times New Roman"/>
                <a:cs typeface="Times New Roman"/>
              </a:rPr>
              <a:t>della complessità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0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Scelta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le </a:t>
            </a:r>
            <a:r>
              <a:rPr sz="2800" dirty="0">
                <a:latin typeface="Times New Roman"/>
                <a:cs typeface="Times New Roman"/>
              </a:rPr>
              <a:t>possibili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scomposizioni</a:t>
            </a:r>
            <a:endParaRPr sz="2800">
              <a:latin typeface="Times New Roman"/>
              <a:cs typeface="Times New Roman"/>
            </a:endParaRPr>
          </a:p>
          <a:p>
            <a:pPr marL="748030" marR="18415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93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formulazione “adeguata” per  </a:t>
            </a:r>
            <a:r>
              <a:rPr sz="2800" spc="-10" dirty="0">
                <a:latin typeface="Times New Roman"/>
                <a:cs typeface="Times New Roman"/>
              </a:rPr>
              <a:t>ciascun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sottoproblema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368540" cy="459232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Livelli </a:t>
            </a:r>
            <a:r>
              <a:rPr sz="3600" dirty="0">
                <a:latin typeface="Times New Roman"/>
                <a:cs typeface="Times New Roman"/>
              </a:rPr>
              <a:t>di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Complessità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Corrispondenti ai metodi di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scomposizione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Risultati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intermedi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8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condizionali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ricorsivi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00425"/>
            <a:ext cx="7585075" cy="35521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35" dirty="0">
                <a:latin typeface="Times New Roman"/>
                <a:cs typeface="Times New Roman"/>
              </a:rPr>
              <a:t>Tecnica </a:t>
            </a: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spc="-10" dirty="0">
                <a:latin typeface="Times New Roman"/>
                <a:cs typeface="Times New Roman"/>
              </a:rPr>
              <a:t>raffinamenti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successivi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STEP-WISE REFINEMENT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25" dirty="0">
                <a:latin typeface="Times New Roman"/>
                <a:cs typeface="Times New Roman"/>
              </a:rPr>
              <a:t>TOP </a:t>
            </a:r>
            <a:r>
              <a:rPr sz="2400" spc="-10" dirty="0">
                <a:latin typeface="Times New Roman"/>
                <a:cs typeface="Times New Roman"/>
              </a:rPr>
              <a:t>DOWN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Uno </a:t>
            </a:r>
            <a:r>
              <a:rPr sz="2400" dirty="0">
                <a:latin typeface="Times New Roman"/>
                <a:cs typeface="Times New Roman"/>
              </a:rPr>
              <a:t>dei </a:t>
            </a:r>
            <a:r>
              <a:rPr sz="2400" spc="-5" dirty="0">
                <a:latin typeface="Times New Roman"/>
                <a:cs typeface="Times New Roman"/>
              </a:rPr>
              <a:t>fondamenti </a:t>
            </a:r>
            <a:r>
              <a:rPr sz="2400" dirty="0">
                <a:latin typeface="Times New Roman"/>
                <a:cs typeface="Times New Roman"/>
              </a:rPr>
              <a:t>della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strutturata</a:t>
            </a:r>
            <a:endParaRPr sz="2400">
              <a:latin typeface="Times New Roman"/>
              <a:cs typeface="Times New Roman"/>
            </a:endParaRPr>
          </a:p>
          <a:p>
            <a:pPr marL="748665" marR="583565" lvl="1" indent="-278765">
              <a:lnSpc>
                <a:spcPts val="2590"/>
              </a:lnSpc>
              <a:spcBef>
                <a:spcPts val="735"/>
              </a:spcBef>
              <a:buChar char="–"/>
              <a:tabLst>
                <a:tab pos="749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Trasformazione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una </a:t>
            </a:r>
            <a:r>
              <a:rPr sz="2400" i="1" spc="-10" dirty="0">
                <a:latin typeface="Times New Roman"/>
                <a:cs typeface="Times New Roman"/>
              </a:rPr>
              <a:t>gerarchia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  </a:t>
            </a:r>
            <a:r>
              <a:rPr sz="2400" i="1" spc="-15" dirty="0">
                <a:latin typeface="Times New Roman"/>
                <a:cs typeface="Times New Roman"/>
              </a:rPr>
              <a:t>problemi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difficoltà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decrescente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7965">
              <a:lnSpc>
                <a:spcPts val="216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 un </a:t>
            </a:r>
            <a:r>
              <a:rPr sz="2000" spc="-5" dirty="0">
                <a:latin typeface="Times New Roman"/>
                <a:cs typeface="Times New Roman"/>
              </a:rPr>
              <a:t>problema </a:t>
            </a: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-10" dirty="0">
                <a:latin typeface="Times New Roman"/>
                <a:cs typeface="Times New Roman"/>
              </a:rPr>
              <a:t>affronta, </a:t>
            </a:r>
            <a:r>
              <a:rPr sz="2000" spc="-5" dirty="0">
                <a:latin typeface="Times New Roman"/>
                <a:cs typeface="Times New Roman"/>
              </a:rPr>
              <a:t>prima, l’aspetto </a:t>
            </a:r>
            <a:r>
              <a:rPr sz="2000" dirty="0">
                <a:latin typeface="Times New Roman"/>
                <a:cs typeface="Times New Roman"/>
              </a:rPr>
              <a:t>più generale e si  passa, poi, a </a:t>
            </a:r>
            <a:r>
              <a:rPr sz="2000" spc="-5" dirty="0">
                <a:latin typeface="Times New Roman"/>
                <a:cs typeface="Times New Roman"/>
              </a:rPr>
              <a:t>livelli sempre </a:t>
            </a:r>
            <a:r>
              <a:rPr sz="2000" dirty="0">
                <a:latin typeface="Times New Roman"/>
                <a:cs typeface="Times New Roman"/>
              </a:rPr>
              <a:t>più </a:t>
            </a:r>
            <a:r>
              <a:rPr sz="2000" spc="-5" dirty="0">
                <a:latin typeface="Times New Roman"/>
                <a:cs typeface="Times New Roman"/>
              </a:rPr>
              <a:t>dettagliati </a:t>
            </a:r>
            <a:r>
              <a:rPr sz="2000" dirty="0">
                <a:latin typeface="Times New Roman"/>
                <a:cs typeface="Times New Roman"/>
              </a:rPr>
              <a:t>di descrizione sino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  </a:t>
            </a:r>
            <a:r>
              <a:rPr sz="2000" dirty="0">
                <a:latin typeface="Times New Roman"/>
                <a:cs typeface="Times New Roman"/>
              </a:rPr>
              <a:t>arrivare agli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fondamentali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151" y="733615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2001583"/>
            <a:ext cx="7611109" cy="394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  <a:tab pos="2578735" algn="l"/>
                <a:tab pos="3251200" algn="l"/>
                <a:tab pos="5233670" algn="l"/>
                <a:tab pos="72834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po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re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l	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a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 sottoproblemi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Affrontare </a:t>
            </a:r>
            <a:r>
              <a:rPr sz="3200" dirty="0">
                <a:latin typeface="Times New Roman"/>
                <a:cs typeface="Times New Roman"/>
              </a:rPr>
              <a:t>un sottoproblema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volta</a:t>
            </a:r>
            <a:endParaRPr sz="3200">
              <a:latin typeface="Times New Roman"/>
              <a:cs typeface="Times New Roman"/>
            </a:endParaRPr>
          </a:p>
          <a:p>
            <a:pPr marL="910590" marR="22860">
              <a:lnSpc>
                <a:spcPct val="241600"/>
              </a:lnSpc>
              <a:spcBef>
                <a:spcPts val="10"/>
              </a:spcBef>
              <a:tabLst>
                <a:tab pos="3158490" algn="l"/>
              </a:tabLst>
            </a:pPr>
            <a:r>
              <a:rPr sz="3200" spc="-20" dirty="0">
                <a:latin typeface="Times New Roman"/>
                <a:cs typeface="Times New Roman"/>
              </a:rPr>
              <a:t>TOP	</a:t>
            </a:r>
            <a:r>
              <a:rPr sz="3200" dirty="0">
                <a:latin typeface="Times New Roman"/>
                <a:cs typeface="Times New Roman"/>
              </a:rPr>
              <a:t>alto livello di descrizione  DOWN	basso livello di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descrizione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4797552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0" y="6558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359" y="54406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151" y="733615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423" y="2001583"/>
            <a:ext cx="730567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 marR="5080" indent="-31115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Nel processo </a:t>
            </a:r>
            <a:r>
              <a:rPr sz="3200" spc="-5" dirty="0">
                <a:latin typeface="Times New Roman"/>
                <a:cs typeface="Times New Roman"/>
              </a:rPr>
              <a:t>di </a:t>
            </a:r>
            <a:r>
              <a:rPr sz="3200" spc="-10" dirty="0">
                <a:latin typeface="Times New Roman"/>
                <a:cs typeface="Times New Roman"/>
              </a:rPr>
              <a:t>raffinamento </a:t>
            </a:r>
            <a:r>
              <a:rPr sz="3200" spc="-5" dirty="0">
                <a:latin typeface="Times New Roman"/>
                <a:cs typeface="Times New Roman"/>
              </a:rPr>
              <a:t>inizialmente  l’attenzione </a:t>
            </a:r>
            <a:r>
              <a:rPr sz="3200" dirty="0">
                <a:latin typeface="Times New Roman"/>
                <a:cs typeface="Times New Roman"/>
              </a:rPr>
              <a:t>è </a:t>
            </a:r>
            <a:r>
              <a:rPr sz="3200" spc="-5" dirty="0">
                <a:latin typeface="Times New Roman"/>
                <a:cs typeface="Times New Roman"/>
              </a:rPr>
              <a:t>rivolta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cosa </a:t>
            </a:r>
            <a:r>
              <a:rPr sz="3200" spc="-5" dirty="0">
                <a:latin typeface="Times New Roman"/>
                <a:cs typeface="Times New Roman"/>
              </a:rPr>
              <a:t>poi, man mano,  </a:t>
            </a:r>
            <a:r>
              <a:rPr sz="3200" spc="-10" dirty="0">
                <a:latin typeface="Times New Roman"/>
                <a:cs typeface="Times New Roman"/>
              </a:rPr>
              <a:t>raffinando </a:t>
            </a:r>
            <a:r>
              <a:rPr sz="3200" dirty="0">
                <a:latin typeface="Times New Roman"/>
                <a:cs typeface="Times New Roman"/>
              </a:rPr>
              <a:t>si passa a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come </a:t>
            </a:r>
            <a:r>
              <a:rPr sz="3200" spc="-5" dirty="0">
                <a:latin typeface="Times New Roman"/>
                <a:cs typeface="Times New Roman"/>
              </a:rPr>
              <a:t>ovvero ad </a:t>
            </a:r>
            <a:r>
              <a:rPr sz="3200" spc="-10" dirty="0">
                <a:latin typeface="Times New Roman"/>
                <a:cs typeface="Times New Roman"/>
              </a:rPr>
              <a:t>un  </a:t>
            </a:r>
            <a:r>
              <a:rPr sz="3200" spc="-5" dirty="0">
                <a:latin typeface="Times New Roman"/>
                <a:cs typeface="Times New Roman"/>
              </a:rPr>
              <a:t>algoritmo </a:t>
            </a:r>
            <a:r>
              <a:rPr sz="3200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indichi </a:t>
            </a:r>
            <a:r>
              <a:rPr sz="3200" i="1" spc="-5" dirty="0">
                <a:latin typeface="Times New Roman"/>
                <a:cs typeface="Times New Roman"/>
              </a:rPr>
              <a:t>come </a:t>
            </a:r>
            <a:r>
              <a:rPr sz="3200" i="1" spc="-35" dirty="0">
                <a:latin typeface="Times New Roman"/>
                <a:cs typeface="Times New Roman"/>
              </a:rPr>
              <a:t>fare </a:t>
            </a:r>
            <a:r>
              <a:rPr sz="3200" i="1" spc="-5" dirty="0">
                <a:latin typeface="Times New Roman"/>
                <a:cs typeface="Times New Roman"/>
              </a:rPr>
              <a:t>per </a:t>
            </a:r>
            <a:r>
              <a:rPr sz="3200" i="1" spc="-20" dirty="0">
                <a:latin typeface="Times New Roman"/>
                <a:cs typeface="Times New Roman"/>
              </a:rPr>
              <a:t>ottenere  </a:t>
            </a:r>
            <a:r>
              <a:rPr sz="3200" i="1" dirty="0">
                <a:latin typeface="Times New Roman"/>
                <a:cs typeface="Times New Roman"/>
              </a:rPr>
              <a:t>cosa.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0"/>
            <a:ext cx="6205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567" y="569690"/>
            <a:ext cx="655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Albero dello sviluppo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TOP-DOWN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635" y="1412747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011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635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259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15" y="4293108"/>
            <a:ext cx="136906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304" y="4293108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9520" y="4293108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5751" y="2060448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1886648" y="0"/>
                </a:moveTo>
                <a:lnTo>
                  <a:pt x="0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7708" y="285829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54178" y="0"/>
                </a:moveTo>
                <a:lnTo>
                  <a:pt x="0" y="65747"/>
                </a:lnTo>
                <a:lnTo>
                  <a:pt x="85102" y="69646"/>
                </a:lnTo>
                <a:lnTo>
                  <a:pt x="5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2335" y="2060448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4239" y="28478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2335" y="2060448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0" y="0"/>
                </a:moveTo>
                <a:lnTo>
                  <a:pt x="1886648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1923" y="285829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0924" y="0"/>
                </a:moveTo>
                <a:lnTo>
                  <a:pt x="0" y="69646"/>
                </a:lnTo>
                <a:lnTo>
                  <a:pt x="85102" y="65747"/>
                </a:lnTo>
                <a:lnTo>
                  <a:pt x="3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271" y="3572255"/>
            <a:ext cx="1133475" cy="688340"/>
          </a:xfrm>
          <a:custGeom>
            <a:avLst/>
            <a:gdLst/>
            <a:ahLst/>
            <a:cxnLst/>
            <a:rect l="l" t="t" r="r" b="b"/>
            <a:pathLst>
              <a:path w="1133475" h="688339">
                <a:moveTo>
                  <a:pt x="1133170" y="0"/>
                </a:moveTo>
                <a:lnTo>
                  <a:pt x="0" y="6877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5" y="422087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45364" y="0"/>
                </a:moveTo>
                <a:lnTo>
                  <a:pt x="0" y="72110"/>
                </a:lnTo>
                <a:lnTo>
                  <a:pt x="84899" y="65138"/>
                </a:lnTo>
                <a:lnTo>
                  <a:pt x="45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7711" y="3572255"/>
            <a:ext cx="399415" cy="666750"/>
          </a:xfrm>
          <a:custGeom>
            <a:avLst/>
            <a:gdLst/>
            <a:ahLst/>
            <a:cxnLst/>
            <a:rect l="l" t="t" r="r" b="b"/>
            <a:pathLst>
              <a:path w="399414" h="666750">
                <a:moveTo>
                  <a:pt x="0" y="0"/>
                </a:moveTo>
                <a:lnTo>
                  <a:pt x="399161" y="666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7669" y="4208033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65366" y="0"/>
                </a:moveTo>
                <a:lnTo>
                  <a:pt x="0" y="39154"/>
                </a:lnTo>
                <a:lnTo>
                  <a:pt x="71843" y="84950"/>
                </a:lnTo>
                <a:lnTo>
                  <a:pt x="65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2335" y="3572255"/>
            <a:ext cx="198120" cy="660400"/>
          </a:xfrm>
          <a:custGeom>
            <a:avLst/>
            <a:gdLst/>
            <a:ahLst/>
            <a:cxnLst/>
            <a:rect l="l" t="t" r="r" b="b"/>
            <a:pathLst>
              <a:path w="198120" h="660400">
                <a:moveTo>
                  <a:pt x="0" y="0"/>
                </a:moveTo>
                <a:lnTo>
                  <a:pt x="197675" y="6598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9872" y="4209053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4">
                <a:moveTo>
                  <a:pt x="72999" y="0"/>
                </a:moveTo>
                <a:lnTo>
                  <a:pt x="0" y="21869"/>
                </a:lnTo>
                <a:lnTo>
                  <a:pt x="58369" y="83921"/>
                </a:lnTo>
                <a:lnTo>
                  <a:pt x="7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2335" y="3572255"/>
            <a:ext cx="1812925" cy="698500"/>
          </a:xfrm>
          <a:custGeom>
            <a:avLst/>
            <a:gdLst/>
            <a:ahLst/>
            <a:cxnLst/>
            <a:rect l="l" t="t" r="r" b="b"/>
            <a:pathLst>
              <a:path w="1812925" h="698500">
                <a:moveTo>
                  <a:pt x="0" y="0"/>
                </a:moveTo>
                <a:lnTo>
                  <a:pt x="1812404" y="697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9200" y="4230041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27381" y="0"/>
                </a:moveTo>
                <a:lnTo>
                  <a:pt x="0" y="71107"/>
                </a:lnTo>
                <a:lnTo>
                  <a:pt x="84797" y="62941"/>
                </a:lnTo>
                <a:lnTo>
                  <a:pt x="2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55790" y="2934208"/>
            <a:ext cx="2015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scomposizione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36108" y="4293108"/>
            <a:ext cx="363601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735"/>
              </a:spcBef>
              <a:tabLst>
                <a:tab pos="1532255" algn="l"/>
              </a:tabLst>
            </a:pPr>
            <a:r>
              <a:rPr sz="3600" spc="-7" baseline="1157" dirty="0">
                <a:latin typeface="Times New Roman"/>
                <a:cs typeface="Times New Roman"/>
              </a:rPr>
              <a:t>P2.2	</a:t>
            </a:r>
            <a:r>
              <a:rPr sz="2400" dirty="0">
                <a:latin typeface="Times New Roman"/>
                <a:cs typeface="Times New Roman"/>
              </a:rPr>
              <a:t>II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scomposizione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5079555"/>
            <a:ext cx="8815705" cy="1099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marR="5080">
              <a:lnSpc>
                <a:spcPct val="75900"/>
              </a:lnSpc>
              <a:spcBef>
                <a:spcPts val="905"/>
              </a:spcBef>
            </a:pP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scomposizione </a:t>
            </a:r>
            <a:r>
              <a:rPr sz="2800" spc="-10" dirty="0">
                <a:latin typeface="Times New Roman"/>
                <a:cs typeface="Times New Roman"/>
              </a:rPr>
              <a:t>ci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allontana dal linguaggio  naturale (ad alto livello) e </a:t>
            </a:r>
            <a:r>
              <a:rPr sz="2800" spc="-10" dirty="0">
                <a:latin typeface="Times New Roman"/>
                <a:cs typeface="Times New Roman"/>
              </a:rPr>
              <a:t>ci </a:t>
            </a:r>
            <a:r>
              <a:rPr sz="2800" spc="-5" dirty="0">
                <a:latin typeface="Times New Roman"/>
                <a:cs typeface="Times New Roman"/>
              </a:rPr>
              <a:t>si avvicina alla descrizione nel  linguaggio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programmazione: uso del linguaggio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3142</Words>
  <Application>Microsoft Office PowerPoint</Application>
  <PresentationFormat>Presentazione su schermo (4:3)</PresentationFormat>
  <Paragraphs>580</Paragraphs>
  <Slides>57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5" baseType="lpstr">
      <vt:lpstr>MS PGothic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Corso di Programmazione Progettazione di programmi</vt:lpstr>
      <vt:lpstr>Tipi di Problemi</vt:lpstr>
      <vt:lpstr>Tipi di Problemi</vt:lpstr>
      <vt:lpstr>Problemi Complessi</vt:lpstr>
      <vt:lpstr>Problemi Complessi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 Esempio</vt:lpstr>
      <vt:lpstr>Progettazione</vt:lpstr>
      <vt:lpstr>Presentazione standard di PowerPoint</vt:lpstr>
      <vt:lpstr>S-composizione di Problemi</vt:lpstr>
      <vt:lpstr>Scomposizione di Problemi</vt:lpstr>
      <vt:lpstr>Scomposizione Sequenziale</vt:lpstr>
      <vt:lpstr>Scomposizione Sequenziale</vt:lpstr>
      <vt:lpstr>Scomposizione Sequenziale</vt:lpstr>
      <vt:lpstr>Scomposizione Selettiva</vt:lpstr>
      <vt:lpstr>Scomposizione Selettiva</vt:lpstr>
      <vt:lpstr>Scomposizione Selettiva Esempio</vt:lpstr>
      <vt:lpstr>Scomposizione Selettiva</vt:lpstr>
      <vt:lpstr>Scomposizione Selettiva</vt:lpstr>
      <vt:lpstr>Scomposizione Selettiva</vt:lpstr>
      <vt:lpstr>Scomposizione Selettiva</vt:lpstr>
      <vt:lpstr>Scomposizione Selettiva</vt:lpstr>
      <vt:lpstr>Scomposizione Iterativa</vt:lpstr>
      <vt:lpstr>Scomposizione Iterativa</vt:lpstr>
      <vt:lpstr>Scomposizione Iterativa</vt:lpstr>
      <vt:lpstr>Scomposizione Iterativa</vt:lpstr>
      <vt:lpstr>Esempio</vt:lpstr>
      <vt:lpstr>Esempio</vt:lpstr>
      <vt:lpstr>Esempio</vt:lpstr>
      <vt:lpstr>Esempio</vt:lpstr>
      <vt:lpstr>Oggetto Ricorsivo</vt:lpstr>
      <vt:lpstr>Definizione Ricorsiva</vt:lpstr>
      <vt:lpstr>Scomposizione Ricorsiva</vt:lpstr>
      <vt:lpstr>Scomposizione Ricorsiva</vt:lpstr>
      <vt:lpstr>Scomposizione Ricorsiva</vt:lpstr>
      <vt:lpstr>Scomposizione Ricorsiva</vt:lpstr>
      <vt:lpstr>Scomposizione Ricorsiva</vt:lpstr>
      <vt:lpstr>Iterazione e Ricorsione</vt:lpstr>
      <vt:lpstr>Iterazione e Ricorsione</vt:lpstr>
      <vt:lpstr>Scomposizione di Problemi</vt:lpstr>
      <vt:lpstr>Scomposizione di Problemi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2018-11-08T17:21:17Z</dcterms:created>
  <dcterms:modified xsi:type="dcterms:W3CDTF">2018-11-08T17:21:20Z</dcterms:modified>
</cp:coreProperties>
</file>