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9989" y="538352"/>
            <a:ext cx="322389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2354" y="2605154"/>
            <a:ext cx="5015865" cy="2308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5338" y="6497431"/>
            <a:ext cx="350265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064" y="513080"/>
            <a:ext cx="2757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di</a:t>
            </a:r>
            <a:r>
              <a:rPr spc="-100" dirty="0"/>
              <a:t> </a:t>
            </a:r>
            <a:r>
              <a:rPr dirty="0"/>
              <a:t>dato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81530"/>
            <a:ext cx="7325995" cy="256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Un </a:t>
            </a:r>
            <a:r>
              <a:rPr sz="3200" b="1" dirty="0">
                <a:latin typeface="Times New Roman"/>
                <a:cs typeface="Times New Roman"/>
              </a:rPr>
              <a:t>dato </a:t>
            </a:r>
            <a:r>
              <a:rPr sz="3200" dirty="0">
                <a:latin typeface="Times New Roman"/>
                <a:cs typeface="Times New Roman"/>
              </a:rPr>
              <a:t>indica un valore che una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variabile  può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assumere</a:t>
            </a:r>
            <a:endParaRPr sz="3200">
              <a:latin typeface="Times New Roman"/>
              <a:cs typeface="Times New Roman"/>
            </a:endParaRPr>
          </a:p>
          <a:p>
            <a:pPr marL="344805" marR="27305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Un </a:t>
            </a:r>
            <a:r>
              <a:rPr sz="3200" b="1" dirty="0">
                <a:latin typeface="Times New Roman"/>
                <a:cs typeface="Times New Roman"/>
              </a:rPr>
              <a:t>tipo di dato </a:t>
            </a:r>
            <a:r>
              <a:rPr sz="3200" dirty="0">
                <a:latin typeface="Times New Roman"/>
                <a:cs typeface="Times New Roman"/>
              </a:rPr>
              <a:t>è </a:t>
            </a:r>
            <a:r>
              <a:rPr sz="3200" spc="5" dirty="0">
                <a:latin typeface="Times New Roman"/>
                <a:cs typeface="Times New Roman"/>
              </a:rPr>
              <a:t>un </a:t>
            </a:r>
            <a:r>
              <a:rPr sz="3200" dirty="0">
                <a:latin typeface="Times New Roman"/>
                <a:cs typeface="Times New Roman"/>
              </a:rPr>
              <a:t>modello matematico  che sta ad indicare una collezione di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valori  sui quali sono ammesse certe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operazioni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817" y="813562"/>
            <a:ext cx="3689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degli</a:t>
            </a:r>
            <a:r>
              <a:rPr spc="-95" dirty="0"/>
              <a:t> </a:t>
            </a:r>
            <a:r>
              <a:rPr dirty="0"/>
              <a:t>Interi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7294880" cy="39782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5" dirty="0">
                <a:latin typeface="Times New Roman"/>
                <a:cs typeface="Times New Roman"/>
              </a:rPr>
              <a:t>Valori </a:t>
            </a:r>
            <a:r>
              <a:rPr sz="3200" dirty="0">
                <a:latin typeface="Times New Roman"/>
                <a:cs typeface="Times New Roman"/>
              </a:rPr>
              <a:t>nell’insieme dei numeri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interi</a:t>
            </a:r>
            <a:endParaRPr sz="3200">
              <a:latin typeface="Times New Roman"/>
              <a:cs typeface="Times New Roman"/>
            </a:endParaRPr>
          </a:p>
          <a:p>
            <a:pPr marL="743585" marR="17589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Stringa </a:t>
            </a:r>
            <a:r>
              <a:rPr sz="2800" spc="-5" dirty="0">
                <a:latin typeface="Times New Roman"/>
                <a:cs typeface="Times New Roman"/>
              </a:rPr>
              <a:t>di cifre, eventualmente preceduta dal  segno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Positivi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Negativi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8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Operazioni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basilari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somma, </a:t>
            </a:r>
            <a:r>
              <a:rPr sz="2800" dirty="0">
                <a:latin typeface="Times New Roman"/>
                <a:cs typeface="Times New Roman"/>
              </a:rPr>
              <a:t>prodotto, </a:t>
            </a:r>
            <a:r>
              <a:rPr sz="2800" spc="-5" dirty="0">
                <a:latin typeface="Times New Roman"/>
                <a:cs typeface="Times New Roman"/>
              </a:rPr>
              <a:t>differenza, quoziente, resto,  elevamento a potenza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817" y="266445"/>
            <a:ext cx="36899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Tipo degli</a:t>
            </a:r>
            <a:r>
              <a:rPr spc="-95" dirty="0"/>
              <a:t> </a:t>
            </a:r>
            <a:r>
              <a:rPr dirty="0"/>
              <a:t>Interi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176654"/>
            <a:ext cx="8168640" cy="38334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4805" marR="44450" indent="-332105">
              <a:lnSpc>
                <a:spcPts val="302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valori non sono in numero </a:t>
            </a:r>
            <a:r>
              <a:rPr sz="2800" dirty="0">
                <a:latin typeface="Times New Roman"/>
                <a:cs typeface="Times New Roman"/>
              </a:rPr>
              <a:t>infinito </a:t>
            </a:r>
            <a:r>
              <a:rPr sz="2800" spc="-5" dirty="0">
                <a:latin typeface="Times New Roman"/>
                <a:cs typeface="Times New Roman"/>
              </a:rPr>
              <a:t>nell’aritmetica dei  calcolatori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8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ogni </a:t>
            </a:r>
            <a:r>
              <a:rPr sz="2400" spc="-5" dirty="0">
                <a:latin typeface="Times New Roman"/>
                <a:cs typeface="Times New Roman"/>
              </a:rPr>
              <a:t>macchina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esistono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più grande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più piccolo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intero</a:t>
            </a:r>
            <a:endParaRPr sz="200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Times New Roman"/>
                <a:cs typeface="Times New Roman"/>
              </a:rPr>
              <a:t>rappresentabile </a:t>
            </a:r>
            <a:r>
              <a:rPr sz="2400" dirty="0">
                <a:latin typeface="Times New Roman"/>
                <a:cs typeface="Times New Roman"/>
              </a:rPr>
              <a:t>in una locazione di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endParaRPr sz="2400">
              <a:latin typeface="Times New Roman"/>
              <a:cs typeface="Times New Roman"/>
            </a:endParaRPr>
          </a:p>
          <a:p>
            <a:pPr marL="344805" marR="452755" indent="-332105">
              <a:lnSpc>
                <a:spcPts val="3020"/>
              </a:lnSpc>
              <a:spcBef>
                <a:spcPts val="74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</a:t>
            </a:r>
            <a:r>
              <a:rPr sz="2800" dirty="0">
                <a:latin typeface="Times New Roman"/>
                <a:cs typeface="Times New Roman"/>
              </a:rPr>
              <a:t>valgono </a:t>
            </a:r>
            <a:r>
              <a:rPr sz="2800" spc="-5" dirty="0">
                <a:latin typeface="Times New Roman"/>
                <a:cs typeface="Times New Roman"/>
              </a:rPr>
              <a:t>alcune </a:t>
            </a:r>
            <a:r>
              <a:rPr sz="2800" dirty="0">
                <a:latin typeface="Times New Roman"/>
                <a:cs typeface="Times New Roman"/>
              </a:rPr>
              <a:t>proprietà </a:t>
            </a:r>
            <a:r>
              <a:rPr sz="2800" spc="-5" dirty="0">
                <a:latin typeface="Times New Roman"/>
                <a:cs typeface="Times New Roman"/>
              </a:rPr>
              <a:t>dell’aritmetica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(limiti  fisici)</a:t>
            </a:r>
            <a:endParaRPr sz="2800">
              <a:latin typeface="Times New Roman"/>
              <a:cs typeface="Times New Roman"/>
            </a:endParaRPr>
          </a:p>
          <a:p>
            <a:pPr marL="1155065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Risultato </a:t>
            </a:r>
            <a:r>
              <a:rPr sz="2000" dirty="0">
                <a:latin typeface="Times New Roman"/>
                <a:cs typeface="Times New Roman"/>
              </a:rPr>
              <a:t>di un’operazione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spc="-5" dirty="0">
                <a:latin typeface="Times New Roman"/>
                <a:cs typeface="Times New Roman"/>
              </a:rPr>
              <a:t>rappresentabile </a:t>
            </a:r>
            <a:r>
              <a:rPr sz="2000" dirty="0">
                <a:latin typeface="Times New Roman"/>
                <a:cs typeface="Times New Roman"/>
              </a:rPr>
              <a:t>nell’unità di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Overflow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6214" y="5627623"/>
            <a:ext cx="1303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1200" algn="l"/>
              </a:tabLst>
            </a:pPr>
            <a:r>
              <a:rPr sz="2000" dirty="0">
                <a:latin typeface="Times New Roman"/>
                <a:cs typeface="Times New Roman"/>
              </a:rPr>
              <a:t>y 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	&lt;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9312" y="5080063"/>
            <a:ext cx="225425" cy="22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701" y="508482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401" y="508482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525" y="5084826"/>
            <a:ext cx="287655" cy="287655"/>
          </a:xfrm>
          <a:custGeom>
            <a:avLst/>
            <a:gdLst/>
            <a:ahLst/>
            <a:cxnLst/>
            <a:rect l="l" t="t" r="r" b="b"/>
            <a:pathLst>
              <a:path w="287654" h="287654">
                <a:moveTo>
                  <a:pt x="0" y="143637"/>
                </a:moveTo>
                <a:lnTo>
                  <a:pt x="7318" y="98218"/>
                </a:lnTo>
                <a:lnTo>
                  <a:pt x="27700" y="58786"/>
                </a:lnTo>
                <a:lnTo>
                  <a:pt x="58786" y="27700"/>
                </a:lnTo>
                <a:lnTo>
                  <a:pt x="98218" y="7318"/>
                </a:lnTo>
                <a:lnTo>
                  <a:pt x="143637" y="0"/>
                </a:lnTo>
                <a:lnTo>
                  <a:pt x="189068" y="7318"/>
                </a:lnTo>
                <a:lnTo>
                  <a:pt x="228531" y="27700"/>
                </a:lnTo>
                <a:lnTo>
                  <a:pt x="259656" y="58786"/>
                </a:lnTo>
                <a:lnTo>
                  <a:pt x="280069" y="98218"/>
                </a:lnTo>
                <a:lnTo>
                  <a:pt x="287400" y="143637"/>
                </a:lnTo>
                <a:lnTo>
                  <a:pt x="280069" y="189055"/>
                </a:lnTo>
                <a:lnTo>
                  <a:pt x="259656" y="228487"/>
                </a:lnTo>
                <a:lnTo>
                  <a:pt x="228531" y="259573"/>
                </a:lnTo>
                <a:lnTo>
                  <a:pt x="189068" y="279955"/>
                </a:lnTo>
                <a:lnTo>
                  <a:pt x="143637" y="287274"/>
                </a:lnTo>
                <a:lnTo>
                  <a:pt x="98218" y="279955"/>
                </a:lnTo>
                <a:lnTo>
                  <a:pt x="58786" y="259573"/>
                </a:lnTo>
                <a:lnTo>
                  <a:pt x="27700" y="228487"/>
                </a:lnTo>
                <a:lnTo>
                  <a:pt x="7318" y="189055"/>
                </a:lnTo>
                <a:lnTo>
                  <a:pt x="0" y="1436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7670" y="4947659"/>
            <a:ext cx="4290695" cy="7366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240665" algn="l"/>
                <a:tab pos="241300" algn="l"/>
                <a:tab pos="1732914" algn="l"/>
                <a:tab pos="3208020" algn="l"/>
                <a:tab pos="4105275" algn="l"/>
              </a:tabLst>
            </a:pPr>
            <a:r>
              <a:rPr sz="3000" baseline="1388" dirty="0">
                <a:latin typeface="Times New Roman"/>
                <a:cs typeface="Times New Roman"/>
              </a:rPr>
              <a:t>x </a:t>
            </a:r>
            <a:r>
              <a:rPr sz="3000" spc="-315" baseline="1388" dirty="0">
                <a:latin typeface="Times New Roman"/>
                <a:cs typeface="Times New Roman"/>
              </a:rPr>
              <a:t> </a:t>
            </a:r>
            <a:r>
              <a:rPr sz="3600" baseline="6944" dirty="0">
                <a:latin typeface="Times New Roman"/>
                <a:cs typeface="Times New Roman"/>
              </a:rPr>
              <a:t>+</a:t>
            </a:r>
            <a:r>
              <a:rPr sz="3600" spc="-382" baseline="6944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y =</a:t>
            </a:r>
            <a:r>
              <a:rPr sz="3000" spc="-15" baseline="1388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x +</a:t>
            </a:r>
            <a:r>
              <a:rPr sz="3000" spc="-22" baseline="1388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y	solo</a:t>
            </a:r>
            <a:r>
              <a:rPr sz="3000" spc="-30" baseline="1388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se </a:t>
            </a:r>
            <a:r>
              <a:rPr sz="3000" spc="-15" baseline="1388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x</a:t>
            </a:r>
            <a:r>
              <a:rPr sz="3000" spc="-7" baseline="1388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+</a:t>
            </a:r>
            <a:r>
              <a:rPr sz="3000" spc="-22" baseline="1388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y	&lt;</a:t>
            </a:r>
            <a:r>
              <a:rPr sz="3000" spc="-44" baseline="1388" dirty="0">
                <a:latin typeface="Times New Roman"/>
                <a:cs typeface="Times New Roman"/>
              </a:rPr>
              <a:t>m</a:t>
            </a:r>
            <a:r>
              <a:rPr sz="3000" baseline="1388" dirty="0">
                <a:latin typeface="Times New Roman"/>
                <a:cs typeface="Times New Roman"/>
              </a:rPr>
              <a:t>ax	</a:t>
            </a: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Legge associativa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(x+y)+z=x+(y+z)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8605" y="4969750"/>
            <a:ext cx="2910205" cy="7143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dirty="0">
                <a:latin typeface="Times New Roman"/>
                <a:cs typeface="Times New Roman"/>
              </a:rPr>
              <a:t>indica </a:t>
            </a:r>
            <a:r>
              <a:rPr sz="1400" spc="-5" dirty="0">
                <a:latin typeface="Times New Roman"/>
                <a:cs typeface="Times New Roman"/>
              </a:rPr>
              <a:t>l’addizione </a:t>
            </a:r>
            <a:r>
              <a:rPr sz="1400" dirty="0">
                <a:latin typeface="Times New Roman"/>
                <a:cs typeface="Times New Roman"/>
              </a:rPr>
              <a:t>eseguita dal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computer</a:t>
            </a:r>
            <a:endParaRPr sz="14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790"/>
              </a:spcBef>
              <a:tabLst>
                <a:tab pos="1630045" algn="l"/>
              </a:tabLst>
            </a:pPr>
            <a:r>
              <a:rPr sz="2000" dirty="0">
                <a:latin typeface="Times New Roman"/>
                <a:cs typeface="Times New Roman"/>
              </a:rPr>
              <a:t>solo se  x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-10" dirty="0">
                <a:latin typeface="Times New Roman"/>
                <a:cs typeface="Times New Roman"/>
              </a:rPr>
              <a:t>&lt;max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9925" y="544512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7625" y="544512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9925" y="573405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7625" y="573405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245" y="95503"/>
            <a:ext cx="3688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Tipo degli</a:t>
            </a:r>
            <a:r>
              <a:rPr spc="-100" dirty="0"/>
              <a:t> </a:t>
            </a:r>
            <a:r>
              <a:rPr dirty="0"/>
              <a:t>Interi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2614"/>
            <a:ext cx="7389495" cy="5369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0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Sistema </a:t>
            </a:r>
            <a:r>
              <a:rPr sz="2400" dirty="0">
                <a:latin typeface="Times New Roman"/>
                <a:cs typeface="Times New Roman"/>
              </a:rPr>
              <a:t>in base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810"/>
              </a:spcBef>
              <a:tabLst>
                <a:tab pos="911225" algn="l"/>
                <a:tab pos="1360805" algn="l"/>
                <a:tab pos="1811020" algn="l"/>
                <a:tab pos="2260600" algn="l"/>
                <a:tab pos="2710180" algn="l"/>
                <a:tab pos="3159760" algn="l"/>
                <a:tab pos="3609340" algn="l"/>
                <a:tab pos="4058920" algn="l"/>
                <a:tab pos="4508500" algn="l"/>
              </a:tabLst>
            </a:pPr>
            <a:r>
              <a:rPr sz="2400" dirty="0">
                <a:latin typeface="Times New Roman"/>
                <a:cs typeface="Times New Roman"/>
              </a:rPr>
              <a:t>0	1	2	3	4	5	6	7	8	9</a:t>
            </a:r>
            <a:endParaRPr sz="2400">
              <a:latin typeface="Times New Roman"/>
              <a:cs typeface="Times New Roman"/>
            </a:endParaRPr>
          </a:p>
          <a:p>
            <a:pPr marL="344805" marR="4914265" indent="-332105">
              <a:lnSpc>
                <a:spcPts val="3679"/>
              </a:lnSpc>
              <a:spcBef>
                <a:spcPts val="245"/>
              </a:spcBef>
              <a:buChar char="•"/>
              <a:tabLst>
                <a:tab pos="344805" algn="l"/>
                <a:tab pos="345440" algn="l"/>
                <a:tab pos="911225" algn="l"/>
              </a:tabLst>
            </a:pPr>
            <a:r>
              <a:rPr sz="2400" spc="-5" dirty="0">
                <a:latin typeface="Times New Roman"/>
                <a:cs typeface="Times New Roman"/>
              </a:rPr>
              <a:t>Sistema </a:t>
            </a:r>
            <a:r>
              <a:rPr sz="2400" dirty="0">
                <a:latin typeface="Times New Roman"/>
                <a:cs typeface="Times New Roman"/>
              </a:rPr>
              <a:t>in base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 0	1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555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Sistema </a:t>
            </a:r>
            <a:r>
              <a:rPr sz="2400" dirty="0">
                <a:latin typeface="Times New Roman"/>
                <a:cs typeface="Times New Roman"/>
              </a:rPr>
              <a:t>in base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795"/>
              </a:spcBef>
              <a:tabLst>
                <a:tab pos="911225" algn="l"/>
                <a:tab pos="1360805" algn="l"/>
                <a:tab pos="1811020" algn="l"/>
                <a:tab pos="2260600" algn="l"/>
                <a:tab pos="2710180" algn="l"/>
                <a:tab pos="3159760" algn="l"/>
                <a:tab pos="3609340" algn="l"/>
                <a:tab pos="4058920" algn="l"/>
                <a:tab pos="4508500" algn="l"/>
                <a:tab pos="4958080" algn="l"/>
                <a:tab pos="5408295" algn="l"/>
                <a:tab pos="5857875" algn="l"/>
                <a:tab pos="6307455" algn="l"/>
                <a:tab pos="6757034" algn="l"/>
                <a:tab pos="7206615" algn="l"/>
              </a:tabLst>
            </a:pPr>
            <a:r>
              <a:rPr sz="2400" dirty="0">
                <a:latin typeface="Times New Roman"/>
                <a:cs typeface="Times New Roman"/>
              </a:rPr>
              <a:t>0	1	2	3	4	5	6	7	8	9	</a:t>
            </a:r>
            <a:r>
              <a:rPr sz="2400" spc="-5" dirty="0">
                <a:latin typeface="Times New Roman"/>
                <a:cs typeface="Times New Roman"/>
              </a:rPr>
              <a:t>A	B	C	D	E	F</a:t>
            </a:r>
            <a:endParaRPr sz="2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passare da base 10 ad </a:t>
            </a:r>
            <a:r>
              <a:rPr sz="2800" dirty="0">
                <a:latin typeface="Times New Roman"/>
                <a:cs typeface="Times New Roman"/>
              </a:rPr>
              <a:t>un’altra </a:t>
            </a:r>
            <a:r>
              <a:rPr sz="2800" spc="-5" dirty="0">
                <a:latin typeface="Times New Roman"/>
                <a:cs typeface="Times New Roman"/>
              </a:rPr>
              <a:t>base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b?</a:t>
            </a:r>
            <a:endParaRPr sz="2800">
              <a:latin typeface="Times New Roman"/>
              <a:cs typeface="Times New Roman"/>
            </a:endParaRPr>
          </a:p>
          <a:p>
            <a:pPr marL="344805" marR="154940" indent="-33274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Mediante </a:t>
            </a:r>
            <a:r>
              <a:rPr sz="2800" dirty="0">
                <a:latin typeface="Times New Roman"/>
                <a:cs typeface="Times New Roman"/>
              </a:rPr>
              <a:t>divisioni </a:t>
            </a:r>
            <a:r>
              <a:rPr sz="2800" spc="-5" dirty="0">
                <a:latin typeface="Times New Roman"/>
                <a:cs typeface="Times New Roman"/>
              </a:rPr>
              <a:t>successive per la base b fino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  </a:t>
            </a:r>
            <a:r>
              <a:rPr sz="2800" dirty="0">
                <a:latin typeface="Times New Roman"/>
                <a:cs typeface="Times New Roman"/>
              </a:rPr>
              <a:t>arrivare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quella </a:t>
            </a:r>
            <a:r>
              <a:rPr sz="2800" spc="-5" dirty="0">
                <a:latin typeface="Times New Roman"/>
                <a:cs typeface="Times New Roman"/>
              </a:rPr>
              <a:t>che </a:t>
            </a:r>
            <a:r>
              <a:rPr sz="2800" dirty="0">
                <a:latin typeface="Times New Roman"/>
                <a:cs typeface="Times New Roman"/>
              </a:rPr>
              <a:t>produce </a:t>
            </a:r>
            <a:r>
              <a:rPr sz="2800" spc="-5" dirty="0">
                <a:latin typeface="Times New Roman"/>
                <a:cs typeface="Times New Roman"/>
              </a:rPr>
              <a:t>quoziente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nullo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dirty="0">
                <a:latin typeface="Times New Roman"/>
                <a:cs typeface="Times New Roman"/>
              </a:rPr>
              <a:t>197</a:t>
            </a:r>
            <a:r>
              <a:rPr sz="2800" spc="225" dirty="0">
                <a:latin typeface="Times New Roman"/>
                <a:cs typeface="Times New Roman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10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7</a:t>
            </a:r>
            <a:r>
              <a:rPr sz="2800" spc="-5" dirty="0">
                <a:latin typeface="Times New Roman"/>
                <a:cs typeface="Times New Roman"/>
              </a:rPr>
              <a:t>B4</a:t>
            </a:r>
            <a:r>
              <a:rPr sz="1000" dirty="0">
                <a:latin typeface="Times New Roman"/>
                <a:cs typeface="Times New Roman"/>
              </a:rPr>
              <a:t>16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817" y="538352"/>
            <a:ext cx="3688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degli</a:t>
            </a:r>
            <a:r>
              <a:rPr spc="-100" dirty="0"/>
              <a:t> </a:t>
            </a:r>
            <a:r>
              <a:rPr dirty="0"/>
              <a:t>Interi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4324"/>
            <a:ext cx="7267575" cy="257810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Rappresentazione </a:t>
            </a:r>
            <a:r>
              <a:rPr sz="3600" dirty="0">
                <a:latin typeface="Times New Roman"/>
                <a:cs typeface="Times New Roman"/>
              </a:rPr>
              <a:t>dei Valori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Negativi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8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Rappresentare il segno nel primo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2 rappresentazioni per lo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zero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Differente gestione per </a:t>
            </a:r>
            <a:r>
              <a:rPr sz="2800" spc="-10" dirty="0">
                <a:latin typeface="Times New Roman"/>
                <a:cs typeface="Times New Roman"/>
              </a:rPr>
              <a:t>somma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sottrazione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124790"/>
            <a:ext cx="40233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Tipo degli</a:t>
            </a:r>
            <a:r>
              <a:rPr sz="4800" spc="-85" dirty="0"/>
              <a:t> </a:t>
            </a:r>
            <a:r>
              <a:rPr sz="4800" dirty="0"/>
              <a:t>Interi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28066" y="1434846"/>
            <a:ext cx="1068070" cy="328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indent="-332105">
              <a:lnSpc>
                <a:spcPts val="3075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DEC</a:t>
            </a:r>
            <a:endParaRPr sz="2800">
              <a:latin typeface="Times New Roman"/>
              <a:cs typeface="Times New Roman"/>
            </a:endParaRPr>
          </a:p>
          <a:p>
            <a:pPr marR="137795" algn="r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R="137795" algn="r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R="137795" algn="r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R="137795" algn="r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R="137795" algn="r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R="137795" algn="r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R="137795" algn="r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  <a:p>
            <a:pPr marR="137795" algn="r">
              <a:lnSpc>
                <a:spcPts val="3070"/>
              </a:lnSpc>
            </a:pPr>
            <a:r>
              <a:rPr sz="2800" spc="-5" dirty="0"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6742" y="1434846"/>
            <a:ext cx="739140" cy="32810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790"/>
              </a:lnSpc>
              <a:spcBef>
                <a:spcPts val="660"/>
              </a:spcBef>
            </a:pPr>
            <a:r>
              <a:rPr sz="2800" spc="-5" dirty="0">
                <a:latin typeface="Times New Roman"/>
                <a:cs typeface="Times New Roman"/>
              </a:rPr>
              <a:t>BIN  0000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5"/>
              </a:lnSpc>
            </a:pPr>
            <a:r>
              <a:rPr sz="2800" dirty="0">
                <a:latin typeface="Times New Roman"/>
                <a:cs typeface="Times New Roman"/>
              </a:rPr>
              <a:t>0001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dirty="0">
                <a:latin typeface="Times New Roman"/>
                <a:cs typeface="Times New Roman"/>
              </a:rPr>
              <a:t>0010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dirty="0">
                <a:latin typeface="Times New Roman"/>
                <a:cs typeface="Times New Roman"/>
              </a:rPr>
              <a:t>0011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0100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dirty="0">
                <a:latin typeface="Times New Roman"/>
                <a:cs typeface="Times New Roman"/>
              </a:rPr>
              <a:t>0101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dirty="0">
                <a:latin typeface="Times New Roman"/>
                <a:cs typeface="Times New Roman"/>
              </a:rPr>
              <a:t>0110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70"/>
              </a:lnSpc>
            </a:pPr>
            <a:r>
              <a:rPr sz="2800" spc="-5" dirty="0">
                <a:latin typeface="Times New Roman"/>
                <a:cs typeface="Times New Roman"/>
              </a:rPr>
              <a:t>0111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5150" y="1434846"/>
            <a:ext cx="735965" cy="328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DEC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-8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-7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-6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-5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-4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-3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-2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70"/>
              </a:lnSpc>
            </a:pPr>
            <a:r>
              <a:rPr sz="2800" spc="-5" dirty="0">
                <a:latin typeface="Times New Roman"/>
                <a:cs typeface="Times New Roman"/>
              </a:rPr>
              <a:t>-1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851" y="1434846"/>
            <a:ext cx="739140" cy="32810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790"/>
              </a:lnSpc>
              <a:spcBef>
                <a:spcPts val="660"/>
              </a:spcBef>
            </a:pPr>
            <a:r>
              <a:rPr sz="2800" spc="-5" dirty="0">
                <a:latin typeface="Times New Roman"/>
                <a:cs typeface="Times New Roman"/>
              </a:rPr>
              <a:t>BIN  1000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5"/>
              </a:lnSpc>
            </a:pPr>
            <a:r>
              <a:rPr sz="2800" dirty="0">
                <a:latin typeface="Times New Roman"/>
                <a:cs typeface="Times New Roman"/>
              </a:rPr>
              <a:t>1001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dirty="0">
                <a:latin typeface="Times New Roman"/>
                <a:cs typeface="Times New Roman"/>
              </a:rPr>
              <a:t>1010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dirty="0">
                <a:latin typeface="Times New Roman"/>
                <a:cs typeface="Times New Roman"/>
              </a:rPr>
              <a:t>1011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spc="-5" dirty="0">
                <a:latin typeface="Times New Roman"/>
                <a:cs typeface="Times New Roman"/>
              </a:rPr>
              <a:t>1100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dirty="0">
                <a:latin typeface="Times New Roman"/>
                <a:cs typeface="Times New Roman"/>
              </a:rPr>
              <a:t>1101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800" dirty="0">
                <a:latin typeface="Times New Roman"/>
                <a:cs typeface="Times New Roman"/>
              </a:rPr>
              <a:t>1110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70"/>
              </a:lnSpc>
            </a:pPr>
            <a:r>
              <a:rPr sz="2800" spc="-5" dirty="0">
                <a:latin typeface="Times New Roman"/>
                <a:cs typeface="Times New Roman"/>
              </a:rPr>
              <a:t>1111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066" y="5129910"/>
            <a:ext cx="8345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La regola </a:t>
            </a:r>
            <a:r>
              <a:rPr sz="2400" spc="-5" dirty="0">
                <a:latin typeface="Times New Roman"/>
                <a:cs typeface="Times New Roman"/>
              </a:rPr>
              <a:t>meccanica </a:t>
            </a:r>
            <a:r>
              <a:rPr sz="2400" dirty="0">
                <a:latin typeface="Times New Roman"/>
                <a:cs typeface="Times New Roman"/>
              </a:rPr>
              <a:t>per trovare il negativo di un binario è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cambiare  </a:t>
            </a:r>
            <a:r>
              <a:rPr sz="2400" dirty="0">
                <a:latin typeface="Times New Roman"/>
                <a:cs typeface="Times New Roman"/>
              </a:rPr>
              <a:t>i bit 0 in 1 e i bit 1 in 0 e poi aggiungere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817" y="538352"/>
            <a:ext cx="3688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degli</a:t>
            </a:r>
            <a:r>
              <a:rPr spc="-100" dirty="0"/>
              <a:t> </a:t>
            </a:r>
            <a:r>
              <a:rPr dirty="0"/>
              <a:t>Interi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8052"/>
            <a:ext cx="7364095" cy="3608704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115"/>
              </a:spcBef>
            </a:pPr>
            <a:r>
              <a:rPr sz="3600" spc="-5" dirty="0">
                <a:latin typeface="Times New Roman"/>
                <a:cs typeface="Times New Roman"/>
              </a:rPr>
              <a:t>Rappresentazione </a:t>
            </a:r>
            <a:r>
              <a:rPr sz="3600" dirty="0">
                <a:latin typeface="Times New Roman"/>
                <a:cs typeface="Times New Roman"/>
              </a:rPr>
              <a:t>in </a:t>
            </a:r>
            <a:r>
              <a:rPr sz="3600" spc="-5" dirty="0">
                <a:latin typeface="Times New Roman"/>
                <a:cs typeface="Times New Roman"/>
              </a:rPr>
              <a:t>Complemento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5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Cambiare </a:t>
            </a:r>
            <a:r>
              <a:rPr sz="2800" spc="-5" dirty="0">
                <a:latin typeface="Times New Roman"/>
                <a:cs typeface="Times New Roman"/>
              </a:rPr>
              <a:t>tutti </a:t>
            </a:r>
            <a:r>
              <a:rPr sz="2800" dirty="0">
                <a:latin typeface="Times New Roman"/>
                <a:cs typeface="Times New Roman"/>
              </a:rPr>
              <a:t>gli </a:t>
            </a:r>
            <a:r>
              <a:rPr sz="2800" spc="-5" dirty="0">
                <a:latin typeface="Times New Roman"/>
                <a:cs typeface="Times New Roman"/>
              </a:rPr>
              <a:t>0 in 1 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viceversa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dirty="0">
                <a:latin typeface="Times New Roman"/>
                <a:cs typeface="Times New Roman"/>
              </a:rPr>
              <a:t>Aggiungere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740"/>
              </a:lnSpc>
              <a:spcBef>
                <a:spcPts val="315"/>
              </a:spcBef>
              <a:tabLst>
                <a:tab pos="2256155" algn="l"/>
              </a:tabLst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Esempio:	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baseline="-20833" dirty="0">
                <a:latin typeface="Times New Roman"/>
                <a:cs typeface="Times New Roman"/>
              </a:rPr>
              <a:t>10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0100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  <a:p>
            <a:pPr marL="743585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0100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1011 + 1 = 1100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Valori rappresentabili con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bit: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2</a:t>
            </a:r>
            <a:r>
              <a:rPr sz="2775" spc="7" baseline="25525" dirty="0">
                <a:latin typeface="Times New Roman"/>
                <a:cs typeface="Times New Roman"/>
              </a:rPr>
              <a:t>n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961" y="4491354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Times New Roman"/>
                <a:cs typeface="Times New Roman"/>
              </a:rPr>
              <a:t>–2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-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520" y="4582795"/>
            <a:ext cx="3391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7555" algn="l"/>
                <a:tab pos="2324735" algn="l"/>
              </a:tabLst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	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-5" dirty="0">
                <a:latin typeface="Times New Roman"/>
                <a:cs typeface="Times New Roman"/>
              </a:rPr>
              <a:t>+2</a:t>
            </a:r>
            <a:r>
              <a:rPr sz="2400" spc="-7" baseline="24305" dirty="0">
                <a:latin typeface="Times New Roman"/>
                <a:cs typeface="Times New Roman"/>
              </a:rPr>
              <a:t>n-1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20" y="4947890"/>
            <a:ext cx="5953125" cy="970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59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valori </a:t>
            </a:r>
            <a:r>
              <a:rPr sz="2800" spc="-5" dirty="0">
                <a:latin typeface="Times New Roman"/>
                <a:cs typeface="Times New Roman"/>
              </a:rPr>
              <a:t>negativi iniziano sempre per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6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Allineamento automatico per 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somma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817" y="813562"/>
            <a:ext cx="3689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degli</a:t>
            </a:r>
            <a:r>
              <a:rPr spc="-95" dirty="0"/>
              <a:t> </a:t>
            </a:r>
            <a:r>
              <a:rPr dirty="0"/>
              <a:t>Interi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8179"/>
            <a:ext cx="4345305" cy="10439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5" dirty="0">
                <a:latin typeface="Times New Roman"/>
                <a:cs typeface="Times New Roman"/>
              </a:rPr>
              <a:t>Overflow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nell’addizione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Esempi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corretti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916682"/>
            <a:ext cx="1066800" cy="83629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+3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0011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–6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448" y="2916682"/>
            <a:ext cx="1084580" cy="83629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61645" algn="l"/>
              </a:tabLst>
            </a:pPr>
            <a:r>
              <a:rPr sz="2400" dirty="0">
                <a:latin typeface="Times New Roman"/>
                <a:cs typeface="Times New Roman"/>
              </a:rPr>
              <a:t>–8	1000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+7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0111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520" y="3727918"/>
            <a:ext cx="4218940" cy="21228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409"/>
              </a:spcBef>
              <a:tabLst>
                <a:tab pos="3146425" algn="l"/>
                <a:tab pos="3596004" algn="l"/>
              </a:tabLst>
            </a:pPr>
            <a:r>
              <a:rPr sz="2400" spc="-5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3 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110</a:t>
            </a: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1111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800" spc="-5" dirty="0">
                <a:latin typeface="Times New Roman"/>
                <a:cs typeface="Times New Roman"/>
              </a:rPr>
              <a:t>– Esempio con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overflow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Times New Roman"/>
                <a:cs typeface="Times New Roman"/>
              </a:rPr>
              <a:t>+2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0010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+7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0111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320"/>
              </a:spcBef>
              <a:tabLst>
                <a:tab pos="1798955" algn="l"/>
              </a:tabLst>
            </a:pPr>
            <a:r>
              <a:rPr sz="2400" dirty="0">
                <a:latin typeface="Times New Roman"/>
                <a:cs typeface="Times New Roman"/>
              </a:rPr>
              <a:t>–7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1001	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dirty="0">
                <a:latin typeface="Times New Roman"/>
                <a:cs typeface="Times New Roman"/>
              </a:rPr>
              <a:t> +9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!!!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9300" y="3775075"/>
            <a:ext cx="1843405" cy="1905"/>
          </a:xfrm>
          <a:custGeom>
            <a:avLst/>
            <a:gdLst/>
            <a:ahLst/>
            <a:cxnLst/>
            <a:rect l="l" t="t" r="r" b="b"/>
            <a:pathLst>
              <a:path w="1843404" h="1904">
                <a:moveTo>
                  <a:pt x="0" y="0"/>
                </a:moveTo>
                <a:lnTo>
                  <a:pt x="1843024" y="1524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3451" y="3770376"/>
            <a:ext cx="1843405" cy="1905"/>
          </a:xfrm>
          <a:custGeom>
            <a:avLst/>
            <a:gdLst/>
            <a:ahLst/>
            <a:cxnLst/>
            <a:rect l="l" t="t" r="r" b="b"/>
            <a:pathLst>
              <a:path w="1843404" h="1904">
                <a:moveTo>
                  <a:pt x="0" y="0"/>
                </a:moveTo>
                <a:lnTo>
                  <a:pt x="1843024" y="1524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5425" y="5432425"/>
            <a:ext cx="1843405" cy="1905"/>
          </a:xfrm>
          <a:custGeom>
            <a:avLst/>
            <a:gdLst/>
            <a:ahLst/>
            <a:cxnLst/>
            <a:rect l="l" t="t" r="r" b="b"/>
            <a:pathLst>
              <a:path w="1843404" h="1904">
                <a:moveTo>
                  <a:pt x="0" y="0"/>
                </a:moveTo>
                <a:lnTo>
                  <a:pt x="1843151" y="165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1050" y="2997200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2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7900" y="3068701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0"/>
                </a:moveTo>
                <a:lnTo>
                  <a:pt x="0" y="10079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1050" y="4724400"/>
            <a:ext cx="0" cy="1081405"/>
          </a:xfrm>
          <a:custGeom>
            <a:avLst/>
            <a:gdLst/>
            <a:ahLst/>
            <a:cxnLst/>
            <a:rect l="l" t="t" r="r" b="b"/>
            <a:pathLst>
              <a:path h="1081404">
                <a:moveTo>
                  <a:pt x="0" y="0"/>
                </a:moveTo>
                <a:lnTo>
                  <a:pt x="0" y="10810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989" y="813562"/>
            <a:ext cx="3223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</a:t>
            </a:r>
            <a:r>
              <a:rPr spc="-95" dirty="0"/>
              <a:t> </a:t>
            </a:r>
            <a:r>
              <a:rPr dirty="0"/>
              <a:t>Reali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6841490" cy="36537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5" dirty="0">
                <a:latin typeface="Times New Roman"/>
                <a:cs typeface="Times New Roman"/>
              </a:rPr>
              <a:t>Valori </a:t>
            </a:r>
            <a:r>
              <a:rPr sz="3200" dirty="0">
                <a:latin typeface="Times New Roman"/>
                <a:cs typeface="Times New Roman"/>
              </a:rPr>
              <a:t>nell’insieme dei numeri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reali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decimale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Differenza </a:t>
            </a:r>
            <a:r>
              <a:rPr sz="2400" dirty="0">
                <a:latin typeface="Times New Roman"/>
                <a:cs typeface="Times New Roman"/>
              </a:rPr>
              <a:t>tra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e la </a:t>
            </a:r>
            <a:r>
              <a:rPr sz="2400" spc="-5" dirty="0">
                <a:latin typeface="Times New Roman"/>
                <a:cs typeface="Times New Roman"/>
              </a:rPr>
              <a:t>sua parte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Sequenza </a:t>
            </a:r>
            <a:r>
              <a:rPr sz="2400" spc="-5" dirty="0">
                <a:latin typeface="Times New Roman"/>
                <a:cs typeface="Times New Roman"/>
              </a:rPr>
              <a:t>potenzialmente </a:t>
            </a:r>
            <a:r>
              <a:rPr sz="2400" dirty="0">
                <a:latin typeface="Times New Roman"/>
                <a:cs typeface="Times New Roman"/>
              </a:rPr>
              <a:t>infinita 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cifre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latin typeface="Times New Roman"/>
                <a:cs typeface="Times New Roman"/>
              </a:rPr>
              <a:t>– In alcuni casi </a:t>
            </a:r>
            <a:r>
              <a:rPr sz="2000" spc="-5" dirty="0">
                <a:latin typeface="Times New Roman"/>
                <a:cs typeface="Times New Roman"/>
              </a:rPr>
              <a:t>esiste un’ultima </a:t>
            </a:r>
            <a:r>
              <a:rPr sz="2000" dirty="0">
                <a:latin typeface="Times New Roman"/>
                <a:cs typeface="Times New Roman"/>
              </a:rPr>
              <a:t>cifra diversa da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zero,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seguita da una successione infinita di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989" y="813562"/>
            <a:ext cx="3223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</a:t>
            </a:r>
            <a:r>
              <a:rPr spc="-95" dirty="0"/>
              <a:t> </a:t>
            </a:r>
            <a:r>
              <a:rPr dirty="0"/>
              <a:t>Reali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461884" cy="39611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74739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Non </a:t>
            </a:r>
            <a:r>
              <a:rPr sz="2800" spc="-5" dirty="0">
                <a:latin typeface="Times New Roman"/>
                <a:cs typeface="Times New Roman"/>
              </a:rPr>
              <a:t>formano un continuo nell’aritmetica dei  calcolatori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Occorre </a:t>
            </a:r>
            <a:r>
              <a:rPr sz="2400" dirty="0">
                <a:latin typeface="Times New Roman"/>
                <a:cs typeface="Times New Roman"/>
              </a:rPr>
              <a:t>discretizzare l’asse continuo dei valori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Ciascuno rappresenta un </a:t>
            </a:r>
            <a:r>
              <a:rPr sz="2400" spc="-5" dirty="0">
                <a:latin typeface="Times New Roman"/>
                <a:cs typeface="Times New Roman"/>
              </a:rPr>
              <a:t>intervallo </a:t>
            </a: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Insieme </a:t>
            </a:r>
            <a:r>
              <a:rPr sz="2000" dirty="0">
                <a:latin typeface="Times New Roman"/>
                <a:cs typeface="Times New Roman"/>
              </a:rPr>
              <a:t>di infiniti valori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reali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8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Ad </a:t>
            </a:r>
            <a:r>
              <a:rPr sz="2400" dirty="0">
                <a:latin typeface="Times New Roman"/>
                <a:cs typeface="Times New Roman"/>
              </a:rPr>
              <a:t>ogni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reale è associata una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rappresentazione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Intervallo </a:t>
            </a:r>
            <a:r>
              <a:rPr sz="2000" dirty="0">
                <a:latin typeface="Times New Roman"/>
                <a:cs typeface="Times New Roman"/>
              </a:rPr>
              <a:t>in cui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ricade</a:t>
            </a:r>
            <a:endParaRPr sz="2000">
              <a:latin typeface="Times New Roman"/>
              <a:cs typeface="Times New Roman"/>
            </a:endParaRPr>
          </a:p>
          <a:p>
            <a:pPr marL="344805" marR="855344" indent="-332105">
              <a:lnSpc>
                <a:spcPct val="100000"/>
              </a:lnSpc>
              <a:spcBef>
                <a:spcPts val="7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Dominio = sottoinsieme </a:t>
            </a:r>
            <a:r>
              <a:rPr sz="2800" dirty="0">
                <a:latin typeface="Times New Roman"/>
                <a:cs typeface="Times New Roman"/>
              </a:rPr>
              <a:t>finito </a:t>
            </a:r>
            <a:r>
              <a:rPr sz="2800" spc="-5" dirty="0">
                <a:latin typeface="Times New Roman"/>
                <a:cs typeface="Times New Roman"/>
              </a:rPr>
              <a:t>e limitato dei  numeri reali definito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dall’implementazione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989" y="813562"/>
            <a:ext cx="3223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</a:t>
            </a:r>
            <a:r>
              <a:rPr spc="-95" dirty="0"/>
              <a:t> </a:t>
            </a:r>
            <a:r>
              <a:rPr dirty="0"/>
              <a:t>Reali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417434" cy="343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Rappresentazione ottenuta per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troncamento  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arrotondamento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Possibili </a:t>
            </a:r>
            <a:r>
              <a:rPr sz="2800" spc="-5" dirty="0">
                <a:latin typeface="Times New Roman"/>
                <a:cs typeface="Times New Roman"/>
              </a:rPr>
              <a:t>errori di precisione anche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consistenti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Esiste un valore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massimo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Overflow</a:t>
            </a:r>
            <a:endParaRPr sz="2800">
              <a:latin typeface="Times New Roman"/>
              <a:cs typeface="Times New Roman"/>
            </a:endParaRPr>
          </a:p>
          <a:p>
            <a:pPr marL="1155065" marR="871219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Rappresentazione indefinita per tutti i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valori  </a:t>
            </a:r>
            <a:r>
              <a:rPr sz="2400" spc="-5" dirty="0">
                <a:latin typeface="Times New Roman"/>
                <a:cs typeface="Times New Roman"/>
              </a:rPr>
              <a:t>maggiori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017" y="813562"/>
            <a:ext cx="2759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di</a:t>
            </a:r>
            <a:r>
              <a:rPr spc="-90" dirty="0"/>
              <a:t> </a:t>
            </a:r>
            <a:r>
              <a:rPr dirty="0"/>
              <a:t>dato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278370" cy="394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Attributo di una variabile, che ne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specifica  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individua: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L’insieme </a:t>
            </a:r>
            <a:r>
              <a:rPr sz="2800" dirty="0">
                <a:latin typeface="Times New Roman"/>
                <a:cs typeface="Times New Roman"/>
              </a:rPr>
              <a:t>dei </a:t>
            </a:r>
            <a:r>
              <a:rPr sz="2800" spc="-5" dirty="0">
                <a:latin typeface="Times New Roman"/>
                <a:cs typeface="Times New Roman"/>
              </a:rPr>
              <a:t>valori che può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assumere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L’insieme di operazioni effettuabili su di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essa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Il modo con cui ci si può riferire ad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essa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Char char="–"/>
            </a:pPr>
            <a:endParaRPr sz="395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Età: numero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</a:t>
            </a:r>
            <a:r>
              <a:rPr spc="-95" dirty="0"/>
              <a:t> </a:t>
            </a:r>
            <a:r>
              <a:rPr dirty="0"/>
              <a:t>Reali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3072"/>
            <a:ext cx="7424420" cy="5093335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Rappresentazione </a:t>
            </a:r>
            <a:r>
              <a:rPr sz="3600" dirty="0">
                <a:latin typeface="Times New Roman"/>
                <a:cs typeface="Times New Roman"/>
              </a:rPr>
              <a:t>in Virgola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Fissa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r 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n,m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bit per la parte intera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400" i="1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bit per la parte </a:t>
            </a:r>
            <a:r>
              <a:rPr sz="2400" spc="-5" dirty="0">
                <a:latin typeface="Times New Roman"/>
                <a:cs typeface="Times New Roman"/>
              </a:rPr>
              <a:t>decimale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Naturalmente allineati per addizione 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sottrazione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0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Cattiva gestione della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memoria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Possibile </a:t>
            </a:r>
            <a:r>
              <a:rPr sz="2400" spc="-5" dirty="0">
                <a:latin typeface="Times New Roman"/>
                <a:cs typeface="Times New Roman"/>
              </a:rPr>
              <a:t>spreco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Aumento </a:t>
            </a:r>
            <a:r>
              <a:rPr sz="2400" dirty="0">
                <a:latin typeface="Times New Roman"/>
                <a:cs typeface="Times New Roman"/>
              </a:rPr>
              <a:t>delle probabilità di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Parte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Parte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decimale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113" y="363169"/>
            <a:ext cx="35153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Tipo dei</a:t>
            </a:r>
            <a:r>
              <a:rPr sz="4800" spc="-85" dirty="0"/>
              <a:t> </a:t>
            </a:r>
            <a:r>
              <a:rPr sz="4800" dirty="0"/>
              <a:t>Reali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3320" y="768444"/>
            <a:ext cx="7303770" cy="22129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840"/>
              </a:spcBef>
            </a:pPr>
            <a:r>
              <a:rPr sz="4000" spc="-5" dirty="0">
                <a:latin typeface="Times New Roman"/>
                <a:cs typeface="Times New Roman"/>
              </a:rPr>
              <a:t>Rappresentazione in Virgola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Fissa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latin typeface="Times New Roman"/>
                <a:cs typeface="Times New Roman"/>
              </a:rPr>
              <a:t>ESEMPIO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3120"/>
              </a:lnSpc>
              <a:spcBef>
                <a:spcPts val="2110"/>
              </a:spcBef>
            </a:pPr>
            <a:r>
              <a:rPr sz="2800" i="1" spc="-5" dirty="0">
                <a:latin typeface="Times New Roman"/>
                <a:cs typeface="Times New Roman"/>
              </a:rPr>
              <a:t>4 </a:t>
            </a:r>
            <a:r>
              <a:rPr sz="2800" spc="-5" dirty="0">
                <a:latin typeface="Times New Roman"/>
                <a:cs typeface="Times New Roman"/>
              </a:rPr>
              <a:t>cifre per la parte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20"/>
              </a:lnSpc>
            </a:pPr>
            <a:r>
              <a:rPr sz="2800" i="1" spc="-5" dirty="0">
                <a:latin typeface="Times New Roman"/>
                <a:cs typeface="Times New Roman"/>
              </a:rPr>
              <a:t>4 </a:t>
            </a:r>
            <a:r>
              <a:rPr sz="2800" spc="-5" dirty="0">
                <a:latin typeface="Times New Roman"/>
                <a:cs typeface="Times New Roman"/>
              </a:rPr>
              <a:t>cifre per la parte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decimale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3178555"/>
            <a:ext cx="132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1 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12,34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552" y="3540963"/>
            <a:ext cx="10731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|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910" y="2972144"/>
            <a:ext cx="4493895" cy="151638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200" dirty="0">
                <a:latin typeface="Times New Roman"/>
                <a:cs typeface="Times New Roman"/>
              </a:rPr>
              <a:t>| + | </a:t>
            </a:r>
            <a:r>
              <a:rPr sz="3200" i="1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| </a:t>
            </a:r>
            <a:r>
              <a:rPr sz="3200" i="1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| 1 | </a:t>
            </a:r>
            <a:r>
              <a:rPr sz="3200" i="1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| </a:t>
            </a:r>
            <a:r>
              <a:rPr sz="3200" i="1" dirty="0">
                <a:latin typeface="Times New Roman"/>
                <a:cs typeface="Times New Roman"/>
              </a:rPr>
              <a:t>3 </a:t>
            </a:r>
            <a:r>
              <a:rPr sz="3200" dirty="0">
                <a:latin typeface="Times New Roman"/>
                <a:cs typeface="Times New Roman"/>
              </a:rPr>
              <a:t>| 4 | </a:t>
            </a:r>
            <a:r>
              <a:rPr sz="3200" i="1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| </a:t>
            </a:r>
            <a:r>
              <a:rPr sz="3200" i="1" dirty="0">
                <a:latin typeface="Times New Roman"/>
                <a:cs typeface="Times New Roman"/>
              </a:rPr>
              <a:t>0</a:t>
            </a:r>
            <a:r>
              <a:rPr sz="3200" i="1" spc="-3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|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3200" dirty="0">
                <a:latin typeface="Times New Roman"/>
                <a:cs typeface="Times New Roman"/>
              </a:rPr>
              <a:t>| + | </a:t>
            </a:r>
            <a:r>
              <a:rPr sz="3200" i="1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| </a:t>
            </a:r>
            <a:r>
              <a:rPr sz="3200" i="1" dirty="0">
                <a:latin typeface="Times New Roman"/>
                <a:cs typeface="Times New Roman"/>
              </a:rPr>
              <a:t>4 </a:t>
            </a:r>
            <a:r>
              <a:rPr sz="3200" dirty="0">
                <a:latin typeface="Times New Roman"/>
                <a:cs typeface="Times New Roman"/>
              </a:rPr>
              <a:t>| 5 | </a:t>
            </a:r>
            <a:r>
              <a:rPr sz="3200" i="1" dirty="0">
                <a:latin typeface="Times New Roman"/>
                <a:cs typeface="Times New Roman"/>
              </a:rPr>
              <a:t>6 </a:t>
            </a:r>
            <a:r>
              <a:rPr sz="3200" dirty="0">
                <a:latin typeface="Times New Roman"/>
                <a:cs typeface="Times New Roman"/>
              </a:rPr>
              <a:t>| </a:t>
            </a:r>
            <a:r>
              <a:rPr sz="3200" i="1" dirty="0">
                <a:latin typeface="Times New Roman"/>
                <a:cs typeface="Times New Roman"/>
              </a:rPr>
              <a:t>3 </a:t>
            </a:r>
            <a:r>
              <a:rPr sz="3200" dirty="0">
                <a:latin typeface="Times New Roman"/>
                <a:cs typeface="Times New Roman"/>
              </a:rPr>
              <a:t>| 4 | </a:t>
            </a:r>
            <a:r>
              <a:rPr sz="3200" i="1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| </a:t>
            </a:r>
            <a:r>
              <a:rPr sz="3200" i="1" dirty="0">
                <a:latin typeface="Times New Roman"/>
                <a:cs typeface="Times New Roman"/>
              </a:rPr>
              <a:t>0</a:t>
            </a:r>
            <a:r>
              <a:rPr sz="3200" i="1" spc="-3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|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320" y="3923741"/>
            <a:ext cx="1848485" cy="145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2 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12456,</a:t>
            </a:r>
            <a:r>
              <a:rPr sz="2400" spc="-1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60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3 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-0,000034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4125" y="5516626"/>
            <a:ext cx="76200" cy="433705"/>
          </a:xfrm>
          <a:custGeom>
            <a:avLst/>
            <a:gdLst/>
            <a:ahLst/>
            <a:cxnLst/>
            <a:rect l="l" t="t" r="r" b="b"/>
            <a:pathLst>
              <a:path w="76200" h="433704">
                <a:moveTo>
                  <a:pt x="42799" y="63500"/>
                </a:moveTo>
                <a:lnTo>
                  <a:pt x="33274" y="63500"/>
                </a:lnTo>
                <a:lnTo>
                  <a:pt x="33274" y="433324"/>
                </a:lnTo>
                <a:lnTo>
                  <a:pt x="42799" y="433324"/>
                </a:lnTo>
                <a:lnTo>
                  <a:pt x="42799" y="63500"/>
                </a:lnTo>
                <a:close/>
              </a:path>
              <a:path w="76200" h="433704">
                <a:moveTo>
                  <a:pt x="38100" y="0"/>
                </a:moveTo>
                <a:lnTo>
                  <a:pt x="0" y="76136"/>
                </a:lnTo>
                <a:lnTo>
                  <a:pt x="33274" y="76136"/>
                </a:lnTo>
                <a:lnTo>
                  <a:pt x="33274" y="63500"/>
                </a:lnTo>
                <a:lnTo>
                  <a:pt x="69876" y="63500"/>
                </a:lnTo>
                <a:lnTo>
                  <a:pt x="38100" y="0"/>
                </a:lnTo>
                <a:close/>
              </a:path>
              <a:path w="76200" h="433704">
                <a:moveTo>
                  <a:pt x="69876" y="63500"/>
                </a:moveTo>
                <a:lnTo>
                  <a:pt x="42799" y="63500"/>
                </a:lnTo>
                <a:lnTo>
                  <a:pt x="42799" y="76136"/>
                </a:lnTo>
                <a:lnTo>
                  <a:pt x="76200" y="76136"/>
                </a:lnTo>
                <a:lnTo>
                  <a:pt x="6987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86910" y="4856734"/>
            <a:ext cx="440118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| - | </a:t>
            </a:r>
            <a:r>
              <a:rPr sz="3200" i="1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| </a:t>
            </a:r>
            <a:r>
              <a:rPr sz="3200" i="1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| 0 | </a:t>
            </a:r>
            <a:r>
              <a:rPr sz="3200" i="1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| </a:t>
            </a:r>
            <a:r>
              <a:rPr sz="3200" i="1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| 0 | </a:t>
            </a:r>
            <a:r>
              <a:rPr sz="3200" i="1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| </a:t>
            </a:r>
            <a:r>
              <a:rPr sz="3200" i="1" dirty="0">
                <a:latin typeface="Times New Roman"/>
                <a:cs typeface="Times New Roman"/>
              </a:rPr>
              <a:t>0</a:t>
            </a:r>
            <a:r>
              <a:rPr sz="3200" i="1" spc="-3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|</a:t>
            </a:r>
            <a:endParaRPr sz="32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latin typeface="Times New Roman"/>
                <a:cs typeface="Times New Roman"/>
              </a:rPr>
              <a:t>Posizione della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virgola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113" y="74167"/>
            <a:ext cx="3515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z="4800" dirty="0"/>
              <a:t>Tipo dei	Re</a:t>
            </a:r>
            <a:r>
              <a:rPr sz="4800" spc="10" dirty="0"/>
              <a:t>a</a:t>
            </a:r>
            <a:r>
              <a:rPr sz="4800" dirty="0"/>
              <a:t>li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3320" y="810209"/>
            <a:ext cx="7517765" cy="501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Rappresentazione </a:t>
            </a:r>
            <a:r>
              <a:rPr sz="4000" spc="-5" dirty="0">
                <a:latin typeface="Times New Roman"/>
                <a:cs typeface="Times New Roman"/>
              </a:rPr>
              <a:t>in Virgola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Mobile</a:t>
            </a:r>
            <a:endParaRPr sz="4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236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 = </a:t>
            </a:r>
            <a:r>
              <a:rPr sz="3200" dirty="0">
                <a:latin typeface="Microsoft Sans Serif"/>
                <a:cs typeface="Microsoft Sans Serif"/>
              </a:rPr>
              <a:t>± </a:t>
            </a:r>
            <a:r>
              <a:rPr sz="3200" dirty="0">
                <a:latin typeface="Times New Roman"/>
                <a:cs typeface="Times New Roman"/>
              </a:rPr>
              <a:t>m · </a:t>
            </a:r>
            <a:r>
              <a:rPr sz="3200" spc="155" dirty="0">
                <a:latin typeface="Times New Roman"/>
                <a:cs typeface="Times New Roman"/>
              </a:rPr>
              <a:t>b</a:t>
            </a:r>
            <a:r>
              <a:rPr sz="3150" spc="232" baseline="25132" dirty="0">
                <a:latin typeface="Times New Roman"/>
                <a:cs typeface="Times New Roman"/>
              </a:rPr>
              <a:t>e</a:t>
            </a:r>
            <a:r>
              <a:rPr sz="3200" spc="155" dirty="0">
                <a:latin typeface="Symbol"/>
                <a:cs typeface="Symbol"/>
              </a:rPr>
              <a:t></a:t>
            </a:r>
            <a:r>
              <a:rPr sz="320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±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 </a:t>
            </a:r>
            <a:r>
              <a:rPr sz="3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 </a:t>
            </a:r>
            <a:r>
              <a:rPr sz="3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</a:t>
            </a:r>
            <a:r>
              <a:rPr sz="3200" dirty="0">
                <a:latin typeface="Times New Roman"/>
                <a:cs typeface="Times New Roman"/>
              </a:rPr>
              <a:t> (</a:t>
            </a:r>
            <a:r>
              <a:rPr sz="3200" i="1" dirty="0">
                <a:latin typeface="Times New Roman"/>
                <a:cs typeface="Times New Roman"/>
              </a:rPr>
              <a:t>b</a:t>
            </a:r>
            <a:r>
              <a:rPr sz="3200" i="1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fissata)</a:t>
            </a:r>
            <a:endParaRPr sz="32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715"/>
              </a:spcBef>
            </a:pPr>
            <a:r>
              <a:rPr sz="3200" i="1" dirty="0">
                <a:latin typeface="Times New Roman"/>
                <a:cs typeface="Times New Roman"/>
              </a:rPr>
              <a:t>m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mantissa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13,18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10</a:t>
            </a:r>
            <a:r>
              <a:rPr sz="2775" spc="7" baseline="25525" dirty="0">
                <a:latin typeface="Times New Roman"/>
                <a:cs typeface="Times New Roman"/>
              </a:rPr>
              <a:t>0</a:t>
            </a:r>
            <a:endParaRPr sz="2775" baseline="25525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– 1,318 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</a:t>
            </a:r>
            <a:r>
              <a:rPr sz="2775" baseline="25525" dirty="0">
                <a:latin typeface="Times New Roman"/>
                <a:cs typeface="Times New Roman"/>
              </a:rPr>
              <a:t>1</a:t>
            </a:r>
            <a:endParaRPr sz="2775" baseline="25525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0,1318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10</a:t>
            </a:r>
            <a:r>
              <a:rPr sz="2775" spc="7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0,01318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10</a:t>
            </a:r>
            <a:r>
              <a:rPr sz="2775" spc="7" baseline="25525" dirty="0">
                <a:latin typeface="Times New Roman"/>
                <a:cs typeface="Times New Roman"/>
              </a:rPr>
              <a:t>3</a:t>
            </a:r>
            <a:endParaRPr sz="2775" baseline="255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mantissa normalizzata: </a:t>
            </a:r>
            <a:r>
              <a:rPr sz="2800" dirty="0">
                <a:latin typeface="Times New Roman"/>
                <a:cs typeface="Times New Roman"/>
              </a:rPr>
              <a:t>1/b </a:t>
            </a:r>
            <a:r>
              <a:rPr sz="2800" spc="-5" dirty="0">
                <a:latin typeface="Times New Roman"/>
                <a:cs typeface="Times New Roman"/>
              </a:rPr>
              <a:t>&lt;= </a:t>
            </a:r>
            <a:r>
              <a:rPr sz="2800" i="1" spc="-5" dirty="0">
                <a:latin typeface="Times New Roman"/>
                <a:cs typeface="Times New Roman"/>
              </a:rPr>
              <a:t>m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8400" y="4111625"/>
            <a:ext cx="1656080" cy="76200"/>
          </a:xfrm>
          <a:custGeom>
            <a:avLst/>
            <a:gdLst/>
            <a:ahLst/>
            <a:cxnLst/>
            <a:rect l="l" t="t" r="r" b="b"/>
            <a:pathLst>
              <a:path w="16560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656079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656079" h="76200">
                <a:moveTo>
                  <a:pt x="1655699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655699" y="42799"/>
                </a:lnTo>
                <a:lnTo>
                  <a:pt x="1655699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8351" y="4221098"/>
            <a:ext cx="307975" cy="1009650"/>
          </a:xfrm>
          <a:custGeom>
            <a:avLst/>
            <a:gdLst/>
            <a:ahLst/>
            <a:cxnLst/>
            <a:rect l="l" t="t" r="r" b="b"/>
            <a:pathLst>
              <a:path w="307975" h="1009650">
                <a:moveTo>
                  <a:pt x="41318" y="72004"/>
                </a:moveTo>
                <a:lnTo>
                  <a:pt x="32045" y="74656"/>
                </a:lnTo>
                <a:lnTo>
                  <a:pt x="298576" y="1009395"/>
                </a:lnTo>
                <a:lnTo>
                  <a:pt x="307721" y="1006856"/>
                </a:lnTo>
                <a:lnTo>
                  <a:pt x="41318" y="72004"/>
                </a:lnTo>
                <a:close/>
              </a:path>
              <a:path w="307975" h="1009650">
                <a:moveTo>
                  <a:pt x="15875" y="0"/>
                </a:moveTo>
                <a:lnTo>
                  <a:pt x="0" y="83819"/>
                </a:lnTo>
                <a:lnTo>
                  <a:pt x="32045" y="74656"/>
                </a:lnTo>
                <a:lnTo>
                  <a:pt x="28575" y="62483"/>
                </a:lnTo>
                <a:lnTo>
                  <a:pt x="37846" y="59817"/>
                </a:lnTo>
                <a:lnTo>
                  <a:pt x="70495" y="59817"/>
                </a:lnTo>
                <a:lnTo>
                  <a:pt x="15875" y="0"/>
                </a:lnTo>
                <a:close/>
              </a:path>
              <a:path w="307975" h="1009650">
                <a:moveTo>
                  <a:pt x="37846" y="59817"/>
                </a:moveTo>
                <a:lnTo>
                  <a:pt x="28575" y="62483"/>
                </a:lnTo>
                <a:lnTo>
                  <a:pt x="32045" y="74656"/>
                </a:lnTo>
                <a:lnTo>
                  <a:pt x="41318" y="72004"/>
                </a:lnTo>
                <a:lnTo>
                  <a:pt x="37846" y="59817"/>
                </a:lnTo>
                <a:close/>
              </a:path>
              <a:path w="307975" h="1009650">
                <a:moveTo>
                  <a:pt x="70495" y="59817"/>
                </a:moveTo>
                <a:lnTo>
                  <a:pt x="37846" y="59817"/>
                </a:lnTo>
                <a:lnTo>
                  <a:pt x="41318" y="72004"/>
                </a:lnTo>
                <a:lnTo>
                  <a:pt x="73278" y="62864"/>
                </a:lnTo>
                <a:lnTo>
                  <a:pt x="70495" y="59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2500" y="1844675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3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2225" y="5516626"/>
            <a:ext cx="0" cy="288925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9626" y="5516626"/>
            <a:ext cx="0" cy="288925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702" y="260096"/>
            <a:ext cx="66922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692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Tipo dei </a:t>
            </a:r>
            <a:r>
              <a:rPr sz="3600" spc="-5" dirty="0"/>
              <a:t>Reali  Rappresentazione </a:t>
            </a:r>
            <a:r>
              <a:rPr sz="3600" dirty="0"/>
              <a:t>in Virgola </a:t>
            </a:r>
            <a:r>
              <a:rPr sz="3600" spc="-5" dirty="0"/>
              <a:t>Mobile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912443"/>
            <a:ext cx="6901815" cy="40544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10"/>
              </a:spcBef>
              <a:buChar char="•"/>
              <a:tabLst>
                <a:tab pos="344805" algn="l"/>
                <a:tab pos="345440" algn="l"/>
                <a:tab pos="2733040" algn="l"/>
                <a:tab pos="3647440" algn="l"/>
                <a:tab pos="5476875" algn="l"/>
              </a:tabLst>
            </a:pPr>
            <a:r>
              <a:rPr sz="2800" spc="-5" dirty="0">
                <a:latin typeface="Times New Roman"/>
                <a:cs typeface="Times New Roman"/>
              </a:rPr>
              <a:t>z = </a:t>
            </a:r>
            <a:r>
              <a:rPr sz="2800" spc="-5" dirty="0">
                <a:latin typeface="Microsoft Sans Serif"/>
                <a:cs typeface="Microsoft Sans Serif"/>
              </a:rPr>
              <a:t>±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·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</a:t>
            </a:r>
            <a:r>
              <a:rPr sz="2775" spc="7" baseline="25525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±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 </a:t>
            </a:r>
            <a:r>
              <a:rPr sz="28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Times New Roman"/>
                <a:cs typeface="Times New Roman"/>
              </a:rPr>
              <a:t>	(</a:t>
            </a:r>
            <a:r>
              <a:rPr sz="2800" i="1" spc="-5" dirty="0">
                <a:latin typeface="Times New Roman"/>
                <a:cs typeface="Times New Roman"/>
              </a:rPr>
              <a:t>b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fissata)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1 bit per il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segno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bit per il valore assoluto della </a:t>
            </a:r>
            <a:r>
              <a:rPr sz="2400" spc="-5" dirty="0">
                <a:latin typeface="Times New Roman"/>
                <a:cs typeface="Times New Roman"/>
              </a:rPr>
              <a:t>mantissa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Cifre più </a:t>
            </a:r>
            <a:r>
              <a:rPr sz="2000" spc="-5" dirty="0">
                <a:latin typeface="Times New Roman"/>
                <a:cs typeface="Times New Roman"/>
              </a:rPr>
              <a:t>significative </a:t>
            </a: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nulle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Numero reale (1/b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400" i="1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bit per l’esponente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Ordine di grandezza della </a:t>
            </a:r>
            <a:r>
              <a:rPr sz="2000" spc="-5" dirty="0">
                <a:latin typeface="Times New Roman"/>
                <a:cs typeface="Times New Roman"/>
              </a:rPr>
              <a:t>prima </a:t>
            </a:r>
            <a:r>
              <a:rPr sz="2000" dirty="0">
                <a:latin typeface="Times New Roman"/>
                <a:cs typeface="Times New Roman"/>
              </a:rPr>
              <a:t>cifra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significativa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Riferito </a:t>
            </a:r>
            <a:r>
              <a:rPr sz="2000" spc="-5" dirty="0">
                <a:latin typeface="Times New Roman"/>
                <a:cs typeface="Times New Roman"/>
              </a:rPr>
              <a:t>alla </a:t>
            </a:r>
            <a:r>
              <a:rPr sz="2000" dirty="0">
                <a:latin typeface="Times New Roman"/>
                <a:cs typeface="Times New Roman"/>
              </a:rPr>
              <a:t>base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(=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Numero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intero</a:t>
            </a:r>
            <a:endParaRPr sz="20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latin typeface="Times New Roman"/>
                <a:cs typeface="Times New Roman"/>
              </a:rPr>
              <a:t>– Rappresentazione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corrispondente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7601" y="2133600"/>
            <a:ext cx="1368425" cy="0"/>
          </a:xfrm>
          <a:custGeom>
            <a:avLst/>
            <a:gdLst/>
            <a:ahLst/>
            <a:cxnLst/>
            <a:rect l="l" t="t" r="r" b="b"/>
            <a:pathLst>
              <a:path w="1368425">
                <a:moveTo>
                  <a:pt x="0" y="0"/>
                </a:moveTo>
                <a:lnTo>
                  <a:pt x="1368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</a:t>
            </a:r>
            <a:r>
              <a:rPr spc="-95" dirty="0"/>
              <a:t> </a:t>
            </a:r>
            <a:r>
              <a:rPr dirty="0"/>
              <a:t>Reali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3072"/>
            <a:ext cx="7484109" cy="435483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Rappresentazione </a:t>
            </a:r>
            <a:r>
              <a:rPr sz="3600" dirty="0">
                <a:latin typeface="Times New Roman"/>
                <a:cs typeface="Times New Roman"/>
              </a:rPr>
              <a:t>in Virgola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Mobile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Ottimizzazione della gestione della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memoria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Cifre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significative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Allineamento manuale </a:t>
            </a:r>
            <a:r>
              <a:rPr sz="2800" dirty="0">
                <a:latin typeface="Times New Roman"/>
                <a:cs typeface="Times New Roman"/>
              </a:rPr>
              <a:t>per </a:t>
            </a:r>
            <a:r>
              <a:rPr sz="2800" spc="-5" dirty="0">
                <a:latin typeface="Times New Roman"/>
                <a:cs typeface="Times New Roman"/>
              </a:rPr>
              <a:t>addizione 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sottrazione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Riportare i valori allo stesso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esponente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Comoda </a:t>
            </a:r>
            <a:r>
              <a:rPr sz="2800" dirty="0">
                <a:latin typeface="Times New Roman"/>
                <a:cs typeface="Times New Roman"/>
              </a:rPr>
              <a:t>per </a:t>
            </a:r>
            <a:r>
              <a:rPr sz="2800" spc="-5" dirty="0">
                <a:latin typeface="Times New Roman"/>
                <a:cs typeface="Times New Roman"/>
              </a:rPr>
              <a:t>la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moltiplicazione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Prodotto delle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mantisse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Somma </a:t>
            </a:r>
            <a:r>
              <a:rPr sz="2400" dirty="0">
                <a:latin typeface="Times New Roman"/>
                <a:cs typeface="Times New Roman"/>
              </a:rPr>
              <a:t>degli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esponenti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997" y="538352"/>
            <a:ext cx="5384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Reali in Virgola</a:t>
            </a:r>
            <a:r>
              <a:rPr spc="-80" dirty="0"/>
              <a:t> </a:t>
            </a:r>
            <a:r>
              <a:rPr dirty="0"/>
              <a:t>Mobile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2610"/>
            <a:ext cx="7202805" cy="4538980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415925" algn="ctr">
              <a:lnSpc>
                <a:spcPct val="100000"/>
              </a:lnSpc>
              <a:spcBef>
                <a:spcPts val="223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903605">
              <a:lnSpc>
                <a:spcPts val="3835"/>
              </a:lnSpc>
              <a:spcBef>
                <a:spcPts val="1900"/>
              </a:spcBef>
              <a:tabLst>
                <a:tab pos="1818639" algn="l"/>
                <a:tab pos="2733040" algn="l"/>
              </a:tabLst>
            </a:pPr>
            <a:r>
              <a:rPr sz="3200" dirty="0">
                <a:latin typeface="Symbol"/>
                <a:cs typeface="Symbol"/>
              </a:rPr>
              <a:t></a:t>
            </a:r>
            <a:r>
              <a:rPr sz="3200" dirty="0">
                <a:latin typeface="Times New Roman"/>
                <a:cs typeface="Times New Roman"/>
              </a:rPr>
              <a:t>	=	3,14159265…</a:t>
            </a:r>
            <a:endParaRPr sz="3200">
              <a:latin typeface="Times New Roman"/>
              <a:cs typeface="Times New Roman"/>
            </a:endParaRPr>
          </a:p>
          <a:p>
            <a:pPr marL="1818639">
              <a:lnSpc>
                <a:spcPts val="3835"/>
              </a:lnSpc>
              <a:tabLst>
                <a:tab pos="2733040" algn="l"/>
              </a:tabLst>
            </a:pPr>
            <a:r>
              <a:rPr sz="3200" dirty="0">
                <a:latin typeface="Times New Roman"/>
                <a:cs typeface="Times New Roman"/>
              </a:rPr>
              <a:t>=	+0,314159265… ·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10</a:t>
            </a:r>
            <a:r>
              <a:rPr sz="3150" spc="15" baseline="25132" dirty="0">
                <a:latin typeface="Times New Roman"/>
                <a:cs typeface="Times New Roman"/>
              </a:rPr>
              <a:t>1</a:t>
            </a:r>
            <a:endParaRPr sz="3150" baseline="25132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Rappresentazione con 5 cifre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significative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Troncamento</a:t>
            </a:r>
            <a:endParaRPr sz="28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  <a:spcBef>
                <a:spcPts val="10"/>
              </a:spcBef>
              <a:tabLst>
                <a:tab pos="2733040" algn="l"/>
                <a:tab pos="3647440" algn="l"/>
              </a:tabLst>
            </a:pPr>
            <a:r>
              <a:rPr sz="2800" spc="-5" dirty="0">
                <a:latin typeface="Times New Roman"/>
                <a:cs typeface="Times New Roman"/>
              </a:rPr>
              <a:t>3,1415	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	| + | </a:t>
            </a:r>
            <a:r>
              <a:rPr sz="2800" dirty="0">
                <a:latin typeface="Times New Roman"/>
                <a:cs typeface="Times New Roman"/>
              </a:rPr>
              <a:t>31415 </a:t>
            </a:r>
            <a:r>
              <a:rPr sz="2800" spc="-5" dirty="0">
                <a:latin typeface="Times New Roman"/>
                <a:cs typeface="Times New Roman"/>
              </a:rPr>
              <a:t>| +1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Arrotondamento</a:t>
            </a:r>
            <a:endParaRPr sz="28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  <a:spcBef>
                <a:spcPts val="15"/>
              </a:spcBef>
              <a:tabLst>
                <a:tab pos="2733040" algn="l"/>
                <a:tab pos="3647440" algn="l"/>
              </a:tabLst>
            </a:pPr>
            <a:r>
              <a:rPr sz="2800" dirty="0">
                <a:latin typeface="Times New Roman"/>
                <a:cs typeface="Times New Roman"/>
              </a:rPr>
              <a:t>3,1416	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	| + | </a:t>
            </a:r>
            <a:r>
              <a:rPr sz="2800" dirty="0">
                <a:latin typeface="Times New Roman"/>
                <a:cs typeface="Times New Roman"/>
              </a:rPr>
              <a:t>31416 </a:t>
            </a:r>
            <a:r>
              <a:rPr sz="2800" spc="-5" dirty="0">
                <a:latin typeface="Times New Roman"/>
                <a:cs typeface="Times New Roman"/>
              </a:rPr>
              <a:t>| +1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997" y="538352"/>
            <a:ext cx="5384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Reali in Virgola</a:t>
            </a:r>
            <a:r>
              <a:rPr spc="-80" dirty="0"/>
              <a:t> </a:t>
            </a:r>
            <a:r>
              <a:rPr dirty="0"/>
              <a:t>Mobile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3072"/>
            <a:ext cx="6334125" cy="427990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4805" marR="5080" indent="-344805">
              <a:lnSpc>
                <a:spcPct val="119800"/>
              </a:lnSpc>
              <a:spcBef>
                <a:spcPts val="1230"/>
              </a:spcBef>
              <a:buChar char="•"/>
              <a:tabLst>
                <a:tab pos="344805" algn="l"/>
                <a:tab pos="345440" algn="l"/>
                <a:tab pos="1358265" algn="l"/>
                <a:tab pos="3603625" algn="l"/>
                <a:tab pos="4053204" algn="l"/>
              </a:tabLst>
            </a:pPr>
            <a:r>
              <a:rPr sz="2800" spc="-5" dirty="0">
                <a:latin typeface="Times New Roman"/>
                <a:cs typeface="Times New Roman"/>
              </a:rPr>
              <a:t>Rappresentazione con 4 cifre significative  </a:t>
            </a:r>
            <a:r>
              <a:rPr sz="2400" spc="-5" dirty="0">
                <a:latin typeface="Times New Roman"/>
                <a:cs typeface="Times New Roman"/>
              </a:rPr>
              <a:t>211.5	</a:t>
            </a:r>
            <a:r>
              <a:rPr sz="2400" dirty="0">
                <a:latin typeface="Times New Roman"/>
                <a:cs typeface="Times New Roman"/>
              </a:rPr>
              <a:t>= +0.2115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baseline="24305" dirty="0">
                <a:latin typeface="Times New Roman"/>
                <a:cs typeface="Times New Roman"/>
              </a:rPr>
              <a:t>3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| + | 2115 | +3 |  37.592 = +0.37592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3759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+2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Allineamento per la</a:t>
            </a:r>
            <a:r>
              <a:rPr sz="2800" spc="-10" dirty="0">
                <a:latin typeface="Times New Roman"/>
                <a:cs typeface="Times New Roman"/>
              </a:rPr>
              <a:t> somma</a:t>
            </a:r>
            <a:endParaRPr sz="2800">
              <a:latin typeface="Times New Roman"/>
              <a:cs typeface="Times New Roman"/>
            </a:endParaRPr>
          </a:p>
          <a:p>
            <a:pPr marL="2705735">
              <a:lnSpc>
                <a:spcPct val="100000"/>
              </a:lnSpc>
              <a:spcBef>
                <a:spcPts val="605"/>
              </a:spcBef>
              <a:tabLst>
                <a:tab pos="4064635" algn="l"/>
              </a:tabLst>
            </a:pP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r>
              <a:rPr sz="2400" dirty="0">
                <a:latin typeface="Times New Roman"/>
                <a:cs typeface="Times New Roman"/>
              </a:rPr>
              <a:t> 2115	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+3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3759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+2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03759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+3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2705735">
              <a:lnSpc>
                <a:spcPct val="100000"/>
              </a:lnSpc>
              <a:spcBef>
                <a:spcPts val="585"/>
              </a:spcBef>
              <a:tabLst>
                <a:tab pos="4064635" algn="l"/>
                <a:tab pos="4952365" algn="l"/>
              </a:tabLst>
            </a:pP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r>
              <a:rPr sz="2400" dirty="0">
                <a:latin typeface="Times New Roman"/>
                <a:cs typeface="Times New Roman"/>
              </a:rPr>
              <a:t> 2490	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+3 </a:t>
            </a:r>
            <a:r>
              <a:rPr sz="2400" spc="-5" dirty="0">
                <a:latin typeface="Times New Roman"/>
                <a:cs typeface="Times New Roman"/>
              </a:rPr>
              <a:t>|	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+249.0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6450" y="4335526"/>
            <a:ext cx="192405" cy="443230"/>
          </a:xfrm>
          <a:custGeom>
            <a:avLst/>
            <a:gdLst/>
            <a:ahLst/>
            <a:cxnLst/>
            <a:rect l="l" t="t" r="r" b="b"/>
            <a:pathLst>
              <a:path w="192404" h="443229">
                <a:moveTo>
                  <a:pt x="0" y="0"/>
                </a:moveTo>
                <a:lnTo>
                  <a:pt x="192150" y="442849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9625" y="4379976"/>
            <a:ext cx="184150" cy="368300"/>
          </a:xfrm>
          <a:custGeom>
            <a:avLst/>
            <a:gdLst/>
            <a:ahLst/>
            <a:cxnLst/>
            <a:rect l="l" t="t" r="r" b="b"/>
            <a:pathLst>
              <a:path w="184150" h="368300">
                <a:moveTo>
                  <a:pt x="184150" y="0"/>
                </a:moveTo>
                <a:lnTo>
                  <a:pt x="0" y="3683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2551" y="4792726"/>
            <a:ext cx="2241550" cy="1905"/>
          </a:xfrm>
          <a:custGeom>
            <a:avLst/>
            <a:gdLst/>
            <a:ahLst/>
            <a:cxnLst/>
            <a:rect l="l" t="t" r="r" b="b"/>
            <a:pathLst>
              <a:path w="2241550" h="1904">
                <a:moveTo>
                  <a:pt x="0" y="0"/>
                </a:moveTo>
                <a:lnTo>
                  <a:pt x="2241550" y="1524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997" y="538352"/>
            <a:ext cx="5384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Reali in Virgola</a:t>
            </a:r>
            <a:r>
              <a:rPr spc="-80" dirty="0"/>
              <a:t> </a:t>
            </a:r>
            <a:r>
              <a:rPr dirty="0"/>
              <a:t>Mobile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99156"/>
            <a:ext cx="7204075" cy="194246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414655" algn="ctr">
              <a:lnSpc>
                <a:spcPct val="100000"/>
              </a:lnSpc>
              <a:spcBef>
                <a:spcPts val="1789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Rappresentazione con 2 cifre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significative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latin typeface="Times New Roman"/>
                <a:cs typeface="Times New Roman"/>
              </a:rPr>
              <a:t>– Con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arrotondamento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957829"/>
            <a:ext cx="267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2175" algn="l"/>
              </a:tabLst>
            </a:pPr>
            <a:r>
              <a:rPr sz="2400" dirty="0">
                <a:latin typeface="Times New Roman"/>
                <a:cs typeface="Times New Roman"/>
              </a:rPr>
              <a:t>1,36	= +0.136 ·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1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870" y="3363214"/>
            <a:ext cx="2574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–1,34 = –0.134 ·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1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4028" y="2918205"/>
            <a:ext cx="1975485" cy="83629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61645" algn="l"/>
              </a:tabLst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14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+1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1645" algn="l"/>
              </a:tabLst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13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+1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320" y="3722660"/>
            <a:ext cx="7428230" cy="22606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Errore di approssimazione nella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sottrazione</a:t>
            </a:r>
            <a:endParaRPr sz="3200">
              <a:latin typeface="Times New Roman"/>
              <a:cs typeface="Times New Roman"/>
            </a:endParaRPr>
          </a:p>
          <a:p>
            <a:pPr marL="2736215">
              <a:lnSpc>
                <a:spcPct val="100000"/>
              </a:lnSpc>
              <a:spcBef>
                <a:spcPts val="375"/>
              </a:spcBef>
            </a:pPr>
            <a:r>
              <a:rPr sz="2800" spc="-5" dirty="0">
                <a:latin typeface="Times New Roman"/>
                <a:cs typeface="Times New Roman"/>
              </a:rPr>
              <a:t>1,36 – 1,34 = </a:t>
            </a:r>
            <a:r>
              <a:rPr sz="2800" dirty="0">
                <a:latin typeface="Times New Roman"/>
                <a:cs typeface="Times New Roman"/>
              </a:rPr>
              <a:t>0,02</a:t>
            </a:r>
            <a:endParaRPr sz="2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14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+1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13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+1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10"/>
              </a:spcBef>
              <a:tabLst>
                <a:tab pos="2705735" algn="l"/>
                <a:tab pos="3603625" algn="l"/>
              </a:tabLst>
            </a:pP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01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+1 </a:t>
            </a:r>
            <a:r>
              <a:rPr sz="2400" spc="-5" dirty="0">
                <a:latin typeface="Times New Roman"/>
                <a:cs typeface="Times New Roman"/>
              </a:rPr>
              <a:t>|	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0,1	</a:t>
            </a:r>
            <a:r>
              <a:rPr sz="2400" b="1" i="1" spc="-15" dirty="0">
                <a:latin typeface="Times New Roman"/>
                <a:cs typeface="Times New Roman"/>
              </a:rPr>
              <a:t>!!!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0725" y="5602287"/>
            <a:ext cx="1871980" cy="1905"/>
          </a:xfrm>
          <a:custGeom>
            <a:avLst/>
            <a:gdLst/>
            <a:ahLst/>
            <a:cxnLst/>
            <a:rect l="l" t="t" r="r" b="b"/>
            <a:pathLst>
              <a:path w="1871979" h="1904">
                <a:moveTo>
                  <a:pt x="0" y="0"/>
                </a:moveTo>
                <a:lnTo>
                  <a:pt x="1871599" y="1587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</a:t>
            </a:r>
            <a:r>
              <a:rPr spc="-95" dirty="0"/>
              <a:t> </a:t>
            </a:r>
            <a:r>
              <a:rPr dirty="0"/>
              <a:t>Reali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8052"/>
            <a:ext cx="5506720" cy="442912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2971165">
              <a:lnSpc>
                <a:spcPct val="100000"/>
              </a:lnSpc>
              <a:spcBef>
                <a:spcPts val="2115"/>
              </a:spcBef>
            </a:pPr>
            <a:r>
              <a:rPr sz="3600" spc="-5" dirty="0">
                <a:latin typeface="Times New Roman"/>
                <a:cs typeface="Times New Roman"/>
              </a:rPr>
              <a:t>Proprietà</a:t>
            </a:r>
            <a:endParaRPr sz="3600">
              <a:latin typeface="Times New Roman"/>
              <a:cs typeface="Times New Roman"/>
            </a:endParaRPr>
          </a:p>
          <a:p>
            <a:pPr marL="344805" indent="-344805">
              <a:lnSpc>
                <a:spcPct val="100000"/>
              </a:lnSpc>
              <a:spcBef>
                <a:spcPts val="155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Commutatività di </a:t>
            </a:r>
            <a:r>
              <a:rPr sz="2800" spc="-10" dirty="0">
                <a:latin typeface="Times New Roman"/>
                <a:cs typeface="Times New Roman"/>
              </a:rPr>
              <a:t>somma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prodotto</a:t>
            </a:r>
            <a:endParaRPr sz="28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  <a:spcBef>
                <a:spcPts val="330"/>
              </a:spcBef>
              <a:tabLst>
                <a:tab pos="3155315" algn="l"/>
              </a:tabLst>
            </a:pPr>
            <a:r>
              <a:rPr sz="2400" dirty="0">
                <a:latin typeface="Times New Roman"/>
                <a:cs typeface="Times New Roman"/>
              </a:rPr>
              <a:t>x + y = 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	x · y = y ·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Times New Roman"/>
                <a:cs typeface="Times New Roman"/>
              </a:rPr>
              <a:t> y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Times New Roman"/>
                <a:cs typeface="Times New Roman"/>
              </a:rPr>
              <a:t> 0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(x – y) + y 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344805" marR="1134745" indent="-344805">
              <a:lnSpc>
                <a:spcPct val="110200"/>
              </a:lnSpc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Simmetria rispetto allo zero  </a:t>
            </a:r>
            <a:r>
              <a:rPr sz="2400" dirty="0">
                <a:latin typeface="Times New Roman"/>
                <a:cs typeface="Times New Roman"/>
              </a:rPr>
              <a:t>x – y = x + (–y) = </a:t>
            </a:r>
            <a:r>
              <a:rPr sz="2400" spc="-5" dirty="0">
                <a:latin typeface="Times New Roman"/>
                <a:cs typeface="Times New Roman"/>
              </a:rPr>
              <a:t>–(y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x)  </a:t>
            </a:r>
            <a:r>
              <a:rPr sz="2400" dirty="0">
                <a:latin typeface="Times New Roman"/>
                <a:cs typeface="Times New Roman"/>
              </a:rPr>
              <a:t>(–x) · y = x · (–y) = –(x · y)  (–x) </a:t>
            </a:r>
            <a:r>
              <a:rPr sz="2400" dirty="0">
                <a:latin typeface="Microsoft Sans Serif"/>
                <a:cs typeface="Microsoft Sans Serif"/>
              </a:rPr>
              <a:t>÷ </a:t>
            </a:r>
            <a:r>
              <a:rPr sz="2400" dirty="0">
                <a:latin typeface="Times New Roman"/>
                <a:cs typeface="Times New Roman"/>
              </a:rPr>
              <a:t>y = x </a:t>
            </a:r>
            <a:r>
              <a:rPr sz="2400" dirty="0">
                <a:latin typeface="Microsoft Sans Serif"/>
                <a:cs typeface="Microsoft Sans Serif"/>
              </a:rPr>
              <a:t>÷ </a:t>
            </a:r>
            <a:r>
              <a:rPr sz="2400" dirty="0">
                <a:latin typeface="Times New Roman"/>
                <a:cs typeface="Times New Roman"/>
              </a:rPr>
              <a:t>(–y) = –(x </a:t>
            </a:r>
            <a:r>
              <a:rPr sz="2400" dirty="0">
                <a:latin typeface="Microsoft Sans Serif"/>
                <a:cs typeface="Microsoft Sans Serif"/>
              </a:rPr>
              <a:t>÷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y)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7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dirty="0">
                <a:latin typeface="Times New Roman"/>
                <a:cs typeface="Times New Roman"/>
              </a:rPr>
              <a:t>Monotonia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20" y="5404510"/>
            <a:ext cx="110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x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7398" y="5404510"/>
            <a:ext cx="158432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y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70"/>
              </a:lnSpc>
              <a:spcBef>
                <a:spcPts val="200"/>
              </a:spcBef>
            </a:pPr>
            <a:r>
              <a:rPr sz="2400" dirty="0">
                <a:latin typeface="Times New Roman"/>
                <a:cs typeface="Times New Roman"/>
              </a:rPr>
              <a:t>x + y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a +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 x · y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a ·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4028" y="5733694"/>
            <a:ext cx="1597025" cy="7175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440"/>
              </a:spcBef>
            </a:pPr>
            <a:r>
              <a:rPr sz="2400" dirty="0">
                <a:latin typeface="Times New Roman"/>
                <a:cs typeface="Times New Roman"/>
              </a:rPr>
              <a:t>x – b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a – y  x </a:t>
            </a:r>
            <a:r>
              <a:rPr sz="2400" dirty="0">
                <a:latin typeface="Microsoft Sans Serif"/>
                <a:cs typeface="Microsoft Sans Serif"/>
              </a:rPr>
              <a:t>÷ </a:t>
            </a:r>
            <a:r>
              <a:rPr sz="2400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dirty="0">
                <a:latin typeface="Microsoft Sans Serif"/>
                <a:cs typeface="Microsoft Sans Serif"/>
              </a:rPr>
              <a:t>÷</a:t>
            </a:r>
            <a:r>
              <a:rPr sz="2400" spc="-1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</a:t>
            </a:r>
            <a:r>
              <a:rPr spc="-95" dirty="0"/>
              <a:t> </a:t>
            </a:r>
            <a:r>
              <a:rPr dirty="0"/>
              <a:t>Reali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4324"/>
            <a:ext cx="5581015" cy="157162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2050414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Proprietà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Mancanti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8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Associativa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4448" y="2582925"/>
            <a:ext cx="3411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(x + y) + z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 x + </a:t>
            </a:r>
            <a:r>
              <a:rPr sz="2800" dirty="0">
                <a:latin typeface="Times New Roman"/>
                <a:cs typeface="Times New Roman"/>
              </a:rPr>
              <a:t>(y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2497278"/>
            <a:ext cx="3221355" cy="16427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– Può accadere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7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Distributiva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accadere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4448" y="3687902"/>
            <a:ext cx="3961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x · (y + z)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 (x · y) + (x ·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z)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017" y="813562"/>
            <a:ext cx="2759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di</a:t>
            </a:r>
            <a:r>
              <a:rPr spc="-90" dirty="0"/>
              <a:t> </a:t>
            </a:r>
            <a:r>
              <a:rPr dirty="0"/>
              <a:t>dato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720976"/>
            <a:ext cx="7155180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Si parla di </a:t>
            </a:r>
            <a:r>
              <a:rPr sz="3200" spc="-5" dirty="0">
                <a:latin typeface="Times New Roman"/>
                <a:cs typeface="Times New Roman"/>
              </a:rPr>
              <a:t>tipo </a:t>
            </a:r>
            <a:r>
              <a:rPr sz="3200" dirty="0">
                <a:latin typeface="Times New Roman"/>
                <a:cs typeface="Times New Roman"/>
              </a:rPr>
              <a:t>astrato di dato come di un  oggetto matematico costituito dalla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tripla:</a:t>
            </a:r>
            <a:endParaRPr sz="32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795"/>
              </a:spcBef>
              <a:tabLst>
                <a:tab pos="3515360" algn="l"/>
              </a:tabLst>
            </a:pPr>
            <a:r>
              <a:rPr sz="3200" dirty="0">
                <a:latin typeface="Times New Roman"/>
                <a:cs typeface="Times New Roman"/>
              </a:rPr>
              <a:t>T = &lt;D,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O&gt;	dove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D rappresenta il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dominio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 rappresenta 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costanti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O rappresenta </a:t>
            </a:r>
            <a:r>
              <a:rPr sz="2800" dirty="0">
                <a:latin typeface="Times New Roman"/>
                <a:cs typeface="Times New Roman"/>
              </a:rPr>
              <a:t>gli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operatori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Funzioni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Predicati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813562"/>
            <a:ext cx="5073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 Valori</a:t>
            </a:r>
            <a:r>
              <a:rPr spc="-85" dirty="0"/>
              <a:t> </a:t>
            </a:r>
            <a:r>
              <a:rPr dirty="0"/>
              <a:t>Logici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5983605" cy="26828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Rappresentano valori di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verità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Falso,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Falso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Vero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Usati tipicamente nelle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condizioni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Ottenibili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risultato di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confronti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538352"/>
            <a:ext cx="5073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 Valori</a:t>
            </a:r>
            <a:r>
              <a:rPr spc="-85" dirty="0"/>
              <a:t> </a:t>
            </a:r>
            <a:r>
              <a:rPr dirty="0"/>
              <a:t>Logici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99156"/>
            <a:ext cx="6675120" cy="498348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2933065">
              <a:lnSpc>
                <a:spcPct val="100000"/>
              </a:lnSpc>
              <a:spcBef>
                <a:spcPts val="1789"/>
              </a:spcBef>
            </a:pPr>
            <a:r>
              <a:rPr sz="3600" dirty="0">
                <a:latin typeface="Times New Roman"/>
                <a:cs typeface="Times New Roman"/>
              </a:rPr>
              <a:t>Operatori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Per priorità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decrescente: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9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9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3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31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0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Sottoinsieme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completo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Può simulare tutti gli altri operatori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logici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62354" y="2605154"/>
          <a:ext cx="4973952" cy="2277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549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49"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</a:t>
                      </a: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303021"/>
            <a:ext cx="4000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Tipo dei</a:t>
            </a:r>
            <a:r>
              <a:rPr spc="-90" dirty="0"/>
              <a:t> </a:t>
            </a:r>
            <a:r>
              <a:rPr dirty="0"/>
              <a:t>Caratteri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199317"/>
            <a:ext cx="7097395" cy="47529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1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Insieme </a:t>
            </a:r>
            <a:r>
              <a:rPr sz="2800" dirty="0">
                <a:latin typeface="Times New Roman"/>
                <a:cs typeface="Times New Roman"/>
              </a:rPr>
              <a:t>finito </a:t>
            </a:r>
            <a:r>
              <a:rPr sz="2800" spc="-5" dirty="0">
                <a:latin typeface="Times New Roman"/>
                <a:cs typeface="Times New Roman"/>
              </a:rPr>
              <a:t>ed ordinato di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simboli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Lettere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dell’alfabeto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Cifre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decimali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Punteggiatura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Simboli </a:t>
            </a:r>
            <a:r>
              <a:rPr sz="2400" dirty="0">
                <a:latin typeface="Times New Roman"/>
                <a:cs typeface="Times New Roman"/>
              </a:rPr>
              <a:t>speciali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Spaziatura (</a:t>
            </a:r>
            <a:r>
              <a:rPr sz="2000" i="1" dirty="0">
                <a:latin typeface="Times New Roman"/>
                <a:cs typeface="Times New Roman"/>
              </a:rPr>
              <a:t>blank</a:t>
            </a:r>
            <a:r>
              <a:rPr sz="2000" dirty="0">
                <a:latin typeface="Times New Roman"/>
                <a:cs typeface="Times New Roman"/>
              </a:rPr>
              <a:t>), Ritorno carrello, A capo, Separatore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  </a:t>
            </a:r>
            <a:r>
              <a:rPr sz="2000" spc="-5" dirty="0">
                <a:latin typeface="Times New Roman"/>
                <a:cs typeface="Times New Roman"/>
              </a:rPr>
              <a:t>linea </a:t>
            </a:r>
            <a:r>
              <a:rPr sz="2000" dirty="0">
                <a:latin typeface="Times New Roman"/>
                <a:cs typeface="Times New Roman"/>
              </a:rPr>
              <a:t>(EOL),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6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Costanti di </a:t>
            </a:r>
            <a:r>
              <a:rPr sz="2800" dirty="0">
                <a:latin typeface="Times New Roman"/>
                <a:cs typeface="Times New Roman"/>
              </a:rPr>
              <a:t>tipo </a:t>
            </a:r>
            <a:r>
              <a:rPr sz="2800" spc="-5" dirty="0">
                <a:latin typeface="Times New Roman"/>
                <a:cs typeface="Times New Roman"/>
              </a:rPr>
              <a:t>Carattere racchiuse tra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apici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2256155" algn="l"/>
                <a:tab pos="3231515" algn="l"/>
                <a:tab pos="4053204" algn="l"/>
              </a:tabLst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Esempi:	</a:t>
            </a:r>
            <a:r>
              <a:rPr sz="2400" dirty="0">
                <a:latin typeface="Times New Roman"/>
                <a:cs typeface="Times New Roman"/>
              </a:rPr>
              <a:t>‘a’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‘8’	</a:t>
            </a:r>
            <a:r>
              <a:rPr sz="2400" spc="5" dirty="0">
                <a:latin typeface="Times New Roman"/>
                <a:cs typeface="Times New Roman"/>
              </a:rPr>
              <a:t>‘?’	</a:t>
            </a:r>
            <a:r>
              <a:rPr sz="2400" dirty="0">
                <a:latin typeface="Times New Roman"/>
                <a:cs typeface="Times New Roman"/>
              </a:rPr>
              <a:t>‘@’</a:t>
            </a:r>
            <a:endParaRPr sz="2400">
              <a:latin typeface="Times New Roman"/>
              <a:cs typeface="Times New Roman"/>
            </a:endParaRPr>
          </a:p>
          <a:p>
            <a:pPr marL="743585" marR="746760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  <a:tab pos="243332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assegnare il valore ? alla variabile x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usa  </a:t>
            </a:r>
            <a:r>
              <a:rPr sz="2400" dirty="0">
                <a:latin typeface="Times New Roman"/>
                <a:cs typeface="Times New Roman"/>
              </a:rPr>
              <a:t>l’istruzione	x=‘?’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538352"/>
            <a:ext cx="4000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</a:t>
            </a:r>
            <a:r>
              <a:rPr spc="-90" dirty="0"/>
              <a:t> </a:t>
            </a:r>
            <a:r>
              <a:rPr dirty="0"/>
              <a:t>Caratteri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8052"/>
            <a:ext cx="7515859" cy="487489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2184400">
              <a:lnSpc>
                <a:spcPct val="100000"/>
              </a:lnSpc>
              <a:spcBef>
                <a:spcPts val="2115"/>
              </a:spcBef>
            </a:pPr>
            <a:r>
              <a:rPr sz="3600" spc="-5" dirty="0">
                <a:latin typeface="Times New Roman"/>
                <a:cs typeface="Times New Roman"/>
              </a:rPr>
              <a:t>Rappresentazione</a:t>
            </a:r>
            <a:endParaRPr sz="3600">
              <a:latin typeface="Times New Roman"/>
              <a:cs typeface="Times New Roman"/>
            </a:endParaRPr>
          </a:p>
          <a:p>
            <a:pPr marL="344805" marR="1029969" indent="-332105">
              <a:lnSpc>
                <a:spcPts val="3030"/>
              </a:lnSpc>
              <a:spcBef>
                <a:spcPts val="19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Corrispondenza biunivoca tra l’insieme dei  caratteri e un sottoinsieme degli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ts val="2735"/>
              </a:lnSpc>
              <a:spcBef>
                <a:spcPts val="28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ASCII</a:t>
            </a:r>
            <a:endParaRPr sz="2400">
              <a:latin typeface="Times New Roman"/>
              <a:cs typeface="Times New Roman"/>
            </a:endParaRPr>
          </a:p>
          <a:p>
            <a:pPr marL="743585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(American </a:t>
            </a:r>
            <a:r>
              <a:rPr sz="2400" dirty="0">
                <a:latin typeface="Times New Roman"/>
                <a:cs typeface="Times New Roman"/>
              </a:rPr>
              <a:t>Standard </a:t>
            </a:r>
            <a:r>
              <a:rPr sz="2400" spc="-5" dirty="0">
                <a:latin typeface="Times New Roman"/>
                <a:cs typeface="Times New Roman"/>
              </a:rPr>
              <a:t>Code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Interchange)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7 bit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128 </a:t>
            </a:r>
            <a:r>
              <a:rPr sz="2000" spc="-5" dirty="0">
                <a:latin typeface="Times New Roman"/>
                <a:cs typeface="Times New Roman"/>
              </a:rPr>
              <a:t>simboli </a:t>
            </a:r>
            <a:r>
              <a:rPr sz="2000" spc="5" dirty="0">
                <a:latin typeface="Times New Roman"/>
                <a:cs typeface="Times New Roman"/>
              </a:rPr>
              <a:t>(2</a:t>
            </a:r>
            <a:r>
              <a:rPr sz="1950" spc="7" baseline="25641" dirty="0">
                <a:latin typeface="Times New Roman"/>
                <a:cs typeface="Times New Roman"/>
              </a:rPr>
              <a:t>7</a:t>
            </a:r>
            <a:r>
              <a:rPr sz="1950" spc="-127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Funzioni di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trasferimento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ord(c)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d’ordine del </a:t>
            </a:r>
            <a:r>
              <a:rPr sz="2000" spc="-5" dirty="0">
                <a:latin typeface="Times New Roman"/>
                <a:cs typeface="Times New Roman"/>
              </a:rPr>
              <a:t>simbolo </a:t>
            </a:r>
            <a:r>
              <a:rPr sz="2000" i="1" dirty="0">
                <a:latin typeface="Times New Roman"/>
                <a:cs typeface="Times New Roman"/>
              </a:rPr>
              <a:t>c </a:t>
            </a:r>
            <a:r>
              <a:rPr sz="2000" dirty="0">
                <a:latin typeface="Times New Roman"/>
                <a:cs typeface="Times New Roman"/>
              </a:rPr>
              <a:t>nella tavola di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codifica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chr(i)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Simbolo </a:t>
            </a:r>
            <a:r>
              <a:rPr sz="2000" dirty="0">
                <a:latin typeface="Times New Roman"/>
                <a:cs typeface="Times New Roman"/>
              </a:rPr>
              <a:t>il cui </a:t>
            </a: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d’ordine è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538352"/>
            <a:ext cx="4000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dei</a:t>
            </a:r>
            <a:r>
              <a:rPr spc="-90" dirty="0"/>
              <a:t> </a:t>
            </a:r>
            <a:r>
              <a:rPr dirty="0"/>
              <a:t>Caratteri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4324"/>
            <a:ext cx="7428230" cy="494919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90500" algn="ctr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Proprietà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89"/>
              </a:spcBef>
              <a:buChar char="•"/>
              <a:tabLst>
                <a:tab pos="344805" algn="l"/>
                <a:tab pos="345440" algn="l"/>
                <a:tab pos="3647440" algn="l"/>
              </a:tabLst>
            </a:pPr>
            <a:r>
              <a:rPr sz="3200" dirty="0">
                <a:latin typeface="Times New Roman"/>
                <a:cs typeface="Times New Roman"/>
              </a:rPr>
              <a:t>ord(chr(i))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	chr(ord(c)) =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775" baseline="-21021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&lt; c</a:t>
            </a:r>
            <a:r>
              <a:rPr sz="2775" spc="-7" baseline="-21021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ord(c</a:t>
            </a:r>
            <a:r>
              <a:rPr sz="2775" baseline="-21021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ord(c</a:t>
            </a:r>
            <a:r>
              <a:rPr sz="2775" baseline="-21021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8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Relazione d’ordine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totale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Coerente con i sottoinsiemi delle lettere e delle  cifre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ord(‘A’)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dirty="0">
                <a:latin typeface="Times New Roman"/>
                <a:cs typeface="Times New Roman"/>
              </a:rPr>
              <a:t> ord(‘B’)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dirty="0">
                <a:latin typeface="Times New Roman"/>
                <a:cs typeface="Times New Roman"/>
              </a:rPr>
              <a:t> …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ord(‘Z’)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ord(‘a’)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dirty="0">
                <a:latin typeface="Times New Roman"/>
                <a:cs typeface="Times New Roman"/>
              </a:rPr>
              <a:t> ord(‘b’)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dirty="0">
                <a:latin typeface="Times New Roman"/>
                <a:cs typeface="Times New Roman"/>
              </a:rPr>
              <a:t> …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ord(‘z’)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ord(‘0’) &lt; ord(‘1’)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dirty="0">
                <a:latin typeface="Times New Roman"/>
                <a:cs typeface="Times New Roman"/>
              </a:rPr>
              <a:t> …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ord(‘9’)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25" y="20573"/>
            <a:ext cx="3636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Tipo dei</a:t>
            </a:r>
            <a:r>
              <a:rPr sz="4000" spc="-30" dirty="0"/>
              <a:t> </a:t>
            </a:r>
            <a:r>
              <a:rPr sz="4000" spc="-5" dirty="0"/>
              <a:t>Caratteri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633221"/>
            <a:ext cx="7550784" cy="4173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405" algn="ctr">
              <a:lnSpc>
                <a:spcPts val="3775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Note</a:t>
            </a:r>
            <a:endParaRPr sz="3200">
              <a:latin typeface="Times New Roman"/>
              <a:cs typeface="Times New Roman"/>
            </a:endParaRPr>
          </a:p>
          <a:p>
            <a:pPr marL="344805" indent="-332105">
              <a:lnSpc>
                <a:spcPts val="3295"/>
              </a:lnSpc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Alcuni caratteri non sono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stampabili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0"/>
              </a:spcBef>
              <a:buChar char="–"/>
              <a:tabLst>
                <a:tab pos="744220" algn="l"/>
                <a:tab pos="225615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	CR (carriage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return)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5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caratteri delle cifre sono diversi dalle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cifre</a:t>
            </a:r>
            <a:endParaRPr sz="28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3030"/>
              </a:lnSpc>
              <a:spcBef>
                <a:spcPts val="75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Hanno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rappresentazione interna un valore  diverso dalla cifra che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rappresentano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Relazione </a:t>
            </a:r>
            <a:r>
              <a:rPr sz="2800" dirty="0">
                <a:latin typeface="Times New Roman"/>
                <a:cs typeface="Times New Roman"/>
              </a:rPr>
              <a:t>d’ordine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totale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Proprietà </a:t>
            </a:r>
            <a:r>
              <a:rPr sz="2800" spc="-5" dirty="0">
                <a:latin typeface="Times New Roman"/>
                <a:cs typeface="Times New Roman"/>
              </a:rPr>
              <a:t>riflessiva, antisimmetrica,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transitiva</a:t>
            </a:r>
            <a:endParaRPr sz="28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  <a:spcBef>
                <a:spcPts val="375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 x: x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789" y="4779711"/>
            <a:ext cx="3294379" cy="9740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1163320" algn="l"/>
                <a:tab pos="2071370" algn="l"/>
                <a:tab pos="2463165" algn="l"/>
                <a:tab pos="3103880" algn="l"/>
              </a:tabLst>
            </a:pPr>
            <a:r>
              <a:rPr sz="2800" spc="-10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x,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x, y, </a:t>
            </a:r>
            <a:r>
              <a:rPr sz="2800" spc="-10" dirty="0">
                <a:latin typeface="Times New Roman"/>
                <a:cs typeface="Times New Roman"/>
              </a:rPr>
              <a:t>z: </a:t>
            </a:r>
            <a:r>
              <a:rPr sz="2800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y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y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0355" y="4779711"/>
            <a:ext cx="798830" cy="97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005">
              <a:lnSpc>
                <a:spcPct val="1111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x =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  x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4789" y="5774232"/>
            <a:ext cx="6558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6545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x, y: 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	(relazione </a:t>
            </a:r>
            <a:r>
              <a:rPr sz="2800" dirty="0">
                <a:latin typeface="Times New Roman"/>
                <a:cs typeface="Times New Roman"/>
              </a:rPr>
              <a:t>d’ordine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totale)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2298" y="5119623"/>
            <a:ext cx="719455" cy="76200"/>
          </a:xfrm>
          <a:custGeom>
            <a:avLst/>
            <a:gdLst/>
            <a:ahLst/>
            <a:cxnLst/>
            <a:rect l="l" t="t" r="r" b="b"/>
            <a:pathLst>
              <a:path w="719454" h="76200">
                <a:moveTo>
                  <a:pt x="643001" y="0"/>
                </a:moveTo>
                <a:lnTo>
                  <a:pt x="643001" y="76200"/>
                </a:lnTo>
                <a:lnTo>
                  <a:pt x="709549" y="42925"/>
                </a:lnTo>
                <a:lnTo>
                  <a:pt x="655701" y="42925"/>
                </a:lnTo>
                <a:lnTo>
                  <a:pt x="655701" y="33400"/>
                </a:lnTo>
                <a:lnTo>
                  <a:pt x="709802" y="33400"/>
                </a:lnTo>
                <a:lnTo>
                  <a:pt x="643001" y="0"/>
                </a:lnTo>
                <a:close/>
              </a:path>
              <a:path w="719454" h="76200">
                <a:moveTo>
                  <a:pt x="643001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643001" y="42925"/>
                </a:lnTo>
                <a:lnTo>
                  <a:pt x="643001" y="33400"/>
                </a:lnTo>
                <a:close/>
              </a:path>
              <a:path w="719454" h="76200">
                <a:moveTo>
                  <a:pt x="709802" y="33400"/>
                </a:moveTo>
                <a:lnTo>
                  <a:pt x="655701" y="33400"/>
                </a:lnTo>
                <a:lnTo>
                  <a:pt x="655701" y="42925"/>
                </a:lnTo>
                <a:lnTo>
                  <a:pt x="709549" y="42925"/>
                </a:lnTo>
                <a:lnTo>
                  <a:pt x="719201" y="38100"/>
                </a:lnTo>
                <a:lnTo>
                  <a:pt x="709802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9273" y="5551423"/>
            <a:ext cx="792480" cy="76835"/>
          </a:xfrm>
          <a:custGeom>
            <a:avLst/>
            <a:gdLst/>
            <a:ahLst/>
            <a:cxnLst/>
            <a:rect l="l" t="t" r="r" b="b"/>
            <a:pathLst>
              <a:path w="792479" h="76835">
                <a:moveTo>
                  <a:pt x="716026" y="0"/>
                </a:moveTo>
                <a:lnTo>
                  <a:pt x="716026" y="76263"/>
                </a:lnTo>
                <a:lnTo>
                  <a:pt x="782701" y="42925"/>
                </a:lnTo>
                <a:lnTo>
                  <a:pt x="728726" y="42925"/>
                </a:lnTo>
                <a:lnTo>
                  <a:pt x="728726" y="33400"/>
                </a:lnTo>
                <a:lnTo>
                  <a:pt x="782716" y="33400"/>
                </a:lnTo>
                <a:lnTo>
                  <a:pt x="716026" y="0"/>
                </a:lnTo>
                <a:close/>
              </a:path>
              <a:path w="792479" h="76835">
                <a:moveTo>
                  <a:pt x="716026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716026" y="42925"/>
                </a:lnTo>
                <a:lnTo>
                  <a:pt x="716026" y="33400"/>
                </a:lnTo>
                <a:close/>
              </a:path>
              <a:path w="792479" h="76835">
                <a:moveTo>
                  <a:pt x="782716" y="33400"/>
                </a:moveTo>
                <a:lnTo>
                  <a:pt x="728726" y="33400"/>
                </a:lnTo>
                <a:lnTo>
                  <a:pt x="728726" y="42925"/>
                </a:lnTo>
                <a:lnTo>
                  <a:pt x="782701" y="42925"/>
                </a:lnTo>
                <a:lnTo>
                  <a:pt x="792226" y="38163"/>
                </a:lnTo>
                <a:lnTo>
                  <a:pt x="782716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170" y="538352"/>
            <a:ext cx="2615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Tipi </a:t>
            </a:r>
            <a:r>
              <a:rPr dirty="0"/>
              <a:t>di</a:t>
            </a:r>
            <a:r>
              <a:rPr spc="-45" dirty="0"/>
              <a:t> </a:t>
            </a:r>
            <a:r>
              <a:rPr dirty="0"/>
              <a:t>Dati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0909" y="1213561"/>
            <a:ext cx="2202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Times New Roman"/>
                <a:cs typeface="Times New Roman"/>
              </a:rPr>
              <a:t>Tassonomia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6676" y="2562225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9550" y="273685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30">
                <a:moveTo>
                  <a:pt x="0" y="0"/>
                </a:moveTo>
                <a:lnTo>
                  <a:pt x="0" y="176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6375" y="273685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30">
                <a:moveTo>
                  <a:pt x="0" y="0"/>
                </a:moveTo>
                <a:lnTo>
                  <a:pt x="0" y="176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1676" y="273685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30">
                <a:moveTo>
                  <a:pt x="0" y="0"/>
                </a:moveTo>
                <a:lnTo>
                  <a:pt x="0" y="176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9550" y="2736850"/>
            <a:ext cx="1266825" cy="1905"/>
          </a:xfrm>
          <a:custGeom>
            <a:avLst/>
            <a:gdLst/>
            <a:ahLst/>
            <a:cxnLst/>
            <a:rect l="l" t="t" r="r" b="b"/>
            <a:pathLst>
              <a:path w="1266825" h="1905">
                <a:moveTo>
                  <a:pt x="0" y="0"/>
                </a:moveTo>
                <a:lnTo>
                  <a:pt x="12668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6375" y="2736850"/>
            <a:ext cx="630555" cy="1905"/>
          </a:xfrm>
          <a:custGeom>
            <a:avLst/>
            <a:gdLst/>
            <a:ahLst/>
            <a:cxnLst/>
            <a:rect l="l" t="t" r="r" b="b"/>
            <a:pathLst>
              <a:path w="630554" h="1905">
                <a:moveTo>
                  <a:pt x="0" y="0"/>
                </a:moveTo>
                <a:lnTo>
                  <a:pt x="630301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6676" y="2736850"/>
            <a:ext cx="1905000" cy="1905"/>
          </a:xfrm>
          <a:custGeom>
            <a:avLst/>
            <a:gdLst/>
            <a:ahLst/>
            <a:cxnLst/>
            <a:rect l="l" t="t" r="r" b="b"/>
            <a:pathLst>
              <a:path w="1905000" h="1905">
                <a:moveTo>
                  <a:pt x="0" y="0"/>
                </a:moveTo>
                <a:lnTo>
                  <a:pt x="1905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9550" y="3311525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3026" y="348615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1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9851" y="348615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1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3026" y="3486150"/>
            <a:ext cx="636905" cy="1905"/>
          </a:xfrm>
          <a:custGeom>
            <a:avLst/>
            <a:gdLst/>
            <a:ahLst/>
            <a:cxnLst/>
            <a:rect l="l" t="t" r="r" b="b"/>
            <a:pathLst>
              <a:path w="636905" h="1904">
                <a:moveTo>
                  <a:pt x="0" y="0"/>
                </a:moveTo>
                <a:lnTo>
                  <a:pt x="636524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9550" y="3486150"/>
            <a:ext cx="630555" cy="1905"/>
          </a:xfrm>
          <a:custGeom>
            <a:avLst/>
            <a:gdLst/>
            <a:ahLst/>
            <a:cxnLst/>
            <a:rect l="l" t="t" r="r" b="b"/>
            <a:pathLst>
              <a:path w="630554" h="1904">
                <a:moveTo>
                  <a:pt x="0" y="0"/>
                </a:moveTo>
                <a:lnTo>
                  <a:pt x="630301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3026" y="4060825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1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4550" y="4237101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3026" y="4237101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9851" y="4237101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4550" y="4237101"/>
            <a:ext cx="1268730" cy="1905"/>
          </a:xfrm>
          <a:custGeom>
            <a:avLst/>
            <a:gdLst/>
            <a:ahLst/>
            <a:cxnLst/>
            <a:rect l="l" t="t" r="r" b="b"/>
            <a:pathLst>
              <a:path w="1268730" h="1904">
                <a:moveTo>
                  <a:pt x="0" y="0"/>
                </a:moveTo>
                <a:lnTo>
                  <a:pt x="1268476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3026" y="4237101"/>
            <a:ext cx="1266825" cy="1905"/>
          </a:xfrm>
          <a:custGeom>
            <a:avLst/>
            <a:gdLst/>
            <a:ahLst/>
            <a:cxnLst/>
            <a:rect l="l" t="t" r="r" b="b"/>
            <a:pathLst>
              <a:path w="1266825" h="1904">
                <a:moveTo>
                  <a:pt x="0" y="0"/>
                </a:moveTo>
                <a:lnTo>
                  <a:pt x="1266825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725" y="4411662"/>
            <a:ext cx="1319530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845"/>
              </a:lnSpc>
            </a:pPr>
            <a:r>
              <a:rPr sz="1700" dirty="0">
                <a:latin typeface="Arial"/>
                <a:cs typeface="Arial"/>
              </a:rPr>
              <a:t>Enumerativi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13026" y="4810125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1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4550" y="4986273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3026" y="4986273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79851" y="4986273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4550" y="4986273"/>
            <a:ext cx="1268730" cy="1905"/>
          </a:xfrm>
          <a:custGeom>
            <a:avLst/>
            <a:gdLst/>
            <a:ahLst/>
            <a:cxnLst/>
            <a:rect l="l" t="t" r="r" b="b"/>
            <a:pathLst>
              <a:path w="1268730" h="1904">
                <a:moveTo>
                  <a:pt x="0" y="0"/>
                </a:moveTo>
                <a:lnTo>
                  <a:pt x="1268476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3026" y="4986273"/>
            <a:ext cx="1266825" cy="1905"/>
          </a:xfrm>
          <a:custGeom>
            <a:avLst/>
            <a:gdLst/>
            <a:ahLst/>
            <a:cxnLst/>
            <a:rect l="l" t="t" r="r" b="b"/>
            <a:pathLst>
              <a:path w="1266825" h="1904">
                <a:moveTo>
                  <a:pt x="0" y="0"/>
                </a:moveTo>
                <a:lnTo>
                  <a:pt x="12668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0512" y="5160962"/>
            <a:ext cx="1115060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970">
              <a:lnSpc>
                <a:spcPts val="1850"/>
              </a:lnSpc>
            </a:pPr>
            <a:r>
              <a:rPr sz="1700" dirty="0">
                <a:latin typeface="Arial"/>
                <a:cs typeface="Arial"/>
              </a:rPr>
              <a:t>INTERI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58925" y="51609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7650">
              <a:lnSpc>
                <a:spcPts val="1850"/>
              </a:lnSpc>
            </a:pPr>
            <a:r>
              <a:rPr sz="1700" spc="-5" dirty="0">
                <a:latin typeface="Arial"/>
                <a:cs typeface="Arial"/>
              </a:rPr>
              <a:t>LOGICI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25750" y="5160962"/>
            <a:ext cx="1327150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850"/>
              </a:lnSpc>
            </a:pPr>
            <a:r>
              <a:rPr sz="1700" spc="-15" dirty="0">
                <a:latin typeface="Arial"/>
                <a:cs typeface="Arial"/>
              </a:rPr>
              <a:t>CARATTERI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58925" y="44116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935"/>
              </a:lnSpc>
            </a:pPr>
            <a:r>
              <a:rPr sz="1700" dirty="0">
                <a:latin typeface="Arial"/>
                <a:cs typeface="Arial"/>
              </a:rPr>
              <a:t>Predefiniti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25750" y="4411662"/>
            <a:ext cx="1327150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sz="1700" dirty="0">
                <a:latin typeface="Arial"/>
                <a:cs typeface="Arial"/>
              </a:rPr>
              <a:t>Sottoinsieme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58925" y="36623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54"/>
              </a:spcBef>
            </a:pPr>
            <a:r>
              <a:rPr sz="1700" spc="-5" dirty="0">
                <a:latin typeface="Arial"/>
                <a:cs typeface="Arial"/>
              </a:rPr>
              <a:t>ORDINALI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5750" y="36623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4005">
              <a:lnSpc>
                <a:spcPts val="1845"/>
              </a:lnSpc>
            </a:pPr>
            <a:r>
              <a:rPr sz="1700" dirty="0">
                <a:latin typeface="Arial"/>
                <a:cs typeface="Arial"/>
              </a:rPr>
              <a:t>REALI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95576" y="29130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350"/>
              </a:spcBef>
            </a:pPr>
            <a:r>
              <a:rPr sz="1700" dirty="0">
                <a:latin typeface="Arial"/>
                <a:cs typeface="Arial"/>
              </a:rPr>
              <a:t>Semplici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62401" y="29130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50"/>
              </a:spcBef>
            </a:pPr>
            <a:r>
              <a:rPr sz="1700" dirty="0">
                <a:latin typeface="Arial"/>
                <a:cs typeface="Arial"/>
              </a:rPr>
              <a:t>Puntatore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51676" y="3311525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6676" y="348615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1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5025" y="348615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1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81850" y="348615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1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50326" y="348615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1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46676" y="3486150"/>
            <a:ext cx="1268730" cy="1905"/>
          </a:xfrm>
          <a:custGeom>
            <a:avLst/>
            <a:gdLst/>
            <a:ahLst/>
            <a:cxnLst/>
            <a:rect l="l" t="t" r="r" b="b"/>
            <a:pathLst>
              <a:path w="1268729" h="1904">
                <a:moveTo>
                  <a:pt x="0" y="0"/>
                </a:moveTo>
                <a:lnTo>
                  <a:pt x="1268349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5025" y="3486150"/>
            <a:ext cx="636905" cy="1905"/>
          </a:xfrm>
          <a:custGeom>
            <a:avLst/>
            <a:gdLst/>
            <a:ahLst/>
            <a:cxnLst/>
            <a:rect l="l" t="t" r="r" b="b"/>
            <a:pathLst>
              <a:path w="636904" h="1904">
                <a:moveTo>
                  <a:pt x="0" y="0"/>
                </a:moveTo>
                <a:lnTo>
                  <a:pt x="636651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51676" y="3486150"/>
            <a:ext cx="630555" cy="1905"/>
          </a:xfrm>
          <a:custGeom>
            <a:avLst/>
            <a:gdLst/>
            <a:ahLst/>
            <a:cxnLst/>
            <a:rect l="l" t="t" r="r" b="b"/>
            <a:pathLst>
              <a:path w="630554" h="1904">
                <a:moveTo>
                  <a:pt x="0" y="0"/>
                </a:moveTo>
                <a:lnTo>
                  <a:pt x="630174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81850" y="3486150"/>
            <a:ext cx="1268730" cy="1905"/>
          </a:xfrm>
          <a:custGeom>
            <a:avLst/>
            <a:gdLst/>
            <a:ahLst/>
            <a:cxnLst/>
            <a:rect l="l" t="t" r="r" b="b"/>
            <a:pathLst>
              <a:path w="1268729" h="1904">
                <a:moveTo>
                  <a:pt x="0" y="0"/>
                </a:moveTo>
                <a:lnTo>
                  <a:pt x="1268476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058708" y="3662362"/>
            <a:ext cx="1159510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30"/>
              </a:spcBef>
            </a:pPr>
            <a:r>
              <a:rPr sz="1700" spc="-25" dirty="0">
                <a:latin typeface="Arial"/>
                <a:cs typeface="Arial"/>
              </a:rPr>
              <a:t>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61051" y="36623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latin typeface="Arial"/>
                <a:cs typeface="Arial"/>
              </a:rPr>
              <a:t>RECORD</a:t>
            </a:r>
            <a:endParaRPr sz="1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27876" y="36623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790">
              <a:lnSpc>
                <a:spcPts val="1845"/>
              </a:lnSpc>
            </a:pPr>
            <a:r>
              <a:rPr sz="1700" dirty="0">
                <a:latin typeface="Arial"/>
                <a:cs typeface="Arial"/>
              </a:rPr>
              <a:t>INSIEMI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96225" y="36623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1845"/>
              </a:lnSpc>
            </a:pPr>
            <a:r>
              <a:rPr sz="1700" dirty="0">
                <a:latin typeface="Arial"/>
                <a:cs typeface="Arial"/>
              </a:rPr>
              <a:t>ARCHIVI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97575" y="2913062"/>
            <a:ext cx="1114425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50"/>
              </a:spcBef>
            </a:pPr>
            <a:r>
              <a:rPr sz="1700" spc="-5" dirty="0">
                <a:latin typeface="Arial"/>
                <a:cs typeface="Arial"/>
              </a:rPr>
              <a:t>Strutturati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58708" y="2163762"/>
            <a:ext cx="1159510" cy="398780"/>
          </a:xfrm>
          <a:prstGeom prst="rect">
            <a:avLst/>
          </a:prstGeom>
          <a:solidFill>
            <a:srgbClr val="00CC99"/>
          </a:solidFill>
          <a:ln w="12700">
            <a:solidFill>
              <a:srgbClr val="80808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5"/>
              </a:spcBef>
            </a:pPr>
            <a:r>
              <a:rPr sz="1700" spc="-15" dirty="0">
                <a:latin typeface="Arial"/>
                <a:cs typeface="Arial"/>
              </a:rPr>
              <a:t>Tipi </a:t>
            </a:r>
            <a:r>
              <a:rPr sz="1700" dirty="0">
                <a:latin typeface="Arial"/>
                <a:cs typeface="Arial"/>
              </a:rPr>
              <a:t>di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Dati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960" y="813562"/>
            <a:ext cx="4432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Definizione di</a:t>
            </a:r>
            <a:r>
              <a:rPr spc="-105" dirty="0"/>
              <a:t> </a:t>
            </a:r>
            <a:r>
              <a:rPr dirty="0"/>
              <a:t>Tipo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541" y="1905067"/>
            <a:ext cx="7892415" cy="3272154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3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Fornisce, tramite le istruzioni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dichiarative: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15"/>
              </a:spcBef>
              <a:buChar char="–"/>
              <a:tabLst>
                <a:tab pos="744855" algn="l"/>
              </a:tabLst>
            </a:pPr>
            <a:r>
              <a:rPr sz="2800" dirty="0">
                <a:latin typeface="Times New Roman"/>
                <a:cs typeface="Times New Roman"/>
              </a:rPr>
              <a:t>L’indicazione di </a:t>
            </a:r>
            <a:r>
              <a:rPr sz="2800" spc="-5" dirty="0">
                <a:latin typeface="Times New Roman"/>
                <a:cs typeface="Times New Roman"/>
              </a:rPr>
              <a:t>tutti i </a:t>
            </a:r>
            <a:r>
              <a:rPr sz="2800" dirty="0">
                <a:latin typeface="Times New Roman"/>
                <a:cs typeface="Times New Roman"/>
              </a:rPr>
              <a:t>valori </a:t>
            </a:r>
            <a:r>
              <a:rPr sz="2800" spc="-5" dirty="0">
                <a:latin typeface="Times New Roman"/>
                <a:cs typeface="Times New Roman"/>
              </a:rPr>
              <a:t>caratterizzanti il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tipo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9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L’eventuale strutturazione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insiemi di </a:t>
            </a:r>
            <a:r>
              <a:rPr sz="2800" dirty="0">
                <a:latin typeface="Times New Roman"/>
                <a:cs typeface="Times New Roman"/>
              </a:rPr>
              <a:t>valori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  <a:tab pos="2358390" algn="l"/>
              </a:tabLst>
            </a:pPr>
            <a:r>
              <a:rPr sz="3200" dirty="0">
                <a:latin typeface="Times New Roman"/>
                <a:cs typeface="Times New Roman"/>
              </a:rPr>
              <a:t>Esempio:	tipo t :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74485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è il nome che </a:t>
            </a:r>
            <a:r>
              <a:rPr sz="2800" dirty="0">
                <a:latin typeface="Times New Roman"/>
                <a:cs typeface="Times New Roman"/>
              </a:rPr>
              <a:t>indica </a:t>
            </a:r>
            <a:r>
              <a:rPr sz="2800" spc="-5" dirty="0">
                <a:latin typeface="Times New Roman"/>
                <a:cs typeface="Times New Roman"/>
              </a:rPr>
              <a:t>il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tipo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00"/>
              </a:spcBef>
              <a:buFont typeface="Times New Roman"/>
              <a:buChar char="–"/>
              <a:tabLst>
                <a:tab pos="74485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ne </a:t>
            </a:r>
            <a:r>
              <a:rPr sz="2800" spc="-5" dirty="0">
                <a:latin typeface="Times New Roman"/>
                <a:cs typeface="Times New Roman"/>
              </a:rPr>
              <a:t>è la descrizione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813562"/>
            <a:ext cx="3086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Tipi</a:t>
            </a:r>
            <a:r>
              <a:rPr spc="-75" dirty="0"/>
              <a:t> </a:t>
            </a:r>
            <a:r>
              <a:rPr dirty="0"/>
              <a:t>Semplici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5721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 cui elementi sono singoli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433" y="813562"/>
            <a:ext cx="2961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Tipi</a:t>
            </a:r>
            <a:r>
              <a:rPr spc="-75" dirty="0"/>
              <a:t> </a:t>
            </a:r>
            <a:r>
              <a:rPr dirty="0"/>
              <a:t>Ordinali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6436360" cy="3903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Corrispondenza </a:t>
            </a:r>
            <a:r>
              <a:rPr sz="2800" dirty="0">
                <a:latin typeface="Times New Roman"/>
                <a:cs typeface="Times New Roman"/>
              </a:rPr>
              <a:t>uno-a-uno fra </a:t>
            </a:r>
            <a:r>
              <a:rPr sz="2800" spc="-5" dirty="0">
                <a:latin typeface="Times New Roman"/>
                <a:cs typeface="Times New Roman"/>
              </a:rPr>
              <a:t>i valori e un  intervallo di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Ordinali </a:t>
            </a:r>
            <a:r>
              <a:rPr sz="2400" dirty="0">
                <a:latin typeface="Times New Roman"/>
                <a:cs typeface="Times New Roman"/>
              </a:rPr>
              <a:t>dei relativi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valori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 consentite: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Confronto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Assegnamento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Funzioni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predecessore-successore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pred(X)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succ(Y)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017" y="538352"/>
            <a:ext cx="2759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 di</a:t>
            </a:r>
            <a:r>
              <a:rPr spc="-90" dirty="0"/>
              <a:t> </a:t>
            </a:r>
            <a:r>
              <a:rPr dirty="0"/>
              <a:t>dato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3072"/>
            <a:ext cx="7363459" cy="516255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255904" algn="ctr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Tipo dei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complessi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Dominio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Sottoinsieme </a:t>
            </a:r>
            <a:r>
              <a:rPr sz="2000" dirty="0">
                <a:latin typeface="Times New Roman"/>
                <a:cs typeface="Times New Roman"/>
              </a:rPr>
              <a:t>dei </a:t>
            </a:r>
            <a:r>
              <a:rPr sz="2000" spc="-5" dirty="0">
                <a:latin typeface="Times New Roman"/>
                <a:cs typeface="Times New Roman"/>
              </a:rPr>
              <a:t>numeri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complessi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8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Costanti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Parte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Parte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immaginaria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Operazioni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Addizione +: complesso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complesso </a:t>
            </a:r>
            <a:r>
              <a:rPr sz="2000" spc="5" dirty="0">
                <a:latin typeface="Symbol"/>
                <a:cs typeface="Symbol"/>
              </a:rPr>
              <a:t>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complesso</a:t>
            </a:r>
            <a:endParaRPr sz="20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58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Non ci </a:t>
            </a:r>
            <a:r>
              <a:rPr sz="2400" spc="-5" dirty="0">
                <a:latin typeface="Times New Roman"/>
                <a:cs typeface="Times New Roman"/>
              </a:rPr>
              <a:t>interessiamo </a:t>
            </a:r>
            <a:r>
              <a:rPr sz="2400" dirty="0">
                <a:latin typeface="Times New Roman"/>
                <a:cs typeface="Times New Roman"/>
              </a:rPr>
              <a:t>della rappresentazione interna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dei  valori e delle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433" y="813562"/>
            <a:ext cx="2961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Tipi</a:t>
            </a:r>
            <a:r>
              <a:rPr spc="-75" dirty="0"/>
              <a:t> </a:t>
            </a:r>
            <a:r>
              <a:rPr dirty="0"/>
              <a:t>Ordinali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8254"/>
            <a:ext cx="6837045" cy="35979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Sono tipi ordinali quelli usati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frequente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Solitamente </a:t>
            </a:r>
            <a:r>
              <a:rPr sz="2400" i="1" dirty="0">
                <a:latin typeface="Times New Roman"/>
                <a:cs typeface="Times New Roman"/>
              </a:rPr>
              <a:t>predefiniti </a:t>
            </a:r>
            <a:r>
              <a:rPr sz="2400" dirty="0">
                <a:latin typeface="Times New Roman"/>
                <a:cs typeface="Times New Roman"/>
              </a:rPr>
              <a:t>in ogni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linguaggio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Interi, Logici,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Caratteri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7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Altri </a:t>
            </a:r>
            <a:r>
              <a:rPr sz="2800" dirty="0">
                <a:latin typeface="Times New Roman"/>
                <a:cs typeface="Times New Roman"/>
              </a:rPr>
              <a:t>sono definibili </a:t>
            </a:r>
            <a:r>
              <a:rPr sz="2800" spc="-5" dirty="0">
                <a:latin typeface="Times New Roman"/>
                <a:cs typeface="Times New Roman"/>
              </a:rPr>
              <a:t>dal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programmatore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Enumerativi </a:t>
            </a:r>
            <a:r>
              <a:rPr sz="2400" dirty="0">
                <a:latin typeface="Times New Roman"/>
                <a:cs typeface="Times New Roman"/>
              </a:rPr>
              <a:t>(il più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spontaneo)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Elenco dei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valori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Sottoinsieme </a:t>
            </a:r>
            <a:r>
              <a:rPr sz="2400" dirty="0">
                <a:latin typeface="Times New Roman"/>
                <a:cs typeface="Times New Roman"/>
              </a:rPr>
              <a:t>(subrange) di un tipo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scalare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Valori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estremi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433" y="136651"/>
            <a:ext cx="296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Tipi</a:t>
            </a:r>
            <a:r>
              <a:rPr spc="-75" dirty="0"/>
              <a:t> </a:t>
            </a:r>
            <a:r>
              <a:rPr dirty="0"/>
              <a:t>Ordinali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715925"/>
            <a:ext cx="7465059" cy="47663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680335">
              <a:lnSpc>
                <a:spcPct val="100000"/>
              </a:lnSpc>
              <a:spcBef>
                <a:spcPts val="855"/>
              </a:spcBef>
            </a:pPr>
            <a:r>
              <a:rPr sz="3600" spc="-5" dirty="0">
                <a:latin typeface="Times New Roman"/>
                <a:cs typeface="Times New Roman"/>
              </a:rPr>
              <a:t>Enumerativi</a:t>
            </a:r>
            <a:endParaRPr sz="36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5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Definiti elencando l’insieme dei valori </a:t>
            </a:r>
            <a:r>
              <a:rPr sz="2800" spc="-10" dirty="0">
                <a:latin typeface="Times New Roman"/>
                <a:cs typeface="Times New Roman"/>
              </a:rPr>
              <a:t>che </a:t>
            </a:r>
            <a:r>
              <a:rPr sz="2800" spc="-5" dirty="0">
                <a:latin typeface="Times New Roman"/>
                <a:cs typeface="Times New Roman"/>
              </a:rPr>
              <a:t>ad essi  competono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tipo T : (v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 v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 …,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baseline="-20833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Gli insiemi di valori sono definiti 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ordinati.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0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 ogni tipo </a:t>
            </a:r>
            <a:r>
              <a:rPr sz="2800" i="1" spc="-5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deve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valere: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3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 valori sono distinti 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spc="10" dirty="0">
                <a:latin typeface="Symbol"/>
                <a:cs typeface="Symbol"/>
              </a:rPr>
              <a:t>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dirty="0">
                <a:latin typeface="Times New Roman"/>
                <a:cs typeface="Times New Roman"/>
              </a:rPr>
              <a:t> j: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9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L’ordine dipende </a:t>
            </a:r>
            <a:r>
              <a:rPr sz="2400" spc="-5" dirty="0">
                <a:latin typeface="Times New Roman"/>
                <a:cs typeface="Times New Roman"/>
              </a:rPr>
              <a:t>dall’elencazione </a:t>
            </a:r>
            <a:r>
              <a:rPr sz="2400" dirty="0">
                <a:latin typeface="Times New Roman"/>
                <a:cs typeface="Times New Roman"/>
              </a:rPr>
              <a:t>(i&lt;j: </a:t>
            </a:r>
            <a:r>
              <a:rPr sz="2400" spc="5" dirty="0">
                <a:latin typeface="Times New Roman"/>
                <a:cs typeface="Times New Roman"/>
              </a:rPr>
              <a:t>v</a:t>
            </a:r>
            <a:r>
              <a:rPr sz="2400" spc="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43585" marR="367030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Gli </a:t>
            </a:r>
            <a:r>
              <a:rPr sz="2400" dirty="0">
                <a:latin typeface="Times New Roman"/>
                <a:cs typeface="Times New Roman"/>
              </a:rPr>
              <a:t>unici valori del tipo sono quelli elencati </a:t>
            </a:r>
            <a:r>
              <a:rPr sz="2400" spc="-5" dirty="0">
                <a:latin typeface="Times New Roman"/>
                <a:cs typeface="Times New Roman"/>
              </a:rPr>
              <a:t>(solo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v</a:t>
            </a:r>
            <a:r>
              <a:rPr sz="2400" spc="15" baseline="-20833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,  </a:t>
            </a:r>
            <a:r>
              <a:rPr sz="2400" dirty="0">
                <a:latin typeface="Times New Roman"/>
                <a:cs typeface="Times New Roman"/>
              </a:rPr>
              <a:t>i=1…n appartiene al tipo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545" y="20573"/>
            <a:ext cx="269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Tipi</a:t>
            </a:r>
            <a:r>
              <a:rPr sz="4000" spc="-55" dirty="0"/>
              <a:t> </a:t>
            </a:r>
            <a:r>
              <a:rPr sz="4000" spc="-5" dirty="0"/>
              <a:t>Ordinali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633221"/>
            <a:ext cx="7619365" cy="552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3847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Subrange</a:t>
            </a:r>
            <a:endParaRPr sz="3200">
              <a:latin typeface="Times New Roman"/>
              <a:cs typeface="Times New Roman"/>
            </a:endParaRPr>
          </a:p>
          <a:p>
            <a:pPr marL="344805" marR="193040" indent="-332740">
              <a:lnSpc>
                <a:spcPct val="90000"/>
              </a:lnSpc>
              <a:spcBef>
                <a:spcPts val="2465"/>
              </a:spcBef>
            </a:pPr>
            <a:r>
              <a:rPr sz="2800" spc="-5" dirty="0">
                <a:latin typeface="Times New Roman"/>
                <a:cs typeface="Times New Roman"/>
              </a:rPr>
              <a:t>Quando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dato assume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intervallo di valori che è  un </a:t>
            </a:r>
            <a:r>
              <a:rPr sz="2800" i="1" dirty="0">
                <a:latin typeface="Times New Roman"/>
                <a:cs typeface="Times New Roman"/>
              </a:rPr>
              <a:t>subrange </a:t>
            </a:r>
            <a:r>
              <a:rPr sz="2800" spc="-5" dirty="0">
                <a:latin typeface="Times New Roman"/>
                <a:cs typeface="Times New Roman"/>
              </a:rPr>
              <a:t>dei </a:t>
            </a:r>
            <a:r>
              <a:rPr sz="2800" dirty="0">
                <a:latin typeface="Times New Roman"/>
                <a:cs typeface="Times New Roman"/>
              </a:rPr>
              <a:t>valori </a:t>
            </a:r>
            <a:r>
              <a:rPr sz="2800" spc="-5" dirty="0">
                <a:latin typeface="Times New Roman"/>
                <a:cs typeface="Times New Roman"/>
              </a:rPr>
              <a:t>descritti da un certo tipo  </a:t>
            </a:r>
            <a:r>
              <a:rPr sz="2800" i="1" dirty="0">
                <a:latin typeface="Times New Roman"/>
                <a:cs typeface="Times New Roman"/>
              </a:rPr>
              <a:t>ordinale </a:t>
            </a:r>
            <a:r>
              <a:rPr sz="2800" spc="-5" dirty="0">
                <a:latin typeface="Times New Roman"/>
                <a:cs typeface="Times New Roman"/>
              </a:rPr>
              <a:t>esistente il </a:t>
            </a:r>
            <a:r>
              <a:rPr sz="2800" dirty="0">
                <a:latin typeface="Times New Roman"/>
                <a:cs typeface="Times New Roman"/>
              </a:rPr>
              <a:t>suo </a:t>
            </a:r>
            <a:r>
              <a:rPr sz="2800" spc="-5" dirty="0">
                <a:latin typeface="Times New Roman"/>
                <a:cs typeface="Times New Roman"/>
              </a:rPr>
              <a:t>tipo può essere definito 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dirty="0">
                <a:latin typeface="Times New Roman"/>
                <a:cs typeface="Times New Roman"/>
              </a:rPr>
              <a:t>un subrange </a:t>
            </a:r>
            <a:r>
              <a:rPr sz="2800" spc="-5" dirty="0">
                <a:latin typeface="Times New Roman"/>
                <a:cs typeface="Times New Roman"/>
              </a:rPr>
              <a:t>di quel tipo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ospite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7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Basati su un tipo </a:t>
            </a:r>
            <a:r>
              <a:rPr sz="2800" dirty="0">
                <a:latin typeface="Times New Roman"/>
                <a:cs typeface="Times New Roman"/>
              </a:rPr>
              <a:t>ordinale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preesistente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Tipo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Ospite</a:t>
            </a:r>
            <a:endParaRPr sz="2800">
              <a:latin typeface="Times New Roman"/>
              <a:cs typeface="Times New Roman"/>
            </a:endParaRPr>
          </a:p>
          <a:p>
            <a:pPr marL="344805" marR="5080" indent="-332105" algn="just">
              <a:lnSpc>
                <a:spcPts val="3030"/>
              </a:lnSpc>
              <a:spcBef>
                <a:spcPts val="844"/>
              </a:spcBef>
              <a:buChar char="•"/>
              <a:tabLst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Definiti specificando </a:t>
            </a:r>
            <a:r>
              <a:rPr sz="2800" i="1" spc="-5" dirty="0">
                <a:latin typeface="Times New Roman"/>
                <a:cs typeface="Times New Roman"/>
              </a:rPr>
              <a:t>il più piccolo valore </a:t>
            </a:r>
            <a:r>
              <a:rPr sz="2800" spc="-5" dirty="0">
                <a:latin typeface="Times New Roman"/>
                <a:cs typeface="Times New Roman"/>
              </a:rPr>
              <a:t>e </a:t>
            </a:r>
            <a:r>
              <a:rPr sz="2800" i="1" spc="-5" dirty="0">
                <a:latin typeface="Times New Roman"/>
                <a:cs typeface="Times New Roman"/>
              </a:rPr>
              <a:t>il più  </a:t>
            </a:r>
            <a:r>
              <a:rPr sz="2800" i="1" dirty="0">
                <a:latin typeface="Times New Roman"/>
                <a:cs typeface="Times New Roman"/>
              </a:rPr>
              <a:t>grande valore </a:t>
            </a:r>
            <a:r>
              <a:rPr sz="2800" spc="-5" dirty="0">
                <a:latin typeface="Times New Roman"/>
                <a:cs typeface="Times New Roman"/>
              </a:rPr>
              <a:t>dell’intervallo </a:t>
            </a:r>
            <a:r>
              <a:rPr sz="2800" spc="-10" dirty="0">
                <a:latin typeface="Times New Roman"/>
                <a:cs typeface="Times New Roman"/>
              </a:rPr>
              <a:t>dei </a:t>
            </a:r>
            <a:r>
              <a:rPr sz="2800" dirty="0">
                <a:latin typeface="Times New Roman"/>
                <a:cs typeface="Times New Roman"/>
              </a:rPr>
              <a:t>valori  </a:t>
            </a:r>
            <a:r>
              <a:rPr sz="2800" spc="-5" dirty="0">
                <a:latin typeface="Times New Roman"/>
                <a:cs typeface="Times New Roman"/>
              </a:rPr>
              <a:t>rappresentati dal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subrange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0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tipo T : </a:t>
            </a:r>
            <a:r>
              <a:rPr sz="2800" spc="5" dirty="0">
                <a:latin typeface="Times New Roman"/>
                <a:cs typeface="Times New Roman"/>
              </a:rPr>
              <a:t>[v</a:t>
            </a:r>
            <a:r>
              <a:rPr sz="2775" spc="7" baseline="-21021" dirty="0">
                <a:latin typeface="Times New Roman"/>
                <a:cs typeface="Times New Roman"/>
              </a:rPr>
              <a:t>min 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775" baseline="-21021" dirty="0">
                <a:latin typeface="Times New Roman"/>
                <a:cs typeface="Times New Roman"/>
              </a:rPr>
              <a:t>max</a:t>
            </a:r>
            <a:r>
              <a:rPr sz="2800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0"/>
              </a:spcBef>
              <a:buChar char="–"/>
              <a:tabLst>
                <a:tab pos="744220" algn="l"/>
              </a:tabLst>
            </a:pPr>
            <a:r>
              <a:rPr sz="2800" spc="5" dirty="0">
                <a:latin typeface="Times New Roman"/>
                <a:cs typeface="Times New Roman"/>
              </a:rPr>
              <a:t>v</a:t>
            </a:r>
            <a:r>
              <a:rPr sz="2775" spc="7" baseline="-21021" dirty="0">
                <a:latin typeface="Times New Roman"/>
                <a:cs typeface="Times New Roman"/>
              </a:rPr>
              <a:t>min </a:t>
            </a:r>
            <a:r>
              <a:rPr sz="2800" spc="-5" dirty="0">
                <a:latin typeface="Times New Roman"/>
                <a:cs typeface="Times New Roman"/>
              </a:rPr>
              <a:t>&lt; = </a:t>
            </a:r>
            <a:r>
              <a:rPr sz="2800" spc="10" dirty="0">
                <a:latin typeface="Times New Roman"/>
                <a:cs typeface="Times New Roman"/>
              </a:rPr>
              <a:t>v</a:t>
            </a:r>
            <a:r>
              <a:rPr sz="2775" spc="15" baseline="-21021" dirty="0">
                <a:latin typeface="Times New Roman"/>
                <a:cs typeface="Times New Roman"/>
              </a:rPr>
              <a:t>max </a:t>
            </a:r>
            <a:r>
              <a:rPr sz="2400" dirty="0">
                <a:latin typeface="Times New Roman"/>
                <a:cs typeface="Times New Roman"/>
              </a:rPr>
              <a:t>e devono essere dello stesso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433" y="136651"/>
            <a:ext cx="296164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Tipi</a:t>
            </a:r>
            <a:r>
              <a:rPr spc="-75" dirty="0"/>
              <a:t> </a:t>
            </a:r>
            <a:r>
              <a:rPr dirty="0"/>
              <a:t>Ordinali</a:t>
            </a: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488071"/>
            <a:ext cx="7471409" cy="49009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1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Enumerativo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tipo giorno : (lun, </a:t>
            </a:r>
            <a:r>
              <a:rPr sz="2400" spc="-5" dirty="0">
                <a:latin typeface="Times New Roman"/>
                <a:cs typeface="Times New Roman"/>
              </a:rPr>
              <a:t>mar, mer, </a:t>
            </a:r>
            <a:r>
              <a:rPr sz="2400" dirty="0">
                <a:latin typeface="Times New Roman"/>
                <a:cs typeface="Times New Roman"/>
              </a:rPr>
              <a:t>gio, ven, </a:t>
            </a:r>
            <a:r>
              <a:rPr sz="2400" spc="-5" dirty="0">
                <a:latin typeface="Times New Roman"/>
                <a:cs typeface="Times New Roman"/>
              </a:rPr>
              <a:t>sab,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dom)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x: giorno </a:t>
            </a:r>
            <a:r>
              <a:rPr sz="2000" spc="-5" dirty="0">
                <a:latin typeface="Times New Roman"/>
                <a:cs typeface="Times New Roman"/>
              </a:rPr>
              <a:t>(dichiarativa </a:t>
            </a:r>
            <a:r>
              <a:rPr sz="2000" dirty="0">
                <a:latin typeface="Times New Roman"/>
                <a:cs typeface="Times New Roman"/>
              </a:rPr>
              <a:t>della variabile con </a:t>
            </a:r>
            <a:r>
              <a:rPr sz="2000" spc="-5" dirty="0">
                <a:latin typeface="Times New Roman"/>
                <a:cs typeface="Times New Roman"/>
              </a:rPr>
              <a:t>identificatore </a:t>
            </a:r>
            <a:r>
              <a:rPr sz="2000" dirty="0">
                <a:latin typeface="Times New Roman"/>
                <a:cs typeface="Times New Roman"/>
              </a:rPr>
              <a:t>x 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  </a:t>
            </a:r>
            <a:r>
              <a:rPr sz="2000" spc="-5" dirty="0">
                <a:latin typeface="Times New Roman"/>
                <a:cs typeface="Times New Roman"/>
              </a:rPr>
              <a:t>tipo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giorno)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  <a:tab pos="2256155" algn="l"/>
              </a:tabLst>
            </a:pP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gio	(assegnazione del valore gio </a:t>
            </a:r>
            <a:r>
              <a:rPr sz="2000" spc="-5" dirty="0">
                <a:latin typeface="Times New Roman"/>
                <a:cs typeface="Times New Roman"/>
              </a:rPr>
              <a:t>alla </a:t>
            </a:r>
            <a:r>
              <a:rPr sz="2000" dirty="0">
                <a:latin typeface="Times New Roman"/>
                <a:cs typeface="Times New Roman"/>
              </a:rPr>
              <a:t>variabile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x)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 </a:t>
            </a:r>
            <a:r>
              <a:rPr sz="2000" dirty="0">
                <a:latin typeface="Times New Roman"/>
                <a:cs typeface="Times New Roman"/>
              </a:rPr>
              <a:t>x &lt; </a:t>
            </a:r>
            <a:r>
              <a:rPr sz="2000" spc="-5" dirty="0">
                <a:latin typeface="Times New Roman"/>
                <a:cs typeface="Times New Roman"/>
              </a:rPr>
              <a:t>sab allora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pred(gio) =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mer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succ(gio) =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Subrange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tipo feriale : [lun …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sab]</a:t>
            </a:r>
            <a:endParaRPr sz="2400">
              <a:latin typeface="Times New Roman"/>
              <a:cs typeface="Times New Roman"/>
            </a:endParaRPr>
          </a:p>
          <a:p>
            <a:pPr marL="743585" marR="57150" indent="-274320">
              <a:lnSpc>
                <a:spcPct val="100000"/>
              </a:lnSpc>
              <a:spcBef>
                <a:spcPts val="605"/>
              </a:spcBef>
              <a:tabLst>
                <a:tab pos="11982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N.B.	</a:t>
            </a:r>
            <a:r>
              <a:rPr sz="2400" dirty="0">
                <a:latin typeface="Times New Roman"/>
                <a:cs typeface="Times New Roman"/>
              </a:rPr>
              <a:t>Non è </a:t>
            </a:r>
            <a:r>
              <a:rPr sz="2400" spc="-5" dirty="0">
                <a:latin typeface="Times New Roman"/>
                <a:cs typeface="Times New Roman"/>
              </a:rPr>
              <a:t>permesso </a:t>
            </a:r>
            <a:r>
              <a:rPr sz="2400" dirty="0">
                <a:latin typeface="Times New Roman"/>
                <a:cs typeface="Times New Roman"/>
              </a:rPr>
              <a:t>definire un subrange del tipo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reale  poichè esso non è un tipo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ordinale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723" y="203453"/>
            <a:ext cx="4928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Dichiarazione di</a:t>
            </a:r>
            <a:r>
              <a:rPr spc="-105" dirty="0"/>
              <a:t> </a:t>
            </a:r>
            <a:r>
              <a:rPr dirty="0"/>
              <a:t>Tipo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1505203"/>
            <a:ext cx="8352155" cy="394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Le istruzioni operative di un programma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operano  su rappresentazioni delle entità del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programma.</a:t>
            </a:r>
            <a:endParaRPr sz="3200">
              <a:latin typeface="Times New Roman"/>
              <a:cs typeface="Times New Roman"/>
            </a:endParaRPr>
          </a:p>
          <a:p>
            <a:pPr marL="344805" marR="243204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Occorrono delle istruzioni dichiarative che  consentono di definire come rappresentare tali  entità in termini di variabili mediante una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totale  caratterizzazione espressa in termini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endParaRPr sz="3200">
              <a:latin typeface="Times New Roman"/>
              <a:cs typeface="Times New Roman"/>
            </a:endParaRPr>
          </a:p>
          <a:p>
            <a:pPr marL="1361440" lvl="1" indent="-434340">
              <a:lnSpc>
                <a:spcPct val="100000"/>
              </a:lnSpc>
              <a:spcBef>
                <a:spcPts val="635"/>
              </a:spcBef>
              <a:buChar char="•"/>
              <a:tabLst>
                <a:tab pos="1361440" algn="l"/>
                <a:tab pos="1362075" algn="l"/>
              </a:tabLst>
            </a:pP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-5" dirty="0">
                <a:latin typeface="Times New Roman"/>
                <a:cs typeface="Times New Roman"/>
              </a:rPr>
              <a:t> nome</a:t>
            </a:r>
            <a:endParaRPr sz="2400">
              <a:latin typeface="Times New Roman"/>
              <a:cs typeface="Times New Roman"/>
            </a:endParaRPr>
          </a:p>
          <a:p>
            <a:pPr marL="1361440" lvl="1" indent="-434340">
              <a:lnSpc>
                <a:spcPct val="100000"/>
              </a:lnSpc>
              <a:spcBef>
                <a:spcPts val="600"/>
              </a:spcBef>
              <a:buChar char="•"/>
              <a:tabLst>
                <a:tab pos="1361440" algn="l"/>
                <a:tab pos="1362075" algn="l"/>
              </a:tabLst>
            </a:pP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48" y="538352"/>
            <a:ext cx="4928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Dichiarazione di</a:t>
            </a:r>
            <a:r>
              <a:rPr spc="-100" dirty="0"/>
              <a:t> </a:t>
            </a:r>
            <a:r>
              <a:rPr dirty="0"/>
              <a:t>Tipo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8052"/>
            <a:ext cx="7447915" cy="494919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3225800">
              <a:lnSpc>
                <a:spcPct val="100000"/>
              </a:lnSpc>
              <a:spcBef>
                <a:spcPts val="2115"/>
              </a:spcBef>
            </a:pPr>
            <a:r>
              <a:rPr sz="3600" spc="-5" dirty="0">
                <a:latin typeface="Times New Roman"/>
                <a:cs typeface="Times New Roman"/>
              </a:rPr>
              <a:t>Utilità</a:t>
            </a:r>
            <a:endParaRPr sz="3600">
              <a:latin typeface="Times New Roman"/>
              <a:cs typeface="Times New Roman"/>
            </a:endParaRPr>
          </a:p>
          <a:p>
            <a:pPr marL="344805" marR="857885" indent="-332105">
              <a:lnSpc>
                <a:spcPts val="3030"/>
              </a:lnSpc>
              <a:spcBef>
                <a:spcPts val="19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Definizione del dominio di applicazione del  programma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2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Comprensione del funzionamento di un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algoritmo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6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Verifica della correttezza del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Traduttore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Programmatore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4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Definizione dello spazio di </a:t>
            </a:r>
            <a:r>
              <a:rPr sz="2800" spc="-10" dirty="0">
                <a:latin typeface="Times New Roman"/>
                <a:cs typeface="Times New Roman"/>
              </a:rPr>
              <a:t>memoria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necessario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Rappresentazione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interna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Esempio: </a:t>
            </a:r>
            <a:r>
              <a:rPr sz="2400" dirty="0">
                <a:latin typeface="Times New Roman"/>
                <a:cs typeface="Times New Roman"/>
              </a:rPr>
              <a:t>18 e 18.0 (intero 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reale)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960" y="538352"/>
            <a:ext cx="4432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Definizione di</a:t>
            </a:r>
            <a:r>
              <a:rPr spc="-105" dirty="0"/>
              <a:t> </a:t>
            </a:r>
            <a:r>
              <a:rPr dirty="0"/>
              <a:t>Tipo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99156"/>
            <a:ext cx="7573009" cy="477964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643380">
              <a:lnSpc>
                <a:spcPct val="100000"/>
              </a:lnSpc>
              <a:spcBef>
                <a:spcPts val="1789"/>
              </a:spcBef>
            </a:pPr>
            <a:r>
              <a:rPr sz="3600" spc="-5" dirty="0">
                <a:latin typeface="Times New Roman"/>
                <a:cs typeface="Times New Roman"/>
              </a:rPr>
              <a:t>Meccanismi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Linguistici</a:t>
            </a:r>
            <a:endParaRPr sz="3600">
              <a:latin typeface="Times New Roman"/>
              <a:cs typeface="Times New Roman"/>
            </a:endParaRPr>
          </a:p>
          <a:p>
            <a:pPr marL="344805" marR="5080" indent="-332105">
              <a:lnSpc>
                <a:spcPts val="3460"/>
              </a:lnSpc>
              <a:spcBef>
                <a:spcPts val="19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Istruzioni e costrutti linguistici necessari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  informare l’esecutore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dominio della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insieme di operazioni effettuabili su 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essa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modo attraverso cui ci si può riferire ad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essa</a:t>
            </a:r>
            <a:endParaRPr sz="2800">
              <a:latin typeface="Times New Roman"/>
              <a:cs typeface="Times New Roman"/>
            </a:endParaRPr>
          </a:p>
          <a:p>
            <a:pPr marL="344805" marR="478790" indent="-332105">
              <a:lnSpc>
                <a:spcPts val="3460"/>
              </a:lnSpc>
              <a:spcBef>
                <a:spcPts val="8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 volte </a:t>
            </a:r>
            <a:r>
              <a:rPr sz="3200" spc="-5" dirty="0">
                <a:latin typeface="Times New Roman"/>
                <a:cs typeface="Times New Roman"/>
              </a:rPr>
              <a:t>si </a:t>
            </a:r>
            <a:r>
              <a:rPr sz="3200" dirty="0">
                <a:latin typeface="Times New Roman"/>
                <a:cs typeface="Times New Roman"/>
              </a:rPr>
              <a:t>ricorre all’indicazione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esplicita  dei valori permessi per ogni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variabile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0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800" i="1" dirty="0">
                <a:latin typeface="Times New Roman"/>
                <a:cs typeface="Times New Roman"/>
              </a:rPr>
              <a:t>Costanti </a:t>
            </a:r>
            <a:r>
              <a:rPr sz="2800" i="1" spc="-5" dirty="0">
                <a:latin typeface="Times New Roman"/>
                <a:cs typeface="Times New Roman"/>
              </a:rPr>
              <a:t>di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tipo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960" y="538352"/>
            <a:ext cx="4432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Definizione di</a:t>
            </a:r>
            <a:r>
              <a:rPr spc="-105" dirty="0"/>
              <a:t> </a:t>
            </a:r>
            <a:r>
              <a:rPr dirty="0"/>
              <a:t>Tipo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4324"/>
            <a:ext cx="7543165" cy="396049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678815">
              <a:lnSpc>
                <a:spcPct val="100000"/>
              </a:lnSpc>
              <a:spcBef>
                <a:spcPts val="2220"/>
              </a:spcBef>
            </a:pPr>
            <a:r>
              <a:rPr sz="3600" dirty="0">
                <a:latin typeface="Times New Roman"/>
                <a:cs typeface="Times New Roman"/>
              </a:rPr>
              <a:t>nei </a:t>
            </a:r>
            <a:r>
              <a:rPr sz="3600" spc="-5" dirty="0">
                <a:latin typeface="Times New Roman"/>
                <a:cs typeface="Times New Roman"/>
              </a:rPr>
              <a:t>Linguaggi </a:t>
            </a:r>
            <a:r>
              <a:rPr sz="3600" dirty="0">
                <a:latin typeface="Times New Roman"/>
                <a:cs typeface="Times New Roman"/>
              </a:rPr>
              <a:t>di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Programmazione</a:t>
            </a:r>
            <a:endParaRPr sz="3600">
              <a:latin typeface="Times New Roman"/>
              <a:cs typeface="Times New Roman"/>
            </a:endParaRPr>
          </a:p>
          <a:p>
            <a:pPr marL="344805" marR="686435" indent="-332105">
              <a:lnSpc>
                <a:spcPct val="100000"/>
              </a:lnSpc>
              <a:spcBef>
                <a:spcPts val="188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 moderni linguaggi di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programmazione  mettono 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disposizione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insieme di tipi di uso </a:t>
            </a:r>
            <a:r>
              <a:rPr sz="2800" dirty="0">
                <a:latin typeface="Times New Roman"/>
                <a:cs typeface="Times New Roman"/>
              </a:rPr>
              <a:t>più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comune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Tipi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predefiniti</a:t>
            </a:r>
            <a:endParaRPr sz="24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Gli strumenti </a:t>
            </a:r>
            <a:r>
              <a:rPr sz="2800" dirty="0">
                <a:latin typeface="Times New Roman"/>
                <a:cs typeface="Times New Roman"/>
              </a:rPr>
              <a:t>per </a:t>
            </a:r>
            <a:r>
              <a:rPr sz="2800" spc="-5" dirty="0">
                <a:latin typeface="Times New Roman"/>
                <a:cs typeface="Times New Roman"/>
              </a:rPr>
              <a:t>poter costruire qualunque tipo  di dati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813562"/>
            <a:ext cx="3086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Tipi</a:t>
            </a:r>
            <a:r>
              <a:rPr spc="-75" dirty="0"/>
              <a:t> </a:t>
            </a:r>
            <a:r>
              <a:rPr dirty="0"/>
              <a:t>Standard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2339"/>
            <a:ext cx="6755765" cy="40106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Tipi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comuni 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Interi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Reali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Logici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Caratteri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5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Valori rappresentabili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limitati</a:t>
            </a:r>
            <a:endParaRPr sz="28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2590"/>
              </a:lnSpc>
              <a:spcBef>
                <a:spcPts val="64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Dimensioni </a:t>
            </a:r>
            <a:r>
              <a:rPr sz="2400" dirty="0">
                <a:latin typeface="Times New Roman"/>
                <a:cs typeface="Times New Roman"/>
              </a:rPr>
              <a:t>della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che dovrà ospitarne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  variabili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Tipo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numerico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Tipo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alfanumerico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2048</Words>
  <Application>Microsoft Office PowerPoint</Application>
  <PresentationFormat>Presentazione su schermo (4:3)</PresentationFormat>
  <Paragraphs>491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9" baseType="lpstr">
      <vt:lpstr>Arial</vt:lpstr>
      <vt:lpstr>Calibri</vt:lpstr>
      <vt:lpstr>Microsoft Sans Serif</vt:lpstr>
      <vt:lpstr>Symbol</vt:lpstr>
      <vt:lpstr>Times New Roman</vt:lpstr>
      <vt:lpstr>Office Theme</vt:lpstr>
      <vt:lpstr>Tipo di dato</vt:lpstr>
      <vt:lpstr>Tipo di dato</vt:lpstr>
      <vt:lpstr>Tipo di dato</vt:lpstr>
      <vt:lpstr>Tipo di dato</vt:lpstr>
      <vt:lpstr>Dichiarazione di Tipo</vt:lpstr>
      <vt:lpstr>Dichiarazione di Tipo</vt:lpstr>
      <vt:lpstr>Definizione di Tipo</vt:lpstr>
      <vt:lpstr>Definizione di Tipo</vt:lpstr>
      <vt:lpstr>Tipi Standard</vt:lpstr>
      <vt:lpstr>Tipo degli Interi</vt:lpstr>
      <vt:lpstr>Tipo degli Interi</vt:lpstr>
      <vt:lpstr>Tipo degli Interi</vt:lpstr>
      <vt:lpstr>Tipo degli Interi</vt:lpstr>
      <vt:lpstr>Tipo degli Interi</vt:lpstr>
      <vt:lpstr>Tipo degli Interi</vt:lpstr>
      <vt:lpstr>Tipo degli Interi</vt:lpstr>
      <vt:lpstr>Tipo dei Reali</vt:lpstr>
      <vt:lpstr>Tipo dei Reali</vt:lpstr>
      <vt:lpstr>Tipo dei Reali</vt:lpstr>
      <vt:lpstr>Tipo dei Reali</vt:lpstr>
      <vt:lpstr>Tipo dei Reali</vt:lpstr>
      <vt:lpstr>Tipo dei Reali</vt:lpstr>
      <vt:lpstr>Tipo dei Reali  Rappresentazione in Virgola Mobile</vt:lpstr>
      <vt:lpstr>Tipo dei Reali</vt:lpstr>
      <vt:lpstr>Reali in Virgola Mobile</vt:lpstr>
      <vt:lpstr>Reali in Virgola Mobile</vt:lpstr>
      <vt:lpstr>Reali in Virgola Mobile</vt:lpstr>
      <vt:lpstr>Tipo dei Reali</vt:lpstr>
      <vt:lpstr>Tipo dei Reali</vt:lpstr>
      <vt:lpstr>Tipo dei Valori Logici</vt:lpstr>
      <vt:lpstr>Tipo dei Valori Logici</vt:lpstr>
      <vt:lpstr>Tipo dei Caratteri</vt:lpstr>
      <vt:lpstr>Tipo dei Caratteri</vt:lpstr>
      <vt:lpstr>Tipo dei Caratteri</vt:lpstr>
      <vt:lpstr>Tipo dei Caratteri</vt:lpstr>
      <vt:lpstr>Tipi di Dati</vt:lpstr>
      <vt:lpstr>Definizione di Tipo</vt:lpstr>
      <vt:lpstr>Tipi Semplici</vt:lpstr>
      <vt:lpstr>Tipi Ordinali</vt:lpstr>
      <vt:lpstr>Tipi Ordinali</vt:lpstr>
      <vt:lpstr>Tipi Ordinali</vt:lpstr>
      <vt:lpstr>Tipi Ordinali</vt:lpstr>
      <vt:lpstr>Tipi Ordinali 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2018-11-08T17:19:25Z</dcterms:created>
  <dcterms:modified xsi:type="dcterms:W3CDTF">2018-11-08T17:19:49Z</dcterms:modified>
</cp:coreProperties>
</file>