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0693400" cy="7562850"/>
  <p:notesSz cx="10693400" cy="75628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29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Corso di Programmazione - Teresa Roselli -</a:t>
            </a:r>
            <a:r>
              <a:rPr spc="8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Corso di Programmazione - Teresa Roselli -</a:t>
            </a:r>
            <a:r>
              <a:rPr spc="8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38611" y="2256233"/>
            <a:ext cx="3404235" cy="3876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1011" y="2247841"/>
            <a:ext cx="3168650" cy="3843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Corso di Programmazione - Teresa Roselli -</a:t>
            </a:r>
            <a:r>
              <a:rPr spc="80" dirty="0"/>
              <a:t> </a:t>
            </a:r>
            <a:r>
              <a:rPr spc="-5" dirty="0"/>
              <a:t>DIB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Corso di Programmazione - Teresa Roselli -</a:t>
            </a:r>
            <a:r>
              <a:rPr spc="80" dirty="0"/>
              <a:t> </a:t>
            </a:r>
            <a:r>
              <a:rPr spc="-5" dirty="0"/>
              <a:t>DIB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Corso di Programmazione - Teresa Roselli -</a:t>
            </a:r>
            <a:r>
              <a:rPr spc="80" dirty="0"/>
              <a:t> </a:t>
            </a:r>
            <a:r>
              <a:rPr spc="-5" dirty="0"/>
              <a:t>DIB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27797" y="887222"/>
            <a:ext cx="1637804" cy="1248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38611" y="1250264"/>
            <a:ext cx="7333615" cy="5085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52043" y="6844058"/>
            <a:ext cx="3516629" cy="22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Corso di Programmazione - Teresa Roselli -</a:t>
            </a:r>
            <a:r>
              <a:rPr spc="8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eresa.roselli@uniba.i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4847" y="2100325"/>
            <a:ext cx="5361305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Corso di</a:t>
            </a:r>
            <a:r>
              <a:rPr sz="4000" spc="-95" dirty="0"/>
              <a:t> </a:t>
            </a:r>
            <a:r>
              <a:rPr sz="4000" dirty="0"/>
              <a:t>Programmazione</a:t>
            </a:r>
            <a:endParaRPr sz="4000"/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3200" i="1" spc="-5" dirty="0">
                <a:latin typeface="Times New Roman"/>
                <a:cs typeface="Times New Roman"/>
              </a:rPr>
              <a:t>Tipi</a:t>
            </a:r>
            <a:r>
              <a:rPr sz="3200" i="1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strutturati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86589" y="4735528"/>
            <a:ext cx="4919980" cy="107124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45"/>
              </a:spcBef>
            </a:pPr>
            <a:r>
              <a:rPr sz="3200" spc="-5" dirty="0">
                <a:latin typeface="Times New Roman"/>
                <a:cs typeface="Times New Roman"/>
              </a:rPr>
              <a:t>Prof.ssa Teresa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Roselli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sz="2800" spc="-10" dirty="0">
                <a:latin typeface="Courier New"/>
                <a:cs typeface="Courier New"/>
                <a:hlinkClick r:id="rId2"/>
              </a:rPr>
              <a:t>teresa.roselli@uniba.it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Corso di Programmazione - Teresa Roselli -</a:t>
            </a:r>
            <a:r>
              <a:rPr spc="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Corso di Programmazione - Teresa Roselli -</a:t>
            </a:r>
            <a:r>
              <a:rPr spc="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339" y="1163827"/>
            <a:ext cx="663638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Meccanismi di</a:t>
            </a:r>
            <a:r>
              <a:rPr spc="10" dirty="0"/>
              <a:t> </a:t>
            </a:r>
            <a:r>
              <a:rPr spc="-5" dirty="0"/>
              <a:t>Strutturazione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8611" y="2254845"/>
            <a:ext cx="4160520" cy="408051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43535" indent="-330835">
              <a:lnSpc>
                <a:spcPct val="100000"/>
              </a:lnSpc>
              <a:spcBef>
                <a:spcPts val="525"/>
              </a:spcBef>
              <a:buChar char="•"/>
              <a:tabLst>
                <a:tab pos="343535" algn="l"/>
                <a:tab pos="344170" algn="l"/>
              </a:tabLst>
            </a:pPr>
            <a:r>
              <a:rPr sz="3200" spc="-5" dirty="0">
                <a:latin typeface="Times New Roman"/>
                <a:cs typeface="Times New Roman"/>
              </a:rPr>
              <a:t>Trasformazione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Diretta</a:t>
            </a:r>
            <a:endParaRPr sz="32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75"/>
              </a:spcBef>
              <a:buChar char="–"/>
              <a:tabLst>
                <a:tab pos="744855" algn="l"/>
              </a:tabLst>
            </a:pPr>
            <a:r>
              <a:rPr sz="2800" spc="-5" dirty="0">
                <a:latin typeface="Times New Roman"/>
                <a:cs typeface="Times New Roman"/>
              </a:rPr>
              <a:t>Vettore 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array</a:t>
            </a:r>
            <a:endParaRPr sz="2800">
              <a:latin typeface="Times New Roman"/>
              <a:cs typeface="Times New Roman"/>
            </a:endParaRPr>
          </a:p>
          <a:p>
            <a:pPr marL="343535" indent="-330835">
              <a:lnSpc>
                <a:spcPct val="100000"/>
              </a:lnSpc>
              <a:spcBef>
                <a:spcPts val="405"/>
              </a:spcBef>
              <a:buChar char="•"/>
              <a:tabLst>
                <a:tab pos="343535" algn="l"/>
                <a:tab pos="344170" algn="l"/>
              </a:tabLst>
            </a:pPr>
            <a:r>
              <a:rPr sz="3200" spc="-5" dirty="0">
                <a:latin typeface="Times New Roman"/>
                <a:cs typeface="Times New Roman"/>
              </a:rPr>
              <a:t>Prodotto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Cartesiano</a:t>
            </a:r>
            <a:endParaRPr sz="32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70"/>
              </a:spcBef>
              <a:buChar char="–"/>
              <a:tabLst>
                <a:tab pos="744855" algn="l"/>
              </a:tabLst>
            </a:pPr>
            <a:r>
              <a:rPr sz="2800" spc="-5" dirty="0">
                <a:latin typeface="Times New Roman"/>
                <a:cs typeface="Times New Roman"/>
              </a:rPr>
              <a:t>Record</a:t>
            </a:r>
            <a:endParaRPr sz="2800">
              <a:latin typeface="Times New Roman"/>
              <a:cs typeface="Times New Roman"/>
            </a:endParaRPr>
          </a:p>
          <a:p>
            <a:pPr marL="343535" indent="-330835">
              <a:lnSpc>
                <a:spcPct val="100000"/>
              </a:lnSpc>
              <a:spcBef>
                <a:spcPts val="405"/>
              </a:spcBef>
              <a:buChar char="•"/>
              <a:tabLst>
                <a:tab pos="343535" algn="l"/>
                <a:tab pos="344170" algn="l"/>
              </a:tabLst>
            </a:pPr>
            <a:r>
              <a:rPr sz="3200" spc="-5" dirty="0">
                <a:latin typeface="Times New Roman"/>
                <a:cs typeface="Times New Roman"/>
              </a:rPr>
              <a:t>Insieme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Potenza</a:t>
            </a:r>
            <a:endParaRPr sz="32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75"/>
              </a:spcBef>
              <a:buChar char="–"/>
              <a:tabLst>
                <a:tab pos="744855" algn="l"/>
              </a:tabLst>
            </a:pPr>
            <a:r>
              <a:rPr sz="2800" spc="-5" dirty="0">
                <a:latin typeface="Times New Roman"/>
                <a:cs typeface="Times New Roman"/>
              </a:rPr>
              <a:t>Set</a:t>
            </a:r>
            <a:endParaRPr sz="2800">
              <a:latin typeface="Times New Roman"/>
              <a:cs typeface="Times New Roman"/>
            </a:endParaRPr>
          </a:p>
          <a:p>
            <a:pPr marL="343535" indent="-330835">
              <a:lnSpc>
                <a:spcPct val="100000"/>
              </a:lnSpc>
              <a:spcBef>
                <a:spcPts val="395"/>
              </a:spcBef>
              <a:buChar char="•"/>
              <a:tabLst>
                <a:tab pos="343535" algn="l"/>
                <a:tab pos="344170" algn="l"/>
              </a:tabLst>
            </a:pPr>
            <a:r>
              <a:rPr sz="3200" spc="-5" dirty="0">
                <a:latin typeface="Times New Roman"/>
                <a:cs typeface="Times New Roman"/>
              </a:rPr>
              <a:t>Sequenze</a:t>
            </a:r>
            <a:endParaRPr sz="32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80"/>
              </a:spcBef>
              <a:buChar char="–"/>
              <a:tabLst>
                <a:tab pos="744855" algn="l"/>
              </a:tabLst>
            </a:pPr>
            <a:r>
              <a:rPr sz="2800" spc="-5" dirty="0">
                <a:latin typeface="Times New Roman"/>
                <a:cs typeface="Times New Roman"/>
              </a:rPr>
              <a:t>File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Corso di Programmazione - Teresa Roselli -</a:t>
            </a:r>
            <a:r>
              <a:rPr spc="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7326" y="523748"/>
            <a:ext cx="5721350" cy="1365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5275"/>
              </a:lnSpc>
              <a:spcBef>
                <a:spcPts val="95"/>
              </a:spcBef>
            </a:pPr>
            <a:r>
              <a:rPr spc="-5" dirty="0"/>
              <a:t>Vettore</a:t>
            </a:r>
          </a:p>
          <a:p>
            <a:pPr algn="ctr">
              <a:lnSpc>
                <a:spcPts val="5275"/>
              </a:lnSpc>
            </a:pPr>
            <a:r>
              <a:rPr spc="-5" dirty="0"/>
              <a:t>Array</a:t>
            </a:r>
            <a:r>
              <a:rPr spc="-20" dirty="0"/>
              <a:t> </a:t>
            </a:r>
            <a:r>
              <a:rPr spc="-5" dirty="0"/>
              <a:t>monodimensionale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8611" y="2254845"/>
            <a:ext cx="6965315" cy="428879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43535" indent="-330835">
              <a:lnSpc>
                <a:spcPct val="100000"/>
              </a:lnSpc>
              <a:spcBef>
                <a:spcPts val="525"/>
              </a:spcBef>
              <a:buChar char="•"/>
              <a:tabLst>
                <a:tab pos="343535" algn="l"/>
                <a:tab pos="344170" algn="l"/>
              </a:tabLst>
            </a:pPr>
            <a:r>
              <a:rPr sz="3200" spc="-5" dirty="0">
                <a:latin typeface="Times New Roman"/>
                <a:cs typeface="Times New Roman"/>
              </a:rPr>
              <a:t>Tabella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monodimensionale</a:t>
            </a:r>
            <a:endParaRPr sz="32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75"/>
              </a:spcBef>
              <a:buChar char="–"/>
              <a:tabLst>
                <a:tab pos="744855" algn="l"/>
              </a:tabLst>
            </a:pPr>
            <a:r>
              <a:rPr sz="2800" spc="-5" dirty="0">
                <a:latin typeface="Times New Roman"/>
                <a:cs typeface="Times New Roman"/>
              </a:rPr>
              <a:t>Struttura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lineare</a:t>
            </a:r>
            <a:endParaRPr sz="28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65"/>
              </a:spcBef>
              <a:buChar char="–"/>
              <a:tabLst>
                <a:tab pos="744855" algn="l"/>
              </a:tabLst>
            </a:pP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dimensione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fissa</a:t>
            </a:r>
            <a:endParaRPr sz="2800">
              <a:latin typeface="Times New Roman"/>
              <a:cs typeface="Times New Roman"/>
            </a:endParaRPr>
          </a:p>
          <a:p>
            <a:pPr marL="343535" indent="-330835">
              <a:lnSpc>
                <a:spcPct val="100000"/>
              </a:lnSpc>
              <a:spcBef>
                <a:spcPts val="400"/>
              </a:spcBef>
              <a:buChar char="•"/>
              <a:tabLst>
                <a:tab pos="343535" algn="l"/>
                <a:tab pos="344170" algn="l"/>
              </a:tabLst>
            </a:pPr>
            <a:r>
              <a:rPr sz="3200" spc="-5" dirty="0">
                <a:latin typeface="Times New Roman"/>
                <a:cs typeface="Times New Roman"/>
              </a:rPr>
              <a:t>Sequenza di elementi dello stesso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tipo</a:t>
            </a:r>
            <a:endParaRPr sz="3200">
              <a:latin typeface="Times New Roman"/>
              <a:cs typeface="Times New Roman"/>
            </a:endParaRPr>
          </a:p>
          <a:p>
            <a:pPr marL="833119" lvl="1" indent="-363220">
              <a:lnSpc>
                <a:spcPct val="100000"/>
              </a:lnSpc>
              <a:spcBef>
                <a:spcPts val="375"/>
              </a:spcBef>
              <a:buChar char="–"/>
              <a:tabLst>
                <a:tab pos="833119" algn="l"/>
                <a:tab pos="833755" algn="l"/>
              </a:tabLst>
            </a:pPr>
            <a:r>
              <a:rPr sz="2800" spc="-5" dirty="0">
                <a:latin typeface="Times New Roman"/>
                <a:cs typeface="Times New Roman"/>
              </a:rPr>
              <a:t>Operazioni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consentite:</a:t>
            </a:r>
            <a:endParaRPr sz="28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32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Lettura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(selezione)</a:t>
            </a:r>
            <a:endParaRPr sz="2400">
              <a:latin typeface="Times New Roman"/>
              <a:cs typeface="Times New Roman"/>
            </a:endParaRPr>
          </a:p>
          <a:p>
            <a:pPr marL="1612900" lvl="3" indent="-228600">
              <a:lnSpc>
                <a:spcPct val="100000"/>
              </a:lnSpc>
              <a:spcBef>
                <a:spcPts val="250"/>
              </a:spcBef>
              <a:buChar char="–"/>
              <a:tabLst>
                <a:tab pos="1612900" algn="l"/>
              </a:tabLst>
            </a:pPr>
            <a:r>
              <a:rPr sz="2000" spc="-5" dirty="0">
                <a:latin typeface="Times New Roman"/>
                <a:cs typeface="Times New Roman"/>
              </a:rPr>
              <a:t>Reperimento del valore di un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elemento</a:t>
            </a:r>
            <a:endParaRPr sz="20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32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Scrittura (sostituzione)</a:t>
            </a:r>
            <a:endParaRPr sz="2400">
              <a:latin typeface="Times New Roman"/>
              <a:cs typeface="Times New Roman"/>
            </a:endParaRPr>
          </a:p>
          <a:p>
            <a:pPr marL="1612900" marR="5080" lvl="3" indent="-228600">
              <a:lnSpc>
                <a:spcPts val="2170"/>
              </a:lnSpc>
              <a:spcBef>
                <a:spcPts val="515"/>
              </a:spcBef>
              <a:buChar char="–"/>
              <a:tabLst>
                <a:tab pos="1612900" algn="l"/>
              </a:tabLst>
            </a:pPr>
            <a:r>
              <a:rPr sz="2000" spc="-5" dirty="0">
                <a:latin typeface="Times New Roman"/>
                <a:cs typeface="Times New Roman"/>
              </a:rPr>
              <a:t>Sostituzione del valore di un elemento con un nuovo  </a:t>
            </a:r>
            <a:r>
              <a:rPr sz="2000" spc="-10" dirty="0">
                <a:latin typeface="Times New Roman"/>
                <a:cs typeface="Times New Roman"/>
              </a:rPr>
              <a:t>valore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Corso di Programmazione - Teresa Roselli -</a:t>
            </a:r>
            <a:r>
              <a:rPr spc="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7326" y="523748"/>
            <a:ext cx="5721350" cy="1365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5275"/>
              </a:lnSpc>
              <a:spcBef>
                <a:spcPts val="95"/>
              </a:spcBef>
            </a:pPr>
            <a:r>
              <a:rPr spc="-5" dirty="0"/>
              <a:t>Vettore</a:t>
            </a:r>
          </a:p>
          <a:p>
            <a:pPr algn="ctr">
              <a:lnSpc>
                <a:spcPts val="5275"/>
              </a:lnSpc>
            </a:pPr>
            <a:r>
              <a:rPr spc="-5" dirty="0"/>
              <a:t>Array</a:t>
            </a:r>
            <a:r>
              <a:rPr spc="-20" dirty="0"/>
              <a:t> </a:t>
            </a:r>
            <a:r>
              <a:rPr spc="-5" dirty="0"/>
              <a:t>monodimensionale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8611" y="2270350"/>
            <a:ext cx="7693659" cy="385127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43535" indent="-330835">
              <a:lnSpc>
                <a:spcPct val="100000"/>
              </a:lnSpc>
              <a:spcBef>
                <a:spcPts val="525"/>
              </a:spcBef>
              <a:buChar char="•"/>
              <a:tabLst>
                <a:tab pos="343535" algn="l"/>
                <a:tab pos="344170" algn="l"/>
              </a:tabLst>
            </a:pPr>
            <a:r>
              <a:rPr sz="2400" spc="-5" dirty="0">
                <a:latin typeface="Times New Roman"/>
                <a:cs typeface="Times New Roman"/>
              </a:rPr>
              <a:t>Numero fissato di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componenti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50"/>
              </a:spcBef>
              <a:buChar char="–"/>
              <a:tabLst>
                <a:tab pos="743585" algn="l"/>
                <a:tab pos="744220" algn="l"/>
              </a:tabLst>
            </a:pPr>
            <a:r>
              <a:rPr sz="2000" spc="-5" dirty="0">
                <a:latin typeface="Times New Roman"/>
                <a:cs typeface="Times New Roman"/>
              </a:rPr>
              <a:t>Tutte dello </a:t>
            </a:r>
            <a:r>
              <a:rPr sz="2000" spc="-10" dirty="0">
                <a:latin typeface="Times New Roman"/>
                <a:cs typeface="Times New Roman"/>
              </a:rPr>
              <a:t>stesso </a:t>
            </a:r>
            <a:r>
              <a:rPr sz="2000" spc="-5" dirty="0">
                <a:latin typeface="Times New Roman"/>
                <a:cs typeface="Times New Roman"/>
              </a:rPr>
              <a:t>tipo (array = </a:t>
            </a:r>
            <a:r>
              <a:rPr sz="2000" spc="-10" dirty="0">
                <a:latin typeface="Times New Roman"/>
                <a:cs typeface="Times New Roman"/>
              </a:rPr>
              <a:t>struttura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omogenea)</a:t>
            </a:r>
            <a:endParaRPr sz="20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28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latin typeface="Times New Roman"/>
                <a:cs typeface="Times New Roman"/>
              </a:rPr>
              <a:t>Tipo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base</a:t>
            </a:r>
            <a:endParaRPr sz="1800">
              <a:latin typeface="Times New Roman"/>
              <a:cs typeface="Times New Roman"/>
            </a:endParaRPr>
          </a:p>
          <a:p>
            <a:pPr marL="743585" marR="109220" lvl="1" indent="-273685">
              <a:lnSpc>
                <a:spcPts val="2160"/>
              </a:lnSpc>
              <a:spcBef>
                <a:spcPts val="640"/>
              </a:spcBef>
              <a:buChar char="–"/>
              <a:tabLst>
                <a:tab pos="743585" algn="l"/>
                <a:tab pos="744220" algn="l"/>
              </a:tabLst>
            </a:pPr>
            <a:r>
              <a:rPr sz="2000" spc="-10" dirty="0">
                <a:latin typeface="Times New Roman"/>
                <a:cs typeface="Times New Roman"/>
              </a:rPr>
              <a:t>Ciascuna esplicitamente denotata </a:t>
            </a:r>
            <a:r>
              <a:rPr sz="2000" spc="-5" dirty="0">
                <a:latin typeface="Times New Roman"/>
                <a:cs typeface="Times New Roman"/>
              </a:rPr>
              <a:t>ed </a:t>
            </a:r>
            <a:r>
              <a:rPr sz="2000" spc="-10" dirty="0">
                <a:latin typeface="Times New Roman"/>
                <a:cs typeface="Times New Roman"/>
              </a:rPr>
              <a:t>indirizzata tramite </a:t>
            </a:r>
            <a:r>
              <a:rPr sz="2000" spc="-5" dirty="0">
                <a:latin typeface="Times New Roman"/>
                <a:cs typeface="Times New Roman"/>
              </a:rPr>
              <a:t>un </a:t>
            </a:r>
            <a:r>
              <a:rPr sz="2000" spc="-10" dirty="0">
                <a:latin typeface="Times New Roman"/>
                <a:cs typeface="Times New Roman"/>
              </a:rPr>
              <a:t>selettore  (</a:t>
            </a:r>
            <a:r>
              <a:rPr sz="2000" i="1" spc="-10" dirty="0">
                <a:latin typeface="Times New Roman"/>
                <a:cs typeface="Times New Roman"/>
              </a:rPr>
              <a:t>indice)</a:t>
            </a:r>
            <a:endParaRPr sz="20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26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latin typeface="Times New Roman"/>
                <a:cs typeface="Times New Roman"/>
              </a:rPr>
              <a:t>Non si </a:t>
            </a:r>
            <a:r>
              <a:rPr sz="1800" dirty="0">
                <a:latin typeface="Times New Roman"/>
                <a:cs typeface="Times New Roman"/>
              </a:rPr>
              <a:t>è </a:t>
            </a:r>
            <a:r>
              <a:rPr sz="1800" spc="-5" dirty="0">
                <a:latin typeface="Times New Roman"/>
                <a:cs typeface="Times New Roman"/>
              </a:rPr>
              <a:t>legati </a:t>
            </a:r>
            <a:r>
              <a:rPr sz="1800" dirty="0">
                <a:latin typeface="Times New Roman"/>
                <a:cs typeface="Times New Roman"/>
              </a:rPr>
              <a:t>ad uno specifico tipo di indice</a:t>
            </a:r>
            <a:endParaRPr sz="18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260"/>
              </a:spcBef>
              <a:buChar char="–"/>
              <a:tabLst>
                <a:tab pos="743585" algn="l"/>
                <a:tab pos="744220" algn="l"/>
              </a:tabLst>
            </a:pPr>
            <a:r>
              <a:rPr sz="2000" spc="-10" dirty="0">
                <a:latin typeface="Times New Roman"/>
                <a:cs typeface="Times New Roman"/>
              </a:rPr>
              <a:t>Memorizzate </a:t>
            </a:r>
            <a:r>
              <a:rPr sz="2000" spc="-5" dirty="0">
                <a:latin typeface="Times New Roman"/>
                <a:cs typeface="Times New Roman"/>
              </a:rPr>
              <a:t>in celle </a:t>
            </a:r>
            <a:r>
              <a:rPr sz="2000" spc="-10" dirty="0">
                <a:latin typeface="Times New Roman"/>
                <a:cs typeface="Times New Roman"/>
              </a:rPr>
              <a:t>adiacenti </a:t>
            </a:r>
            <a:r>
              <a:rPr sz="2000" spc="-5" dirty="0">
                <a:latin typeface="Times New Roman"/>
                <a:cs typeface="Times New Roman"/>
              </a:rPr>
              <a:t>di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memoria</a:t>
            </a:r>
            <a:endParaRPr sz="2000">
              <a:latin typeface="Times New Roman"/>
              <a:cs typeface="Times New Roman"/>
            </a:endParaRPr>
          </a:p>
          <a:p>
            <a:pPr marL="343535" indent="-330835">
              <a:lnSpc>
                <a:spcPct val="100000"/>
              </a:lnSpc>
              <a:spcBef>
                <a:spcPts val="420"/>
              </a:spcBef>
              <a:buChar char="•"/>
              <a:tabLst>
                <a:tab pos="343535" algn="l"/>
                <a:tab pos="344170" algn="l"/>
              </a:tabLst>
            </a:pPr>
            <a:r>
              <a:rPr sz="2400" spc="-5" dirty="0">
                <a:latin typeface="Times New Roman"/>
                <a:cs typeface="Times New Roman"/>
              </a:rPr>
              <a:t>Definito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da:</a:t>
            </a:r>
            <a:endParaRPr sz="24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55"/>
              </a:spcBef>
              <a:buChar char="–"/>
              <a:tabLst>
                <a:tab pos="743585" algn="l"/>
                <a:tab pos="744220" algn="l"/>
              </a:tabLst>
            </a:pPr>
            <a:r>
              <a:rPr sz="2000" spc="-5" dirty="0">
                <a:latin typeface="Times New Roman"/>
                <a:cs typeface="Times New Roman"/>
              </a:rPr>
              <a:t>Tipo degli</a:t>
            </a:r>
            <a:r>
              <a:rPr sz="2000" spc="-10" dirty="0">
                <a:latin typeface="Times New Roman"/>
                <a:cs typeface="Times New Roman"/>
              </a:rPr>
              <a:t> elementi</a:t>
            </a:r>
            <a:endParaRPr sz="20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60"/>
              </a:spcBef>
              <a:buChar char="–"/>
              <a:tabLst>
                <a:tab pos="743585" algn="l"/>
                <a:tab pos="744220" algn="l"/>
              </a:tabLst>
            </a:pPr>
            <a:r>
              <a:rPr sz="2000" spc="-5" dirty="0">
                <a:latin typeface="Times New Roman"/>
                <a:cs typeface="Times New Roman"/>
              </a:rPr>
              <a:t>Numero degli indici (un indice nel caso di array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monodimensionale)</a:t>
            </a:r>
            <a:endParaRPr sz="20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65"/>
              </a:spcBef>
              <a:buChar char="–"/>
              <a:tabLst>
                <a:tab pos="743585" algn="l"/>
                <a:tab pos="744220" algn="l"/>
              </a:tabLst>
            </a:pPr>
            <a:r>
              <a:rPr sz="2000" spc="-5" dirty="0">
                <a:latin typeface="Times New Roman"/>
                <a:cs typeface="Times New Roman"/>
              </a:rPr>
              <a:t>Tipo degli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indici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Corso di Programmazione - Teresa Roselli -</a:t>
            </a:r>
            <a:r>
              <a:rPr spc="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7326" y="523748"/>
            <a:ext cx="5721350" cy="1365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5275"/>
              </a:lnSpc>
              <a:spcBef>
                <a:spcPts val="95"/>
              </a:spcBef>
            </a:pPr>
            <a:r>
              <a:rPr spc="-5" dirty="0"/>
              <a:t>Vettore</a:t>
            </a:r>
          </a:p>
          <a:p>
            <a:pPr algn="ctr">
              <a:lnSpc>
                <a:spcPts val="5275"/>
              </a:lnSpc>
            </a:pPr>
            <a:r>
              <a:rPr spc="-5" dirty="0"/>
              <a:t>Array</a:t>
            </a:r>
            <a:r>
              <a:rPr spc="-20" dirty="0"/>
              <a:t> </a:t>
            </a:r>
            <a:r>
              <a:rPr spc="-5" dirty="0"/>
              <a:t>monodimensionale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8611" y="2259136"/>
            <a:ext cx="7362825" cy="414972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800" spc="-5" dirty="0">
                <a:latin typeface="Times New Roman"/>
                <a:cs typeface="Times New Roman"/>
              </a:rPr>
              <a:t>array (</a:t>
            </a:r>
            <a:r>
              <a:rPr sz="2800" i="1" spc="-5" dirty="0">
                <a:latin typeface="Times New Roman"/>
                <a:cs typeface="Times New Roman"/>
              </a:rPr>
              <a:t>tipo_indice</a:t>
            </a:r>
            <a:r>
              <a:rPr sz="2800" spc="-5" dirty="0">
                <a:latin typeface="Times New Roman"/>
                <a:cs typeface="Times New Roman"/>
              </a:rPr>
              <a:t>) di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tipo_base</a:t>
            </a:r>
            <a:endParaRPr sz="2800">
              <a:latin typeface="Times New Roman"/>
              <a:cs typeface="Times New Roman"/>
            </a:endParaRPr>
          </a:p>
          <a:p>
            <a:pPr marL="344170" indent="-331470">
              <a:lnSpc>
                <a:spcPct val="100000"/>
              </a:lnSpc>
              <a:spcBef>
                <a:spcPts val="459"/>
              </a:spcBef>
              <a:buChar char="•"/>
              <a:tabLst>
                <a:tab pos="343535" algn="l"/>
                <a:tab pos="344170" algn="l"/>
              </a:tabLst>
            </a:pPr>
            <a:r>
              <a:rPr sz="2800" spc="-5" dirty="0">
                <a:latin typeface="Times New Roman"/>
                <a:cs typeface="Times New Roman"/>
              </a:rPr>
              <a:t>Accesso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qualunque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componente</a:t>
            </a:r>
            <a:endParaRPr sz="28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420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Specificandone la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posizione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35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10" dirty="0">
                <a:latin typeface="Times New Roman"/>
                <a:cs typeface="Times New Roman"/>
              </a:rPr>
              <a:t>Nome </a:t>
            </a:r>
            <a:r>
              <a:rPr sz="2000" spc="-5" dirty="0">
                <a:latin typeface="Times New Roman"/>
                <a:cs typeface="Times New Roman"/>
              </a:rPr>
              <a:t>della </a:t>
            </a:r>
            <a:r>
              <a:rPr sz="2000" spc="-10" dirty="0">
                <a:latin typeface="Times New Roman"/>
                <a:cs typeface="Times New Roman"/>
              </a:rPr>
              <a:t>variabile </a:t>
            </a:r>
            <a:r>
              <a:rPr sz="2000" spc="-5" dirty="0">
                <a:latin typeface="Times New Roman"/>
                <a:cs typeface="Times New Roman"/>
              </a:rPr>
              <a:t>array </a:t>
            </a:r>
            <a:r>
              <a:rPr sz="2000" spc="-10" dirty="0">
                <a:latin typeface="Times New Roman"/>
                <a:cs typeface="Times New Roman"/>
              </a:rPr>
              <a:t>seguito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dall’indice</a:t>
            </a:r>
            <a:endParaRPr sz="20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420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In un tempo indipendente dal valore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dell’indice</a:t>
            </a:r>
            <a:endParaRPr sz="2400">
              <a:latin typeface="Times New Roman"/>
              <a:cs typeface="Times New Roman"/>
            </a:endParaRPr>
          </a:p>
          <a:p>
            <a:pPr marL="744220" marR="264795">
              <a:lnSpc>
                <a:spcPts val="2590"/>
              </a:lnSpc>
              <a:spcBef>
                <a:spcPts val="735"/>
              </a:spcBef>
            </a:pPr>
            <a:r>
              <a:rPr sz="2400" spc="-5" dirty="0">
                <a:latin typeface="Times New Roman"/>
                <a:cs typeface="Times New Roman"/>
              </a:rPr>
              <a:t>(si ottiene mediante il calcolo </a:t>
            </a:r>
            <a:r>
              <a:rPr sz="2400" dirty="0">
                <a:latin typeface="Times New Roman"/>
                <a:cs typeface="Times New Roman"/>
              </a:rPr>
              <a:t>di </a:t>
            </a:r>
            <a:r>
              <a:rPr sz="2400" spc="-5" dirty="0">
                <a:latin typeface="Times New Roman"/>
                <a:cs typeface="Times New Roman"/>
              </a:rPr>
              <a:t>una funzione che si  basa sull’indirizzo della prima posizione)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31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Accesso diretto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random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344170" marR="5080" indent="-331470">
              <a:lnSpc>
                <a:spcPts val="3030"/>
              </a:lnSpc>
              <a:spcBef>
                <a:spcPts val="835"/>
              </a:spcBef>
              <a:buChar char="•"/>
              <a:tabLst>
                <a:tab pos="343535" algn="l"/>
                <a:tab pos="344170" algn="l"/>
              </a:tabLst>
            </a:pPr>
            <a:r>
              <a:rPr sz="2800" spc="-5" dirty="0">
                <a:latin typeface="Times New Roman"/>
                <a:cs typeface="Times New Roman"/>
              </a:rPr>
              <a:t>Un elemento di un array può essere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sua volta di  un tipo strutturato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Corso di Programmazione - Teresa Roselli -</a:t>
            </a:r>
            <a:r>
              <a:rPr spc="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8221" y="562609"/>
            <a:ext cx="62395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86230" algn="l"/>
              </a:tabLst>
            </a:pPr>
            <a:r>
              <a:rPr sz="4800" spc="-5" dirty="0"/>
              <a:t>Array	monodimensionale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538611" y="1114446"/>
            <a:ext cx="7383145" cy="506857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2000885">
              <a:lnSpc>
                <a:spcPct val="100000"/>
              </a:lnSpc>
              <a:spcBef>
                <a:spcPts val="1545"/>
              </a:spcBef>
            </a:pPr>
            <a:r>
              <a:rPr sz="4000" dirty="0">
                <a:latin typeface="Times New Roman"/>
                <a:cs typeface="Times New Roman"/>
              </a:rPr>
              <a:t>Rappresentazione</a:t>
            </a:r>
            <a:endParaRPr sz="4000">
              <a:latin typeface="Times New Roman"/>
              <a:cs typeface="Times New Roman"/>
            </a:endParaRPr>
          </a:p>
          <a:p>
            <a:pPr marL="344170" marR="610870" indent="-331470">
              <a:lnSpc>
                <a:spcPts val="3020"/>
              </a:lnSpc>
              <a:spcBef>
                <a:spcPts val="1400"/>
              </a:spcBef>
              <a:buChar char="•"/>
              <a:tabLst>
                <a:tab pos="343535" algn="l"/>
                <a:tab pos="344170" algn="l"/>
              </a:tabLst>
            </a:pPr>
            <a:r>
              <a:rPr sz="2800" spc="-5" dirty="0">
                <a:latin typeface="Times New Roman"/>
                <a:cs typeface="Times New Roman"/>
              </a:rPr>
              <a:t>Componenti allocate in posizioni di memoria  contigue</a:t>
            </a:r>
            <a:endParaRPr sz="28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275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Ordinatamente</a:t>
            </a:r>
            <a:endParaRPr sz="24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10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Consecutivamente</a:t>
            </a:r>
            <a:endParaRPr sz="2400">
              <a:latin typeface="Times New Roman"/>
              <a:cs typeface="Times New Roman"/>
            </a:endParaRPr>
          </a:p>
          <a:p>
            <a:pPr marL="343535" indent="-330835">
              <a:lnSpc>
                <a:spcPct val="100000"/>
              </a:lnSpc>
              <a:spcBef>
                <a:spcPts val="350"/>
              </a:spcBef>
              <a:buChar char="•"/>
              <a:tabLst>
                <a:tab pos="343535" algn="l"/>
                <a:tab pos="344170" algn="l"/>
              </a:tabLst>
            </a:pPr>
            <a:r>
              <a:rPr sz="2800" spc="-5" dirty="0">
                <a:latin typeface="Times New Roman"/>
                <a:cs typeface="Times New Roman"/>
              </a:rPr>
              <a:t>Occupazione totale di memoria </a:t>
            </a:r>
            <a:r>
              <a:rPr sz="2800" i="1" dirty="0">
                <a:latin typeface="Times New Roman"/>
                <a:cs typeface="Times New Roman"/>
              </a:rPr>
              <a:t>d </a:t>
            </a:r>
            <a:r>
              <a:rPr sz="2800" dirty="0">
                <a:latin typeface="Times New Roman"/>
                <a:cs typeface="Times New Roman"/>
              </a:rPr>
              <a:t>*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25"/>
              </a:spcBef>
              <a:buChar char="–"/>
              <a:tabLst>
                <a:tab pos="744220" algn="l"/>
                <a:tab pos="2704465" algn="l"/>
                <a:tab pos="3154045" algn="l"/>
              </a:tabLst>
            </a:pPr>
            <a:r>
              <a:rPr sz="2400" spc="-5" dirty="0">
                <a:latin typeface="Times New Roman"/>
                <a:cs typeface="Times New Roman"/>
              </a:rPr>
              <a:t>Tipo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base	</a:t>
            </a:r>
            <a:r>
              <a:rPr sz="2400" i="1" dirty="0">
                <a:latin typeface="Times New Roman"/>
                <a:cs typeface="Times New Roman"/>
              </a:rPr>
              <a:t>d	</a:t>
            </a:r>
            <a:r>
              <a:rPr sz="2400" spc="-5" dirty="0">
                <a:latin typeface="Times New Roman"/>
                <a:cs typeface="Times New Roman"/>
              </a:rPr>
              <a:t>parole di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memoria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25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Dipendente dal tipo di componenti</a:t>
            </a:r>
            <a:endParaRPr sz="20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20"/>
              </a:spcBef>
              <a:buChar char="–"/>
              <a:tabLst>
                <a:tab pos="744220" algn="l"/>
                <a:tab pos="2704465" algn="l"/>
                <a:tab pos="3154045" algn="l"/>
              </a:tabLst>
            </a:pPr>
            <a:r>
              <a:rPr sz="2400" spc="-5" dirty="0">
                <a:latin typeface="Times New Roman"/>
                <a:cs typeface="Times New Roman"/>
              </a:rPr>
              <a:t>Vettore	</a:t>
            </a:r>
            <a:r>
              <a:rPr sz="2400" i="1" dirty="0">
                <a:latin typeface="Times New Roman"/>
                <a:cs typeface="Times New Roman"/>
              </a:rPr>
              <a:t>n	</a:t>
            </a:r>
            <a:r>
              <a:rPr sz="2400" spc="-5" dirty="0">
                <a:latin typeface="Times New Roman"/>
                <a:cs typeface="Times New Roman"/>
              </a:rPr>
              <a:t>elementi</a:t>
            </a:r>
            <a:endParaRPr sz="2400">
              <a:latin typeface="Times New Roman"/>
              <a:cs typeface="Times New Roman"/>
            </a:endParaRPr>
          </a:p>
          <a:p>
            <a:pPr marL="343535" indent="-330835">
              <a:lnSpc>
                <a:spcPct val="100000"/>
              </a:lnSpc>
              <a:spcBef>
                <a:spcPts val="350"/>
              </a:spcBef>
              <a:buChar char="•"/>
              <a:tabLst>
                <a:tab pos="343535" algn="l"/>
                <a:tab pos="344170" algn="l"/>
              </a:tabLst>
            </a:pPr>
            <a:r>
              <a:rPr sz="2800" spc="-5" dirty="0">
                <a:latin typeface="Times New Roman"/>
                <a:cs typeface="Times New Roman"/>
              </a:rPr>
              <a:t>Nota la posizione della prima componente: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endParaRPr sz="2850" baseline="-20467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20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la </a:t>
            </a:r>
            <a:r>
              <a:rPr sz="2400" i="1" spc="-5" dirty="0">
                <a:latin typeface="Times New Roman"/>
                <a:cs typeface="Times New Roman"/>
              </a:rPr>
              <a:t>j</a:t>
            </a:r>
            <a:r>
              <a:rPr sz="2400" spc="-5" dirty="0">
                <a:latin typeface="Times New Roman"/>
                <a:cs typeface="Times New Roman"/>
              </a:rPr>
              <a:t>-esima componente ha posizione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baseline="-20833" dirty="0">
                <a:latin typeface="Times New Roman"/>
                <a:cs typeface="Times New Roman"/>
              </a:rPr>
              <a:t>j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7" baseline="-20833" dirty="0">
                <a:latin typeface="Times New Roman"/>
                <a:cs typeface="Times New Roman"/>
              </a:rPr>
              <a:t>0 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spc="-5" dirty="0">
                <a:latin typeface="Times New Roman"/>
                <a:cs typeface="Times New Roman"/>
              </a:rPr>
              <a:t>(j </a:t>
            </a:r>
            <a:r>
              <a:rPr sz="2400" dirty="0">
                <a:latin typeface="Times New Roman"/>
                <a:cs typeface="Times New Roman"/>
              </a:rPr>
              <a:t>– 1) *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Corso di Programmazione - Teresa Roselli -</a:t>
            </a:r>
            <a:r>
              <a:rPr spc="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3385" y="1163827"/>
            <a:ext cx="13271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8611" y="2309113"/>
            <a:ext cx="7402195" cy="42621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43535" marR="2386330" indent="-330835">
              <a:lnSpc>
                <a:spcPts val="3450"/>
              </a:lnSpc>
              <a:spcBef>
                <a:spcPts val="535"/>
              </a:spcBef>
              <a:buChar char="•"/>
              <a:tabLst>
                <a:tab pos="343535" algn="l"/>
                <a:tab pos="344170" algn="l"/>
              </a:tabLst>
            </a:pPr>
            <a:r>
              <a:rPr sz="3200" spc="-5" dirty="0">
                <a:latin typeface="Times New Roman"/>
                <a:cs typeface="Times New Roman"/>
              </a:rPr>
              <a:t>Dipendono dal linguaggio di  programmazione:</a:t>
            </a:r>
            <a:endParaRPr sz="32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30"/>
              </a:spcBef>
              <a:buChar char="–"/>
              <a:tabLst>
                <a:tab pos="744855" algn="l"/>
              </a:tabLst>
            </a:pPr>
            <a:r>
              <a:rPr sz="2800" spc="-5" dirty="0">
                <a:latin typeface="Times New Roman"/>
                <a:cs typeface="Times New Roman"/>
              </a:rPr>
              <a:t>Modalità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</a:t>
            </a:r>
            <a:endParaRPr sz="28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32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Dichiarazione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30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Definizione dell’intervallo di variabilità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dell’indice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30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Scrittura degli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indici</a:t>
            </a:r>
            <a:endParaRPr sz="24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59"/>
              </a:spcBef>
              <a:buChar char="–"/>
              <a:tabLst>
                <a:tab pos="744855" algn="l"/>
              </a:tabLst>
            </a:pPr>
            <a:r>
              <a:rPr sz="2800" spc="-5" dirty="0">
                <a:latin typeface="Times New Roman"/>
                <a:cs typeface="Times New Roman"/>
              </a:rPr>
              <a:t>Possibilità di operazioni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multiple</a:t>
            </a:r>
            <a:endParaRPr sz="28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Agiscono su tutti gli elementi della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struttura</a:t>
            </a:r>
            <a:endParaRPr sz="24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254"/>
              </a:spcBef>
            </a:pPr>
            <a:r>
              <a:rPr sz="2000" spc="-5" dirty="0">
                <a:latin typeface="Times New Roman"/>
                <a:cs typeface="Times New Roman"/>
              </a:rPr>
              <a:t>– </a:t>
            </a:r>
            <a:r>
              <a:rPr sz="2000" spc="-10" dirty="0">
                <a:latin typeface="Times New Roman"/>
                <a:cs typeface="Times New Roman"/>
              </a:rPr>
              <a:t>Purché </a:t>
            </a:r>
            <a:r>
              <a:rPr sz="2000" spc="-5" dirty="0">
                <a:latin typeface="Times New Roman"/>
                <a:cs typeface="Times New Roman"/>
              </a:rPr>
              <a:t>abbiano uguali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dimensioni</a:t>
            </a:r>
            <a:endParaRPr sz="20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Se non definite, necessarie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iterazioni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Corso di Programmazione - Teresa Roselli -</a:t>
            </a:r>
            <a:r>
              <a:rPr spc="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3385" y="1163827"/>
            <a:ext cx="13271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8611" y="2317495"/>
            <a:ext cx="7527290" cy="383349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44170" marR="1344930" indent="-331470">
              <a:lnSpc>
                <a:spcPts val="3020"/>
              </a:lnSpc>
              <a:spcBef>
                <a:spcPts val="484"/>
              </a:spcBef>
              <a:buChar char="•"/>
              <a:tabLst>
                <a:tab pos="343535" algn="l"/>
                <a:tab pos="344170" algn="l"/>
              </a:tabLst>
            </a:pPr>
            <a:r>
              <a:rPr sz="2800" spc="-5" dirty="0">
                <a:latin typeface="Times New Roman"/>
                <a:cs typeface="Times New Roman"/>
              </a:rPr>
              <a:t>Solo tipo strutturato disponibile in alcuni  linguaggi</a:t>
            </a:r>
            <a:endParaRPr sz="2800">
              <a:latin typeface="Times New Roman"/>
              <a:cs typeface="Times New Roman"/>
            </a:endParaRPr>
          </a:p>
          <a:p>
            <a:pPr marL="344170" marR="554990" indent="-331470">
              <a:lnSpc>
                <a:spcPts val="3020"/>
              </a:lnSpc>
              <a:spcBef>
                <a:spcPts val="710"/>
              </a:spcBef>
              <a:buChar char="•"/>
              <a:tabLst>
                <a:tab pos="343535" algn="l"/>
                <a:tab pos="344170" algn="l"/>
              </a:tabLst>
            </a:pPr>
            <a:r>
              <a:rPr sz="2800" spc="-5" dirty="0">
                <a:latin typeface="Times New Roman"/>
                <a:cs typeface="Times New Roman"/>
              </a:rPr>
              <a:t>Indici solo interi positivi in alcuni linguaggi di  programmazione</a:t>
            </a:r>
            <a:endParaRPr sz="2800">
              <a:latin typeface="Times New Roman"/>
              <a:cs typeface="Times New Roman"/>
            </a:endParaRPr>
          </a:p>
          <a:p>
            <a:pPr marL="343535" indent="-330835">
              <a:lnSpc>
                <a:spcPct val="100000"/>
              </a:lnSpc>
              <a:spcBef>
                <a:spcPts val="325"/>
              </a:spcBef>
              <a:buChar char="•"/>
              <a:tabLst>
                <a:tab pos="343535" algn="l"/>
                <a:tab pos="344170" algn="l"/>
              </a:tabLst>
            </a:pPr>
            <a:r>
              <a:rPr sz="2800" spc="-5" dirty="0">
                <a:latin typeface="Times New Roman"/>
                <a:cs typeface="Times New Roman"/>
              </a:rPr>
              <a:t>Nei linguaggi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tipizzazione forte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esistono</a:t>
            </a:r>
            <a:endParaRPr sz="28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15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Dichiarativa di </a:t>
            </a:r>
            <a:r>
              <a:rPr sz="2400" i="1" spc="-5" dirty="0">
                <a:latin typeface="Times New Roman"/>
                <a:cs typeface="Times New Roman"/>
              </a:rPr>
              <a:t>tipo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array</a:t>
            </a:r>
            <a:endParaRPr sz="24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05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Dichiarativa di </a:t>
            </a:r>
            <a:r>
              <a:rPr sz="2400" i="1" spc="-5" dirty="0">
                <a:latin typeface="Times New Roman"/>
                <a:cs typeface="Times New Roman"/>
              </a:rPr>
              <a:t>variabile </a:t>
            </a:r>
            <a:r>
              <a:rPr sz="2400" spc="-5" dirty="0">
                <a:latin typeface="Times New Roman"/>
                <a:cs typeface="Times New Roman"/>
              </a:rPr>
              <a:t>array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(diretta)</a:t>
            </a:r>
            <a:endParaRPr sz="2400">
              <a:latin typeface="Times New Roman"/>
              <a:cs typeface="Times New Roman"/>
            </a:endParaRPr>
          </a:p>
          <a:p>
            <a:pPr marL="344170" marR="5080" indent="-331470">
              <a:lnSpc>
                <a:spcPts val="3020"/>
              </a:lnSpc>
              <a:spcBef>
                <a:spcPts val="740"/>
              </a:spcBef>
              <a:buChar char="•"/>
              <a:tabLst>
                <a:tab pos="343535" algn="l"/>
                <a:tab pos="344170" algn="l"/>
              </a:tabLst>
            </a:pP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altri linguaggi la dichiarativa di array </a:t>
            </a:r>
            <a:r>
              <a:rPr sz="2800" dirty="0">
                <a:latin typeface="Times New Roman"/>
                <a:cs typeface="Times New Roman"/>
              </a:rPr>
              <a:t>è </a:t>
            </a:r>
            <a:r>
              <a:rPr sz="2800" spc="-5" dirty="0">
                <a:latin typeface="Times New Roman"/>
                <a:cs typeface="Times New Roman"/>
              </a:rPr>
              <a:t>diretta </a:t>
            </a:r>
            <a:r>
              <a:rPr sz="2800" dirty="0">
                <a:latin typeface="Times New Roman"/>
                <a:cs typeface="Times New Roman"/>
              </a:rPr>
              <a:t>e  </a:t>
            </a:r>
            <a:r>
              <a:rPr sz="2800" spc="-5" dirty="0">
                <a:latin typeface="Times New Roman"/>
                <a:cs typeface="Times New Roman"/>
              </a:rPr>
              <a:t>con notazioni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implicite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Corso di Programmazione - Teresa Roselli -</a:t>
            </a:r>
            <a:r>
              <a:rPr spc="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7853" y="661670"/>
            <a:ext cx="14465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Array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538611" y="1138963"/>
            <a:ext cx="7606665" cy="3536315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2574925">
              <a:lnSpc>
                <a:spcPct val="100000"/>
              </a:lnSpc>
              <a:spcBef>
                <a:spcPts val="2130"/>
              </a:spcBef>
            </a:pPr>
            <a:r>
              <a:rPr sz="4000" spc="-5" dirty="0">
                <a:latin typeface="Times New Roman"/>
                <a:cs typeface="Times New Roman"/>
              </a:rPr>
              <a:t>Allocazione</a:t>
            </a:r>
            <a:endParaRPr sz="4000">
              <a:latin typeface="Times New Roman"/>
              <a:cs typeface="Times New Roman"/>
            </a:endParaRPr>
          </a:p>
          <a:p>
            <a:pPr marL="343535" marR="5080" indent="-330835" algn="just">
              <a:lnSpc>
                <a:spcPct val="100000"/>
              </a:lnSpc>
              <a:spcBef>
                <a:spcPts val="1625"/>
              </a:spcBef>
              <a:buChar char="•"/>
              <a:tabLst>
                <a:tab pos="344170" algn="l"/>
              </a:tabLst>
            </a:pPr>
            <a:r>
              <a:rPr sz="3200" spc="-5" dirty="0">
                <a:latin typeface="Times New Roman"/>
                <a:cs typeface="Times New Roman"/>
              </a:rPr>
              <a:t>Nessuno spazio è allocato quando è  dichiarato il tipo di array, il tipo di array  descrive soltanto la struttura di un array, lo  spazio di memoria è allocato quando è  dichiarata una variabile di quel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tipo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Corso di Programmazione - Teresa Roselli -</a:t>
            </a:r>
            <a:r>
              <a:rPr spc="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887" y="887222"/>
            <a:ext cx="2439035" cy="1248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Array</a:t>
            </a: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3600" dirty="0"/>
              <a:t>Elaborazione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538611" y="2247841"/>
            <a:ext cx="7609205" cy="407733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43535" indent="-330835">
              <a:lnSpc>
                <a:spcPct val="100000"/>
              </a:lnSpc>
              <a:spcBef>
                <a:spcPts val="894"/>
              </a:spcBef>
              <a:buChar char="•"/>
              <a:tabLst>
                <a:tab pos="343535" algn="l"/>
                <a:tab pos="344170" algn="l"/>
              </a:tabLst>
            </a:pPr>
            <a:r>
              <a:rPr sz="3200" spc="-5" dirty="0">
                <a:latin typeface="Times New Roman"/>
                <a:cs typeface="Times New Roman"/>
              </a:rPr>
              <a:t>Sequenziale</a:t>
            </a:r>
            <a:endParaRPr sz="3200">
              <a:latin typeface="Times New Roman"/>
              <a:cs typeface="Times New Roman"/>
            </a:endParaRPr>
          </a:p>
          <a:p>
            <a:pPr marL="343535" indent="-330835">
              <a:lnSpc>
                <a:spcPct val="100000"/>
              </a:lnSpc>
              <a:spcBef>
                <a:spcPts val="800"/>
              </a:spcBef>
              <a:buChar char="•"/>
              <a:tabLst>
                <a:tab pos="343535" algn="l"/>
                <a:tab pos="344170" algn="l"/>
              </a:tabLst>
            </a:pPr>
            <a:r>
              <a:rPr sz="3200" spc="-5" dirty="0">
                <a:latin typeface="Times New Roman"/>
                <a:cs typeface="Times New Roman"/>
              </a:rPr>
              <a:t>Su tutte le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componenti</a:t>
            </a:r>
            <a:endParaRPr sz="32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725"/>
              </a:spcBef>
              <a:buChar char="–"/>
              <a:tabLst>
                <a:tab pos="744855" algn="l"/>
              </a:tabLst>
            </a:pPr>
            <a:r>
              <a:rPr sz="2800" spc="-5" dirty="0">
                <a:latin typeface="Times New Roman"/>
                <a:cs typeface="Times New Roman"/>
              </a:rPr>
              <a:t>Uso di strutture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iterative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59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Numero di ripetizioni noto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priori</a:t>
            </a:r>
            <a:endParaRPr sz="2400">
              <a:latin typeface="Times New Roman"/>
              <a:cs typeface="Times New Roman"/>
            </a:endParaRPr>
          </a:p>
          <a:p>
            <a:pPr marL="1612900" lvl="3" indent="-228600">
              <a:lnSpc>
                <a:spcPct val="100000"/>
              </a:lnSpc>
              <a:spcBef>
                <a:spcPts val="515"/>
              </a:spcBef>
              <a:buChar char="–"/>
              <a:tabLst>
                <a:tab pos="1612900" algn="l"/>
              </a:tabLst>
            </a:pPr>
            <a:r>
              <a:rPr sz="2000" spc="-5" dirty="0">
                <a:latin typeface="Times New Roman"/>
                <a:cs typeface="Times New Roman"/>
              </a:rPr>
              <a:t>For</a:t>
            </a:r>
            <a:endParaRPr sz="200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58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Controllo della condizione sull’indice della struttura,  rispetto alla dimensione massima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dell’array</a:t>
            </a:r>
            <a:endParaRPr sz="2400">
              <a:latin typeface="Times New Roman"/>
              <a:cs typeface="Times New Roman"/>
            </a:endParaRPr>
          </a:p>
          <a:p>
            <a:pPr marL="1612900" lvl="3" indent="-228600">
              <a:lnSpc>
                <a:spcPct val="100000"/>
              </a:lnSpc>
              <a:spcBef>
                <a:spcPts val="500"/>
              </a:spcBef>
              <a:buChar char="–"/>
              <a:tabLst>
                <a:tab pos="1612900" algn="l"/>
              </a:tabLst>
            </a:pPr>
            <a:r>
              <a:rPr sz="2000" spc="-5" dirty="0">
                <a:latin typeface="Times New Roman"/>
                <a:cs typeface="Times New Roman"/>
              </a:rPr>
              <a:t>While</a:t>
            </a:r>
            <a:endParaRPr sz="2000">
              <a:latin typeface="Times New Roman"/>
              <a:cs typeface="Times New Roman"/>
            </a:endParaRPr>
          </a:p>
          <a:p>
            <a:pPr marL="1612900" lvl="3" indent="-228600">
              <a:lnSpc>
                <a:spcPct val="100000"/>
              </a:lnSpc>
              <a:spcBef>
                <a:spcPts val="505"/>
              </a:spcBef>
              <a:buChar char="–"/>
              <a:tabLst>
                <a:tab pos="1612900" algn="l"/>
              </a:tabLst>
            </a:pPr>
            <a:r>
              <a:rPr sz="2000" spc="-5" dirty="0">
                <a:latin typeface="Times New Roman"/>
                <a:cs typeface="Times New Roman"/>
              </a:rPr>
              <a:t>Repeat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Corso di Programmazione - Teresa Roselli -</a:t>
            </a:r>
            <a:r>
              <a:rPr spc="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8261" y="1163827"/>
            <a:ext cx="55981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Array</a:t>
            </a:r>
            <a:r>
              <a:rPr spc="-20" dirty="0"/>
              <a:t> </a:t>
            </a:r>
            <a:r>
              <a:rPr spc="-5" dirty="0"/>
              <a:t>Multidimensionali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1640" y="2254845"/>
            <a:ext cx="7495540" cy="387857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43535" indent="-330835">
              <a:lnSpc>
                <a:spcPct val="100000"/>
              </a:lnSpc>
              <a:spcBef>
                <a:spcPts val="525"/>
              </a:spcBef>
              <a:buChar char="•"/>
              <a:tabLst>
                <a:tab pos="343535" algn="l"/>
                <a:tab pos="344170" algn="l"/>
              </a:tabLst>
            </a:pPr>
            <a:r>
              <a:rPr sz="3200" spc="-5" dirty="0">
                <a:latin typeface="Times New Roman"/>
                <a:cs typeface="Times New Roman"/>
              </a:rPr>
              <a:t>Array di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Array</a:t>
            </a:r>
            <a:endParaRPr sz="32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75"/>
              </a:spcBef>
              <a:buChar char="–"/>
              <a:tabLst>
                <a:tab pos="744855" algn="l"/>
              </a:tabLst>
            </a:pPr>
            <a:r>
              <a:rPr sz="2800" spc="-5" dirty="0">
                <a:latin typeface="Times New Roman"/>
                <a:cs typeface="Times New Roman"/>
              </a:rPr>
              <a:t>Esempio:</a:t>
            </a:r>
            <a:endParaRPr sz="28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320"/>
              </a:spcBef>
            </a:pPr>
            <a:r>
              <a:rPr sz="2400" spc="-5" dirty="0">
                <a:latin typeface="Times New Roman"/>
                <a:cs typeface="Times New Roman"/>
              </a:rPr>
              <a:t>tipo materia </a:t>
            </a:r>
            <a:r>
              <a:rPr sz="2400" dirty="0">
                <a:latin typeface="Times New Roman"/>
                <a:cs typeface="Times New Roman"/>
              </a:rPr>
              <a:t>: </a:t>
            </a:r>
            <a:r>
              <a:rPr sz="2400" spc="-5" dirty="0">
                <a:latin typeface="Times New Roman"/>
                <a:cs typeface="Times New Roman"/>
              </a:rPr>
              <a:t>(italiano, matematica,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religione)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309"/>
              </a:spcBef>
            </a:pPr>
            <a:r>
              <a:rPr sz="2400" spc="-5" dirty="0">
                <a:latin typeface="Times New Roman"/>
                <a:cs typeface="Times New Roman"/>
              </a:rPr>
              <a:t>orario </a:t>
            </a:r>
            <a:r>
              <a:rPr sz="2400" dirty="0">
                <a:latin typeface="Times New Roman"/>
                <a:cs typeface="Times New Roman"/>
              </a:rPr>
              <a:t>: </a:t>
            </a:r>
            <a:r>
              <a:rPr sz="2400" spc="-5" dirty="0">
                <a:latin typeface="Times New Roman"/>
                <a:cs typeface="Times New Roman"/>
              </a:rPr>
              <a:t>array(lun </a:t>
            </a:r>
            <a:r>
              <a:rPr sz="2400" dirty="0">
                <a:latin typeface="Times New Roman"/>
                <a:cs typeface="Times New Roman"/>
              </a:rPr>
              <a:t>… </a:t>
            </a:r>
            <a:r>
              <a:rPr sz="2400" spc="-5" dirty="0">
                <a:latin typeface="Times New Roman"/>
                <a:cs typeface="Times New Roman"/>
              </a:rPr>
              <a:t>sab) di array (8 </a:t>
            </a:r>
            <a:r>
              <a:rPr sz="2400" dirty="0">
                <a:latin typeface="Times New Roman"/>
                <a:cs typeface="Times New Roman"/>
              </a:rPr>
              <a:t>… </a:t>
            </a:r>
            <a:r>
              <a:rPr sz="2400" spc="-5" dirty="0">
                <a:latin typeface="Times New Roman"/>
                <a:cs typeface="Times New Roman"/>
              </a:rPr>
              <a:t>13) di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materia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30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Abbreviazione:</a:t>
            </a:r>
            <a:endParaRPr sz="240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  <a:spcBef>
                <a:spcPts val="254"/>
              </a:spcBef>
            </a:pPr>
            <a:r>
              <a:rPr sz="2000" spc="-5" dirty="0">
                <a:latin typeface="Times New Roman"/>
                <a:cs typeface="Times New Roman"/>
              </a:rPr>
              <a:t>orario : array(lun … sab, 8 … 13) di materia</a:t>
            </a:r>
            <a:endParaRPr sz="20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65"/>
              </a:spcBef>
              <a:buChar char="–"/>
              <a:tabLst>
                <a:tab pos="744855" algn="l"/>
              </a:tabLst>
            </a:pPr>
            <a:r>
              <a:rPr sz="2800" spc="-5" dirty="0">
                <a:latin typeface="Times New Roman"/>
                <a:cs typeface="Times New Roman"/>
              </a:rPr>
              <a:t>Uso di tipi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intermedi</a:t>
            </a:r>
            <a:endParaRPr sz="2800">
              <a:latin typeface="Times New Roman"/>
              <a:cs typeface="Times New Roman"/>
            </a:endParaRPr>
          </a:p>
          <a:p>
            <a:pPr marL="926465" marR="1649095">
              <a:lnSpc>
                <a:spcPct val="110600"/>
              </a:lnSpc>
              <a:spcBef>
                <a:spcPts val="10"/>
              </a:spcBef>
              <a:tabLst>
                <a:tab pos="1805939" algn="l"/>
              </a:tabLst>
            </a:pPr>
            <a:r>
              <a:rPr sz="2400" spc="-5" dirty="0">
                <a:latin typeface="Times New Roman"/>
                <a:cs typeface="Times New Roman"/>
              </a:rPr>
              <a:t>tipo	lezioni :array(8 </a:t>
            </a:r>
            <a:r>
              <a:rPr sz="2400" dirty="0">
                <a:latin typeface="Times New Roman"/>
                <a:cs typeface="Times New Roman"/>
              </a:rPr>
              <a:t>… </a:t>
            </a:r>
            <a:r>
              <a:rPr sz="2400" spc="-5" dirty="0">
                <a:latin typeface="Times New Roman"/>
                <a:cs typeface="Times New Roman"/>
              </a:rPr>
              <a:t>13) di materia  orario </a:t>
            </a:r>
            <a:r>
              <a:rPr sz="2400" dirty="0">
                <a:latin typeface="Times New Roman"/>
                <a:cs typeface="Times New Roman"/>
              </a:rPr>
              <a:t>: </a:t>
            </a:r>
            <a:r>
              <a:rPr sz="2400" spc="-5" dirty="0">
                <a:latin typeface="Times New Roman"/>
                <a:cs typeface="Times New Roman"/>
              </a:rPr>
              <a:t>array(lun </a:t>
            </a:r>
            <a:r>
              <a:rPr sz="2400" dirty="0">
                <a:latin typeface="Times New Roman"/>
                <a:cs typeface="Times New Roman"/>
              </a:rPr>
              <a:t>… </a:t>
            </a:r>
            <a:r>
              <a:rPr sz="2400" spc="-5" dirty="0">
                <a:latin typeface="Times New Roman"/>
                <a:cs typeface="Times New Roman"/>
              </a:rPr>
              <a:t>sab) di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lezioni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Corso di Programmazione - Teresa Roselli -</a:t>
            </a:r>
            <a:r>
              <a:rPr spc="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0113" y="1163827"/>
            <a:ext cx="33940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Dati</a:t>
            </a:r>
            <a:r>
              <a:rPr spc="-40" dirty="0"/>
              <a:t> </a:t>
            </a:r>
            <a:r>
              <a:rPr spc="-5" dirty="0"/>
              <a:t>Strutturati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8611" y="2254845"/>
            <a:ext cx="7288530" cy="397129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43535" indent="-330835">
              <a:lnSpc>
                <a:spcPct val="100000"/>
              </a:lnSpc>
              <a:spcBef>
                <a:spcPts val="525"/>
              </a:spcBef>
              <a:buChar char="•"/>
              <a:tabLst>
                <a:tab pos="343535" algn="l"/>
                <a:tab pos="344170" algn="l"/>
              </a:tabLst>
            </a:pPr>
            <a:r>
              <a:rPr sz="3200" spc="-5" dirty="0">
                <a:latin typeface="Times New Roman"/>
                <a:cs typeface="Times New Roman"/>
              </a:rPr>
              <a:t>Insiemi di valori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correlati</a:t>
            </a:r>
            <a:endParaRPr sz="32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75"/>
              </a:spcBef>
              <a:buChar char="–"/>
              <a:tabLst>
                <a:tab pos="744855" algn="l"/>
              </a:tabLst>
            </a:pPr>
            <a:r>
              <a:rPr sz="2800" spc="-5" dirty="0">
                <a:latin typeface="Times New Roman"/>
                <a:cs typeface="Times New Roman"/>
              </a:rPr>
              <a:t>Indicati collettivamente da un unico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nome</a:t>
            </a:r>
            <a:endParaRPr sz="2800">
              <a:latin typeface="Times New Roman"/>
              <a:cs typeface="Times New Roman"/>
            </a:endParaRPr>
          </a:p>
          <a:p>
            <a:pPr marL="744220" marR="5080" lvl="1" indent="-274320">
              <a:lnSpc>
                <a:spcPts val="3020"/>
              </a:lnSpc>
              <a:spcBef>
                <a:spcPts val="750"/>
              </a:spcBef>
              <a:buChar char="–"/>
              <a:tabLst>
                <a:tab pos="744855" algn="l"/>
              </a:tabLst>
            </a:pPr>
            <a:r>
              <a:rPr sz="2800" dirty="0">
                <a:latin typeface="Times New Roman"/>
                <a:cs typeface="Times New Roman"/>
              </a:rPr>
              <a:t>Si </a:t>
            </a:r>
            <a:r>
              <a:rPr sz="2800" spc="-5" dirty="0">
                <a:latin typeface="Times New Roman"/>
                <a:cs typeface="Times New Roman"/>
              </a:rPr>
              <a:t>presuppone che tra essi esista una struttura,  legata</a:t>
            </a:r>
            <a:endParaRPr sz="28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28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All’organizzazione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309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Al tipo di valori che compongono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l’insieme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30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Alle operazioni per estrarre </a:t>
            </a: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spc="-5" dirty="0">
                <a:latin typeface="Times New Roman"/>
                <a:cs typeface="Times New Roman"/>
              </a:rPr>
              <a:t>dati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dall’insieme</a:t>
            </a:r>
            <a:endParaRPr sz="2400">
              <a:latin typeface="Times New Roman"/>
              <a:cs typeface="Times New Roman"/>
            </a:endParaRPr>
          </a:p>
          <a:p>
            <a:pPr marL="744220" marR="1120775" lvl="1" indent="-274320">
              <a:lnSpc>
                <a:spcPts val="3020"/>
              </a:lnSpc>
              <a:spcBef>
                <a:spcPts val="740"/>
              </a:spcBef>
              <a:buChar char="–"/>
              <a:tabLst>
                <a:tab pos="744855" algn="l"/>
              </a:tabLst>
            </a:pPr>
            <a:r>
              <a:rPr sz="2800" dirty="0">
                <a:latin typeface="Times New Roman"/>
                <a:cs typeface="Times New Roman"/>
              </a:rPr>
              <a:t>È </a:t>
            </a:r>
            <a:r>
              <a:rPr sz="2800" spc="-5" dirty="0">
                <a:latin typeface="Times New Roman"/>
                <a:cs typeface="Times New Roman"/>
              </a:rPr>
              <a:t>fondamentale il modo in cui </a:t>
            </a:r>
            <a:r>
              <a:rPr sz="2800" dirty="0">
                <a:latin typeface="Times New Roman"/>
                <a:cs typeface="Times New Roman"/>
              </a:rPr>
              <a:t>i </a:t>
            </a:r>
            <a:r>
              <a:rPr sz="2800" spc="-5" dirty="0">
                <a:latin typeface="Times New Roman"/>
                <a:cs typeface="Times New Roman"/>
              </a:rPr>
              <a:t>valori  componenti vengono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individuati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Corso di Programmazione - Teresa Roselli -</a:t>
            </a:r>
            <a:r>
              <a:rPr spc="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2165" y="498601"/>
            <a:ext cx="55981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Array</a:t>
            </a:r>
            <a:r>
              <a:rPr spc="-20" dirty="0"/>
              <a:t> </a:t>
            </a:r>
            <a:r>
              <a:rPr spc="-5" dirty="0"/>
              <a:t>Multidimensionali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8611" y="885559"/>
            <a:ext cx="7279640" cy="547814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2177415">
              <a:lnSpc>
                <a:spcPct val="100000"/>
              </a:lnSpc>
              <a:spcBef>
                <a:spcPts val="645"/>
              </a:spcBef>
            </a:pPr>
            <a:r>
              <a:rPr sz="3600" dirty="0">
                <a:latin typeface="Times New Roman"/>
                <a:cs typeface="Times New Roman"/>
              </a:rPr>
              <a:t>Rappresentazione</a:t>
            </a:r>
            <a:endParaRPr sz="3600">
              <a:latin typeface="Times New Roman"/>
              <a:cs typeface="Times New Roman"/>
            </a:endParaRPr>
          </a:p>
          <a:p>
            <a:pPr marL="343535" indent="-330835">
              <a:lnSpc>
                <a:spcPct val="100000"/>
              </a:lnSpc>
              <a:spcBef>
                <a:spcPts val="484"/>
              </a:spcBef>
              <a:buChar char="•"/>
              <a:tabLst>
                <a:tab pos="343535" algn="l"/>
                <a:tab pos="344170" algn="l"/>
              </a:tabLst>
            </a:pPr>
            <a:r>
              <a:rPr sz="3200" spc="-5" dirty="0">
                <a:latin typeface="Times New Roman"/>
                <a:cs typeface="Times New Roman"/>
              </a:rPr>
              <a:t>Linearizzazione</a:t>
            </a:r>
            <a:endParaRPr sz="32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725"/>
              </a:spcBef>
              <a:buChar char="–"/>
              <a:tabLst>
                <a:tab pos="744855" algn="l"/>
              </a:tabLst>
            </a:pPr>
            <a:r>
              <a:rPr sz="2800" spc="-5" dirty="0">
                <a:latin typeface="Times New Roman"/>
                <a:cs typeface="Times New Roman"/>
              </a:rPr>
              <a:t>Componenti memorizzate in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sequenza</a:t>
            </a:r>
            <a:endParaRPr sz="280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59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Si inizia da quelle più interne ovvero si fissano gli  indici più esterni 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-5" dirty="0">
                <a:latin typeface="Times New Roman"/>
                <a:cs typeface="Times New Roman"/>
              </a:rPr>
              <a:t>si fa variare quello più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interno</a:t>
            </a:r>
            <a:endParaRPr sz="2400">
              <a:latin typeface="Times New Roman"/>
              <a:cs typeface="Times New Roman"/>
            </a:endParaRPr>
          </a:p>
          <a:p>
            <a:pPr marL="343535" indent="-330835">
              <a:lnSpc>
                <a:spcPct val="100000"/>
              </a:lnSpc>
              <a:spcBef>
                <a:spcPts val="795"/>
              </a:spcBef>
              <a:buChar char="•"/>
              <a:tabLst>
                <a:tab pos="343535" algn="l"/>
                <a:tab pos="344170" algn="l"/>
              </a:tabLst>
            </a:pPr>
            <a:r>
              <a:rPr sz="2800" spc="-5" dirty="0">
                <a:latin typeface="Times New Roman"/>
                <a:cs typeface="Times New Roman"/>
              </a:rPr>
              <a:t>Esempio</a:t>
            </a:r>
            <a:endParaRPr sz="28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705"/>
              </a:spcBef>
              <a:buChar char="–"/>
              <a:tabLst>
                <a:tab pos="744855" algn="l"/>
                <a:tab pos="3157220" algn="l"/>
              </a:tabLst>
            </a:pPr>
            <a:r>
              <a:rPr sz="2800" spc="-5" dirty="0">
                <a:latin typeface="Times New Roman"/>
                <a:cs typeface="Times New Roman"/>
              </a:rPr>
              <a:t>A(1…</a:t>
            </a:r>
            <a:r>
              <a:rPr sz="2800" i="1" spc="-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1…</a:t>
            </a:r>
            <a:r>
              <a:rPr sz="2800" i="1" spc="-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)	</a:t>
            </a: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Times New Roman"/>
                <a:cs typeface="Times New Roman"/>
              </a:rPr>
              <a:t> dimensioni</a:t>
            </a:r>
            <a:endParaRPr sz="28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700"/>
              </a:spcBef>
              <a:buChar char="–"/>
              <a:tabLst>
                <a:tab pos="744855" algn="l"/>
              </a:tabLst>
            </a:pPr>
            <a:r>
              <a:rPr sz="2800" spc="-5" dirty="0">
                <a:latin typeface="Times New Roman"/>
                <a:cs typeface="Times New Roman"/>
              </a:rPr>
              <a:t>Memorizzazione per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righe</a:t>
            </a:r>
            <a:endParaRPr sz="28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  <a:tab pos="2908935" algn="l"/>
              </a:tabLst>
            </a:pPr>
            <a:r>
              <a:rPr sz="2400" spc="-5" dirty="0">
                <a:latin typeface="Times New Roman"/>
                <a:cs typeface="Times New Roman"/>
              </a:rPr>
              <a:t>Ind(A(i,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j))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	(i – 1) * n *d + (j – 1) *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695"/>
              </a:spcBef>
              <a:buChar char="–"/>
              <a:tabLst>
                <a:tab pos="744855" algn="l"/>
              </a:tabLst>
            </a:pPr>
            <a:r>
              <a:rPr sz="2800" spc="-5" dirty="0">
                <a:latin typeface="Times New Roman"/>
                <a:cs typeface="Times New Roman"/>
              </a:rPr>
              <a:t>Memorizzazione per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colonne</a:t>
            </a:r>
            <a:endParaRPr sz="28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  <a:tab pos="2908935" algn="l"/>
              </a:tabLst>
            </a:pPr>
            <a:r>
              <a:rPr sz="2400" spc="-5" dirty="0">
                <a:latin typeface="Times New Roman"/>
                <a:cs typeface="Times New Roman"/>
              </a:rPr>
              <a:t>Ind(A(i,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j))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	(j – 1) * m *d + (i – 1) *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Corso di Programmazione - Teresa Roselli -</a:t>
            </a:r>
            <a:r>
              <a:rPr spc="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8261" y="887222"/>
            <a:ext cx="55981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Array</a:t>
            </a:r>
            <a:r>
              <a:rPr spc="-20" dirty="0"/>
              <a:t> </a:t>
            </a:r>
            <a:r>
              <a:rPr spc="-5" dirty="0"/>
              <a:t>Multidimensionali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8611" y="1292246"/>
            <a:ext cx="6144260" cy="3416935"/>
          </a:xfrm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 marL="1472565" algn="ctr">
              <a:lnSpc>
                <a:spcPct val="100000"/>
              </a:lnSpc>
              <a:spcBef>
                <a:spcPts val="2220"/>
              </a:spcBef>
            </a:pPr>
            <a:r>
              <a:rPr sz="3600" dirty="0">
                <a:latin typeface="Times New Roman"/>
                <a:cs typeface="Times New Roman"/>
              </a:rPr>
              <a:t>Rappresentazione</a:t>
            </a:r>
            <a:endParaRPr sz="3600">
              <a:latin typeface="Times New Roman"/>
              <a:cs typeface="Times New Roman"/>
            </a:endParaRPr>
          </a:p>
          <a:p>
            <a:pPr marL="343535" indent="-330835">
              <a:lnSpc>
                <a:spcPct val="100000"/>
              </a:lnSpc>
              <a:spcBef>
                <a:spcPts val="1880"/>
              </a:spcBef>
              <a:buChar char="•"/>
              <a:tabLst>
                <a:tab pos="343535" algn="l"/>
                <a:tab pos="344170" algn="l"/>
              </a:tabLst>
            </a:pPr>
            <a:r>
              <a:rPr sz="3200" spc="-5" dirty="0">
                <a:latin typeface="Times New Roman"/>
                <a:cs typeface="Times New Roman"/>
              </a:rPr>
              <a:t>Esempio</a:t>
            </a:r>
            <a:endParaRPr sz="32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725"/>
              </a:spcBef>
              <a:buChar char="–"/>
              <a:tabLst>
                <a:tab pos="744855" algn="l"/>
                <a:tab pos="4052570" algn="l"/>
              </a:tabLst>
            </a:pPr>
            <a:r>
              <a:rPr sz="2800" dirty="0">
                <a:latin typeface="Times New Roman"/>
                <a:cs typeface="Times New Roman"/>
              </a:rPr>
              <a:t>A(1…</a:t>
            </a:r>
            <a:r>
              <a:rPr sz="2800" i="1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1…</a:t>
            </a:r>
            <a:r>
              <a:rPr sz="2800" i="1" spc="-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1…</a:t>
            </a:r>
            <a:r>
              <a:rPr sz="2800" i="1" spc="-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)	</a:t>
            </a:r>
            <a:r>
              <a:rPr sz="2800" dirty="0">
                <a:latin typeface="Times New Roman"/>
                <a:cs typeface="Times New Roman"/>
              </a:rPr>
              <a:t>3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dimensioni</a:t>
            </a:r>
            <a:endParaRPr sz="28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700"/>
              </a:spcBef>
              <a:buChar char="–"/>
              <a:tabLst>
                <a:tab pos="744855" algn="l"/>
              </a:tabLst>
            </a:pPr>
            <a:r>
              <a:rPr sz="2800" spc="-5" dirty="0">
                <a:latin typeface="Times New Roman"/>
                <a:cs typeface="Times New Roman"/>
              </a:rPr>
              <a:t>Memorizzazione per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righe</a:t>
            </a:r>
            <a:endParaRPr sz="28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A(i, j,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k)</a:t>
            </a:r>
            <a:endParaRPr sz="2400">
              <a:latin typeface="Times New Roman"/>
              <a:cs typeface="Times New Roman"/>
            </a:endParaRPr>
          </a:p>
          <a:p>
            <a:pPr marL="1370965" algn="ctr">
              <a:lnSpc>
                <a:spcPct val="100000"/>
              </a:lnSpc>
              <a:spcBef>
                <a:spcPts val="515"/>
              </a:spcBef>
            </a:pPr>
            <a:r>
              <a:rPr sz="2000" spc="-5" dirty="0">
                <a:latin typeface="Times New Roman"/>
                <a:cs typeface="Times New Roman"/>
              </a:rPr>
              <a:t>(i – 1) * m * n *d + (j – 1) * n * d + (k – 1) *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Corso di Programmazione - Teresa Roselli -</a:t>
            </a:r>
            <a:r>
              <a:rPr spc="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3385" y="887222"/>
            <a:ext cx="13271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8611" y="1337709"/>
            <a:ext cx="7506970" cy="4936490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109855" algn="ctr">
              <a:lnSpc>
                <a:spcPct val="100000"/>
              </a:lnSpc>
              <a:spcBef>
                <a:spcPts val="186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43535" indent="-330835">
              <a:lnSpc>
                <a:spcPct val="100000"/>
              </a:lnSpc>
              <a:spcBef>
                <a:spcPts val="1565"/>
              </a:spcBef>
              <a:buChar char="•"/>
              <a:tabLst>
                <a:tab pos="343535" algn="l"/>
                <a:tab pos="344170" algn="l"/>
              </a:tabLst>
            </a:pPr>
            <a:r>
              <a:rPr sz="3200" spc="-5" dirty="0">
                <a:latin typeface="Times New Roman"/>
                <a:cs typeface="Times New Roman"/>
              </a:rPr>
              <a:t>In matematica,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matrici</a:t>
            </a:r>
            <a:endParaRPr sz="32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75"/>
              </a:spcBef>
              <a:buChar char="–"/>
              <a:tabLst>
                <a:tab pos="744855" algn="l"/>
              </a:tabLst>
            </a:pP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una dimensione (</a:t>
            </a:r>
            <a:r>
              <a:rPr sz="2800" i="1" spc="-5" dirty="0">
                <a:latin typeface="Times New Roman"/>
                <a:cs typeface="Times New Roman"/>
              </a:rPr>
              <a:t>vettori</a:t>
            </a:r>
            <a:r>
              <a:rPr sz="2800" spc="-5" dirty="0">
                <a:latin typeface="Times New Roman"/>
                <a:cs typeface="Times New Roman"/>
              </a:rPr>
              <a:t>) </a:t>
            </a:r>
            <a:r>
              <a:rPr sz="2800" dirty="0">
                <a:latin typeface="Times New Roman"/>
                <a:cs typeface="Times New Roman"/>
              </a:rPr>
              <a:t>o a </a:t>
            </a:r>
            <a:r>
              <a:rPr sz="2800" spc="-5" dirty="0">
                <a:latin typeface="Times New Roman"/>
                <a:cs typeface="Times New Roman"/>
              </a:rPr>
              <a:t>più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dimensioni</a:t>
            </a:r>
            <a:endParaRPr sz="28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32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Sono fondamentali 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dimensioni</a:t>
            </a:r>
            <a:endParaRPr sz="24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50"/>
              </a:spcBef>
              <a:buChar char="–"/>
              <a:tabLst>
                <a:tab pos="744855" algn="l"/>
              </a:tabLst>
            </a:pPr>
            <a:r>
              <a:rPr sz="2800" spc="-5" dirty="0">
                <a:latin typeface="Times New Roman"/>
                <a:cs typeface="Times New Roman"/>
              </a:rPr>
              <a:t>Variabili sottoscritte </a:t>
            </a:r>
            <a:r>
              <a:rPr sz="2800" dirty="0">
                <a:latin typeface="Times New Roman"/>
                <a:cs typeface="Times New Roman"/>
              </a:rPr>
              <a:t>o </a:t>
            </a:r>
            <a:r>
              <a:rPr sz="2800" spc="-5" dirty="0">
                <a:latin typeface="Times New Roman"/>
                <a:cs typeface="Times New Roman"/>
              </a:rPr>
              <a:t>con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indici</a:t>
            </a:r>
            <a:endParaRPr sz="28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32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Considerate come un tutto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unico</a:t>
            </a:r>
            <a:endParaRPr sz="2400">
              <a:latin typeface="Times New Roman"/>
              <a:cs typeface="Times New Roman"/>
            </a:endParaRPr>
          </a:p>
          <a:p>
            <a:pPr marL="1612900" lvl="3" indent="-228600">
              <a:lnSpc>
                <a:spcPct val="100000"/>
              </a:lnSpc>
              <a:spcBef>
                <a:spcPts val="250"/>
              </a:spcBef>
              <a:buChar char="–"/>
              <a:tabLst>
                <a:tab pos="1612900" algn="l"/>
              </a:tabLst>
            </a:pPr>
            <a:r>
              <a:rPr sz="2000" spc="-5" dirty="0">
                <a:latin typeface="Times New Roman"/>
                <a:cs typeface="Times New Roman"/>
              </a:rPr>
              <a:t>Operazioni tra </a:t>
            </a:r>
            <a:r>
              <a:rPr sz="2000" spc="-10" dirty="0">
                <a:latin typeface="Times New Roman"/>
                <a:cs typeface="Times New Roman"/>
              </a:rPr>
              <a:t>matrici (algebra matriciale)</a:t>
            </a:r>
            <a:endParaRPr sz="20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32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Indici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interi</a:t>
            </a:r>
            <a:endParaRPr sz="2400">
              <a:latin typeface="Times New Roman"/>
              <a:cs typeface="Times New Roman"/>
            </a:endParaRPr>
          </a:p>
          <a:p>
            <a:pPr marL="1612900" marR="5080" lvl="3" indent="-228600">
              <a:lnSpc>
                <a:spcPts val="2170"/>
              </a:lnSpc>
              <a:spcBef>
                <a:spcPts val="515"/>
              </a:spcBef>
              <a:buChar char="–"/>
              <a:tabLst>
                <a:tab pos="1612900" algn="l"/>
              </a:tabLst>
            </a:pPr>
            <a:r>
              <a:rPr sz="2000" spc="-5" dirty="0">
                <a:latin typeface="Times New Roman"/>
                <a:cs typeface="Times New Roman"/>
              </a:rPr>
              <a:t>Rappresentano la posizione che quella variabile occupa in  una </a:t>
            </a:r>
            <a:r>
              <a:rPr sz="2000" spc="-10" dirty="0">
                <a:latin typeface="Times New Roman"/>
                <a:cs typeface="Times New Roman"/>
              </a:rPr>
              <a:t>struttura </a:t>
            </a:r>
            <a:r>
              <a:rPr sz="2000" spc="-5" dirty="0">
                <a:latin typeface="Times New Roman"/>
                <a:cs typeface="Times New Roman"/>
              </a:rPr>
              <a:t>di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variabili</a:t>
            </a:r>
            <a:endParaRPr sz="2000">
              <a:latin typeface="Times New Roman"/>
              <a:cs typeface="Times New Roman"/>
            </a:endParaRPr>
          </a:p>
          <a:p>
            <a:pPr marL="1612900" lvl="3" indent="-228600">
              <a:lnSpc>
                <a:spcPct val="100000"/>
              </a:lnSpc>
              <a:spcBef>
                <a:spcPts val="225"/>
              </a:spcBef>
              <a:buChar char="–"/>
              <a:tabLst>
                <a:tab pos="1612900" algn="l"/>
              </a:tabLst>
            </a:pPr>
            <a:r>
              <a:rPr sz="2000" spc="-5" dirty="0">
                <a:latin typeface="Times New Roman"/>
                <a:cs typeface="Times New Roman"/>
              </a:rPr>
              <a:t>Servono ad indicare </a:t>
            </a:r>
            <a:r>
              <a:rPr sz="2000" spc="-10" dirty="0">
                <a:latin typeface="Times New Roman"/>
                <a:cs typeface="Times New Roman"/>
              </a:rPr>
              <a:t>univocamente </a:t>
            </a:r>
            <a:r>
              <a:rPr sz="2000" spc="-5" dirty="0">
                <a:latin typeface="Times New Roman"/>
                <a:cs typeface="Times New Roman"/>
              </a:rPr>
              <a:t>quella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variabile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Record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8611" y="2309113"/>
            <a:ext cx="6965315" cy="476948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43535" marR="30480" indent="-330835">
              <a:lnSpc>
                <a:spcPts val="3450"/>
              </a:lnSpc>
              <a:spcBef>
                <a:spcPts val="535"/>
              </a:spcBef>
              <a:buChar char="•"/>
              <a:tabLst>
                <a:tab pos="343535" algn="l"/>
                <a:tab pos="344170" algn="l"/>
              </a:tabLst>
            </a:pPr>
            <a:r>
              <a:rPr sz="3200" spc="-5" dirty="0">
                <a:latin typeface="Times New Roman"/>
                <a:cs typeface="Times New Roman"/>
              </a:rPr>
              <a:t>Registra in una 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-pla di dati le principali  caratteristiche di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un’entità</a:t>
            </a:r>
            <a:endParaRPr sz="32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30"/>
              </a:spcBef>
              <a:buChar char="–"/>
              <a:tabLst>
                <a:tab pos="744855" algn="l"/>
              </a:tabLst>
            </a:pPr>
            <a:r>
              <a:rPr sz="2800" spc="-5" dirty="0">
                <a:latin typeface="Times New Roman"/>
                <a:cs typeface="Times New Roman"/>
              </a:rPr>
              <a:t>Struttura non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lineare</a:t>
            </a:r>
            <a:endParaRPr sz="28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65"/>
              </a:spcBef>
              <a:buChar char="–"/>
              <a:tabLst>
                <a:tab pos="744855" algn="l"/>
              </a:tabLst>
            </a:pP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dimensione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fissa</a:t>
            </a:r>
            <a:endParaRPr sz="2800">
              <a:latin typeface="Times New Roman"/>
              <a:cs typeface="Times New Roman"/>
            </a:endParaRPr>
          </a:p>
          <a:p>
            <a:pPr marL="343535" indent="-330835">
              <a:lnSpc>
                <a:spcPct val="100000"/>
              </a:lnSpc>
              <a:spcBef>
                <a:spcPts val="395"/>
              </a:spcBef>
              <a:buChar char="•"/>
              <a:tabLst>
                <a:tab pos="343535" algn="l"/>
                <a:tab pos="344170" algn="l"/>
              </a:tabLst>
            </a:pPr>
            <a:r>
              <a:rPr sz="3200" spc="-5" dirty="0">
                <a:latin typeface="Times New Roman"/>
                <a:cs typeface="Times New Roman"/>
              </a:rPr>
              <a:t>Insieme di dati non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omogenei</a:t>
            </a:r>
            <a:endParaRPr sz="32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80"/>
              </a:spcBef>
              <a:buChar char="–"/>
              <a:tabLst>
                <a:tab pos="744855" algn="l"/>
              </a:tabLst>
            </a:pPr>
            <a:r>
              <a:rPr sz="2800" spc="-5" dirty="0">
                <a:latin typeface="Times New Roman"/>
                <a:cs typeface="Times New Roman"/>
              </a:rPr>
              <a:t>Operazioni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consentite:</a:t>
            </a:r>
            <a:endParaRPr sz="28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32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Lettura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(selezione)</a:t>
            </a:r>
            <a:endParaRPr sz="2400">
              <a:latin typeface="Times New Roman"/>
              <a:cs typeface="Times New Roman"/>
            </a:endParaRPr>
          </a:p>
          <a:p>
            <a:pPr marL="1612900" lvl="3" indent="-228600">
              <a:lnSpc>
                <a:spcPct val="100000"/>
              </a:lnSpc>
              <a:spcBef>
                <a:spcPts val="250"/>
              </a:spcBef>
              <a:buChar char="–"/>
              <a:tabLst>
                <a:tab pos="1612900" algn="l"/>
              </a:tabLst>
            </a:pPr>
            <a:r>
              <a:rPr sz="2000" spc="-5" dirty="0">
                <a:latin typeface="Times New Roman"/>
                <a:cs typeface="Times New Roman"/>
              </a:rPr>
              <a:t>Reperimento del valore di un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elemento</a:t>
            </a:r>
            <a:endParaRPr sz="20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32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Scrittura (sostituzione)</a:t>
            </a:r>
            <a:endParaRPr sz="2400">
              <a:latin typeface="Times New Roman"/>
              <a:cs typeface="Times New Roman"/>
            </a:endParaRPr>
          </a:p>
          <a:p>
            <a:pPr marL="1612900" lvl="3" indent="-228600">
              <a:lnSpc>
                <a:spcPct val="100000"/>
              </a:lnSpc>
              <a:spcBef>
                <a:spcPts val="250"/>
              </a:spcBef>
              <a:buChar char="–"/>
              <a:tabLst>
                <a:tab pos="1612900" algn="l"/>
              </a:tabLst>
            </a:pPr>
            <a:r>
              <a:rPr sz="2000" spc="-5" dirty="0">
                <a:latin typeface="Times New Roman"/>
                <a:cs typeface="Times New Roman"/>
              </a:rPr>
              <a:t>Sostituzione del valore di un elemento con un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nuovo</a:t>
            </a:r>
            <a:endParaRPr sz="2000">
              <a:latin typeface="Times New Roman"/>
              <a:cs typeface="Times New Roman"/>
            </a:endParaRPr>
          </a:p>
          <a:p>
            <a:pPr marL="1612265">
              <a:lnSpc>
                <a:spcPct val="100000"/>
              </a:lnSpc>
              <a:spcBef>
                <a:spcPts val="530"/>
              </a:spcBef>
            </a:pPr>
            <a:r>
              <a:rPr sz="3000" spc="-7" baseline="20833" dirty="0">
                <a:latin typeface="Times New Roman"/>
                <a:cs typeface="Times New Roman"/>
              </a:rPr>
              <a:t>valore </a:t>
            </a:r>
            <a:r>
              <a:rPr sz="1400" spc="-5" dirty="0">
                <a:latin typeface="Times New Roman"/>
                <a:cs typeface="Times New Roman"/>
              </a:rPr>
              <a:t>Corso di Programmazione - Teresa Roselli -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DIB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Corso di Programmazione - Teresa Roselli -</a:t>
            </a:r>
            <a:r>
              <a:rPr spc="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Record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8611" y="2270701"/>
            <a:ext cx="7474584" cy="431990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44170" indent="-331470">
              <a:lnSpc>
                <a:spcPct val="100000"/>
              </a:lnSpc>
              <a:spcBef>
                <a:spcPts val="470"/>
              </a:spcBef>
              <a:buChar char="•"/>
              <a:tabLst>
                <a:tab pos="343535" algn="l"/>
                <a:tab pos="344170" algn="l"/>
              </a:tabLst>
            </a:pPr>
            <a:r>
              <a:rPr sz="2800" spc="-5" dirty="0">
                <a:latin typeface="Times New Roman"/>
                <a:cs typeface="Times New Roman"/>
              </a:rPr>
              <a:t>Numero fissato di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componenti</a:t>
            </a:r>
            <a:endParaRPr sz="28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15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Tipi potenzialmente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diversi</a:t>
            </a:r>
            <a:endParaRPr sz="2400">
              <a:latin typeface="Times New Roman"/>
              <a:cs typeface="Times New Roman"/>
            </a:endParaRPr>
          </a:p>
          <a:p>
            <a:pPr marL="744220" marR="5080" lvl="1" indent="-274320">
              <a:lnSpc>
                <a:spcPts val="2590"/>
              </a:lnSpc>
              <a:spcBef>
                <a:spcPts val="635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Ciascuna esplicitamente denotata ed indirizzata tramite  un selettore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campo)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21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Paragonabile ad una </a:t>
            </a:r>
            <a:r>
              <a:rPr sz="2000" spc="-10" dirty="0">
                <a:latin typeface="Times New Roman"/>
                <a:cs typeface="Times New Roman"/>
              </a:rPr>
              <a:t>variabile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ordinaria</a:t>
            </a:r>
            <a:endParaRPr sz="20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26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Denotato da un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identificatore</a:t>
            </a:r>
            <a:endParaRPr sz="2000">
              <a:latin typeface="Times New Roman"/>
              <a:cs typeface="Times New Roman"/>
            </a:endParaRPr>
          </a:p>
          <a:p>
            <a:pPr marL="344170" marR="987425" indent="-331470">
              <a:lnSpc>
                <a:spcPts val="3020"/>
              </a:lnSpc>
              <a:spcBef>
                <a:spcPts val="750"/>
              </a:spcBef>
              <a:buChar char="•"/>
              <a:tabLst>
                <a:tab pos="343535" algn="l"/>
                <a:tab pos="344170" algn="l"/>
              </a:tabLst>
            </a:pPr>
            <a:r>
              <a:rPr sz="2800" spc="-5" dirty="0">
                <a:latin typeface="Times New Roman"/>
                <a:cs typeface="Times New Roman"/>
              </a:rPr>
              <a:t>Definito dalla descrizione, per ogni singola  componente,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di:</a:t>
            </a:r>
            <a:endParaRPr sz="28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275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Tipo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254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Limiti di </a:t>
            </a:r>
            <a:r>
              <a:rPr sz="2000" spc="-10" dirty="0">
                <a:latin typeface="Times New Roman"/>
                <a:cs typeface="Times New Roman"/>
              </a:rPr>
              <a:t>variabilità </a:t>
            </a:r>
            <a:r>
              <a:rPr sz="2000" spc="-5" dirty="0">
                <a:latin typeface="Times New Roman"/>
                <a:cs typeface="Times New Roman"/>
              </a:rPr>
              <a:t>del valore che può </a:t>
            </a:r>
            <a:r>
              <a:rPr sz="2000" spc="-10" dirty="0">
                <a:latin typeface="Times New Roman"/>
                <a:cs typeface="Times New Roman"/>
              </a:rPr>
              <a:t>assumere</a:t>
            </a:r>
            <a:endParaRPr sz="20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15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Identificatore per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accedervi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Corso di Programmazione - Teresa Roselli -</a:t>
            </a:r>
            <a:r>
              <a:rPr spc="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Record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0081" y="2352548"/>
            <a:ext cx="9334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record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5309" y="2263691"/>
            <a:ext cx="2863850" cy="157353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i="1" spc="-5" dirty="0">
                <a:latin typeface="Times New Roman"/>
                <a:cs typeface="Times New Roman"/>
              </a:rPr>
              <a:t>identificatore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tipo</a:t>
            </a:r>
            <a:r>
              <a:rPr sz="2800" spc="-5" dirty="0"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i="1" dirty="0">
                <a:latin typeface="Times New Roman"/>
                <a:cs typeface="Times New Roman"/>
              </a:rPr>
              <a:t>…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800" i="1" spc="-5" dirty="0">
                <a:latin typeface="Times New Roman"/>
                <a:cs typeface="Times New Roman"/>
              </a:rPr>
              <a:t>identificatore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tipo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8603" y="3811611"/>
            <a:ext cx="7539355" cy="259842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44170" indent="-331470">
              <a:lnSpc>
                <a:spcPct val="100000"/>
              </a:lnSpc>
              <a:spcBef>
                <a:spcPts val="800"/>
              </a:spcBef>
              <a:buChar char="•"/>
              <a:tabLst>
                <a:tab pos="343535" algn="l"/>
                <a:tab pos="344170" algn="l"/>
              </a:tabLst>
            </a:pPr>
            <a:r>
              <a:rPr sz="2800" spc="-5" dirty="0">
                <a:latin typeface="Times New Roman"/>
                <a:cs typeface="Times New Roman"/>
              </a:rPr>
              <a:t>Accesso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qualunque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componente</a:t>
            </a:r>
            <a:endParaRPr sz="28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595"/>
              </a:spcBef>
              <a:buChar char="–"/>
              <a:tabLst>
                <a:tab pos="744855" algn="l"/>
              </a:tabLst>
            </a:pPr>
            <a:r>
              <a:rPr sz="2400" spc="-5" dirty="0">
                <a:latin typeface="Times New Roman"/>
                <a:cs typeface="Times New Roman"/>
              </a:rPr>
              <a:t>Specificandone il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campo</a:t>
            </a:r>
            <a:endParaRPr sz="2400">
              <a:latin typeface="Times New Roman"/>
              <a:cs typeface="Times New Roman"/>
            </a:endParaRPr>
          </a:p>
          <a:p>
            <a:pPr marL="1155700" marR="494030" lvl="2" indent="-228600">
              <a:lnSpc>
                <a:spcPct val="100000"/>
              </a:lnSpc>
              <a:spcBef>
                <a:spcPts val="51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10" dirty="0">
                <a:latin typeface="Times New Roman"/>
                <a:cs typeface="Times New Roman"/>
              </a:rPr>
              <a:t>Nome </a:t>
            </a:r>
            <a:r>
              <a:rPr sz="2000" spc="-5" dirty="0">
                <a:latin typeface="Times New Roman"/>
                <a:cs typeface="Times New Roman"/>
              </a:rPr>
              <a:t>della </a:t>
            </a:r>
            <a:r>
              <a:rPr sz="2000" spc="-10" dirty="0">
                <a:latin typeface="Times New Roman"/>
                <a:cs typeface="Times New Roman"/>
              </a:rPr>
              <a:t>variabile </a:t>
            </a:r>
            <a:r>
              <a:rPr sz="2000" spc="-5" dirty="0">
                <a:latin typeface="Times New Roman"/>
                <a:cs typeface="Times New Roman"/>
              </a:rPr>
              <a:t>record </a:t>
            </a:r>
            <a:r>
              <a:rPr sz="2000" spc="-10" dirty="0">
                <a:latin typeface="Times New Roman"/>
                <a:cs typeface="Times New Roman"/>
              </a:rPr>
              <a:t>seguito dall’identificatore del  </a:t>
            </a:r>
            <a:r>
              <a:rPr sz="2000" spc="-5" dirty="0">
                <a:latin typeface="Times New Roman"/>
                <a:cs typeface="Times New Roman"/>
              </a:rPr>
              <a:t>campo</a:t>
            </a:r>
            <a:endParaRPr sz="2000">
              <a:latin typeface="Times New Roman"/>
              <a:cs typeface="Times New Roman"/>
            </a:endParaRPr>
          </a:p>
          <a:p>
            <a:pPr marL="344170" marR="5080" indent="-331470">
              <a:lnSpc>
                <a:spcPct val="100000"/>
              </a:lnSpc>
              <a:spcBef>
                <a:spcPts val="690"/>
              </a:spcBef>
              <a:buChar char="•"/>
              <a:tabLst>
                <a:tab pos="343535" algn="l"/>
                <a:tab pos="344170" algn="l"/>
              </a:tabLst>
            </a:pPr>
            <a:r>
              <a:rPr sz="2800" spc="-5" dirty="0">
                <a:latin typeface="Times New Roman"/>
                <a:cs typeface="Times New Roman"/>
              </a:rPr>
              <a:t>Un elemento di un record può essere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sua volta di  un tipo strutturato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Corso di Programmazione - Teresa Roselli -</a:t>
            </a:r>
            <a:r>
              <a:rPr spc="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Record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23850" rIns="0" bIns="0" rtlCol="0">
            <a:spAutoFit/>
          </a:bodyPr>
          <a:lstStyle/>
          <a:p>
            <a:pPr marL="2182495">
              <a:lnSpc>
                <a:spcPct val="100000"/>
              </a:lnSpc>
              <a:spcBef>
                <a:spcPts val="2550"/>
              </a:spcBef>
            </a:pPr>
            <a:r>
              <a:rPr dirty="0"/>
              <a:t>Rappresentazione</a:t>
            </a:r>
          </a:p>
          <a:p>
            <a:pPr marL="343535" indent="-330835">
              <a:lnSpc>
                <a:spcPct val="100000"/>
              </a:lnSpc>
              <a:spcBef>
                <a:spcPts val="1910"/>
              </a:spcBef>
              <a:buChar char="•"/>
              <a:tabLst>
                <a:tab pos="343535" algn="l"/>
                <a:tab pos="344170" algn="l"/>
              </a:tabLst>
            </a:pPr>
            <a:r>
              <a:rPr sz="2800" spc="-5" dirty="0"/>
              <a:t>Componenti</a:t>
            </a:r>
            <a:r>
              <a:rPr sz="2800" spc="-10" dirty="0"/>
              <a:t> </a:t>
            </a:r>
            <a:r>
              <a:rPr sz="2800" spc="-5" dirty="0"/>
              <a:t>allocate</a:t>
            </a:r>
            <a:endParaRPr sz="2800"/>
          </a:p>
          <a:p>
            <a:pPr marL="744220" lvl="1" indent="-274320">
              <a:lnSpc>
                <a:spcPct val="100000"/>
              </a:lnSpc>
              <a:spcBef>
                <a:spcPts val="600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In posizioni di memoria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contigue</a:t>
            </a:r>
            <a:endParaRPr sz="24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590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Nell’ordine in cui sono specificate nella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dichiarazione</a:t>
            </a:r>
            <a:endParaRPr sz="2400">
              <a:latin typeface="Times New Roman"/>
              <a:cs typeface="Times New Roman"/>
            </a:endParaRPr>
          </a:p>
          <a:p>
            <a:pPr marL="343535" indent="-330835">
              <a:lnSpc>
                <a:spcPct val="100000"/>
              </a:lnSpc>
              <a:spcBef>
                <a:spcPts val="700"/>
              </a:spcBef>
              <a:buChar char="•"/>
              <a:tabLst>
                <a:tab pos="343535" algn="l"/>
                <a:tab pos="344170" algn="l"/>
              </a:tabLst>
            </a:pPr>
            <a:r>
              <a:rPr sz="2800" spc="-5" dirty="0"/>
              <a:t>Occupazione di memoria</a:t>
            </a:r>
            <a:r>
              <a:rPr sz="2800" spc="-15" dirty="0"/>
              <a:t> </a:t>
            </a:r>
            <a:r>
              <a:rPr sz="2800" spc="-5" dirty="0"/>
              <a:t>complessiva</a:t>
            </a:r>
            <a:endParaRPr sz="2800"/>
          </a:p>
          <a:p>
            <a:pPr marL="744220" lvl="1" indent="-274320">
              <a:lnSpc>
                <a:spcPct val="100000"/>
              </a:lnSpc>
              <a:spcBef>
                <a:spcPts val="600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Somma dell’occupazione di ciascun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campo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509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Note in fase di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compilazione</a:t>
            </a:r>
            <a:endParaRPr sz="2000">
              <a:latin typeface="Times New Roman"/>
              <a:cs typeface="Times New Roman"/>
            </a:endParaRPr>
          </a:p>
          <a:p>
            <a:pPr marL="343535" indent="-330835">
              <a:lnSpc>
                <a:spcPct val="100000"/>
              </a:lnSpc>
              <a:spcBef>
                <a:spcPts val="690"/>
              </a:spcBef>
              <a:buChar char="•"/>
              <a:tabLst>
                <a:tab pos="343535" algn="l"/>
                <a:tab pos="344170" algn="l"/>
              </a:tabLst>
            </a:pPr>
            <a:r>
              <a:rPr sz="2800" spc="-5" dirty="0"/>
              <a:t>Posizione di memoria di un</a:t>
            </a:r>
            <a:r>
              <a:rPr sz="2800" spc="-15" dirty="0"/>
              <a:t> </a:t>
            </a:r>
            <a:r>
              <a:rPr sz="2800" spc="-5" dirty="0"/>
              <a:t>campo</a:t>
            </a:r>
            <a:endParaRPr sz="2800"/>
          </a:p>
          <a:p>
            <a:pPr marL="744220" marR="588010" lvl="1" indent="-274320">
              <a:lnSpc>
                <a:spcPct val="100000"/>
              </a:lnSpc>
              <a:spcBef>
                <a:spcPts val="600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Somma della posizione iniziale del record 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-5" dirty="0">
                <a:latin typeface="Times New Roman"/>
                <a:cs typeface="Times New Roman"/>
              </a:rPr>
              <a:t>della  somma delle dimensioni dei campi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precedenti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Corso di Programmazione - Teresa Roselli -</a:t>
            </a:r>
            <a:r>
              <a:rPr spc="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Record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8611" y="2244789"/>
            <a:ext cx="7133590" cy="3729354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43535" indent="-330835">
              <a:lnSpc>
                <a:spcPct val="100000"/>
              </a:lnSpc>
              <a:spcBef>
                <a:spcPts val="919"/>
              </a:spcBef>
              <a:buChar char="•"/>
              <a:tabLst>
                <a:tab pos="343535" algn="l"/>
                <a:tab pos="344170" algn="l"/>
              </a:tabLst>
            </a:pPr>
            <a:r>
              <a:rPr sz="3200" spc="-5" dirty="0">
                <a:latin typeface="Times New Roman"/>
                <a:cs typeface="Times New Roman"/>
              </a:rPr>
              <a:t>Variabile strutturata a molte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componenti</a:t>
            </a:r>
            <a:endParaRPr sz="32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725"/>
              </a:spcBef>
              <a:buChar char="–"/>
              <a:tabLst>
                <a:tab pos="744855" algn="l"/>
              </a:tabLst>
            </a:pPr>
            <a:r>
              <a:rPr sz="2800" spc="-5" dirty="0">
                <a:latin typeface="Times New Roman"/>
                <a:cs typeface="Times New Roman"/>
              </a:rPr>
              <a:t>Aggregazioni di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dati</a:t>
            </a:r>
            <a:endParaRPr sz="28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700"/>
              </a:spcBef>
              <a:buChar char="–"/>
              <a:tabLst>
                <a:tab pos="744855" algn="l"/>
              </a:tabLst>
            </a:pPr>
            <a:r>
              <a:rPr sz="2800" spc="-5" dirty="0">
                <a:latin typeface="Times New Roman"/>
                <a:cs typeface="Times New Roman"/>
              </a:rPr>
              <a:t>Tipi potenzialmente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differenti</a:t>
            </a:r>
            <a:endParaRPr sz="28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705"/>
              </a:spcBef>
              <a:buChar char="–"/>
              <a:tabLst>
                <a:tab pos="744855" algn="l"/>
              </a:tabLst>
            </a:pPr>
            <a:r>
              <a:rPr sz="2800" spc="-5" dirty="0">
                <a:latin typeface="Times New Roman"/>
                <a:cs typeface="Times New Roman"/>
              </a:rPr>
              <a:t>Accesso alle componenti tramite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nome</a:t>
            </a:r>
            <a:endParaRPr sz="2800">
              <a:latin typeface="Times New Roman"/>
              <a:cs typeface="Times New Roman"/>
            </a:endParaRPr>
          </a:p>
          <a:p>
            <a:pPr marL="343535" marR="5080" indent="-330835">
              <a:lnSpc>
                <a:spcPct val="100000"/>
              </a:lnSpc>
              <a:spcBef>
                <a:spcPts val="775"/>
              </a:spcBef>
              <a:buChar char="•"/>
              <a:tabLst>
                <a:tab pos="343535" algn="l"/>
                <a:tab pos="344170" algn="l"/>
              </a:tabLst>
            </a:pPr>
            <a:r>
              <a:rPr sz="3200" spc="-5" dirty="0">
                <a:latin typeface="Times New Roman"/>
                <a:cs typeface="Times New Roman"/>
              </a:rPr>
              <a:t>Astrazione delle modalità di  memorizzazione dei dati usate a livello di  linguaggio macchina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Corso di Programmazione - Teresa Roselli -</a:t>
            </a:r>
            <a:r>
              <a:rPr spc="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Record</a:t>
            </a:r>
          </a:p>
          <a:p>
            <a:pPr marL="635" algn="ctr">
              <a:lnSpc>
                <a:spcPct val="100000"/>
              </a:lnSpc>
              <a:spcBef>
                <a:spcPts val="35"/>
              </a:spcBef>
            </a:pPr>
            <a:r>
              <a:rPr sz="3600" spc="-5" dirty="0"/>
              <a:t>Esempi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538611" y="2254845"/>
            <a:ext cx="7257415" cy="408051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43535" indent="-330835">
              <a:lnSpc>
                <a:spcPct val="100000"/>
              </a:lnSpc>
              <a:spcBef>
                <a:spcPts val="525"/>
              </a:spcBef>
              <a:buChar char="•"/>
              <a:tabLst>
                <a:tab pos="343535" algn="l"/>
                <a:tab pos="344170" algn="l"/>
              </a:tabLst>
            </a:pPr>
            <a:r>
              <a:rPr sz="3200" spc="-5" dirty="0">
                <a:latin typeface="Times New Roman"/>
                <a:cs typeface="Times New Roman"/>
              </a:rPr>
              <a:t>Data</a:t>
            </a:r>
            <a:endParaRPr sz="32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75"/>
              </a:spcBef>
              <a:buChar char="–"/>
              <a:tabLst>
                <a:tab pos="744855" algn="l"/>
              </a:tabLst>
            </a:pPr>
            <a:r>
              <a:rPr sz="2800" spc="-5" dirty="0">
                <a:latin typeface="Times New Roman"/>
                <a:cs typeface="Times New Roman"/>
              </a:rPr>
              <a:t>Giorno, Mese,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Anno</a:t>
            </a:r>
            <a:endParaRPr sz="2800">
              <a:latin typeface="Times New Roman"/>
              <a:cs typeface="Times New Roman"/>
            </a:endParaRPr>
          </a:p>
          <a:p>
            <a:pPr marL="343535" indent="-330835">
              <a:lnSpc>
                <a:spcPct val="100000"/>
              </a:lnSpc>
              <a:spcBef>
                <a:spcPts val="405"/>
              </a:spcBef>
              <a:buChar char="•"/>
              <a:tabLst>
                <a:tab pos="343535" algn="l"/>
                <a:tab pos="344170" algn="l"/>
              </a:tabLst>
            </a:pPr>
            <a:r>
              <a:rPr sz="3200" spc="-5" dirty="0">
                <a:latin typeface="Times New Roman"/>
                <a:cs typeface="Times New Roman"/>
              </a:rPr>
              <a:t>Scheda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bibliografica</a:t>
            </a:r>
            <a:endParaRPr sz="32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70"/>
              </a:spcBef>
              <a:buChar char="–"/>
              <a:tabLst>
                <a:tab pos="744855" algn="l"/>
              </a:tabLst>
            </a:pPr>
            <a:r>
              <a:rPr sz="2800" spc="-5" dirty="0">
                <a:latin typeface="Times New Roman"/>
                <a:cs typeface="Times New Roman"/>
              </a:rPr>
              <a:t>Autore, Titolo, Prezzo, Anno,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Prestito</a:t>
            </a:r>
            <a:endParaRPr sz="2800">
              <a:latin typeface="Times New Roman"/>
              <a:cs typeface="Times New Roman"/>
            </a:endParaRPr>
          </a:p>
          <a:p>
            <a:pPr marL="343535" indent="-330835">
              <a:lnSpc>
                <a:spcPct val="100000"/>
              </a:lnSpc>
              <a:spcBef>
                <a:spcPts val="405"/>
              </a:spcBef>
              <a:buChar char="•"/>
              <a:tabLst>
                <a:tab pos="343535" algn="l"/>
                <a:tab pos="344170" algn="l"/>
              </a:tabLst>
            </a:pPr>
            <a:r>
              <a:rPr sz="3200" spc="-5" dirty="0">
                <a:latin typeface="Times New Roman"/>
                <a:cs typeface="Times New Roman"/>
              </a:rPr>
              <a:t>Indirizzo</a:t>
            </a:r>
            <a:endParaRPr sz="32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75"/>
              </a:spcBef>
              <a:buChar char="–"/>
              <a:tabLst>
                <a:tab pos="744855" algn="l"/>
              </a:tabLst>
            </a:pPr>
            <a:r>
              <a:rPr sz="2800" spc="-5" dirty="0">
                <a:latin typeface="Times New Roman"/>
                <a:cs typeface="Times New Roman"/>
              </a:rPr>
              <a:t>Via, N. civico, CAP, Città,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Provincia</a:t>
            </a:r>
            <a:endParaRPr sz="2800">
              <a:latin typeface="Times New Roman"/>
              <a:cs typeface="Times New Roman"/>
            </a:endParaRPr>
          </a:p>
          <a:p>
            <a:pPr marL="343535" indent="-330835">
              <a:lnSpc>
                <a:spcPct val="100000"/>
              </a:lnSpc>
              <a:spcBef>
                <a:spcPts val="395"/>
              </a:spcBef>
              <a:buChar char="•"/>
              <a:tabLst>
                <a:tab pos="343535" algn="l"/>
                <a:tab pos="344170" algn="l"/>
              </a:tabLst>
            </a:pPr>
            <a:r>
              <a:rPr sz="3200" spc="-5" dirty="0">
                <a:latin typeface="Times New Roman"/>
                <a:cs typeface="Times New Roman"/>
              </a:rPr>
              <a:t>Scheda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anagrafica</a:t>
            </a:r>
            <a:endParaRPr sz="32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80"/>
              </a:spcBef>
              <a:buChar char="–"/>
              <a:tabLst>
                <a:tab pos="744855" algn="l"/>
              </a:tabLst>
            </a:pPr>
            <a:r>
              <a:rPr sz="2800" spc="-5" dirty="0">
                <a:latin typeface="Times New Roman"/>
                <a:cs typeface="Times New Roman"/>
              </a:rPr>
              <a:t>Nome, Cognome, Data di nascita, Stato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civile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Corso di Programmazione - Teresa Roselli -</a:t>
            </a:r>
            <a:r>
              <a:rPr spc="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8465" y="1163827"/>
            <a:ext cx="385635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Array </a:t>
            </a:r>
            <a:r>
              <a:rPr spc="-5" dirty="0"/>
              <a:t>vs.</a:t>
            </a:r>
            <a:r>
              <a:rPr spc="-40" dirty="0"/>
              <a:t> </a:t>
            </a:r>
            <a:r>
              <a:rPr spc="-10" dirty="0"/>
              <a:t>Record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343535" indent="-330835">
              <a:lnSpc>
                <a:spcPct val="100000"/>
              </a:lnSpc>
              <a:spcBef>
                <a:spcPts val="515"/>
              </a:spcBef>
              <a:buChar char="•"/>
              <a:tabLst>
                <a:tab pos="343535" algn="l"/>
                <a:tab pos="344170" algn="l"/>
              </a:tabLst>
            </a:pPr>
            <a:r>
              <a:rPr spc="-5" dirty="0"/>
              <a:t>Dimensione</a:t>
            </a:r>
            <a:r>
              <a:rPr spc="-15" dirty="0"/>
              <a:t> </a:t>
            </a:r>
            <a:r>
              <a:rPr spc="-5" dirty="0"/>
              <a:t>fissa</a:t>
            </a:r>
          </a:p>
          <a:p>
            <a:pPr marL="343535" indent="-330835">
              <a:lnSpc>
                <a:spcPct val="100000"/>
              </a:lnSpc>
              <a:spcBef>
                <a:spcPts val="409"/>
              </a:spcBef>
              <a:buChar char="•"/>
              <a:tabLst>
                <a:tab pos="343535" algn="l"/>
                <a:tab pos="344170" algn="l"/>
              </a:tabLst>
            </a:pPr>
            <a:r>
              <a:rPr spc="-5" dirty="0"/>
              <a:t>Tipi</a:t>
            </a:r>
            <a:r>
              <a:rPr spc="-20" dirty="0"/>
              <a:t> </a:t>
            </a:r>
            <a:r>
              <a:rPr spc="-5" dirty="0"/>
              <a:t>omogenei</a:t>
            </a:r>
          </a:p>
          <a:p>
            <a:pPr marL="343535" indent="-330835">
              <a:lnSpc>
                <a:spcPct val="100000"/>
              </a:lnSpc>
              <a:spcBef>
                <a:spcPts val="409"/>
              </a:spcBef>
              <a:buChar char="•"/>
              <a:tabLst>
                <a:tab pos="343535" algn="l"/>
                <a:tab pos="344170" algn="l"/>
              </a:tabLst>
            </a:pPr>
            <a:r>
              <a:rPr spc="-5" dirty="0"/>
              <a:t>Sequenza</a:t>
            </a:r>
          </a:p>
          <a:p>
            <a:pPr marL="744220" lvl="1" indent="-274320">
              <a:lnSpc>
                <a:spcPct val="100000"/>
              </a:lnSpc>
              <a:spcBef>
                <a:spcPts val="375"/>
              </a:spcBef>
              <a:buChar char="–"/>
              <a:tabLst>
                <a:tab pos="744855" algn="l"/>
              </a:tabLst>
            </a:pPr>
            <a:r>
              <a:rPr sz="2800" spc="-5" dirty="0">
                <a:latin typeface="Times New Roman"/>
                <a:cs typeface="Times New Roman"/>
              </a:rPr>
              <a:t>Ordine</a:t>
            </a:r>
            <a:endParaRPr sz="2800">
              <a:latin typeface="Times New Roman"/>
              <a:cs typeface="Times New Roman"/>
            </a:endParaRPr>
          </a:p>
          <a:p>
            <a:pPr marL="343535" indent="-330835">
              <a:lnSpc>
                <a:spcPct val="100000"/>
              </a:lnSpc>
              <a:spcBef>
                <a:spcPts val="400"/>
              </a:spcBef>
              <a:buChar char="•"/>
              <a:tabLst>
                <a:tab pos="343535" algn="l"/>
                <a:tab pos="344170" algn="l"/>
              </a:tabLst>
            </a:pPr>
            <a:r>
              <a:rPr spc="-5" dirty="0"/>
              <a:t>Accesso</a:t>
            </a:r>
            <a:r>
              <a:rPr spc="-10" dirty="0"/>
              <a:t> </a:t>
            </a:r>
            <a:r>
              <a:rPr spc="-5" dirty="0"/>
              <a:t>diretto</a:t>
            </a:r>
          </a:p>
          <a:p>
            <a:pPr marL="744220" lvl="1" indent="-274320">
              <a:lnSpc>
                <a:spcPct val="100000"/>
              </a:lnSpc>
              <a:spcBef>
                <a:spcPts val="375"/>
              </a:spcBef>
              <a:buChar char="–"/>
              <a:tabLst>
                <a:tab pos="744855" algn="l"/>
              </a:tabLst>
            </a:pPr>
            <a:r>
              <a:rPr sz="2800" spc="-5" dirty="0">
                <a:latin typeface="Times New Roman"/>
                <a:cs typeface="Times New Roman"/>
              </a:rPr>
              <a:t>Indice</a:t>
            </a:r>
            <a:endParaRPr sz="28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Uso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espressioni</a:t>
            </a:r>
            <a:endParaRPr sz="24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254"/>
              </a:spcBef>
            </a:pPr>
            <a:r>
              <a:rPr sz="2000" spc="-5" dirty="0"/>
              <a:t>–</a:t>
            </a:r>
            <a:r>
              <a:rPr sz="2000" spc="290" dirty="0"/>
              <a:t> </a:t>
            </a:r>
            <a:r>
              <a:rPr sz="2000" spc="-10" dirty="0"/>
              <a:t>Flessibilità</a:t>
            </a:r>
            <a:endParaRPr sz="2000"/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43535" indent="-330835">
              <a:lnSpc>
                <a:spcPct val="100000"/>
              </a:lnSpc>
              <a:spcBef>
                <a:spcPts val="894"/>
              </a:spcBef>
              <a:buChar char="•"/>
              <a:tabLst>
                <a:tab pos="343535" algn="l"/>
                <a:tab pos="344170" algn="l"/>
              </a:tabLst>
            </a:pPr>
            <a:r>
              <a:rPr spc="-5" dirty="0"/>
              <a:t>Dimensione</a:t>
            </a:r>
            <a:r>
              <a:rPr spc="-35" dirty="0"/>
              <a:t> </a:t>
            </a:r>
            <a:r>
              <a:rPr spc="-5" dirty="0"/>
              <a:t>fissa</a:t>
            </a:r>
          </a:p>
          <a:p>
            <a:pPr marL="343535" indent="-330835">
              <a:lnSpc>
                <a:spcPct val="100000"/>
              </a:lnSpc>
              <a:spcBef>
                <a:spcPts val="800"/>
              </a:spcBef>
              <a:buChar char="•"/>
              <a:tabLst>
                <a:tab pos="343535" algn="l"/>
                <a:tab pos="344170" algn="l"/>
              </a:tabLst>
            </a:pPr>
            <a:r>
              <a:rPr spc="-5" dirty="0"/>
              <a:t>Tipi</a:t>
            </a:r>
            <a:r>
              <a:rPr spc="-20" dirty="0"/>
              <a:t> </a:t>
            </a:r>
            <a:r>
              <a:rPr spc="-5" dirty="0"/>
              <a:t>diversi</a:t>
            </a:r>
          </a:p>
          <a:p>
            <a:pPr marL="744220" lvl="1" indent="-274320">
              <a:lnSpc>
                <a:spcPct val="100000"/>
              </a:lnSpc>
              <a:spcBef>
                <a:spcPts val="725"/>
              </a:spcBef>
              <a:buChar char="–"/>
              <a:tabLst>
                <a:tab pos="744855" algn="l"/>
              </a:tabLst>
            </a:pPr>
            <a:r>
              <a:rPr sz="2800" spc="-5" dirty="0">
                <a:latin typeface="Times New Roman"/>
                <a:cs typeface="Times New Roman"/>
              </a:rPr>
              <a:t>Più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generale</a:t>
            </a:r>
            <a:endParaRPr sz="2800">
              <a:latin typeface="Times New Roman"/>
              <a:cs typeface="Times New Roman"/>
            </a:endParaRPr>
          </a:p>
          <a:p>
            <a:pPr marL="343535" indent="-330835">
              <a:lnSpc>
                <a:spcPct val="100000"/>
              </a:lnSpc>
              <a:spcBef>
                <a:spcPts val="775"/>
              </a:spcBef>
              <a:buChar char="•"/>
              <a:tabLst>
                <a:tab pos="343535" algn="l"/>
                <a:tab pos="344170" algn="l"/>
              </a:tabLst>
            </a:pPr>
            <a:r>
              <a:rPr spc="-5" dirty="0"/>
              <a:t>Insieme</a:t>
            </a:r>
          </a:p>
          <a:p>
            <a:pPr marL="343535" indent="-330835">
              <a:lnSpc>
                <a:spcPct val="100000"/>
              </a:lnSpc>
              <a:spcBef>
                <a:spcPts val="800"/>
              </a:spcBef>
              <a:buChar char="•"/>
              <a:tabLst>
                <a:tab pos="343535" algn="l"/>
                <a:tab pos="344170" algn="l"/>
              </a:tabLst>
            </a:pPr>
            <a:r>
              <a:rPr spc="-5" dirty="0"/>
              <a:t>Accesso</a:t>
            </a:r>
            <a:r>
              <a:rPr spc="-15" dirty="0"/>
              <a:t> </a:t>
            </a:r>
            <a:r>
              <a:rPr spc="-5" dirty="0"/>
              <a:t>diretto</a:t>
            </a:r>
          </a:p>
          <a:p>
            <a:pPr marL="744220" marR="137795" lvl="1" indent="-274320">
              <a:lnSpc>
                <a:spcPct val="100000"/>
              </a:lnSpc>
              <a:spcBef>
                <a:spcPts val="720"/>
              </a:spcBef>
              <a:buChar char="–"/>
              <a:tabLst>
                <a:tab pos="744855" algn="l"/>
              </a:tabLst>
            </a:pPr>
            <a:r>
              <a:rPr sz="2800" spc="-5" dirty="0">
                <a:latin typeface="Times New Roman"/>
                <a:cs typeface="Times New Roman"/>
              </a:rPr>
              <a:t>Identificatore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  campo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Corso di Programmazione - Teresa Roselli -</a:t>
            </a:r>
            <a:r>
              <a:rPr spc="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151" y="887222"/>
            <a:ext cx="3547745" cy="1248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Dato</a:t>
            </a:r>
            <a:r>
              <a:rPr spc="-40" dirty="0"/>
              <a:t> </a:t>
            </a:r>
            <a:r>
              <a:rPr spc="-5" dirty="0"/>
              <a:t>strutturato</a:t>
            </a: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3600" spc="-5" dirty="0"/>
              <a:t>Esempi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538611" y="2254845"/>
            <a:ext cx="3638550" cy="198818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43535" indent="-330835">
              <a:lnSpc>
                <a:spcPct val="100000"/>
              </a:lnSpc>
              <a:spcBef>
                <a:spcPts val="525"/>
              </a:spcBef>
              <a:buChar char="•"/>
              <a:tabLst>
                <a:tab pos="343535" algn="l"/>
                <a:tab pos="344170" algn="l"/>
              </a:tabLst>
            </a:pPr>
            <a:r>
              <a:rPr sz="3200" spc="-5" dirty="0">
                <a:latin typeface="Times New Roman"/>
                <a:cs typeface="Times New Roman"/>
              </a:rPr>
              <a:t>Tabelle</a:t>
            </a:r>
            <a:endParaRPr sz="32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75"/>
              </a:spcBef>
              <a:buChar char="–"/>
              <a:tabLst>
                <a:tab pos="744855" algn="l"/>
              </a:tabLst>
            </a:pPr>
            <a:r>
              <a:rPr sz="2800" spc="-5" dirty="0">
                <a:latin typeface="Times New Roman"/>
                <a:cs typeface="Times New Roman"/>
              </a:rPr>
              <a:t>Orario delle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Lezioni</a:t>
            </a:r>
            <a:endParaRPr sz="28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65"/>
              </a:spcBef>
              <a:buChar char="–"/>
              <a:tabLst>
                <a:tab pos="744855" algn="l"/>
              </a:tabLst>
            </a:pPr>
            <a:r>
              <a:rPr sz="2800" spc="-5" dirty="0">
                <a:latin typeface="Times New Roman"/>
                <a:cs typeface="Times New Roman"/>
              </a:rPr>
              <a:t>Orario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Ferroviario</a:t>
            </a:r>
            <a:endParaRPr sz="28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65"/>
              </a:spcBef>
              <a:buChar char="–"/>
              <a:tabLst>
                <a:tab pos="744855" algn="l"/>
              </a:tabLst>
            </a:pPr>
            <a:r>
              <a:rPr sz="2800" spc="-5" dirty="0">
                <a:latin typeface="Times New Roman"/>
                <a:cs typeface="Times New Roman"/>
              </a:rPr>
              <a:t>Matrici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Corso di Programmazione - Teresa Roselli -</a:t>
            </a:r>
            <a:r>
              <a:rPr spc="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9811" y="1163827"/>
            <a:ext cx="36544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Array </a:t>
            </a:r>
            <a:r>
              <a:rPr spc="-5" dirty="0"/>
              <a:t>&amp;</a:t>
            </a:r>
            <a:r>
              <a:rPr spc="-35" dirty="0"/>
              <a:t> </a:t>
            </a:r>
            <a:r>
              <a:rPr spc="-10" dirty="0"/>
              <a:t>Record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8611" y="2309113"/>
            <a:ext cx="7539355" cy="41859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43535" marR="5080" indent="-330835">
              <a:lnSpc>
                <a:spcPts val="3450"/>
              </a:lnSpc>
              <a:spcBef>
                <a:spcPts val="535"/>
              </a:spcBef>
              <a:buChar char="•"/>
              <a:tabLst>
                <a:tab pos="343535" algn="l"/>
                <a:tab pos="344170" algn="l"/>
              </a:tabLst>
            </a:pPr>
            <a:r>
              <a:rPr sz="3200" spc="-5" dirty="0">
                <a:latin typeface="Times New Roman"/>
                <a:cs typeface="Times New Roman"/>
              </a:rPr>
              <a:t>Spesso si ha a che fare con strutture formate  da array di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record</a:t>
            </a:r>
            <a:endParaRPr sz="32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30"/>
              </a:spcBef>
              <a:buChar char="–"/>
              <a:tabLst>
                <a:tab pos="744855" algn="l"/>
              </a:tabLst>
            </a:pPr>
            <a:r>
              <a:rPr sz="2800" spc="-5" dirty="0">
                <a:latin typeface="Times New Roman"/>
                <a:cs typeface="Times New Roman"/>
              </a:rPr>
              <a:t>Sequenza di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schede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2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Simili fra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loro</a:t>
            </a:r>
            <a:endParaRPr sz="2400">
              <a:latin typeface="Times New Roman"/>
              <a:cs typeface="Times New Roman"/>
            </a:endParaRPr>
          </a:p>
          <a:p>
            <a:pPr marL="1155700" marR="278130" lvl="2" indent="-228600">
              <a:lnSpc>
                <a:spcPts val="2590"/>
              </a:lnSpc>
              <a:spcBef>
                <a:spcPts val="63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Distinguibili in base ad un sottoinsieme dei campi  che le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formano</a:t>
            </a:r>
            <a:endParaRPr sz="24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215"/>
              </a:spcBef>
            </a:pPr>
            <a:r>
              <a:rPr sz="2000" spc="-5" dirty="0">
                <a:latin typeface="Times New Roman"/>
                <a:cs typeface="Times New Roman"/>
              </a:rPr>
              <a:t>–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Chiave</a:t>
            </a:r>
            <a:endParaRPr sz="20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60"/>
              </a:spcBef>
              <a:buChar char="–"/>
              <a:tabLst>
                <a:tab pos="744855" algn="l"/>
              </a:tabLst>
            </a:pPr>
            <a:r>
              <a:rPr sz="2800" spc="-5" dirty="0">
                <a:latin typeface="Times New Roman"/>
                <a:cs typeface="Times New Roman"/>
              </a:rPr>
              <a:t>Esempi</a:t>
            </a:r>
            <a:endParaRPr sz="28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32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Schedario di dipendenti (Chiave: Codice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Fiscale)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30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Orario Ferroviario (Chiave: Numero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Treno)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Corso di Programmazione - Teresa Roselli -</a:t>
            </a:r>
            <a:r>
              <a:rPr spc="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817" y="340106"/>
            <a:ext cx="35477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Dato</a:t>
            </a:r>
            <a:r>
              <a:rPr spc="-40" dirty="0"/>
              <a:t> </a:t>
            </a:r>
            <a:r>
              <a:rPr spc="-5" dirty="0"/>
              <a:t>strutturato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2999" y="1212596"/>
            <a:ext cx="1398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Esempi</a:t>
            </a:r>
            <a:endParaRPr sz="36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65555" y="1977389"/>
          <a:ext cx="8512175" cy="3174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9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37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3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00" dirty="0">
                          <a:latin typeface="Arial Black"/>
                          <a:cs typeface="Arial Black"/>
                        </a:rPr>
                        <a:t>°</a:t>
                      </a:r>
                      <a:r>
                        <a:rPr sz="2800" spc="-254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ora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01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0">
                        <a:lnSpc>
                          <a:spcPct val="100000"/>
                        </a:lnSpc>
                        <a:spcBef>
                          <a:spcPts val="23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800" dirty="0">
                          <a:latin typeface="Arial Black"/>
                          <a:cs typeface="Arial Black"/>
                        </a:rPr>
                        <a:t>°</a:t>
                      </a:r>
                      <a:r>
                        <a:rPr sz="2800" spc="-250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ora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016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205">
                        <a:lnSpc>
                          <a:spcPct val="100000"/>
                        </a:lnSpc>
                        <a:spcBef>
                          <a:spcPts val="23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2800" dirty="0">
                          <a:latin typeface="Arial Black"/>
                          <a:cs typeface="Arial Black"/>
                        </a:rPr>
                        <a:t>°</a:t>
                      </a:r>
                      <a:r>
                        <a:rPr sz="2800" spc="-250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ora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016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0">
                        <a:lnSpc>
                          <a:spcPct val="100000"/>
                        </a:lnSpc>
                        <a:spcBef>
                          <a:spcPts val="23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800" dirty="0">
                          <a:latin typeface="Arial Black"/>
                          <a:cs typeface="Arial Black"/>
                        </a:rPr>
                        <a:t>°</a:t>
                      </a:r>
                      <a:r>
                        <a:rPr sz="2800" spc="-260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ora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01625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718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Lunedì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1336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Italiano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13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Ed.</a:t>
                      </a: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Fisica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13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9570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…….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13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751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…….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1336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327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Martedì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555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taliano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Matematica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555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…….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555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38784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…….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5557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851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Mercoledì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6954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…….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69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…….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695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9570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…….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695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37515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…….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6954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Corso di Programmazione - Teresa Roselli -</a:t>
            </a:r>
            <a:r>
              <a:rPr spc="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2953" y="665480"/>
            <a:ext cx="36576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Struttura di</a:t>
            </a:r>
            <a:r>
              <a:rPr spc="-45" dirty="0"/>
              <a:t> </a:t>
            </a:r>
            <a:r>
              <a:rPr spc="-5" dirty="0"/>
              <a:t>Dati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8611" y="2317495"/>
            <a:ext cx="7599680" cy="36957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44170" marR="5080" indent="-332105">
              <a:lnSpc>
                <a:spcPts val="3020"/>
              </a:lnSpc>
              <a:spcBef>
                <a:spcPts val="484"/>
              </a:spcBef>
            </a:pPr>
            <a:r>
              <a:rPr sz="2800" spc="-5" dirty="0">
                <a:latin typeface="Times New Roman"/>
                <a:cs typeface="Times New Roman"/>
              </a:rPr>
              <a:t>Una struttura di dati </a:t>
            </a:r>
            <a:r>
              <a:rPr sz="2800" dirty="0">
                <a:latin typeface="Times New Roman"/>
                <a:cs typeface="Times New Roman"/>
              </a:rPr>
              <a:t>è </a:t>
            </a:r>
            <a:r>
              <a:rPr sz="2800" spc="-5" dirty="0">
                <a:latin typeface="Times New Roman"/>
                <a:cs typeface="Times New Roman"/>
              </a:rPr>
              <a:t>un insieme di dati correlati che  possono non essere tutti dello stesso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tipo.</a:t>
            </a:r>
            <a:endParaRPr sz="2800">
              <a:latin typeface="Times New Roman"/>
              <a:cs typeface="Times New Roman"/>
            </a:endParaRPr>
          </a:p>
          <a:p>
            <a:pPr marL="344170" marR="668655" indent="-242570">
              <a:lnSpc>
                <a:spcPct val="90100"/>
              </a:lnSpc>
              <a:spcBef>
                <a:spcPts val="755"/>
              </a:spcBef>
            </a:pPr>
            <a:r>
              <a:rPr sz="2800" dirty="0">
                <a:latin typeface="Times New Roman"/>
                <a:cs typeface="Times New Roman"/>
              </a:rPr>
              <a:t>I </a:t>
            </a:r>
            <a:r>
              <a:rPr sz="2800" spc="-5" dirty="0">
                <a:latin typeface="Times New Roman"/>
                <a:cs typeface="Times New Roman"/>
              </a:rPr>
              <a:t>dati sono legati da una organizzazione ed </a:t>
            </a:r>
            <a:r>
              <a:rPr sz="2800" dirty="0">
                <a:latin typeface="Times New Roman"/>
                <a:cs typeface="Times New Roman"/>
              </a:rPr>
              <a:t>è  </a:t>
            </a:r>
            <a:r>
              <a:rPr sz="2800" spc="-5" dirty="0">
                <a:latin typeface="Times New Roman"/>
                <a:cs typeface="Times New Roman"/>
              </a:rPr>
              <a:t>fondamentale il modo in cui </a:t>
            </a:r>
            <a:r>
              <a:rPr sz="2800" dirty="0">
                <a:latin typeface="Times New Roman"/>
                <a:cs typeface="Times New Roman"/>
              </a:rPr>
              <a:t>i </a:t>
            </a:r>
            <a:r>
              <a:rPr sz="2800" spc="-5" dirty="0">
                <a:latin typeface="Times New Roman"/>
                <a:cs typeface="Times New Roman"/>
              </a:rPr>
              <a:t>dati componenti  vengono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individuati.</a:t>
            </a:r>
            <a:endParaRPr sz="2800">
              <a:latin typeface="Times New Roman"/>
              <a:cs typeface="Times New Roman"/>
            </a:endParaRPr>
          </a:p>
          <a:p>
            <a:pPr marL="343535" indent="-330835">
              <a:lnSpc>
                <a:spcPct val="100000"/>
              </a:lnSpc>
              <a:spcBef>
                <a:spcPts val="459"/>
              </a:spcBef>
              <a:buChar char="•"/>
              <a:tabLst>
                <a:tab pos="343535" algn="l"/>
                <a:tab pos="344170" algn="l"/>
              </a:tabLst>
            </a:pPr>
            <a:r>
              <a:rPr sz="2800" spc="-5" dirty="0">
                <a:latin typeface="Times New Roman"/>
                <a:cs typeface="Times New Roman"/>
              </a:rPr>
              <a:t>Esempio:</a:t>
            </a:r>
            <a:endParaRPr sz="28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420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Schede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35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10" dirty="0">
                <a:latin typeface="Times New Roman"/>
                <a:cs typeface="Times New Roman"/>
              </a:rPr>
              <a:t>Documenti </a:t>
            </a:r>
            <a:r>
              <a:rPr sz="2000" spc="-5" dirty="0">
                <a:latin typeface="Times New Roman"/>
                <a:cs typeface="Times New Roman"/>
              </a:rPr>
              <a:t>di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riconoscimento</a:t>
            </a:r>
            <a:endParaRPr sz="20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36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Schede di biblioteca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Corso di Programmazione - Teresa Roselli -</a:t>
            </a:r>
            <a:r>
              <a:rPr spc="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2329" y="615950"/>
            <a:ext cx="45110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Variabili</a:t>
            </a:r>
            <a:r>
              <a:rPr spc="-25" dirty="0"/>
              <a:t> </a:t>
            </a:r>
            <a:r>
              <a:rPr spc="-5" dirty="0"/>
              <a:t>Strutturate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8611" y="1684273"/>
            <a:ext cx="7616190" cy="399922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43535" marR="5080" indent="-33147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spc="-5" dirty="0">
                <a:latin typeface="Times New Roman"/>
                <a:cs typeface="Times New Roman"/>
              </a:rPr>
              <a:t>dati strutturati 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-5" dirty="0">
                <a:latin typeface="Times New Roman"/>
                <a:cs typeface="Times New Roman"/>
              </a:rPr>
              <a:t>le strutture di dati vengono memorizzati in  varibili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strutturate.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000" spc="-5" dirty="0">
                <a:latin typeface="Times New Roman"/>
                <a:cs typeface="Times New Roman"/>
              </a:rPr>
              <a:t>Una variabile di tipo </a:t>
            </a:r>
            <a:r>
              <a:rPr sz="2000" spc="-10" dirty="0">
                <a:latin typeface="Times New Roman"/>
                <a:cs typeface="Times New Roman"/>
              </a:rPr>
              <a:t>strutturato possiede </a:t>
            </a:r>
            <a:r>
              <a:rPr sz="2000" spc="-5" dirty="0">
                <a:latin typeface="Times New Roman"/>
                <a:cs typeface="Times New Roman"/>
              </a:rPr>
              <a:t>più di una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componente</a:t>
            </a:r>
            <a:endParaRPr sz="2000">
              <a:latin typeface="Times New Roman"/>
              <a:cs typeface="Times New Roman"/>
            </a:endParaRPr>
          </a:p>
          <a:p>
            <a:pPr marL="343535" indent="-330835">
              <a:lnSpc>
                <a:spcPct val="100000"/>
              </a:lnSpc>
              <a:spcBef>
                <a:spcPts val="465"/>
              </a:spcBef>
              <a:buChar char="•"/>
              <a:tabLst>
                <a:tab pos="343535" algn="l"/>
                <a:tab pos="344170" algn="l"/>
              </a:tabLst>
            </a:pPr>
            <a:r>
              <a:rPr sz="2000" spc="-5" dirty="0">
                <a:latin typeface="Times New Roman"/>
                <a:cs typeface="Times New Roman"/>
              </a:rPr>
              <a:t>Ia </a:t>
            </a:r>
            <a:r>
              <a:rPr sz="2000" spc="-10" dirty="0">
                <a:latin typeface="Times New Roman"/>
                <a:cs typeface="Times New Roman"/>
              </a:rPr>
              <a:t>dichiarazione prevede l’indicazione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</a:t>
            </a:r>
            <a:endParaRPr sz="2000">
              <a:latin typeface="Times New Roman"/>
              <a:cs typeface="Times New Roman"/>
            </a:endParaRPr>
          </a:p>
          <a:p>
            <a:pPr marL="1155065" lvl="1" indent="-227965">
              <a:lnSpc>
                <a:spcPct val="100000"/>
              </a:lnSpc>
              <a:spcBef>
                <a:spcPts val="28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latin typeface="Times New Roman"/>
                <a:cs typeface="Times New Roman"/>
              </a:rPr>
              <a:t>Nome delle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struttura</a:t>
            </a:r>
            <a:endParaRPr sz="1800">
              <a:latin typeface="Times New Roman"/>
              <a:cs typeface="Times New Roman"/>
            </a:endParaRPr>
          </a:p>
          <a:p>
            <a:pPr marL="1155065" lvl="1" indent="-227965">
              <a:lnSpc>
                <a:spcPct val="100000"/>
              </a:lnSpc>
              <a:spcBef>
                <a:spcPts val="29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latin typeface="Times New Roman"/>
                <a:cs typeface="Times New Roman"/>
              </a:rPr>
              <a:t>Tipo di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struttura</a:t>
            </a:r>
            <a:endParaRPr sz="1800">
              <a:latin typeface="Times New Roman"/>
              <a:cs typeface="Times New Roman"/>
            </a:endParaRPr>
          </a:p>
          <a:p>
            <a:pPr marL="1155065" lvl="1" indent="-227965">
              <a:lnSpc>
                <a:spcPct val="100000"/>
              </a:lnSpc>
              <a:spcBef>
                <a:spcPts val="29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latin typeface="Times New Roman"/>
                <a:cs typeface="Times New Roman"/>
              </a:rPr>
              <a:t>Tipo </a:t>
            </a:r>
            <a:r>
              <a:rPr sz="1800" dirty="0">
                <a:latin typeface="Times New Roman"/>
                <a:cs typeface="Times New Roman"/>
              </a:rPr>
              <a:t>delle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componenti</a:t>
            </a:r>
            <a:endParaRPr sz="1800">
              <a:latin typeface="Times New Roman"/>
              <a:cs typeface="Times New Roman"/>
            </a:endParaRPr>
          </a:p>
          <a:p>
            <a:pPr marL="343535" indent="-330835">
              <a:lnSpc>
                <a:spcPct val="100000"/>
              </a:lnSpc>
              <a:spcBef>
                <a:spcPts val="470"/>
              </a:spcBef>
              <a:buChar char="•"/>
              <a:tabLst>
                <a:tab pos="343535" algn="l"/>
                <a:tab pos="344170" algn="l"/>
              </a:tabLst>
            </a:pPr>
            <a:r>
              <a:rPr sz="2000" spc="-10" dirty="0">
                <a:latin typeface="Times New Roman"/>
                <a:cs typeface="Times New Roman"/>
              </a:rPr>
              <a:t>Strutture </a:t>
            </a:r>
            <a:r>
              <a:rPr sz="2000" spc="-5" dirty="0">
                <a:latin typeface="Times New Roman"/>
                <a:cs typeface="Times New Roman"/>
              </a:rPr>
              <a:t>più comuni già previste dai linguaggi di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programmazione</a:t>
            </a:r>
            <a:endParaRPr sz="2000">
              <a:latin typeface="Times New Roman"/>
              <a:cs typeface="Times New Roman"/>
            </a:endParaRPr>
          </a:p>
          <a:p>
            <a:pPr marL="744220" indent="-274320">
              <a:lnSpc>
                <a:spcPct val="100000"/>
              </a:lnSpc>
              <a:spcBef>
                <a:spcPts val="385"/>
              </a:spcBef>
              <a:buChar char="–"/>
              <a:tabLst>
                <a:tab pos="743585" algn="l"/>
                <a:tab pos="744220" algn="l"/>
              </a:tabLst>
            </a:pPr>
            <a:r>
              <a:rPr sz="1800" spc="-5" dirty="0">
                <a:latin typeface="Times New Roman"/>
                <a:cs typeface="Times New Roman"/>
              </a:rPr>
              <a:t>Operatori già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definiti</a:t>
            </a:r>
            <a:endParaRPr sz="1800">
              <a:latin typeface="Times New Roman"/>
              <a:cs typeface="Times New Roman"/>
            </a:endParaRPr>
          </a:p>
          <a:p>
            <a:pPr marL="1155065" lvl="1" indent="-227965">
              <a:lnSpc>
                <a:spcPct val="100000"/>
              </a:lnSpc>
              <a:spcBef>
                <a:spcPts val="33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latin typeface="Times New Roman"/>
                <a:cs typeface="Times New Roman"/>
              </a:rPr>
              <a:t>Alcuni linguaggi consentono operazioni su intere variabili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strutturate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343535" indent="-330835">
              <a:lnSpc>
                <a:spcPct val="100000"/>
              </a:lnSpc>
              <a:buChar char="•"/>
              <a:tabLst>
                <a:tab pos="343535" algn="l"/>
                <a:tab pos="344170" algn="l"/>
              </a:tabLst>
            </a:pPr>
            <a:r>
              <a:rPr sz="2000" spc="-10" dirty="0">
                <a:latin typeface="Times New Roman"/>
                <a:cs typeface="Times New Roman"/>
              </a:rPr>
              <a:t>Strutture </a:t>
            </a:r>
            <a:r>
              <a:rPr sz="2000" spc="-5" dirty="0">
                <a:latin typeface="Times New Roman"/>
                <a:cs typeface="Times New Roman"/>
              </a:rPr>
              <a:t>più complesse </a:t>
            </a:r>
            <a:r>
              <a:rPr sz="2000" spc="-10" dirty="0">
                <a:latin typeface="Times New Roman"/>
                <a:cs typeface="Times New Roman"/>
              </a:rPr>
              <a:t>definibili attraverso </a:t>
            </a:r>
            <a:r>
              <a:rPr sz="2000" spc="-5" dirty="0">
                <a:latin typeface="Times New Roman"/>
                <a:cs typeface="Times New Roman"/>
              </a:rPr>
              <a:t>il </a:t>
            </a:r>
            <a:r>
              <a:rPr sz="2000" spc="-10" dirty="0">
                <a:latin typeface="Times New Roman"/>
                <a:cs typeface="Times New Roman"/>
              </a:rPr>
              <a:t>costrutto </a:t>
            </a:r>
            <a:r>
              <a:rPr sz="2000" spc="-5" dirty="0">
                <a:latin typeface="Times New Roman"/>
                <a:cs typeface="Times New Roman"/>
              </a:rPr>
              <a:t>di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tipo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Corso di Programmazione - Teresa Roselli -</a:t>
            </a:r>
            <a:r>
              <a:rPr spc="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3091" y="1163827"/>
            <a:ext cx="45091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Variabile</a:t>
            </a:r>
            <a:r>
              <a:rPr spc="-25" dirty="0"/>
              <a:t> </a:t>
            </a:r>
            <a:r>
              <a:rPr spc="-5" dirty="0"/>
              <a:t>strutturata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8611" y="2317495"/>
            <a:ext cx="7558405" cy="38131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44170" marR="5080" indent="-331470">
              <a:lnSpc>
                <a:spcPts val="3020"/>
              </a:lnSpc>
              <a:spcBef>
                <a:spcPts val="484"/>
              </a:spcBef>
              <a:buChar char="•"/>
              <a:tabLst>
                <a:tab pos="343535" algn="l"/>
                <a:tab pos="344170" algn="l"/>
              </a:tabLst>
            </a:pPr>
            <a:r>
              <a:rPr sz="2800" spc="-5" dirty="0">
                <a:latin typeface="Times New Roman"/>
                <a:cs typeface="Times New Roman"/>
              </a:rPr>
              <a:t>Agglomerato (significativo) in cui sono riuniti dati  da elaborare</a:t>
            </a:r>
            <a:endParaRPr sz="28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275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Particolare tipo di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dato</a:t>
            </a:r>
            <a:endParaRPr sz="2400">
              <a:latin typeface="Times New Roman"/>
              <a:cs typeface="Times New Roman"/>
            </a:endParaRPr>
          </a:p>
          <a:p>
            <a:pPr marL="1155700" marR="280035" lvl="2" indent="-228600">
              <a:lnSpc>
                <a:spcPts val="2160"/>
              </a:lnSpc>
              <a:spcBef>
                <a:spcPts val="53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10" dirty="0">
                <a:latin typeface="Times New Roman"/>
                <a:cs typeface="Times New Roman"/>
              </a:rPr>
              <a:t>Caratterizzato </a:t>
            </a:r>
            <a:r>
              <a:rPr sz="2000" i="1" spc="-5" dirty="0">
                <a:latin typeface="Times New Roman"/>
                <a:cs typeface="Times New Roman"/>
              </a:rPr>
              <a:t>più </a:t>
            </a:r>
            <a:r>
              <a:rPr sz="2000" spc="-10" dirty="0">
                <a:latin typeface="Times New Roman"/>
                <a:cs typeface="Times New Roman"/>
              </a:rPr>
              <a:t>dall’organizzazione imposta </a:t>
            </a:r>
            <a:r>
              <a:rPr sz="2000" spc="-5" dirty="0">
                <a:latin typeface="Times New Roman"/>
                <a:cs typeface="Times New Roman"/>
              </a:rPr>
              <a:t>agli </a:t>
            </a:r>
            <a:r>
              <a:rPr sz="2000" spc="-10" dirty="0">
                <a:latin typeface="Times New Roman"/>
                <a:cs typeface="Times New Roman"/>
              </a:rPr>
              <a:t>elementi  componenti </a:t>
            </a:r>
            <a:r>
              <a:rPr sz="2000" spc="-5" dirty="0">
                <a:latin typeface="Times New Roman"/>
                <a:cs typeface="Times New Roman"/>
              </a:rPr>
              <a:t>che dal tipo degli </a:t>
            </a:r>
            <a:r>
              <a:rPr sz="2000" spc="-10" dirty="0">
                <a:latin typeface="Times New Roman"/>
                <a:cs typeface="Times New Roman"/>
              </a:rPr>
              <a:t>elementi stessi</a:t>
            </a:r>
            <a:endParaRPr sz="2000">
              <a:latin typeface="Times New Roman"/>
              <a:cs typeface="Times New Roman"/>
            </a:endParaRPr>
          </a:p>
          <a:p>
            <a:pPr marL="343535" indent="-330835">
              <a:lnSpc>
                <a:spcPct val="100000"/>
              </a:lnSpc>
              <a:spcBef>
                <a:spcPts val="330"/>
              </a:spcBef>
              <a:buChar char="•"/>
              <a:tabLst>
                <a:tab pos="343535" algn="l"/>
                <a:tab pos="344170" algn="l"/>
              </a:tabLst>
            </a:pPr>
            <a:r>
              <a:rPr sz="2800" spc="-5" dirty="0">
                <a:latin typeface="Times New Roman"/>
                <a:cs typeface="Times New Roman"/>
              </a:rPr>
              <a:t>Prevede</a:t>
            </a:r>
            <a:endParaRPr sz="28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15"/>
              </a:spcBef>
              <a:buChar char="–"/>
              <a:tabLst>
                <a:tab pos="744855" algn="l"/>
              </a:tabLst>
            </a:pPr>
            <a:r>
              <a:rPr sz="2400" spc="-5" dirty="0">
                <a:latin typeface="Times New Roman"/>
                <a:cs typeface="Times New Roman"/>
              </a:rPr>
              <a:t>Un modo sistematico di organizzare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dati</a:t>
            </a:r>
            <a:endParaRPr sz="24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15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Un insieme di operatori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25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10" dirty="0">
                <a:latin typeface="Times New Roman"/>
                <a:cs typeface="Times New Roman"/>
              </a:rPr>
              <a:t>Manipolare elementi </a:t>
            </a:r>
            <a:r>
              <a:rPr sz="2000" spc="-5" dirty="0">
                <a:latin typeface="Times New Roman"/>
                <a:cs typeface="Times New Roman"/>
              </a:rPr>
              <a:t>della</a:t>
            </a:r>
            <a:r>
              <a:rPr sz="2000" spc="-10" dirty="0">
                <a:latin typeface="Times New Roman"/>
                <a:cs typeface="Times New Roman"/>
              </a:rPr>
              <a:t> struttura</a:t>
            </a:r>
            <a:endParaRPr sz="20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26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10" dirty="0">
                <a:latin typeface="Times New Roman"/>
                <a:cs typeface="Times New Roman"/>
              </a:rPr>
              <a:t>Aggregare elementi </a:t>
            </a:r>
            <a:r>
              <a:rPr sz="2000" spc="-5" dirty="0">
                <a:latin typeface="Times New Roman"/>
                <a:cs typeface="Times New Roman"/>
              </a:rPr>
              <a:t>per </a:t>
            </a:r>
            <a:r>
              <a:rPr sz="2000" spc="-10" dirty="0">
                <a:latin typeface="Times New Roman"/>
                <a:cs typeface="Times New Roman"/>
              </a:rPr>
              <a:t>costruire </a:t>
            </a:r>
            <a:r>
              <a:rPr sz="2000" spc="-5" dirty="0">
                <a:latin typeface="Times New Roman"/>
                <a:cs typeface="Times New Roman"/>
              </a:rPr>
              <a:t>altre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strutture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Corso di Programmazione - Teresa Roselli -</a:t>
            </a:r>
            <a:r>
              <a:rPr spc="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8287" y="1163827"/>
            <a:ext cx="36576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Strutture di</a:t>
            </a:r>
            <a:r>
              <a:rPr spc="-35" dirty="0"/>
              <a:t> </a:t>
            </a:r>
            <a:r>
              <a:rPr spc="-5" dirty="0"/>
              <a:t>Dati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8611" y="2309113"/>
            <a:ext cx="7547609" cy="41541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43535" marR="693420" indent="-330835">
              <a:lnSpc>
                <a:spcPts val="3450"/>
              </a:lnSpc>
              <a:spcBef>
                <a:spcPts val="535"/>
              </a:spcBef>
              <a:buChar char="•"/>
              <a:tabLst>
                <a:tab pos="343535" algn="l"/>
                <a:tab pos="344170" algn="l"/>
              </a:tabLst>
            </a:pPr>
            <a:r>
              <a:rPr sz="3200" spc="-5" dirty="0">
                <a:latin typeface="Times New Roman"/>
                <a:cs typeface="Times New Roman"/>
              </a:rPr>
              <a:t>I moderni linguaggi di programmazione  mettono a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disposizione</a:t>
            </a:r>
            <a:endParaRPr sz="3200">
              <a:latin typeface="Times New Roman"/>
              <a:cs typeface="Times New Roman"/>
            </a:endParaRPr>
          </a:p>
          <a:p>
            <a:pPr marL="744220" marR="822325" lvl="1" indent="-274320">
              <a:lnSpc>
                <a:spcPts val="3020"/>
              </a:lnSpc>
              <a:spcBef>
                <a:spcPts val="710"/>
              </a:spcBef>
              <a:buChar char="–"/>
              <a:tabLst>
                <a:tab pos="744855" algn="l"/>
              </a:tabLst>
            </a:pPr>
            <a:r>
              <a:rPr sz="2800" spc="-5" dirty="0">
                <a:latin typeface="Times New Roman"/>
                <a:cs typeface="Times New Roman"/>
              </a:rPr>
              <a:t>Un insieme di strutture di uso più comune  (predefinite)</a:t>
            </a:r>
            <a:endParaRPr sz="28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28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Sufficiente l’indicazione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</a:t>
            </a:r>
            <a:endParaRPr sz="2400">
              <a:latin typeface="Times New Roman"/>
              <a:cs typeface="Times New Roman"/>
            </a:endParaRPr>
          </a:p>
          <a:p>
            <a:pPr marL="1612900" lvl="3" indent="-228600">
              <a:lnSpc>
                <a:spcPct val="100000"/>
              </a:lnSpc>
              <a:spcBef>
                <a:spcPts val="250"/>
              </a:spcBef>
              <a:buChar char="–"/>
              <a:tabLst>
                <a:tab pos="1612900" algn="l"/>
              </a:tabLst>
            </a:pPr>
            <a:r>
              <a:rPr sz="2000" spc="-5" dirty="0">
                <a:latin typeface="Times New Roman"/>
                <a:cs typeface="Times New Roman"/>
              </a:rPr>
              <a:t>Dimensione</a:t>
            </a:r>
            <a:endParaRPr sz="2000">
              <a:latin typeface="Times New Roman"/>
              <a:cs typeface="Times New Roman"/>
            </a:endParaRPr>
          </a:p>
          <a:p>
            <a:pPr marL="1612900" lvl="3" indent="-228600">
              <a:lnSpc>
                <a:spcPct val="100000"/>
              </a:lnSpc>
              <a:spcBef>
                <a:spcPts val="260"/>
              </a:spcBef>
              <a:buChar char="–"/>
              <a:tabLst>
                <a:tab pos="1612900" algn="l"/>
              </a:tabLst>
            </a:pPr>
            <a:r>
              <a:rPr sz="2000" spc="-5" dirty="0">
                <a:latin typeface="Times New Roman"/>
                <a:cs typeface="Times New Roman"/>
              </a:rPr>
              <a:t>Tipo delle</a:t>
            </a:r>
            <a:r>
              <a:rPr sz="2000" spc="-10" dirty="0">
                <a:latin typeface="Times New Roman"/>
                <a:cs typeface="Times New Roman"/>
              </a:rPr>
              <a:t> componenti</a:t>
            </a:r>
            <a:endParaRPr sz="2000">
              <a:latin typeface="Times New Roman"/>
              <a:cs typeface="Times New Roman"/>
            </a:endParaRPr>
          </a:p>
          <a:p>
            <a:pPr marL="744220" marR="5080" lvl="1" indent="-274320">
              <a:lnSpc>
                <a:spcPts val="3020"/>
              </a:lnSpc>
              <a:spcBef>
                <a:spcPts val="750"/>
              </a:spcBef>
              <a:buChar char="–"/>
              <a:tabLst>
                <a:tab pos="744855" algn="l"/>
              </a:tabLst>
            </a:pPr>
            <a:r>
              <a:rPr sz="2800" spc="-5" dirty="0">
                <a:latin typeface="Times New Roman"/>
                <a:cs typeface="Times New Roman"/>
              </a:rPr>
              <a:t>Gli strumenti per poter costruire qualunque tipo  di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struttura</a:t>
            </a:r>
            <a:endParaRPr sz="28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27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Costruttori di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tipo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171" y="824738"/>
            <a:ext cx="39897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Strutture di</a:t>
            </a:r>
            <a:r>
              <a:rPr sz="4800" spc="-25" dirty="0"/>
              <a:t> </a:t>
            </a:r>
            <a:r>
              <a:rPr sz="4800" spc="-5" dirty="0"/>
              <a:t>Dati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3781177" y="1560067"/>
            <a:ext cx="31311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Times New Roman"/>
                <a:cs typeface="Times New Roman"/>
              </a:rPr>
              <a:t>Classificazione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8611" y="2352548"/>
            <a:ext cx="3613785" cy="3716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170" marR="262890" indent="-331470">
              <a:lnSpc>
                <a:spcPct val="100000"/>
              </a:lnSpc>
              <a:spcBef>
                <a:spcPts val="100"/>
              </a:spcBef>
              <a:buChar char="•"/>
              <a:tabLst>
                <a:tab pos="343535" algn="l"/>
                <a:tab pos="344170" algn="l"/>
              </a:tabLst>
            </a:pPr>
            <a:r>
              <a:rPr sz="2800" spc="-5" dirty="0">
                <a:latin typeface="Times New Roman"/>
                <a:cs typeface="Times New Roman"/>
              </a:rPr>
              <a:t>Disposizione dei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dati  componenti</a:t>
            </a:r>
            <a:endParaRPr sz="28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600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Lineari</a:t>
            </a:r>
            <a:endParaRPr sz="2400">
              <a:latin typeface="Times New Roman"/>
              <a:cs typeface="Times New Roman"/>
            </a:endParaRPr>
          </a:p>
          <a:p>
            <a:pPr marL="1155700" marR="901065" lvl="2" indent="-228600">
              <a:lnSpc>
                <a:spcPct val="100000"/>
              </a:lnSpc>
              <a:spcBef>
                <a:spcPts val="509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Dati </a:t>
            </a:r>
            <a:r>
              <a:rPr sz="2000" spc="-10" dirty="0">
                <a:latin typeface="Times New Roman"/>
                <a:cs typeface="Times New Roman"/>
              </a:rPr>
              <a:t>disposti in  </a:t>
            </a:r>
            <a:r>
              <a:rPr sz="2000" spc="-5" dirty="0">
                <a:latin typeface="Times New Roman"/>
                <a:cs typeface="Times New Roman"/>
              </a:rPr>
              <a:t>sequenza</a:t>
            </a:r>
            <a:endParaRPr sz="2000">
              <a:latin typeface="Times New Roman"/>
              <a:cs typeface="Times New Roman"/>
            </a:endParaRPr>
          </a:p>
          <a:p>
            <a:pPr marL="1612900" marR="5080" indent="-228600">
              <a:lnSpc>
                <a:spcPct val="100000"/>
              </a:lnSpc>
              <a:spcBef>
                <a:spcPts val="459"/>
              </a:spcBef>
            </a:pPr>
            <a:r>
              <a:rPr sz="1800" dirty="0">
                <a:latin typeface="Times New Roman"/>
                <a:cs typeface="Times New Roman"/>
              </a:rPr>
              <a:t>– </a:t>
            </a:r>
            <a:r>
              <a:rPr sz="1800" spc="-5" dirty="0">
                <a:latin typeface="Times New Roman"/>
                <a:cs typeface="Times New Roman"/>
              </a:rPr>
              <a:t>Primo </a:t>
            </a:r>
            <a:r>
              <a:rPr sz="1800" dirty="0">
                <a:latin typeface="Times New Roman"/>
                <a:cs typeface="Times New Roman"/>
              </a:rPr>
              <a:t>elemento,  secondo elemento,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580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Non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lineari</a:t>
            </a:r>
            <a:endParaRPr sz="2400">
              <a:latin typeface="Times New Roman"/>
              <a:cs typeface="Times New Roman"/>
            </a:endParaRPr>
          </a:p>
          <a:p>
            <a:pPr marL="1155700" marR="201930" lvl="2" indent="-228600">
              <a:lnSpc>
                <a:spcPct val="100000"/>
              </a:lnSpc>
              <a:spcBef>
                <a:spcPts val="509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Non è individuata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una  sequenza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1011" y="2352548"/>
            <a:ext cx="3597275" cy="3415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170" marR="1094105" indent="-331470">
              <a:lnSpc>
                <a:spcPct val="100000"/>
              </a:lnSpc>
              <a:spcBef>
                <a:spcPts val="100"/>
              </a:spcBef>
              <a:buChar char="•"/>
              <a:tabLst>
                <a:tab pos="343535" algn="l"/>
                <a:tab pos="344170" algn="l"/>
              </a:tabLst>
            </a:pPr>
            <a:r>
              <a:rPr sz="2800" spc="-5" dirty="0">
                <a:latin typeface="Times New Roman"/>
                <a:cs typeface="Times New Roman"/>
              </a:rPr>
              <a:t>Numero di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dati  componenti</a:t>
            </a:r>
            <a:endParaRPr sz="28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600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A dimensione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fissa</a:t>
            </a:r>
            <a:endParaRPr sz="2400">
              <a:latin typeface="Times New Roman"/>
              <a:cs typeface="Times New Roman"/>
            </a:endParaRPr>
          </a:p>
          <a:p>
            <a:pPr marL="1155700" marR="245110" lvl="2" indent="-228600" algn="just">
              <a:lnSpc>
                <a:spcPct val="100000"/>
              </a:lnSpc>
              <a:spcBef>
                <a:spcPts val="509"/>
              </a:spcBef>
              <a:buChar char="•"/>
              <a:tabLst>
                <a:tab pos="1155700" algn="l"/>
              </a:tabLst>
            </a:pPr>
            <a:r>
              <a:rPr sz="2000" spc="-10" dirty="0">
                <a:latin typeface="Times New Roman"/>
                <a:cs typeface="Times New Roman"/>
              </a:rPr>
              <a:t>Il numero </a:t>
            </a:r>
            <a:r>
              <a:rPr sz="2000" spc="-5" dirty="0">
                <a:latin typeface="Times New Roman"/>
                <a:cs typeface="Times New Roman"/>
              </a:rPr>
              <a:t>di </a:t>
            </a:r>
            <a:r>
              <a:rPr sz="2000" spc="-10" dirty="0">
                <a:latin typeface="Times New Roman"/>
                <a:cs typeface="Times New Roman"/>
              </a:rPr>
              <a:t>elementi  </a:t>
            </a:r>
            <a:r>
              <a:rPr sz="2000" spc="-5" dirty="0">
                <a:latin typeface="Times New Roman"/>
                <a:cs typeface="Times New Roman"/>
              </a:rPr>
              <a:t>della </a:t>
            </a:r>
            <a:r>
              <a:rPr sz="2000" spc="-10" dirty="0">
                <a:latin typeface="Times New Roman"/>
                <a:cs typeface="Times New Roman"/>
              </a:rPr>
              <a:t>struttura rimane  </a:t>
            </a:r>
            <a:r>
              <a:rPr sz="2000" spc="-5" dirty="0">
                <a:latin typeface="Times New Roman"/>
                <a:cs typeface="Times New Roman"/>
              </a:rPr>
              <a:t>costante nel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tempo</a:t>
            </a:r>
            <a:endParaRPr sz="20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585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A dimensione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variabile</a:t>
            </a:r>
            <a:endParaRPr sz="2400">
              <a:latin typeface="Times New Roman"/>
              <a:cs typeface="Times New Roman"/>
            </a:endParaRPr>
          </a:p>
          <a:p>
            <a:pPr marL="1155700" marR="213995" lvl="2" indent="-228600" algn="just">
              <a:lnSpc>
                <a:spcPct val="100000"/>
              </a:lnSpc>
              <a:spcBef>
                <a:spcPts val="509"/>
              </a:spcBef>
              <a:buChar char="•"/>
              <a:tabLst>
                <a:tab pos="1155700" algn="l"/>
              </a:tabLst>
            </a:pPr>
            <a:r>
              <a:rPr sz="2000" spc="-10" dirty="0">
                <a:latin typeface="Times New Roman"/>
                <a:cs typeface="Times New Roman"/>
              </a:rPr>
              <a:t>Il numero </a:t>
            </a:r>
            <a:r>
              <a:rPr sz="2000" spc="-5" dirty="0">
                <a:latin typeface="Times New Roman"/>
                <a:cs typeface="Times New Roman"/>
              </a:rPr>
              <a:t>di </a:t>
            </a:r>
            <a:r>
              <a:rPr sz="2000" spc="-10" dirty="0">
                <a:latin typeface="Times New Roman"/>
                <a:cs typeface="Times New Roman"/>
              </a:rPr>
              <a:t>elementi  </a:t>
            </a:r>
            <a:r>
              <a:rPr sz="2000" spc="-5" dirty="0">
                <a:latin typeface="Times New Roman"/>
                <a:cs typeface="Times New Roman"/>
              </a:rPr>
              <a:t>può variare nel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tempo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75211" y="2409444"/>
            <a:ext cx="0" cy="4032885"/>
          </a:xfrm>
          <a:custGeom>
            <a:avLst/>
            <a:gdLst/>
            <a:ahLst/>
            <a:cxnLst/>
            <a:rect l="l" t="t" r="r" b="b"/>
            <a:pathLst>
              <a:path h="4032885">
                <a:moveTo>
                  <a:pt x="0" y="0"/>
                </a:moveTo>
                <a:lnTo>
                  <a:pt x="0" y="40325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Corso di Programmazione - Teresa Roselli -</a:t>
            </a:r>
            <a:r>
              <a:rPr spc="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1506</Words>
  <Application>Microsoft Office PowerPoint</Application>
  <PresentationFormat>Personalizzato</PresentationFormat>
  <Paragraphs>318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5" baseType="lpstr">
      <vt:lpstr>Arial Black</vt:lpstr>
      <vt:lpstr>Calibri</vt:lpstr>
      <vt:lpstr>Courier New</vt:lpstr>
      <vt:lpstr>Times New Roman</vt:lpstr>
      <vt:lpstr>Office Theme</vt:lpstr>
      <vt:lpstr>Corso di Programmazione Tipi strutturati</vt:lpstr>
      <vt:lpstr>Dati Strutturati</vt:lpstr>
      <vt:lpstr>Dato strutturato Esempi</vt:lpstr>
      <vt:lpstr>Dato strutturato</vt:lpstr>
      <vt:lpstr>Struttura di Dati</vt:lpstr>
      <vt:lpstr>Variabili Strutturate</vt:lpstr>
      <vt:lpstr>Variabile strutturata</vt:lpstr>
      <vt:lpstr>Strutture di Dati</vt:lpstr>
      <vt:lpstr>Strutture di Dati</vt:lpstr>
      <vt:lpstr>Meccanismi di Strutturazione</vt:lpstr>
      <vt:lpstr>Vettore Array monodimensionale</vt:lpstr>
      <vt:lpstr>Vettore Array monodimensionale</vt:lpstr>
      <vt:lpstr>Vettore Array monodimensionale</vt:lpstr>
      <vt:lpstr>Array monodimensionale</vt:lpstr>
      <vt:lpstr>Array</vt:lpstr>
      <vt:lpstr>Array</vt:lpstr>
      <vt:lpstr>Array</vt:lpstr>
      <vt:lpstr>Array Elaborazione</vt:lpstr>
      <vt:lpstr>Array Multidimensionali</vt:lpstr>
      <vt:lpstr>Array Multidimensionali</vt:lpstr>
      <vt:lpstr>Array Multidimensionali</vt:lpstr>
      <vt:lpstr>Array</vt:lpstr>
      <vt:lpstr>Record</vt:lpstr>
      <vt:lpstr>Record</vt:lpstr>
      <vt:lpstr>Record</vt:lpstr>
      <vt:lpstr>Record</vt:lpstr>
      <vt:lpstr>Record</vt:lpstr>
      <vt:lpstr>Record Esempi</vt:lpstr>
      <vt:lpstr>Array vs. Record</vt:lpstr>
      <vt:lpstr>Array &amp; Record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2018-11-08T17:16:11Z</dcterms:created>
  <dcterms:modified xsi:type="dcterms:W3CDTF">2018-11-08T17:16:15Z</dcterms:modified>
</cp:coreProperties>
</file>