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23642" y="208280"/>
            <a:ext cx="3696715" cy="1249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3320" y="1960575"/>
            <a:ext cx="7240270" cy="454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5338" y="6497431"/>
            <a:ext cx="350202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oselli@di.uniba.i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141" y="1796287"/>
            <a:ext cx="5357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Corso di</a:t>
            </a:r>
            <a:r>
              <a:rPr sz="4000" spc="-10" dirty="0"/>
              <a:t> </a:t>
            </a:r>
            <a:r>
              <a:rPr sz="4000" spc="-5" dirty="0"/>
              <a:t>Programmazione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37841" y="2408631"/>
            <a:ext cx="4069079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Sottoprogrammi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i="1" dirty="0">
                <a:latin typeface="Times New Roman"/>
                <a:cs typeface="Times New Roman"/>
              </a:rPr>
              <a:t>Procedure e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funzioni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/>
                <a:cs typeface="Times New Roman"/>
              </a:rPr>
              <a:t>Prof.ssa Teresa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Roselli</a:t>
            </a: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2800" spc="-10" dirty="0">
                <a:latin typeface="Courier New"/>
                <a:cs typeface="Courier New"/>
                <a:hlinkClick r:id="rId2"/>
              </a:rPr>
              <a:t>roselli@di.uniba.it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573" y="266141"/>
            <a:ext cx="3785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184275"/>
            <a:ext cx="7251700" cy="43891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4805" marR="549275" indent="-332105">
              <a:lnSpc>
                <a:spcPts val="2590"/>
              </a:lnSpc>
              <a:spcBef>
                <a:spcPts val="425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dirty="0">
                <a:latin typeface="Times New Roman"/>
                <a:cs typeface="Times New Roman"/>
              </a:rPr>
              <a:t>Corrisponde </a:t>
            </a:r>
            <a:r>
              <a:rPr sz="2400" spc="-5" dirty="0">
                <a:latin typeface="Times New Roman"/>
                <a:cs typeface="Times New Roman"/>
              </a:rPr>
              <a:t>all’algoritmo </a:t>
            </a:r>
            <a:r>
              <a:rPr sz="2400" dirty="0">
                <a:latin typeface="Times New Roman"/>
                <a:cs typeface="Times New Roman"/>
              </a:rPr>
              <a:t>secondario che risolve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  </a:t>
            </a:r>
            <a:r>
              <a:rPr sz="2400" spc="-5" dirty="0">
                <a:latin typeface="Times New Roman"/>
                <a:cs typeface="Times New Roman"/>
              </a:rPr>
              <a:t>sottoproblema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Insieme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istruzioni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475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5" dirty="0">
                <a:latin typeface="Times New Roman"/>
                <a:cs typeface="Times New Roman"/>
              </a:rPr>
              <a:t>Individuate </a:t>
            </a:r>
            <a:r>
              <a:rPr sz="2000" dirty="0">
                <a:latin typeface="Times New Roman"/>
                <a:cs typeface="Times New Roman"/>
              </a:rPr>
              <a:t>da un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nome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455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dirty="0">
                <a:latin typeface="Times New Roman"/>
                <a:cs typeface="Times New Roman"/>
              </a:rPr>
              <a:t>Che concorrono a risolvere un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problema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Ben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definito</a:t>
            </a:r>
            <a:endParaRPr sz="18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320"/>
              </a:spcBef>
              <a:buChar char="–"/>
              <a:tabLst>
                <a:tab pos="1612900" algn="l"/>
                <a:tab pos="1613535" algn="l"/>
              </a:tabLst>
            </a:pPr>
            <a:r>
              <a:rPr sz="1600" spc="-5" dirty="0">
                <a:latin typeface="Times New Roman"/>
                <a:cs typeface="Times New Roman"/>
              </a:rPr>
              <a:t>Sensato</a:t>
            </a:r>
            <a:endParaRPr sz="16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Times New Roman"/>
                <a:cs typeface="Times New Roman"/>
              </a:rPr>
              <a:t>Non necessariamente fine a </a:t>
            </a:r>
            <a:r>
              <a:rPr sz="1800" spc="-10" dirty="0">
                <a:latin typeface="Times New Roman"/>
                <a:cs typeface="Times New Roman"/>
              </a:rPr>
              <a:t>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stesso</a:t>
            </a:r>
            <a:endParaRPr sz="18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305"/>
              </a:spcBef>
              <a:buChar char="–"/>
              <a:tabLst>
                <a:tab pos="1612900" algn="l"/>
                <a:tab pos="1613535" algn="l"/>
              </a:tabLst>
            </a:pPr>
            <a:r>
              <a:rPr sz="1600" spc="-5" dirty="0">
                <a:latin typeface="Times New Roman"/>
                <a:cs typeface="Times New Roman"/>
              </a:rPr>
              <a:t>è di supporto per la risoluzione di </a:t>
            </a:r>
            <a:r>
              <a:rPr sz="1600" spc="-10" dirty="0">
                <a:latin typeface="Times New Roman"/>
                <a:cs typeface="Times New Roman"/>
              </a:rPr>
              <a:t>problemi </a:t>
            </a:r>
            <a:r>
              <a:rPr sz="1600" spc="-5" dirty="0">
                <a:latin typeface="Times New Roman"/>
                <a:cs typeface="Times New Roman"/>
              </a:rPr>
              <a:t>più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complessi</a:t>
            </a:r>
            <a:endParaRPr sz="1600">
              <a:latin typeface="Times New Roman"/>
              <a:cs typeface="Times New Roman"/>
            </a:endParaRPr>
          </a:p>
          <a:p>
            <a:pPr marL="1612900" marR="5080" lvl="3" indent="-229235">
              <a:lnSpc>
                <a:spcPts val="1730"/>
              </a:lnSpc>
              <a:spcBef>
                <a:spcPts val="530"/>
              </a:spcBef>
              <a:buChar char="–"/>
              <a:tabLst>
                <a:tab pos="1612900" algn="l"/>
                <a:tab pos="1613535" algn="l"/>
              </a:tabLst>
            </a:pPr>
            <a:r>
              <a:rPr sz="1600" spc="-5" dirty="0">
                <a:latin typeface="Times New Roman"/>
                <a:cs typeface="Times New Roman"/>
              </a:rPr>
              <a:t>rappresenta una funzionalità a se stante, una unità concettuale con un  significato più </a:t>
            </a:r>
            <a:r>
              <a:rPr sz="1600" spc="-10" dirty="0">
                <a:latin typeface="Times New Roman"/>
                <a:cs typeface="Times New Roman"/>
              </a:rPr>
              <a:t>ampio </a:t>
            </a:r>
            <a:r>
              <a:rPr sz="1600" spc="-5" dirty="0">
                <a:latin typeface="Times New Roman"/>
                <a:cs typeface="Times New Roman"/>
              </a:rPr>
              <a:t>(prescinde dal </a:t>
            </a:r>
            <a:r>
              <a:rPr sz="1600" spc="-10" dirty="0">
                <a:latin typeface="Times New Roman"/>
                <a:cs typeface="Times New Roman"/>
              </a:rPr>
              <a:t>problema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presente)</a:t>
            </a:r>
            <a:endParaRPr sz="1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455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Esempi: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475"/>
              </a:spcBef>
              <a:buChar char="–"/>
              <a:tabLst>
                <a:tab pos="743585" algn="l"/>
                <a:tab pos="744220" algn="l"/>
              </a:tabLst>
            </a:pPr>
            <a:r>
              <a:rPr sz="2000" spc="-5" dirty="0">
                <a:latin typeface="Times New Roman"/>
                <a:cs typeface="Times New Roman"/>
              </a:rPr>
              <a:t>Scambio, Ricerca </a:t>
            </a:r>
            <a:r>
              <a:rPr sz="2000" dirty="0">
                <a:latin typeface="Times New Roman"/>
                <a:cs typeface="Times New Roman"/>
              </a:rPr>
              <a:t>del </a:t>
            </a:r>
            <a:r>
              <a:rPr sz="2000" spc="-5" dirty="0">
                <a:latin typeface="Times New Roman"/>
                <a:cs typeface="Times New Roman"/>
              </a:rPr>
              <a:t>Minimo, </a:t>
            </a:r>
            <a:r>
              <a:rPr sz="2000" dirty="0">
                <a:latin typeface="Times New Roman"/>
                <a:cs typeface="Times New Roman"/>
              </a:rPr>
              <a:t>Ordinamento,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3314" y="603249"/>
            <a:ext cx="3355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Sottoprogrammi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3320" y="1215593"/>
            <a:ext cx="7522845" cy="4496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8866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Utilità</a:t>
            </a:r>
            <a:endParaRPr sz="3200">
              <a:latin typeface="Times New Roman"/>
              <a:cs typeface="Times New Roman"/>
            </a:endParaRPr>
          </a:p>
          <a:p>
            <a:pPr marL="344805" marR="2239010" indent="-332105">
              <a:lnSpc>
                <a:spcPct val="100000"/>
              </a:lnSpc>
              <a:spcBef>
                <a:spcPts val="235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programma viene </a:t>
            </a:r>
            <a:r>
              <a:rPr sz="2800" dirty="0">
                <a:latin typeface="Times New Roman"/>
                <a:cs typeface="Times New Roman"/>
              </a:rPr>
              <a:t>strutturato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 sottoprogrammi:</a:t>
            </a:r>
            <a:endParaRPr sz="28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rispettare la </a:t>
            </a:r>
            <a:r>
              <a:rPr sz="2400" spc="-5" dirty="0">
                <a:latin typeface="Times New Roman"/>
                <a:cs typeface="Times New Roman"/>
              </a:rPr>
              <a:t>decomposizione </a:t>
            </a:r>
            <a:r>
              <a:rPr sz="2400" dirty="0">
                <a:latin typeface="Times New Roman"/>
                <a:cs typeface="Times New Roman"/>
              </a:rPr>
              <a:t>ottenuta con il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metodo  </a:t>
            </a:r>
            <a:r>
              <a:rPr sz="2400" dirty="0">
                <a:latin typeface="Times New Roman"/>
                <a:cs typeface="Times New Roman"/>
              </a:rPr>
              <a:t>di progettazione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dell’algoritmo</a:t>
            </a:r>
            <a:endParaRPr sz="2400">
              <a:latin typeface="Times New Roman"/>
              <a:cs typeface="Times New Roman"/>
            </a:endParaRPr>
          </a:p>
          <a:p>
            <a:pPr marL="743585" marR="75501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 </a:t>
            </a:r>
            <a:r>
              <a:rPr sz="2400" dirty="0">
                <a:latin typeface="Times New Roman"/>
                <a:cs typeface="Times New Roman"/>
              </a:rPr>
              <a:t>strutturare in </a:t>
            </a:r>
            <a:r>
              <a:rPr sz="2400" spc="-5" dirty="0">
                <a:latin typeface="Times New Roman"/>
                <a:cs typeface="Times New Roman"/>
              </a:rPr>
              <a:t>maniera </a:t>
            </a:r>
            <a:r>
              <a:rPr sz="2400" dirty="0">
                <a:latin typeface="Times New Roman"/>
                <a:cs typeface="Times New Roman"/>
              </a:rPr>
              <a:t>chiara l’architettura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 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marL="743585" marR="833119" lvl="1" indent="-273685" algn="just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Perché lo stesso gruppo di istruzioni deve essere  ripetuto più volte in diversi punti del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  </a:t>
            </a:r>
            <a:r>
              <a:rPr sz="2400" dirty="0">
                <a:latin typeface="Times New Roman"/>
                <a:cs typeface="Times New Roman"/>
              </a:rPr>
              <a:t>(blocchi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ripetibili)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292" y="99771"/>
            <a:ext cx="3695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571976"/>
            <a:ext cx="6807200" cy="4439285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3225800">
              <a:lnSpc>
                <a:spcPct val="100000"/>
              </a:lnSpc>
              <a:spcBef>
                <a:spcPts val="1700"/>
              </a:spcBef>
            </a:pPr>
            <a:r>
              <a:rPr sz="3600" spc="-5" dirty="0">
                <a:latin typeface="Times New Roman"/>
                <a:cs typeface="Times New Roman"/>
              </a:rPr>
              <a:t>Utilità</a:t>
            </a:r>
            <a:endParaRPr sz="36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143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Risponde alla necessità di risolvere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uno  stesso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Più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volte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All’interno dello stesso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programmi </a:t>
            </a:r>
            <a:r>
              <a:rPr sz="2400" dirty="0">
                <a:latin typeface="Times New Roman"/>
                <a:cs typeface="Times New Roman"/>
              </a:rPr>
              <a:t>diversi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Su dati eventualmente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diversi</a:t>
            </a:r>
            <a:endParaRPr sz="28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8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Unicità dello sforzo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creativo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Utilità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2016632"/>
            <a:ext cx="7144384" cy="416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Stile e qualità del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Leggibilità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Manutenibilità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0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Trasportabilità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Modularità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Reuso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743585" marR="5080" indent="-27432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 </a:t>
            </a:r>
            <a:r>
              <a:rPr sz="2400" spc="-5" dirty="0">
                <a:latin typeface="Times New Roman"/>
                <a:cs typeface="Times New Roman"/>
              </a:rPr>
              <a:t>sottoprogrammi </a:t>
            </a:r>
            <a:r>
              <a:rPr sz="2400" dirty="0">
                <a:latin typeface="Times New Roman"/>
                <a:cs typeface="Times New Roman"/>
              </a:rPr>
              <a:t>giocano un ruolo </a:t>
            </a:r>
            <a:r>
              <a:rPr sz="2400" spc="-5" dirty="0">
                <a:latin typeface="Times New Roman"/>
                <a:cs typeface="Times New Roman"/>
              </a:rPr>
              <a:t>fondamentale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nella  tecnica della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720" y="103073"/>
            <a:ext cx="3695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47974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  <a:tab pos="4603115" algn="l"/>
              </a:tabLst>
            </a:pPr>
            <a:r>
              <a:rPr sz="3200" dirty="0">
                <a:latin typeface="Times New Roman"/>
                <a:cs typeface="Times New Roman"/>
              </a:rPr>
              <a:t>SOT</a:t>
            </a:r>
            <a:r>
              <a:rPr sz="3200" spc="-25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20" dirty="0"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ROGR</a:t>
            </a:r>
            <a:r>
              <a:rPr sz="3200" spc="-15" dirty="0">
                <a:latin typeface="Times New Roman"/>
                <a:cs typeface="Times New Roman"/>
              </a:rPr>
              <a:t>A</a:t>
            </a:r>
            <a:r>
              <a:rPr sz="3200" spc="5" dirty="0">
                <a:latin typeface="Times New Roman"/>
                <a:cs typeface="Times New Roman"/>
              </a:rPr>
              <a:t>M</a:t>
            </a:r>
            <a:r>
              <a:rPr sz="3200" spc="-10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A	è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5552" y="2489962"/>
            <a:ext cx="44202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73275" algn="l"/>
                <a:tab pos="2981960" algn="l"/>
              </a:tabLst>
            </a:pPr>
            <a:r>
              <a:rPr sz="3200" dirty="0">
                <a:latin typeface="Times New Roman"/>
                <a:cs typeface="Times New Roman"/>
              </a:rPr>
              <a:t>funziona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e	che	cons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nte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2060" y="2001723"/>
            <a:ext cx="25488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60" marR="5080" indent="-10795">
              <a:lnSpc>
                <a:spcPct val="100000"/>
              </a:lnSpc>
              <a:spcBef>
                <a:spcPts val="105"/>
              </a:spcBef>
              <a:tabLst>
                <a:tab pos="684530" algn="l"/>
                <a:tab pos="885825" algn="l"/>
              </a:tabLst>
            </a:pPr>
            <a:r>
              <a:rPr sz="3200" dirty="0">
                <a:latin typeface="Times New Roman"/>
                <a:cs typeface="Times New Roman"/>
              </a:rPr>
              <a:t>una		as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razione  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i	</a:t>
            </a:r>
            <a:r>
              <a:rPr sz="3200" spc="-2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ividuare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5552" y="2977337"/>
            <a:ext cx="7275830" cy="1978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imes New Roman"/>
                <a:cs typeface="Times New Roman"/>
              </a:rPr>
              <a:t>gruppi </a:t>
            </a:r>
            <a:r>
              <a:rPr sz="3200" spc="-5" dirty="0">
                <a:latin typeface="Times New Roman"/>
                <a:cs typeface="Times New Roman"/>
              </a:rPr>
              <a:t>di </a:t>
            </a:r>
            <a:r>
              <a:rPr sz="3200" dirty="0">
                <a:latin typeface="Times New Roman"/>
                <a:cs typeface="Times New Roman"/>
              </a:rPr>
              <a:t>istruzioni che possono essere 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invocate </a:t>
            </a:r>
            <a:r>
              <a:rPr sz="3200" dirty="0">
                <a:latin typeface="Times New Roman"/>
                <a:cs typeface="Times New Roman"/>
              </a:rPr>
              <a:t>esplicitamente e </a:t>
            </a:r>
            <a:r>
              <a:rPr sz="3200" spc="-5" dirty="0">
                <a:latin typeface="Times New Roman"/>
                <a:cs typeface="Times New Roman"/>
              </a:rPr>
              <a:t>la </a:t>
            </a:r>
            <a:r>
              <a:rPr sz="3200" dirty="0">
                <a:latin typeface="Times New Roman"/>
                <a:cs typeface="Times New Roman"/>
              </a:rPr>
              <a:t>cui </a:t>
            </a:r>
            <a:r>
              <a:rPr sz="3200" spc="-5" dirty="0">
                <a:latin typeface="Times New Roman"/>
                <a:cs typeface="Times New Roman"/>
              </a:rPr>
              <a:t>chiamata  </a:t>
            </a:r>
            <a:r>
              <a:rPr sz="3200" dirty="0">
                <a:latin typeface="Times New Roman"/>
                <a:cs typeface="Times New Roman"/>
              </a:rPr>
              <a:t>garantisce che </a:t>
            </a:r>
            <a:r>
              <a:rPr sz="3200" spc="-5" dirty="0">
                <a:latin typeface="Times New Roman"/>
                <a:cs typeface="Times New Roman"/>
              </a:rPr>
              <a:t>il 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flusso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 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controllo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ritorni </a:t>
            </a:r>
            <a:r>
              <a:rPr sz="3200" spc="-10" dirty="0">
                <a:latin typeface="Times New Roman"/>
                <a:cs typeface="Times New Roman"/>
              </a:rPr>
              <a:t>al  </a:t>
            </a:r>
            <a:r>
              <a:rPr sz="3200" dirty="0">
                <a:latin typeface="Times New Roman"/>
                <a:cs typeface="Times New Roman"/>
              </a:rPr>
              <a:t>punto successivo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all’invocazione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5338" y="6478015"/>
            <a:ext cx="3502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Corso di </a:t>
            </a:r>
            <a:r>
              <a:rPr sz="1400" spc="-5" dirty="0">
                <a:latin typeface="Times New Roman"/>
                <a:cs typeface="Times New Roman"/>
              </a:rPr>
              <a:t>Programmazione </a:t>
            </a:r>
            <a:r>
              <a:rPr sz="1400" dirty="0">
                <a:latin typeface="Times New Roman"/>
                <a:cs typeface="Times New Roman"/>
              </a:rPr>
              <a:t>- </a:t>
            </a:r>
            <a:r>
              <a:rPr sz="1400" spc="-15" dirty="0">
                <a:latin typeface="Times New Roman"/>
                <a:cs typeface="Times New Roman"/>
              </a:rPr>
              <a:t>Teresa </a:t>
            </a:r>
            <a:r>
              <a:rPr sz="1400" dirty="0">
                <a:latin typeface="Times New Roman"/>
                <a:cs typeface="Times New Roman"/>
              </a:rPr>
              <a:t>Roselli -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7885" y="813257"/>
            <a:ext cx="4886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Astrazioni</a:t>
            </a:r>
            <a:r>
              <a:rPr spc="-80" dirty="0"/>
              <a:t> </a:t>
            </a:r>
            <a:r>
              <a:rPr dirty="0"/>
              <a:t>Funzionali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4805" marR="5080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dirty="0"/>
              <a:t>Fornite </a:t>
            </a:r>
            <a:r>
              <a:rPr spc="-5" dirty="0"/>
              <a:t>dai linguaggi di programmazione ad alto  livello</a:t>
            </a:r>
          </a:p>
          <a:p>
            <a:pPr marL="743585" marR="80645" lvl="1" indent="-273685">
              <a:lnSpc>
                <a:spcPts val="259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Consentono di creare unità di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(macchine  </a:t>
            </a:r>
            <a:r>
              <a:rPr sz="2400" dirty="0">
                <a:latin typeface="Times New Roman"/>
                <a:cs typeface="Times New Roman"/>
              </a:rPr>
              <a:t>astratte)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Dando un </a:t>
            </a:r>
            <a:r>
              <a:rPr sz="2000" spc="-5" dirty="0">
                <a:latin typeface="Times New Roman"/>
                <a:cs typeface="Times New Roman"/>
              </a:rPr>
              <a:t>nome </a:t>
            </a:r>
            <a:r>
              <a:rPr sz="2000" dirty="0">
                <a:latin typeface="Times New Roman"/>
                <a:cs typeface="Times New Roman"/>
              </a:rPr>
              <a:t>ad un gruppo di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istruzioni</a:t>
            </a:r>
            <a:endParaRPr sz="2000">
              <a:latin typeface="Times New Roman"/>
              <a:cs typeface="Times New Roman"/>
            </a:endParaRPr>
          </a:p>
          <a:p>
            <a:pPr marL="1155065" marR="222250" lvl="2" indent="-228600">
              <a:lnSpc>
                <a:spcPts val="2160"/>
              </a:lnSpc>
              <a:spcBef>
                <a:spcPts val="52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Stabilendo le </a:t>
            </a:r>
            <a:r>
              <a:rPr sz="2000" spc="-5" dirty="0">
                <a:latin typeface="Times New Roman"/>
                <a:cs typeface="Times New Roman"/>
              </a:rPr>
              <a:t>modalità </a:t>
            </a:r>
            <a:r>
              <a:rPr sz="2000" dirty="0">
                <a:latin typeface="Times New Roman"/>
                <a:cs typeface="Times New Roman"/>
              </a:rPr>
              <a:t>di comunicazione tra l’unità di  </a:t>
            </a:r>
            <a:r>
              <a:rPr sz="2000" spc="-5" dirty="0">
                <a:latin typeface="Times New Roman"/>
                <a:cs typeface="Times New Roman"/>
              </a:rPr>
              <a:t>programma </a:t>
            </a:r>
            <a:r>
              <a:rPr sz="2000" dirty="0">
                <a:latin typeface="Times New Roman"/>
                <a:cs typeface="Times New Roman"/>
              </a:rPr>
              <a:t>creata ed </a:t>
            </a:r>
            <a:r>
              <a:rPr sz="2000" spc="-5" dirty="0">
                <a:latin typeface="Times New Roman"/>
                <a:cs typeface="Times New Roman"/>
              </a:rPr>
              <a:t>il </a:t>
            </a:r>
            <a:r>
              <a:rPr sz="2000" dirty="0">
                <a:latin typeface="Times New Roman"/>
                <a:cs typeface="Times New Roman"/>
              </a:rPr>
              <a:t>resto del </a:t>
            </a:r>
            <a:r>
              <a:rPr sz="2000" spc="-5" dirty="0">
                <a:latin typeface="Times New Roman"/>
                <a:cs typeface="Times New Roman"/>
              </a:rPr>
              <a:t>programma </a:t>
            </a:r>
            <a:r>
              <a:rPr sz="2000" dirty="0">
                <a:latin typeface="Times New Roman"/>
                <a:cs typeface="Times New Roman"/>
              </a:rPr>
              <a:t>in cui essa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  inserisce</a:t>
            </a:r>
            <a:endParaRPr sz="2000">
              <a:latin typeface="Times New Roman"/>
              <a:cs typeface="Times New Roman"/>
            </a:endParaRPr>
          </a:p>
          <a:p>
            <a:pPr marL="743585" marR="170815" lvl="1" indent="-273685">
              <a:lnSpc>
                <a:spcPts val="2590"/>
              </a:lnSpc>
              <a:spcBef>
                <a:spcPts val="59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Assumono nomi </a:t>
            </a:r>
            <a:r>
              <a:rPr sz="2400" dirty="0">
                <a:latin typeface="Times New Roman"/>
                <a:cs typeface="Times New Roman"/>
              </a:rPr>
              <a:t>diversi a seconda del linguaggio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  </a:t>
            </a:r>
            <a:r>
              <a:rPr sz="2400" spc="-5" dirty="0">
                <a:latin typeface="Times New Roman"/>
                <a:cs typeface="Times New Roman"/>
              </a:rPr>
              <a:t>programmazione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4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Subroutine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Procedure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Sub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670" y="6515811"/>
            <a:ext cx="5086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885" y="813257"/>
            <a:ext cx="4886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Astrazioni</a:t>
            </a:r>
            <a:r>
              <a:rPr spc="-80" dirty="0"/>
              <a:t> </a:t>
            </a:r>
            <a:r>
              <a:rPr dirty="0"/>
              <a:t>Funzionali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247"/>
            <a:ext cx="7460615" cy="3619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Paragonabili a </a:t>
            </a:r>
            <a:r>
              <a:rPr sz="2800" dirty="0">
                <a:latin typeface="Times New Roman"/>
                <a:cs typeface="Times New Roman"/>
              </a:rPr>
              <a:t>nuove istruzioni </a:t>
            </a:r>
            <a:r>
              <a:rPr sz="2800" spc="-5" dirty="0">
                <a:latin typeface="Times New Roman"/>
                <a:cs typeface="Times New Roman"/>
              </a:rPr>
              <a:t>che si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aggiungono  </a:t>
            </a:r>
            <a:r>
              <a:rPr sz="2800" spc="-5" dirty="0">
                <a:latin typeface="Times New Roman"/>
                <a:cs typeface="Times New Roman"/>
              </a:rPr>
              <a:t>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linguaggio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Definite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dall’utente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Specifiche per </a:t>
            </a:r>
            <a:r>
              <a:rPr sz="2000" spc="-5" dirty="0">
                <a:latin typeface="Times New Roman"/>
                <a:cs typeface="Times New Roman"/>
              </a:rPr>
              <a:t>determinate </a:t>
            </a:r>
            <a:r>
              <a:rPr sz="2000" dirty="0">
                <a:latin typeface="Times New Roman"/>
                <a:cs typeface="Times New Roman"/>
              </a:rPr>
              <a:t>applicazioni o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esigenze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Più complesse </a:t>
            </a:r>
            <a:r>
              <a:rPr sz="2400" dirty="0">
                <a:latin typeface="Times New Roman"/>
                <a:cs typeface="Times New Roman"/>
              </a:rPr>
              <a:t>delle istruzioni base del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linguaggio</a:t>
            </a:r>
            <a:endParaRPr sz="2400">
              <a:latin typeface="Times New Roman"/>
              <a:cs typeface="Times New Roman"/>
            </a:endParaRPr>
          </a:p>
          <a:p>
            <a:pPr marL="1155065" marR="814069" lvl="2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Analogia con il rapporto fra linguaggi ad </a:t>
            </a:r>
            <a:r>
              <a:rPr sz="2000" spc="-5" dirty="0">
                <a:latin typeface="Times New Roman"/>
                <a:cs typeface="Times New Roman"/>
              </a:rPr>
              <a:t>alto </a:t>
            </a:r>
            <a:r>
              <a:rPr sz="2000" dirty="0">
                <a:latin typeface="Times New Roman"/>
                <a:cs typeface="Times New Roman"/>
              </a:rPr>
              <a:t>livello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  linguaggio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macchina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58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Ciascuna risolve un ben preciso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compito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Analogia con un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7885" y="813257"/>
            <a:ext cx="4886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Astrazioni</a:t>
            </a:r>
            <a:r>
              <a:rPr spc="-80" dirty="0"/>
              <a:t> </a:t>
            </a:r>
            <a:r>
              <a:rPr dirty="0"/>
              <a:t>Funzionali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7606030" cy="4207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dirty="0">
                <a:latin typeface="Times New Roman"/>
                <a:cs typeface="Times New Roman"/>
              </a:rPr>
              <a:t>Struttura risultante </a:t>
            </a:r>
            <a:r>
              <a:rPr sz="2800" spc="-5" dirty="0">
                <a:latin typeface="Times New Roman"/>
                <a:cs typeface="Times New Roman"/>
              </a:rPr>
              <a:t>di un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programma:</a:t>
            </a:r>
            <a:endParaRPr sz="2800">
              <a:latin typeface="Times New Roman"/>
              <a:cs typeface="Times New Roman"/>
            </a:endParaRPr>
          </a:p>
          <a:p>
            <a:pPr marL="1155065" marR="3380740" indent="-228600">
              <a:lnSpc>
                <a:spcPct val="110900"/>
              </a:lnSpc>
              <a:spcBef>
                <a:spcPts val="2465"/>
              </a:spcBef>
            </a:pPr>
            <a:r>
              <a:rPr sz="2400" dirty="0">
                <a:latin typeface="Times New Roman"/>
                <a:cs typeface="Times New Roman"/>
              </a:rPr>
              <a:t>Intestazione di </a:t>
            </a:r>
            <a:r>
              <a:rPr sz="2400" spc="-5" dirty="0">
                <a:latin typeface="Times New Roman"/>
                <a:cs typeface="Times New Roman"/>
              </a:rPr>
              <a:t>programma  Definizione </a:t>
            </a:r>
            <a:r>
              <a:rPr sz="2400" dirty="0">
                <a:latin typeface="Times New Roman"/>
                <a:cs typeface="Times New Roman"/>
              </a:rPr>
              <a:t>di tipi  Dichiarazioni di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variabili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ct val="100000"/>
              </a:lnSpc>
              <a:spcBef>
                <a:spcPts val="315"/>
              </a:spcBef>
            </a:pPr>
            <a:r>
              <a:rPr sz="2400" spc="-5" dirty="0">
                <a:latin typeface="Times New Roman"/>
                <a:cs typeface="Times New Roman"/>
              </a:rPr>
              <a:t>Dichiarazione di macchine </a:t>
            </a:r>
            <a:r>
              <a:rPr sz="2400" dirty="0">
                <a:latin typeface="Times New Roman"/>
                <a:cs typeface="Times New Roman"/>
              </a:rPr>
              <a:t>astratte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(sottoprogrammi)</a:t>
            </a:r>
            <a:endParaRPr sz="2400">
              <a:latin typeface="Times New Roman"/>
              <a:cs typeface="Times New Roman"/>
            </a:endParaRPr>
          </a:p>
          <a:p>
            <a:pPr marL="1155065" marR="1238250" indent="-228600">
              <a:lnSpc>
                <a:spcPts val="2590"/>
              </a:lnSpc>
              <a:spcBef>
                <a:spcPts val="640"/>
              </a:spcBef>
            </a:pPr>
            <a:r>
              <a:rPr sz="2400" dirty="0">
                <a:latin typeface="Times New Roman"/>
                <a:cs typeface="Times New Roman"/>
              </a:rPr>
              <a:t>Corpo di istruzioni operative del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  </a:t>
            </a:r>
            <a:r>
              <a:rPr sz="2400" dirty="0">
                <a:latin typeface="Times New Roman"/>
                <a:cs typeface="Times New Roman"/>
              </a:rPr>
              <a:t>principale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743585" marR="191770" indent="-274320">
              <a:lnSpc>
                <a:spcPts val="2590"/>
              </a:lnSpc>
            </a:pPr>
            <a:r>
              <a:rPr sz="2400" dirty="0">
                <a:latin typeface="Times New Roman"/>
                <a:cs typeface="Times New Roman"/>
              </a:rPr>
              <a:t>– La dichiarazione di una </a:t>
            </a:r>
            <a:r>
              <a:rPr sz="2400" spc="-5" dirty="0">
                <a:latin typeface="Times New Roman"/>
                <a:cs typeface="Times New Roman"/>
              </a:rPr>
              <a:t>macchina </a:t>
            </a:r>
            <a:r>
              <a:rPr sz="2400" dirty="0">
                <a:latin typeface="Times New Roman"/>
                <a:cs typeface="Times New Roman"/>
              </a:rPr>
              <a:t>astratta rispecchia le  regole di struttura di un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9573" y="338404"/>
            <a:ext cx="3785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536649"/>
            <a:ext cx="7197725" cy="40887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4805" marR="302895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Indipendentemente dalle </a:t>
            </a:r>
            <a:r>
              <a:rPr sz="2800" dirty="0">
                <a:latin typeface="Times New Roman"/>
                <a:cs typeface="Times New Roman"/>
              </a:rPr>
              <a:t>regole </a:t>
            </a:r>
            <a:r>
              <a:rPr sz="2800" spc="-5" dirty="0">
                <a:latin typeface="Times New Roman"/>
                <a:cs typeface="Times New Roman"/>
              </a:rPr>
              <a:t>sintattiche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del  particolare linguaggio di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programmazione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7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Individuabile con un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nome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Identificatore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0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Prevede l’uso di un certo </a:t>
            </a:r>
            <a:r>
              <a:rPr sz="2400" spc="-5" dirty="0">
                <a:latin typeface="Times New Roman"/>
                <a:cs typeface="Times New Roman"/>
              </a:rPr>
              <a:t>insieme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risorse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Variabili, costanti,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0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Costituito da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istruzioni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Semplici </a:t>
            </a:r>
            <a:r>
              <a:rPr sz="2000" dirty="0">
                <a:latin typeface="Times New Roman"/>
                <a:cs typeface="Times New Roman"/>
              </a:rPr>
              <a:t>o, a loro volta, </a:t>
            </a:r>
            <a:r>
              <a:rPr sz="2000" spc="-5" dirty="0">
                <a:latin typeface="Times New Roman"/>
                <a:cs typeface="Times New Roman"/>
              </a:rPr>
              <a:t>composte </a:t>
            </a:r>
            <a:r>
              <a:rPr sz="2000" dirty="0">
                <a:latin typeface="Times New Roman"/>
                <a:cs typeface="Times New Roman"/>
              </a:rPr>
              <a:t>(altre </a:t>
            </a:r>
            <a:r>
              <a:rPr sz="2000" spc="-5" dirty="0">
                <a:latin typeface="Times New Roman"/>
                <a:cs typeface="Times New Roman"/>
              </a:rPr>
              <a:t>macchine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astratte)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9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Differisce </a:t>
            </a:r>
            <a:r>
              <a:rPr sz="2400" dirty="0">
                <a:latin typeface="Times New Roman"/>
                <a:cs typeface="Times New Roman"/>
              </a:rPr>
              <a:t>da un </a:t>
            </a:r>
            <a:r>
              <a:rPr sz="2400" spc="-5" dirty="0">
                <a:latin typeface="Times New Roman"/>
                <a:cs typeface="Times New Roman"/>
              </a:rPr>
              <a:t>programma </a:t>
            </a:r>
            <a:r>
              <a:rPr sz="2400" dirty="0">
                <a:latin typeface="Times New Roman"/>
                <a:cs typeface="Times New Roman"/>
              </a:rPr>
              <a:t>nelle istruzioni di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inizio</a:t>
            </a:r>
            <a:endParaRPr sz="2400">
              <a:latin typeface="Times New Roman"/>
              <a:cs typeface="Times New Roman"/>
            </a:endParaRPr>
          </a:p>
          <a:p>
            <a:pPr marL="1155065" marR="5080" lvl="2" indent="-228600">
              <a:lnSpc>
                <a:spcPts val="2160"/>
              </a:lnSpc>
              <a:spcBef>
                <a:spcPts val="55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Specificano che (e </a:t>
            </a:r>
            <a:r>
              <a:rPr sz="2000" spc="-5" dirty="0">
                <a:latin typeface="Times New Roman"/>
                <a:cs typeface="Times New Roman"/>
              </a:rPr>
              <a:t>come) altri </a:t>
            </a:r>
            <a:r>
              <a:rPr sz="2000" dirty="0">
                <a:latin typeface="Times New Roman"/>
                <a:cs typeface="Times New Roman"/>
              </a:rPr>
              <a:t>pezzi di </a:t>
            </a:r>
            <a:r>
              <a:rPr sz="2000" spc="-5" dirty="0">
                <a:latin typeface="Times New Roman"/>
                <a:cs typeface="Times New Roman"/>
              </a:rPr>
              <a:t>programma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possono  </a:t>
            </a:r>
            <a:r>
              <a:rPr sz="2000" spc="-5" dirty="0">
                <a:latin typeface="Times New Roman"/>
                <a:cs typeface="Times New Roman"/>
              </a:rPr>
              <a:t>utilizzarlo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813257"/>
            <a:ext cx="65474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Chiamata di</a:t>
            </a:r>
            <a:r>
              <a:rPr spc="-80" dirty="0"/>
              <a:t> </a:t>
            </a: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541259" cy="3774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9372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Provoca l’esecuzione delle istruzioni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del  sottoprogramma</a:t>
            </a:r>
            <a:endParaRPr sz="3200">
              <a:latin typeface="Times New Roman"/>
              <a:cs typeface="Times New Roman"/>
            </a:endParaRPr>
          </a:p>
          <a:p>
            <a:pPr marL="743585" marR="154749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Modalità: deve essere comandata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dal  programma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chiamante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Specifica del </a:t>
            </a:r>
            <a:r>
              <a:rPr sz="2400" spc="-5" dirty="0">
                <a:latin typeface="Times New Roman"/>
                <a:cs typeface="Times New Roman"/>
              </a:rPr>
              <a:t>nome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associato</a:t>
            </a:r>
            <a:endParaRPr sz="24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Effetto: si comporta come se </a:t>
            </a:r>
            <a:r>
              <a:rPr sz="2800" dirty="0">
                <a:latin typeface="Times New Roman"/>
                <a:cs typeface="Times New Roman"/>
              </a:rPr>
              <a:t>il </a:t>
            </a:r>
            <a:r>
              <a:rPr sz="2800" spc="-5" dirty="0">
                <a:latin typeface="Times New Roman"/>
                <a:cs typeface="Times New Roman"/>
              </a:rPr>
              <a:t>sottoprogramma  </a:t>
            </a:r>
            <a:r>
              <a:rPr sz="2800" dirty="0">
                <a:latin typeface="Times New Roman"/>
                <a:cs typeface="Times New Roman"/>
              </a:rPr>
              <a:t>fosse </a:t>
            </a:r>
            <a:r>
              <a:rPr sz="2800" spc="-5" dirty="0">
                <a:latin typeface="Times New Roman"/>
                <a:cs typeface="Times New Roman"/>
              </a:rPr>
              <a:t>copiato nel </a:t>
            </a:r>
            <a:r>
              <a:rPr sz="2800" dirty="0">
                <a:latin typeface="Times New Roman"/>
                <a:cs typeface="Times New Roman"/>
              </a:rPr>
              <a:t>punto </a:t>
            </a:r>
            <a:r>
              <a:rPr sz="2800" spc="-5" dirty="0">
                <a:latin typeface="Times New Roman"/>
                <a:cs typeface="Times New Roman"/>
              </a:rPr>
              <a:t>in cui è stato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chiamato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1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Eliminazione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ridondanza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813257"/>
            <a:ext cx="6156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  <a:r>
              <a:rPr spc="-90" dirty="0"/>
              <a:t> </a:t>
            </a:r>
            <a:r>
              <a:rPr dirty="0"/>
              <a:t>Modulare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1723"/>
            <a:ext cx="7599680" cy="3699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Tecnica basata sul metodo di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scomposizione  di un problema in sottoproblemi  logicamente indipendenti tra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loro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Ad ogni sottoproblema </a:t>
            </a:r>
            <a:r>
              <a:rPr sz="2800" dirty="0">
                <a:latin typeface="Times New Roman"/>
                <a:cs typeface="Times New Roman"/>
              </a:rPr>
              <a:t>corrisponde </a:t>
            </a:r>
            <a:r>
              <a:rPr sz="2800" spc="-5" dirty="0">
                <a:latin typeface="Times New Roman"/>
                <a:cs typeface="Times New Roman"/>
              </a:rPr>
              <a:t>un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modulo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Codificati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separatamente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Compilati separatamente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(talvolta)</a:t>
            </a:r>
            <a:endParaRPr sz="2400">
              <a:latin typeface="Times New Roman"/>
              <a:cs typeface="Times New Roman"/>
            </a:endParaRPr>
          </a:p>
          <a:p>
            <a:pPr marL="1155065" marR="533400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Integrati solo alla fine per </a:t>
            </a:r>
            <a:r>
              <a:rPr sz="2400" spc="-5" dirty="0">
                <a:latin typeface="Times New Roman"/>
                <a:cs typeface="Times New Roman"/>
              </a:rPr>
              <a:t>formare </a:t>
            </a:r>
            <a:r>
              <a:rPr sz="2400" dirty="0">
                <a:latin typeface="Times New Roman"/>
                <a:cs typeface="Times New Roman"/>
              </a:rPr>
              <a:t>il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  complessivo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305" y="813257"/>
            <a:ext cx="65474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Chiamata di</a:t>
            </a:r>
            <a:r>
              <a:rPr spc="-80" dirty="0"/>
              <a:t> </a:t>
            </a: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2003247"/>
            <a:ext cx="7584440" cy="3530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805" marR="5080" indent="-332105">
              <a:lnSpc>
                <a:spcPct val="100000"/>
              </a:lnSpc>
              <a:spcBef>
                <a:spcPts val="9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All’atto dell’attivazione (su </a:t>
            </a:r>
            <a:r>
              <a:rPr sz="2800" spc="-10" dirty="0">
                <a:latin typeface="Times New Roman"/>
                <a:cs typeface="Times New Roman"/>
              </a:rPr>
              <a:t>chiamata) </a:t>
            </a:r>
            <a:r>
              <a:rPr sz="2800" dirty="0">
                <a:latin typeface="Times New Roman"/>
                <a:cs typeface="Times New Roman"/>
              </a:rPr>
              <a:t>dell’unità </a:t>
            </a:r>
            <a:r>
              <a:rPr sz="2800" spc="-5" dirty="0">
                <a:latin typeface="Times New Roman"/>
                <a:cs typeface="Times New Roman"/>
              </a:rPr>
              <a:t>di  programma</a:t>
            </a:r>
            <a:endParaRPr sz="2800">
              <a:latin typeface="Times New Roman"/>
              <a:cs typeface="Times New Roman"/>
            </a:endParaRPr>
          </a:p>
          <a:p>
            <a:pPr marL="743585" marR="455295" lvl="1" indent="-273685">
              <a:lnSpc>
                <a:spcPct val="100000"/>
              </a:lnSpc>
              <a:spcBef>
                <a:spcPts val="6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Viene sospesa l’esecuzione del </a:t>
            </a:r>
            <a:r>
              <a:rPr sz="2400" spc="-5" dirty="0">
                <a:latin typeface="Times New Roman"/>
                <a:cs typeface="Times New Roman"/>
              </a:rPr>
              <a:t>programma </a:t>
            </a:r>
            <a:r>
              <a:rPr sz="2400" dirty="0">
                <a:latin typeface="Times New Roman"/>
                <a:cs typeface="Times New Roman"/>
              </a:rPr>
              <a:t>(o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unità)  </a:t>
            </a:r>
            <a:r>
              <a:rPr sz="2400" spc="-5" dirty="0">
                <a:latin typeface="Times New Roman"/>
                <a:cs typeface="Times New Roman"/>
              </a:rPr>
              <a:t>chiamante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Il controllo </a:t>
            </a:r>
            <a:r>
              <a:rPr sz="2400" spc="-5" dirty="0">
                <a:latin typeface="Times New Roman"/>
                <a:cs typeface="Times New Roman"/>
              </a:rPr>
              <a:t>passa </a:t>
            </a:r>
            <a:r>
              <a:rPr sz="2400" dirty="0">
                <a:latin typeface="Times New Roman"/>
                <a:cs typeface="Times New Roman"/>
              </a:rPr>
              <a:t>all’unità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attivata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All’atto del completamento della sua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esecuzione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L’attivazione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termina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Il controllo torna al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chiamante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03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945283"/>
            <a:ext cx="7349490" cy="4611370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2566035">
              <a:lnSpc>
                <a:spcPct val="100000"/>
              </a:lnSpc>
              <a:spcBef>
                <a:spcPts val="2215"/>
              </a:spcBef>
            </a:pPr>
            <a:r>
              <a:rPr sz="3600" spc="-5" dirty="0">
                <a:latin typeface="Times New Roman"/>
                <a:cs typeface="Times New Roman"/>
              </a:rPr>
              <a:t>Nidificazione</a:t>
            </a:r>
            <a:endParaRPr sz="36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189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Le risorse di cui fa uso un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sottoprogramma  possono includere altri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sottoprogrammi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Completa analogia con 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</a:t>
            </a:r>
            <a:endParaRPr sz="2800">
              <a:latin typeface="Times New Roman"/>
              <a:cs typeface="Times New Roman"/>
            </a:endParaRPr>
          </a:p>
          <a:p>
            <a:pPr marL="344805" marR="1578610" indent="-332105">
              <a:lnSpc>
                <a:spcPct val="100000"/>
              </a:lnSpc>
              <a:spcBef>
                <a:spcPts val="79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Si viene a creare una gerarchia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  sottoprogrammi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Struttura risultante </a:t>
            </a:r>
            <a:r>
              <a:rPr sz="2800" spc="-5" dirty="0">
                <a:latin typeface="Times New Roman"/>
                <a:cs typeface="Times New Roman"/>
              </a:rPr>
              <a:t>ad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albero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Relazione padre-figlio riferita alla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dichiarazione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Sottoprogrammi</a:t>
            </a:r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sz="3600" spc="-5" dirty="0"/>
              <a:t>Comunicazione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439025" cy="4017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Definizione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Titolo 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intestazione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Identificatore</a:t>
            </a:r>
            <a:endParaRPr sz="20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Specificazione delle risorse </a:t>
            </a:r>
            <a:r>
              <a:rPr sz="2000" spc="-5" dirty="0">
                <a:latin typeface="Times New Roman"/>
                <a:cs typeface="Times New Roman"/>
              </a:rPr>
              <a:t>usate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(talvolta)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0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Corpo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Sequenza di istruzioni denotata dal </a:t>
            </a:r>
            <a:r>
              <a:rPr sz="2000" spc="-5" dirty="0">
                <a:latin typeface="Times New Roman"/>
                <a:cs typeface="Times New Roman"/>
              </a:rPr>
              <a:t>nome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sottoprogramma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4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Comunicazione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spc="-10" dirty="0">
                <a:latin typeface="Times New Roman"/>
                <a:cs typeface="Times New Roman"/>
              </a:rPr>
              <a:t>Come </a:t>
            </a:r>
            <a:r>
              <a:rPr sz="2400" dirty="0">
                <a:latin typeface="Times New Roman"/>
                <a:cs typeface="Times New Roman"/>
              </a:rPr>
              <a:t>si connettono i </a:t>
            </a:r>
            <a:r>
              <a:rPr sz="2400" spc="-5" dirty="0">
                <a:latin typeface="Times New Roman"/>
                <a:cs typeface="Times New Roman"/>
              </a:rPr>
              <a:t>sottoprogrammi </a:t>
            </a:r>
            <a:r>
              <a:rPr sz="2400" dirty="0">
                <a:latin typeface="Times New Roman"/>
                <a:cs typeface="Times New Roman"/>
              </a:rPr>
              <a:t>tra di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loro?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spc="-10" dirty="0">
                <a:latin typeface="Times New Roman"/>
                <a:cs typeface="Times New Roman"/>
              </a:rPr>
              <a:t>Come </a:t>
            </a:r>
            <a:r>
              <a:rPr sz="2400" spc="-5" dirty="0">
                <a:latin typeface="Times New Roman"/>
                <a:cs typeface="Times New Roman"/>
              </a:rPr>
              <a:t>si scambiano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dati?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sz="2400" spc="-10" dirty="0">
                <a:latin typeface="Times New Roman"/>
                <a:cs typeface="Times New Roman"/>
              </a:rPr>
              <a:t>Come </a:t>
            </a:r>
            <a:r>
              <a:rPr sz="2400" spc="-5" dirty="0">
                <a:latin typeface="Times New Roman"/>
                <a:cs typeface="Times New Roman"/>
              </a:rPr>
              <a:t>comunicano </a:t>
            </a:r>
            <a:r>
              <a:rPr sz="2400" dirty="0">
                <a:latin typeface="Times New Roman"/>
                <a:cs typeface="Times New Roman"/>
              </a:rPr>
              <a:t>col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principale?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5292" y="136347"/>
            <a:ext cx="3695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541" y="542055"/>
            <a:ext cx="8522335" cy="5577205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2666365">
              <a:lnSpc>
                <a:spcPct val="100000"/>
              </a:lnSpc>
              <a:spcBef>
                <a:spcPts val="2225"/>
              </a:spcBef>
            </a:pPr>
            <a:r>
              <a:rPr sz="3600" spc="-5" dirty="0">
                <a:latin typeface="Times New Roman"/>
                <a:cs typeface="Times New Roman"/>
              </a:rPr>
              <a:t>Comunicazione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89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Un sottoprogramma può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comunicare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7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 l’ambiente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esterno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Istruzioni di lettura e/o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scrittura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55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Con l’ambiente</a:t>
            </a:r>
            <a:r>
              <a:rPr sz="2800" spc="-10" dirty="0">
                <a:latin typeface="Times New Roman"/>
                <a:cs typeface="Times New Roman"/>
              </a:rPr>
              <a:t> chiamante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Implicitamente</a:t>
            </a:r>
            <a:endParaRPr sz="2400">
              <a:latin typeface="Times New Roman"/>
              <a:cs typeface="Times New Roman"/>
            </a:endParaRPr>
          </a:p>
          <a:p>
            <a:pPr marL="1612900" marR="373380" lvl="3" indent="-228600">
              <a:lnSpc>
                <a:spcPts val="2160"/>
              </a:lnSpc>
              <a:spcBef>
                <a:spcPts val="540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Tramite </a:t>
            </a:r>
            <a:r>
              <a:rPr sz="2000" dirty="0">
                <a:latin typeface="Times New Roman"/>
                <a:cs typeface="Times New Roman"/>
              </a:rPr>
              <a:t>le variabili </a:t>
            </a:r>
            <a:r>
              <a:rPr sz="2000" spc="5" dirty="0">
                <a:latin typeface="Times New Roman"/>
                <a:cs typeface="Times New Roman"/>
              </a:rPr>
              <a:t>non </a:t>
            </a:r>
            <a:r>
              <a:rPr sz="2000" spc="-5" dirty="0">
                <a:latin typeface="Times New Roman"/>
                <a:cs typeface="Times New Roman"/>
              </a:rPr>
              <a:t>locali </a:t>
            </a:r>
            <a:r>
              <a:rPr sz="2000" dirty="0">
                <a:latin typeface="Times New Roman"/>
                <a:cs typeface="Times New Roman"/>
              </a:rPr>
              <a:t>(secondo le regole di </a:t>
            </a:r>
            <a:r>
              <a:rPr sz="2000" spc="-5" dirty="0">
                <a:latin typeface="Times New Roman"/>
                <a:cs typeface="Times New Roman"/>
              </a:rPr>
              <a:t>visibilità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  linguaggio)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Esplicitamente</a:t>
            </a:r>
            <a:endParaRPr sz="2400">
              <a:latin typeface="Times New Roman"/>
              <a:cs typeface="Times New Roman"/>
            </a:endParaRPr>
          </a:p>
          <a:p>
            <a:pPr marL="1612900" lvl="3" indent="-228600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Attraverso l’uso di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parametri</a:t>
            </a:r>
            <a:endParaRPr sz="2000">
              <a:latin typeface="Times New Roman"/>
              <a:cs typeface="Times New Roman"/>
            </a:endParaRPr>
          </a:p>
          <a:p>
            <a:pPr marL="2070735" marR="5080" indent="-229235">
              <a:lnSpc>
                <a:spcPts val="2160"/>
              </a:lnSpc>
              <a:spcBef>
                <a:spcPts val="540"/>
              </a:spcBef>
            </a:pPr>
            <a:r>
              <a:rPr sz="2000" dirty="0">
                <a:latin typeface="Times New Roman"/>
                <a:cs typeface="Times New Roman"/>
              </a:rPr>
              <a:t>» rappresentano le variabili che il </a:t>
            </a:r>
            <a:r>
              <a:rPr sz="2000" spc="-5" dirty="0">
                <a:latin typeface="Times New Roman"/>
                <a:cs typeface="Times New Roman"/>
              </a:rPr>
              <a:t>sottoprogramma </a:t>
            </a:r>
            <a:r>
              <a:rPr sz="2000" dirty="0">
                <a:latin typeface="Times New Roman"/>
                <a:cs typeface="Times New Roman"/>
              </a:rPr>
              <a:t>ha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input dal  </a:t>
            </a:r>
            <a:r>
              <a:rPr sz="2000" spc="-5" dirty="0">
                <a:latin typeface="Times New Roman"/>
                <a:cs typeface="Times New Roman"/>
              </a:rPr>
              <a:t>programma chiamante </a:t>
            </a:r>
            <a:r>
              <a:rPr sz="2000" dirty="0">
                <a:latin typeface="Times New Roman"/>
                <a:cs typeface="Times New Roman"/>
              </a:rPr>
              <a:t>e che, opportunamente elaborate,  vengono </a:t>
            </a:r>
            <a:r>
              <a:rPr sz="2000" spc="-5" dirty="0">
                <a:latin typeface="Times New Roman"/>
                <a:cs typeface="Times New Roman"/>
              </a:rPr>
              <a:t>tramutate </a:t>
            </a:r>
            <a:r>
              <a:rPr sz="2000" dirty="0">
                <a:latin typeface="Times New Roman"/>
                <a:cs typeface="Times New Roman"/>
              </a:rPr>
              <a:t>in output del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sottoprogramma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813257"/>
            <a:ext cx="6377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Vista di un</a:t>
            </a:r>
            <a:r>
              <a:rPr spc="-85" dirty="0"/>
              <a:t> </a:t>
            </a: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7385684" cy="44640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4805" marR="1000125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Rappresenta l’insieme delle </a:t>
            </a:r>
            <a:r>
              <a:rPr sz="2800" dirty="0">
                <a:latin typeface="Times New Roman"/>
                <a:cs typeface="Times New Roman"/>
              </a:rPr>
              <a:t>risorse </a:t>
            </a:r>
            <a:r>
              <a:rPr sz="2800" spc="-5" dirty="0">
                <a:latin typeface="Times New Roman"/>
                <a:cs typeface="Times New Roman"/>
              </a:rPr>
              <a:t>a cui il  sottoprogramma ha</a:t>
            </a:r>
            <a:r>
              <a:rPr sz="2800" spc="-10" dirty="0">
                <a:latin typeface="Times New Roman"/>
                <a:cs typeface="Times New Roman"/>
              </a:rPr>
              <a:t> accesso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7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Dati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Altri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sottoprogrammi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5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E’ definita da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Nidificazione nella </a:t>
            </a:r>
            <a:r>
              <a:rPr sz="2400" spc="-5" dirty="0">
                <a:latin typeface="Times New Roman"/>
                <a:cs typeface="Times New Roman"/>
              </a:rPr>
              <a:t>dichiarazione </a:t>
            </a:r>
            <a:r>
              <a:rPr sz="2400" dirty="0">
                <a:latin typeface="Times New Roman"/>
                <a:cs typeface="Times New Roman"/>
              </a:rPr>
              <a:t>dei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sottoprogrammi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Vista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Statica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9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Sequenza di </a:t>
            </a:r>
            <a:r>
              <a:rPr sz="2400" spc="-5" dirty="0">
                <a:latin typeface="Times New Roman"/>
                <a:cs typeface="Times New Roman"/>
              </a:rPr>
              <a:t>chiamata </a:t>
            </a:r>
            <a:r>
              <a:rPr sz="2400" dirty="0">
                <a:latin typeface="Times New Roman"/>
                <a:cs typeface="Times New Roman"/>
              </a:rPr>
              <a:t>dei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sottoprogrammi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Font typeface="Times New Roman"/>
              <a:buChar char="•"/>
              <a:tabLst>
                <a:tab pos="1155065" algn="l"/>
                <a:tab pos="1155700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Vista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Dinamica</a:t>
            </a:r>
            <a:endParaRPr sz="2000">
              <a:latin typeface="Times New Roman"/>
              <a:cs typeface="Times New Roman"/>
            </a:endParaRPr>
          </a:p>
          <a:p>
            <a:pPr marL="344805" marR="5080" indent="-332105">
              <a:lnSpc>
                <a:spcPts val="3020"/>
              </a:lnSpc>
              <a:spcBef>
                <a:spcPts val="71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Utile per limitare l’accesso alle </a:t>
            </a:r>
            <a:r>
              <a:rPr sz="2800" dirty="0">
                <a:latin typeface="Times New Roman"/>
                <a:cs typeface="Times New Roman"/>
              </a:rPr>
              <a:t>risorse soltanto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ai  sottoprogrammi interessati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538048"/>
            <a:ext cx="6377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Vista di un</a:t>
            </a:r>
            <a:r>
              <a:rPr spc="-85" dirty="0"/>
              <a:t> </a:t>
            </a: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1000037"/>
            <a:ext cx="8268970" cy="54336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747010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Sottoprogrammi</a:t>
            </a:r>
            <a:endParaRPr sz="3600">
              <a:latin typeface="Times New Roman"/>
              <a:cs typeface="Times New Roman"/>
            </a:endParaRPr>
          </a:p>
          <a:p>
            <a:pPr marL="344805" marR="499745" indent="-332105">
              <a:lnSpc>
                <a:spcPts val="3460"/>
              </a:lnSpc>
              <a:spcBef>
                <a:spcPts val="193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Un sottoprogramma può richiamare soltanto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  sottoprogrammi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2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che esso dichiara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direttamente</a:t>
            </a:r>
            <a:endParaRPr sz="2800">
              <a:latin typeface="Times New Roman"/>
              <a:cs typeface="Times New Roman"/>
            </a:endParaRPr>
          </a:p>
          <a:p>
            <a:pPr marL="744220" marR="5080" lvl="1" indent="-274320">
              <a:lnSpc>
                <a:spcPts val="3030"/>
              </a:lnSpc>
              <a:spcBef>
                <a:spcPts val="740"/>
              </a:spcBef>
              <a:buChar char="–"/>
              <a:tabLst>
                <a:tab pos="744855" algn="l"/>
              </a:tabLst>
            </a:pPr>
            <a:r>
              <a:rPr sz="2800" spc="-5" dirty="0">
                <a:latin typeface="Times New Roman"/>
                <a:cs typeface="Times New Roman"/>
              </a:rPr>
              <a:t>che </a:t>
            </a:r>
            <a:r>
              <a:rPr sz="2800" dirty="0">
                <a:latin typeface="Times New Roman"/>
                <a:cs typeface="Times New Roman"/>
              </a:rPr>
              <a:t>sono </a:t>
            </a:r>
            <a:r>
              <a:rPr sz="2800" spc="-5" dirty="0">
                <a:latin typeface="Times New Roman"/>
                <a:cs typeface="Times New Roman"/>
              </a:rPr>
              <a:t>stati dichiarati dallo stesso sottoprogramma  che lo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dichiara</a:t>
            </a:r>
            <a:endParaRPr sz="2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Incluso </a:t>
            </a:r>
            <a:r>
              <a:rPr sz="2400" spc="-5" dirty="0">
                <a:latin typeface="Times New Roman"/>
                <a:cs typeface="Times New Roman"/>
              </a:rPr>
              <a:t>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stesso</a:t>
            </a:r>
            <a:endParaRPr sz="24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Ricorsione</a:t>
            </a:r>
            <a:endParaRPr sz="2000">
              <a:latin typeface="Times New Roman"/>
              <a:cs typeface="Times New Roman"/>
            </a:endParaRPr>
          </a:p>
          <a:p>
            <a:pPr marL="344805" marR="542925" indent="-332105">
              <a:lnSpc>
                <a:spcPts val="3460"/>
              </a:lnSpc>
              <a:spcBef>
                <a:spcPts val="82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Visibilità definita esclusivamente in base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alla  nidificazione</a:t>
            </a:r>
            <a:endParaRPr sz="32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20"/>
              </a:spcBef>
              <a:buChar char="–"/>
              <a:tabLst>
                <a:tab pos="744855" algn="l"/>
              </a:tabLst>
            </a:pPr>
            <a:r>
              <a:rPr sz="2800" dirty="0">
                <a:latin typeface="Times New Roman"/>
                <a:cs typeface="Times New Roman"/>
              </a:rPr>
              <a:t>Figli </a:t>
            </a:r>
            <a:r>
              <a:rPr sz="2800" spc="-5" dirty="0">
                <a:latin typeface="Times New Roman"/>
                <a:cs typeface="Times New Roman"/>
              </a:rPr>
              <a:t>e fratelli nella </a:t>
            </a:r>
            <a:r>
              <a:rPr sz="2800" dirty="0">
                <a:latin typeface="Times New Roman"/>
                <a:cs typeface="Times New Roman"/>
              </a:rPr>
              <a:t>struttura </a:t>
            </a:r>
            <a:r>
              <a:rPr sz="2800" spc="-5" dirty="0">
                <a:latin typeface="Times New Roman"/>
                <a:cs typeface="Times New Roman"/>
              </a:rPr>
              <a:t>ad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albero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538048"/>
            <a:ext cx="6377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Vista di un</a:t>
            </a:r>
            <a:r>
              <a:rPr spc="-85" dirty="0"/>
              <a:t> </a:t>
            </a: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7210425" cy="487108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997200">
              <a:lnSpc>
                <a:spcPct val="100000"/>
              </a:lnSpc>
              <a:spcBef>
                <a:spcPts val="1780"/>
              </a:spcBef>
            </a:pPr>
            <a:r>
              <a:rPr sz="3600" spc="-5" dirty="0">
                <a:latin typeface="Times New Roman"/>
                <a:cs typeface="Times New Roman"/>
              </a:rPr>
              <a:t>Variabili</a:t>
            </a:r>
            <a:endParaRPr sz="3600">
              <a:latin typeface="Times New Roman"/>
              <a:cs typeface="Times New Roman"/>
            </a:endParaRPr>
          </a:p>
          <a:p>
            <a:pPr marL="344805" marR="1109980" indent="-332105">
              <a:lnSpc>
                <a:spcPts val="3460"/>
              </a:lnSpc>
              <a:spcBef>
                <a:spcPts val="1939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Ciascun sottoprogramma può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usare  esclusivamente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2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Le proprie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variabili</a:t>
            </a:r>
            <a:endParaRPr sz="2800">
              <a:latin typeface="Times New Roman"/>
              <a:cs typeface="Times New Roman"/>
            </a:endParaRPr>
          </a:p>
          <a:p>
            <a:pPr marL="743585" marR="446405" lvl="1" indent="-273685">
              <a:lnSpc>
                <a:spcPts val="3030"/>
              </a:lnSpc>
              <a:spcBef>
                <a:spcPts val="74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Le variabili dichiarate dai sottoprogrammi  attualmente 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esecuzione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Visibilità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dipendente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ts val="2280"/>
              </a:lnSpc>
              <a:spcBef>
                <a:spcPts val="270"/>
              </a:spcBef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Dalla struttura della gerarchia di dichiarazione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dei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ts val="2280"/>
              </a:lnSpc>
            </a:pPr>
            <a:r>
              <a:rPr sz="2000" spc="-5" dirty="0">
                <a:latin typeface="Times New Roman"/>
                <a:cs typeface="Times New Roman"/>
              </a:rPr>
              <a:t>sottoprogrammi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(statica)</a:t>
            </a:r>
            <a:endParaRPr sz="2000">
              <a:latin typeface="Times New Roman"/>
              <a:cs typeface="Times New Roman"/>
            </a:endParaRPr>
          </a:p>
          <a:p>
            <a:pPr marL="1612900" marR="5080" lvl="3" indent="-229235">
              <a:lnSpc>
                <a:spcPts val="2160"/>
              </a:lnSpc>
              <a:spcBef>
                <a:spcPts val="535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Dall’ordine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chiamata </a:t>
            </a:r>
            <a:r>
              <a:rPr sz="2000" dirty="0">
                <a:latin typeface="Times New Roman"/>
                <a:cs typeface="Times New Roman"/>
              </a:rPr>
              <a:t>dei </a:t>
            </a:r>
            <a:r>
              <a:rPr sz="2000" spc="-5" dirty="0">
                <a:latin typeface="Times New Roman"/>
                <a:cs typeface="Times New Roman"/>
              </a:rPr>
              <a:t>sottoprogrammi </a:t>
            </a:r>
            <a:r>
              <a:rPr sz="2000" dirty="0">
                <a:latin typeface="Times New Roman"/>
                <a:cs typeface="Times New Roman"/>
              </a:rPr>
              <a:t>precedenti  </a:t>
            </a:r>
            <a:r>
              <a:rPr sz="2000" spc="-5" dirty="0">
                <a:latin typeface="Times New Roman"/>
                <a:cs typeface="Times New Roman"/>
              </a:rPr>
              <a:t>(dinamico)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2649" y="276606"/>
            <a:ext cx="637603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Vista di un</a:t>
            </a:r>
            <a:r>
              <a:rPr spc="-90" dirty="0"/>
              <a:t> </a:t>
            </a:r>
            <a:r>
              <a:rPr dirty="0"/>
              <a:t>Sottoprogramma</a:t>
            </a:r>
          </a:p>
          <a:p>
            <a:pPr marL="1270" algn="ctr">
              <a:lnSpc>
                <a:spcPct val="100000"/>
              </a:lnSpc>
              <a:spcBef>
                <a:spcPts val="35"/>
              </a:spcBef>
            </a:pPr>
            <a:r>
              <a:rPr sz="3600" i="1" spc="-5" dirty="0">
                <a:latin typeface="Times New Roman"/>
                <a:cs typeface="Times New Roman"/>
              </a:rPr>
              <a:t>Shadowing</a:t>
            </a:r>
            <a:r>
              <a:rPr sz="3600" i="1" dirty="0">
                <a:latin typeface="Times New Roman"/>
                <a:cs typeface="Times New Roman"/>
              </a:rPr>
              <a:t> </a:t>
            </a:r>
            <a:r>
              <a:rPr sz="3600" i="1" spc="-5" dirty="0">
                <a:latin typeface="Times New Roman"/>
                <a:cs typeface="Times New Roman"/>
              </a:rPr>
              <a:t>(oscuramento)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320" y="1960575"/>
            <a:ext cx="7540625" cy="37890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44805" marR="5080" indent="-332105">
              <a:lnSpc>
                <a:spcPts val="3030"/>
              </a:lnSpc>
              <a:spcBef>
                <a:spcPts val="47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Sottoprogrammi </a:t>
            </a:r>
            <a:r>
              <a:rPr sz="2800" dirty="0">
                <a:latin typeface="Times New Roman"/>
                <a:cs typeface="Times New Roman"/>
              </a:rPr>
              <a:t>diversi possono </a:t>
            </a:r>
            <a:r>
              <a:rPr sz="2800" spc="-5" dirty="0">
                <a:latin typeface="Times New Roman"/>
                <a:cs typeface="Times New Roman"/>
              </a:rPr>
              <a:t>dichiarare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risorse  </a:t>
            </a:r>
            <a:r>
              <a:rPr sz="2800" spc="-5" dirty="0">
                <a:latin typeface="Times New Roman"/>
                <a:cs typeface="Times New Roman"/>
              </a:rPr>
              <a:t>con lo stesso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nome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27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Oggetti diversi, </a:t>
            </a:r>
            <a:r>
              <a:rPr sz="2400" spc="-5" dirty="0">
                <a:latin typeface="Times New Roman"/>
                <a:cs typeface="Times New Roman"/>
              </a:rPr>
              <a:t>totalmente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scorrelati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dirty="0">
                <a:latin typeface="Times New Roman"/>
                <a:cs typeface="Times New Roman"/>
              </a:rPr>
              <a:t>Possono essere di </a:t>
            </a:r>
            <a:r>
              <a:rPr sz="2000" spc="-5" dirty="0">
                <a:latin typeface="Times New Roman"/>
                <a:cs typeface="Times New Roman"/>
              </a:rPr>
              <a:t>tipi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differenti</a:t>
            </a:r>
            <a:endParaRPr sz="2000">
              <a:latin typeface="Times New Roman"/>
              <a:cs typeface="Times New Roman"/>
            </a:endParaRPr>
          </a:p>
          <a:p>
            <a:pPr marL="344805" marR="165100" indent="-332105">
              <a:lnSpc>
                <a:spcPts val="3020"/>
              </a:lnSpc>
              <a:spcBef>
                <a:spcPts val="715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Sottoprogrammi attivi in un certo istante </a:t>
            </a:r>
            <a:r>
              <a:rPr sz="2800" dirty="0">
                <a:latin typeface="Times New Roman"/>
                <a:cs typeface="Times New Roman"/>
              </a:rPr>
              <a:t>possono  </a:t>
            </a:r>
            <a:r>
              <a:rPr sz="2800" spc="-5" dirty="0">
                <a:latin typeface="Times New Roman"/>
                <a:cs typeface="Times New Roman"/>
              </a:rPr>
              <a:t>aver dichiarato risorse con lo stesso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nome</a:t>
            </a:r>
            <a:endParaRPr sz="2800">
              <a:latin typeface="Times New Roman"/>
              <a:cs typeface="Times New Roman"/>
            </a:endParaRPr>
          </a:p>
          <a:p>
            <a:pPr marL="743585" marR="718185" lvl="1" indent="-273685">
              <a:lnSpc>
                <a:spcPts val="2590"/>
              </a:lnSpc>
              <a:spcBef>
                <a:spcPts val="6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Ciascun </a:t>
            </a:r>
            <a:r>
              <a:rPr sz="2400" spc="-5" dirty="0">
                <a:latin typeface="Times New Roman"/>
                <a:cs typeface="Times New Roman"/>
              </a:rPr>
              <a:t>sottoprogramma </a:t>
            </a:r>
            <a:r>
              <a:rPr sz="2400" dirty="0">
                <a:latin typeface="Times New Roman"/>
                <a:cs typeface="Times New Roman"/>
              </a:rPr>
              <a:t>attivo ha accesso solo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  </a:t>
            </a:r>
            <a:r>
              <a:rPr sz="2400" spc="-5" dirty="0">
                <a:latin typeface="Times New Roman"/>
                <a:cs typeface="Times New Roman"/>
              </a:rPr>
              <a:t>sinonimo </a:t>
            </a:r>
            <a:r>
              <a:rPr sz="2400" dirty="0">
                <a:latin typeface="Times New Roman"/>
                <a:cs typeface="Times New Roman"/>
              </a:rPr>
              <a:t>“più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vicino”</a:t>
            </a:r>
            <a:endParaRPr sz="2400">
              <a:latin typeface="Times New Roman"/>
              <a:cs typeface="Times New Roman"/>
            </a:endParaRPr>
          </a:p>
          <a:p>
            <a:pPr marL="1155065" marR="233679" lvl="2" indent="-228600">
              <a:lnSpc>
                <a:spcPts val="2160"/>
              </a:lnSpc>
              <a:spcBef>
                <a:spcPts val="520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Visibilità </a:t>
            </a:r>
            <a:r>
              <a:rPr sz="2000" dirty="0">
                <a:latin typeface="Times New Roman"/>
                <a:cs typeface="Times New Roman"/>
              </a:rPr>
              <a:t>dipendente </a:t>
            </a:r>
            <a:r>
              <a:rPr sz="2000" spc="-5" dirty="0">
                <a:latin typeface="Times New Roman"/>
                <a:cs typeface="Times New Roman"/>
              </a:rPr>
              <a:t>esclusivamente </a:t>
            </a:r>
            <a:r>
              <a:rPr sz="2000" dirty="0">
                <a:latin typeface="Times New Roman"/>
                <a:cs typeface="Times New Roman"/>
              </a:rPr>
              <a:t>dall’ordine di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chiamata  </a:t>
            </a:r>
            <a:r>
              <a:rPr sz="2000" dirty="0">
                <a:latin typeface="Times New Roman"/>
                <a:cs typeface="Times New Roman"/>
              </a:rPr>
              <a:t>dei </a:t>
            </a:r>
            <a:r>
              <a:rPr sz="2000" spc="-5" dirty="0">
                <a:latin typeface="Times New Roman"/>
                <a:cs typeface="Times New Roman"/>
              </a:rPr>
              <a:t>sottoprogrammi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precedenti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3103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Sottoprogrammi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000037"/>
            <a:ext cx="7572375" cy="53676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323465">
              <a:lnSpc>
                <a:spcPct val="100000"/>
              </a:lnSpc>
              <a:spcBef>
                <a:spcPts val="1780"/>
              </a:spcBef>
            </a:pPr>
            <a:r>
              <a:rPr sz="3600" dirty="0">
                <a:latin typeface="Times New Roman"/>
                <a:cs typeface="Times New Roman"/>
              </a:rPr>
              <a:t>Tipi di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Variabili</a:t>
            </a:r>
            <a:endParaRPr sz="36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151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Variabili locali al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sottoprogramma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7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Interne 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sottoprogramma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6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Temporanee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30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Create quando il </a:t>
            </a:r>
            <a:r>
              <a:rPr sz="2400" spc="-5" dirty="0">
                <a:latin typeface="Times New Roman"/>
                <a:cs typeface="Times New Roman"/>
              </a:rPr>
              <a:t>sottoprogramma </a:t>
            </a:r>
            <a:r>
              <a:rPr sz="2400" dirty="0">
                <a:latin typeface="Times New Roman"/>
                <a:cs typeface="Times New Roman"/>
              </a:rPr>
              <a:t>entra in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azione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Distrutte quando il </a:t>
            </a:r>
            <a:r>
              <a:rPr sz="2400" spc="-5" dirty="0">
                <a:latin typeface="Times New Roman"/>
                <a:cs typeface="Times New Roman"/>
              </a:rPr>
              <a:t>sottoprogramma </a:t>
            </a:r>
            <a:r>
              <a:rPr sz="2400" dirty="0">
                <a:latin typeface="Times New Roman"/>
                <a:cs typeface="Times New Roman"/>
              </a:rPr>
              <a:t>è stato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eseguito</a:t>
            </a:r>
            <a:endParaRPr sz="240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Times New Roman"/>
                <a:cs typeface="Times New Roman"/>
              </a:rPr>
              <a:t>– Liberazione del relativo spazio di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memoria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8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Variabili non locali al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sottoprogramma</a:t>
            </a:r>
            <a:endParaRPr sz="32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3020"/>
              </a:lnSpc>
              <a:spcBef>
                <a:spcPts val="76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Definite nel resto del programma, al di </a:t>
            </a:r>
            <a:r>
              <a:rPr sz="2800" dirty="0">
                <a:latin typeface="Times New Roman"/>
                <a:cs typeface="Times New Roman"/>
              </a:rPr>
              <a:t>fuori </a:t>
            </a:r>
            <a:r>
              <a:rPr sz="2800" spc="-5" dirty="0">
                <a:latin typeface="Times New Roman"/>
                <a:cs typeface="Times New Roman"/>
              </a:rPr>
              <a:t>del  sottoprogramma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Dette </a:t>
            </a:r>
            <a:r>
              <a:rPr sz="2400" i="1" dirty="0">
                <a:latin typeface="Times New Roman"/>
                <a:cs typeface="Times New Roman"/>
              </a:rPr>
              <a:t>globali </a:t>
            </a:r>
            <a:r>
              <a:rPr sz="2400" dirty="0">
                <a:latin typeface="Times New Roman"/>
                <a:cs typeface="Times New Roman"/>
              </a:rPr>
              <a:t>se definite nel </a:t>
            </a:r>
            <a:r>
              <a:rPr sz="2400" spc="-5" dirty="0">
                <a:latin typeface="Times New Roman"/>
                <a:cs typeface="Times New Roman"/>
              </a:rPr>
              <a:t>programma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principale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275971"/>
            <a:ext cx="4021454" cy="137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Sottoprogrammi</a:t>
            </a:r>
            <a:endParaRPr sz="4800"/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4000" spc="-5" dirty="0"/>
              <a:t>Tipi di</a:t>
            </a:r>
            <a:r>
              <a:rPr sz="4000" spc="-20" dirty="0"/>
              <a:t> </a:t>
            </a:r>
            <a:r>
              <a:rPr sz="4000" dirty="0"/>
              <a:t>Variabili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95552" y="1834093"/>
            <a:ext cx="6748780" cy="35223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200" dirty="0">
                <a:latin typeface="Times New Roman"/>
                <a:cs typeface="Times New Roman"/>
              </a:rPr>
              <a:t>MAIN</a:t>
            </a:r>
            <a:endParaRPr sz="3200">
              <a:latin typeface="Times New Roman"/>
              <a:cs typeface="Times New Roman"/>
            </a:endParaRPr>
          </a:p>
          <a:p>
            <a:pPr marL="579120" marR="1654175" indent="-567055">
              <a:lnSpc>
                <a:spcPts val="4640"/>
              </a:lnSpc>
              <a:spcBef>
                <a:spcPts val="135"/>
              </a:spcBef>
            </a:pPr>
            <a:r>
              <a:rPr sz="3200" dirty="0">
                <a:latin typeface="Times New Roman"/>
                <a:cs typeface="Times New Roman"/>
              </a:rPr>
              <a:t>Risorse globali  SOTTOPROGRAMMA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P1</a:t>
            </a:r>
            <a:endParaRPr sz="3200">
              <a:latin typeface="Times New Roman"/>
              <a:cs typeface="Times New Roman"/>
            </a:endParaRPr>
          </a:p>
          <a:p>
            <a:pPr marL="579120">
              <a:lnSpc>
                <a:spcPct val="100000"/>
              </a:lnSpc>
              <a:spcBef>
                <a:spcPts val="509"/>
              </a:spcBef>
            </a:pPr>
            <a:r>
              <a:rPr sz="3200" dirty="0">
                <a:latin typeface="Times New Roman"/>
                <a:cs typeface="Times New Roman"/>
              </a:rPr>
              <a:t>Risorse </a:t>
            </a:r>
            <a:r>
              <a:rPr sz="3200" spc="-5" dirty="0">
                <a:latin typeface="Times New Roman"/>
                <a:cs typeface="Times New Roman"/>
              </a:rPr>
              <a:t>locali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5" dirty="0">
                <a:latin typeface="Times New Roman"/>
                <a:cs typeface="Times New Roman"/>
              </a:rPr>
              <a:t>P1 </a:t>
            </a:r>
            <a:r>
              <a:rPr sz="3200" dirty="0">
                <a:latin typeface="Times New Roman"/>
                <a:cs typeface="Times New Roman"/>
              </a:rPr>
              <a:t>e </a:t>
            </a:r>
            <a:r>
              <a:rPr sz="3200" spc="5" dirty="0">
                <a:latin typeface="Times New Roman"/>
                <a:cs typeface="Times New Roman"/>
              </a:rPr>
              <a:t>non </a:t>
            </a:r>
            <a:r>
              <a:rPr sz="3200" dirty="0">
                <a:latin typeface="Times New Roman"/>
                <a:cs typeface="Times New Roman"/>
              </a:rPr>
              <a:t>locali a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P1.1</a:t>
            </a:r>
            <a:endParaRPr sz="3200">
              <a:latin typeface="Times New Roman"/>
              <a:cs typeface="Times New Roman"/>
            </a:endParaRPr>
          </a:p>
          <a:p>
            <a:pPr marL="1478915">
              <a:lnSpc>
                <a:spcPct val="100000"/>
              </a:lnSpc>
              <a:spcBef>
                <a:spcPts val="805"/>
              </a:spcBef>
            </a:pPr>
            <a:r>
              <a:rPr sz="3200" dirty="0">
                <a:latin typeface="Times New Roman"/>
                <a:cs typeface="Times New Roman"/>
              </a:rPr>
              <a:t>SOTTOPROGRAMMA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P1.1</a:t>
            </a:r>
            <a:endParaRPr sz="3200">
              <a:latin typeface="Times New Roman"/>
              <a:cs typeface="Times New Roman"/>
            </a:endParaRPr>
          </a:p>
          <a:p>
            <a:pPr marL="1478915">
              <a:lnSpc>
                <a:spcPct val="100000"/>
              </a:lnSpc>
              <a:spcBef>
                <a:spcPts val="795"/>
              </a:spcBef>
            </a:pPr>
            <a:r>
              <a:rPr sz="3200" dirty="0">
                <a:latin typeface="Times New Roman"/>
                <a:cs typeface="Times New Roman"/>
              </a:rPr>
              <a:t>Risorse </a:t>
            </a:r>
            <a:r>
              <a:rPr sz="3200" spc="-5" dirty="0">
                <a:latin typeface="Times New Roman"/>
                <a:cs typeface="Times New Roman"/>
              </a:rPr>
              <a:t>locali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P1.1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266141"/>
            <a:ext cx="6156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  <a:r>
              <a:rPr spc="-90" dirty="0"/>
              <a:t> </a:t>
            </a:r>
            <a:r>
              <a:rPr dirty="0"/>
              <a:t>Modulare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1218" y="1343208"/>
            <a:ext cx="8301355" cy="41141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Un problema caratterizzato da</a:t>
            </a:r>
            <a:endParaRPr sz="28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3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un </a:t>
            </a:r>
            <a:r>
              <a:rPr sz="2400" spc="-5" dirty="0">
                <a:latin typeface="Times New Roman"/>
                <a:cs typeface="Times New Roman"/>
              </a:rPr>
              <a:t>algoritmo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1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che opera </a:t>
            </a:r>
            <a:r>
              <a:rPr sz="2400" spc="-5" dirty="0">
                <a:latin typeface="Times New Roman"/>
                <a:cs typeface="Times New Roman"/>
              </a:rPr>
              <a:t>sull’insieme </a:t>
            </a:r>
            <a:r>
              <a:rPr sz="2400" dirty="0">
                <a:latin typeface="Times New Roman"/>
                <a:cs typeface="Times New Roman"/>
              </a:rPr>
              <a:t>dei dati di partenza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per produrre l’insieme dei risultati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344805" marR="172085">
              <a:lnSpc>
                <a:spcPts val="3020"/>
              </a:lnSpc>
              <a:spcBef>
                <a:spcPts val="745"/>
              </a:spcBef>
            </a:pPr>
            <a:r>
              <a:rPr sz="2800" spc="-5" dirty="0">
                <a:latin typeface="Times New Roman"/>
                <a:cs typeface="Times New Roman"/>
              </a:rPr>
              <a:t>viene suddiviso in un insieme </a:t>
            </a:r>
            <a:r>
              <a:rPr sz="2800" dirty="0">
                <a:latin typeface="Times New Roman"/>
                <a:cs typeface="Times New Roman"/>
              </a:rPr>
              <a:t>finito </a:t>
            </a:r>
            <a:r>
              <a:rPr sz="2800" spc="-5" dirty="0">
                <a:latin typeface="Times New Roman"/>
                <a:cs typeface="Times New Roman"/>
              </a:rPr>
              <a:t>di </a:t>
            </a:r>
            <a:r>
              <a:rPr sz="2800" i="1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sottoproblemi  a differenti </a:t>
            </a:r>
            <a:r>
              <a:rPr sz="2800" dirty="0">
                <a:latin typeface="Times New Roman"/>
                <a:cs typeface="Times New Roman"/>
              </a:rPr>
              <a:t>livelli </a:t>
            </a:r>
            <a:r>
              <a:rPr sz="2800" spc="-5" dirty="0">
                <a:latin typeface="Times New Roman"/>
                <a:cs typeface="Times New Roman"/>
              </a:rPr>
              <a:t>caratterizzati dalla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tripla</a:t>
            </a:r>
            <a:endParaRPr sz="2800">
              <a:latin typeface="Times New Roman"/>
              <a:cs typeface="Times New Roman"/>
            </a:endParaRPr>
          </a:p>
          <a:p>
            <a:pPr marL="3429635">
              <a:lnSpc>
                <a:spcPct val="100000"/>
              </a:lnSpc>
              <a:spcBef>
                <a:spcPts val="320"/>
              </a:spcBef>
            </a:pP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i="1" spc="-5" dirty="0">
                <a:latin typeface="Times New Roman"/>
                <a:cs typeface="Times New Roman"/>
              </a:rPr>
              <a:t>D</a:t>
            </a:r>
            <a:r>
              <a:rPr sz="2775" i="1" spc="-7" baseline="-21021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i="1" spc="-5" dirty="0">
                <a:latin typeface="Times New Roman"/>
                <a:cs typeface="Times New Roman"/>
              </a:rPr>
              <a:t>A</a:t>
            </a:r>
            <a:r>
              <a:rPr sz="2775" i="1" spc="-7" baseline="-21021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R</a:t>
            </a:r>
            <a:r>
              <a:rPr sz="2775" i="1" spc="-7" baseline="-21021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744220" marR="5080" lvl="1" indent="-274320">
              <a:lnSpc>
                <a:spcPts val="2590"/>
              </a:lnSpc>
              <a:spcBef>
                <a:spcPts val="65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Interazione e ordine di esecuzione degli </a:t>
            </a:r>
            <a:r>
              <a:rPr sz="2400" spc="-5" dirty="0">
                <a:latin typeface="Times New Roman"/>
                <a:cs typeface="Times New Roman"/>
              </a:rPr>
              <a:t>algoritmi </a:t>
            </a:r>
            <a:r>
              <a:rPr sz="2400" dirty="0">
                <a:latin typeface="Times New Roman"/>
                <a:cs typeface="Times New Roman"/>
              </a:rPr>
              <a:t>secondari  per ottenere la soluzione del </a:t>
            </a:r>
            <a:r>
              <a:rPr sz="2400" spc="-5" dirty="0">
                <a:latin typeface="Times New Roman"/>
                <a:cs typeface="Times New Roman"/>
              </a:rPr>
              <a:t>problema </a:t>
            </a:r>
            <a:r>
              <a:rPr sz="2400" dirty="0">
                <a:latin typeface="Times New Roman"/>
                <a:cs typeface="Times New Roman"/>
              </a:rPr>
              <a:t>originario gestita da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  </a:t>
            </a:r>
            <a:r>
              <a:rPr sz="2400" spc="-5" dirty="0">
                <a:latin typeface="Times New Roman"/>
                <a:cs typeface="Times New Roman"/>
              </a:rPr>
              <a:t>algoritmo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coordinatore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73863"/>
            <a:ext cx="40220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Sottoprogrammi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562225" y="810513"/>
            <a:ext cx="4004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Regole di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Visibilità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693" y="1941702"/>
            <a:ext cx="8055609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marR="5080" indent="-332105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45440" algn="l"/>
              </a:tabLst>
            </a:pP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spc="-5" dirty="0">
                <a:latin typeface="Times New Roman"/>
                <a:cs typeface="Times New Roman"/>
              </a:rPr>
              <a:t>identificatore </a:t>
            </a:r>
            <a:r>
              <a:rPr sz="2000" dirty="0">
                <a:latin typeface="Times New Roman"/>
                <a:cs typeface="Times New Roman"/>
              </a:rPr>
              <a:t>è </a:t>
            </a:r>
            <a:r>
              <a:rPr sz="2000" spc="-5" dirty="0">
                <a:latin typeface="Times New Roman"/>
                <a:cs typeface="Times New Roman"/>
              </a:rPr>
              <a:t>visibile </a:t>
            </a:r>
            <a:r>
              <a:rPr sz="2000" dirty="0">
                <a:latin typeface="Times New Roman"/>
                <a:cs typeface="Times New Roman"/>
              </a:rPr>
              <a:t>nel </a:t>
            </a:r>
            <a:r>
              <a:rPr sz="2000" spc="-10" dirty="0">
                <a:latin typeface="Times New Roman"/>
                <a:cs typeface="Times New Roman"/>
              </a:rPr>
              <a:t>programma </a:t>
            </a:r>
            <a:r>
              <a:rPr sz="2000" dirty="0">
                <a:latin typeface="Times New Roman"/>
                <a:cs typeface="Times New Roman"/>
              </a:rPr>
              <a:t>o </a:t>
            </a:r>
            <a:r>
              <a:rPr sz="2000" spc="-5" dirty="0">
                <a:latin typeface="Times New Roman"/>
                <a:cs typeface="Times New Roman"/>
              </a:rPr>
              <a:t>sottoprogramma in cui </a:t>
            </a:r>
            <a:r>
              <a:rPr sz="2000" dirty="0">
                <a:latin typeface="Times New Roman"/>
                <a:cs typeface="Times New Roman"/>
              </a:rPr>
              <a:t>è  </a:t>
            </a:r>
            <a:r>
              <a:rPr sz="2000" spc="-5" dirty="0">
                <a:latin typeface="Times New Roman"/>
                <a:cs typeface="Times New Roman"/>
              </a:rPr>
              <a:t>dichiarato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tutti </a:t>
            </a:r>
            <a:r>
              <a:rPr sz="2000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Times New Roman"/>
                <a:cs typeface="Times New Roman"/>
              </a:rPr>
              <a:t>sottoprogrammi locali </a:t>
            </a:r>
            <a:r>
              <a:rPr sz="2000" spc="-10" dirty="0">
                <a:latin typeface="Times New Roman"/>
                <a:cs typeface="Times New Roman"/>
              </a:rPr>
              <a:t>ad </a:t>
            </a:r>
            <a:r>
              <a:rPr sz="2000" spc="-5" dirty="0">
                <a:latin typeface="Times New Roman"/>
                <a:cs typeface="Times New Roman"/>
              </a:rPr>
              <a:t>esso nei </a:t>
            </a:r>
            <a:r>
              <a:rPr sz="2000" dirty="0">
                <a:latin typeface="Times New Roman"/>
                <a:cs typeface="Times New Roman"/>
              </a:rPr>
              <a:t>quali </a:t>
            </a:r>
            <a:r>
              <a:rPr sz="2000" spc="-5" dirty="0">
                <a:latin typeface="Times New Roman"/>
                <a:cs typeface="Times New Roman"/>
              </a:rPr>
              <a:t>non </a:t>
            </a:r>
            <a:r>
              <a:rPr sz="2000" dirty="0">
                <a:latin typeface="Times New Roman"/>
                <a:cs typeface="Times New Roman"/>
              </a:rPr>
              <a:t>è </a:t>
            </a:r>
            <a:r>
              <a:rPr sz="2000" spc="-5" dirty="0">
                <a:latin typeface="Times New Roman"/>
                <a:cs typeface="Times New Roman"/>
              </a:rPr>
              <a:t>stato   </a:t>
            </a:r>
            <a:r>
              <a:rPr sz="2000" dirty="0">
                <a:latin typeface="Times New Roman"/>
                <a:cs typeface="Times New Roman"/>
              </a:rPr>
              <a:t>ridichiarato.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693" y="2958464"/>
            <a:ext cx="1246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  <a:tab pos="1050290" algn="l"/>
              </a:tabLst>
            </a:pPr>
            <a:r>
              <a:rPr sz="2000" dirty="0">
                <a:latin typeface="Times New Roman"/>
                <a:cs typeface="Times New Roman"/>
              </a:rPr>
              <a:t>Tutte	</a:t>
            </a:r>
            <a:r>
              <a:rPr sz="2000" spc="-5" dirty="0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5860" y="2958464"/>
            <a:ext cx="6665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56615" algn="l"/>
                <a:tab pos="1223645" algn="l"/>
                <a:tab pos="1647825" algn="l"/>
                <a:tab pos="2985770" algn="l"/>
                <a:tab pos="3284854" algn="l"/>
                <a:tab pos="5115560" algn="l"/>
                <a:tab pos="6033135" algn="l"/>
              </a:tabLst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se	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i	</a:t>
            </a:r>
            <a:r>
              <a:rPr sz="2000" spc="-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	pr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gra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	o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pr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gra</a:t>
            </a:r>
            <a:r>
              <a:rPr sz="2000" spc="-15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	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vono	ess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693" y="3163290"/>
            <a:ext cx="8053705" cy="83629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latin typeface="Times New Roman"/>
                <a:cs typeface="Times New Roman"/>
              </a:rPr>
              <a:t>dichiarate </a:t>
            </a:r>
            <a:r>
              <a:rPr sz="2000" spc="-5" dirty="0">
                <a:latin typeface="Times New Roman"/>
                <a:cs typeface="Times New Roman"/>
              </a:rPr>
              <a:t>prima </a:t>
            </a:r>
            <a:r>
              <a:rPr sz="2000" dirty="0">
                <a:latin typeface="Times New Roman"/>
                <a:cs typeface="Times New Roman"/>
              </a:rPr>
              <a:t>di essere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usate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2000" spc="5" dirty="0">
                <a:latin typeface="Times New Roman"/>
                <a:cs typeface="Times New Roman"/>
              </a:rPr>
              <a:t>Una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risorsa</a:t>
            </a:r>
            <a:r>
              <a:rPr sz="2000" i="1" u="sng" spc="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globale</a:t>
            </a:r>
            <a:r>
              <a:rPr sz="2000" i="1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è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visibile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ovvero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accessibile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ovvero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usabile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sempre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7925" y="3973448"/>
            <a:ext cx="854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</a:tabLst>
            </a:pP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a	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tti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0997" y="3973448"/>
            <a:ext cx="6718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1685" algn="l"/>
                <a:tab pos="1073150" algn="l"/>
                <a:tab pos="2950845" algn="l"/>
                <a:tab pos="3243580" algn="l"/>
                <a:tab pos="3987800" algn="l"/>
                <a:tab pos="4516120" algn="l"/>
                <a:tab pos="5076190" algn="l"/>
                <a:tab pos="5861050" algn="l"/>
              </a:tabLst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e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ot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op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ra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i)	a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no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he	non	venga	os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ura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693" y="4177131"/>
            <a:ext cx="8054340" cy="11442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Times New Roman"/>
                <a:cs typeface="Times New Roman"/>
              </a:rPr>
              <a:t>(shadowing)</a:t>
            </a:r>
            <a:endParaRPr sz="2000">
              <a:latin typeface="Times New Roman"/>
              <a:cs typeface="Times New Roman"/>
            </a:endParaRPr>
          </a:p>
          <a:p>
            <a:pPr marL="344805" marR="5080" indent="-332105">
              <a:lnSpc>
                <a:spcPct val="100000"/>
              </a:lnSpc>
              <a:spcBef>
                <a:spcPts val="805"/>
              </a:spcBef>
              <a:buChar char="•"/>
              <a:tabLst>
                <a:tab pos="344805" algn="l"/>
                <a:tab pos="345440" algn="l"/>
              </a:tabLst>
            </a:pP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risorsa locale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ad </a:t>
            </a:r>
            <a:r>
              <a:rPr sz="2000" spc="-5" dirty="0">
                <a:latin typeface="Times New Roman"/>
                <a:cs typeface="Times New Roman"/>
              </a:rPr>
              <a:t>un </a:t>
            </a:r>
            <a:r>
              <a:rPr sz="2000" spc="-10" dirty="0">
                <a:latin typeface="Times New Roman"/>
                <a:cs typeface="Times New Roman"/>
              </a:rPr>
              <a:t>sottoprogramma </a:t>
            </a:r>
            <a:r>
              <a:rPr sz="2000" dirty="0">
                <a:latin typeface="Times New Roman"/>
                <a:cs typeface="Times New Roman"/>
              </a:rPr>
              <a:t>P è </a:t>
            </a:r>
            <a:r>
              <a:rPr sz="2000" spc="-5" dirty="0">
                <a:latin typeface="Times New Roman"/>
                <a:cs typeface="Times New Roman"/>
              </a:rPr>
              <a:t>visibile solo </a:t>
            </a:r>
            <a:r>
              <a:rPr sz="2000" dirty="0">
                <a:latin typeface="Times New Roman"/>
                <a:cs typeface="Times New Roman"/>
              </a:rPr>
              <a:t>dalle </a:t>
            </a:r>
            <a:r>
              <a:rPr sz="2000" spc="-5" dirty="0">
                <a:latin typeface="Times New Roman"/>
                <a:cs typeface="Times New Roman"/>
              </a:rPr>
              <a:t>istruzioni  </a:t>
            </a:r>
            <a:r>
              <a:rPr sz="2000" dirty="0">
                <a:latin typeface="Times New Roman"/>
                <a:cs typeface="Times New Roman"/>
              </a:rPr>
              <a:t>di P e dagli eventuali </a:t>
            </a:r>
            <a:r>
              <a:rPr sz="2000" spc="-5" dirty="0">
                <a:latin typeface="Times New Roman"/>
                <a:cs typeface="Times New Roman"/>
              </a:rPr>
              <a:t>sottoprogrammi </a:t>
            </a:r>
            <a:r>
              <a:rPr sz="2000" dirty="0">
                <a:latin typeface="Times New Roman"/>
                <a:cs typeface="Times New Roman"/>
              </a:rPr>
              <a:t>definiti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413" y="538048"/>
            <a:ext cx="6344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Vista </a:t>
            </a:r>
            <a:r>
              <a:rPr dirty="0"/>
              <a:t>di un</a:t>
            </a:r>
            <a:r>
              <a:rPr spc="-20" dirty="0"/>
              <a:t> </a:t>
            </a: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7352" y="1213865"/>
            <a:ext cx="1627505" cy="113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Esemp</a:t>
            </a:r>
            <a:r>
              <a:rPr sz="3600" spc="-20" dirty="0">
                <a:latin typeface="Times New Roman"/>
                <a:cs typeface="Times New Roman"/>
              </a:rPr>
              <a:t>i</a:t>
            </a:r>
            <a:r>
              <a:rPr sz="3600" spc="-5" dirty="0">
                <a:latin typeface="Times New Roman"/>
                <a:cs typeface="Times New Roman"/>
              </a:rPr>
              <a:t>o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  <a:tabLst>
                <a:tab pos="1002665" algn="l"/>
                <a:tab pos="1224915" algn="l"/>
                <a:tab pos="1437640" algn="l"/>
              </a:tabLst>
            </a:pPr>
            <a:r>
              <a:rPr sz="2050" spc="-790" dirty="0">
                <a:latin typeface="Arial"/>
                <a:cs typeface="Arial"/>
              </a:rPr>
              <a:t>P</a:t>
            </a:r>
            <a:r>
              <a:rPr sz="2050" spc="235" dirty="0">
                <a:latin typeface="Arial"/>
                <a:cs typeface="Arial"/>
              </a:rPr>
              <a:t> </a:t>
            </a:r>
            <a:r>
              <a:rPr sz="2050" spc="-395" dirty="0">
                <a:latin typeface="Arial"/>
                <a:cs typeface="Arial"/>
              </a:rPr>
              <a:t>r  </a:t>
            </a:r>
            <a:r>
              <a:rPr sz="2050" spc="-660" dirty="0">
                <a:latin typeface="Arial"/>
                <a:cs typeface="Arial"/>
              </a:rPr>
              <a:t>o</a:t>
            </a:r>
            <a:r>
              <a:rPr sz="2050" spc="40" dirty="0">
                <a:latin typeface="Arial"/>
                <a:cs typeface="Arial"/>
              </a:rPr>
              <a:t> </a:t>
            </a:r>
            <a:r>
              <a:rPr sz="2050" spc="-660" dirty="0">
                <a:latin typeface="Arial"/>
                <a:cs typeface="Arial"/>
              </a:rPr>
              <a:t>g</a:t>
            </a:r>
            <a:r>
              <a:rPr sz="2050" spc="114" dirty="0">
                <a:latin typeface="Arial"/>
                <a:cs typeface="Arial"/>
              </a:rPr>
              <a:t> </a:t>
            </a:r>
            <a:r>
              <a:rPr sz="2050" spc="-395" dirty="0">
                <a:latin typeface="Arial"/>
                <a:cs typeface="Arial"/>
              </a:rPr>
              <a:t>r </a:t>
            </a:r>
            <a:r>
              <a:rPr sz="2050" spc="-365" dirty="0">
                <a:latin typeface="Arial"/>
                <a:cs typeface="Arial"/>
              </a:rPr>
              <a:t> </a:t>
            </a:r>
            <a:r>
              <a:rPr sz="2050" spc="-660" dirty="0">
                <a:latin typeface="Arial"/>
                <a:cs typeface="Arial"/>
              </a:rPr>
              <a:t>a</a:t>
            </a:r>
            <a:r>
              <a:rPr sz="2050" spc="45" dirty="0">
                <a:latin typeface="Arial"/>
                <a:cs typeface="Arial"/>
              </a:rPr>
              <a:t> </a:t>
            </a:r>
            <a:r>
              <a:rPr sz="2050" spc="-990" dirty="0">
                <a:latin typeface="Arial"/>
                <a:cs typeface="Arial"/>
              </a:rPr>
              <a:t>m	m	</a:t>
            </a:r>
            <a:r>
              <a:rPr sz="2050" spc="-660" dirty="0">
                <a:latin typeface="Arial"/>
                <a:cs typeface="Arial"/>
              </a:rPr>
              <a:t>a	</a:t>
            </a:r>
            <a:r>
              <a:rPr sz="2050" spc="-790" dirty="0">
                <a:latin typeface="Arial"/>
                <a:cs typeface="Arial"/>
              </a:rPr>
              <a:t>P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6701" y="3611946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031"/>
                </a:lnTo>
              </a:path>
            </a:pathLst>
          </a:custGeom>
          <a:ln w="18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2205" y="382497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031"/>
                </a:lnTo>
              </a:path>
            </a:pathLst>
          </a:custGeom>
          <a:ln w="18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9401" y="3824977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031"/>
                </a:lnTo>
              </a:path>
            </a:pathLst>
          </a:custGeom>
          <a:ln w="18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1048" y="3824978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031"/>
                </a:lnTo>
              </a:path>
            </a:pathLst>
          </a:custGeom>
          <a:ln w="18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2205" y="3824977"/>
            <a:ext cx="1704975" cy="0"/>
          </a:xfrm>
          <a:custGeom>
            <a:avLst/>
            <a:gdLst/>
            <a:ahLst/>
            <a:cxnLst/>
            <a:rect l="l" t="t" r="r" b="b"/>
            <a:pathLst>
              <a:path w="1704975">
                <a:moveTo>
                  <a:pt x="0" y="0"/>
                </a:moveTo>
                <a:lnTo>
                  <a:pt x="1704495" y="0"/>
                </a:lnTo>
              </a:path>
            </a:pathLst>
          </a:custGeom>
          <a:ln w="44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6701" y="3824977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700" y="0"/>
                </a:lnTo>
              </a:path>
            </a:pathLst>
          </a:custGeom>
          <a:ln w="44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9401" y="3824977"/>
            <a:ext cx="1362075" cy="0"/>
          </a:xfrm>
          <a:custGeom>
            <a:avLst/>
            <a:gdLst/>
            <a:ahLst/>
            <a:cxnLst/>
            <a:rect l="l" t="t" r="r" b="b"/>
            <a:pathLst>
              <a:path w="1362075">
                <a:moveTo>
                  <a:pt x="0" y="0"/>
                </a:moveTo>
                <a:lnTo>
                  <a:pt x="1361646" y="0"/>
                </a:lnTo>
              </a:path>
            </a:pathLst>
          </a:custGeom>
          <a:ln w="444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2205" y="4835025"/>
            <a:ext cx="0" cy="426084"/>
          </a:xfrm>
          <a:custGeom>
            <a:avLst/>
            <a:gdLst/>
            <a:ahLst/>
            <a:cxnLst/>
            <a:rect l="l" t="t" r="r" b="b"/>
            <a:pathLst>
              <a:path h="426085">
                <a:moveTo>
                  <a:pt x="0" y="0"/>
                </a:moveTo>
                <a:lnTo>
                  <a:pt x="0" y="426039"/>
                </a:lnTo>
              </a:path>
            </a:pathLst>
          </a:custGeom>
          <a:ln w="184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97203" y="5261064"/>
            <a:ext cx="1139825" cy="797560"/>
          </a:xfrm>
          <a:prstGeom prst="rect">
            <a:avLst/>
          </a:prstGeom>
          <a:solidFill>
            <a:srgbClr val="00CC99"/>
          </a:solidFill>
          <a:ln w="42412">
            <a:solidFill>
              <a:srgbClr val="80808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R="107314" algn="ctr">
              <a:lnSpc>
                <a:spcPct val="100000"/>
              </a:lnSpc>
              <a:spcBef>
                <a:spcPts val="500"/>
              </a:spcBef>
            </a:pPr>
            <a:r>
              <a:rPr sz="2050" spc="-855" dirty="0">
                <a:latin typeface="Arial"/>
                <a:cs typeface="Arial"/>
              </a:rPr>
              <a:t>R</a:t>
            </a:r>
            <a:endParaRPr sz="2050">
              <a:latin typeface="Arial"/>
              <a:cs typeface="Arial"/>
            </a:endParaRPr>
          </a:p>
          <a:p>
            <a:pPr marR="36195" algn="ctr">
              <a:lnSpc>
                <a:spcPct val="100000"/>
              </a:lnSpc>
              <a:spcBef>
                <a:spcPts val="25"/>
              </a:spcBef>
            </a:pPr>
            <a:r>
              <a:rPr sz="2050" spc="-660" dirty="0">
                <a:latin typeface="Arial"/>
                <a:cs typeface="Arial"/>
              </a:rPr>
              <a:t>e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-330" dirty="0">
                <a:latin typeface="Arial"/>
                <a:cs typeface="Arial"/>
              </a:rPr>
              <a:t>,  </a:t>
            </a:r>
            <a:r>
              <a:rPr sz="2050" spc="-145" dirty="0">
                <a:latin typeface="Arial"/>
                <a:cs typeface="Arial"/>
              </a:rPr>
              <a:t> </a:t>
            </a:r>
            <a:r>
              <a:rPr sz="2050" spc="-330" dirty="0">
                <a:latin typeface="Arial"/>
                <a:cs typeface="Arial"/>
              </a:rPr>
              <a:t>f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7203" y="4038009"/>
            <a:ext cx="1139825" cy="797560"/>
          </a:xfrm>
          <a:prstGeom prst="rect">
            <a:avLst/>
          </a:prstGeom>
          <a:solidFill>
            <a:srgbClr val="00CC99"/>
          </a:solidFill>
          <a:ln w="42412">
            <a:solidFill>
              <a:srgbClr val="80808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R="119380" algn="ctr">
              <a:lnSpc>
                <a:spcPct val="100000"/>
              </a:lnSpc>
              <a:spcBef>
                <a:spcPts val="500"/>
              </a:spcBef>
            </a:pPr>
            <a:r>
              <a:rPr sz="2050" spc="-919" dirty="0">
                <a:latin typeface="Arial"/>
                <a:cs typeface="Arial"/>
              </a:rPr>
              <a:t>Q</a:t>
            </a:r>
            <a:endParaRPr sz="2050">
              <a:latin typeface="Arial"/>
              <a:cs typeface="Arial"/>
            </a:endParaRPr>
          </a:p>
          <a:p>
            <a:pPr marR="79375" algn="ctr">
              <a:lnSpc>
                <a:spcPct val="100000"/>
              </a:lnSpc>
              <a:spcBef>
                <a:spcPts val="25"/>
              </a:spcBef>
            </a:pPr>
            <a:r>
              <a:rPr sz="2050" spc="-660" dirty="0">
                <a:latin typeface="Arial"/>
                <a:cs typeface="Arial"/>
              </a:rPr>
              <a:t>a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-330" dirty="0">
                <a:latin typeface="Arial"/>
                <a:cs typeface="Arial"/>
              </a:rPr>
              <a:t>,  </a:t>
            </a:r>
            <a:r>
              <a:rPr sz="2050" spc="-145" dirty="0">
                <a:latin typeface="Arial"/>
                <a:cs typeface="Arial"/>
              </a:rPr>
              <a:t> </a:t>
            </a:r>
            <a:r>
              <a:rPr sz="2050" spc="-660" dirty="0">
                <a:latin typeface="Arial"/>
                <a:cs typeface="Arial"/>
              </a:rPr>
              <a:t>b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09401" y="4835025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031"/>
                </a:lnTo>
              </a:path>
            </a:pathLst>
          </a:custGeom>
          <a:ln w="18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23851" y="5048056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007"/>
                </a:lnTo>
              </a:path>
            </a:pathLst>
          </a:custGeom>
          <a:ln w="18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85647" y="5048056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007"/>
                </a:lnTo>
              </a:path>
            </a:pathLst>
          </a:custGeom>
          <a:ln w="186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23851" y="5048056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549" y="0"/>
                </a:lnTo>
              </a:path>
            </a:pathLst>
          </a:custGeom>
          <a:ln w="44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09401" y="5048056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6245" y="0"/>
                </a:lnTo>
              </a:path>
            </a:pathLst>
          </a:custGeom>
          <a:ln w="44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80199" y="5282409"/>
            <a:ext cx="1097280" cy="77597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42545" rIns="0" bIns="0" rtlCol="0">
            <a:spAutoFit/>
          </a:bodyPr>
          <a:lstStyle/>
          <a:p>
            <a:pPr marR="107314" algn="ctr">
              <a:lnSpc>
                <a:spcPct val="100000"/>
              </a:lnSpc>
              <a:spcBef>
                <a:spcPts val="335"/>
              </a:spcBef>
            </a:pPr>
            <a:r>
              <a:rPr sz="2050" spc="-855" dirty="0">
                <a:latin typeface="Arial"/>
                <a:cs typeface="Arial"/>
              </a:rPr>
              <a:t>U</a:t>
            </a:r>
            <a:endParaRPr sz="2050">
              <a:latin typeface="Arial"/>
              <a:cs typeface="Arial"/>
            </a:endParaRPr>
          </a:p>
          <a:p>
            <a:pPr marR="70485" algn="ctr">
              <a:lnSpc>
                <a:spcPct val="100000"/>
              </a:lnSpc>
              <a:spcBef>
                <a:spcPts val="20"/>
              </a:spcBef>
            </a:pPr>
            <a:r>
              <a:rPr sz="2050" spc="-595" dirty="0">
                <a:latin typeface="Arial"/>
                <a:cs typeface="Arial"/>
              </a:rPr>
              <a:t>x</a:t>
            </a:r>
            <a:r>
              <a:rPr sz="2050" spc="-75" dirty="0">
                <a:latin typeface="Arial"/>
                <a:cs typeface="Arial"/>
              </a:rPr>
              <a:t> </a:t>
            </a:r>
            <a:r>
              <a:rPr sz="2050" spc="-330" dirty="0">
                <a:latin typeface="Arial"/>
                <a:cs typeface="Arial"/>
              </a:rPr>
              <a:t>, </a:t>
            </a:r>
            <a:r>
              <a:rPr sz="2050" spc="-855" dirty="0">
                <a:latin typeface="Arial"/>
                <a:cs typeface="Arial"/>
              </a:rPr>
              <a:t>w</a:t>
            </a:r>
            <a:r>
              <a:rPr sz="2050" spc="170" dirty="0">
                <a:latin typeface="Arial"/>
                <a:cs typeface="Arial"/>
              </a:rPr>
              <a:t> </a:t>
            </a:r>
            <a:r>
              <a:rPr sz="2050" spc="-330" dirty="0">
                <a:latin typeface="Arial"/>
                <a:cs typeface="Arial"/>
              </a:rPr>
              <a:t>,</a:t>
            </a:r>
            <a:r>
              <a:rPr sz="2050" spc="-195" dirty="0">
                <a:latin typeface="Arial"/>
                <a:cs typeface="Arial"/>
              </a:rPr>
              <a:t> </a:t>
            </a:r>
            <a:r>
              <a:rPr sz="2050" spc="-660" dirty="0">
                <a:latin typeface="Arial"/>
                <a:cs typeface="Arial"/>
              </a:rPr>
              <a:t>a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8854" y="5261064"/>
            <a:ext cx="1139825" cy="797560"/>
          </a:xfrm>
          <a:custGeom>
            <a:avLst/>
            <a:gdLst/>
            <a:ahLst/>
            <a:cxnLst/>
            <a:rect l="l" t="t" r="r" b="b"/>
            <a:pathLst>
              <a:path w="1139825" h="797560">
                <a:moveTo>
                  <a:pt x="0" y="0"/>
                </a:moveTo>
                <a:lnTo>
                  <a:pt x="1139348" y="0"/>
                </a:lnTo>
                <a:lnTo>
                  <a:pt x="1139349" y="797061"/>
                </a:lnTo>
                <a:lnTo>
                  <a:pt x="0" y="797061"/>
                </a:lnTo>
                <a:lnTo>
                  <a:pt x="0" y="0"/>
                </a:lnTo>
              </a:path>
            </a:pathLst>
          </a:custGeom>
          <a:ln w="361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41845" y="5282409"/>
            <a:ext cx="1097280" cy="77597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42545" rIns="0" bIns="0" rtlCol="0">
            <a:spAutoFit/>
          </a:bodyPr>
          <a:lstStyle/>
          <a:p>
            <a:pPr marR="94615" algn="ctr">
              <a:lnSpc>
                <a:spcPct val="100000"/>
              </a:lnSpc>
              <a:spcBef>
                <a:spcPts val="335"/>
              </a:spcBef>
            </a:pPr>
            <a:r>
              <a:rPr sz="2050" spc="-790" dirty="0">
                <a:latin typeface="Arial"/>
                <a:cs typeface="Arial"/>
              </a:rPr>
              <a:t>V</a:t>
            </a:r>
            <a:endParaRPr sz="2050">
              <a:latin typeface="Arial"/>
              <a:cs typeface="Arial"/>
            </a:endParaRPr>
          </a:p>
          <a:p>
            <a:pPr marR="67310" algn="ctr">
              <a:lnSpc>
                <a:spcPct val="100000"/>
              </a:lnSpc>
              <a:spcBef>
                <a:spcPts val="20"/>
              </a:spcBef>
            </a:pPr>
            <a:r>
              <a:rPr sz="2050" spc="-595" dirty="0">
                <a:latin typeface="Arial"/>
                <a:cs typeface="Arial"/>
              </a:rPr>
              <a:t>c</a:t>
            </a:r>
            <a:r>
              <a:rPr sz="2050" spc="5" dirty="0">
                <a:latin typeface="Arial"/>
                <a:cs typeface="Arial"/>
              </a:rPr>
              <a:t> </a:t>
            </a:r>
            <a:r>
              <a:rPr sz="2050" spc="-330" dirty="0">
                <a:latin typeface="Arial"/>
                <a:cs typeface="Arial"/>
              </a:rPr>
              <a:t>, </a:t>
            </a:r>
            <a:r>
              <a:rPr sz="2050" spc="-660" dirty="0">
                <a:latin typeface="Arial"/>
                <a:cs typeface="Arial"/>
              </a:rPr>
              <a:t>d</a:t>
            </a:r>
            <a:r>
              <a:rPr sz="2050" spc="95" dirty="0">
                <a:latin typeface="Arial"/>
                <a:cs typeface="Arial"/>
              </a:rPr>
              <a:t> </a:t>
            </a:r>
            <a:r>
              <a:rPr sz="2050" spc="-330" dirty="0">
                <a:latin typeface="Arial"/>
                <a:cs typeface="Arial"/>
              </a:rPr>
              <a:t>, </a:t>
            </a:r>
            <a:r>
              <a:rPr sz="2050" spc="-595" dirty="0">
                <a:latin typeface="Arial"/>
                <a:cs typeface="Arial"/>
              </a:rPr>
              <a:t>y</a:t>
            </a:r>
            <a:r>
              <a:rPr sz="2050" spc="-65" dirty="0">
                <a:latin typeface="Arial"/>
                <a:cs typeface="Arial"/>
              </a:rPr>
              <a:t> </a:t>
            </a:r>
            <a:r>
              <a:rPr sz="2050" spc="-330" dirty="0">
                <a:latin typeface="Arial"/>
                <a:cs typeface="Arial"/>
              </a:rPr>
              <a:t>,</a:t>
            </a:r>
            <a:r>
              <a:rPr sz="2050" spc="-240" dirty="0">
                <a:latin typeface="Arial"/>
                <a:cs typeface="Arial"/>
              </a:rPr>
              <a:t> </a:t>
            </a:r>
            <a:r>
              <a:rPr sz="2050" spc="-595" dirty="0">
                <a:latin typeface="Arial"/>
                <a:cs typeface="Arial"/>
              </a:rPr>
              <a:t>z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020500" y="5261064"/>
            <a:ext cx="1139825" cy="797560"/>
          </a:xfrm>
          <a:custGeom>
            <a:avLst/>
            <a:gdLst/>
            <a:ahLst/>
            <a:cxnLst/>
            <a:rect l="l" t="t" r="r" b="b"/>
            <a:pathLst>
              <a:path w="1139825" h="797560">
                <a:moveTo>
                  <a:pt x="0" y="0"/>
                </a:moveTo>
                <a:lnTo>
                  <a:pt x="1139448" y="0"/>
                </a:lnTo>
                <a:lnTo>
                  <a:pt x="1139448" y="797061"/>
                </a:lnTo>
                <a:lnTo>
                  <a:pt x="0" y="797061"/>
                </a:lnTo>
                <a:lnTo>
                  <a:pt x="0" y="0"/>
                </a:lnTo>
              </a:path>
            </a:pathLst>
          </a:custGeom>
          <a:ln w="3615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344404" y="4038009"/>
            <a:ext cx="1139825" cy="797560"/>
          </a:xfrm>
          <a:prstGeom prst="rect">
            <a:avLst/>
          </a:prstGeom>
          <a:solidFill>
            <a:srgbClr val="00CC99"/>
          </a:solidFill>
          <a:ln w="42412">
            <a:solidFill>
              <a:srgbClr val="80808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R="94615" algn="ctr">
              <a:lnSpc>
                <a:spcPct val="100000"/>
              </a:lnSpc>
              <a:spcBef>
                <a:spcPts val="500"/>
              </a:spcBef>
            </a:pPr>
            <a:r>
              <a:rPr sz="2050" spc="-790" dirty="0">
                <a:latin typeface="Arial"/>
                <a:cs typeface="Arial"/>
              </a:rPr>
              <a:t>S</a:t>
            </a:r>
            <a:endParaRPr sz="2050">
              <a:latin typeface="Arial"/>
              <a:cs typeface="Arial"/>
            </a:endParaRPr>
          </a:p>
          <a:p>
            <a:pPr marR="79375" algn="ctr">
              <a:lnSpc>
                <a:spcPct val="100000"/>
              </a:lnSpc>
              <a:spcBef>
                <a:spcPts val="25"/>
              </a:spcBef>
            </a:pPr>
            <a:r>
              <a:rPr sz="2050" spc="-660" dirty="0">
                <a:latin typeface="Arial"/>
                <a:cs typeface="Arial"/>
              </a:rPr>
              <a:t>a</a:t>
            </a:r>
            <a:r>
              <a:rPr sz="2050" spc="25" dirty="0">
                <a:latin typeface="Arial"/>
                <a:cs typeface="Arial"/>
              </a:rPr>
              <a:t> </a:t>
            </a:r>
            <a:r>
              <a:rPr sz="2050" spc="-330" dirty="0">
                <a:latin typeface="Arial"/>
                <a:cs typeface="Arial"/>
              </a:rPr>
              <a:t>,  </a:t>
            </a:r>
            <a:r>
              <a:rPr sz="2050" spc="-145" dirty="0">
                <a:latin typeface="Arial"/>
                <a:cs typeface="Arial"/>
              </a:rPr>
              <a:t> </a:t>
            </a:r>
            <a:r>
              <a:rPr sz="2050" spc="-660" dirty="0">
                <a:latin typeface="Arial"/>
                <a:cs typeface="Arial"/>
              </a:rPr>
              <a:t>d</a:t>
            </a:r>
            <a:endParaRPr sz="205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706050" y="4038009"/>
            <a:ext cx="1139825" cy="797560"/>
          </a:xfrm>
          <a:prstGeom prst="rect">
            <a:avLst/>
          </a:prstGeom>
          <a:solidFill>
            <a:srgbClr val="00CC99"/>
          </a:solidFill>
          <a:ln w="42412">
            <a:solidFill>
              <a:srgbClr val="80808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R="82550" algn="ctr">
              <a:lnSpc>
                <a:spcPct val="100000"/>
              </a:lnSpc>
              <a:spcBef>
                <a:spcPts val="500"/>
              </a:spcBef>
            </a:pPr>
            <a:r>
              <a:rPr sz="2050" spc="-725" dirty="0">
                <a:latin typeface="Arial"/>
                <a:cs typeface="Arial"/>
              </a:rPr>
              <a:t>T</a:t>
            </a:r>
            <a:endParaRPr sz="2050">
              <a:latin typeface="Arial"/>
              <a:cs typeface="Arial"/>
            </a:endParaRPr>
          </a:p>
          <a:p>
            <a:pPr marR="79375" algn="ctr">
              <a:lnSpc>
                <a:spcPct val="100000"/>
              </a:lnSpc>
              <a:spcBef>
                <a:spcPts val="25"/>
              </a:spcBef>
            </a:pPr>
            <a:r>
              <a:rPr sz="2050" spc="-330" dirty="0">
                <a:latin typeface="Arial"/>
                <a:cs typeface="Arial"/>
              </a:rPr>
              <a:t>f ,  </a:t>
            </a:r>
            <a:r>
              <a:rPr sz="2050" spc="-130" dirty="0">
                <a:latin typeface="Arial"/>
                <a:cs typeface="Arial"/>
              </a:rPr>
              <a:t> </a:t>
            </a:r>
            <a:r>
              <a:rPr sz="2050" spc="-660" dirty="0">
                <a:latin typeface="Arial"/>
                <a:cs typeface="Arial"/>
              </a:rPr>
              <a:t>g</a:t>
            </a:r>
            <a:endParaRPr sz="20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4075" y="2814930"/>
            <a:ext cx="1973580" cy="797560"/>
          </a:xfrm>
          <a:prstGeom prst="rect">
            <a:avLst/>
          </a:prstGeom>
          <a:solidFill>
            <a:srgbClr val="00CC99"/>
          </a:solidFill>
          <a:ln w="43713">
            <a:solidFill>
              <a:srgbClr val="80808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R="113030" algn="ctr">
              <a:lnSpc>
                <a:spcPct val="100000"/>
              </a:lnSpc>
              <a:spcBef>
                <a:spcPts val="500"/>
              </a:spcBef>
            </a:pPr>
            <a:r>
              <a:rPr sz="2050" spc="-790" dirty="0">
                <a:latin typeface="Arial"/>
                <a:cs typeface="Arial"/>
              </a:rPr>
              <a:t>P</a:t>
            </a:r>
            <a:endParaRPr sz="2050">
              <a:latin typeface="Arial"/>
              <a:cs typeface="Arial"/>
            </a:endParaRPr>
          </a:p>
          <a:p>
            <a:pPr marR="85725" algn="ctr">
              <a:lnSpc>
                <a:spcPct val="100000"/>
              </a:lnSpc>
              <a:spcBef>
                <a:spcPts val="25"/>
              </a:spcBef>
            </a:pPr>
            <a:r>
              <a:rPr sz="2050" spc="-595" dirty="0">
                <a:latin typeface="Arial"/>
                <a:cs typeface="Arial"/>
              </a:rPr>
              <a:t>x</a:t>
            </a:r>
            <a:r>
              <a:rPr sz="2050" spc="-70" dirty="0">
                <a:latin typeface="Arial"/>
                <a:cs typeface="Arial"/>
              </a:rPr>
              <a:t> </a:t>
            </a:r>
            <a:r>
              <a:rPr sz="2050" spc="-330" dirty="0">
                <a:latin typeface="Arial"/>
                <a:cs typeface="Arial"/>
              </a:rPr>
              <a:t>,  </a:t>
            </a:r>
            <a:r>
              <a:rPr sz="2050" spc="-135" dirty="0">
                <a:latin typeface="Arial"/>
                <a:cs typeface="Arial"/>
              </a:rPr>
              <a:t> </a:t>
            </a:r>
            <a:r>
              <a:rPr sz="2050" spc="-595" dirty="0">
                <a:latin typeface="Arial"/>
                <a:cs typeface="Arial"/>
              </a:rPr>
              <a:t>y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077" y="712470"/>
            <a:ext cx="6376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Vista di un</a:t>
            </a:r>
            <a:r>
              <a:rPr spc="-90" dirty="0"/>
              <a:t> </a:t>
            </a:r>
            <a:r>
              <a:rPr dirty="0"/>
              <a:t>Sottoprogramma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066" y="2057030"/>
            <a:ext cx="8489950" cy="382651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93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Delimitazione spaziale di una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risorsa</a:t>
            </a:r>
            <a:endParaRPr sz="2800">
              <a:latin typeface="Times New Roman"/>
              <a:cs typeface="Times New Roman"/>
            </a:endParaRPr>
          </a:p>
          <a:p>
            <a:pPr marL="744220" marR="5080" lvl="1" indent="-274320" algn="just">
              <a:lnSpc>
                <a:spcPct val="100000"/>
              </a:lnSpc>
              <a:spcBef>
                <a:spcPts val="715"/>
              </a:spcBef>
              <a:buChar char="–"/>
              <a:tabLst>
                <a:tab pos="744855" algn="l"/>
              </a:tabLst>
            </a:pPr>
            <a:r>
              <a:rPr sz="2400" spc="-5" dirty="0">
                <a:latin typeface="Times New Roman"/>
                <a:cs typeface="Times New Roman"/>
              </a:rPr>
              <a:t>Le regole </a:t>
            </a:r>
            <a:r>
              <a:rPr sz="240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visibilità degli identificatori stabiliscono l’</a:t>
            </a:r>
            <a:r>
              <a:rPr sz="2400" i="1" spc="-5" dirty="0">
                <a:latin typeface="Times New Roman"/>
                <a:cs typeface="Times New Roman"/>
              </a:rPr>
              <a:t>ambito 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dirty="0">
                <a:latin typeface="Times New Roman"/>
                <a:cs typeface="Times New Roman"/>
              </a:rPr>
              <a:t>campo di </a:t>
            </a:r>
            <a:r>
              <a:rPr sz="2400" i="1" spc="-5" dirty="0">
                <a:latin typeface="Times New Roman"/>
                <a:cs typeface="Times New Roman"/>
              </a:rPr>
              <a:t>visibilità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i="1" dirty="0">
                <a:latin typeface="Times New Roman"/>
                <a:cs typeface="Times New Roman"/>
              </a:rPr>
              <a:t>scopo </a:t>
            </a:r>
            <a:r>
              <a:rPr sz="2400" i="1" spc="-5" dirty="0">
                <a:latin typeface="Times New Roman"/>
                <a:cs typeface="Times New Roman"/>
              </a:rPr>
              <a:t>degli identificatori </a:t>
            </a:r>
            <a:r>
              <a:rPr sz="2400" dirty="0">
                <a:latin typeface="Times New Roman"/>
                <a:cs typeface="Times New Roman"/>
              </a:rPr>
              <a:t>ovvero </a:t>
            </a:r>
            <a:r>
              <a:rPr sz="2400" spc="5" dirty="0">
                <a:latin typeface="Times New Roman"/>
                <a:cs typeface="Times New Roman"/>
              </a:rPr>
              <a:t>la  </a:t>
            </a:r>
            <a:r>
              <a:rPr sz="2400" dirty="0">
                <a:latin typeface="Times New Roman"/>
                <a:cs typeface="Times New Roman"/>
              </a:rPr>
              <a:t>zona </a:t>
            </a:r>
            <a:r>
              <a:rPr sz="2400" spc="-1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programma in </a:t>
            </a:r>
            <a:r>
              <a:rPr sz="2400" dirty="0">
                <a:latin typeface="Times New Roman"/>
                <a:cs typeface="Times New Roman"/>
              </a:rPr>
              <a:t>cui è </a:t>
            </a:r>
            <a:r>
              <a:rPr sz="2400" spc="-5" dirty="0">
                <a:latin typeface="Times New Roman"/>
                <a:cs typeface="Times New Roman"/>
              </a:rPr>
              <a:t>possibile </a:t>
            </a:r>
            <a:r>
              <a:rPr sz="2400" dirty="0">
                <a:latin typeface="Times New Roman"/>
                <a:cs typeface="Times New Roman"/>
              </a:rPr>
              <a:t>fare </a:t>
            </a:r>
            <a:r>
              <a:rPr sz="2400" spc="-5" dirty="0">
                <a:latin typeface="Times New Roman"/>
                <a:cs typeface="Times New Roman"/>
              </a:rPr>
              <a:t>riferimento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-5" dirty="0">
                <a:latin typeface="Times New Roman"/>
                <a:cs typeface="Times New Roman"/>
              </a:rPr>
              <a:t>quell’identificatore.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79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Delimitazione temporale </a:t>
            </a:r>
            <a:r>
              <a:rPr sz="2800" dirty="0">
                <a:latin typeface="Times New Roman"/>
                <a:cs typeface="Times New Roman"/>
              </a:rPr>
              <a:t>di </a:t>
            </a:r>
            <a:r>
              <a:rPr sz="2800" spc="-5" dirty="0">
                <a:latin typeface="Times New Roman"/>
                <a:cs typeface="Times New Roman"/>
              </a:rPr>
              <a:t>una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risorsa</a:t>
            </a:r>
            <a:endParaRPr sz="2800">
              <a:latin typeface="Times New Roman"/>
              <a:cs typeface="Times New Roman"/>
            </a:endParaRPr>
          </a:p>
          <a:p>
            <a:pPr marL="744220" marR="6350" lvl="1" indent="-274320" algn="just">
              <a:lnSpc>
                <a:spcPct val="100000"/>
              </a:lnSpc>
              <a:spcBef>
                <a:spcPts val="710"/>
              </a:spcBef>
              <a:buChar char="–"/>
              <a:tabLst>
                <a:tab pos="744855" algn="l"/>
              </a:tabLst>
            </a:pPr>
            <a:r>
              <a:rPr sz="2400" spc="-5" dirty="0">
                <a:latin typeface="Times New Roman"/>
                <a:cs typeface="Times New Roman"/>
              </a:rPr>
              <a:t>Le regole di visibilità definiscono anche </a:t>
            </a:r>
            <a:r>
              <a:rPr sz="2400" dirty="0">
                <a:latin typeface="Times New Roman"/>
                <a:cs typeface="Times New Roman"/>
              </a:rPr>
              <a:t>la </a:t>
            </a:r>
            <a:r>
              <a:rPr sz="2400" spc="-5" dirty="0">
                <a:latin typeface="Times New Roman"/>
                <a:cs typeface="Times New Roman"/>
              </a:rPr>
              <a:t>durata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il tempo </a:t>
            </a:r>
            <a:r>
              <a:rPr sz="2400" dirty="0">
                <a:latin typeface="Times New Roman"/>
                <a:cs typeface="Times New Roman"/>
              </a:rPr>
              <a:t>di  </a:t>
            </a:r>
            <a:r>
              <a:rPr sz="2400" spc="-5" dirty="0">
                <a:latin typeface="Times New Roman"/>
                <a:cs typeface="Times New Roman"/>
              </a:rPr>
              <a:t>vita </a:t>
            </a:r>
            <a:r>
              <a:rPr sz="2400" spc="-1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una variabile ovvero l’intervallo </a:t>
            </a:r>
            <a:r>
              <a:rPr sz="2400" spc="-10" dirty="0">
                <a:latin typeface="Times New Roman"/>
                <a:cs typeface="Times New Roman"/>
              </a:rPr>
              <a:t>di </a:t>
            </a:r>
            <a:r>
              <a:rPr sz="2400" spc="-5" dirty="0">
                <a:latin typeface="Times New Roman"/>
                <a:cs typeface="Times New Roman"/>
              </a:rPr>
              <a:t>tempo </a:t>
            </a:r>
            <a:r>
              <a:rPr sz="2400" dirty="0">
                <a:latin typeface="Times New Roman"/>
                <a:cs typeface="Times New Roman"/>
              </a:rPr>
              <a:t>in cui </a:t>
            </a:r>
            <a:r>
              <a:rPr sz="2400" spc="-5" dirty="0">
                <a:latin typeface="Times New Roman"/>
                <a:cs typeface="Times New Roman"/>
              </a:rPr>
              <a:t>una  </a:t>
            </a:r>
            <a:r>
              <a:rPr sz="2400" dirty="0">
                <a:latin typeface="Times New Roman"/>
                <a:cs typeface="Times New Roman"/>
              </a:rPr>
              <a:t>variabile esiste (è allocata una area della </a:t>
            </a:r>
            <a:r>
              <a:rPr sz="2400" spc="-5" dirty="0">
                <a:latin typeface="Times New Roman"/>
                <a:cs typeface="Times New Roman"/>
              </a:rPr>
              <a:t>RAM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essa)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485" y="275082"/>
            <a:ext cx="5179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Attributi delle</a:t>
            </a:r>
            <a:r>
              <a:rPr spc="-95" dirty="0"/>
              <a:t> </a:t>
            </a:r>
            <a:r>
              <a:rPr dirty="0"/>
              <a:t>variabili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384172"/>
            <a:ext cx="2708910" cy="4199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10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VARIABILE</a:t>
            </a:r>
            <a:endParaRPr sz="32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spcBef>
                <a:spcPts val="227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NOME</a:t>
            </a:r>
            <a:endParaRPr sz="24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spcBef>
                <a:spcPts val="19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VALORE</a:t>
            </a:r>
            <a:endParaRPr sz="24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spcBef>
                <a:spcPts val="188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INDIRIZZO</a:t>
            </a:r>
            <a:endParaRPr sz="24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spcBef>
                <a:spcPts val="190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spcBef>
                <a:spcPts val="188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AMBITO</a:t>
            </a:r>
            <a:endParaRPr sz="2400">
              <a:latin typeface="Times New Roman"/>
              <a:cs typeface="Times New Roman"/>
            </a:endParaRPr>
          </a:p>
          <a:p>
            <a:pPr marL="1155065" lvl="1" indent="-228600">
              <a:lnSpc>
                <a:spcPct val="100000"/>
              </a:lnSpc>
              <a:spcBef>
                <a:spcPts val="189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DURATA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505155"/>
            <a:ext cx="6156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Programmazione</a:t>
            </a:r>
            <a:r>
              <a:rPr spc="-90" dirty="0"/>
              <a:t> </a:t>
            </a:r>
            <a:r>
              <a:rPr dirty="0"/>
              <a:t>Modulare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15" y="1349169"/>
            <a:ext cx="8201659" cy="406019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800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Algoritmo </a:t>
            </a:r>
            <a:r>
              <a:rPr sz="2400" dirty="0">
                <a:latin typeface="Times New Roman"/>
                <a:cs typeface="Times New Roman"/>
              </a:rPr>
              <a:t>coordinatore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 </a:t>
            </a:r>
            <a:r>
              <a:rPr sz="2400" dirty="0">
                <a:latin typeface="Times New Roman"/>
                <a:cs typeface="Times New Roman"/>
              </a:rPr>
              <a:t>principale 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main</a:t>
            </a:r>
            <a:endParaRPr sz="24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695"/>
              </a:spcBef>
              <a:buChar char="•"/>
              <a:tabLst>
                <a:tab pos="344805" algn="l"/>
                <a:tab pos="345440" algn="l"/>
              </a:tabLst>
            </a:pPr>
            <a:r>
              <a:rPr sz="2400" spc="-5" dirty="0">
                <a:latin typeface="Times New Roman"/>
                <a:cs typeface="Times New Roman"/>
              </a:rPr>
              <a:t>Algoritmi </a:t>
            </a:r>
            <a:r>
              <a:rPr sz="2400" dirty="0">
                <a:latin typeface="Times New Roman"/>
                <a:cs typeface="Times New Roman"/>
              </a:rPr>
              <a:t>secondari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sottoprogrammi</a:t>
            </a:r>
            <a:endParaRPr sz="24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05"/>
              </a:spcBef>
              <a:buChar char="–"/>
              <a:tabLst>
                <a:tab pos="744220" algn="l"/>
                <a:tab pos="744855" algn="l"/>
              </a:tabLst>
            </a:pPr>
            <a:r>
              <a:rPr sz="2000" dirty="0">
                <a:latin typeface="Times New Roman"/>
                <a:cs typeface="Times New Roman"/>
              </a:rPr>
              <a:t>Diversi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livelli</a:t>
            </a:r>
            <a:endParaRPr sz="2000">
              <a:latin typeface="Times New Roman"/>
              <a:cs typeface="Times New Roman"/>
            </a:endParaRPr>
          </a:p>
          <a:p>
            <a:pPr marL="744220" lvl="1" indent="-274320">
              <a:lnSpc>
                <a:spcPct val="100000"/>
              </a:lnSpc>
              <a:spcBef>
                <a:spcPts val="600"/>
              </a:spcBef>
              <a:buChar char="–"/>
              <a:tabLst>
                <a:tab pos="744220" algn="l"/>
                <a:tab pos="744855" algn="l"/>
              </a:tabLst>
            </a:pPr>
            <a:r>
              <a:rPr sz="2000" dirty="0">
                <a:latin typeface="Times New Roman"/>
                <a:cs typeface="Times New Roman"/>
              </a:rPr>
              <a:t>Si costruisce </a:t>
            </a:r>
            <a:r>
              <a:rPr sz="2000" spc="5" dirty="0">
                <a:latin typeface="Times New Roman"/>
                <a:cs typeface="Times New Roman"/>
              </a:rPr>
              <a:t>una </a:t>
            </a:r>
            <a:r>
              <a:rPr sz="2000" dirty="0">
                <a:latin typeface="Times New Roman"/>
                <a:cs typeface="Times New Roman"/>
              </a:rPr>
              <a:t>gerarchia di </a:t>
            </a:r>
            <a:r>
              <a:rPr sz="2000" spc="-5" dirty="0">
                <a:latin typeface="Times New Roman"/>
                <a:cs typeface="Times New Roman"/>
              </a:rPr>
              <a:t>macchine astratte, </a:t>
            </a:r>
            <a:r>
              <a:rPr sz="2000" dirty="0">
                <a:latin typeface="Times New Roman"/>
                <a:cs typeface="Times New Roman"/>
              </a:rPr>
              <a:t>ciascuna delle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quali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1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Times New Roman"/>
                <a:cs typeface="Times New Roman"/>
              </a:rPr>
              <a:t>Realizza un particolare compito in </a:t>
            </a:r>
            <a:r>
              <a:rPr sz="1800" spc="-5" dirty="0">
                <a:latin typeface="Times New Roman"/>
                <a:cs typeface="Times New Roman"/>
              </a:rPr>
              <a:t>modo </a:t>
            </a:r>
            <a:r>
              <a:rPr sz="1800" dirty="0">
                <a:latin typeface="Times New Roman"/>
                <a:cs typeface="Times New Roman"/>
              </a:rPr>
              <a:t>completamente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autonomo</a:t>
            </a:r>
            <a:endParaRPr sz="18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00"/>
              </a:spcBef>
              <a:tabLst>
                <a:tab pos="1612900" algn="l"/>
              </a:tabLst>
            </a:pPr>
            <a:r>
              <a:rPr sz="1600" spc="-5" dirty="0">
                <a:latin typeface="Times New Roman"/>
                <a:cs typeface="Times New Roman"/>
              </a:rPr>
              <a:t>–	Proprie definizioni di tipi, dichiarazioni di variabili 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istruzioni</a:t>
            </a:r>
            <a:endParaRPr sz="16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Times New Roman"/>
                <a:cs typeface="Times New Roman"/>
              </a:rPr>
              <a:t>Fornisce la base per il livello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superiore</a:t>
            </a:r>
            <a:endParaRPr sz="1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Times New Roman"/>
                <a:cs typeface="Times New Roman"/>
              </a:rPr>
              <a:t>Si appoggia </a:t>
            </a:r>
            <a:r>
              <a:rPr sz="1800" dirty="0">
                <a:latin typeface="Times New Roman"/>
                <a:cs typeface="Times New Roman"/>
              </a:rPr>
              <a:t>su un livello di </a:t>
            </a:r>
            <a:r>
              <a:rPr sz="1800" spc="-5" dirty="0">
                <a:latin typeface="Times New Roman"/>
                <a:cs typeface="Times New Roman"/>
              </a:rPr>
              <a:t>macchina </a:t>
            </a:r>
            <a:r>
              <a:rPr sz="1800" dirty="0">
                <a:latin typeface="Times New Roman"/>
                <a:cs typeface="Times New Roman"/>
              </a:rPr>
              <a:t>inferiore (se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esiste)</a:t>
            </a:r>
            <a:endParaRPr sz="1800">
              <a:latin typeface="Times New Roman"/>
              <a:cs typeface="Times New Roman"/>
            </a:endParaRPr>
          </a:p>
          <a:p>
            <a:pPr marL="469900" marR="5080">
              <a:lnSpc>
                <a:spcPct val="1205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Il </a:t>
            </a:r>
            <a:r>
              <a:rPr sz="2000" spc="-5" dirty="0">
                <a:latin typeface="Times New Roman"/>
                <a:cs typeface="Times New Roman"/>
              </a:rPr>
              <a:t>programma </a:t>
            </a:r>
            <a:r>
              <a:rPr sz="2000" dirty="0">
                <a:latin typeface="Times New Roman"/>
                <a:cs typeface="Times New Roman"/>
              </a:rPr>
              <a:t>è visto </a:t>
            </a:r>
            <a:r>
              <a:rPr sz="2000" spc="-5" dirty="0">
                <a:latin typeface="Times New Roman"/>
                <a:cs typeface="Times New Roman"/>
              </a:rPr>
              <a:t>come </a:t>
            </a:r>
            <a:r>
              <a:rPr sz="2000" dirty="0">
                <a:latin typeface="Times New Roman"/>
                <a:cs typeface="Times New Roman"/>
              </a:rPr>
              <a:t>un </a:t>
            </a:r>
            <a:r>
              <a:rPr sz="20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nuovo operatore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disponibile </a:t>
            </a:r>
            <a:r>
              <a:rPr sz="2000" dirty="0">
                <a:latin typeface="Times New Roman"/>
                <a:cs typeface="Times New Roman"/>
              </a:rPr>
              <a:t>sui dati  </a:t>
            </a:r>
            <a:r>
              <a:rPr sz="2000" spc="-5" dirty="0">
                <a:latin typeface="Times New Roman"/>
                <a:cs typeface="Times New Roman"/>
              </a:rPr>
              <a:t>L</a:t>
            </a:r>
            <a:r>
              <a:rPr sz="2000" i="1" spc="-5" dirty="0">
                <a:latin typeface="Times New Roman"/>
                <a:cs typeface="Times New Roman"/>
              </a:rPr>
              <a:t>’</a:t>
            </a:r>
            <a:r>
              <a:rPr sz="20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astrazione funzionale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è la tecnica che </a:t>
            </a:r>
            <a:r>
              <a:rPr sz="2000" spc="-5" dirty="0">
                <a:latin typeface="Times New Roman"/>
                <a:cs typeface="Times New Roman"/>
              </a:rPr>
              <a:t>permette </a:t>
            </a:r>
            <a:r>
              <a:rPr sz="2000" dirty="0">
                <a:latin typeface="Times New Roman"/>
                <a:cs typeface="Times New Roman"/>
              </a:rPr>
              <a:t>di </a:t>
            </a:r>
            <a:r>
              <a:rPr sz="2000" spc="-5" dirty="0">
                <a:latin typeface="Times New Roman"/>
                <a:cs typeface="Times New Roman"/>
              </a:rPr>
              <a:t>ampliare </a:t>
            </a:r>
            <a:r>
              <a:rPr sz="2000" dirty="0">
                <a:latin typeface="Times New Roman"/>
                <a:cs typeface="Times New Roman"/>
              </a:rPr>
              <a:t>il </a:t>
            </a:r>
            <a:r>
              <a:rPr sz="2000" spc="-5" dirty="0">
                <a:latin typeface="Times New Roman"/>
                <a:cs typeface="Times New Roman"/>
              </a:rPr>
              <a:t>repertorio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</a:t>
            </a:r>
            <a:endParaRPr sz="20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operatori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disponibili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208280"/>
            <a:ext cx="61569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Programmazione</a:t>
            </a:r>
            <a:r>
              <a:rPr spc="-85" dirty="0"/>
              <a:t> </a:t>
            </a:r>
            <a:r>
              <a:rPr dirty="0"/>
              <a:t>Modulare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883107"/>
            <a:ext cx="7553325" cy="439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Tecniche </a:t>
            </a:r>
            <a:r>
              <a:rPr sz="3600" dirty="0">
                <a:latin typeface="Times New Roman"/>
                <a:cs typeface="Times New Roman"/>
              </a:rPr>
              <a:t>per </a:t>
            </a:r>
            <a:r>
              <a:rPr sz="3600" spc="-5" dirty="0">
                <a:latin typeface="Times New Roman"/>
                <a:cs typeface="Times New Roman"/>
              </a:rPr>
              <a:t>individuare </a:t>
            </a:r>
            <a:r>
              <a:rPr sz="3600" dirty="0">
                <a:latin typeface="Times New Roman"/>
                <a:cs typeface="Times New Roman"/>
              </a:rPr>
              <a:t>i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sottoproblemi</a:t>
            </a:r>
            <a:endParaRPr sz="3600">
              <a:latin typeface="Times New Roman"/>
              <a:cs typeface="Times New Roman"/>
            </a:endParaRPr>
          </a:p>
          <a:p>
            <a:pPr marL="344805" marR="99695" indent="-332105" algn="just">
              <a:lnSpc>
                <a:spcPct val="100000"/>
              </a:lnSpc>
              <a:spcBef>
                <a:spcPts val="2855"/>
              </a:spcBef>
              <a:buChar char="•"/>
              <a:tabLst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Basate sul metodo di soluzione di problemi  consistente nello scomporre un problema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 sottoproblemi più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semplici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715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Sviluppo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top-down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Approccio step-wise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refinement</a:t>
            </a:r>
            <a:endParaRPr sz="24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Sviluppo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bottom-up</a:t>
            </a:r>
            <a:endParaRPr sz="28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Sviluppo “a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sandwich”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625" y="813257"/>
            <a:ext cx="7621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Raffinamento per passi</a:t>
            </a:r>
            <a:r>
              <a:rPr spc="-65" dirty="0"/>
              <a:t> </a:t>
            </a:r>
            <a:r>
              <a:rPr dirty="0"/>
              <a:t>successivi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7436484" cy="44005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Basato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</a:t>
            </a:r>
            <a:endParaRPr sz="3200">
              <a:latin typeface="Times New Roman"/>
              <a:cs typeface="Times New Roman"/>
            </a:endParaRPr>
          </a:p>
          <a:p>
            <a:pPr marL="743585" marR="394970" lvl="1" indent="-273685">
              <a:lnSpc>
                <a:spcPts val="3020"/>
              </a:lnSpc>
              <a:spcBef>
                <a:spcPts val="76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Raffinamento di un passo della procedura di  soluzione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ts val="2735"/>
              </a:lnSpc>
              <a:spcBef>
                <a:spcPts val="275"/>
              </a:spcBef>
              <a:buChar char="•"/>
              <a:tabLst>
                <a:tab pos="1155700" algn="l"/>
              </a:tabLst>
            </a:pPr>
            <a:r>
              <a:rPr sz="2400" dirty="0">
                <a:latin typeface="Times New Roman"/>
                <a:cs typeface="Times New Roman"/>
              </a:rPr>
              <a:t>Legato alle </a:t>
            </a:r>
            <a:r>
              <a:rPr sz="2400" spc="-5" dirty="0">
                <a:latin typeface="Times New Roman"/>
                <a:cs typeface="Times New Roman"/>
              </a:rPr>
              <a:t>modalità </a:t>
            </a:r>
            <a:r>
              <a:rPr sz="2400" dirty="0">
                <a:latin typeface="Times New Roman"/>
                <a:cs typeface="Times New Roman"/>
              </a:rPr>
              <a:t>di esecuzione conseguenti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una</a:t>
            </a:r>
            <a:endParaRPr sz="2400">
              <a:latin typeface="Times New Roman"/>
              <a:cs typeface="Times New Roman"/>
            </a:endParaRPr>
          </a:p>
          <a:p>
            <a:pPr marL="115506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certa suddivisione 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sottoproblemi</a:t>
            </a:r>
            <a:endParaRPr sz="2400">
              <a:latin typeface="Times New Roman"/>
              <a:cs typeface="Times New Roman"/>
            </a:endParaRPr>
          </a:p>
          <a:p>
            <a:pPr marL="1612900" marR="576580" lvl="3" indent="-229235">
              <a:lnSpc>
                <a:spcPts val="2160"/>
              </a:lnSpc>
              <a:spcBef>
                <a:spcPts val="550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Necessario </a:t>
            </a:r>
            <a:r>
              <a:rPr sz="2000" dirty="0">
                <a:latin typeface="Times New Roman"/>
                <a:cs typeface="Times New Roman"/>
              </a:rPr>
              <a:t>concentrarsi </a:t>
            </a:r>
            <a:r>
              <a:rPr sz="2000" spc="-5" dirty="0">
                <a:latin typeface="Times New Roman"/>
                <a:cs typeface="Times New Roman"/>
              </a:rPr>
              <a:t>sul </a:t>
            </a:r>
            <a:r>
              <a:rPr sz="2000" dirty="0">
                <a:latin typeface="Times New Roman"/>
                <a:cs typeface="Times New Roman"/>
              </a:rPr>
              <a:t>“cosa” piuttosto che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sul  “come”</a:t>
            </a:r>
            <a:endParaRPr sz="20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Raffinamento della descrizione dei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Definizione </a:t>
            </a:r>
            <a:r>
              <a:rPr sz="2400" dirty="0">
                <a:latin typeface="Times New Roman"/>
                <a:cs typeface="Times New Roman"/>
              </a:rPr>
              <a:t>della struttura 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tipo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Definizione </a:t>
            </a:r>
            <a:r>
              <a:rPr sz="2400" dirty="0">
                <a:latin typeface="Times New Roman"/>
                <a:cs typeface="Times New Roman"/>
              </a:rPr>
              <a:t>delle </a:t>
            </a:r>
            <a:r>
              <a:rPr sz="2400" spc="-5" dirty="0">
                <a:latin typeface="Times New Roman"/>
                <a:cs typeface="Times New Roman"/>
              </a:rPr>
              <a:t>modalità </a:t>
            </a:r>
            <a:r>
              <a:rPr sz="2400" dirty="0">
                <a:latin typeface="Times New Roman"/>
                <a:cs typeface="Times New Roman"/>
              </a:rPr>
              <a:t>di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comunicazione</a:t>
            </a:r>
            <a:endParaRPr sz="240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280"/>
              </a:spcBef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Come </a:t>
            </a:r>
            <a:r>
              <a:rPr sz="2000" dirty="0">
                <a:latin typeface="Times New Roman"/>
                <a:cs typeface="Times New Roman"/>
              </a:rPr>
              <a:t>renderli </a:t>
            </a:r>
            <a:r>
              <a:rPr sz="2000" spc="-5" dirty="0">
                <a:latin typeface="Times New Roman"/>
                <a:cs typeface="Times New Roman"/>
              </a:rPr>
              <a:t>comuni </a:t>
            </a:r>
            <a:r>
              <a:rPr sz="2000" dirty="0">
                <a:latin typeface="Times New Roman"/>
                <a:cs typeface="Times New Roman"/>
              </a:rPr>
              <a:t>a più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sottoproblemi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1329" y="813257"/>
            <a:ext cx="4641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</a:t>
            </a:r>
            <a:r>
              <a:rPr spc="-95" dirty="0"/>
              <a:t> </a:t>
            </a:r>
            <a:r>
              <a:rPr spc="5" dirty="0"/>
              <a:t>Top-Down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11660"/>
            <a:ext cx="7503159" cy="41313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48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dirty="0">
                <a:latin typeface="Times New Roman"/>
                <a:cs typeface="Times New Roman"/>
              </a:rPr>
              <a:t>Costruzione </a:t>
            </a:r>
            <a:r>
              <a:rPr sz="2800" spc="-5" dirty="0">
                <a:latin typeface="Times New Roman"/>
                <a:cs typeface="Times New Roman"/>
              </a:rPr>
              <a:t>del programma per </a:t>
            </a:r>
            <a:r>
              <a:rPr sz="2800" dirty="0">
                <a:latin typeface="Times New Roman"/>
                <a:cs typeface="Times New Roman"/>
              </a:rPr>
              <a:t>livelli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successivi</a:t>
            </a:r>
            <a:endParaRPr sz="28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2590"/>
              </a:lnSpc>
              <a:spcBef>
                <a:spcPts val="660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Corrispondenza con la </a:t>
            </a:r>
            <a:r>
              <a:rPr sz="2400" spc="-5" dirty="0">
                <a:latin typeface="Times New Roman"/>
                <a:cs typeface="Times New Roman"/>
              </a:rPr>
              <a:t>scomposizione </a:t>
            </a:r>
            <a:r>
              <a:rPr sz="2400" dirty="0">
                <a:latin typeface="Times New Roman"/>
                <a:cs typeface="Times New Roman"/>
              </a:rPr>
              <a:t>del </a:t>
            </a:r>
            <a:r>
              <a:rPr sz="2400" spc="-5" dirty="0">
                <a:latin typeface="Times New Roman"/>
                <a:cs typeface="Times New Roman"/>
              </a:rPr>
              <a:t>problema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cui  è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relativo</a:t>
            </a:r>
            <a:endParaRPr sz="24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Strumento </a:t>
            </a:r>
            <a:r>
              <a:rPr sz="2000" dirty="0">
                <a:latin typeface="Times New Roman"/>
                <a:cs typeface="Times New Roman"/>
              </a:rPr>
              <a:t>concettuale per la costruzione di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algoritmi</a:t>
            </a:r>
            <a:endParaRPr sz="2000">
              <a:latin typeface="Times New Roman"/>
              <a:cs typeface="Times New Roman"/>
            </a:endParaRPr>
          </a:p>
          <a:p>
            <a:pPr marL="743585" marR="700405" lvl="1" indent="-273685">
              <a:lnSpc>
                <a:spcPts val="2590"/>
              </a:lnSpc>
              <a:spcBef>
                <a:spcPts val="625"/>
              </a:spcBef>
              <a:buChar char="–"/>
              <a:tabLst>
                <a:tab pos="74422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Dettagliamento </a:t>
            </a:r>
            <a:r>
              <a:rPr sz="2400" dirty="0">
                <a:latin typeface="Times New Roman"/>
                <a:cs typeface="Times New Roman"/>
              </a:rPr>
              <a:t>successivo delle parti in cui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viene  </a:t>
            </a:r>
            <a:r>
              <a:rPr sz="2400" spc="-5" dirty="0">
                <a:latin typeface="Times New Roman"/>
                <a:cs typeface="Times New Roman"/>
              </a:rPr>
              <a:t>scomposto (sottoprogrammi) </a:t>
            </a:r>
            <a:r>
              <a:rPr sz="2400" dirty="0">
                <a:latin typeface="Times New Roman"/>
                <a:cs typeface="Times New Roman"/>
              </a:rPr>
              <a:t>fino al codice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finale</a:t>
            </a:r>
            <a:endParaRPr sz="2400">
              <a:latin typeface="Times New Roman"/>
              <a:cs typeface="Times New Roman"/>
            </a:endParaRPr>
          </a:p>
          <a:p>
            <a:pPr marL="1155065" marR="488950" lvl="2" indent="-228600">
              <a:lnSpc>
                <a:spcPts val="216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Times New Roman"/>
                <a:cs typeface="Times New Roman"/>
              </a:rPr>
              <a:t>Strumento </a:t>
            </a:r>
            <a:r>
              <a:rPr sz="2000" dirty="0">
                <a:latin typeface="Times New Roman"/>
                <a:cs typeface="Times New Roman"/>
              </a:rPr>
              <a:t>operativo per </a:t>
            </a:r>
            <a:r>
              <a:rPr sz="2000" spc="-5" dirty="0">
                <a:latin typeface="Times New Roman"/>
                <a:cs typeface="Times New Roman"/>
              </a:rPr>
              <a:t>l’organizzazione </a:t>
            </a:r>
            <a:r>
              <a:rPr sz="2000" dirty="0">
                <a:latin typeface="Times New Roman"/>
                <a:cs typeface="Times New Roman"/>
              </a:rPr>
              <a:t>e lo sviluppo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  </a:t>
            </a:r>
            <a:r>
              <a:rPr sz="2000" spc="-5" dirty="0">
                <a:latin typeface="Times New Roman"/>
                <a:cs typeface="Times New Roman"/>
              </a:rPr>
              <a:t>programmi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complessi</a:t>
            </a:r>
            <a:endParaRPr sz="2000">
              <a:latin typeface="Times New Roman"/>
              <a:cs typeface="Times New Roman"/>
            </a:endParaRPr>
          </a:p>
          <a:p>
            <a:pPr marL="344805" indent="-332105">
              <a:lnSpc>
                <a:spcPct val="100000"/>
              </a:lnSpc>
              <a:spcBef>
                <a:spcPts val="310"/>
              </a:spcBef>
              <a:buChar char="•"/>
              <a:tabLst>
                <a:tab pos="344805" algn="l"/>
                <a:tab pos="345440" algn="l"/>
              </a:tabLst>
            </a:pPr>
            <a:r>
              <a:rPr sz="2800" spc="-5" dirty="0">
                <a:latin typeface="Times New Roman"/>
                <a:cs typeface="Times New Roman"/>
              </a:rPr>
              <a:t>Metodo </a:t>
            </a:r>
            <a:r>
              <a:rPr sz="2800" i="1" spc="-5" dirty="0">
                <a:latin typeface="Times New Roman"/>
                <a:cs typeface="Times New Roman"/>
              </a:rPr>
              <a:t>trial and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error</a:t>
            </a:r>
            <a:endParaRPr sz="2800">
              <a:latin typeface="Times New Roman"/>
              <a:cs typeface="Times New Roman"/>
            </a:endParaRPr>
          </a:p>
          <a:p>
            <a:pPr marL="743585" marR="904240" lvl="1" indent="-273685">
              <a:lnSpc>
                <a:spcPts val="2590"/>
              </a:lnSpc>
              <a:spcBef>
                <a:spcPts val="655"/>
              </a:spcBef>
              <a:buChar char="–"/>
              <a:tabLst>
                <a:tab pos="744220" algn="l"/>
              </a:tabLst>
            </a:pPr>
            <a:r>
              <a:rPr sz="2400" dirty="0">
                <a:latin typeface="Times New Roman"/>
                <a:cs typeface="Times New Roman"/>
              </a:rPr>
              <a:t>Prova e riprova alla ricerca della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scomposizione  ottimale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4085" y="813257"/>
            <a:ext cx="4734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Sviluppo</a:t>
            </a:r>
            <a:r>
              <a:rPr spc="-70" dirty="0"/>
              <a:t> </a:t>
            </a:r>
            <a:r>
              <a:rPr dirty="0"/>
              <a:t>Bottom-Up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897506"/>
            <a:ext cx="6927850" cy="38595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spcBef>
                <a:spcPts val="540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Partendo dalle istruzioni del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linguaggio</a:t>
            </a:r>
            <a:endParaRPr sz="3200">
              <a:latin typeface="Times New Roman"/>
              <a:cs typeface="Times New Roman"/>
            </a:endParaRPr>
          </a:p>
          <a:p>
            <a:pPr marL="743585" lvl="1" indent="-273685">
              <a:lnSpc>
                <a:spcPct val="100000"/>
              </a:lnSpc>
              <a:spcBef>
                <a:spcPts val="38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Costruzione di programmi molto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semplici</a:t>
            </a:r>
            <a:endParaRPr sz="2800">
              <a:latin typeface="Times New Roman"/>
              <a:cs typeface="Times New Roman"/>
            </a:endParaRPr>
          </a:p>
          <a:p>
            <a:pPr marL="743585" marR="5080" lvl="1" indent="-273685">
              <a:lnSpc>
                <a:spcPts val="3020"/>
              </a:lnSpc>
              <a:spcBef>
                <a:spcPts val="745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Collegamento successivo in programmi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più  </a:t>
            </a:r>
            <a:r>
              <a:rPr sz="2800" spc="-5" dirty="0">
                <a:latin typeface="Times New Roman"/>
                <a:cs typeface="Times New Roman"/>
              </a:rPr>
              <a:t>complessi</a:t>
            </a:r>
            <a:endParaRPr sz="2800">
              <a:latin typeface="Times New Roman"/>
              <a:cs typeface="Times New Roman"/>
            </a:endParaRPr>
          </a:p>
          <a:p>
            <a:pPr marL="344805">
              <a:lnSpc>
                <a:spcPct val="100000"/>
              </a:lnSpc>
              <a:spcBef>
                <a:spcPts val="365"/>
              </a:spcBef>
            </a:pPr>
            <a:r>
              <a:rPr sz="3200" dirty="0">
                <a:latin typeface="Times New Roman"/>
                <a:cs typeface="Times New Roman"/>
              </a:rPr>
              <a:t>fino ad ottenere il programma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finale</a:t>
            </a:r>
            <a:endParaRPr sz="3200">
              <a:latin typeface="Times New Roman"/>
              <a:cs typeface="Times New Roman"/>
            </a:endParaRPr>
          </a:p>
          <a:p>
            <a:pPr marL="344805" marR="35560" indent="-332105">
              <a:lnSpc>
                <a:spcPts val="3460"/>
              </a:lnSpc>
              <a:spcBef>
                <a:spcPts val="85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Usato soprattutto nell’adattamento di  algoritmi codificati già esistenti a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nuove  </a:t>
            </a:r>
            <a:r>
              <a:rPr sz="3200" dirty="0">
                <a:latin typeface="Times New Roman"/>
                <a:cs typeface="Times New Roman"/>
              </a:rPr>
              <a:t>situazioni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Corso di </a:t>
            </a:r>
            <a:r>
              <a:rPr spc="-5" dirty="0"/>
              <a:t>Programmazione </a:t>
            </a:r>
            <a:r>
              <a:rPr dirty="0"/>
              <a:t>- </a:t>
            </a:r>
            <a:r>
              <a:rPr spc="-15" dirty="0"/>
              <a:t>Teresa </a:t>
            </a:r>
            <a:r>
              <a:rPr dirty="0"/>
              <a:t>Roselli -</a:t>
            </a:r>
            <a:r>
              <a:rPr spc="-100" dirty="0"/>
              <a:t> </a:t>
            </a:r>
            <a:r>
              <a:rPr spc="-5" dirty="0"/>
              <a:t>DIB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2957" y="813257"/>
            <a:ext cx="4498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Metodo a</a:t>
            </a:r>
            <a:r>
              <a:rPr spc="-80" dirty="0"/>
              <a:t> </a:t>
            </a:r>
            <a:r>
              <a:rPr dirty="0"/>
              <a:t>Sandwich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320" y="1952955"/>
            <a:ext cx="7422515" cy="3811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44805" marR="133350" indent="-332105">
              <a:lnSpc>
                <a:spcPts val="3460"/>
              </a:lnSpc>
              <a:spcBef>
                <a:spcPts val="535"/>
              </a:spcBef>
              <a:buChar char="•"/>
              <a:tabLst>
                <a:tab pos="344805" algn="l"/>
                <a:tab pos="345440" algn="l"/>
              </a:tabLst>
            </a:pPr>
            <a:r>
              <a:rPr sz="3200" dirty="0">
                <a:latin typeface="Times New Roman"/>
                <a:cs typeface="Times New Roman"/>
              </a:rPr>
              <a:t>Basato su una cooperazione fra le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tecniche  top-down 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bottom-up</a:t>
            </a:r>
            <a:endParaRPr sz="3200">
              <a:latin typeface="Times New Roman"/>
              <a:cs typeface="Times New Roman"/>
            </a:endParaRPr>
          </a:p>
          <a:p>
            <a:pPr marL="743585" marR="274320" lvl="1" indent="-273685">
              <a:lnSpc>
                <a:spcPts val="3020"/>
              </a:lnSpc>
              <a:spcBef>
                <a:spcPts val="710"/>
              </a:spcBef>
              <a:buChar char="–"/>
              <a:tabLst>
                <a:tab pos="744220" algn="l"/>
              </a:tabLst>
            </a:pPr>
            <a:r>
              <a:rPr sz="2800" spc="-5" dirty="0">
                <a:latin typeface="Times New Roman"/>
                <a:cs typeface="Times New Roman"/>
              </a:rPr>
              <a:t>Necessità di raffinare via via la soluzione del  problema principale</a:t>
            </a:r>
            <a:endParaRPr sz="2800">
              <a:latin typeface="Times New Roman"/>
              <a:cs typeface="Times New Roman"/>
            </a:endParaRPr>
          </a:p>
          <a:p>
            <a:pPr marL="1155065" marR="137795" lvl="2" indent="-228600">
              <a:lnSpc>
                <a:spcPts val="2590"/>
              </a:lnSpc>
              <a:spcBef>
                <a:spcPts val="605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Scomposizione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algoritmi </a:t>
            </a:r>
            <a:r>
              <a:rPr sz="2400" dirty="0">
                <a:latin typeface="Times New Roman"/>
                <a:cs typeface="Times New Roman"/>
              </a:rPr>
              <a:t>che ne risolvono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delle  sottoparti</a:t>
            </a:r>
            <a:endParaRPr sz="2400">
              <a:latin typeface="Times New Roman"/>
              <a:cs typeface="Times New Roman"/>
            </a:endParaRPr>
          </a:p>
          <a:p>
            <a:pPr marL="743585" marR="62865" lvl="1" indent="-273685">
              <a:lnSpc>
                <a:spcPts val="3030"/>
              </a:lnSpc>
              <a:spcBef>
                <a:spcPts val="695"/>
              </a:spcBef>
              <a:buChar char="–"/>
              <a:tabLst>
                <a:tab pos="744220" algn="l"/>
              </a:tabLst>
            </a:pPr>
            <a:r>
              <a:rPr sz="2800" dirty="0">
                <a:latin typeface="Times New Roman"/>
                <a:cs typeface="Times New Roman"/>
              </a:rPr>
              <a:t>Disponibilità </a:t>
            </a:r>
            <a:r>
              <a:rPr sz="2800" spc="-5" dirty="0">
                <a:latin typeface="Times New Roman"/>
                <a:cs typeface="Times New Roman"/>
              </a:rPr>
              <a:t>di algoritmi di base per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problemi  semplici</a:t>
            </a:r>
            <a:endParaRPr sz="2800">
              <a:latin typeface="Times New Roman"/>
              <a:cs typeface="Times New Roman"/>
            </a:endParaRPr>
          </a:p>
          <a:p>
            <a:pPr marL="1155065" lvl="2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1155700" algn="l"/>
              </a:tabLst>
            </a:pPr>
            <a:r>
              <a:rPr sz="2400" spc="-5" dirty="0">
                <a:latin typeface="Times New Roman"/>
                <a:cs typeface="Times New Roman"/>
              </a:rPr>
              <a:t>Raggruppamento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algoritmi </a:t>
            </a:r>
            <a:r>
              <a:rPr sz="2400" dirty="0">
                <a:latin typeface="Times New Roman"/>
                <a:cs typeface="Times New Roman"/>
              </a:rPr>
              <a:t>via via più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complessi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1787</Words>
  <Application>Microsoft Office PowerPoint</Application>
  <PresentationFormat>Presentazione su schermo (4:3)</PresentationFormat>
  <Paragraphs>317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Symbol</vt:lpstr>
      <vt:lpstr>Times New Roman</vt:lpstr>
      <vt:lpstr>Office Theme</vt:lpstr>
      <vt:lpstr>Corso di Programmazione</vt:lpstr>
      <vt:lpstr>Programmazione Modulare</vt:lpstr>
      <vt:lpstr>Programmazione Modulare</vt:lpstr>
      <vt:lpstr>Programmazione Modulare</vt:lpstr>
      <vt:lpstr>Programmazione Modulare</vt:lpstr>
      <vt:lpstr>Raffinamento per passi successivi</vt:lpstr>
      <vt:lpstr>Sviluppo Top-Down</vt:lpstr>
      <vt:lpstr>Sviluppo Bottom-Up</vt:lpstr>
      <vt:lpstr>Metodo a Sandwich</vt:lpstr>
      <vt:lpstr>Sottoprogramma</vt:lpstr>
      <vt:lpstr>Sottoprogrammi</vt:lpstr>
      <vt:lpstr>Sottoprogrammi</vt:lpstr>
      <vt:lpstr>Sottoprogrammi Utilità</vt:lpstr>
      <vt:lpstr>Sottoprogrammi</vt:lpstr>
      <vt:lpstr>Astrazioni Funzionali</vt:lpstr>
      <vt:lpstr>Astrazioni Funzionali</vt:lpstr>
      <vt:lpstr>Astrazioni Funzionali</vt:lpstr>
      <vt:lpstr>Sottoprogramma</vt:lpstr>
      <vt:lpstr>Chiamata di Sottoprogrammi</vt:lpstr>
      <vt:lpstr>Chiamata di Sottoprogrammi</vt:lpstr>
      <vt:lpstr>Sottoprogrammi</vt:lpstr>
      <vt:lpstr>Sottoprogrammi Comunicazione</vt:lpstr>
      <vt:lpstr>Sottoprogrammi</vt:lpstr>
      <vt:lpstr>Vista di un Sottoprogramma</vt:lpstr>
      <vt:lpstr>Vista di un Sottoprogramma</vt:lpstr>
      <vt:lpstr>Vista di un Sottoprogramma</vt:lpstr>
      <vt:lpstr>Vista di un Sottoprogramma Shadowing (oscuramento)</vt:lpstr>
      <vt:lpstr>Sottoprogrammi</vt:lpstr>
      <vt:lpstr>Sottoprogrammi Tipi di Variabili</vt:lpstr>
      <vt:lpstr>Sottoprogrammi</vt:lpstr>
      <vt:lpstr>Vista di un Sottoprogramma</vt:lpstr>
      <vt:lpstr>Vista di un Sottoprogramma</vt:lpstr>
      <vt:lpstr>Attributi delle variabili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2018-11-08T17:17:39Z</dcterms:created>
  <dcterms:modified xsi:type="dcterms:W3CDTF">2018-11-08T17:17:44Z</dcterms:modified>
</cp:coreProperties>
</file>