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8345" y="478282"/>
            <a:ext cx="51466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218" y="1942948"/>
            <a:ext cx="381952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96287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37841" y="2408631"/>
            <a:ext cx="406907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Procedure e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funzioni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227787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473322" y="2125218"/>
            <a:ext cx="2058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zi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552" y="2125218"/>
            <a:ext cx="17640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Terminata  </a:t>
            </a:r>
            <a:r>
              <a:rPr sz="3200" dirty="0">
                <a:latin typeface="Times New Roman"/>
                <a:cs typeface="Times New Roman"/>
              </a:rPr>
              <a:t>l’ambien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5851" y="2612898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puntato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913" y="2612898"/>
            <a:ext cx="1172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7705" algn="l"/>
              </a:tabLst>
            </a:pP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a	</a:t>
            </a:r>
            <a:r>
              <a:rPr sz="3200" spc="-15" dirty="0">
                <a:latin typeface="Times New Roman"/>
                <a:cs typeface="Times New Roman"/>
              </a:rPr>
              <a:t>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6950" y="2125218"/>
            <a:ext cx="25958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5"/>
              </a:spcBef>
              <a:tabLst>
                <a:tab pos="1172210" algn="l"/>
              </a:tabLst>
            </a:pP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	legg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,  non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7633" y="2612898"/>
            <a:ext cx="1696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320" algn="l"/>
              </a:tabLst>
            </a:pPr>
            <a:r>
              <a:rPr sz="3200" dirty="0">
                <a:latin typeface="Times New Roman"/>
                <a:cs typeface="Times New Roman"/>
              </a:rPr>
              <a:t>ser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	più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5552" y="3100273"/>
            <a:ext cx="75774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quindi viene rilasciata </a:t>
            </a:r>
            <a:r>
              <a:rPr sz="3200" spc="-5" dirty="0">
                <a:latin typeface="Times New Roman"/>
                <a:cs typeface="Times New Roman"/>
              </a:rPr>
              <a:t>l’area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memoria  </a:t>
            </a:r>
            <a:r>
              <a:rPr sz="3200" dirty="0">
                <a:latin typeface="Times New Roman"/>
                <a:cs typeface="Times New Roman"/>
              </a:rPr>
              <a:t>occupata e </a:t>
            </a:r>
            <a:r>
              <a:rPr sz="3200" spc="-5" dirty="0">
                <a:latin typeface="Times New Roman"/>
                <a:cs typeface="Times New Roman"/>
              </a:rPr>
              <a:t>EP torna </a:t>
            </a:r>
            <a:r>
              <a:rPr sz="3200" dirty="0">
                <a:latin typeface="Times New Roman"/>
                <a:cs typeface="Times New Roman"/>
              </a:rPr>
              <a:t>a puntare</a:t>
            </a:r>
            <a:r>
              <a:rPr sz="3200" spc="5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all’ambiente  </a:t>
            </a:r>
            <a:r>
              <a:rPr sz="3200" spc="5" dirty="0">
                <a:latin typeface="Times New Roman"/>
                <a:cs typeface="Times New Roman"/>
              </a:rPr>
              <a:t>che aveva </a:t>
            </a:r>
            <a:r>
              <a:rPr sz="3200" dirty="0">
                <a:latin typeface="Times New Roman"/>
                <a:cs typeface="Times New Roman"/>
              </a:rPr>
              <a:t>richiamato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leggivet.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241807"/>
            <a:ext cx="378714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 marR="5080" indent="-948690">
              <a:lnSpc>
                <a:spcPct val="100000"/>
              </a:lnSpc>
              <a:spcBef>
                <a:spcPts val="100"/>
              </a:spcBef>
            </a:pPr>
            <a:r>
              <a:rPr dirty="0"/>
              <a:t>Sot</a:t>
            </a:r>
            <a:r>
              <a:rPr spc="5" dirty="0"/>
              <a:t>t</a:t>
            </a:r>
            <a:r>
              <a:rPr dirty="0"/>
              <a:t>o</a:t>
            </a:r>
            <a:r>
              <a:rPr spc="10" dirty="0"/>
              <a:t>p</a:t>
            </a:r>
            <a:r>
              <a:rPr dirty="0"/>
              <a:t>ro</a:t>
            </a:r>
            <a:r>
              <a:rPr spc="10" dirty="0"/>
              <a:t>g</a:t>
            </a:r>
            <a:r>
              <a:rPr dirty="0"/>
              <a:t>ram</a:t>
            </a:r>
            <a:r>
              <a:rPr spc="-20" dirty="0"/>
              <a:t>m</a:t>
            </a:r>
            <a:r>
              <a:rPr dirty="0"/>
              <a:t>a  esempio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020" y="1577721"/>
            <a:ext cx="3672204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9580" marR="5080" indent="-449580">
              <a:lnSpc>
                <a:spcPts val="288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sottoprogramma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quadrato  i: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  <a:p>
            <a:pPr marL="449580">
              <a:lnSpc>
                <a:spcPts val="2880"/>
              </a:lnSpc>
            </a:pPr>
            <a:r>
              <a:rPr sz="2800" spc="-5" dirty="0">
                <a:latin typeface="Times New Roman"/>
                <a:cs typeface="Times New Roman"/>
              </a:rPr>
              <a:t>quad: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676905"/>
            <a:ext cx="4773930" cy="338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>
              <a:lnSpc>
                <a:spcPts val="312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1360805" marR="276225" indent="-449580">
              <a:lnSpc>
                <a:spcPts val="2880"/>
              </a:lnSpc>
              <a:spcBef>
                <a:spcPts val="254"/>
              </a:spcBef>
              <a:tabLst>
                <a:tab pos="276542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varying </a:t>
            </a: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1 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  </a:t>
            </a:r>
            <a:r>
              <a:rPr sz="2800" dirty="0">
                <a:latin typeface="Times New Roman"/>
                <a:cs typeface="Times New Roman"/>
              </a:rPr>
              <a:t>quad	i*i</a:t>
            </a:r>
            <a:endParaRPr sz="2800">
              <a:latin typeface="Times New Roman"/>
              <a:cs typeface="Times New Roman"/>
            </a:endParaRPr>
          </a:p>
          <a:p>
            <a:pPr marL="911225" marR="1617345" indent="449580">
              <a:lnSpc>
                <a:spcPts val="2880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stampa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  </a:t>
            </a:r>
            <a:r>
              <a:rPr sz="2800" spc="-5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 marL="462280">
              <a:lnSpc>
                <a:spcPts val="2865"/>
              </a:lnSpc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</a:pPr>
            <a:r>
              <a:rPr sz="2800" spc="-5" dirty="0">
                <a:latin typeface="Times New Roman"/>
                <a:cs typeface="Times New Roman"/>
              </a:rPr>
              <a:t>Per stampare i primi </a:t>
            </a:r>
            <a:r>
              <a:rPr sz="2800" dirty="0">
                <a:latin typeface="Times New Roman"/>
                <a:cs typeface="Times New Roman"/>
              </a:rPr>
              <a:t>15 </a:t>
            </a:r>
            <a:r>
              <a:rPr sz="2800" spc="-5" dirty="0">
                <a:latin typeface="Times New Roman"/>
                <a:cs typeface="Times New Roman"/>
              </a:rPr>
              <a:t>quadrati?  Per stampare i primi 35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quadrati?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1147" y="2133600"/>
            <a:ext cx="289560" cy="719455"/>
          </a:xfrm>
          <a:custGeom>
            <a:avLst/>
            <a:gdLst/>
            <a:ahLst/>
            <a:cxnLst/>
            <a:rect l="l" t="t" r="r" b="b"/>
            <a:pathLst>
              <a:path w="289560" h="719455">
                <a:moveTo>
                  <a:pt x="0" y="0"/>
                </a:moveTo>
                <a:lnTo>
                  <a:pt x="56376" y="4724"/>
                </a:lnTo>
                <a:lnTo>
                  <a:pt x="102393" y="17605"/>
                </a:lnTo>
                <a:lnTo>
                  <a:pt x="133409" y="36701"/>
                </a:lnTo>
                <a:lnTo>
                  <a:pt x="144779" y="60071"/>
                </a:lnTo>
                <a:lnTo>
                  <a:pt x="144779" y="299592"/>
                </a:lnTo>
                <a:lnTo>
                  <a:pt x="156150" y="322962"/>
                </a:lnTo>
                <a:lnTo>
                  <a:pt x="187166" y="342058"/>
                </a:lnTo>
                <a:lnTo>
                  <a:pt x="233183" y="354939"/>
                </a:lnTo>
                <a:lnTo>
                  <a:pt x="289560" y="359663"/>
                </a:lnTo>
                <a:lnTo>
                  <a:pt x="233183" y="364388"/>
                </a:lnTo>
                <a:lnTo>
                  <a:pt x="187166" y="377269"/>
                </a:lnTo>
                <a:lnTo>
                  <a:pt x="156150" y="396365"/>
                </a:lnTo>
                <a:lnTo>
                  <a:pt x="144779" y="419735"/>
                </a:lnTo>
                <a:lnTo>
                  <a:pt x="144779" y="659257"/>
                </a:lnTo>
                <a:lnTo>
                  <a:pt x="133409" y="682626"/>
                </a:lnTo>
                <a:lnTo>
                  <a:pt x="102393" y="701722"/>
                </a:lnTo>
                <a:lnTo>
                  <a:pt x="56376" y="714603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0102" y="2220213"/>
            <a:ext cx="183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dichiarazione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variabili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783" y="3678935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4" y="44450"/>
                </a:lnTo>
                <a:lnTo>
                  <a:pt x="5044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276" y="1629155"/>
            <a:ext cx="6696709" cy="3385185"/>
          </a:xfrm>
          <a:custGeom>
            <a:avLst/>
            <a:gdLst/>
            <a:ahLst/>
            <a:cxnLst/>
            <a:rect l="l" t="t" r="r" b="b"/>
            <a:pathLst>
              <a:path w="6696709" h="3385185">
                <a:moveTo>
                  <a:pt x="0" y="3384804"/>
                </a:moveTo>
                <a:lnTo>
                  <a:pt x="6696456" y="3384804"/>
                </a:lnTo>
                <a:lnTo>
                  <a:pt x="6696456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160985"/>
            <a:ext cx="3786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0261" y="576199"/>
            <a:ext cx="1889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esempio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020" y="1474469"/>
            <a:ext cx="5349240" cy="7747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49580" marR="5080" indent="-449580">
              <a:lnSpc>
                <a:spcPct val="75700"/>
              </a:lnSpc>
              <a:spcBef>
                <a:spcPts val="910"/>
              </a:spcBef>
            </a:pPr>
            <a:r>
              <a:rPr sz="2800" spc="-5" dirty="0">
                <a:latin typeface="Times New Roman"/>
                <a:cs typeface="Times New Roman"/>
              </a:rPr>
              <a:t>sottoprogramma quadrato </a:t>
            </a:r>
            <a:r>
              <a:rPr sz="2800" dirty="0">
                <a:latin typeface="Times New Roman"/>
                <a:cs typeface="Times New Roman"/>
              </a:rPr>
              <a:t>(n: </a:t>
            </a:r>
            <a:r>
              <a:rPr sz="2800" spc="-5" dirty="0">
                <a:latin typeface="Times New Roman"/>
                <a:cs typeface="Times New Roman"/>
              </a:rPr>
              <a:t>integer)  i: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600" y="2122169"/>
            <a:ext cx="187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quad: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600" y="2444953"/>
            <a:ext cx="3858895" cy="2069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2955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898525" marR="5080" indent="-449580">
              <a:lnSpc>
                <a:spcPct val="75700"/>
              </a:lnSpc>
              <a:spcBef>
                <a:spcPts val="409"/>
              </a:spcBef>
              <a:tabLst>
                <a:tab pos="230314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varying i from 1 to n  </a:t>
            </a:r>
            <a:r>
              <a:rPr sz="2800" dirty="0">
                <a:latin typeface="Times New Roman"/>
                <a:cs typeface="Times New Roman"/>
              </a:rPr>
              <a:t>quad	i*i</a:t>
            </a:r>
            <a:endParaRPr sz="2800">
              <a:latin typeface="Times New Roman"/>
              <a:cs typeface="Times New Roman"/>
            </a:endParaRPr>
          </a:p>
          <a:p>
            <a:pPr marL="448945" marR="1164590" indent="449580">
              <a:lnSpc>
                <a:spcPct val="75700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stampa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  </a:t>
            </a:r>
            <a:r>
              <a:rPr sz="2800" spc="-5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2545"/>
              </a:lnSpc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552" y="5068951"/>
            <a:ext cx="2129790" cy="8693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>
              <a:lnSpc>
                <a:spcPct val="72800"/>
              </a:lnSpc>
              <a:spcBef>
                <a:spcPts val="1145"/>
              </a:spcBef>
            </a:pPr>
            <a:r>
              <a:rPr sz="3200" dirty="0">
                <a:latin typeface="Times New Roman"/>
                <a:cs typeface="Times New Roman"/>
              </a:rPr>
              <a:t>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rato(10)  quadrato(m)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2133600"/>
            <a:ext cx="289560" cy="719455"/>
          </a:xfrm>
          <a:custGeom>
            <a:avLst/>
            <a:gdLst/>
            <a:ahLst/>
            <a:cxnLst/>
            <a:rect l="l" t="t" r="r" b="b"/>
            <a:pathLst>
              <a:path w="289560" h="719455">
                <a:moveTo>
                  <a:pt x="0" y="0"/>
                </a:moveTo>
                <a:lnTo>
                  <a:pt x="56376" y="4724"/>
                </a:lnTo>
                <a:lnTo>
                  <a:pt x="102393" y="17605"/>
                </a:lnTo>
                <a:lnTo>
                  <a:pt x="133409" y="36701"/>
                </a:lnTo>
                <a:lnTo>
                  <a:pt x="144779" y="60071"/>
                </a:lnTo>
                <a:lnTo>
                  <a:pt x="144779" y="299592"/>
                </a:lnTo>
                <a:lnTo>
                  <a:pt x="156150" y="322962"/>
                </a:lnTo>
                <a:lnTo>
                  <a:pt x="187166" y="342058"/>
                </a:lnTo>
                <a:lnTo>
                  <a:pt x="233183" y="354939"/>
                </a:lnTo>
                <a:lnTo>
                  <a:pt x="289560" y="359663"/>
                </a:lnTo>
                <a:lnTo>
                  <a:pt x="233183" y="364388"/>
                </a:lnTo>
                <a:lnTo>
                  <a:pt x="187166" y="377269"/>
                </a:lnTo>
                <a:lnTo>
                  <a:pt x="156150" y="396365"/>
                </a:lnTo>
                <a:lnTo>
                  <a:pt x="144779" y="419735"/>
                </a:lnTo>
                <a:lnTo>
                  <a:pt x="144779" y="659257"/>
                </a:lnTo>
                <a:lnTo>
                  <a:pt x="133409" y="682626"/>
                </a:lnTo>
                <a:lnTo>
                  <a:pt x="102393" y="701722"/>
                </a:lnTo>
                <a:lnTo>
                  <a:pt x="56376" y="714603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80102" y="2220213"/>
            <a:ext cx="183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dichiarazione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variabili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6935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3" y="44450"/>
                </a:lnTo>
                <a:lnTo>
                  <a:pt x="5044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904" y="1557527"/>
            <a:ext cx="6624955" cy="3385185"/>
          </a:xfrm>
          <a:custGeom>
            <a:avLst/>
            <a:gdLst/>
            <a:ahLst/>
            <a:cxnLst/>
            <a:rect l="l" t="t" r="r" b="b"/>
            <a:pathLst>
              <a:path w="6624955" h="3385185">
                <a:moveTo>
                  <a:pt x="0" y="3384804"/>
                </a:moveTo>
                <a:lnTo>
                  <a:pt x="6624828" y="3384804"/>
                </a:lnTo>
                <a:lnTo>
                  <a:pt x="6624828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3008" y="5228844"/>
            <a:ext cx="142240" cy="792480"/>
          </a:xfrm>
          <a:custGeom>
            <a:avLst/>
            <a:gdLst/>
            <a:ahLst/>
            <a:cxnLst/>
            <a:rect l="l" t="t" r="r" b="b"/>
            <a:pathLst>
              <a:path w="142239" h="792479">
                <a:moveTo>
                  <a:pt x="0" y="0"/>
                </a:moveTo>
                <a:lnTo>
                  <a:pt x="27574" y="5149"/>
                </a:lnTo>
                <a:lnTo>
                  <a:pt x="50101" y="19192"/>
                </a:lnTo>
                <a:lnTo>
                  <a:pt x="65293" y="40022"/>
                </a:lnTo>
                <a:lnTo>
                  <a:pt x="70865" y="65531"/>
                </a:lnTo>
                <a:lnTo>
                  <a:pt x="70865" y="330707"/>
                </a:lnTo>
                <a:lnTo>
                  <a:pt x="76438" y="356222"/>
                </a:lnTo>
                <a:lnTo>
                  <a:pt x="91630" y="377051"/>
                </a:lnTo>
                <a:lnTo>
                  <a:pt x="114157" y="391092"/>
                </a:lnTo>
                <a:lnTo>
                  <a:pt x="141731" y="396239"/>
                </a:lnTo>
                <a:lnTo>
                  <a:pt x="114157" y="401386"/>
                </a:lnTo>
                <a:lnTo>
                  <a:pt x="91630" y="415421"/>
                </a:lnTo>
                <a:lnTo>
                  <a:pt x="76438" y="436236"/>
                </a:lnTo>
                <a:lnTo>
                  <a:pt x="70865" y="461721"/>
                </a:lnTo>
                <a:lnTo>
                  <a:pt x="70865" y="726998"/>
                </a:lnTo>
                <a:lnTo>
                  <a:pt x="65293" y="752483"/>
                </a:lnTo>
                <a:lnTo>
                  <a:pt x="50101" y="773298"/>
                </a:lnTo>
                <a:lnTo>
                  <a:pt x="27574" y="787333"/>
                </a:lnTo>
                <a:lnTo>
                  <a:pt x="0" y="792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0777" y="5378907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amate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238709"/>
            <a:ext cx="3787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545791"/>
            <a:ext cx="8481060" cy="4008754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800" spc="-5" dirty="0">
                <a:latin typeface="Times New Roman"/>
                <a:cs typeface="Times New Roman"/>
              </a:rPr>
              <a:t>Nella dichiarazione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sottoprogramma:</a:t>
            </a:r>
            <a:endParaRPr sz="2800">
              <a:latin typeface="Times New Roman"/>
              <a:cs typeface="Times New Roman"/>
            </a:endParaRPr>
          </a:p>
          <a:p>
            <a:pPr marL="744220" marR="1769745" indent="-27432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imes New Roman"/>
                <a:cs typeface="Times New Roman"/>
              </a:rPr>
              <a:t>l’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intestazione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 il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gli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argomenti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endParaRPr sz="2400">
              <a:latin typeface="Times New Roman"/>
              <a:cs typeface="Times New Roman"/>
            </a:endParaRPr>
          </a:p>
          <a:p>
            <a:pPr marL="744220" marR="2060575" indent="-27432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corpo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descrive le regole di </a:t>
            </a:r>
            <a:r>
              <a:rPr sz="2400" spc="-5" dirty="0">
                <a:latin typeface="Times New Roman"/>
                <a:cs typeface="Times New Roman"/>
              </a:rPr>
              <a:t>comportamento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74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latin typeface="Times New Roman"/>
                <a:cs typeface="Times New Roman"/>
              </a:rPr>
              <a:t>Nell’intestazione </a:t>
            </a:r>
            <a:r>
              <a:rPr sz="2800" dirty="0">
                <a:latin typeface="Times New Roman"/>
                <a:cs typeface="Times New Roman"/>
              </a:rPr>
              <a:t>del </a:t>
            </a:r>
            <a:r>
              <a:rPr sz="2800" spc="-5" dirty="0">
                <a:latin typeface="Times New Roman"/>
                <a:cs typeface="Times New Roman"/>
              </a:rPr>
              <a:t>sottoprogramma </a:t>
            </a:r>
            <a:r>
              <a:rPr sz="2800" dirty="0">
                <a:latin typeface="Times New Roman"/>
                <a:cs typeface="Times New Roman"/>
              </a:rPr>
              <a:t>appaiono </a:t>
            </a: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parametri 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formali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 all’atto della chiamata </a:t>
            </a:r>
            <a:r>
              <a:rPr sz="2800" dirty="0">
                <a:latin typeface="Times New Roman"/>
                <a:cs typeface="Times New Roman"/>
              </a:rPr>
              <a:t>vengono </a:t>
            </a:r>
            <a:r>
              <a:rPr sz="2800" spc="-5" dirty="0">
                <a:latin typeface="Times New Roman"/>
                <a:cs typeface="Times New Roman"/>
              </a:rPr>
              <a:t>sostituiti dai 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parametri effettivi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attuali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ovvero dai dati su cui il  sottoprogramma deve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813257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0" dirty="0"/>
              <a:t> </a:t>
            </a:r>
            <a:r>
              <a:rPr dirty="0"/>
              <a:t>Formali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328534" cy="41694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Segnaposto per indicare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simbolicamente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</a:t>
            </a:r>
            <a:r>
              <a:rPr sz="2400" dirty="0">
                <a:latin typeface="Times New Roman"/>
                <a:cs typeface="Times New Roman"/>
              </a:rPr>
              <a:t>oggetti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 il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lavora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Il loro tipo 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</a:t>
            </a:r>
            <a:endParaRPr sz="2400">
              <a:latin typeface="Times New Roman"/>
              <a:cs typeface="Times New Roman"/>
            </a:endParaRPr>
          </a:p>
          <a:p>
            <a:pPr marL="344805" marR="1027430" indent="-332105">
              <a:lnSpc>
                <a:spcPts val="3030"/>
              </a:lnSpc>
              <a:spcBef>
                <a:spcPts val="7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loro </a:t>
            </a:r>
            <a:r>
              <a:rPr sz="2800" spc="-5" dirty="0">
                <a:latin typeface="Times New Roman"/>
                <a:cs typeface="Times New Roman"/>
              </a:rPr>
              <a:t>nomi appaiono nell’intestazione del  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Non hanno alcuna connessione con </a:t>
            </a:r>
            <a:r>
              <a:rPr sz="2400" spc="-5" dirty="0">
                <a:latin typeface="Times New Roman"/>
                <a:cs typeface="Times New Roman"/>
              </a:rPr>
              <a:t>nomi </a:t>
            </a:r>
            <a:r>
              <a:rPr sz="2400" dirty="0">
                <a:latin typeface="Times New Roman"/>
                <a:cs typeface="Times New Roman"/>
              </a:rPr>
              <a:t>usati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altrove</a:t>
            </a:r>
            <a:endParaRPr sz="2400">
              <a:latin typeface="Times New Roman"/>
              <a:cs typeface="Times New Roman"/>
            </a:endParaRPr>
          </a:p>
          <a:p>
            <a:pPr marL="344805" marR="575945" indent="-332105">
              <a:lnSpc>
                <a:spcPts val="3030"/>
              </a:lnSpc>
              <a:spcBef>
                <a:spcPts val="7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All’atto della </a:t>
            </a:r>
            <a:r>
              <a:rPr sz="2800" spc="-10" dirty="0">
                <a:latin typeface="Times New Roman"/>
                <a:cs typeface="Times New Roman"/>
              </a:rPr>
              <a:t>chiamata </a:t>
            </a:r>
            <a:r>
              <a:rPr sz="2800" dirty="0">
                <a:latin typeface="Times New Roman"/>
                <a:cs typeface="Times New Roman"/>
              </a:rPr>
              <a:t>vengono sostituiti </a:t>
            </a:r>
            <a:r>
              <a:rPr sz="2800" spc="-5" dirty="0">
                <a:latin typeface="Times New Roman"/>
                <a:cs typeface="Times New Roman"/>
              </a:rPr>
              <a:t>dai  parametri </a:t>
            </a:r>
            <a:r>
              <a:rPr sz="2800" i="1" spc="-5" dirty="0">
                <a:latin typeface="Times New Roman"/>
                <a:cs typeface="Times New Roman"/>
              </a:rPr>
              <a:t>effettivi </a:t>
            </a:r>
            <a:r>
              <a:rPr sz="2800" spc="-5" dirty="0">
                <a:latin typeface="Times New Roman"/>
                <a:cs typeface="Times New Roman"/>
              </a:rPr>
              <a:t>(o </a:t>
            </a:r>
            <a:r>
              <a:rPr sz="2800" i="1" dirty="0">
                <a:latin typeface="Times New Roman"/>
                <a:cs typeface="Times New Roman"/>
              </a:rPr>
              <a:t>reali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43585" marR="459105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Dati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 </a:t>
            </a:r>
            <a:r>
              <a:rPr sz="2400" spc="-5" dirty="0">
                <a:latin typeface="Times New Roman"/>
                <a:cs typeface="Times New Roman"/>
              </a:rPr>
              <a:t>effettivamente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  operare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813257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0" dirty="0"/>
              <a:t> </a:t>
            </a:r>
            <a:r>
              <a:rPr dirty="0"/>
              <a:t>Formali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610475" cy="3987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845819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Specificati all’atto della definizione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  sottoprogramma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Legati 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Simbolici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Consentono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definire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Quale tipo di dato deve essere </a:t>
            </a:r>
            <a:r>
              <a:rPr sz="2400" spc="-5" dirty="0">
                <a:latin typeface="Times New Roman"/>
                <a:cs typeface="Times New Roman"/>
              </a:rPr>
              <a:t>passato </a:t>
            </a:r>
            <a:r>
              <a:rPr sz="2400" dirty="0">
                <a:latin typeface="Times New Roman"/>
                <a:cs typeface="Times New Roman"/>
              </a:rPr>
              <a:t>alla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735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Quale argomento </a:t>
            </a:r>
            <a:r>
              <a:rPr sz="2400" dirty="0">
                <a:latin typeface="Times New Roman"/>
                <a:cs typeface="Times New Roman"/>
              </a:rPr>
              <a:t>deve essere </a:t>
            </a:r>
            <a:r>
              <a:rPr sz="2400" spc="-5" dirty="0">
                <a:latin typeface="Times New Roman"/>
                <a:cs typeface="Times New Roman"/>
              </a:rPr>
              <a:t>trasmesso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funzione</a:t>
            </a:r>
            <a:endParaRPr sz="24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latin typeface="Times New Roman"/>
                <a:cs typeface="Times New Roman"/>
              </a:rPr>
              <a:t>quando queste sono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invocate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813257"/>
            <a:ext cx="4201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5" dirty="0"/>
              <a:t> </a:t>
            </a:r>
            <a:r>
              <a:rPr dirty="0"/>
              <a:t>Effettivi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550784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4127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Alla chiamata di un sottoprogramma, vanno  specificati i dati effettivi su cui esso </a:t>
            </a:r>
            <a:r>
              <a:rPr sz="2800" dirty="0">
                <a:latin typeface="Times New Roman"/>
                <a:cs typeface="Times New Roman"/>
              </a:rPr>
              <a:t>dovrà</a:t>
            </a:r>
            <a:r>
              <a:rPr sz="2800" spc="-5" dirty="0">
                <a:latin typeface="Times New Roman"/>
                <a:cs typeface="Times New Roman"/>
              </a:rPr>
              <a:t> operare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Valori, </a:t>
            </a:r>
            <a:r>
              <a:rPr sz="2400" dirty="0">
                <a:latin typeface="Times New Roman"/>
                <a:cs typeface="Times New Roman"/>
              </a:rPr>
              <a:t>Espressioni, </a:t>
            </a:r>
            <a:r>
              <a:rPr sz="2400" spc="-5" dirty="0">
                <a:latin typeface="Times New Roman"/>
                <a:cs typeface="Times New Roman"/>
              </a:rPr>
              <a:t>Variabili,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Coincidenza con i </a:t>
            </a:r>
            <a:r>
              <a:rPr sz="2400" spc="-5" dirty="0">
                <a:latin typeface="Times New Roman"/>
                <a:cs typeface="Times New Roman"/>
              </a:rPr>
              <a:t>parametri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formali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Numero,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ordine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6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L’esecuzione dell’istruzione di chiamata comporta  la sostituzione dei parametri formali </a:t>
            </a:r>
            <a:r>
              <a:rPr sz="2800" spc="-10" dirty="0">
                <a:latin typeface="Times New Roman"/>
                <a:cs typeface="Times New Roman"/>
              </a:rPr>
              <a:t>con </a:t>
            </a:r>
            <a:r>
              <a:rPr sz="2800" spc="-5" dirty="0">
                <a:latin typeface="Times New Roman"/>
                <a:cs typeface="Times New Roman"/>
              </a:rPr>
              <a:t>quelli  reali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538048"/>
            <a:ext cx="219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</a:t>
            </a:r>
            <a:r>
              <a:rPr spc="-15" dirty="0"/>
              <a:t>m</a:t>
            </a:r>
            <a:r>
              <a:rPr dirty="0"/>
              <a:t>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7512050" cy="478599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2105"/>
              </a:spcBef>
            </a:pPr>
            <a:r>
              <a:rPr sz="3600" dirty="0">
                <a:latin typeface="Times New Roman"/>
                <a:cs typeface="Times New Roman"/>
              </a:rPr>
              <a:t>Tipi di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Passaggio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dirty="0">
                <a:latin typeface="Times New Roman"/>
                <a:cs typeface="Times New Roman"/>
              </a:rPr>
              <a:t>sostituzione può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essere: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  <a:p>
            <a:pPr marL="1155065" marR="40449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calcola il valore del </a:t>
            </a:r>
            <a:r>
              <a:rPr sz="2000" spc="-5" dirty="0">
                <a:latin typeface="Times New Roman"/>
                <a:cs typeface="Times New Roman"/>
              </a:rPr>
              <a:t>parametro </a:t>
            </a:r>
            <a:r>
              <a:rPr sz="2000" dirty="0">
                <a:latin typeface="Times New Roman"/>
                <a:cs typeface="Times New Roman"/>
              </a:rPr>
              <a:t>reale e lo si sostituisce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  corrispondente </a:t>
            </a:r>
            <a:r>
              <a:rPr sz="2000" spc="-5" dirty="0">
                <a:latin typeface="Times New Roman"/>
                <a:cs typeface="Times New Roman"/>
              </a:rPr>
              <a:t>parametro formale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(assegnazione)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referenza</a:t>
            </a:r>
            <a:endParaRPr sz="2400">
              <a:latin typeface="Times New Roman"/>
              <a:cs typeface="Times New Roman"/>
            </a:endParaRPr>
          </a:p>
          <a:p>
            <a:pPr marL="1155065" marR="83185" lvl="2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parametro effettivo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variabile ed ha a disposizione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una  </a:t>
            </a:r>
            <a:r>
              <a:rPr sz="2000" dirty="0">
                <a:latin typeface="Times New Roman"/>
                <a:cs typeface="Times New Roman"/>
              </a:rPr>
              <a:t>locazione di </a:t>
            </a:r>
            <a:r>
              <a:rPr sz="2000" spc="-5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il cui indirizzo viene “passato” al 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formale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(o </a:t>
            </a:r>
            <a:r>
              <a:rPr sz="2400" i="1" dirty="0">
                <a:latin typeface="Times New Roman"/>
                <a:cs typeface="Times New Roman"/>
              </a:rPr>
              <a:t>valore-risultato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parametro formale, </a:t>
            </a:r>
            <a:r>
              <a:rPr sz="2000" dirty="0">
                <a:latin typeface="Times New Roman"/>
                <a:cs typeface="Times New Roman"/>
              </a:rPr>
              <a:t>all’occorrenza, viene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sostituito  </a:t>
            </a:r>
            <a:r>
              <a:rPr sz="2000" dirty="0">
                <a:latin typeface="Times New Roman"/>
                <a:cs typeface="Times New Roman"/>
              </a:rPr>
              <a:t>col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538048"/>
            <a:ext cx="219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</a:t>
            </a:r>
            <a:r>
              <a:rPr spc="-15" dirty="0"/>
              <a:t>m</a:t>
            </a:r>
            <a:r>
              <a:rPr dirty="0"/>
              <a:t>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108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pf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9591" y="959059"/>
            <a:ext cx="4403090" cy="145351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2105"/>
              </a:spcBef>
            </a:pPr>
            <a:r>
              <a:rPr sz="3600" dirty="0">
                <a:latin typeface="Times New Roman"/>
                <a:cs typeface="Times New Roman"/>
              </a:rPr>
              <a:t>Tipi di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Passaggio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spc="-5" dirty="0">
                <a:latin typeface="Times New Roman"/>
                <a:cs typeface="Times New Roman"/>
              </a:rPr>
              <a:t>attivata con parametro reale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20" y="2387024"/>
            <a:ext cx="7159625" cy="3696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30"/>
              </a:spcBef>
              <a:buChar char="–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valore: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parametro formale </a:t>
            </a:r>
            <a:r>
              <a:rPr sz="2000" dirty="0">
                <a:latin typeface="Times New Roman"/>
                <a:cs typeface="Times New Roman"/>
              </a:rPr>
              <a:t>si comporta </a:t>
            </a: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una variabile </a:t>
            </a:r>
            <a:r>
              <a:rPr sz="2000" spc="-5" dirty="0">
                <a:latin typeface="Times New Roman"/>
                <a:cs typeface="Times New Roman"/>
              </a:rPr>
              <a:t>locale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riferimento:</a:t>
            </a:r>
            <a:endParaRPr sz="2400">
              <a:latin typeface="Times New Roman"/>
              <a:cs typeface="Times New Roman"/>
            </a:endParaRPr>
          </a:p>
          <a:p>
            <a:pPr marL="697865" marR="89535" lvl="1" indent="-228600">
              <a:lnSpc>
                <a:spcPts val="2160"/>
              </a:lnSpc>
              <a:spcBef>
                <a:spcPts val="5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momento dell’attivazione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viene </a:t>
            </a:r>
            <a:r>
              <a:rPr sz="2000" spc="-5" dirty="0">
                <a:latin typeface="Times New Roman"/>
                <a:cs typeface="Times New Roman"/>
              </a:rPr>
              <a:t>calcolato </a:t>
            </a:r>
            <a:r>
              <a:rPr sz="2000" dirty="0">
                <a:latin typeface="Times New Roman"/>
                <a:cs typeface="Times New Roman"/>
              </a:rPr>
              <a:t>l’indirizzo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 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 creato con </a:t>
            </a:r>
            <a:r>
              <a:rPr sz="2000" spc="-5" dirty="0">
                <a:latin typeface="Times New Roman"/>
                <a:cs typeface="Times New Roman"/>
              </a:rPr>
              <a:t>riferimento alla </a:t>
            </a:r>
            <a:r>
              <a:rPr sz="2000" dirty="0">
                <a:latin typeface="Times New Roman"/>
                <a:cs typeface="Times New Roman"/>
              </a:rPr>
              <a:t>stessa locazione di 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60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nome: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momento dell’attivazione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il valore di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calcolato 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memorizzato in </a:t>
            </a:r>
            <a:r>
              <a:rPr sz="2000" dirty="0">
                <a:latin typeface="Times New Roman"/>
                <a:cs typeface="Times New Roman"/>
              </a:rPr>
              <a:t>una </a:t>
            </a:r>
            <a:r>
              <a:rPr sz="2000" spc="5" dirty="0">
                <a:latin typeface="Times New Roman"/>
                <a:cs typeface="Times New Roman"/>
              </a:rPr>
              <a:t>nuova </a:t>
            </a:r>
            <a:r>
              <a:rPr sz="2000" dirty="0">
                <a:latin typeface="Times New Roman"/>
                <a:cs typeface="Times New Roman"/>
              </a:rPr>
              <a:t>locazione di indirizzo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pf</a:t>
            </a:r>
            <a:endParaRPr sz="2000">
              <a:latin typeface="Times New Roman"/>
              <a:cs typeface="Times New Roman"/>
            </a:endParaRPr>
          </a:p>
          <a:p>
            <a:pPr marL="697865" marR="415290" lvl="1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termine </a:t>
            </a:r>
            <a:r>
              <a:rPr sz="2000" dirty="0">
                <a:latin typeface="Times New Roman"/>
                <a:cs typeface="Times New Roman"/>
              </a:rPr>
              <a:t>dell’esecuzione 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il contenuto di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  trasferito in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e la </a:t>
            </a:r>
            <a:r>
              <a:rPr sz="2000" spc="-10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riservata per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rilasciata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538048"/>
            <a:ext cx="5147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65" dirty="0"/>
              <a:t> </a:t>
            </a:r>
            <a:r>
              <a:rPr spc="-5"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0470" y="1213865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b="1" dirty="0">
                <a:latin typeface="Times New Roman"/>
                <a:cs typeface="Times New Roman"/>
              </a:rPr>
              <a:t>program </a:t>
            </a:r>
            <a:r>
              <a:rPr spc="-5" dirty="0"/>
              <a:t>legaparametri</a:t>
            </a:r>
            <a:r>
              <a:rPr spc="-65" dirty="0"/>
              <a:t> </a:t>
            </a:r>
            <a:r>
              <a:rPr dirty="0"/>
              <a:t>(…,…);</a:t>
            </a:r>
          </a:p>
          <a:p>
            <a:pPr marL="344805">
              <a:lnSpc>
                <a:spcPct val="100000"/>
              </a:lnSpc>
              <a:spcBef>
                <a:spcPts val="265"/>
              </a:spcBef>
            </a:pPr>
            <a:r>
              <a:rPr b="1" spc="5" dirty="0">
                <a:latin typeface="Times New Roman"/>
                <a:cs typeface="Times New Roman"/>
              </a:rPr>
              <a:t>var </a:t>
            </a:r>
            <a:r>
              <a:rPr dirty="0"/>
              <a:t>n:</a:t>
            </a:r>
            <a:r>
              <a:rPr spc="-45" dirty="0"/>
              <a:t> </a:t>
            </a:r>
            <a:r>
              <a:rPr dirty="0"/>
              <a:t>integer;</a:t>
            </a:r>
          </a:p>
          <a:p>
            <a:pPr marL="344805">
              <a:lnSpc>
                <a:spcPct val="100000"/>
              </a:lnSpc>
              <a:spcBef>
                <a:spcPts val="250"/>
              </a:spcBef>
            </a:pPr>
            <a:r>
              <a:rPr b="1" spc="-5" dirty="0">
                <a:latin typeface="Times New Roman"/>
                <a:cs typeface="Times New Roman"/>
              </a:rPr>
              <a:t>sottoprogramma </a:t>
            </a:r>
            <a:r>
              <a:rPr dirty="0"/>
              <a:t>P (? x :</a:t>
            </a:r>
            <a:r>
              <a:rPr spc="-65" dirty="0"/>
              <a:t> </a:t>
            </a:r>
            <a:r>
              <a:rPr dirty="0"/>
              <a:t>integer)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b="1" dirty="0">
                <a:latin typeface="Times New Roman"/>
                <a:cs typeface="Times New Roman"/>
              </a:rPr>
              <a:t>begin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dirty="0"/>
              <a:t>x </a:t>
            </a:r>
            <a:r>
              <a:rPr spc="-5" dirty="0"/>
              <a:t>:= </a:t>
            </a:r>
            <a:r>
              <a:rPr dirty="0"/>
              <a:t>x +</a:t>
            </a:r>
            <a:r>
              <a:rPr spc="-25" dirty="0"/>
              <a:t> </a:t>
            </a:r>
            <a:r>
              <a:rPr dirty="0"/>
              <a:t>1;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450" y="3632428"/>
            <a:ext cx="1859914" cy="27298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60"/>
              </a:spcBef>
              <a:tabLst>
                <a:tab pos="14744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n);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265"/>
              </a:spcBef>
              <a:tabLst>
                <a:tab pos="14744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x)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173480" indent="114300" algn="just">
              <a:lnSpc>
                <a:spcPct val="1109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;  </a:t>
            </a:r>
            <a:r>
              <a:rPr sz="2000" b="1" dirty="0">
                <a:latin typeface="Times New Roman"/>
                <a:cs typeface="Times New Roman"/>
              </a:rPr>
              <a:t>begin 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:=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3;  P(n);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4617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n)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304" y="1968195"/>
            <a:ext cx="1794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3504" y="2338171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304" y="3387293"/>
            <a:ext cx="2165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referenza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504" y="3757396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6304" y="4807077"/>
            <a:ext cx="170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3504" y="5176469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3.	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712470"/>
            <a:ext cx="7240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Durata e </a:t>
            </a:r>
            <a:r>
              <a:rPr spc="-5" dirty="0"/>
              <a:t>ambito </a:t>
            </a:r>
            <a:r>
              <a:rPr dirty="0"/>
              <a:t>di una</a:t>
            </a:r>
            <a:r>
              <a:rPr spc="-80" dirty="0"/>
              <a:t> </a:t>
            </a:r>
            <a:r>
              <a:rPr dirty="0"/>
              <a:t>variabile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541" y="1722196"/>
            <a:ext cx="8272145" cy="378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alcuni </a:t>
            </a:r>
            <a:r>
              <a:rPr sz="2800" dirty="0">
                <a:latin typeface="Times New Roman"/>
                <a:cs typeface="Times New Roman"/>
              </a:rPr>
              <a:t>linguaggi </a:t>
            </a:r>
            <a:r>
              <a:rPr sz="2800" spc="-5" dirty="0">
                <a:latin typeface="Times New Roman"/>
                <a:cs typeface="Times New Roman"/>
              </a:rPr>
              <a:t>il tempo di vita di una variabile  coincide con il </a:t>
            </a:r>
            <a:r>
              <a:rPr sz="2800" i="1" spc="-5" dirty="0">
                <a:latin typeface="Times New Roman"/>
                <a:cs typeface="Times New Roman"/>
              </a:rPr>
              <a:t>tempo </a:t>
            </a:r>
            <a:r>
              <a:rPr sz="2800" i="1" dirty="0">
                <a:latin typeface="Times New Roman"/>
                <a:cs typeface="Times New Roman"/>
              </a:rPr>
              <a:t>di </a:t>
            </a:r>
            <a:r>
              <a:rPr sz="2800" i="1" spc="-5" dirty="0">
                <a:latin typeface="Times New Roman"/>
                <a:cs typeface="Times New Roman"/>
              </a:rPr>
              <a:t>esecuzione </a:t>
            </a:r>
            <a:r>
              <a:rPr sz="2800" spc="-5" dirty="0">
                <a:latin typeface="Times New Roman"/>
                <a:cs typeface="Times New Roman"/>
              </a:rPr>
              <a:t>del programma o  del sottoprogramma in cui la variabile è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dichiarata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fase in cui è </a:t>
            </a:r>
            <a:r>
              <a:rPr sz="2800" dirty="0">
                <a:latin typeface="Times New Roman"/>
                <a:cs typeface="Times New Roman"/>
              </a:rPr>
              <a:t>definita un’area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per una  variabile è detta </a:t>
            </a:r>
            <a:r>
              <a:rPr sz="2800" i="1" spc="-5" dirty="0">
                <a:latin typeface="Times New Roman"/>
                <a:cs typeface="Times New Roman"/>
              </a:rPr>
              <a:t>fase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allocazione.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15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L’allocazione </a:t>
            </a:r>
            <a:r>
              <a:rPr sz="2400" dirty="0">
                <a:latin typeface="Times New Roman"/>
                <a:cs typeface="Times New Roman"/>
              </a:rPr>
              <a:t>può essere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eseguita:</a:t>
            </a:r>
            <a:endParaRPr sz="2400">
              <a:latin typeface="Times New Roman"/>
              <a:cs typeface="Times New Roman"/>
            </a:endParaRPr>
          </a:p>
          <a:p>
            <a:pPr marL="1219835" lvl="2" indent="-292735">
              <a:lnSpc>
                <a:spcPct val="100000"/>
              </a:lnSpc>
              <a:spcBef>
                <a:spcPts val="615"/>
              </a:spcBef>
              <a:buChar char="•"/>
              <a:tabLst>
                <a:tab pos="1219835" algn="l"/>
                <a:tab pos="12204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dal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compilatore</a:t>
            </a:r>
            <a:r>
              <a:rPr sz="2000" spc="-5" dirty="0">
                <a:latin typeface="Times New Roman"/>
                <a:cs typeface="Times New Roman"/>
              </a:rPr>
              <a:t> (allocazione statica) in base alla struttura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lessicale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esecuzione</a:t>
            </a:r>
            <a:r>
              <a:rPr sz="2000" dirty="0">
                <a:latin typeface="Times New Roman"/>
                <a:cs typeface="Times New Roman"/>
              </a:rPr>
              <a:t> (allocazione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dinamica)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478282"/>
            <a:ext cx="5146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6545" y="1250645"/>
            <a:ext cx="3610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Pro (+) e Contro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(-)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25980"/>
            <a:ext cx="3591560" cy="11468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72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Copia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</a:t>
            </a:r>
            <a:endParaRPr sz="2400">
              <a:latin typeface="Times New Roman"/>
              <a:cs typeface="Times New Roman"/>
            </a:endParaRPr>
          </a:p>
          <a:p>
            <a:pPr marL="743585" marR="5080" indent="-274320">
              <a:lnSpc>
                <a:spcPct val="100000"/>
              </a:lnSpc>
              <a:spcBef>
                <a:spcPts val="525"/>
              </a:spcBef>
              <a:tabLst>
                <a:tab pos="743585" algn="l"/>
              </a:tabLst>
            </a:pPr>
            <a:r>
              <a:rPr sz="2000" dirty="0">
                <a:latin typeface="Times New Roman"/>
                <a:cs typeface="Times New Roman"/>
              </a:rPr>
              <a:t>+	</a:t>
            </a:r>
            <a:r>
              <a:rPr sz="2000" spc="-5" dirty="0">
                <a:latin typeface="Times New Roman"/>
                <a:cs typeface="Times New Roman"/>
              </a:rPr>
              <a:t>permette </a:t>
            </a: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trasmissione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  valore di un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304" y="2004771"/>
            <a:ext cx="3554729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Trasmissione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riferimento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43585" algn="l"/>
              </a:tabLst>
            </a:pPr>
            <a:r>
              <a:rPr sz="2000" dirty="0">
                <a:latin typeface="Times New Roman"/>
                <a:cs typeface="Times New Roman"/>
              </a:rPr>
              <a:t>+	evita </a:t>
            </a:r>
            <a:r>
              <a:rPr sz="2000" spc="-5" dirty="0">
                <a:latin typeface="Times New Roman"/>
                <a:cs typeface="Times New Roman"/>
              </a:rPr>
              <a:t>problemi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passaggio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1470" y="3147594"/>
          <a:ext cx="6969125" cy="285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0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chiamante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perché il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trattamento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degli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9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permette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la separazione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 marR="808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programma chiamante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programma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chiamato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indirizzi è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gestito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 marR="1054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direttamente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dal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compilatore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aumenta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l’occupazione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memoria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tempo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occupa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memoria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aggiuntiva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4769" marR="4159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rende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difficile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la gestione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parametri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dimensione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4769" marR="383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causa effetti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collaterali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spesso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imprevedibili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variabile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23616"/>
            <a:ext cx="7325359" cy="287909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2907665">
              <a:lnSpc>
                <a:spcPct val="100000"/>
              </a:lnSpc>
              <a:spcBef>
                <a:spcPts val="1889"/>
              </a:spcBef>
            </a:pPr>
            <a:r>
              <a:rPr sz="3600" dirty="0">
                <a:latin typeface="Times New Roman"/>
                <a:cs typeface="Times New Roman"/>
              </a:rPr>
              <a:t>per</a:t>
            </a:r>
            <a:r>
              <a:rPr sz="3600" spc="-5" dirty="0">
                <a:latin typeface="Times New Roman"/>
                <a:cs typeface="Times New Roman"/>
              </a:rPr>
              <a:t> Valore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Generalmente usato per parametri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che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Rappresentano un argomento e non il risultato  di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Inutile consentirne la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78407"/>
            <a:ext cx="6548755" cy="50171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455"/>
              </a:spcBef>
            </a:pPr>
            <a:r>
              <a:rPr sz="3600" dirty="0">
                <a:latin typeface="Times New Roman"/>
                <a:cs typeface="Times New Roman"/>
              </a:rPr>
              <a:t>per</a:t>
            </a:r>
            <a:r>
              <a:rPr sz="3600" spc="-5" dirty="0">
                <a:latin typeface="Times New Roman"/>
                <a:cs typeface="Times New Roman"/>
              </a:rPr>
              <a:t> Referenza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21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Usato più spesso quando il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parametro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Necessità di conoscere 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Ha dimensioni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notevoli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Pesante ricopiarlo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interamente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Potenziale fonte di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errori</a:t>
            </a:r>
            <a:endParaRPr sz="3200">
              <a:latin typeface="Times New Roman"/>
              <a:cs typeface="Times New Roman"/>
            </a:endParaRPr>
          </a:p>
          <a:p>
            <a:pPr marL="743585" marR="868044" lvl="1" indent="-273685">
              <a:lnSpc>
                <a:spcPts val="3020"/>
              </a:lnSpc>
              <a:spcBef>
                <a:spcPts val="7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Stessa variabile usata sotto diverse  denominazioni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Errori nel sottoprogramma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irrecuperabili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813257"/>
            <a:ext cx="2294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021195" cy="396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9151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Sottoprogrammi il cui compito è </a:t>
            </a:r>
            <a:r>
              <a:rPr sz="2800" dirty="0">
                <a:latin typeface="Times New Roman"/>
                <a:cs typeface="Times New Roman"/>
              </a:rPr>
              <a:t>quello </a:t>
            </a:r>
            <a:r>
              <a:rPr sz="2800" spc="-5" dirty="0">
                <a:latin typeface="Times New Roman"/>
                <a:cs typeface="Times New Roman"/>
              </a:rPr>
              <a:t>di  </a:t>
            </a:r>
            <a:r>
              <a:rPr sz="2800" dirty="0">
                <a:latin typeface="Times New Roman"/>
                <a:cs typeface="Times New Roman"/>
              </a:rPr>
              <a:t>produrre </a:t>
            </a:r>
            <a:r>
              <a:rPr sz="2800" spc="-5" dirty="0">
                <a:latin typeface="Times New Roman"/>
                <a:cs typeface="Times New Roman"/>
              </a:rPr>
              <a:t>un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effetto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Modifica del valore di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Comunicazione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informazioni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all’utente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L’intestazione di procedura (e la sua chiamata)  includono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della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Paragonabile ad una </a:t>
            </a:r>
            <a:r>
              <a:rPr sz="2000" spc="5" dirty="0">
                <a:latin typeface="Times New Roman"/>
                <a:cs typeface="Times New Roman"/>
              </a:rPr>
              <a:t>nuova </a:t>
            </a:r>
            <a:r>
              <a:rPr sz="2000" dirty="0">
                <a:latin typeface="Times New Roman"/>
                <a:cs typeface="Times New Roman"/>
              </a:rPr>
              <a:t>istruzione del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linguaggio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Lista 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813257"/>
            <a:ext cx="3956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Effetti</a:t>
            </a:r>
            <a:r>
              <a:rPr spc="-70" dirty="0"/>
              <a:t> </a:t>
            </a:r>
            <a:r>
              <a:rPr dirty="0"/>
              <a:t>Collaterali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679524"/>
            <a:ext cx="7575550" cy="44215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Effetti di un sottoprogramma che altera il valore di  una variabile non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locale</a:t>
            </a:r>
            <a:endParaRPr sz="2800">
              <a:latin typeface="Times New Roman"/>
              <a:cs typeface="Times New Roman"/>
            </a:endParaRPr>
          </a:p>
          <a:p>
            <a:pPr marL="743585" marR="1040765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La presenza di tali variabili </a:t>
            </a:r>
            <a:r>
              <a:rPr sz="2400" spc="-5" dirty="0">
                <a:latin typeface="Times New Roman"/>
                <a:cs typeface="Times New Roman"/>
              </a:rPr>
              <a:t>impedisce </a:t>
            </a:r>
            <a:r>
              <a:rPr sz="2400" dirty="0">
                <a:latin typeface="Times New Roman"/>
                <a:cs typeface="Times New Roman"/>
              </a:rPr>
              <a:t>che il  </a:t>
            </a:r>
            <a:r>
              <a:rPr sz="2400" spc="-5" dirty="0">
                <a:latin typeface="Times New Roman"/>
                <a:cs typeface="Times New Roman"/>
              </a:rPr>
              <a:t>sottoprogramma possa </a:t>
            </a:r>
            <a:r>
              <a:rPr sz="2400" dirty="0">
                <a:latin typeface="Times New Roman"/>
                <a:cs typeface="Times New Roman"/>
              </a:rPr>
              <a:t>essere considerato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come  </a:t>
            </a:r>
            <a:r>
              <a:rPr sz="2400" dirty="0">
                <a:latin typeface="Times New Roman"/>
                <a:cs typeface="Times New Roman"/>
              </a:rPr>
              <a:t>un’entità </a:t>
            </a:r>
            <a:r>
              <a:rPr sz="2400" spc="-5" dirty="0">
                <a:latin typeface="Times New Roman"/>
                <a:cs typeface="Times New Roman"/>
              </a:rPr>
              <a:t>completa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autoconsistente</a:t>
            </a:r>
            <a:endParaRPr sz="2400">
              <a:latin typeface="Times New Roman"/>
              <a:cs typeface="Times New Roman"/>
            </a:endParaRPr>
          </a:p>
          <a:p>
            <a:pPr marL="1155065" marR="410845" lvl="2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riferisce </a:t>
            </a:r>
            <a:r>
              <a:rPr sz="2000" spc="-5" dirty="0">
                <a:latin typeface="Times New Roman"/>
                <a:cs typeface="Times New Roman"/>
              </a:rPr>
              <a:t>esclusivamente alle </a:t>
            </a:r>
            <a:r>
              <a:rPr sz="2000" dirty="0">
                <a:latin typeface="Times New Roman"/>
                <a:cs typeface="Times New Roman"/>
              </a:rPr>
              <a:t>sue costanti, variabili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 </a:t>
            </a:r>
            <a:r>
              <a:rPr sz="2000" spc="-5" dirty="0">
                <a:latin typeface="Times New Roman"/>
                <a:cs typeface="Times New Roman"/>
              </a:rPr>
              <a:t>parametri</a:t>
            </a:r>
            <a:endParaRPr sz="2000">
              <a:latin typeface="Times New Roman"/>
              <a:cs typeface="Times New Roman"/>
            </a:endParaRPr>
          </a:p>
          <a:p>
            <a:pPr marL="344805" marR="172085" indent="-332105">
              <a:lnSpc>
                <a:spcPct val="9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Attenzione: occorre valutare attentamente </a:t>
            </a:r>
            <a:r>
              <a:rPr sz="2800" dirty="0">
                <a:latin typeface="Times New Roman"/>
                <a:cs typeface="Times New Roman"/>
              </a:rPr>
              <a:t>l’uso,  </a:t>
            </a:r>
            <a:r>
              <a:rPr sz="2800" spc="-5" dirty="0">
                <a:latin typeface="Times New Roman"/>
                <a:cs typeface="Times New Roman"/>
              </a:rPr>
              <a:t>all’interno di un sottoprogramma, di variabili non  locali</a:t>
            </a:r>
            <a:endParaRPr sz="2800">
              <a:latin typeface="Times New Roman"/>
              <a:cs typeface="Times New Roman"/>
            </a:endParaRPr>
          </a:p>
          <a:p>
            <a:pPr marL="1155065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Chiarezza</a:t>
            </a:r>
            <a:endParaRPr sz="2000">
              <a:latin typeface="Times New Roman"/>
              <a:cs typeface="Times New Roman"/>
            </a:endParaRPr>
          </a:p>
          <a:p>
            <a:pPr marL="1155065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Sicurezza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078" y="0"/>
            <a:ext cx="2550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Sottoprogramma  il countour</a:t>
            </a:r>
            <a:r>
              <a:rPr sz="2800" spc="-70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320" y="920877"/>
            <a:ext cx="3354704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PROGRAMMA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TIPO </a:t>
            </a:r>
            <a:r>
              <a:rPr sz="1200" spc="-5" dirty="0">
                <a:latin typeface="Times New Roman"/>
                <a:cs typeface="Times New Roman"/>
              </a:rPr>
              <a:t>vettore=ARRAY(1,100) 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endParaRPr sz="1200">
              <a:latin typeface="Times New Roman"/>
              <a:cs typeface="Times New Roman"/>
            </a:endParaRPr>
          </a:p>
          <a:p>
            <a:pPr marL="344805" marR="2350135">
              <a:lnSpc>
                <a:spcPct val="976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t:vetto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n:integer  m:real  s:real</a:t>
            </a:r>
            <a:endParaRPr sz="1200">
              <a:latin typeface="Times New Roman"/>
              <a:cs typeface="Times New Roman"/>
            </a:endParaRPr>
          </a:p>
          <a:p>
            <a:pPr marL="911225" marR="990600" indent="-567055">
              <a:lnSpc>
                <a:spcPts val="14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leggivet  x:real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i:integer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36080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DO VARYING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2260600" marR="594995">
              <a:lnSpc>
                <a:spcPts val="1400"/>
              </a:lnSpc>
              <a:spcBef>
                <a:spcPts val="60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x 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t(i)</a:t>
            </a:r>
            <a:r>
              <a:rPr sz="1200" spc="-10" dirty="0">
                <a:latin typeface="Times New Roman"/>
                <a:cs typeface="Times New Roman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R="46355" algn="ctr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REPEAT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911225" marR="815340" indent="-528955">
              <a:lnSpc>
                <a:spcPts val="140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sommavet  i:integer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350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R="401955" algn="ctr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s=0</a:t>
            </a:r>
            <a:endParaRPr sz="1200">
              <a:latin typeface="Times New Roman"/>
              <a:cs typeface="Times New Roman"/>
            </a:endParaRPr>
          </a:p>
          <a:p>
            <a:pPr marL="136080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DO VARYING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R="466725" algn="r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t(i)</a:t>
            </a:r>
            <a:endParaRPr sz="1200">
              <a:latin typeface="Times New Roman"/>
              <a:cs typeface="Times New Roman"/>
            </a:endParaRPr>
          </a:p>
          <a:p>
            <a:pPr marR="46355" algn="ctr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REPEAT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344805" marR="2376805">
              <a:lnSpc>
                <a:spcPct val="97500"/>
              </a:lnSpc>
              <a:spcBef>
                <a:spcPts val="1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</a:t>
            </a:r>
            <a:r>
              <a:rPr sz="1200" dirty="0">
                <a:latin typeface="Times New Roman"/>
                <a:cs typeface="Times New Roman"/>
              </a:rPr>
              <a:t>somm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m=s/n  stampa m 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227787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320" y="1292617"/>
            <a:ext cx="4199890" cy="10960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2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gerarchia di </a:t>
            </a:r>
            <a:r>
              <a:rPr sz="2800" spc="-10" dirty="0">
                <a:latin typeface="Times New Roman"/>
                <a:cs typeface="Times New Roman"/>
              </a:rPr>
              <a:t>macchine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è</a:t>
            </a:r>
            <a:endParaRPr sz="2800">
              <a:latin typeface="Times New Roman"/>
              <a:cs typeface="Times New Roman"/>
            </a:endParaRPr>
          </a:p>
          <a:p>
            <a:pPr marR="288925" algn="r">
              <a:lnSpc>
                <a:spcPct val="100000"/>
              </a:lnSpc>
              <a:spcBef>
                <a:spcPts val="101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870" y="3516579"/>
            <a:ext cx="101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gg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125" y="3516579"/>
            <a:ext cx="1274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sommavet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520" y="4743957"/>
            <a:ext cx="5882005" cy="11309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86385" marR="5080" indent="-273685">
              <a:lnSpc>
                <a:spcPct val="69600"/>
              </a:lnSpc>
              <a:spcBef>
                <a:spcPts val="975"/>
              </a:spcBef>
              <a:buChar char="–"/>
              <a:tabLst>
                <a:tab pos="287020" algn="l"/>
                <a:tab pos="1430020" algn="l"/>
                <a:tab pos="2252980" algn="l"/>
              </a:tabLst>
            </a:pPr>
            <a:r>
              <a:rPr sz="2400" spc="-5" dirty="0">
                <a:latin typeface="Times New Roman"/>
                <a:cs typeface="Times New Roman"/>
              </a:rPr>
              <a:t>media	</a:t>
            </a:r>
            <a:r>
              <a:rPr sz="2400" dirty="0">
                <a:latin typeface="Times New Roman"/>
                <a:cs typeface="Times New Roman"/>
              </a:rPr>
              <a:t>cede	ai </a:t>
            </a:r>
            <a:r>
              <a:rPr sz="2400" spc="-5" dirty="0">
                <a:latin typeface="Times New Roman"/>
                <a:cs typeface="Times New Roman"/>
              </a:rPr>
              <a:t>sottoprogrammi </a:t>
            </a:r>
            <a:r>
              <a:rPr sz="2400" dirty="0">
                <a:latin typeface="Times New Roman"/>
                <a:cs typeface="Times New Roman"/>
              </a:rPr>
              <a:t>il diritto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accesso a tutte le sue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40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ha le proprie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783" y="292455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783" y="292455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9364" y="2924555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0708" y="235000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078" y="39116"/>
            <a:ext cx="2550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Sottoprogramma  il countour</a:t>
            </a:r>
            <a:r>
              <a:rPr sz="2800" spc="-70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2541" y="930799"/>
            <a:ext cx="7595870" cy="795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latin typeface="Times New Roman"/>
                <a:cs typeface="Times New Roman"/>
              </a:rPr>
              <a:t>Il modello associato all’esecuzione del </a:t>
            </a:r>
            <a:r>
              <a:rPr sz="2000" spc="-5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è detto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countour</a:t>
            </a:r>
            <a:r>
              <a:rPr sz="2000" i="1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815"/>
              </a:spcBef>
              <a:tabLst>
                <a:tab pos="6007100" algn="l"/>
              </a:tabLst>
            </a:pPr>
            <a:r>
              <a:rPr sz="1400" spc="-5" dirty="0">
                <a:latin typeface="Times New Roman"/>
                <a:cs typeface="Times New Roman"/>
              </a:rPr>
              <a:t>programma	</a:t>
            </a:r>
            <a:r>
              <a:rPr sz="1400" spc="-10" dirty="0">
                <a:latin typeface="Times New Roman"/>
                <a:cs typeface="Times New Roman"/>
              </a:rPr>
              <a:t>memoria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1733415"/>
            <a:ext cx="2871470" cy="38919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462280" marR="2214880">
              <a:lnSpc>
                <a:spcPct val="1217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n  m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leggivet</a:t>
            </a:r>
            <a:endParaRPr sz="140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105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sommavet</a:t>
            </a:r>
            <a:endParaRPr sz="140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1040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Times New Roman"/>
                <a:cs typeface="Times New Roman"/>
              </a:rPr>
              <a:t>BEGIN</a:t>
            </a:r>
            <a:endParaRPr sz="1400">
              <a:latin typeface="Times New Roman"/>
              <a:cs typeface="Times New Roman"/>
            </a:endParaRPr>
          </a:p>
          <a:p>
            <a:pPr marL="462280" marR="1774825">
              <a:lnSpc>
                <a:spcPct val="1422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somma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400" spc="-10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1" y="5844336"/>
            <a:ext cx="3361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IP instruction pointer (puntatore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all’istruzione)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9158" y="5844336"/>
            <a:ext cx="4382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EP environment pointer (zona della </a:t>
            </a:r>
            <a:r>
              <a:rPr sz="1400" spc="-5" dirty="0">
                <a:latin typeface="Times New Roman"/>
                <a:cs typeface="Times New Roman"/>
              </a:rPr>
              <a:t>memoria </a:t>
            </a:r>
            <a:r>
              <a:rPr sz="1400" dirty="0">
                <a:latin typeface="Times New Roman"/>
                <a:cs typeface="Times New Roman"/>
              </a:rPr>
              <a:t>per 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variabili)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852" y="1844039"/>
            <a:ext cx="2374900" cy="3888104"/>
          </a:xfrm>
          <a:custGeom>
            <a:avLst/>
            <a:gdLst/>
            <a:ahLst/>
            <a:cxnLst/>
            <a:rect l="l" t="t" r="r" b="b"/>
            <a:pathLst>
              <a:path w="2374900" h="3888104">
                <a:moveTo>
                  <a:pt x="0" y="3887724"/>
                </a:moveTo>
                <a:lnTo>
                  <a:pt x="2374392" y="3887724"/>
                </a:lnTo>
                <a:lnTo>
                  <a:pt x="2374392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4635" y="2421635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11" y="1773935"/>
            <a:ext cx="3023870" cy="3888104"/>
          </a:xfrm>
          <a:custGeom>
            <a:avLst/>
            <a:gdLst/>
            <a:ahLst/>
            <a:cxnLst/>
            <a:rect l="l" t="t" r="r" b="b"/>
            <a:pathLst>
              <a:path w="3023870" h="3888104">
                <a:moveTo>
                  <a:pt x="0" y="3887724"/>
                </a:moveTo>
                <a:lnTo>
                  <a:pt x="3023616" y="3887724"/>
                </a:lnTo>
                <a:lnTo>
                  <a:pt x="3023616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0223" y="2020315"/>
            <a:ext cx="129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spc="-5" dirty="0">
                <a:latin typeface="Times New Roman"/>
                <a:cs typeface="Times New Roman"/>
              </a:rPr>
              <a:t>IP	</a:t>
            </a:r>
            <a:r>
              <a:rPr sz="2400" spc="-10" dirty="0">
                <a:latin typeface="Times New Roman"/>
                <a:cs typeface="Times New Roman"/>
              </a:rPr>
              <a:t>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421635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7879" y="23050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3008" y="2708148"/>
            <a:ext cx="142240" cy="1513840"/>
          </a:xfrm>
          <a:custGeom>
            <a:avLst/>
            <a:gdLst/>
            <a:ahLst/>
            <a:cxnLst/>
            <a:rect l="l" t="t" r="r" b="b"/>
            <a:pathLst>
              <a:path w="142239" h="1513839">
                <a:moveTo>
                  <a:pt x="141731" y="0"/>
                </a:moveTo>
                <a:lnTo>
                  <a:pt x="0" y="15133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6755" y="4183379"/>
            <a:ext cx="2016760" cy="76200"/>
          </a:xfrm>
          <a:custGeom>
            <a:avLst/>
            <a:gdLst/>
            <a:ahLst/>
            <a:cxnLst/>
            <a:rect l="l" t="t" r="r" b="b"/>
            <a:pathLst>
              <a:path w="20167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1676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16760" h="76200">
                <a:moveTo>
                  <a:pt x="201625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016252" y="44450"/>
                </a:lnTo>
                <a:lnTo>
                  <a:pt x="201625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3898"/>
            <a:ext cx="747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All’inizio dell’esecuzione vengono allocate le variabili del </a:t>
            </a:r>
            <a:r>
              <a:rPr sz="1800" spc="-5" dirty="0">
                <a:latin typeface="Times New Roman"/>
                <a:cs typeface="Times New Roman"/>
              </a:rPr>
              <a:t>programma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principale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611" y="1915667"/>
            <a:ext cx="3168650" cy="396112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610235" marR="2364105">
              <a:lnSpc>
                <a:spcPct val="1217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n  m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leggivet</a:t>
            </a:r>
            <a:endParaRPr sz="1400">
              <a:latin typeface="Times New Roman"/>
              <a:cs typeface="Times New Roman"/>
            </a:endParaRPr>
          </a:p>
          <a:p>
            <a:pPr marR="669290" algn="ctr">
              <a:lnSpc>
                <a:spcPct val="100000"/>
              </a:lnSpc>
              <a:spcBef>
                <a:spcPts val="105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sommavet</a:t>
            </a:r>
            <a:endParaRPr sz="1400">
              <a:latin typeface="Times New Roman"/>
              <a:cs typeface="Times New Roman"/>
            </a:endParaRPr>
          </a:p>
          <a:p>
            <a:pPr marR="669925" algn="ctr">
              <a:lnSpc>
                <a:spcPct val="100000"/>
              </a:lnSpc>
              <a:spcBef>
                <a:spcPts val="1040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latin typeface="Times New Roman"/>
                <a:cs typeface="Times New Roman"/>
              </a:rPr>
              <a:t>BEGIN</a:t>
            </a:r>
            <a:endParaRPr sz="1400">
              <a:latin typeface="Times New Roman"/>
              <a:cs typeface="Times New Roman"/>
            </a:endParaRPr>
          </a:p>
          <a:p>
            <a:pPr marL="610235" marR="1924050">
              <a:lnSpc>
                <a:spcPct val="1422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</a:t>
            </a:r>
            <a:r>
              <a:rPr sz="1200" dirty="0">
                <a:latin typeface="Times New Roman"/>
                <a:cs typeface="Times New Roman"/>
              </a:rPr>
              <a:t>somm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229"/>
              </a:spcBef>
            </a:pPr>
            <a:r>
              <a:rPr sz="1400" spc="-10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74791" y="1911095"/>
          <a:ext cx="2663825" cy="396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82973" y="2171446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227" y="217144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008" y="2491739"/>
            <a:ext cx="647700" cy="2016760"/>
          </a:xfrm>
          <a:custGeom>
            <a:avLst/>
            <a:gdLst/>
            <a:ahLst/>
            <a:cxnLst/>
            <a:rect l="l" t="t" r="r" b="b"/>
            <a:pathLst>
              <a:path w="647700" h="2016760">
                <a:moveTo>
                  <a:pt x="647700" y="0"/>
                </a:moveTo>
                <a:lnTo>
                  <a:pt x="0" y="20162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6755" y="4400930"/>
            <a:ext cx="2016760" cy="113664"/>
          </a:xfrm>
          <a:custGeom>
            <a:avLst/>
            <a:gdLst/>
            <a:ahLst/>
            <a:cxnLst/>
            <a:rect l="l" t="t" r="r" b="b"/>
            <a:pathLst>
              <a:path w="2016760" h="113664">
                <a:moveTo>
                  <a:pt x="76356" y="31820"/>
                </a:moveTo>
                <a:lnTo>
                  <a:pt x="75911" y="44518"/>
                </a:lnTo>
                <a:lnTo>
                  <a:pt x="2015997" y="113411"/>
                </a:lnTo>
                <a:lnTo>
                  <a:pt x="2016506" y="100711"/>
                </a:lnTo>
                <a:lnTo>
                  <a:pt x="76356" y="31820"/>
                </a:lnTo>
                <a:close/>
              </a:path>
              <a:path w="2016760" h="113664">
                <a:moveTo>
                  <a:pt x="77469" y="0"/>
                </a:moveTo>
                <a:lnTo>
                  <a:pt x="0" y="35433"/>
                </a:lnTo>
                <a:lnTo>
                  <a:pt x="74803" y="76200"/>
                </a:lnTo>
                <a:lnTo>
                  <a:pt x="75911" y="44518"/>
                </a:lnTo>
                <a:lnTo>
                  <a:pt x="63246" y="44069"/>
                </a:lnTo>
                <a:lnTo>
                  <a:pt x="63627" y="31369"/>
                </a:lnTo>
                <a:lnTo>
                  <a:pt x="76372" y="31369"/>
                </a:lnTo>
                <a:lnTo>
                  <a:pt x="77469" y="0"/>
                </a:lnTo>
                <a:close/>
              </a:path>
              <a:path w="2016760" h="113664">
                <a:moveTo>
                  <a:pt x="63627" y="31369"/>
                </a:moveTo>
                <a:lnTo>
                  <a:pt x="63246" y="44069"/>
                </a:lnTo>
                <a:lnTo>
                  <a:pt x="75911" y="44518"/>
                </a:lnTo>
                <a:lnTo>
                  <a:pt x="76356" y="31820"/>
                </a:lnTo>
                <a:lnTo>
                  <a:pt x="63627" y="31369"/>
                </a:lnTo>
                <a:close/>
              </a:path>
              <a:path w="2016760" h="113664">
                <a:moveTo>
                  <a:pt x="76372" y="31369"/>
                </a:moveTo>
                <a:lnTo>
                  <a:pt x="63627" y="31369"/>
                </a:lnTo>
                <a:lnTo>
                  <a:pt x="76356" y="31820"/>
                </a:lnTo>
                <a:lnTo>
                  <a:pt x="76372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1" y="2564892"/>
            <a:ext cx="0" cy="2232660"/>
          </a:xfrm>
          <a:custGeom>
            <a:avLst/>
            <a:gdLst/>
            <a:ahLst/>
            <a:cxnLst/>
            <a:rect l="l" t="t" r="r" b="b"/>
            <a:pathLst>
              <a:path h="2232660">
                <a:moveTo>
                  <a:pt x="0" y="0"/>
                </a:moveTo>
                <a:lnTo>
                  <a:pt x="0" y="22326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4134" y="4792598"/>
            <a:ext cx="365125" cy="291465"/>
          </a:xfrm>
          <a:custGeom>
            <a:avLst/>
            <a:gdLst/>
            <a:ahLst/>
            <a:cxnLst/>
            <a:rect l="l" t="t" r="r" b="b"/>
            <a:pathLst>
              <a:path w="365125" h="291464">
                <a:moveTo>
                  <a:pt x="301454" y="249029"/>
                </a:moveTo>
                <a:lnTo>
                  <a:pt x="281686" y="273938"/>
                </a:lnTo>
                <a:lnTo>
                  <a:pt x="365125" y="291464"/>
                </a:lnTo>
                <a:lnTo>
                  <a:pt x="348989" y="256920"/>
                </a:lnTo>
                <a:lnTo>
                  <a:pt x="311403" y="256920"/>
                </a:lnTo>
                <a:lnTo>
                  <a:pt x="301454" y="249029"/>
                </a:lnTo>
                <a:close/>
              </a:path>
              <a:path w="365125" h="291464">
                <a:moveTo>
                  <a:pt x="309321" y="239117"/>
                </a:moveTo>
                <a:lnTo>
                  <a:pt x="301454" y="249029"/>
                </a:lnTo>
                <a:lnTo>
                  <a:pt x="311403" y="256920"/>
                </a:lnTo>
                <a:lnTo>
                  <a:pt x="319277" y="247014"/>
                </a:lnTo>
                <a:lnTo>
                  <a:pt x="309321" y="239117"/>
                </a:lnTo>
                <a:close/>
              </a:path>
              <a:path w="365125" h="291464">
                <a:moveTo>
                  <a:pt x="329056" y="214249"/>
                </a:moveTo>
                <a:lnTo>
                  <a:pt x="309321" y="239117"/>
                </a:lnTo>
                <a:lnTo>
                  <a:pt x="319277" y="247014"/>
                </a:lnTo>
                <a:lnTo>
                  <a:pt x="311403" y="256920"/>
                </a:lnTo>
                <a:lnTo>
                  <a:pt x="348989" y="256920"/>
                </a:lnTo>
                <a:lnTo>
                  <a:pt x="329056" y="214249"/>
                </a:lnTo>
                <a:close/>
              </a:path>
              <a:path w="365125" h="291464">
                <a:moveTo>
                  <a:pt x="7874" y="0"/>
                </a:moveTo>
                <a:lnTo>
                  <a:pt x="0" y="9906"/>
                </a:lnTo>
                <a:lnTo>
                  <a:pt x="301454" y="249029"/>
                </a:lnTo>
                <a:lnTo>
                  <a:pt x="309321" y="23911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5423"/>
            <a:ext cx="8094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Quando viene </a:t>
            </a:r>
            <a:r>
              <a:rPr sz="1600" spc="-5" dirty="0">
                <a:latin typeface="Times New Roman"/>
                <a:cs typeface="Times New Roman"/>
              </a:rPr>
              <a:t>richiamato il sottoprogramma </a:t>
            </a:r>
            <a:r>
              <a:rPr sz="1600" dirty="0">
                <a:latin typeface="Times New Roman"/>
                <a:cs typeface="Times New Roman"/>
              </a:rPr>
              <a:t>leggivet vengono </a:t>
            </a:r>
            <a:r>
              <a:rPr sz="1600" spc="-5" dirty="0">
                <a:latin typeface="Times New Roman"/>
                <a:cs typeface="Times New Roman"/>
              </a:rPr>
              <a:t>allocate </a:t>
            </a:r>
            <a:r>
              <a:rPr sz="1600" dirty="0">
                <a:latin typeface="Times New Roman"/>
                <a:cs typeface="Times New Roman"/>
              </a:rPr>
              <a:t>nuove </a:t>
            </a:r>
            <a:r>
              <a:rPr sz="1600" spc="-5" dirty="0">
                <a:latin typeface="Times New Roman"/>
                <a:cs typeface="Times New Roman"/>
              </a:rPr>
              <a:t>variabili in </a:t>
            </a:r>
            <a:r>
              <a:rPr sz="1600" dirty="0">
                <a:latin typeface="Times New Roman"/>
                <a:cs typeface="Times New Roman"/>
              </a:rPr>
              <a:t>un nuovo  </a:t>
            </a:r>
            <a:r>
              <a:rPr sz="1600" spc="-10" dirty="0">
                <a:latin typeface="Times New Roman"/>
                <a:cs typeface="Times New Roman"/>
              </a:rPr>
              <a:t>ambiente </a:t>
            </a:r>
            <a:r>
              <a:rPr sz="1600" spc="-5" dirty="0">
                <a:latin typeface="Times New Roman"/>
                <a:cs typeface="Times New Roman"/>
              </a:rPr>
              <a:t>a cui punterà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2075989"/>
            <a:ext cx="2369185" cy="1620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2280" marR="1744345">
              <a:lnSpc>
                <a:spcPct val="132700"/>
              </a:lnSpc>
              <a:spcBef>
                <a:spcPts val="155"/>
              </a:spcBef>
            </a:pP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et  n  m  s</a:t>
            </a:r>
            <a:endParaRPr sz="10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3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leggivet</a:t>
            </a:r>
            <a:endParaRPr sz="1200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985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78" y="3755897"/>
            <a:ext cx="217487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sommavet</a:t>
            </a:r>
            <a:endParaRPr sz="12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975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9539" marR="1521460">
              <a:lnSpc>
                <a:spcPct val="1536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leggi n  leggivet 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et</a:t>
            </a:r>
            <a:endParaRPr sz="10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680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11" y="1915667"/>
            <a:ext cx="3168650" cy="3961129"/>
          </a:xfrm>
          <a:custGeom>
            <a:avLst/>
            <a:gdLst/>
            <a:ahLst/>
            <a:cxnLst/>
            <a:rect l="l" t="t" r="r" b="b"/>
            <a:pathLst>
              <a:path w="3168650" h="3961129">
                <a:moveTo>
                  <a:pt x="0" y="3960876"/>
                </a:moveTo>
                <a:lnTo>
                  <a:pt x="3168395" y="3960876"/>
                </a:lnTo>
                <a:lnTo>
                  <a:pt x="3168395" y="0"/>
                </a:lnTo>
                <a:lnTo>
                  <a:pt x="0" y="0"/>
                </a:lnTo>
                <a:lnTo>
                  <a:pt x="0" y="3960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82973" y="2171446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227" y="217144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520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664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891" y="2852927"/>
            <a:ext cx="288290" cy="431800"/>
          </a:xfrm>
          <a:custGeom>
            <a:avLst/>
            <a:gdLst/>
            <a:ahLst/>
            <a:cxnLst/>
            <a:rect l="l" t="t" r="r" b="b"/>
            <a:pathLst>
              <a:path w="288289" h="431800">
                <a:moveTo>
                  <a:pt x="288036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3448" y="3246120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3" y="44450"/>
                </a:lnTo>
                <a:lnTo>
                  <a:pt x="5044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6444" y="285292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6444" y="3319271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356615" y="0"/>
                </a:moveTo>
                <a:lnTo>
                  <a:pt x="356615" y="76200"/>
                </a:lnTo>
                <a:lnTo>
                  <a:pt x="420115" y="44450"/>
                </a:lnTo>
                <a:lnTo>
                  <a:pt x="369315" y="44450"/>
                </a:lnTo>
                <a:lnTo>
                  <a:pt x="369315" y="31750"/>
                </a:lnTo>
                <a:lnTo>
                  <a:pt x="420115" y="31750"/>
                </a:lnTo>
                <a:lnTo>
                  <a:pt x="356615" y="0"/>
                </a:lnTo>
                <a:close/>
              </a:path>
              <a:path w="433070" h="76200">
                <a:moveTo>
                  <a:pt x="356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6615" y="44450"/>
                </a:lnTo>
                <a:lnTo>
                  <a:pt x="356615" y="31750"/>
                </a:lnTo>
                <a:close/>
              </a:path>
              <a:path w="433070" h="76200">
                <a:moveTo>
                  <a:pt x="420115" y="31750"/>
                </a:moveTo>
                <a:lnTo>
                  <a:pt x="369315" y="31750"/>
                </a:lnTo>
                <a:lnTo>
                  <a:pt x="369315" y="44450"/>
                </a:lnTo>
                <a:lnTo>
                  <a:pt x="420115" y="44450"/>
                </a:lnTo>
                <a:lnTo>
                  <a:pt x="432815" y="38100"/>
                </a:lnTo>
                <a:lnTo>
                  <a:pt x="42011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74791" y="1911095"/>
          <a:ext cx="2663825" cy="3960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6131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7">
                <a:tc>
                  <a:txBody>
                    <a:bodyPr/>
                    <a:lstStyle/>
                    <a:p>
                      <a:pPr marL="379730">
                        <a:lnSpc>
                          <a:spcPts val="21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5422"/>
            <a:ext cx="854075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Leggivet userà le variabili i e x puntate da EP attuale </a:t>
            </a:r>
            <a:r>
              <a:rPr sz="1400" spc="-5" dirty="0">
                <a:latin typeface="Times New Roman"/>
                <a:cs typeface="Times New Roman"/>
              </a:rPr>
              <a:t>mentre, </a:t>
            </a:r>
            <a:r>
              <a:rPr sz="1400" spc="5" dirty="0">
                <a:latin typeface="Times New Roman"/>
                <a:cs typeface="Times New Roman"/>
              </a:rPr>
              <a:t>non </a:t>
            </a:r>
            <a:r>
              <a:rPr sz="1400" dirty="0">
                <a:latin typeface="Times New Roman"/>
                <a:cs typeface="Times New Roman"/>
              </a:rPr>
              <a:t>trovando n e vet nell’ambiente puntato da EP, risalirà  negli </a:t>
            </a:r>
            <a:r>
              <a:rPr sz="1400" spc="-5" dirty="0">
                <a:latin typeface="Times New Roman"/>
                <a:cs typeface="Times New Roman"/>
              </a:rPr>
              <a:t>ambienti </a:t>
            </a:r>
            <a:r>
              <a:rPr sz="1400" dirty="0">
                <a:latin typeface="Times New Roman"/>
                <a:cs typeface="Times New Roman"/>
              </a:rPr>
              <a:t>precedenti sino a trovare la </a:t>
            </a:r>
            <a:r>
              <a:rPr sz="1400" spc="-5" dirty="0">
                <a:latin typeface="Times New Roman"/>
                <a:cs typeface="Times New Roman"/>
              </a:rPr>
              <a:t>prima </a:t>
            </a:r>
            <a:r>
              <a:rPr sz="1400" dirty="0">
                <a:latin typeface="Times New Roman"/>
                <a:cs typeface="Times New Roman"/>
              </a:rPr>
              <a:t>loro occorrenza. Questo è il </a:t>
            </a:r>
            <a:r>
              <a:rPr sz="1400" spc="-5" dirty="0">
                <a:latin typeface="Times New Roman"/>
                <a:cs typeface="Times New Roman"/>
              </a:rPr>
              <a:t>meccanismo </a:t>
            </a:r>
            <a:r>
              <a:rPr sz="1400" dirty="0">
                <a:latin typeface="Times New Roman"/>
                <a:cs typeface="Times New Roman"/>
              </a:rPr>
              <a:t>che consente ad un  </a:t>
            </a:r>
            <a:r>
              <a:rPr sz="1400" spc="-5" dirty="0">
                <a:latin typeface="Times New Roman"/>
                <a:cs typeface="Times New Roman"/>
              </a:rPr>
              <a:t>sottoprogramma </a:t>
            </a:r>
            <a:r>
              <a:rPr sz="1400" dirty="0">
                <a:latin typeface="Times New Roman"/>
                <a:cs typeface="Times New Roman"/>
              </a:rPr>
              <a:t>di ereditare il diritto di accesso al </a:t>
            </a:r>
            <a:r>
              <a:rPr sz="1400" spc="-5" dirty="0">
                <a:latin typeface="Times New Roman"/>
                <a:cs typeface="Times New Roman"/>
              </a:rPr>
              <a:t>programma </a:t>
            </a:r>
            <a:r>
              <a:rPr sz="1400" dirty="0">
                <a:latin typeface="Times New Roman"/>
                <a:cs typeface="Times New Roman"/>
              </a:rPr>
              <a:t>che lo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richiama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2211660"/>
            <a:ext cx="2035175" cy="12547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media</a:t>
            </a:r>
            <a:endParaRPr sz="1000">
              <a:latin typeface="Times New Roman"/>
              <a:cs typeface="Times New Roman"/>
            </a:endParaRPr>
          </a:p>
          <a:p>
            <a:pPr marL="462280" marR="1426210">
              <a:lnSpc>
                <a:spcPct val="139600"/>
              </a:lnSpc>
              <a:spcBef>
                <a:spcPts val="95"/>
              </a:spcBef>
            </a:pPr>
            <a:r>
              <a:rPr sz="900" spc="-10" dirty="0">
                <a:latin typeface="Times New Roman"/>
                <a:cs typeface="Times New Roman"/>
              </a:rPr>
              <a:t>v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t  n  m  </a:t>
            </a:r>
            <a:r>
              <a:rPr sz="900" spc="-5" dirty="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80"/>
              </a:spcBef>
            </a:pPr>
            <a:r>
              <a:rPr sz="1000" spc="-5" dirty="0">
                <a:latin typeface="Times New Roman"/>
                <a:cs typeface="Times New Roman"/>
              </a:rPr>
              <a:t>SOTTOPROGRAMMA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leggivet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78" y="3495528"/>
            <a:ext cx="1812289" cy="1955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580"/>
              </a:spcBef>
            </a:pPr>
            <a:r>
              <a:rPr sz="700" spc="-5" dirty="0">
                <a:latin typeface="Times New Roman"/>
                <a:cs typeface="Times New Roman"/>
              </a:rPr>
              <a:t>. . . . . . 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SOTTOPROGRAMMA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sommavet</a:t>
            </a:r>
            <a:endParaRPr sz="1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925"/>
              </a:spcBef>
            </a:pPr>
            <a:r>
              <a:rPr sz="700" spc="-5" dirty="0">
                <a:latin typeface="Times New Roman"/>
                <a:cs typeface="Times New Roman"/>
              </a:rPr>
              <a:t>. . . 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BEGIN</a:t>
            </a:r>
            <a:endParaRPr sz="1000">
              <a:latin typeface="Times New Roman"/>
              <a:cs typeface="Times New Roman"/>
            </a:endParaRPr>
          </a:p>
          <a:p>
            <a:pPr marL="129539" marR="1209675">
              <a:lnSpc>
                <a:spcPct val="160100"/>
              </a:lnSpc>
              <a:spcBef>
                <a:spcPts val="75"/>
              </a:spcBef>
            </a:pPr>
            <a:r>
              <a:rPr sz="900" spc="-5" dirty="0">
                <a:latin typeface="Times New Roman"/>
                <a:cs typeface="Times New Roman"/>
              </a:rPr>
              <a:t>leggi </a:t>
            </a:r>
            <a:r>
              <a:rPr sz="900" dirty="0">
                <a:latin typeface="Times New Roman"/>
                <a:cs typeface="Times New Roman"/>
              </a:rPr>
              <a:t>n  </a:t>
            </a:r>
            <a:r>
              <a:rPr sz="900" spc="-5" dirty="0">
                <a:latin typeface="Times New Roman"/>
                <a:cs typeface="Times New Roman"/>
              </a:rPr>
              <a:t>leggivet  so</a:t>
            </a:r>
            <a:r>
              <a:rPr sz="900" spc="-20" dirty="0">
                <a:latin typeface="Times New Roman"/>
                <a:cs typeface="Times New Roman"/>
              </a:rPr>
              <a:t>mm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v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680"/>
              </a:spcBef>
            </a:pPr>
            <a:r>
              <a:rPr sz="700" spc="-5" dirty="0">
                <a:latin typeface="Times New Roman"/>
                <a:cs typeface="Times New Roman"/>
              </a:rPr>
              <a:t>. . . 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000" spc="-5" dirty="0">
                <a:latin typeface="Times New Roman"/>
                <a:cs typeface="Times New Roman"/>
              </a:rPr>
              <a:t>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11" y="2205227"/>
            <a:ext cx="3168650" cy="3671570"/>
          </a:xfrm>
          <a:custGeom>
            <a:avLst/>
            <a:gdLst/>
            <a:ahLst/>
            <a:cxnLst/>
            <a:rect l="l" t="t" r="r" b="b"/>
            <a:pathLst>
              <a:path w="3168650" h="3671570">
                <a:moveTo>
                  <a:pt x="0" y="3671316"/>
                </a:moveTo>
                <a:lnTo>
                  <a:pt x="3168395" y="3671316"/>
                </a:lnTo>
                <a:lnTo>
                  <a:pt x="3168395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82973" y="2171446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1800" spc="-5" dirty="0">
                <a:latin typeface="Times New Roman"/>
                <a:cs typeface="Times New Roman"/>
              </a:rPr>
              <a:t>IP	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520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7891" y="2852927"/>
            <a:ext cx="288290" cy="431800"/>
          </a:xfrm>
          <a:custGeom>
            <a:avLst/>
            <a:gdLst/>
            <a:ahLst/>
            <a:cxnLst/>
            <a:rect l="l" t="t" r="r" b="b"/>
            <a:pathLst>
              <a:path w="288289" h="431800">
                <a:moveTo>
                  <a:pt x="288036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1820" y="3277870"/>
            <a:ext cx="577215" cy="107950"/>
          </a:xfrm>
          <a:custGeom>
            <a:avLst/>
            <a:gdLst/>
            <a:ahLst/>
            <a:cxnLst/>
            <a:rect l="l" t="t" r="r" b="b"/>
            <a:pathLst>
              <a:path w="577214" h="107950">
                <a:moveTo>
                  <a:pt x="70738" y="32130"/>
                </a:moveTo>
                <a:lnTo>
                  <a:pt x="0" y="79501"/>
                </a:lnTo>
                <a:lnTo>
                  <a:pt x="80391" y="107695"/>
                </a:lnTo>
                <a:lnTo>
                  <a:pt x="76578" y="77850"/>
                </a:lnTo>
                <a:lnTo>
                  <a:pt x="63754" y="77850"/>
                </a:lnTo>
                <a:lnTo>
                  <a:pt x="62230" y="65150"/>
                </a:lnTo>
                <a:lnTo>
                  <a:pt x="74753" y="63560"/>
                </a:lnTo>
                <a:lnTo>
                  <a:pt x="70738" y="32130"/>
                </a:lnTo>
                <a:close/>
              </a:path>
              <a:path w="577214" h="107950">
                <a:moveTo>
                  <a:pt x="74753" y="63560"/>
                </a:moveTo>
                <a:lnTo>
                  <a:pt x="62230" y="65150"/>
                </a:lnTo>
                <a:lnTo>
                  <a:pt x="63754" y="77850"/>
                </a:lnTo>
                <a:lnTo>
                  <a:pt x="76374" y="76248"/>
                </a:lnTo>
                <a:lnTo>
                  <a:pt x="74753" y="63560"/>
                </a:lnTo>
                <a:close/>
              </a:path>
              <a:path w="577214" h="107950">
                <a:moveTo>
                  <a:pt x="76374" y="76248"/>
                </a:moveTo>
                <a:lnTo>
                  <a:pt x="63754" y="77850"/>
                </a:lnTo>
                <a:lnTo>
                  <a:pt x="76578" y="77850"/>
                </a:lnTo>
                <a:lnTo>
                  <a:pt x="76374" y="76248"/>
                </a:lnTo>
                <a:close/>
              </a:path>
              <a:path w="577214" h="107950">
                <a:moveTo>
                  <a:pt x="575309" y="0"/>
                </a:moveTo>
                <a:lnTo>
                  <a:pt x="74753" y="63560"/>
                </a:lnTo>
                <a:lnTo>
                  <a:pt x="76374" y="76248"/>
                </a:lnTo>
                <a:lnTo>
                  <a:pt x="576833" y="12700"/>
                </a:lnTo>
                <a:lnTo>
                  <a:pt x="575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6444" y="285292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6444" y="3319271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356615" y="0"/>
                </a:moveTo>
                <a:lnTo>
                  <a:pt x="356615" y="76200"/>
                </a:lnTo>
                <a:lnTo>
                  <a:pt x="420115" y="44450"/>
                </a:lnTo>
                <a:lnTo>
                  <a:pt x="369315" y="44450"/>
                </a:lnTo>
                <a:lnTo>
                  <a:pt x="369315" y="31750"/>
                </a:lnTo>
                <a:lnTo>
                  <a:pt x="420115" y="31750"/>
                </a:lnTo>
                <a:lnTo>
                  <a:pt x="356615" y="0"/>
                </a:lnTo>
                <a:close/>
              </a:path>
              <a:path w="433070" h="76200">
                <a:moveTo>
                  <a:pt x="356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6615" y="44450"/>
                </a:lnTo>
                <a:lnTo>
                  <a:pt x="356615" y="31750"/>
                </a:lnTo>
                <a:close/>
              </a:path>
              <a:path w="433070" h="76200">
                <a:moveTo>
                  <a:pt x="420115" y="31750"/>
                </a:moveTo>
                <a:lnTo>
                  <a:pt x="369315" y="31750"/>
                </a:lnTo>
                <a:lnTo>
                  <a:pt x="369315" y="44450"/>
                </a:lnTo>
                <a:lnTo>
                  <a:pt x="420115" y="44450"/>
                </a:lnTo>
                <a:lnTo>
                  <a:pt x="432815" y="38100"/>
                </a:lnTo>
                <a:lnTo>
                  <a:pt x="42011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74791" y="2200655"/>
          <a:ext cx="2663825" cy="367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6131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7">
                <a:tc>
                  <a:txBody>
                    <a:bodyPr/>
                    <a:lstStyle/>
                    <a:p>
                      <a:pPr marL="379730">
                        <a:lnSpc>
                          <a:spcPts val="21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1408</Words>
  <Application>Microsoft Office PowerPoint</Application>
  <PresentationFormat>Presentazione su schermo (4:3)</PresentationFormat>
  <Paragraphs>302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Times New Roman</vt:lpstr>
      <vt:lpstr>Office Theme</vt:lpstr>
      <vt:lpstr>Corso di Programmazione</vt:lpstr>
      <vt:lpstr>Durata e ambito di una variabile</vt:lpstr>
      <vt:lpstr>Effetti Collaterali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esempio</vt:lpstr>
      <vt:lpstr>Sottoprogramma</vt:lpstr>
      <vt:lpstr>Sottoprogramma</vt:lpstr>
      <vt:lpstr>Parametri Formali</vt:lpstr>
      <vt:lpstr>Parametri Formali</vt:lpstr>
      <vt:lpstr>Parametri Effettivi</vt:lpstr>
      <vt:lpstr>Parametri</vt:lpstr>
      <vt:lpstr>Parametri</vt:lpstr>
      <vt:lpstr>Passaggio di Parametri</vt:lpstr>
      <vt:lpstr>Passaggio di Parametri</vt:lpstr>
      <vt:lpstr>Passaggio di Parametri</vt:lpstr>
      <vt:lpstr>Passaggio di Parametri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2018-11-08T17:19:59Z</dcterms:created>
  <dcterms:modified xsi:type="dcterms:W3CDTF">2018-11-08T17:20:18Z</dcterms:modified>
</cp:coreProperties>
</file>