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9166" y="813257"/>
            <a:ext cx="57256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213865"/>
            <a:ext cx="7585075" cy="425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96287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37841" y="2408631"/>
            <a:ext cx="406907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Procedure e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funzioni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117" y="66497"/>
            <a:ext cx="7358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 come</a:t>
            </a:r>
            <a:r>
              <a:rPr spc="-6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1785" y="481711"/>
            <a:ext cx="1889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esempio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650873"/>
            <a:ext cx="7279640" cy="397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911225" marR="5080" indent="-567055">
              <a:lnSpc>
                <a:spcPts val="3180"/>
              </a:lnSpc>
            </a:pPr>
            <a:r>
              <a:rPr sz="3200" dirty="0">
                <a:latin typeface="Times New Roman"/>
                <a:cs typeface="Times New Roman"/>
              </a:rPr>
              <a:t>sottoprogramma s(sottoprogramma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p(x,a))  begin</a:t>
            </a:r>
            <a:endParaRPr sz="3200">
              <a:latin typeface="Times New Roman"/>
              <a:cs typeface="Times New Roman"/>
            </a:endParaRPr>
          </a:p>
          <a:p>
            <a:pPr marL="1811020">
              <a:lnSpc>
                <a:spcPts val="2855"/>
              </a:lnSpc>
            </a:pPr>
            <a:r>
              <a:rPr sz="3200" dirty="0">
                <a:latin typeface="Times New Roman"/>
                <a:cs typeface="Times New Roman"/>
              </a:rPr>
              <a:t>p(x,a)</a:t>
            </a:r>
            <a:endParaRPr sz="3200">
              <a:latin typeface="Times New Roman"/>
              <a:cs typeface="Times New Roman"/>
            </a:endParaRPr>
          </a:p>
          <a:p>
            <a:pPr marL="911225">
              <a:lnSpc>
                <a:spcPts val="3510"/>
              </a:lnSpc>
            </a:pPr>
            <a:r>
              <a:rPr sz="3200" dirty="0">
                <a:latin typeface="Times New Roman"/>
                <a:cs typeface="Times New Roman"/>
              </a:rPr>
              <a:t>end</a:t>
            </a:r>
            <a:endParaRPr sz="3200">
              <a:latin typeface="Times New Roman"/>
              <a:cs typeface="Times New Roman"/>
            </a:endParaRPr>
          </a:p>
          <a:p>
            <a:pPr marL="462280" marR="2704465" indent="-449580">
              <a:lnSpc>
                <a:spcPct val="171500"/>
              </a:lnSpc>
              <a:spcBef>
                <a:spcPts val="305"/>
              </a:spcBef>
            </a:pPr>
            <a:r>
              <a:rPr sz="2800" spc="-5" dirty="0">
                <a:latin typeface="Times New Roman"/>
                <a:cs typeface="Times New Roman"/>
              </a:rPr>
              <a:t>può essere invocato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segue  s(pinco(m,n))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377" y="813257"/>
            <a:ext cx="7018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Attivazione di</a:t>
            </a:r>
            <a:r>
              <a:rPr spc="-55" dirty="0"/>
              <a:t> </a:t>
            </a: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284084" cy="39300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28067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Nei linguaggi tipo Pascal l’attivazione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  sottoprogrammi è gestita tramite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pila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ogni attivazione di </a:t>
            </a:r>
            <a:r>
              <a:rPr sz="2800" dirty="0">
                <a:latin typeface="Times New Roman"/>
                <a:cs typeface="Times New Roman"/>
              </a:rPr>
              <a:t>un’unità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Viene creato un </a:t>
            </a:r>
            <a:r>
              <a:rPr sz="2400" i="1" dirty="0">
                <a:latin typeface="Times New Roman"/>
                <a:cs typeface="Times New Roman"/>
              </a:rPr>
              <a:t>record di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attivazione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record viene </a:t>
            </a:r>
            <a:r>
              <a:rPr sz="2400" spc="-5" dirty="0">
                <a:latin typeface="Times New Roman"/>
                <a:cs typeface="Times New Roman"/>
              </a:rPr>
              <a:t>messo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cima </a:t>
            </a:r>
            <a:r>
              <a:rPr sz="2400" dirty="0">
                <a:latin typeface="Times New Roman"/>
                <a:cs typeface="Times New Roman"/>
              </a:rPr>
              <a:t>alla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pila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Al termine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dell’attivazione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record è tolto dalla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pila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rilasciata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perdono i </a:t>
            </a:r>
            <a:r>
              <a:rPr sz="2400" spc="-5" dirty="0">
                <a:latin typeface="Times New Roman"/>
                <a:cs typeface="Times New Roman"/>
              </a:rPr>
              <a:t>legami </a:t>
            </a:r>
            <a:r>
              <a:rPr sz="2400" dirty="0">
                <a:latin typeface="Times New Roman"/>
                <a:cs typeface="Times New Roman"/>
              </a:rPr>
              <a:t>tra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538048"/>
            <a:ext cx="4963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 di</a:t>
            </a:r>
            <a:r>
              <a:rPr spc="-75" dirty="0"/>
              <a:t> </a:t>
            </a:r>
            <a:r>
              <a:rPr dirty="0"/>
              <a:t>Attivazione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Informazioni </a:t>
            </a:r>
            <a:r>
              <a:rPr spc="-5" dirty="0"/>
              <a:t>contenute </a:t>
            </a:r>
            <a:r>
              <a:rPr dirty="0"/>
              <a:t>e </a:t>
            </a:r>
            <a:r>
              <a:rPr spc="-5" dirty="0"/>
              <a:t>dimensioni</a:t>
            </a:r>
          </a:p>
          <a:p>
            <a:pPr marL="344805" indent="-332105">
              <a:lnSpc>
                <a:spcPct val="100000"/>
              </a:lnSpc>
              <a:spcBef>
                <a:spcPts val="168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spc="-5" dirty="0"/>
              <a:t>Nome dell’unità </a:t>
            </a:r>
            <a:r>
              <a:rPr sz="2000" dirty="0"/>
              <a:t>di</a:t>
            </a:r>
            <a:r>
              <a:rPr sz="2000" spc="-40" dirty="0"/>
              <a:t> </a:t>
            </a:r>
            <a:r>
              <a:rPr sz="2000" spc="-5" dirty="0"/>
              <a:t>programma</a:t>
            </a:r>
            <a:endParaRPr sz="2000"/>
          </a:p>
          <a:p>
            <a:pPr marL="344805" marR="661670" indent="-332105">
              <a:lnSpc>
                <a:spcPts val="2160"/>
              </a:lnSpc>
              <a:spcBef>
                <a:spcPts val="63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spc="-5" dirty="0"/>
              <a:t>Riferimento all’area </a:t>
            </a:r>
            <a:r>
              <a:rPr sz="2000" dirty="0"/>
              <a:t>di </a:t>
            </a:r>
            <a:r>
              <a:rPr sz="2000" spc="-5" dirty="0"/>
              <a:t>memoria </a:t>
            </a:r>
            <a:r>
              <a:rPr sz="2000" dirty="0"/>
              <a:t>in cui è </a:t>
            </a:r>
            <a:r>
              <a:rPr sz="2000" spc="-5" dirty="0"/>
              <a:t>memorizzato il </a:t>
            </a:r>
            <a:r>
              <a:rPr sz="2000" dirty="0"/>
              <a:t>corpo</a:t>
            </a:r>
            <a:r>
              <a:rPr sz="2000" spc="-80" dirty="0"/>
              <a:t> </a:t>
            </a:r>
            <a:r>
              <a:rPr sz="2000" dirty="0"/>
              <a:t>di  istruzioni da</a:t>
            </a:r>
            <a:r>
              <a:rPr sz="2000" spc="-45" dirty="0"/>
              <a:t> </a:t>
            </a:r>
            <a:r>
              <a:rPr sz="2000" dirty="0"/>
              <a:t>eseguire</a:t>
            </a:r>
            <a:endParaRPr sz="2000"/>
          </a:p>
          <a:p>
            <a:pPr marL="344805" indent="-332105">
              <a:lnSpc>
                <a:spcPct val="100000"/>
              </a:lnSpc>
              <a:spcBef>
                <a:spcPts val="32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dirty="0"/>
              <a:t>Punto di</a:t>
            </a:r>
            <a:r>
              <a:rPr sz="2000" spc="-45" dirty="0"/>
              <a:t> </a:t>
            </a:r>
            <a:r>
              <a:rPr sz="2000" dirty="0"/>
              <a:t>ritorno</a:t>
            </a:r>
            <a:endParaRPr sz="2000"/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43585" algn="l"/>
              </a:tabLst>
            </a:pPr>
            <a:r>
              <a:rPr sz="1800" dirty="0"/>
              <a:t>–	Riferimento all’istruzione a cui tornare al </a:t>
            </a:r>
            <a:r>
              <a:rPr sz="1800" spc="-5" dirty="0"/>
              <a:t>termine</a:t>
            </a:r>
            <a:r>
              <a:rPr sz="1800" spc="-50" dirty="0"/>
              <a:t> </a:t>
            </a:r>
            <a:r>
              <a:rPr sz="1800" dirty="0"/>
              <a:t>dell’attivazione</a:t>
            </a:r>
            <a:endParaRPr sz="1800"/>
          </a:p>
          <a:p>
            <a:pPr marL="344805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dirty="0"/>
              <a:t>Gerarchia creata al </a:t>
            </a:r>
            <a:r>
              <a:rPr sz="2000" spc="-5" dirty="0"/>
              <a:t>momento </a:t>
            </a:r>
            <a:r>
              <a:rPr sz="2000" dirty="0"/>
              <a:t>della dichiarazione (</a:t>
            </a:r>
            <a:r>
              <a:rPr sz="2000" i="1" dirty="0">
                <a:latin typeface="Times New Roman"/>
                <a:cs typeface="Times New Roman"/>
              </a:rPr>
              <a:t>catena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statica</a:t>
            </a:r>
            <a:r>
              <a:rPr sz="2000" dirty="0"/>
              <a:t>)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ts val="2160"/>
              </a:lnSpc>
              <a:spcBef>
                <a:spcPts val="630"/>
              </a:spcBef>
              <a:buChar char="•"/>
              <a:tabLst>
                <a:tab pos="345440" algn="l"/>
              </a:tabLst>
            </a:pPr>
            <a:r>
              <a:rPr sz="2000" spc="-5" dirty="0"/>
              <a:t>Parametri formali </a:t>
            </a:r>
            <a:r>
              <a:rPr sz="2000" dirty="0"/>
              <a:t>e loro </a:t>
            </a:r>
            <a:r>
              <a:rPr sz="2000" spc="-5" dirty="0"/>
              <a:t>legame </a:t>
            </a:r>
            <a:r>
              <a:rPr sz="2000" dirty="0"/>
              <a:t>con i corrispondenti </a:t>
            </a:r>
            <a:r>
              <a:rPr sz="2000" spc="-5" dirty="0"/>
              <a:t>parametri</a:t>
            </a:r>
            <a:r>
              <a:rPr sz="2000" spc="-70" dirty="0"/>
              <a:t> </a:t>
            </a:r>
            <a:r>
              <a:rPr sz="2000" spc="-5" dirty="0"/>
              <a:t>effettivi  </a:t>
            </a:r>
            <a:r>
              <a:rPr sz="2000" dirty="0"/>
              <a:t>(dipende dal </a:t>
            </a:r>
            <a:r>
              <a:rPr sz="2000" spc="-5" dirty="0"/>
              <a:t>tipo </a:t>
            </a:r>
            <a:r>
              <a:rPr sz="2000" dirty="0"/>
              <a:t>di passaggio: il passaggio per referenza di un array fa  occupare </a:t>
            </a:r>
            <a:r>
              <a:rPr sz="2000" spc="-5" dirty="0"/>
              <a:t>meno memoria </a:t>
            </a:r>
            <a:r>
              <a:rPr sz="2000" dirty="0"/>
              <a:t>rispetto al passaggio per</a:t>
            </a:r>
            <a:r>
              <a:rPr sz="2000" spc="-120" dirty="0"/>
              <a:t> </a:t>
            </a:r>
            <a:r>
              <a:rPr sz="2000" dirty="0"/>
              <a:t>valore)</a:t>
            </a:r>
            <a:endParaRPr sz="2000"/>
          </a:p>
          <a:p>
            <a:pPr marL="344805" marR="130810" indent="-332105">
              <a:lnSpc>
                <a:spcPts val="2160"/>
              </a:lnSpc>
              <a:spcBef>
                <a:spcPts val="600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dirty="0"/>
              <a:t>Variabili </a:t>
            </a:r>
            <a:r>
              <a:rPr sz="2000" spc="-5" dirty="0"/>
              <a:t>locali </a:t>
            </a:r>
            <a:r>
              <a:rPr sz="2000" dirty="0"/>
              <a:t>con </a:t>
            </a:r>
            <a:r>
              <a:rPr sz="2000" spc="-5" dirty="0"/>
              <a:t>riferimento alle </a:t>
            </a:r>
            <a:r>
              <a:rPr sz="2000" dirty="0"/>
              <a:t>aree di </a:t>
            </a:r>
            <a:r>
              <a:rPr sz="2000" spc="-5" dirty="0"/>
              <a:t>memoria allocate</a:t>
            </a:r>
            <a:r>
              <a:rPr sz="2000" spc="-80" dirty="0"/>
              <a:t> </a:t>
            </a:r>
            <a:r>
              <a:rPr sz="2000" dirty="0"/>
              <a:t>(dipende  dal </a:t>
            </a:r>
            <a:r>
              <a:rPr sz="2000" spc="-5" dirty="0"/>
              <a:t>numero </a:t>
            </a:r>
            <a:r>
              <a:rPr sz="2000" dirty="0"/>
              <a:t>e dal </a:t>
            </a:r>
            <a:r>
              <a:rPr sz="2000" spc="-5" dirty="0"/>
              <a:t>tipo </a:t>
            </a:r>
            <a:r>
              <a:rPr sz="2000" dirty="0"/>
              <a:t>di</a:t>
            </a:r>
            <a:r>
              <a:rPr sz="2000" spc="-60" dirty="0"/>
              <a:t> </a:t>
            </a:r>
            <a:r>
              <a:rPr sz="2000" dirty="0"/>
              <a:t>variabili)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917" y="813257"/>
            <a:ext cx="3597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Concatenazio</a:t>
            </a:r>
            <a:r>
              <a:rPr spc="-15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4771"/>
            <a:ext cx="745680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Statica (può essere </a:t>
            </a:r>
            <a:r>
              <a:rPr sz="2400" spc="-5" dirty="0">
                <a:latin typeface="Times New Roman"/>
                <a:cs typeface="Times New Roman"/>
              </a:rPr>
              <a:t>determinata </a:t>
            </a:r>
            <a:r>
              <a:rPr sz="2400" dirty="0">
                <a:latin typeface="Times New Roman"/>
                <a:cs typeface="Times New Roman"/>
              </a:rPr>
              <a:t>guardando il testo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programma)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dirty="0">
                <a:latin typeface="Times New Roman"/>
                <a:cs typeface="Times New Roman"/>
              </a:rPr>
              <a:t>Definita dalla nidificazione nella dichiarazione delle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non può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variare</a:t>
            </a:r>
            <a:endParaRPr sz="1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fornisce i riferimenti nella pila alle variabili non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locali</a:t>
            </a:r>
            <a:endParaRPr sz="1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Dinamica </a:t>
            </a:r>
            <a:r>
              <a:rPr sz="2400" dirty="0">
                <a:latin typeface="Times New Roman"/>
                <a:cs typeface="Times New Roman"/>
              </a:rPr>
              <a:t>(dipende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dall’esecuzione)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Realizzata </a:t>
            </a:r>
            <a:r>
              <a:rPr sz="2000" dirty="0">
                <a:latin typeface="Times New Roman"/>
                <a:cs typeface="Times New Roman"/>
              </a:rPr>
              <a:t>attraverso la </a:t>
            </a:r>
            <a:r>
              <a:rPr sz="2000" spc="-5" dirty="0">
                <a:latin typeface="Times New Roman"/>
                <a:cs typeface="Times New Roman"/>
              </a:rPr>
              <a:t>sequenzializzazione </a:t>
            </a:r>
            <a:r>
              <a:rPr sz="2000" dirty="0">
                <a:latin typeface="Times New Roman"/>
                <a:cs typeface="Times New Roman"/>
              </a:rPr>
              <a:t>delle attivazioni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nella</a:t>
            </a:r>
            <a:endParaRPr sz="20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pila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Cambia a </a:t>
            </a:r>
            <a:r>
              <a:rPr sz="1800" spc="-5" dirty="0">
                <a:latin typeface="Times New Roman"/>
                <a:cs typeface="Times New Roman"/>
              </a:rPr>
              <a:t>seconda </a:t>
            </a:r>
            <a:r>
              <a:rPr sz="1800" dirty="0">
                <a:latin typeface="Times New Roman"/>
                <a:cs typeface="Times New Roman"/>
              </a:rPr>
              <a:t>dell’evolversi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dell’esecuzione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917" y="538048"/>
            <a:ext cx="3597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Concatenazio</a:t>
            </a:r>
            <a:r>
              <a:rPr spc="-15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0470" y="1213865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76120"/>
            <a:ext cx="205422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105">
              <a:lnSpc>
                <a:spcPts val="2280"/>
              </a:lnSpc>
              <a:spcBef>
                <a:spcPts val="105"/>
              </a:spcBef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ha </a:t>
            </a:r>
            <a:r>
              <a:rPr sz="2000" spc="-5" dirty="0">
                <a:latin typeface="Times New Roman"/>
                <a:cs typeface="Times New Roman"/>
              </a:rPr>
              <a:t>attivato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  <a:p>
            <a:pPr marL="34480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che ha </a:t>
            </a:r>
            <a:r>
              <a:rPr sz="2000" spc="-5" dirty="0">
                <a:latin typeface="Times New Roman"/>
                <a:cs typeface="Times New Roman"/>
              </a:rPr>
              <a:t>attivato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2556408"/>
            <a:ext cx="46164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  della  pila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7210" y="2839872"/>
            <a:ext cx="211455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 indent="301625">
              <a:lnSpc>
                <a:spcPct val="1161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Record </a:t>
            </a:r>
            <a:r>
              <a:rPr sz="1600" b="1" i="1" spc="-5" dirty="0">
                <a:latin typeface="Times New Roman"/>
                <a:cs typeface="Times New Roman"/>
              </a:rPr>
              <a:t>R  </a:t>
            </a:r>
            <a:r>
              <a:rPr sz="1600" spc="-5" dirty="0">
                <a:latin typeface="Times New Roman"/>
                <a:cs typeface="Times New Roman"/>
              </a:rPr>
              <a:t>variabili locali di </a:t>
            </a:r>
            <a:r>
              <a:rPr sz="1600" i="1" spc="-5" dirty="0">
                <a:latin typeface="Times New Roman"/>
                <a:cs typeface="Times New Roman"/>
              </a:rPr>
              <a:t>R  </a:t>
            </a:r>
            <a:r>
              <a:rPr sz="1600" spc="-10" dirty="0">
                <a:latin typeface="Times New Roman"/>
                <a:cs typeface="Times New Roman"/>
              </a:rPr>
              <a:t>parametri </a:t>
            </a:r>
            <a:r>
              <a:rPr sz="1600" spc="-5" dirty="0">
                <a:latin typeface="Times New Roman"/>
                <a:cs typeface="Times New Roman"/>
              </a:rPr>
              <a:t>di </a:t>
            </a:r>
            <a:r>
              <a:rPr sz="1600" i="1" spc="-5" dirty="0">
                <a:latin typeface="Times New Roman"/>
                <a:cs typeface="Times New Roman"/>
              </a:rPr>
              <a:t>R  </a:t>
            </a:r>
            <a:r>
              <a:rPr sz="1600" spc="-5" dirty="0">
                <a:latin typeface="Times New Roman"/>
                <a:cs typeface="Times New Roman"/>
              </a:rPr>
              <a:t>punto di ritorno a </a:t>
            </a:r>
            <a:r>
              <a:rPr sz="1600" i="1" spc="-5" dirty="0">
                <a:latin typeface="Times New Roman"/>
                <a:cs typeface="Times New Roman"/>
              </a:rPr>
              <a:t>Q  </a:t>
            </a:r>
            <a:r>
              <a:rPr sz="1600" spc="-5" dirty="0">
                <a:latin typeface="Times New Roman"/>
                <a:cs typeface="Times New Roman"/>
              </a:rPr>
              <a:t>catena statica di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latin typeface="Times New Roman"/>
                <a:cs typeface="Times New Roman"/>
              </a:rPr>
              <a:t>riferimento al codice di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961" y="4835474"/>
            <a:ext cx="8553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Record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961" y="5549290"/>
            <a:ext cx="832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Record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6304" y="2009648"/>
            <a:ext cx="3149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1600" spc="-5" dirty="0">
                <a:latin typeface="Times New Roman"/>
                <a:cs typeface="Times New Roman"/>
              </a:rPr>
              <a:t>Nel caso di dicharazioni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nidificate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9593" y="291820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2626" y="3740022"/>
            <a:ext cx="4610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si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7026" y="374002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9364" y="3112007"/>
            <a:ext cx="3175" cy="1769745"/>
          </a:xfrm>
          <a:custGeom>
            <a:avLst/>
            <a:gdLst/>
            <a:ahLst/>
            <a:cxnLst/>
            <a:rect l="l" t="t" r="r" b="b"/>
            <a:pathLst>
              <a:path w="3175" h="1769745">
                <a:moveTo>
                  <a:pt x="0" y="0"/>
                </a:moveTo>
                <a:lnTo>
                  <a:pt x="3048" y="17693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9364" y="4881371"/>
            <a:ext cx="2537460" cy="1905"/>
          </a:xfrm>
          <a:custGeom>
            <a:avLst/>
            <a:gdLst/>
            <a:ahLst/>
            <a:cxnLst/>
            <a:rect l="l" t="t" r="r" b="b"/>
            <a:pathLst>
              <a:path w="2537460" h="1904">
                <a:moveTo>
                  <a:pt x="0" y="0"/>
                </a:moveTo>
                <a:lnTo>
                  <a:pt x="253746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4792" y="5315711"/>
            <a:ext cx="1905" cy="190500"/>
          </a:xfrm>
          <a:custGeom>
            <a:avLst/>
            <a:gdLst/>
            <a:ahLst/>
            <a:cxnLst/>
            <a:rect l="l" t="t" r="r" b="b"/>
            <a:pathLst>
              <a:path w="1905" h="190500">
                <a:moveTo>
                  <a:pt x="0" y="0"/>
                </a:moveTo>
                <a:lnTo>
                  <a:pt x="1524" y="190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4792" y="5506211"/>
            <a:ext cx="2537460" cy="1905"/>
          </a:xfrm>
          <a:custGeom>
            <a:avLst/>
            <a:gdLst/>
            <a:ahLst/>
            <a:cxnLst/>
            <a:rect l="l" t="t" r="r" b="b"/>
            <a:pathLst>
              <a:path w="2537460" h="1904">
                <a:moveTo>
                  <a:pt x="0" y="0"/>
                </a:moveTo>
                <a:lnTo>
                  <a:pt x="253746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5460" y="5824728"/>
            <a:ext cx="1905" cy="190500"/>
          </a:xfrm>
          <a:custGeom>
            <a:avLst/>
            <a:gdLst/>
            <a:ahLst/>
            <a:cxnLst/>
            <a:rect l="l" t="t" r="r" b="b"/>
            <a:pathLst>
              <a:path w="1905" h="190500">
                <a:moveTo>
                  <a:pt x="0" y="0"/>
                </a:moveTo>
                <a:lnTo>
                  <a:pt x="1523" y="190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5460" y="6015228"/>
            <a:ext cx="2536190" cy="1905"/>
          </a:xfrm>
          <a:custGeom>
            <a:avLst/>
            <a:gdLst/>
            <a:ahLst/>
            <a:cxnLst/>
            <a:rect l="l" t="t" r="r" b="b"/>
            <a:pathLst>
              <a:path w="2536190" h="1904">
                <a:moveTo>
                  <a:pt x="0" y="0"/>
                </a:moveTo>
                <a:lnTo>
                  <a:pt x="253593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1516" y="2902457"/>
            <a:ext cx="96520" cy="3275329"/>
          </a:xfrm>
          <a:custGeom>
            <a:avLst/>
            <a:gdLst/>
            <a:ahLst/>
            <a:cxnLst/>
            <a:rect l="l" t="t" r="r" b="b"/>
            <a:pathLst>
              <a:path w="96519" h="3275329">
                <a:moveTo>
                  <a:pt x="64008" y="80009"/>
                </a:moveTo>
                <a:lnTo>
                  <a:pt x="32003" y="80009"/>
                </a:lnTo>
                <a:lnTo>
                  <a:pt x="33528" y="3275076"/>
                </a:lnTo>
                <a:lnTo>
                  <a:pt x="65531" y="3275063"/>
                </a:lnTo>
                <a:lnTo>
                  <a:pt x="64008" y="80009"/>
                </a:lnTo>
                <a:close/>
              </a:path>
              <a:path w="96519" h="3275329">
                <a:moveTo>
                  <a:pt x="48006" y="0"/>
                </a:moveTo>
                <a:lnTo>
                  <a:pt x="0" y="96012"/>
                </a:lnTo>
                <a:lnTo>
                  <a:pt x="32011" y="96012"/>
                </a:lnTo>
                <a:lnTo>
                  <a:pt x="32003" y="80009"/>
                </a:lnTo>
                <a:lnTo>
                  <a:pt x="88010" y="80009"/>
                </a:lnTo>
                <a:lnTo>
                  <a:pt x="48006" y="0"/>
                </a:lnTo>
                <a:close/>
              </a:path>
              <a:path w="96519" h="3275329">
                <a:moveTo>
                  <a:pt x="88010" y="80009"/>
                </a:moveTo>
                <a:lnTo>
                  <a:pt x="64008" y="80009"/>
                </a:lnTo>
                <a:lnTo>
                  <a:pt x="64015" y="96012"/>
                </a:lnTo>
                <a:lnTo>
                  <a:pt x="96012" y="96012"/>
                </a:lnTo>
                <a:lnTo>
                  <a:pt x="88010" y="80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09522" y="6177534"/>
            <a:ext cx="3008630" cy="1905"/>
          </a:xfrm>
          <a:custGeom>
            <a:avLst/>
            <a:gdLst/>
            <a:ahLst/>
            <a:cxnLst/>
            <a:rect l="l" t="t" r="r" b="b"/>
            <a:pathLst>
              <a:path w="3008629" h="1904">
                <a:moveTo>
                  <a:pt x="0" y="0"/>
                </a:moveTo>
                <a:lnTo>
                  <a:pt x="3008376" y="152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3396" y="3182111"/>
            <a:ext cx="1359535" cy="157734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7255" y="3550920"/>
            <a:ext cx="859790" cy="5365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5732" y="4169664"/>
            <a:ext cx="859790" cy="539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75550" y="3251453"/>
            <a:ext cx="78105" cy="541020"/>
          </a:xfrm>
          <a:custGeom>
            <a:avLst/>
            <a:gdLst/>
            <a:ahLst/>
            <a:cxnLst/>
            <a:rect l="l" t="t" r="r" b="b"/>
            <a:pathLst>
              <a:path w="78104" h="541020">
                <a:moveTo>
                  <a:pt x="25997" y="463338"/>
                </a:moveTo>
                <a:lnTo>
                  <a:pt x="0" y="463423"/>
                </a:lnTo>
                <a:lnTo>
                  <a:pt x="39116" y="541020"/>
                </a:lnTo>
                <a:lnTo>
                  <a:pt x="71236" y="476250"/>
                </a:lnTo>
                <a:lnTo>
                  <a:pt x="26034" y="476250"/>
                </a:lnTo>
                <a:lnTo>
                  <a:pt x="25997" y="463338"/>
                </a:lnTo>
                <a:close/>
              </a:path>
              <a:path w="78104" h="541020">
                <a:moveTo>
                  <a:pt x="51904" y="463253"/>
                </a:moveTo>
                <a:lnTo>
                  <a:pt x="25997" y="463338"/>
                </a:lnTo>
                <a:lnTo>
                  <a:pt x="26034" y="476250"/>
                </a:lnTo>
                <a:lnTo>
                  <a:pt x="51943" y="476250"/>
                </a:lnTo>
                <a:lnTo>
                  <a:pt x="51904" y="463253"/>
                </a:lnTo>
                <a:close/>
              </a:path>
              <a:path w="78104" h="541020">
                <a:moveTo>
                  <a:pt x="77724" y="463169"/>
                </a:moveTo>
                <a:lnTo>
                  <a:pt x="51904" y="463253"/>
                </a:lnTo>
                <a:lnTo>
                  <a:pt x="51943" y="476250"/>
                </a:lnTo>
                <a:lnTo>
                  <a:pt x="71236" y="476250"/>
                </a:lnTo>
                <a:lnTo>
                  <a:pt x="77724" y="463169"/>
                </a:lnTo>
                <a:close/>
              </a:path>
              <a:path w="78104" h="541020">
                <a:moveTo>
                  <a:pt x="50546" y="0"/>
                </a:moveTo>
                <a:lnTo>
                  <a:pt x="24638" y="0"/>
                </a:lnTo>
                <a:lnTo>
                  <a:pt x="25997" y="463338"/>
                </a:lnTo>
                <a:lnTo>
                  <a:pt x="51904" y="463253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70978" y="4168902"/>
            <a:ext cx="78105" cy="481965"/>
          </a:xfrm>
          <a:custGeom>
            <a:avLst/>
            <a:gdLst/>
            <a:ahLst/>
            <a:cxnLst/>
            <a:rect l="l" t="t" r="r" b="b"/>
            <a:pathLst>
              <a:path w="78104" h="481964">
                <a:moveTo>
                  <a:pt x="25868" y="403902"/>
                </a:moveTo>
                <a:lnTo>
                  <a:pt x="0" y="403987"/>
                </a:lnTo>
                <a:lnTo>
                  <a:pt x="39116" y="481584"/>
                </a:lnTo>
                <a:lnTo>
                  <a:pt x="71236" y="416814"/>
                </a:lnTo>
                <a:lnTo>
                  <a:pt x="25907" y="416814"/>
                </a:lnTo>
                <a:lnTo>
                  <a:pt x="25868" y="403902"/>
                </a:lnTo>
                <a:close/>
              </a:path>
              <a:path w="78104" h="481964">
                <a:moveTo>
                  <a:pt x="51776" y="403817"/>
                </a:moveTo>
                <a:lnTo>
                  <a:pt x="25868" y="403902"/>
                </a:lnTo>
                <a:lnTo>
                  <a:pt x="25907" y="416814"/>
                </a:lnTo>
                <a:lnTo>
                  <a:pt x="51816" y="416814"/>
                </a:lnTo>
                <a:lnTo>
                  <a:pt x="51776" y="403817"/>
                </a:lnTo>
                <a:close/>
              </a:path>
              <a:path w="78104" h="481964">
                <a:moveTo>
                  <a:pt x="77724" y="403733"/>
                </a:moveTo>
                <a:lnTo>
                  <a:pt x="51776" y="403817"/>
                </a:lnTo>
                <a:lnTo>
                  <a:pt x="51816" y="416814"/>
                </a:lnTo>
                <a:lnTo>
                  <a:pt x="71236" y="416814"/>
                </a:lnTo>
                <a:lnTo>
                  <a:pt x="77724" y="403733"/>
                </a:lnTo>
                <a:close/>
              </a:path>
              <a:path w="78104" h="481964">
                <a:moveTo>
                  <a:pt x="50546" y="0"/>
                </a:moveTo>
                <a:lnTo>
                  <a:pt x="24638" y="0"/>
                </a:lnTo>
                <a:lnTo>
                  <a:pt x="25868" y="403902"/>
                </a:lnTo>
                <a:lnTo>
                  <a:pt x="51776" y="403817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2681" y="3118866"/>
            <a:ext cx="426720" cy="1905"/>
          </a:xfrm>
          <a:custGeom>
            <a:avLst/>
            <a:gdLst/>
            <a:ahLst/>
            <a:cxnLst/>
            <a:rect l="l" t="t" r="r" b="b"/>
            <a:pathLst>
              <a:path w="426720" h="1905">
                <a:moveTo>
                  <a:pt x="0" y="0"/>
                </a:moveTo>
                <a:lnTo>
                  <a:pt x="426720" y="1524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9402" y="3118866"/>
            <a:ext cx="1905" cy="1740535"/>
          </a:xfrm>
          <a:custGeom>
            <a:avLst/>
            <a:gdLst/>
            <a:ahLst/>
            <a:cxnLst/>
            <a:rect l="l" t="t" r="r" b="b"/>
            <a:pathLst>
              <a:path w="1904" h="1740535">
                <a:moveTo>
                  <a:pt x="0" y="0"/>
                </a:moveTo>
                <a:lnTo>
                  <a:pt x="1524" y="1740408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0490" y="4821682"/>
            <a:ext cx="451484" cy="78105"/>
          </a:xfrm>
          <a:custGeom>
            <a:avLst/>
            <a:gdLst/>
            <a:ahLst/>
            <a:cxnLst/>
            <a:rect l="l" t="t" r="r" b="b"/>
            <a:pathLst>
              <a:path w="451484" h="78104">
                <a:moveTo>
                  <a:pt x="451103" y="24638"/>
                </a:moveTo>
                <a:lnTo>
                  <a:pt x="347471" y="25019"/>
                </a:lnTo>
                <a:lnTo>
                  <a:pt x="347471" y="50927"/>
                </a:lnTo>
                <a:lnTo>
                  <a:pt x="451103" y="50546"/>
                </a:lnTo>
                <a:lnTo>
                  <a:pt x="451103" y="24638"/>
                </a:lnTo>
                <a:close/>
              </a:path>
              <a:path w="451484" h="78104">
                <a:moveTo>
                  <a:pt x="269748" y="25273"/>
                </a:moveTo>
                <a:lnTo>
                  <a:pt x="166115" y="25654"/>
                </a:lnTo>
                <a:lnTo>
                  <a:pt x="166115" y="51562"/>
                </a:lnTo>
                <a:lnTo>
                  <a:pt x="269748" y="51181"/>
                </a:lnTo>
                <a:lnTo>
                  <a:pt x="269748" y="25273"/>
                </a:lnTo>
                <a:close/>
              </a:path>
              <a:path w="451484" h="78104">
                <a:moveTo>
                  <a:pt x="77596" y="0"/>
                </a:moveTo>
                <a:lnTo>
                  <a:pt x="0" y="39116"/>
                </a:lnTo>
                <a:lnTo>
                  <a:pt x="77850" y="77724"/>
                </a:lnTo>
                <a:lnTo>
                  <a:pt x="77766" y="51816"/>
                </a:lnTo>
                <a:lnTo>
                  <a:pt x="64769" y="51816"/>
                </a:lnTo>
                <a:lnTo>
                  <a:pt x="64769" y="25908"/>
                </a:lnTo>
                <a:lnTo>
                  <a:pt x="77681" y="25908"/>
                </a:lnTo>
                <a:lnTo>
                  <a:pt x="77596" y="0"/>
                </a:lnTo>
                <a:close/>
              </a:path>
              <a:path w="451484" h="78104">
                <a:moveTo>
                  <a:pt x="77681" y="25908"/>
                </a:moveTo>
                <a:lnTo>
                  <a:pt x="64769" y="25908"/>
                </a:lnTo>
                <a:lnTo>
                  <a:pt x="64769" y="51816"/>
                </a:lnTo>
                <a:lnTo>
                  <a:pt x="77766" y="51816"/>
                </a:lnTo>
                <a:lnTo>
                  <a:pt x="77681" y="25908"/>
                </a:lnTo>
                <a:close/>
              </a:path>
              <a:path w="451484" h="78104">
                <a:moveTo>
                  <a:pt x="88391" y="25908"/>
                </a:moveTo>
                <a:lnTo>
                  <a:pt x="77681" y="25908"/>
                </a:lnTo>
                <a:lnTo>
                  <a:pt x="77766" y="51816"/>
                </a:lnTo>
                <a:lnTo>
                  <a:pt x="88391" y="51816"/>
                </a:lnTo>
                <a:lnTo>
                  <a:pt x="88391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1157" y="3955541"/>
            <a:ext cx="338455" cy="1905"/>
          </a:xfrm>
          <a:custGeom>
            <a:avLst/>
            <a:gdLst/>
            <a:ahLst/>
            <a:cxnLst/>
            <a:rect l="l" t="t" r="r" b="b"/>
            <a:pathLst>
              <a:path w="338454" h="1904">
                <a:moveTo>
                  <a:pt x="0" y="0"/>
                </a:moveTo>
                <a:lnTo>
                  <a:pt x="338327" y="1523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81009" y="3955541"/>
            <a:ext cx="1905" cy="780415"/>
          </a:xfrm>
          <a:custGeom>
            <a:avLst/>
            <a:gdLst/>
            <a:ahLst/>
            <a:cxnLst/>
            <a:rect l="l" t="t" r="r" b="b"/>
            <a:pathLst>
              <a:path w="1904" h="780414">
                <a:moveTo>
                  <a:pt x="0" y="0"/>
                </a:moveTo>
                <a:lnTo>
                  <a:pt x="1524" y="780287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5730" y="4698110"/>
            <a:ext cx="346075" cy="78105"/>
          </a:xfrm>
          <a:custGeom>
            <a:avLst/>
            <a:gdLst/>
            <a:ahLst/>
            <a:cxnLst/>
            <a:rect l="l" t="t" r="r" b="b"/>
            <a:pathLst>
              <a:path w="346075" h="78104">
                <a:moveTo>
                  <a:pt x="345948" y="24764"/>
                </a:moveTo>
                <a:lnTo>
                  <a:pt x="242316" y="25272"/>
                </a:lnTo>
                <a:lnTo>
                  <a:pt x="242316" y="51181"/>
                </a:lnTo>
                <a:lnTo>
                  <a:pt x="345948" y="50672"/>
                </a:lnTo>
                <a:lnTo>
                  <a:pt x="345948" y="24764"/>
                </a:lnTo>
                <a:close/>
              </a:path>
              <a:path w="346075" h="78104">
                <a:moveTo>
                  <a:pt x="77597" y="0"/>
                </a:moveTo>
                <a:lnTo>
                  <a:pt x="0" y="39243"/>
                </a:lnTo>
                <a:lnTo>
                  <a:pt x="77850" y="77724"/>
                </a:lnTo>
                <a:lnTo>
                  <a:pt x="77766" y="51943"/>
                </a:lnTo>
                <a:lnTo>
                  <a:pt x="64770" y="51943"/>
                </a:lnTo>
                <a:lnTo>
                  <a:pt x="64770" y="26034"/>
                </a:lnTo>
                <a:lnTo>
                  <a:pt x="77681" y="25969"/>
                </a:lnTo>
                <a:lnTo>
                  <a:pt x="77597" y="0"/>
                </a:lnTo>
                <a:close/>
              </a:path>
              <a:path w="346075" h="78104">
                <a:moveTo>
                  <a:pt x="77681" y="25969"/>
                </a:moveTo>
                <a:lnTo>
                  <a:pt x="64770" y="26034"/>
                </a:lnTo>
                <a:lnTo>
                  <a:pt x="64770" y="51943"/>
                </a:lnTo>
                <a:lnTo>
                  <a:pt x="77766" y="51876"/>
                </a:lnTo>
                <a:lnTo>
                  <a:pt x="77681" y="25969"/>
                </a:lnTo>
                <a:close/>
              </a:path>
              <a:path w="346075" h="78104">
                <a:moveTo>
                  <a:pt x="77766" y="51876"/>
                </a:moveTo>
                <a:lnTo>
                  <a:pt x="64770" y="51943"/>
                </a:lnTo>
                <a:lnTo>
                  <a:pt x="77766" y="51943"/>
                </a:lnTo>
                <a:close/>
              </a:path>
              <a:path w="346075" h="78104">
                <a:moveTo>
                  <a:pt x="164592" y="25526"/>
                </a:moveTo>
                <a:lnTo>
                  <a:pt x="77681" y="25969"/>
                </a:lnTo>
                <a:lnTo>
                  <a:pt x="77766" y="51876"/>
                </a:lnTo>
                <a:lnTo>
                  <a:pt x="164592" y="51434"/>
                </a:lnTo>
                <a:lnTo>
                  <a:pt x="164592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1297" y="5228590"/>
            <a:ext cx="544195" cy="78105"/>
          </a:xfrm>
          <a:custGeom>
            <a:avLst/>
            <a:gdLst/>
            <a:ahLst/>
            <a:cxnLst/>
            <a:rect l="l" t="t" r="r" b="b"/>
            <a:pathLst>
              <a:path w="544195" h="78104">
                <a:moveTo>
                  <a:pt x="466301" y="51905"/>
                </a:moveTo>
                <a:lnTo>
                  <a:pt x="466216" y="77724"/>
                </a:lnTo>
                <a:lnTo>
                  <a:pt x="518203" y="51943"/>
                </a:lnTo>
                <a:lnTo>
                  <a:pt x="479298" y="51943"/>
                </a:lnTo>
                <a:lnTo>
                  <a:pt x="466301" y="51905"/>
                </a:lnTo>
                <a:close/>
              </a:path>
              <a:path w="544195" h="78104">
                <a:moveTo>
                  <a:pt x="466386" y="25997"/>
                </a:moveTo>
                <a:lnTo>
                  <a:pt x="466301" y="51905"/>
                </a:lnTo>
                <a:lnTo>
                  <a:pt x="479298" y="51943"/>
                </a:lnTo>
                <a:lnTo>
                  <a:pt x="479298" y="26035"/>
                </a:lnTo>
                <a:lnTo>
                  <a:pt x="466386" y="25997"/>
                </a:lnTo>
                <a:close/>
              </a:path>
              <a:path w="544195" h="78104">
                <a:moveTo>
                  <a:pt x="466471" y="0"/>
                </a:moveTo>
                <a:lnTo>
                  <a:pt x="466386" y="25997"/>
                </a:lnTo>
                <a:lnTo>
                  <a:pt x="479298" y="26035"/>
                </a:lnTo>
                <a:lnTo>
                  <a:pt x="479298" y="51943"/>
                </a:lnTo>
                <a:lnTo>
                  <a:pt x="518203" y="51943"/>
                </a:lnTo>
                <a:lnTo>
                  <a:pt x="544067" y="39116"/>
                </a:lnTo>
                <a:lnTo>
                  <a:pt x="466471" y="0"/>
                </a:lnTo>
                <a:close/>
              </a:path>
              <a:path w="544195" h="78104">
                <a:moveTo>
                  <a:pt x="0" y="24638"/>
                </a:moveTo>
                <a:lnTo>
                  <a:pt x="0" y="50546"/>
                </a:lnTo>
                <a:lnTo>
                  <a:pt x="466301" y="51905"/>
                </a:lnTo>
                <a:lnTo>
                  <a:pt x="466386" y="25997"/>
                </a:lnTo>
                <a:lnTo>
                  <a:pt x="0" y="24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1297" y="5595911"/>
            <a:ext cx="544195" cy="78105"/>
          </a:xfrm>
          <a:custGeom>
            <a:avLst/>
            <a:gdLst/>
            <a:ahLst/>
            <a:cxnLst/>
            <a:rect l="l" t="t" r="r" b="b"/>
            <a:pathLst>
              <a:path w="544195" h="78104">
                <a:moveTo>
                  <a:pt x="0" y="24599"/>
                </a:moveTo>
                <a:lnTo>
                  <a:pt x="0" y="50507"/>
                </a:lnTo>
                <a:lnTo>
                  <a:pt x="103631" y="50800"/>
                </a:lnTo>
                <a:lnTo>
                  <a:pt x="103631" y="24892"/>
                </a:lnTo>
                <a:lnTo>
                  <a:pt x="0" y="24599"/>
                </a:lnTo>
                <a:close/>
              </a:path>
              <a:path w="544195" h="78104">
                <a:moveTo>
                  <a:pt x="181355" y="25107"/>
                </a:moveTo>
                <a:lnTo>
                  <a:pt x="181355" y="51015"/>
                </a:lnTo>
                <a:lnTo>
                  <a:pt x="284988" y="51308"/>
                </a:lnTo>
                <a:lnTo>
                  <a:pt x="284988" y="25400"/>
                </a:lnTo>
                <a:lnTo>
                  <a:pt x="181355" y="25107"/>
                </a:lnTo>
                <a:close/>
              </a:path>
              <a:path w="544195" h="78104">
                <a:moveTo>
                  <a:pt x="466471" y="0"/>
                </a:moveTo>
                <a:lnTo>
                  <a:pt x="466387" y="25615"/>
                </a:lnTo>
                <a:lnTo>
                  <a:pt x="466343" y="51816"/>
                </a:lnTo>
                <a:lnTo>
                  <a:pt x="466216" y="77724"/>
                </a:lnTo>
                <a:lnTo>
                  <a:pt x="544067" y="39077"/>
                </a:lnTo>
                <a:lnTo>
                  <a:pt x="466471" y="0"/>
                </a:lnTo>
                <a:close/>
              </a:path>
              <a:path w="544195" h="78104">
                <a:moveTo>
                  <a:pt x="466301" y="51815"/>
                </a:moveTo>
                <a:close/>
              </a:path>
              <a:path w="544195" h="78104">
                <a:moveTo>
                  <a:pt x="362712" y="25615"/>
                </a:moveTo>
                <a:lnTo>
                  <a:pt x="362712" y="51523"/>
                </a:lnTo>
                <a:lnTo>
                  <a:pt x="466301" y="51815"/>
                </a:lnTo>
                <a:lnTo>
                  <a:pt x="466343" y="25908"/>
                </a:lnTo>
                <a:lnTo>
                  <a:pt x="362712" y="25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60360" y="46687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731255" y="5102097"/>
            <a:ext cx="2115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Concatenazione</a:t>
            </a:r>
            <a:r>
              <a:rPr sz="1600" spc="-10" dirty="0">
                <a:latin typeface="Times New Roman"/>
                <a:cs typeface="Times New Roman"/>
              </a:rPr>
              <a:t> dinamica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04153" y="5460593"/>
            <a:ext cx="1893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Concatenazione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statica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</a:t>
            </a:r>
            <a:r>
              <a:rPr spc="-70" dirty="0"/>
              <a:t> </a:t>
            </a:r>
            <a:r>
              <a:rPr dirty="0"/>
              <a:t>dell’Esecuzione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579995" cy="39185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Instruction pointer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IP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Individua l’istruzione </a:t>
            </a:r>
            <a:r>
              <a:rPr sz="2800" spc="-5" dirty="0">
                <a:latin typeface="Times New Roman"/>
                <a:cs typeface="Times New Roman"/>
              </a:rPr>
              <a:t>in corso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esecuzione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nel  programma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Riferita all’area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associata al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Environment pointer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EP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Individua </a:t>
            </a:r>
            <a:r>
              <a:rPr sz="2800" spc="-5" dirty="0">
                <a:latin typeface="Times New Roman"/>
                <a:cs typeface="Times New Roman"/>
              </a:rPr>
              <a:t>l’ambiente di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lavoro</a:t>
            </a:r>
            <a:endParaRPr sz="2800">
              <a:latin typeface="Times New Roman"/>
              <a:cs typeface="Times New Roman"/>
            </a:endParaRPr>
          </a:p>
          <a:p>
            <a:pPr marL="1155065" marR="9652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Risorse </a:t>
            </a:r>
            <a:r>
              <a:rPr sz="2400" dirty="0">
                <a:latin typeface="Times New Roman"/>
                <a:cs typeface="Times New Roman"/>
              </a:rPr>
              <a:t>della porzione di </a:t>
            </a:r>
            <a:r>
              <a:rPr sz="2400" spc="-5" dirty="0">
                <a:latin typeface="Times New Roman"/>
                <a:cs typeface="Times New Roman"/>
              </a:rPr>
              <a:t>programma attualmente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esecuzione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</a:t>
            </a:r>
            <a:r>
              <a:rPr spc="-70" dirty="0"/>
              <a:t> </a:t>
            </a:r>
            <a:r>
              <a:rPr dirty="0"/>
              <a:t>dell’Esecuzione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6742430" cy="41249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Inizialmente: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IP </a:t>
            </a:r>
            <a:r>
              <a:rPr sz="2800" dirty="0">
                <a:latin typeface="Times New Roman"/>
                <a:cs typeface="Times New Roman"/>
              </a:rPr>
              <a:t>punta 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EP </a:t>
            </a:r>
            <a:r>
              <a:rPr sz="2800" dirty="0">
                <a:latin typeface="Times New Roman"/>
                <a:cs typeface="Times New Roman"/>
              </a:rPr>
              <a:t>non ha un </a:t>
            </a:r>
            <a:r>
              <a:rPr sz="2800" spc="-5" dirty="0">
                <a:latin typeface="Times New Roman"/>
                <a:cs typeface="Times New Roman"/>
              </a:rPr>
              <a:t>ambiente cui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puntare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Nel </a:t>
            </a:r>
            <a:r>
              <a:rPr sz="3200" dirty="0">
                <a:latin typeface="Times New Roman"/>
                <a:cs typeface="Times New Roman"/>
              </a:rPr>
              <a:t>momento in cui inizia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l’esecuzione</a:t>
            </a:r>
            <a:endParaRPr sz="3200">
              <a:latin typeface="Times New Roman"/>
              <a:cs typeface="Times New Roman"/>
            </a:endParaRPr>
          </a:p>
          <a:p>
            <a:pPr marL="743585" marR="6921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Vengono allocate le variabili richieste dal  programma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principale</a:t>
            </a:r>
            <a:endParaRPr sz="2800">
              <a:latin typeface="Times New Roman"/>
              <a:cs typeface="Times New Roman"/>
            </a:endParaRPr>
          </a:p>
          <a:p>
            <a:pPr marL="743585" marR="617220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 variabili vengono reperite ed usate  nell’ambiente puntato da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EP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</a:t>
            </a:r>
            <a:r>
              <a:rPr spc="-70" dirty="0"/>
              <a:t> </a:t>
            </a:r>
            <a:r>
              <a:rPr dirty="0"/>
              <a:t>dell’Esecuzione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11415" cy="4106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155448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Al momento dell’attivazione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sottoprogramma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Vengono allocate </a:t>
            </a:r>
            <a:r>
              <a:rPr sz="2800" dirty="0">
                <a:latin typeface="Times New Roman"/>
                <a:cs typeface="Times New Roman"/>
              </a:rPr>
              <a:t>nuove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Fanno parte di un </a:t>
            </a:r>
            <a:r>
              <a:rPr sz="2400" spc="-5" dirty="0">
                <a:latin typeface="Times New Roman"/>
                <a:cs typeface="Times New Roman"/>
              </a:rPr>
              <a:t>nuovo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ambiente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EP </a:t>
            </a:r>
            <a:r>
              <a:rPr sz="2800" dirty="0">
                <a:latin typeface="Times New Roman"/>
                <a:cs typeface="Times New Roman"/>
              </a:rPr>
              <a:t>punta </a:t>
            </a:r>
            <a:r>
              <a:rPr sz="2800" spc="-5" dirty="0">
                <a:latin typeface="Times New Roman"/>
                <a:cs typeface="Times New Roman"/>
              </a:rPr>
              <a:t>a questo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ambiente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userà le variabili puntate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dall’</a:t>
            </a:r>
            <a:r>
              <a:rPr sz="2400" i="1" dirty="0">
                <a:latin typeface="Times New Roman"/>
                <a:cs typeface="Times New Roman"/>
              </a:rPr>
              <a:t>EP  </a:t>
            </a:r>
            <a:r>
              <a:rPr sz="2400" dirty="0">
                <a:latin typeface="Times New Roman"/>
                <a:cs typeface="Times New Roman"/>
              </a:rPr>
              <a:t>attuale</a:t>
            </a:r>
            <a:endParaRPr sz="2400">
              <a:latin typeface="Times New Roman"/>
              <a:cs typeface="Times New Roman"/>
            </a:endParaRPr>
          </a:p>
          <a:p>
            <a:pPr marL="1155065" marR="7620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non le trova, risalirà negli </a:t>
            </a:r>
            <a:r>
              <a:rPr sz="2400" spc="-5" dirty="0">
                <a:latin typeface="Times New Roman"/>
                <a:cs typeface="Times New Roman"/>
              </a:rPr>
              <a:t>ambienti </a:t>
            </a:r>
            <a:r>
              <a:rPr sz="2400" dirty="0">
                <a:latin typeface="Times New Roman"/>
                <a:cs typeface="Times New Roman"/>
              </a:rPr>
              <a:t>attivati  </a:t>
            </a:r>
            <a:r>
              <a:rPr sz="2400" spc="-5" dirty="0">
                <a:latin typeface="Times New Roman"/>
                <a:cs typeface="Times New Roman"/>
              </a:rPr>
              <a:t>precedentemente </a:t>
            </a:r>
            <a:r>
              <a:rPr sz="2400" dirty="0">
                <a:latin typeface="Times New Roman"/>
                <a:cs typeface="Times New Roman"/>
              </a:rPr>
              <a:t>fino a trovare la </a:t>
            </a:r>
            <a:r>
              <a:rPr sz="2400" spc="-5" dirty="0">
                <a:latin typeface="Times New Roman"/>
                <a:cs typeface="Times New Roman"/>
              </a:rPr>
              <a:t>prima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occorrenza  delle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</a:t>
            </a:r>
            <a:r>
              <a:rPr spc="-70" dirty="0"/>
              <a:t> </a:t>
            </a:r>
            <a:r>
              <a:rPr dirty="0"/>
              <a:t>dell’Esecuzione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329805" cy="2887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166751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Al termine dell’esecuzione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sottoprogramma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EP </a:t>
            </a:r>
            <a:r>
              <a:rPr sz="2800" dirty="0">
                <a:latin typeface="Times New Roman"/>
                <a:cs typeface="Times New Roman"/>
              </a:rPr>
              <a:t>punta </a:t>
            </a:r>
            <a:r>
              <a:rPr sz="2800" spc="-5" dirty="0">
                <a:latin typeface="Times New Roman"/>
                <a:cs typeface="Times New Roman"/>
              </a:rPr>
              <a:t>all’ambiente precedente nella catena  di attivazioni</a:t>
            </a:r>
            <a:endParaRPr sz="2800">
              <a:latin typeface="Times New Roman"/>
              <a:cs typeface="Times New Roman"/>
            </a:endParaRPr>
          </a:p>
          <a:p>
            <a:pPr marL="743585" marR="140970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 variabili locali relative al sottoprogramma  </a:t>
            </a:r>
            <a:r>
              <a:rPr sz="2800" dirty="0">
                <a:latin typeface="Times New Roman"/>
                <a:cs typeface="Times New Roman"/>
              </a:rPr>
              <a:t>vengono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distrutte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813257"/>
            <a:ext cx="245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85"/>
            <a:ext cx="7568565" cy="406272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2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 dimostra</a:t>
            </a:r>
            <a:r>
              <a:rPr sz="2800" spc="-10" dirty="0">
                <a:latin typeface="Times New Roman"/>
                <a:cs typeface="Times New Roman"/>
              </a:rPr>
              <a:t> che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ricorsivo è </a:t>
            </a:r>
            <a:r>
              <a:rPr sz="2400" spc="-5" dirty="0">
                <a:latin typeface="Times New Roman"/>
                <a:cs typeface="Times New Roman"/>
              </a:rPr>
              <a:t>computabile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mezzo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viceversa,</a:t>
            </a:r>
            <a:endParaRPr sz="2800">
              <a:latin typeface="Times New Roman"/>
              <a:cs typeface="Times New Roman"/>
            </a:endParaRPr>
          </a:p>
          <a:p>
            <a:pPr marL="743585" marR="1374140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problema computabile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mezzo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esprimibile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forma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ricorsiva</a:t>
            </a:r>
            <a:endParaRPr sz="2400">
              <a:latin typeface="Times New Roman"/>
              <a:cs typeface="Times New Roman"/>
            </a:endParaRPr>
          </a:p>
          <a:p>
            <a:pPr marL="344805" marR="168910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Le scomposizioni </a:t>
            </a:r>
            <a:r>
              <a:rPr sz="2800" dirty="0">
                <a:latin typeface="Times New Roman"/>
                <a:cs typeface="Times New Roman"/>
              </a:rPr>
              <a:t>ricorsive </a:t>
            </a:r>
            <a:r>
              <a:rPr sz="2800" spc="-5" dirty="0">
                <a:latin typeface="Times New Roman"/>
                <a:cs typeface="Times New Roman"/>
              </a:rPr>
              <a:t>implicano, a </a:t>
            </a:r>
            <a:r>
              <a:rPr sz="2800" dirty="0">
                <a:latin typeface="Times New Roman"/>
                <a:cs typeface="Times New Roman"/>
              </a:rPr>
              <a:t>livello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  codice, programmi in grado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invocare 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stessi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procedure o </a:t>
            </a:r>
            <a:r>
              <a:rPr sz="2400" spc="-5" dirty="0">
                <a:latin typeface="Times New Roman"/>
                <a:cs typeface="Times New Roman"/>
              </a:rPr>
              <a:t>funzioni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ricorsive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122936"/>
            <a:ext cx="2108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Funzi</a:t>
            </a:r>
            <a:r>
              <a:rPr spc="10" dirty="0"/>
              <a:t>o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60280"/>
            <a:ext cx="7999095" cy="45110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che ha </a:t>
            </a:r>
            <a:r>
              <a:rPr sz="2400" spc="-5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risultato il calcolo di un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valore:</a:t>
            </a:r>
            <a:endParaRPr sz="2400">
              <a:latin typeface="Times New Roman"/>
              <a:cs typeface="Times New Roman"/>
            </a:endParaRPr>
          </a:p>
          <a:p>
            <a:pPr marL="344805" marR="1059180" indent="-332105">
              <a:lnSpc>
                <a:spcPts val="2590"/>
              </a:lnSpc>
              <a:spcBef>
                <a:spcPts val="74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è dotata di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designatore </a:t>
            </a:r>
            <a:r>
              <a:rPr sz="2400" dirty="0">
                <a:latin typeface="Times New Roman"/>
                <a:cs typeface="Times New Roman"/>
              </a:rPr>
              <a:t>di funzione) a cui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viene  associato un “valore di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ritorno”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ts val="2740"/>
              </a:lnSpc>
              <a:spcBef>
                <a:spcPts val="384"/>
              </a:spcBef>
              <a:buChar char="•"/>
              <a:tabLst>
                <a:tab pos="344805" algn="l"/>
                <a:tab pos="345440" algn="l"/>
                <a:tab pos="885190" algn="l"/>
              </a:tabLst>
            </a:pPr>
            <a:r>
              <a:rPr sz="2400" dirty="0">
                <a:latin typeface="Times New Roman"/>
                <a:cs typeface="Times New Roman"/>
              </a:rPr>
              <a:t>per	il </a:t>
            </a:r>
            <a:r>
              <a:rPr sz="2400" spc="-5" dirty="0">
                <a:latin typeface="Times New Roman"/>
                <a:cs typeface="Times New Roman"/>
              </a:rPr>
              <a:t>motivo </a:t>
            </a:r>
            <a:r>
              <a:rPr sz="2400" dirty="0">
                <a:latin typeface="Times New Roman"/>
                <a:cs typeface="Times New Roman"/>
              </a:rPr>
              <a:t>precedente deve essere dotata di </a:t>
            </a:r>
            <a:r>
              <a:rPr sz="2400" i="1" dirty="0">
                <a:latin typeface="Times New Roman"/>
                <a:cs typeface="Times New Roman"/>
              </a:rPr>
              <a:t>tipo </a:t>
            </a:r>
            <a:r>
              <a:rPr sz="2400" dirty="0">
                <a:latin typeface="Times New Roman"/>
                <a:cs typeface="Times New Roman"/>
              </a:rPr>
              <a:t>che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dichiarato nell’intestazione della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funzione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2590"/>
              </a:lnSpc>
              <a:spcBef>
                <a:spcPts val="73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per lo stesso </a:t>
            </a:r>
            <a:r>
              <a:rPr sz="2400" spc="-5" dirty="0">
                <a:latin typeface="Times New Roman"/>
                <a:cs typeface="Times New Roman"/>
              </a:rPr>
              <a:t>motivo, </a:t>
            </a:r>
            <a:r>
              <a:rPr sz="2400" dirty="0">
                <a:latin typeface="Times New Roman"/>
                <a:cs typeface="Times New Roman"/>
              </a:rPr>
              <a:t>nel corpo della funzione, il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deve  </a:t>
            </a:r>
            <a:r>
              <a:rPr sz="2400" spc="-5" dirty="0">
                <a:latin typeface="Times New Roman"/>
                <a:cs typeface="Times New Roman"/>
              </a:rPr>
              <a:t>comparire come </a:t>
            </a:r>
            <a:r>
              <a:rPr sz="2400" dirty="0">
                <a:latin typeface="Times New Roman"/>
                <a:cs typeface="Times New Roman"/>
              </a:rPr>
              <a:t>parte sinistra di un assegnazione per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attribuire  ad esso il valore da trasmettere al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  <a:p>
            <a:pPr marL="344805" marR="90805" indent="-332105">
              <a:lnSpc>
                <a:spcPts val="2590"/>
              </a:lnSpc>
              <a:spcBef>
                <a:spcPts val="70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chiamata </a:t>
            </a:r>
            <a:r>
              <a:rPr sz="2400" dirty="0">
                <a:latin typeface="Times New Roman"/>
                <a:cs typeface="Times New Roman"/>
              </a:rPr>
              <a:t>di una funzione avviene inserendo il </a:t>
            </a:r>
            <a:r>
              <a:rPr sz="2400" spc="-5" dirty="0">
                <a:latin typeface="Times New Roman"/>
                <a:cs typeface="Times New Roman"/>
              </a:rPr>
              <a:t>suo nome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una espressione (non può </a:t>
            </a:r>
            <a:r>
              <a:rPr sz="2400" spc="-5" dirty="0">
                <a:latin typeface="Times New Roman"/>
                <a:cs typeface="Times New Roman"/>
              </a:rPr>
              <a:t>mai </a:t>
            </a:r>
            <a:r>
              <a:rPr sz="2400" dirty="0">
                <a:latin typeface="Times New Roman"/>
                <a:cs typeface="Times New Roman"/>
              </a:rPr>
              <a:t>trovarsi a sinistra di una  assegnazione nel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chiamante)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8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Una funzione </a:t>
            </a:r>
            <a:r>
              <a:rPr sz="2400" dirty="0">
                <a:latin typeface="Times New Roman"/>
                <a:cs typeface="Times New Roman"/>
              </a:rPr>
              <a:t>ha </a:t>
            </a:r>
            <a:r>
              <a:rPr sz="2400" i="1" spc="-5" dirty="0">
                <a:latin typeface="Times New Roman"/>
                <a:cs typeface="Times New Roman"/>
              </a:rPr>
              <a:t>parametri </a:t>
            </a:r>
            <a:r>
              <a:rPr sz="2400" spc="-5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una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813257"/>
            <a:ext cx="245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87920" cy="3701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574675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Gestita come una normale attivazione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  procedura 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Disciplina 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variabile </a:t>
            </a:r>
            <a:r>
              <a:rPr sz="2800" i="1" spc="-5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locale alla procedura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6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Una chiamata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che dia vita alla generazione di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  </a:t>
            </a:r>
            <a:r>
              <a:rPr sz="2400" spc="-5" dirty="0">
                <a:latin typeface="Times New Roman"/>
                <a:cs typeface="Times New Roman"/>
              </a:rPr>
              <a:t>chiamate </a:t>
            </a:r>
            <a:r>
              <a:rPr sz="2400" dirty="0">
                <a:latin typeface="Times New Roman"/>
                <a:cs typeface="Times New Roman"/>
              </a:rPr>
              <a:t>ricorsive produrrà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+1 distinte istanze  della variabile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155065" marR="45212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tempo </a:t>
            </a:r>
            <a:r>
              <a:rPr sz="2400" dirty="0">
                <a:latin typeface="Times New Roman"/>
                <a:cs typeface="Times New Roman"/>
              </a:rPr>
              <a:t>di vita di ciascuna di </a:t>
            </a:r>
            <a:r>
              <a:rPr sz="2400" spc="-5" dirty="0">
                <a:latin typeface="Times New Roman"/>
                <a:cs typeface="Times New Roman"/>
              </a:rPr>
              <a:t>esse </a:t>
            </a:r>
            <a:r>
              <a:rPr sz="2400" dirty="0">
                <a:latin typeface="Times New Roman"/>
                <a:cs typeface="Times New Roman"/>
              </a:rPr>
              <a:t>è contenuto  (innestato) in quello delle altre che la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precedono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538048"/>
            <a:ext cx="245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6813550" cy="48139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804545" algn="ctr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1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Calcolo del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fattoriale</a:t>
            </a:r>
            <a:endParaRPr sz="3200">
              <a:latin typeface="Times New Roman"/>
              <a:cs typeface="Times New Roman"/>
            </a:endParaRPr>
          </a:p>
          <a:p>
            <a:pPr marL="802640" algn="ctr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n! = n * (n – 1) * (n – 2) * … * 2 *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esprimibile ricorsivamente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1446530">
              <a:lnSpc>
                <a:spcPct val="100000"/>
              </a:lnSpc>
              <a:spcBef>
                <a:spcPts val="5"/>
              </a:spcBef>
              <a:tabLst>
                <a:tab pos="3603625" algn="l"/>
              </a:tabLst>
            </a:pPr>
            <a:r>
              <a:rPr sz="2800" spc="-5" dirty="0">
                <a:latin typeface="Times New Roman"/>
                <a:cs typeface="Times New Roman"/>
              </a:rPr>
              <a:t>1	se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Times New Roman"/>
                <a:cs typeface="Times New Roman"/>
              </a:rPr>
              <a:t>n!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446530">
              <a:lnSpc>
                <a:spcPct val="100000"/>
              </a:lnSpc>
              <a:spcBef>
                <a:spcPts val="365"/>
              </a:spcBef>
              <a:tabLst>
                <a:tab pos="3603625" algn="l"/>
              </a:tabLst>
            </a:pPr>
            <a:r>
              <a:rPr sz="2800" spc="-5" dirty="0">
                <a:latin typeface="Times New Roman"/>
                <a:cs typeface="Times New Roman"/>
              </a:rPr>
              <a:t>n * </a:t>
            </a:r>
            <a:r>
              <a:rPr sz="2800" dirty="0">
                <a:latin typeface="Times New Roman"/>
                <a:cs typeface="Times New Roman"/>
              </a:rPr>
              <a:t>(n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1)!	</a:t>
            </a:r>
            <a:r>
              <a:rPr sz="2800" spc="-5" dirty="0">
                <a:latin typeface="Times New Roman"/>
                <a:cs typeface="Times New Roman"/>
              </a:rPr>
              <a:t>se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&gt; 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4507991"/>
            <a:ext cx="144780" cy="1226820"/>
          </a:xfrm>
          <a:custGeom>
            <a:avLst/>
            <a:gdLst/>
            <a:ahLst/>
            <a:cxnLst/>
            <a:rect l="l" t="t" r="r" b="b"/>
            <a:pathLst>
              <a:path w="144780" h="1226820">
                <a:moveTo>
                  <a:pt x="144780" y="1226819"/>
                </a:moveTo>
                <a:lnTo>
                  <a:pt x="116591" y="1218777"/>
                </a:lnTo>
                <a:lnTo>
                  <a:pt x="93583" y="1196843"/>
                </a:lnTo>
                <a:lnTo>
                  <a:pt x="78075" y="1164310"/>
                </a:lnTo>
                <a:lnTo>
                  <a:pt x="72390" y="1124470"/>
                </a:lnTo>
                <a:lnTo>
                  <a:pt x="72390" y="715771"/>
                </a:lnTo>
                <a:lnTo>
                  <a:pt x="66704" y="675935"/>
                </a:lnTo>
                <a:lnTo>
                  <a:pt x="51196" y="643397"/>
                </a:lnTo>
                <a:lnTo>
                  <a:pt x="28188" y="621456"/>
                </a:lnTo>
                <a:lnTo>
                  <a:pt x="0" y="613409"/>
                </a:lnTo>
                <a:lnTo>
                  <a:pt x="28188" y="605363"/>
                </a:lnTo>
                <a:lnTo>
                  <a:pt x="51196" y="583422"/>
                </a:lnTo>
                <a:lnTo>
                  <a:pt x="66704" y="550884"/>
                </a:lnTo>
                <a:lnTo>
                  <a:pt x="72390" y="511047"/>
                </a:lnTo>
                <a:lnTo>
                  <a:pt x="72390" y="102361"/>
                </a:lnTo>
                <a:lnTo>
                  <a:pt x="78075" y="62525"/>
                </a:lnTo>
                <a:lnTo>
                  <a:pt x="93583" y="29987"/>
                </a:lnTo>
                <a:lnTo>
                  <a:pt x="116591" y="8046"/>
                </a:lnTo>
                <a:lnTo>
                  <a:pt x="1447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538048"/>
            <a:ext cx="245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7606665" cy="512191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10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ts val="3200"/>
              </a:lnSpc>
              <a:spcBef>
                <a:spcPts val="15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Sia </a:t>
            </a:r>
            <a:r>
              <a:rPr sz="2800" dirty="0">
                <a:latin typeface="Times New Roman"/>
                <a:cs typeface="Times New Roman"/>
              </a:rPr>
              <a:t>nfatt(n) </a:t>
            </a:r>
            <a:r>
              <a:rPr sz="2800" spc="-5" dirty="0">
                <a:latin typeface="Times New Roman"/>
                <a:cs typeface="Times New Roman"/>
              </a:rPr>
              <a:t>la funzione che calcola il fattoriale di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44805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intero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</a:t>
            </a:r>
            <a:r>
              <a:rPr sz="2800" spc="-5" dirty="0">
                <a:latin typeface="Times New Roman"/>
                <a:cs typeface="Times New Roman"/>
              </a:rPr>
              <a:t> 0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n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nfatt(n) 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latin typeface="Times New Roman"/>
                <a:cs typeface="Times New Roman"/>
              </a:rPr>
              <a:t>altrimenti </a:t>
            </a:r>
            <a:r>
              <a:rPr sz="2400" dirty="0">
                <a:latin typeface="Times New Roman"/>
                <a:cs typeface="Times New Roman"/>
              </a:rPr>
              <a:t>nfatt(n) = n * nfatt(n –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344805" marR="265430" indent="-332105">
              <a:lnSpc>
                <a:spcPts val="3030"/>
              </a:lnSpc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L’esecuzione della </a:t>
            </a:r>
            <a:r>
              <a:rPr sz="2800" dirty="0">
                <a:latin typeface="Times New Roman"/>
                <a:cs typeface="Times New Roman"/>
              </a:rPr>
              <a:t>funzione </a:t>
            </a:r>
            <a:r>
              <a:rPr sz="2800" i="1" dirty="0">
                <a:latin typeface="Times New Roman"/>
                <a:cs typeface="Times New Roman"/>
              </a:rPr>
              <a:t>nfatt </a:t>
            </a:r>
            <a:r>
              <a:rPr sz="2800" spc="-5" dirty="0">
                <a:latin typeface="Times New Roman"/>
                <a:cs typeface="Times New Roman"/>
              </a:rPr>
              <a:t>causa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chiamate  </a:t>
            </a:r>
            <a:r>
              <a:rPr sz="2800" dirty="0">
                <a:latin typeface="Times New Roman"/>
                <a:cs typeface="Times New Roman"/>
              </a:rPr>
              <a:t>ricorsive </a:t>
            </a:r>
            <a:r>
              <a:rPr sz="2800" spc="-5" dirty="0">
                <a:latin typeface="Times New Roman"/>
                <a:cs typeface="Times New Roman"/>
              </a:rPr>
              <a:t>della stessa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funzione</a:t>
            </a:r>
            <a:endParaRPr sz="2800">
              <a:latin typeface="Times New Roman"/>
              <a:cs typeface="Times New Roman"/>
            </a:endParaRPr>
          </a:p>
          <a:p>
            <a:pPr marL="743585" marR="235585" indent="-274320">
              <a:lnSpc>
                <a:spcPts val="259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– Sovrapposizione di </a:t>
            </a:r>
            <a:r>
              <a:rPr sz="2400" spc="-5" dirty="0">
                <a:latin typeface="Times New Roman"/>
                <a:cs typeface="Times New Roman"/>
              </a:rPr>
              <a:t>ambienti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programmazione </a:t>
            </a:r>
            <a:r>
              <a:rPr sz="2400" dirty="0">
                <a:latin typeface="Times New Roman"/>
                <a:cs typeface="Times New Roman"/>
              </a:rPr>
              <a:t>nello  stack in </a:t>
            </a:r>
            <a:r>
              <a:rPr sz="2400" spc="-5" dirty="0">
                <a:latin typeface="Times New Roman"/>
                <a:cs typeface="Times New Roman"/>
              </a:rPr>
              <a:t>fase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esecuzione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538048"/>
            <a:ext cx="245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0470" y="1213865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8645" y="1897506"/>
            <a:ext cx="3373120" cy="21291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200" dirty="0">
                <a:latin typeface="Times New Roman"/>
                <a:cs typeface="Times New Roman"/>
              </a:rPr>
              <a:t>4! = 4 * </a:t>
            </a:r>
            <a:r>
              <a:rPr sz="3200" spc="5" dirty="0">
                <a:latin typeface="Times New Roman"/>
                <a:cs typeface="Times New Roman"/>
              </a:rPr>
              <a:t>3! </a:t>
            </a:r>
            <a:r>
              <a:rPr sz="3200" dirty="0">
                <a:latin typeface="Times New Roman"/>
                <a:cs typeface="Times New Roman"/>
              </a:rPr>
              <a:t>= 4 *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?…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Times New Roman"/>
                <a:cs typeface="Times New Roman"/>
              </a:rPr>
              <a:t>3! </a:t>
            </a:r>
            <a:r>
              <a:rPr sz="2800" spc="-5" dirty="0">
                <a:latin typeface="Times New Roman"/>
                <a:cs typeface="Times New Roman"/>
              </a:rPr>
              <a:t>= 3 * </a:t>
            </a:r>
            <a:r>
              <a:rPr sz="2800" dirty="0">
                <a:latin typeface="Times New Roman"/>
                <a:cs typeface="Times New Roman"/>
              </a:rPr>
              <a:t>2! </a:t>
            </a:r>
            <a:r>
              <a:rPr sz="2800" spc="-5" dirty="0">
                <a:latin typeface="Times New Roman"/>
                <a:cs typeface="Times New Roman"/>
              </a:rPr>
              <a:t>= 3 *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?…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2! = 2 * 1! = 2 *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?…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1! = 1 * 0! = 1 *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?…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0! 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1897506"/>
            <a:ext cx="3470910" cy="38804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4!: poiché 4 &gt;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0,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3!: </a:t>
            </a:r>
            <a:r>
              <a:rPr sz="2800" spc="-5" dirty="0">
                <a:latin typeface="Times New Roman"/>
                <a:cs typeface="Times New Roman"/>
              </a:rPr>
              <a:t>poiché 3 &gt;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0,</a:t>
            </a:r>
            <a:endParaRPr sz="28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2!: poiché 2 &gt;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1!: poiché 1 &gt;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» 0!: è noto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</a:t>
            </a:r>
            <a:endParaRPr sz="20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– … = 1 * 1 =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… = 2 * 1 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/>
                <a:cs typeface="Times New Roman"/>
              </a:rPr>
              <a:t>– … = 3 * 2 =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… = 4 * 6 =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24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70" y="542289"/>
            <a:ext cx="2449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Ricorsi</a:t>
            </a:r>
            <a:r>
              <a:rPr spc="5" dirty="0"/>
              <a:t>o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1002538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123" y="1629155"/>
            <a:ext cx="3672840" cy="2870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09955">
              <a:lnSpc>
                <a:spcPts val="2195"/>
              </a:lnSpc>
              <a:spcBef>
                <a:spcPts val="60"/>
              </a:spcBef>
            </a:pPr>
            <a:r>
              <a:rPr sz="2000" i="1" dirty="0">
                <a:latin typeface="Times New Roman"/>
                <a:cs typeface="Times New Roman"/>
              </a:rPr>
              <a:t>memoria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istruzioni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23" y="1915667"/>
            <a:ext cx="3672840" cy="36747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R="2060575" algn="ctr">
              <a:lnSpc>
                <a:spcPts val="2280"/>
              </a:lnSpc>
              <a:spcBef>
                <a:spcPts val="445"/>
              </a:spcBef>
            </a:pPr>
            <a:r>
              <a:rPr sz="2000" dirty="0">
                <a:latin typeface="Times New Roman"/>
                <a:cs typeface="Times New Roman"/>
              </a:rPr>
              <a:t>FUNZIONE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nfatt(n:integer):integer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40"/>
              </a:spcBef>
              <a:tabLst>
                <a:tab pos="2465705" algn="l"/>
              </a:tabLst>
            </a:pPr>
            <a:r>
              <a:rPr sz="2000" dirty="0">
                <a:latin typeface="Times New Roman"/>
                <a:cs typeface="Times New Roman"/>
              </a:rPr>
              <a:t>if n=0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nfatt	1</a:t>
            </a:r>
            <a:endParaRPr sz="2000">
              <a:latin typeface="Times New Roman"/>
              <a:cs typeface="Times New Roman"/>
            </a:endParaRPr>
          </a:p>
          <a:p>
            <a:pPr marL="507365" marR="520065" indent="106680">
              <a:lnSpc>
                <a:spcPct val="110000"/>
              </a:lnSpc>
              <a:tabLst>
                <a:tab pos="1915160" algn="l"/>
              </a:tabLst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fat</a:t>
            </a:r>
            <a:r>
              <a:rPr sz="2000" spc="-10" dirty="0">
                <a:latin typeface="Times New Roman"/>
                <a:cs typeface="Times New Roman"/>
              </a:rPr>
              <a:t>t(</a:t>
            </a:r>
            <a:r>
              <a:rPr sz="2000" spc="1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-1)  </a:t>
            </a: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507365" marR="1269365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BEGIN (del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main)  </a:t>
            </a:r>
            <a:r>
              <a:rPr sz="2000" dirty="0">
                <a:latin typeface="Times New Roman"/>
                <a:cs typeface="Times New Roman"/>
              </a:rPr>
              <a:t>leggi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40"/>
              </a:spcBef>
              <a:tabLst>
                <a:tab pos="1224915" algn="l"/>
              </a:tabLst>
            </a:pPr>
            <a:r>
              <a:rPr sz="2000" dirty="0">
                <a:latin typeface="Times New Roman"/>
                <a:cs typeface="Times New Roman"/>
              </a:rPr>
              <a:t>fatt	nfatt(n)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scrivi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fatt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700" y="1557527"/>
            <a:ext cx="3744595" cy="2870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ts val="2195"/>
              </a:lnSpc>
              <a:spcBef>
                <a:spcPts val="60"/>
              </a:spcBef>
            </a:pPr>
            <a:r>
              <a:rPr sz="2000" i="1" dirty="0">
                <a:latin typeface="Times New Roman"/>
                <a:cs typeface="Times New Roman"/>
              </a:rPr>
              <a:t>stack record di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attivazione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8477" y="2558288"/>
            <a:ext cx="424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=5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477" y="3229101"/>
            <a:ext cx="424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=4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8477" y="3899661"/>
            <a:ext cx="424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=3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477" y="4570602"/>
            <a:ext cx="424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8477" y="1887727"/>
            <a:ext cx="3272154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1860" algn="l"/>
                <a:tab pos="1811020" algn="l"/>
              </a:tabLst>
            </a:pPr>
            <a:r>
              <a:rPr sz="2000" dirty="0">
                <a:latin typeface="Times New Roman"/>
                <a:cs typeface="Times New Roman"/>
              </a:rPr>
              <a:t>p=6	nfatt	1</a:t>
            </a:r>
            <a:endParaRPr sz="2000">
              <a:latin typeface="Times New Roman"/>
              <a:cs typeface="Times New Roman"/>
            </a:endParaRPr>
          </a:p>
          <a:p>
            <a:pPr marL="975994" marR="5080" algn="just">
              <a:lnSpc>
                <a:spcPct val="220000"/>
              </a:lnSpc>
            </a:pPr>
            <a:r>
              <a:rPr sz="2000" dirty="0">
                <a:latin typeface="Times New Roman"/>
                <a:cs typeface="Times New Roman"/>
              </a:rPr>
              <a:t>nfatt 1*call nfatt(0)  nfatt 2*call nfatt(1)  nfatt      3*call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nfatt(2)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75994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nfatt      4*call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nfatt(3)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477" y="5241163"/>
            <a:ext cx="424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9700" y="5157215"/>
            <a:ext cx="3744595" cy="935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Times New Roman"/>
                <a:cs typeface="Times New Roman"/>
              </a:rPr>
              <a:t>n=4</a:t>
            </a:r>
            <a:endParaRPr sz="20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240"/>
              </a:spcBef>
              <a:tabLst>
                <a:tab pos="1179830" algn="l"/>
              </a:tabLst>
            </a:pPr>
            <a:r>
              <a:rPr sz="2000" dirty="0">
                <a:latin typeface="Times New Roman"/>
                <a:cs typeface="Times New Roman"/>
              </a:rPr>
              <a:t>fatt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=?	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nfatt(4)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455" y="3390900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2155" y="3031235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6755" y="4759452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9700" y="1557527"/>
            <a:ext cx="0" cy="4537075"/>
          </a:xfrm>
          <a:custGeom>
            <a:avLst/>
            <a:gdLst/>
            <a:ahLst/>
            <a:cxnLst/>
            <a:rect l="l" t="t" r="r" b="b"/>
            <a:pathLst>
              <a:path h="4537075">
                <a:moveTo>
                  <a:pt x="0" y="0"/>
                </a:moveTo>
                <a:lnTo>
                  <a:pt x="0" y="45369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168" y="1557527"/>
            <a:ext cx="0" cy="4537075"/>
          </a:xfrm>
          <a:custGeom>
            <a:avLst/>
            <a:gdLst/>
            <a:ahLst/>
            <a:cxnLst/>
            <a:rect l="l" t="t" r="r" b="b"/>
            <a:pathLst>
              <a:path h="4537075">
                <a:moveTo>
                  <a:pt x="0" y="0"/>
                </a:moveTo>
                <a:lnTo>
                  <a:pt x="0" y="45369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9700" y="6021323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9700" y="60929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9700" y="23500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9700" y="314096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0" y="378866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0" y="4507991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700" y="51572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2179" y="4759452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12179" y="4759452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5332" y="4038600"/>
            <a:ext cx="287020" cy="76200"/>
          </a:xfrm>
          <a:custGeom>
            <a:avLst/>
            <a:gdLst/>
            <a:ahLst/>
            <a:cxnLst/>
            <a:rect l="l" t="t" r="r" b="b"/>
            <a:pathLst>
              <a:path w="2870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70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7020" h="76200">
                <a:moveTo>
                  <a:pt x="2865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6512" y="44450"/>
                </a:lnTo>
                <a:lnTo>
                  <a:pt x="286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5332" y="3390900"/>
            <a:ext cx="214883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2179" y="2743200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82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8289" h="76200">
                <a:moveTo>
                  <a:pt x="2880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2179" y="2022348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" h="76200">
                <a:moveTo>
                  <a:pt x="35966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9664" y="44450"/>
                </a:lnTo>
                <a:lnTo>
                  <a:pt x="35966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0395" y="4724400"/>
            <a:ext cx="288290" cy="1010919"/>
          </a:xfrm>
          <a:custGeom>
            <a:avLst/>
            <a:gdLst/>
            <a:ahLst/>
            <a:cxnLst/>
            <a:rect l="l" t="t" r="r" b="b"/>
            <a:pathLst>
              <a:path w="288290" h="1010920">
                <a:moveTo>
                  <a:pt x="246887" y="336804"/>
                </a:moveTo>
                <a:lnTo>
                  <a:pt x="164592" y="336804"/>
                </a:lnTo>
                <a:lnTo>
                  <a:pt x="164592" y="673608"/>
                </a:lnTo>
                <a:lnTo>
                  <a:pt x="0" y="673608"/>
                </a:lnTo>
                <a:lnTo>
                  <a:pt x="0" y="1010412"/>
                </a:lnTo>
                <a:lnTo>
                  <a:pt x="246887" y="1010412"/>
                </a:lnTo>
                <a:lnTo>
                  <a:pt x="246887" y="336804"/>
                </a:lnTo>
                <a:close/>
              </a:path>
              <a:path w="288290" h="1010920">
                <a:moveTo>
                  <a:pt x="205739" y="0"/>
                </a:moveTo>
                <a:lnTo>
                  <a:pt x="123444" y="336804"/>
                </a:lnTo>
                <a:lnTo>
                  <a:pt x="288035" y="336804"/>
                </a:lnTo>
                <a:lnTo>
                  <a:pt x="205739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40395" y="4724400"/>
            <a:ext cx="288290" cy="1010919"/>
          </a:xfrm>
          <a:custGeom>
            <a:avLst/>
            <a:gdLst/>
            <a:ahLst/>
            <a:cxnLst/>
            <a:rect l="l" t="t" r="r" b="b"/>
            <a:pathLst>
              <a:path w="288290" h="1010920">
                <a:moveTo>
                  <a:pt x="205739" y="0"/>
                </a:moveTo>
                <a:lnTo>
                  <a:pt x="123444" y="336804"/>
                </a:lnTo>
                <a:lnTo>
                  <a:pt x="164592" y="336804"/>
                </a:lnTo>
                <a:lnTo>
                  <a:pt x="164592" y="673608"/>
                </a:lnTo>
                <a:lnTo>
                  <a:pt x="0" y="673608"/>
                </a:lnTo>
                <a:lnTo>
                  <a:pt x="0" y="1010412"/>
                </a:lnTo>
                <a:lnTo>
                  <a:pt x="246887" y="1010412"/>
                </a:lnTo>
                <a:lnTo>
                  <a:pt x="246887" y="336804"/>
                </a:lnTo>
                <a:lnTo>
                  <a:pt x="288035" y="336804"/>
                </a:lnTo>
                <a:lnTo>
                  <a:pt x="2057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6804" y="4005071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85547" y="215900"/>
                </a:move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close/>
              </a:path>
              <a:path w="216534" h="647700">
                <a:moveTo>
                  <a:pt x="154559" y="0"/>
                </a:moveTo>
                <a:lnTo>
                  <a:pt x="92710" y="215900"/>
                </a:lnTo>
                <a:lnTo>
                  <a:pt x="216407" y="215900"/>
                </a:lnTo>
                <a:lnTo>
                  <a:pt x="154559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56804" y="4005071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54559" y="0"/>
                </a:moveTo>
                <a:lnTo>
                  <a:pt x="92710" y="215900"/>
                </a:ln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lnTo>
                  <a:pt x="216407" y="215900"/>
                </a:lnTo>
                <a:lnTo>
                  <a:pt x="15455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73211" y="3357371"/>
            <a:ext cx="215265" cy="647700"/>
          </a:xfrm>
          <a:custGeom>
            <a:avLst/>
            <a:gdLst/>
            <a:ahLst/>
            <a:cxnLst/>
            <a:rect l="l" t="t" r="r" b="b"/>
            <a:pathLst>
              <a:path w="215265" h="647700">
                <a:moveTo>
                  <a:pt x="184150" y="215900"/>
                </a:moveTo>
                <a:lnTo>
                  <a:pt x="122809" y="215900"/>
                </a:lnTo>
                <a:lnTo>
                  <a:pt x="122809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4150" y="647700"/>
                </a:lnTo>
                <a:lnTo>
                  <a:pt x="184150" y="215900"/>
                </a:lnTo>
                <a:close/>
              </a:path>
              <a:path w="215265" h="647700">
                <a:moveTo>
                  <a:pt x="153543" y="0"/>
                </a:moveTo>
                <a:lnTo>
                  <a:pt x="92075" y="215900"/>
                </a:lnTo>
                <a:lnTo>
                  <a:pt x="214884" y="215900"/>
                </a:lnTo>
                <a:lnTo>
                  <a:pt x="153543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3211" y="3357371"/>
            <a:ext cx="215265" cy="647700"/>
          </a:xfrm>
          <a:custGeom>
            <a:avLst/>
            <a:gdLst/>
            <a:ahLst/>
            <a:cxnLst/>
            <a:rect l="l" t="t" r="r" b="b"/>
            <a:pathLst>
              <a:path w="215265" h="647700">
                <a:moveTo>
                  <a:pt x="153543" y="0"/>
                </a:moveTo>
                <a:lnTo>
                  <a:pt x="92075" y="215900"/>
                </a:lnTo>
                <a:lnTo>
                  <a:pt x="122809" y="215900"/>
                </a:lnTo>
                <a:lnTo>
                  <a:pt x="122809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4150" y="647700"/>
                </a:lnTo>
                <a:lnTo>
                  <a:pt x="184150" y="215900"/>
                </a:lnTo>
                <a:lnTo>
                  <a:pt x="214884" y="215900"/>
                </a:lnTo>
                <a:lnTo>
                  <a:pt x="15354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8095" y="2708148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85547" y="215900"/>
                </a:move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close/>
              </a:path>
              <a:path w="216534" h="647700">
                <a:moveTo>
                  <a:pt x="154558" y="0"/>
                </a:moveTo>
                <a:lnTo>
                  <a:pt x="92709" y="215900"/>
                </a:lnTo>
                <a:lnTo>
                  <a:pt x="216407" y="215900"/>
                </a:lnTo>
                <a:lnTo>
                  <a:pt x="15455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88095" y="2708148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54558" y="0"/>
                </a:moveTo>
                <a:lnTo>
                  <a:pt x="92709" y="215900"/>
                </a:ln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lnTo>
                  <a:pt x="216407" y="215900"/>
                </a:lnTo>
                <a:lnTo>
                  <a:pt x="15455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59723" y="1988820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85547" y="215900"/>
                </a:move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close/>
              </a:path>
              <a:path w="216534" h="647700">
                <a:moveTo>
                  <a:pt x="154558" y="0"/>
                </a:moveTo>
                <a:lnTo>
                  <a:pt x="92709" y="215900"/>
                </a:lnTo>
                <a:lnTo>
                  <a:pt x="216407" y="215900"/>
                </a:lnTo>
                <a:lnTo>
                  <a:pt x="15455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59723" y="1988820"/>
            <a:ext cx="216535" cy="647700"/>
          </a:xfrm>
          <a:custGeom>
            <a:avLst/>
            <a:gdLst/>
            <a:ahLst/>
            <a:cxnLst/>
            <a:rect l="l" t="t" r="r" b="b"/>
            <a:pathLst>
              <a:path w="216534" h="647700">
                <a:moveTo>
                  <a:pt x="154558" y="0"/>
                </a:moveTo>
                <a:lnTo>
                  <a:pt x="92709" y="215900"/>
                </a:lnTo>
                <a:lnTo>
                  <a:pt x="123698" y="215900"/>
                </a:lnTo>
                <a:lnTo>
                  <a:pt x="123698" y="431800"/>
                </a:lnTo>
                <a:lnTo>
                  <a:pt x="0" y="431800"/>
                </a:lnTo>
                <a:lnTo>
                  <a:pt x="0" y="647700"/>
                </a:lnTo>
                <a:lnTo>
                  <a:pt x="185547" y="647700"/>
                </a:lnTo>
                <a:lnTo>
                  <a:pt x="185547" y="215900"/>
                </a:lnTo>
                <a:lnTo>
                  <a:pt x="216407" y="215900"/>
                </a:lnTo>
                <a:lnTo>
                  <a:pt x="15455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49283" y="2232405"/>
            <a:ext cx="141605" cy="458470"/>
          </a:xfrm>
          <a:custGeom>
            <a:avLst/>
            <a:gdLst/>
            <a:ahLst/>
            <a:cxnLst/>
            <a:rect l="l" t="t" r="r" b="b"/>
            <a:pathLst>
              <a:path w="141604" h="458469">
                <a:moveTo>
                  <a:pt x="47244" y="115062"/>
                </a:moveTo>
                <a:lnTo>
                  <a:pt x="0" y="304038"/>
                </a:lnTo>
                <a:lnTo>
                  <a:pt x="47244" y="458343"/>
                </a:lnTo>
                <a:lnTo>
                  <a:pt x="47244" y="372491"/>
                </a:lnTo>
                <a:lnTo>
                  <a:pt x="72311" y="347385"/>
                </a:lnTo>
                <a:lnTo>
                  <a:pt x="94047" y="313378"/>
                </a:lnTo>
                <a:lnTo>
                  <a:pt x="112122" y="271855"/>
                </a:lnTo>
                <a:lnTo>
                  <a:pt x="126206" y="224202"/>
                </a:lnTo>
                <a:lnTo>
                  <a:pt x="130544" y="200914"/>
                </a:lnTo>
                <a:lnTo>
                  <a:pt x="47244" y="200914"/>
                </a:lnTo>
                <a:lnTo>
                  <a:pt x="47244" y="115062"/>
                </a:lnTo>
                <a:close/>
              </a:path>
              <a:path w="141604" h="458469">
                <a:moveTo>
                  <a:pt x="136017" y="0"/>
                </a:moveTo>
                <a:lnTo>
                  <a:pt x="125979" y="53715"/>
                </a:lnTo>
                <a:lnTo>
                  <a:pt x="111590" y="101793"/>
                </a:lnTo>
                <a:lnTo>
                  <a:pt x="93341" y="143103"/>
                </a:lnTo>
                <a:lnTo>
                  <a:pt x="71728" y="176519"/>
                </a:lnTo>
                <a:lnTo>
                  <a:pt x="47244" y="200914"/>
                </a:lnTo>
                <a:lnTo>
                  <a:pt x="130544" y="200914"/>
                </a:lnTo>
                <a:lnTo>
                  <a:pt x="135967" y="171804"/>
                </a:lnTo>
                <a:lnTo>
                  <a:pt x="141077" y="116048"/>
                </a:lnTo>
                <a:lnTo>
                  <a:pt x="141203" y="58318"/>
                </a:lnTo>
                <a:lnTo>
                  <a:pt x="136017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49283" y="1842516"/>
            <a:ext cx="142240" cy="476250"/>
          </a:xfrm>
          <a:custGeom>
            <a:avLst/>
            <a:gdLst/>
            <a:ahLst/>
            <a:cxnLst/>
            <a:rect l="l" t="t" r="r" b="b"/>
            <a:pathLst>
              <a:path w="142240" h="476250">
                <a:moveTo>
                  <a:pt x="0" y="0"/>
                </a:moveTo>
                <a:lnTo>
                  <a:pt x="0" y="171704"/>
                </a:lnTo>
                <a:lnTo>
                  <a:pt x="28551" y="177881"/>
                </a:lnTo>
                <a:lnTo>
                  <a:pt x="55149" y="195599"/>
                </a:lnTo>
                <a:lnTo>
                  <a:pt x="100203" y="260762"/>
                </a:lnTo>
                <a:lnTo>
                  <a:pt x="117514" y="305760"/>
                </a:lnTo>
                <a:lnTo>
                  <a:pt x="130587" y="357405"/>
                </a:lnTo>
                <a:lnTo>
                  <a:pt x="138850" y="414473"/>
                </a:lnTo>
                <a:lnTo>
                  <a:pt x="141732" y="475742"/>
                </a:lnTo>
                <a:lnTo>
                  <a:pt x="141732" y="304038"/>
                </a:lnTo>
                <a:lnTo>
                  <a:pt x="138850" y="242769"/>
                </a:lnTo>
                <a:lnTo>
                  <a:pt x="130587" y="185701"/>
                </a:lnTo>
                <a:lnTo>
                  <a:pt x="117514" y="134056"/>
                </a:lnTo>
                <a:lnTo>
                  <a:pt x="100203" y="89058"/>
                </a:lnTo>
                <a:lnTo>
                  <a:pt x="79224" y="51930"/>
                </a:lnTo>
                <a:lnTo>
                  <a:pt x="28551" y="6177"/>
                </a:lnTo>
                <a:lnTo>
                  <a:pt x="0" y="0"/>
                </a:lnTo>
                <a:close/>
              </a:path>
            </a:pathLst>
          </a:custGeom>
          <a:solidFill>
            <a:srgbClr val="00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49283" y="1842516"/>
            <a:ext cx="142240" cy="848360"/>
          </a:xfrm>
          <a:custGeom>
            <a:avLst/>
            <a:gdLst/>
            <a:ahLst/>
            <a:cxnLst/>
            <a:rect l="l" t="t" r="r" b="b"/>
            <a:pathLst>
              <a:path w="142240" h="848360">
                <a:moveTo>
                  <a:pt x="141732" y="475742"/>
                </a:moveTo>
                <a:lnTo>
                  <a:pt x="138850" y="414473"/>
                </a:lnTo>
                <a:lnTo>
                  <a:pt x="130587" y="357405"/>
                </a:lnTo>
                <a:lnTo>
                  <a:pt x="117514" y="305760"/>
                </a:lnTo>
                <a:lnTo>
                  <a:pt x="100203" y="260762"/>
                </a:lnTo>
                <a:lnTo>
                  <a:pt x="79224" y="223634"/>
                </a:lnTo>
                <a:lnTo>
                  <a:pt x="28551" y="177881"/>
                </a:lnTo>
                <a:lnTo>
                  <a:pt x="0" y="171704"/>
                </a:lnTo>
                <a:lnTo>
                  <a:pt x="0" y="0"/>
                </a:lnTo>
                <a:lnTo>
                  <a:pt x="55149" y="23895"/>
                </a:lnTo>
                <a:lnTo>
                  <a:pt x="100203" y="89058"/>
                </a:lnTo>
                <a:lnTo>
                  <a:pt x="117514" y="134056"/>
                </a:lnTo>
                <a:lnTo>
                  <a:pt x="130587" y="185701"/>
                </a:lnTo>
                <a:lnTo>
                  <a:pt x="138850" y="242769"/>
                </a:lnTo>
                <a:lnTo>
                  <a:pt x="141732" y="304038"/>
                </a:lnTo>
                <a:lnTo>
                  <a:pt x="141732" y="475742"/>
                </a:lnTo>
                <a:lnTo>
                  <a:pt x="138666" y="538752"/>
                </a:lnTo>
                <a:lnTo>
                  <a:pt x="129822" y="597807"/>
                </a:lnTo>
                <a:lnTo>
                  <a:pt x="115728" y="651303"/>
                </a:lnTo>
                <a:lnTo>
                  <a:pt x="96915" y="697634"/>
                </a:lnTo>
                <a:lnTo>
                  <a:pt x="73910" y="735195"/>
                </a:lnTo>
                <a:lnTo>
                  <a:pt x="47244" y="762381"/>
                </a:lnTo>
                <a:lnTo>
                  <a:pt x="47244" y="848233"/>
                </a:lnTo>
                <a:lnTo>
                  <a:pt x="0" y="693928"/>
                </a:lnTo>
                <a:lnTo>
                  <a:pt x="47244" y="504951"/>
                </a:lnTo>
                <a:lnTo>
                  <a:pt x="47244" y="590804"/>
                </a:lnTo>
                <a:lnTo>
                  <a:pt x="71728" y="566409"/>
                </a:lnTo>
                <a:lnTo>
                  <a:pt x="93341" y="532993"/>
                </a:lnTo>
                <a:lnTo>
                  <a:pt x="111590" y="491683"/>
                </a:lnTo>
                <a:lnTo>
                  <a:pt x="125979" y="443605"/>
                </a:lnTo>
                <a:lnTo>
                  <a:pt x="136017" y="3898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49283" y="3026282"/>
            <a:ext cx="178435" cy="458470"/>
          </a:xfrm>
          <a:custGeom>
            <a:avLst/>
            <a:gdLst/>
            <a:ahLst/>
            <a:cxnLst/>
            <a:rect l="l" t="t" r="r" b="b"/>
            <a:pathLst>
              <a:path w="178434" h="458470">
                <a:moveTo>
                  <a:pt x="59436" y="114553"/>
                </a:moveTo>
                <a:lnTo>
                  <a:pt x="0" y="303911"/>
                </a:lnTo>
                <a:lnTo>
                  <a:pt x="59436" y="458469"/>
                </a:lnTo>
                <a:lnTo>
                  <a:pt x="59436" y="372490"/>
                </a:lnTo>
                <a:lnTo>
                  <a:pt x="87694" y="350635"/>
                </a:lnTo>
                <a:lnTo>
                  <a:pt x="112669" y="321619"/>
                </a:lnTo>
                <a:lnTo>
                  <a:pt x="134069" y="286417"/>
                </a:lnTo>
                <a:lnTo>
                  <a:pt x="151603" y="246008"/>
                </a:lnTo>
                <a:lnTo>
                  <a:pt x="164979" y="201365"/>
                </a:lnTo>
                <a:lnTo>
                  <a:pt x="165134" y="200532"/>
                </a:lnTo>
                <a:lnTo>
                  <a:pt x="59436" y="200532"/>
                </a:lnTo>
                <a:lnTo>
                  <a:pt x="59436" y="114553"/>
                </a:lnTo>
                <a:close/>
              </a:path>
              <a:path w="178434" h="458470">
                <a:moveTo>
                  <a:pt x="171069" y="0"/>
                </a:moveTo>
                <a:lnTo>
                  <a:pt x="158386" y="53627"/>
                </a:lnTo>
                <a:lnTo>
                  <a:pt x="140259" y="101604"/>
                </a:lnTo>
                <a:lnTo>
                  <a:pt x="117311" y="142820"/>
                </a:lnTo>
                <a:lnTo>
                  <a:pt x="90162" y="176166"/>
                </a:lnTo>
                <a:lnTo>
                  <a:pt x="59436" y="200532"/>
                </a:lnTo>
                <a:lnTo>
                  <a:pt x="165134" y="200532"/>
                </a:lnTo>
                <a:lnTo>
                  <a:pt x="173905" y="153467"/>
                </a:lnTo>
                <a:lnTo>
                  <a:pt x="178090" y="103289"/>
                </a:lnTo>
                <a:lnTo>
                  <a:pt x="177241" y="51808"/>
                </a:lnTo>
                <a:lnTo>
                  <a:pt x="171069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49283" y="2636520"/>
            <a:ext cx="178435" cy="476250"/>
          </a:xfrm>
          <a:custGeom>
            <a:avLst/>
            <a:gdLst/>
            <a:ahLst/>
            <a:cxnLst/>
            <a:rect l="l" t="t" r="r" b="b"/>
            <a:pathLst>
              <a:path w="178434" h="476250">
                <a:moveTo>
                  <a:pt x="0" y="0"/>
                </a:moveTo>
                <a:lnTo>
                  <a:pt x="0" y="171957"/>
                </a:lnTo>
                <a:lnTo>
                  <a:pt x="35920" y="178130"/>
                </a:lnTo>
                <a:lnTo>
                  <a:pt x="69383" y="195834"/>
                </a:lnTo>
                <a:lnTo>
                  <a:pt x="99670" y="223848"/>
                </a:lnTo>
                <a:lnTo>
                  <a:pt x="126063" y="260953"/>
                </a:lnTo>
                <a:lnTo>
                  <a:pt x="147842" y="305928"/>
                </a:lnTo>
                <a:lnTo>
                  <a:pt x="164288" y="357552"/>
                </a:lnTo>
                <a:lnTo>
                  <a:pt x="174683" y="414606"/>
                </a:lnTo>
                <a:lnTo>
                  <a:pt x="178308" y="475868"/>
                </a:lnTo>
                <a:lnTo>
                  <a:pt x="178308" y="303783"/>
                </a:lnTo>
                <a:lnTo>
                  <a:pt x="174683" y="242563"/>
                </a:lnTo>
                <a:lnTo>
                  <a:pt x="164288" y="185541"/>
                </a:lnTo>
                <a:lnTo>
                  <a:pt x="147842" y="133939"/>
                </a:lnTo>
                <a:lnTo>
                  <a:pt x="126063" y="88979"/>
                </a:lnTo>
                <a:lnTo>
                  <a:pt x="99670" y="51883"/>
                </a:lnTo>
                <a:lnTo>
                  <a:pt x="69383" y="23874"/>
                </a:lnTo>
                <a:lnTo>
                  <a:pt x="35920" y="6172"/>
                </a:lnTo>
                <a:lnTo>
                  <a:pt x="0" y="0"/>
                </a:lnTo>
                <a:close/>
              </a:path>
            </a:pathLst>
          </a:custGeom>
          <a:solidFill>
            <a:srgbClr val="00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9283" y="2636520"/>
            <a:ext cx="178435" cy="848360"/>
          </a:xfrm>
          <a:custGeom>
            <a:avLst/>
            <a:gdLst/>
            <a:ahLst/>
            <a:cxnLst/>
            <a:rect l="l" t="t" r="r" b="b"/>
            <a:pathLst>
              <a:path w="178434" h="848360">
                <a:moveTo>
                  <a:pt x="178308" y="475868"/>
                </a:moveTo>
                <a:lnTo>
                  <a:pt x="174683" y="414606"/>
                </a:lnTo>
                <a:lnTo>
                  <a:pt x="164288" y="357552"/>
                </a:lnTo>
                <a:lnTo>
                  <a:pt x="147842" y="305928"/>
                </a:lnTo>
                <a:lnTo>
                  <a:pt x="126063" y="260953"/>
                </a:lnTo>
                <a:lnTo>
                  <a:pt x="99670" y="223848"/>
                </a:lnTo>
                <a:lnTo>
                  <a:pt x="69383" y="195834"/>
                </a:lnTo>
                <a:lnTo>
                  <a:pt x="0" y="171957"/>
                </a:lnTo>
                <a:lnTo>
                  <a:pt x="0" y="0"/>
                </a:lnTo>
                <a:lnTo>
                  <a:pt x="69383" y="23874"/>
                </a:lnTo>
                <a:lnTo>
                  <a:pt x="99670" y="51883"/>
                </a:lnTo>
                <a:lnTo>
                  <a:pt x="126063" y="88979"/>
                </a:lnTo>
                <a:lnTo>
                  <a:pt x="147842" y="133939"/>
                </a:lnTo>
                <a:lnTo>
                  <a:pt x="164288" y="185541"/>
                </a:lnTo>
                <a:lnTo>
                  <a:pt x="174683" y="242563"/>
                </a:lnTo>
                <a:lnTo>
                  <a:pt x="178308" y="303783"/>
                </a:lnTo>
                <a:lnTo>
                  <a:pt x="178308" y="475868"/>
                </a:lnTo>
                <a:lnTo>
                  <a:pt x="175462" y="529988"/>
                </a:lnTo>
                <a:lnTo>
                  <a:pt x="167204" y="581397"/>
                </a:lnTo>
                <a:lnTo>
                  <a:pt x="153955" y="629080"/>
                </a:lnTo>
                <a:lnTo>
                  <a:pt x="136133" y="672023"/>
                </a:lnTo>
                <a:lnTo>
                  <a:pt x="114160" y="709210"/>
                </a:lnTo>
                <a:lnTo>
                  <a:pt x="88454" y="739625"/>
                </a:lnTo>
                <a:lnTo>
                  <a:pt x="59436" y="762253"/>
                </a:lnTo>
                <a:lnTo>
                  <a:pt x="59436" y="848232"/>
                </a:lnTo>
                <a:lnTo>
                  <a:pt x="0" y="693674"/>
                </a:lnTo>
                <a:lnTo>
                  <a:pt x="59436" y="504316"/>
                </a:lnTo>
                <a:lnTo>
                  <a:pt x="59436" y="590295"/>
                </a:lnTo>
                <a:lnTo>
                  <a:pt x="90162" y="565929"/>
                </a:lnTo>
                <a:lnTo>
                  <a:pt x="117311" y="532583"/>
                </a:lnTo>
                <a:lnTo>
                  <a:pt x="140259" y="491367"/>
                </a:lnTo>
                <a:lnTo>
                  <a:pt x="158386" y="443390"/>
                </a:lnTo>
                <a:lnTo>
                  <a:pt x="171069" y="3897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49283" y="3818890"/>
            <a:ext cx="141605" cy="458470"/>
          </a:xfrm>
          <a:custGeom>
            <a:avLst/>
            <a:gdLst/>
            <a:ahLst/>
            <a:cxnLst/>
            <a:rect l="l" t="t" r="r" b="b"/>
            <a:pathLst>
              <a:path w="141604" h="458470">
                <a:moveTo>
                  <a:pt x="47244" y="115062"/>
                </a:moveTo>
                <a:lnTo>
                  <a:pt x="0" y="304038"/>
                </a:lnTo>
                <a:lnTo>
                  <a:pt x="47244" y="458343"/>
                </a:lnTo>
                <a:lnTo>
                  <a:pt x="47244" y="372491"/>
                </a:lnTo>
                <a:lnTo>
                  <a:pt x="72311" y="347385"/>
                </a:lnTo>
                <a:lnTo>
                  <a:pt x="94047" y="313378"/>
                </a:lnTo>
                <a:lnTo>
                  <a:pt x="112122" y="271855"/>
                </a:lnTo>
                <a:lnTo>
                  <a:pt x="126206" y="224202"/>
                </a:lnTo>
                <a:lnTo>
                  <a:pt x="130544" y="200914"/>
                </a:lnTo>
                <a:lnTo>
                  <a:pt x="47244" y="200914"/>
                </a:lnTo>
                <a:lnTo>
                  <a:pt x="47244" y="115062"/>
                </a:lnTo>
                <a:close/>
              </a:path>
              <a:path w="141604" h="458470">
                <a:moveTo>
                  <a:pt x="136017" y="0"/>
                </a:moveTo>
                <a:lnTo>
                  <a:pt x="125979" y="53715"/>
                </a:lnTo>
                <a:lnTo>
                  <a:pt x="111590" y="101793"/>
                </a:lnTo>
                <a:lnTo>
                  <a:pt x="93341" y="143103"/>
                </a:lnTo>
                <a:lnTo>
                  <a:pt x="71728" y="176519"/>
                </a:lnTo>
                <a:lnTo>
                  <a:pt x="47244" y="200914"/>
                </a:lnTo>
                <a:lnTo>
                  <a:pt x="130544" y="200914"/>
                </a:lnTo>
                <a:lnTo>
                  <a:pt x="135967" y="171804"/>
                </a:lnTo>
                <a:lnTo>
                  <a:pt x="141077" y="116048"/>
                </a:lnTo>
                <a:lnTo>
                  <a:pt x="141203" y="58318"/>
                </a:lnTo>
                <a:lnTo>
                  <a:pt x="136017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49283" y="3429000"/>
            <a:ext cx="142240" cy="476250"/>
          </a:xfrm>
          <a:custGeom>
            <a:avLst/>
            <a:gdLst/>
            <a:ahLst/>
            <a:cxnLst/>
            <a:rect l="l" t="t" r="r" b="b"/>
            <a:pathLst>
              <a:path w="142240" h="476250">
                <a:moveTo>
                  <a:pt x="0" y="0"/>
                </a:moveTo>
                <a:lnTo>
                  <a:pt x="0" y="171703"/>
                </a:lnTo>
                <a:lnTo>
                  <a:pt x="28551" y="177881"/>
                </a:lnTo>
                <a:lnTo>
                  <a:pt x="55149" y="195599"/>
                </a:lnTo>
                <a:lnTo>
                  <a:pt x="100203" y="260762"/>
                </a:lnTo>
                <a:lnTo>
                  <a:pt x="117514" y="305760"/>
                </a:lnTo>
                <a:lnTo>
                  <a:pt x="130587" y="357405"/>
                </a:lnTo>
                <a:lnTo>
                  <a:pt x="138850" y="414473"/>
                </a:lnTo>
                <a:lnTo>
                  <a:pt x="141732" y="475742"/>
                </a:lnTo>
                <a:lnTo>
                  <a:pt x="141732" y="304038"/>
                </a:lnTo>
                <a:lnTo>
                  <a:pt x="138850" y="242769"/>
                </a:lnTo>
                <a:lnTo>
                  <a:pt x="130587" y="185701"/>
                </a:lnTo>
                <a:lnTo>
                  <a:pt x="117514" y="134056"/>
                </a:lnTo>
                <a:lnTo>
                  <a:pt x="100203" y="89058"/>
                </a:lnTo>
                <a:lnTo>
                  <a:pt x="79224" y="51930"/>
                </a:lnTo>
                <a:lnTo>
                  <a:pt x="28551" y="6177"/>
                </a:lnTo>
                <a:lnTo>
                  <a:pt x="0" y="0"/>
                </a:lnTo>
                <a:close/>
              </a:path>
            </a:pathLst>
          </a:custGeom>
          <a:solidFill>
            <a:srgbClr val="00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9283" y="3429000"/>
            <a:ext cx="142240" cy="848360"/>
          </a:xfrm>
          <a:custGeom>
            <a:avLst/>
            <a:gdLst/>
            <a:ahLst/>
            <a:cxnLst/>
            <a:rect l="l" t="t" r="r" b="b"/>
            <a:pathLst>
              <a:path w="142240" h="848360">
                <a:moveTo>
                  <a:pt x="141732" y="475742"/>
                </a:moveTo>
                <a:lnTo>
                  <a:pt x="138850" y="414473"/>
                </a:lnTo>
                <a:lnTo>
                  <a:pt x="130587" y="357405"/>
                </a:lnTo>
                <a:lnTo>
                  <a:pt x="117514" y="305760"/>
                </a:lnTo>
                <a:lnTo>
                  <a:pt x="100203" y="260762"/>
                </a:lnTo>
                <a:lnTo>
                  <a:pt x="79224" y="223634"/>
                </a:lnTo>
                <a:lnTo>
                  <a:pt x="28551" y="177881"/>
                </a:lnTo>
                <a:lnTo>
                  <a:pt x="0" y="171703"/>
                </a:lnTo>
                <a:lnTo>
                  <a:pt x="0" y="0"/>
                </a:lnTo>
                <a:lnTo>
                  <a:pt x="55149" y="23895"/>
                </a:lnTo>
                <a:lnTo>
                  <a:pt x="100203" y="89058"/>
                </a:lnTo>
                <a:lnTo>
                  <a:pt x="117514" y="134056"/>
                </a:lnTo>
                <a:lnTo>
                  <a:pt x="130587" y="185701"/>
                </a:lnTo>
                <a:lnTo>
                  <a:pt x="138850" y="242769"/>
                </a:lnTo>
                <a:lnTo>
                  <a:pt x="141732" y="304038"/>
                </a:lnTo>
                <a:lnTo>
                  <a:pt x="141732" y="475742"/>
                </a:lnTo>
                <a:lnTo>
                  <a:pt x="138666" y="538752"/>
                </a:lnTo>
                <a:lnTo>
                  <a:pt x="129822" y="597807"/>
                </a:lnTo>
                <a:lnTo>
                  <a:pt x="115728" y="651303"/>
                </a:lnTo>
                <a:lnTo>
                  <a:pt x="96915" y="697634"/>
                </a:lnTo>
                <a:lnTo>
                  <a:pt x="73910" y="735195"/>
                </a:lnTo>
                <a:lnTo>
                  <a:pt x="47244" y="762381"/>
                </a:lnTo>
                <a:lnTo>
                  <a:pt x="47244" y="848232"/>
                </a:lnTo>
                <a:lnTo>
                  <a:pt x="0" y="693927"/>
                </a:lnTo>
                <a:lnTo>
                  <a:pt x="47244" y="504951"/>
                </a:lnTo>
                <a:lnTo>
                  <a:pt x="47244" y="590804"/>
                </a:lnTo>
                <a:lnTo>
                  <a:pt x="71728" y="566409"/>
                </a:lnTo>
                <a:lnTo>
                  <a:pt x="93341" y="532993"/>
                </a:lnTo>
                <a:lnTo>
                  <a:pt x="111590" y="491683"/>
                </a:lnTo>
                <a:lnTo>
                  <a:pt x="125979" y="443605"/>
                </a:lnTo>
                <a:lnTo>
                  <a:pt x="136017" y="38988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9283" y="4611370"/>
            <a:ext cx="141605" cy="458470"/>
          </a:xfrm>
          <a:custGeom>
            <a:avLst/>
            <a:gdLst/>
            <a:ahLst/>
            <a:cxnLst/>
            <a:rect l="l" t="t" r="r" b="b"/>
            <a:pathLst>
              <a:path w="141604" h="458470">
                <a:moveTo>
                  <a:pt x="47244" y="115061"/>
                </a:moveTo>
                <a:lnTo>
                  <a:pt x="0" y="304037"/>
                </a:lnTo>
                <a:lnTo>
                  <a:pt x="47244" y="458342"/>
                </a:lnTo>
                <a:lnTo>
                  <a:pt x="47244" y="372490"/>
                </a:lnTo>
                <a:lnTo>
                  <a:pt x="72311" y="347385"/>
                </a:lnTo>
                <a:lnTo>
                  <a:pt x="94047" y="313378"/>
                </a:lnTo>
                <a:lnTo>
                  <a:pt x="112122" y="271855"/>
                </a:lnTo>
                <a:lnTo>
                  <a:pt x="126206" y="224202"/>
                </a:lnTo>
                <a:lnTo>
                  <a:pt x="130544" y="200913"/>
                </a:lnTo>
                <a:lnTo>
                  <a:pt x="47244" y="200913"/>
                </a:lnTo>
                <a:lnTo>
                  <a:pt x="47244" y="115061"/>
                </a:lnTo>
                <a:close/>
              </a:path>
              <a:path w="141604" h="458470">
                <a:moveTo>
                  <a:pt x="136017" y="0"/>
                </a:moveTo>
                <a:lnTo>
                  <a:pt x="125979" y="53715"/>
                </a:lnTo>
                <a:lnTo>
                  <a:pt x="111590" y="101793"/>
                </a:lnTo>
                <a:lnTo>
                  <a:pt x="93341" y="143103"/>
                </a:lnTo>
                <a:lnTo>
                  <a:pt x="71728" y="176519"/>
                </a:lnTo>
                <a:lnTo>
                  <a:pt x="47244" y="200913"/>
                </a:lnTo>
                <a:lnTo>
                  <a:pt x="130544" y="200913"/>
                </a:lnTo>
                <a:lnTo>
                  <a:pt x="135967" y="171804"/>
                </a:lnTo>
                <a:lnTo>
                  <a:pt x="141077" y="116048"/>
                </a:lnTo>
                <a:lnTo>
                  <a:pt x="141203" y="58318"/>
                </a:lnTo>
                <a:lnTo>
                  <a:pt x="136017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49283" y="4221479"/>
            <a:ext cx="142240" cy="476250"/>
          </a:xfrm>
          <a:custGeom>
            <a:avLst/>
            <a:gdLst/>
            <a:ahLst/>
            <a:cxnLst/>
            <a:rect l="l" t="t" r="r" b="b"/>
            <a:pathLst>
              <a:path w="142240" h="476250">
                <a:moveTo>
                  <a:pt x="0" y="0"/>
                </a:moveTo>
                <a:lnTo>
                  <a:pt x="0" y="171704"/>
                </a:lnTo>
                <a:lnTo>
                  <a:pt x="28551" y="177881"/>
                </a:lnTo>
                <a:lnTo>
                  <a:pt x="55149" y="195599"/>
                </a:lnTo>
                <a:lnTo>
                  <a:pt x="100203" y="260762"/>
                </a:lnTo>
                <a:lnTo>
                  <a:pt x="117514" y="305760"/>
                </a:lnTo>
                <a:lnTo>
                  <a:pt x="130587" y="357405"/>
                </a:lnTo>
                <a:lnTo>
                  <a:pt x="138850" y="414473"/>
                </a:lnTo>
                <a:lnTo>
                  <a:pt x="141732" y="475742"/>
                </a:lnTo>
                <a:lnTo>
                  <a:pt x="141732" y="304038"/>
                </a:lnTo>
                <a:lnTo>
                  <a:pt x="138850" y="242769"/>
                </a:lnTo>
                <a:lnTo>
                  <a:pt x="130587" y="185701"/>
                </a:lnTo>
                <a:lnTo>
                  <a:pt x="117514" y="134056"/>
                </a:lnTo>
                <a:lnTo>
                  <a:pt x="100203" y="89058"/>
                </a:lnTo>
                <a:lnTo>
                  <a:pt x="79224" y="51930"/>
                </a:lnTo>
                <a:lnTo>
                  <a:pt x="28551" y="6177"/>
                </a:lnTo>
                <a:lnTo>
                  <a:pt x="0" y="0"/>
                </a:lnTo>
                <a:close/>
              </a:path>
            </a:pathLst>
          </a:custGeom>
          <a:solidFill>
            <a:srgbClr val="00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49283" y="4221479"/>
            <a:ext cx="142240" cy="848360"/>
          </a:xfrm>
          <a:custGeom>
            <a:avLst/>
            <a:gdLst/>
            <a:ahLst/>
            <a:cxnLst/>
            <a:rect l="l" t="t" r="r" b="b"/>
            <a:pathLst>
              <a:path w="142240" h="848360">
                <a:moveTo>
                  <a:pt x="141732" y="475742"/>
                </a:moveTo>
                <a:lnTo>
                  <a:pt x="138850" y="414473"/>
                </a:lnTo>
                <a:lnTo>
                  <a:pt x="130587" y="357405"/>
                </a:lnTo>
                <a:lnTo>
                  <a:pt x="117514" y="305760"/>
                </a:lnTo>
                <a:lnTo>
                  <a:pt x="100203" y="260762"/>
                </a:lnTo>
                <a:lnTo>
                  <a:pt x="79224" y="223634"/>
                </a:lnTo>
                <a:lnTo>
                  <a:pt x="28551" y="177881"/>
                </a:lnTo>
                <a:lnTo>
                  <a:pt x="0" y="171704"/>
                </a:lnTo>
                <a:lnTo>
                  <a:pt x="0" y="0"/>
                </a:lnTo>
                <a:lnTo>
                  <a:pt x="55149" y="23895"/>
                </a:lnTo>
                <a:lnTo>
                  <a:pt x="100203" y="89058"/>
                </a:lnTo>
                <a:lnTo>
                  <a:pt x="117514" y="134056"/>
                </a:lnTo>
                <a:lnTo>
                  <a:pt x="130587" y="185701"/>
                </a:lnTo>
                <a:lnTo>
                  <a:pt x="138850" y="242769"/>
                </a:lnTo>
                <a:lnTo>
                  <a:pt x="141732" y="304038"/>
                </a:lnTo>
                <a:lnTo>
                  <a:pt x="141732" y="475742"/>
                </a:lnTo>
                <a:lnTo>
                  <a:pt x="138666" y="538752"/>
                </a:lnTo>
                <a:lnTo>
                  <a:pt x="129822" y="597807"/>
                </a:lnTo>
                <a:lnTo>
                  <a:pt x="115728" y="651303"/>
                </a:lnTo>
                <a:lnTo>
                  <a:pt x="96915" y="697634"/>
                </a:lnTo>
                <a:lnTo>
                  <a:pt x="73910" y="735195"/>
                </a:lnTo>
                <a:lnTo>
                  <a:pt x="47244" y="762381"/>
                </a:lnTo>
                <a:lnTo>
                  <a:pt x="47244" y="848233"/>
                </a:lnTo>
                <a:lnTo>
                  <a:pt x="0" y="693928"/>
                </a:lnTo>
                <a:lnTo>
                  <a:pt x="47244" y="504952"/>
                </a:lnTo>
                <a:lnTo>
                  <a:pt x="47244" y="590804"/>
                </a:lnTo>
                <a:lnTo>
                  <a:pt x="71728" y="566409"/>
                </a:lnTo>
                <a:lnTo>
                  <a:pt x="93341" y="532993"/>
                </a:lnTo>
                <a:lnTo>
                  <a:pt x="111590" y="491683"/>
                </a:lnTo>
                <a:lnTo>
                  <a:pt x="125979" y="443605"/>
                </a:lnTo>
                <a:lnTo>
                  <a:pt x="136017" y="38989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49283" y="5401564"/>
            <a:ext cx="141605" cy="457834"/>
          </a:xfrm>
          <a:custGeom>
            <a:avLst/>
            <a:gdLst/>
            <a:ahLst/>
            <a:cxnLst/>
            <a:rect l="l" t="t" r="r" b="b"/>
            <a:pathLst>
              <a:path w="141604" h="457835">
                <a:moveTo>
                  <a:pt x="47244" y="114300"/>
                </a:moveTo>
                <a:lnTo>
                  <a:pt x="0" y="303326"/>
                </a:lnTo>
                <a:lnTo>
                  <a:pt x="47244" y="457631"/>
                </a:lnTo>
                <a:lnTo>
                  <a:pt x="47244" y="371805"/>
                </a:lnTo>
                <a:lnTo>
                  <a:pt x="72310" y="346738"/>
                </a:lnTo>
                <a:lnTo>
                  <a:pt x="94045" y="312783"/>
                </a:lnTo>
                <a:lnTo>
                  <a:pt x="112115" y="271325"/>
                </a:lnTo>
                <a:lnTo>
                  <a:pt x="126190" y="223750"/>
                </a:lnTo>
                <a:lnTo>
                  <a:pt x="130587" y="200152"/>
                </a:lnTo>
                <a:lnTo>
                  <a:pt x="47244" y="200152"/>
                </a:lnTo>
                <a:lnTo>
                  <a:pt x="47244" y="114300"/>
                </a:lnTo>
                <a:close/>
              </a:path>
              <a:path w="141604" h="457835">
                <a:moveTo>
                  <a:pt x="135890" y="0"/>
                </a:moveTo>
                <a:lnTo>
                  <a:pt x="125853" y="53551"/>
                </a:lnTo>
                <a:lnTo>
                  <a:pt x="111471" y="101451"/>
                </a:lnTo>
                <a:lnTo>
                  <a:pt x="93242" y="142591"/>
                </a:lnTo>
                <a:lnTo>
                  <a:pt x="71666" y="175861"/>
                </a:lnTo>
                <a:lnTo>
                  <a:pt x="47244" y="200152"/>
                </a:lnTo>
                <a:lnTo>
                  <a:pt x="130587" y="200152"/>
                </a:lnTo>
                <a:lnTo>
                  <a:pt x="135936" y="171443"/>
                </a:lnTo>
                <a:lnTo>
                  <a:pt x="141023" y="115792"/>
                </a:lnTo>
                <a:lnTo>
                  <a:pt x="141118" y="58182"/>
                </a:lnTo>
                <a:lnTo>
                  <a:pt x="13589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9283" y="5012435"/>
            <a:ext cx="142240" cy="474980"/>
          </a:xfrm>
          <a:custGeom>
            <a:avLst/>
            <a:gdLst/>
            <a:ahLst/>
            <a:cxnLst/>
            <a:rect l="l" t="t" r="r" b="b"/>
            <a:pathLst>
              <a:path w="142240" h="474979">
                <a:moveTo>
                  <a:pt x="0" y="0"/>
                </a:moveTo>
                <a:lnTo>
                  <a:pt x="0" y="171703"/>
                </a:lnTo>
                <a:lnTo>
                  <a:pt x="28551" y="177864"/>
                </a:lnTo>
                <a:lnTo>
                  <a:pt x="55149" y="195534"/>
                </a:lnTo>
                <a:lnTo>
                  <a:pt x="100203" y="260524"/>
                </a:lnTo>
                <a:lnTo>
                  <a:pt x="117514" y="305407"/>
                </a:lnTo>
                <a:lnTo>
                  <a:pt x="130587" y="356923"/>
                </a:lnTo>
                <a:lnTo>
                  <a:pt x="138850" y="413854"/>
                </a:lnTo>
                <a:lnTo>
                  <a:pt x="141732" y="474979"/>
                </a:lnTo>
                <a:lnTo>
                  <a:pt x="141732" y="303275"/>
                </a:lnTo>
                <a:lnTo>
                  <a:pt x="138850" y="242150"/>
                </a:lnTo>
                <a:lnTo>
                  <a:pt x="130587" y="185219"/>
                </a:lnTo>
                <a:lnTo>
                  <a:pt x="117514" y="133703"/>
                </a:lnTo>
                <a:lnTo>
                  <a:pt x="100203" y="88820"/>
                </a:lnTo>
                <a:lnTo>
                  <a:pt x="79224" y="51789"/>
                </a:lnTo>
                <a:lnTo>
                  <a:pt x="28551" y="6160"/>
                </a:lnTo>
                <a:lnTo>
                  <a:pt x="0" y="0"/>
                </a:lnTo>
                <a:close/>
              </a:path>
            </a:pathLst>
          </a:custGeom>
          <a:solidFill>
            <a:srgbClr val="00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49283" y="5012435"/>
            <a:ext cx="142240" cy="847090"/>
          </a:xfrm>
          <a:custGeom>
            <a:avLst/>
            <a:gdLst/>
            <a:ahLst/>
            <a:cxnLst/>
            <a:rect l="l" t="t" r="r" b="b"/>
            <a:pathLst>
              <a:path w="142240" h="847089">
                <a:moveTo>
                  <a:pt x="141732" y="474979"/>
                </a:moveTo>
                <a:lnTo>
                  <a:pt x="138850" y="413854"/>
                </a:lnTo>
                <a:lnTo>
                  <a:pt x="130587" y="356923"/>
                </a:lnTo>
                <a:lnTo>
                  <a:pt x="117514" y="305407"/>
                </a:lnTo>
                <a:lnTo>
                  <a:pt x="100203" y="260524"/>
                </a:lnTo>
                <a:lnTo>
                  <a:pt x="79224" y="223493"/>
                </a:lnTo>
                <a:lnTo>
                  <a:pt x="28551" y="177864"/>
                </a:lnTo>
                <a:lnTo>
                  <a:pt x="0" y="171703"/>
                </a:lnTo>
                <a:lnTo>
                  <a:pt x="0" y="0"/>
                </a:lnTo>
                <a:lnTo>
                  <a:pt x="55149" y="23830"/>
                </a:lnTo>
                <a:lnTo>
                  <a:pt x="100203" y="88820"/>
                </a:lnTo>
                <a:lnTo>
                  <a:pt x="117514" y="133703"/>
                </a:lnTo>
                <a:lnTo>
                  <a:pt x="130587" y="185219"/>
                </a:lnTo>
                <a:lnTo>
                  <a:pt x="138850" y="242150"/>
                </a:lnTo>
                <a:lnTo>
                  <a:pt x="141732" y="303275"/>
                </a:lnTo>
                <a:lnTo>
                  <a:pt x="141732" y="474979"/>
                </a:lnTo>
                <a:lnTo>
                  <a:pt x="138666" y="537812"/>
                </a:lnTo>
                <a:lnTo>
                  <a:pt x="129822" y="596715"/>
                </a:lnTo>
                <a:lnTo>
                  <a:pt x="115728" y="650084"/>
                </a:lnTo>
                <a:lnTo>
                  <a:pt x="96915" y="696313"/>
                </a:lnTo>
                <a:lnTo>
                  <a:pt x="73910" y="733798"/>
                </a:lnTo>
                <a:lnTo>
                  <a:pt x="47244" y="760933"/>
                </a:lnTo>
                <a:lnTo>
                  <a:pt x="47244" y="846759"/>
                </a:lnTo>
                <a:lnTo>
                  <a:pt x="0" y="692454"/>
                </a:lnTo>
                <a:lnTo>
                  <a:pt x="47244" y="503427"/>
                </a:lnTo>
                <a:lnTo>
                  <a:pt x="47244" y="589279"/>
                </a:lnTo>
                <a:lnTo>
                  <a:pt x="71666" y="564989"/>
                </a:lnTo>
                <a:lnTo>
                  <a:pt x="93242" y="531719"/>
                </a:lnTo>
                <a:lnTo>
                  <a:pt x="111471" y="490579"/>
                </a:lnTo>
                <a:lnTo>
                  <a:pt x="125853" y="442679"/>
                </a:lnTo>
                <a:lnTo>
                  <a:pt x="135890" y="3891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3657" y="5733084"/>
            <a:ext cx="862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p=passo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219700" y="184403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058" y="58623"/>
            <a:ext cx="2110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552" y="1114156"/>
            <a:ext cx="7275830" cy="33572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200" dirty="0">
                <a:latin typeface="Times New Roman"/>
                <a:cs typeface="Times New Roman"/>
              </a:rPr>
              <a:t>Il nome di </a:t>
            </a:r>
            <a:r>
              <a:rPr sz="3200" spc="5" dirty="0">
                <a:latin typeface="Times New Roman"/>
                <a:cs typeface="Times New Roman"/>
              </a:rPr>
              <a:t>una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funzione</a:t>
            </a:r>
            <a:endParaRPr sz="3200">
              <a:latin typeface="Times New Roman"/>
              <a:cs typeface="Times New Roman"/>
            </a:endParaRPr>
          </a:p>
          <a:p>
            <a:pPr marL="411480" indent="-274320">
              <a:lnSpc>
                <a:spcPct val="100000"/>
              </a:lnSpc>
              <a:spcBef>
                <a:spcPts val="710"/>
              </a:spcBef>
              <a:buChar char="–"/>
              <a:tabLst>
                <a:tab pos="412115" algn="l"/>
                <a:tab pos="792480" algn="l"/>
                <a:tab pos="1865630" algn="l"/>
                <a:tab pos="2367280" algn="l"/>
                <a:tab pos="3105150" algn="l"/>
                <a:tab pos="5201285" algn="l"/>
                <a:tab pos="7063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	destra	di	una	assegna</a:t>
            </a:r>
            <a:r>
              <a:rPr sz="2800" spc="-1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io</a:t>
            </a:r>
            <a:r>
              <a:rPr sz="2800" spc="-2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rapp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nta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endParaRPr sz="28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valore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funzione</a:t>
            </a:r>
            <a:endParaRPr sz="2800">
              <a:latin typeface="Times New Roman"/>
              <a:cs typeface="Times New Roman"/>
            </a:endParaRPr>
          </a:p>
          <a:p>
            <a:pPr marL="411480" marR="5080" indent="-274320" algn="just">
              <a:lnSpc>
                <a:spcPct val="100000"/>
              </a:lnSpc>
              <a:spcBef>
                <a:spcPts val="695"/>
              </a:spcBef>
              <a:buChar char="–"/>
              <a:tabLst>
                <a:tab pos="412115" algn="l"/>
              </a:tabLst>
            </a:pPr>
            <a:r>
              <a:rPr sz="2800" spc="-5" dirty="0">
                <a:latin typeface="Times New Roman"/>
                <a:cs typeface="Times New Roman"/>
              </a:rPr>
              <a:t>a sinistra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una assegnazione individua la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locazione di memoria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(corrisponde </a:t>
            </a:r>
            <a:r>
              <a:rPr sz="2800" spc="-10" dirty="0">
                <a:latin typeface="Times New Roman"/>
                <a:cs typeface="Times New Roman"/>
              </a:rPr>
              <a:t>al concetto 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variabile e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apparire solo all’interno della  funzione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stessa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813257"/>
            <a:ext cx="2017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400290" cy="396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34353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Indipendentemente dal </a:t>
            </a:r>
            <a:r>
              <a:rPr sz="2800" dirty="0">
                <a:latin typeface="Times New Roman"/>
                <a:cs typeface="Times New Roman"/>
              </a:rPr>
              <a:t>linguaggio </a:t>
            </a:r>
            <a:r>
              <a:rPr sz="2800" spc="-5" dirty="0">
                <a:latin typeface="Times New Roman"/>
                <a:cs typeface="Times New Roman"/>
              </a:rPr>
              <a:t>di  programmazione una dichiarazione di funzione  prevede un costrutto linguistico del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Times New Roman"/>
                <a:cs typeface="Times New Roman"/>
              </a:rPr>
              <a:t>funzione </a:t>
            </a:r>
            <a:r>
              <a:rPr sz="2000" spc="-5" dirty="0">
                <a:latin typeface="Times New Roman"/>
                <a:cs typeface="Times New Roman"/>
              </a:rPr>
              <a:t>&lt;identificatore&gt; &lt;lista </a:t>
            </a:r>
            <a:r>
              <a:rPr sz="2000" dirty="0">
                <a:latin typeface="Times New Roman"/>
                <a:cs typeface="Times New Roman"/>
              </a:rPr>
              <a:t>di argomenti&gt; 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&lt;tipo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risultato&gt;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argomenti rappresentano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parametri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entrata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Andrebbero </a:t>
            </a:r>
            <a:r>
              <a:rPr sz="2000" spc="-5" dirty="0">
                <a:latin typeface="Times New Roman"/>
                <a:cs typeface="Times New Roman"/>
              </a:rPr>
              <a:t>sempre </a:t>
            </a:r>
            <a:r>
              <a:rPr sz="2000" dirty="0">
                <a:latin typeface="Times New Roman"/>
                <a:cs typeface="Times New Roman"/>
              </a:rPr>
              <a:t>passati per valore al fine di evitare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effetti  </a:t>
            </a:r>
            <a:r>
              <a:rPr sz="2000" spc="-5" dirty="0">
                <a:latin typeface="Times New Roman"/>
                <a:cs typeface="Times New Roman"/>
              </a:rPr>
              <a:t>collaterali</a:t>
            </a:r>
            <a:endParaRPr sz="2000">
              <a:latin typeface="Times New Roman"/>
              <a:cs typeface="Times New Roman"/>
            </a:endParaRPr>
          </a:p>
          <a:p>
            <a:pPr marL="743585" marR="4254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nel caso delle procedure, è possibile definire  all’interno della funzione una </a:t>
            </a:r>
            <a:r>
              <a:rPr sz="2400" spc="-5" dirty="0">
                <a:latin typeface="Times New Roman"/>
                <a:cs typeface="Times New Roman"/>
              </a:rPr>
              <a:t>sezione dichiarativa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  variabili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31749"/>
            <a:ext cx="18326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Fun</a:t>
            </a:r>
            <a:r>
              <a:rPr sz="4000" dirty="0"/>
              <a:t>z</a:t>
            </a:r>
            <a:r>
              <a:rPr sz="4000" spc="-5" dirty="0"/>
              <a:t>io</a:t>
            </a:r>
            <a:r>
              <a:rPr sz="4000" spc="5" dirty="0"/>
              <a:t>n</a:t>
            </a:r>
            <a:r>
              <a:rPr sz="4000" spc="-5" dirty="0"/>
              <a:t>i  esempio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457401"/>
            <a:ext cx="7117715" cy="436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 Dichiarazione della </a:t>
            </a:r>
            <a:r>
              <a:rPr sz="2400" spc="-5" dirty="0">
                <a:latin typeface="Times New Roman"/>
                <a:cs typeface="Times New Roman"/>
              </a:rPr>
              <a:t>funzione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resto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360805" marR="1207135" indent="-1016635">
              <a:lnSpc>
                <a:spcPct val="127899"/>
              </a:lnSpc>
            </a:pPr>
            <a:r>
              <a:rPr sz="2400" spc="-5" dirty="0">
                <a:latin typeface="Times New Roman"/>
                <a:cs typeface="Times New Roman"/>
              </a:rPr>
              <a:t>FUNZIONE resto(a:integer;b:integer):integer  BEGIN</a:t>
            </a:r>
            <a:endParaRPr sz="2400">
              <a:latin typeface="Times New Roman"/>
              <a:cs typeface="Times New Roman"/>
            </a:endParaRPr>
          </a:p>
          <a:p>
            <a:pPr marL="2260600">
              <a:lnSpc>
                <a:spcPct val="100000"/>
              </a:lnSpc>
              <a:spcBef>
                <a:spcPts val="795"/>
              </a:spcBef>
              <a:tabLst>
                <a:tab pos="3462654" algn="l"/>
              </a:tabLst>
            </a:pPr>
            <a:r>
              <a:rPr sz="2400" dirty="0">
                <a:latin typeface="Times New Roman"/>
                <a:cs typeface="Times New Roman"/>
              </a:rPr>
              <a:t>resto	a - (a </a:t>
            </a:r>
            <a:r>
              <a:rPr sz="2400" spc="-5" dirty="0">
                <a:latin typeface="Times New Roman"/>
                <a:cs typeface="Times New Roman"/>
              </a:rPr>
              <a:t>DIV </a:t>
            </a:r>
            <a:r>
              <a:rPr sz="2400" dirty="0">
                <a:latin typeface="Times New Roman"/>
                <a:cs typeface="Times New Roman"/>
              </a:rPr>
              <a:t>b) *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360805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10" dirty="0">
                <a:latin typeface="Times New Roman"/>
                <a:cs typeface="Times New Roman"/>
              </a:rPr>
              <a:t>Chiamata</a:t>
            </a:r>
            <a:r>
              <a:rPr sz="4200" i="1" spc="-15" baseline="-28769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della </a:t>
            </a:r>
            <a:r>
              <a:rPr sz="2400" spc="-5" dirty="0">
                <a:latin typeface="Times New Roman"/>
                <a:cs typeface="Times New Roman"/>
              </a:rPr>
              <a:t>funzione </a:t>
            </a:r>
            <a:r>
              <a:rPr sz="2400" i="1" dirty="0">
                <a:latin typeface="Times New Roman"/>
                <a:cs typeface="Times New Roman"/>
              </a:rPr>
              <a:t>resto </a:t>
            </a:r>
            <a:r>
              <a:rPr sz="2400" dirty="0">
                <a:latin typeface="Times New Roman"/>
                <a:cs typeface="Times New Roman"/>
              </a:rPr>
              <a:t>nel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  <a:p>
            <a:pPr marL="1360805">
              <a:lnSpc>
                <a:spcPts val="3015"/>
              </a:lnSpc>
              <a:spcBef>
                <a:spcPts val="675"/>
              </a:spcBef>
            </a:pPr>
            <a:r>
              <a:rPr sz="2800" i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44805">
              <a:lnSpc>
                <a:spcPts val="2500"/>
              </a:lnSpc>
              <a:tabLst>
                <a:tab pos="1851660" algn="l"/>
              </a:tabLst>
            </a:pPr>
            <a:r>
              <a:rPr sz="2400" dirty="0">
                <a:latin typeface="Times New Roman"/>
                <a:cs typeface="Times New Roman"/>
              </a:rPr>
              <a:t>residuo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Times New Roman"/>
                <a:cs typeface="Times New Roman"/>
              </a:rPr>
              <a:t>.	</a:t>
            </a:r>
            <a:r>
              <a:rPr sz="2400" dirty="0">
                <a:latin typeface="Times New Roman"/>
                <a:cs typeface="Times New Roman"/>
              </a:rPr>
              <a:t>resto(x,y)</a:t>
            </a:r>
            <a:endParaRPr sz="2400">
              <a:latin typeface="Times New Roman"/>
              <a:cs typeface="Times New Roman"/>
            </a:endParaRPr>
          </a:p>
          <a:p>
            <a:pPr marL="1360805">
              <a:lnSpc>
                <a:spcPts val="2845"/>
              </a:lnSpc>
            </a:pPr>
            <a:r>
              <a:rPr sz="2400" spc="-305" dirty="0">
                <a:latin typeface="Times New Roman"/>
                <a:cs typeface="Times New Roman"/>
              </a:rPr>
              <a:t>.</a:t>
            </a:r>
            <a:r>
              <a:rPr sz="3600" spc="-457" baseline="-28935" dirty="0">
                <a:latin typeface="Times New Roman"/>
                <a:cs typeface="Times New Roman"/>
              </a:rPr>
              <a:t>.</a:t>
            </a:r>
            <a:endParaRPr sz="3600" baseline="-289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740" y="3390900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4" y="44450"/>
                </a:lnTo>
                <a:lnTo>
                  <a:pt x="5044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304" y="5262371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04825" h="76200">
                <a:moveTo>
                  <a:pt x="50444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504444" y="44449"/>
                </a:lnTo>
                <a:lnTo>
                  <a:pt x="50444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813257"/>
            <a:ext cx="5196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 vs.</a:t>
            </a:r>
            <a:r>
              <a:rPr spc="-90" dirty="0"/>
              <a:t> </a:t>
            </a:r>
            <a:r>
              <a:rPr dirty="0"/>
              <a:t>Funzioni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2083" y="1967483"/>
          <a:ext cx="7818120" cy="379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Procedure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Funzioni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spc="-35" dirty="0">
                          <a:latin typeface="Times New Roman"/>
                          <a:cs typeface="Times New Roman"/>
                        </a:rPr>
                        <a:t>Tipo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associato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Parametri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435">
                <a:tc>
                  <a:txBody>
                    <a:bodyPr/>
                    <a:lstStyle/>
                    <a:p>
                      <a:pPr marL="88265" marR="1543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Possibilità di</a:t>
                      </a:r>
                      <a:r>
                        <a:rPr sz="2400" i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modificare 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il 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dei</a:t>
                      </a:r>
                      <a:r>
                        <a:rPr sz="24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parametri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7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i="1" spc="-60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40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uscita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Chiamata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autonoma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un’espressione</a:t>
                      </a: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222580"/>
            <a:ext cx="2496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SIDE</a:t>
            </a:r>
            <a:r>
              <a:rPr sz="3200" spc="-105" dirty="0"/>
              <a:t> </a:t>
            </a:r>
            <a:r>
              <a:rPr sz="3200" dirty="0"/>
              <a:t>EFFECT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8066" y="712469"/>
            <a:ext cx="8561070" cy="311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271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effetti collaterali in procedure 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funzioni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ct val="100000"/>
              </a:lnSpc>
              <a:buFont typeface="Times New Roman"/>
              <a:buChar char="•"/>
              <a:tabLst>
                <a:tab pos="46291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Il side </a:t>
            </a:r>
            <a:r>
              <a:rPr sz="2400" spc="-5" dirty="0">
                <a:latin typeface="Times New Roman"/>
                <a:cs typeface="Times New Roman"/>
              </a:rPr>
              <a:t>effect si verifica </a:t>
            </a:r>
            <a:r>
              <a:rPr sz="2400" dirty="0">
                <a:latin typeface="Times New Roman"/>
                <a:cs typeface="Times New Roman"/>
              </a:rPr>
              <a:t>quando a seguito </a:t>
            </a:r>
            <a:r>
              <a:rPr sz="2400" spc="-5" dirty="0">
                <a:latin typeface="Times New Roman"/>
                <a:cs typeface="Times New Roman"/>
              </a:rPr>
              <a:t>dell’attivazione </a:t>
            </a:r>
            <a:r>
              <a:rPr sz="2400" dirty="0">
                <a:latin typeface="Times New Roman"/>
                <a:cs typeface="Times New Roman"/>
              </a:rPr>
              <a:t>di un  </a:t>
            </a:r>
            <a:r>
              <a:rPr sz="2400" spc="-5" dirty="0">
                <a:latin typeface="Times New Roman"/>
                <a:cs typeface="Times New Roman"/>
              </a:rPr>
              <a:t>sottoprogramma si </a:t>
            </a:r>
            <a:r>
              <a:rPr sz="2400" dirty="0">
                <a:latin typeface="Times New Roman"/>
                <a:cs typeface="Times New Roman"/>
              </a:rPr>
              <a:t>ha una </a:t>
            </a:r>
            <a:r>
              <a:rPr sz="2400" spc="-5" dirty="0">
                <a:latin typeface="Times New Roman"/>
                <a:cs typeface="Times New Roman"/>
              </a:rPr>
              <a:t>modifica delle variabili </a:t>
            </a:r>
            <a:r>
              <a:rPr sz="2400" dirty="0">
                <a:latin typeface="Times New Roman"/>
                <a:cs typeface="Times New Roman"/>
              </a:rPr>
              <a:t>non </a:t>
            </a:r>
            <a:r>
              <a:rPr sz="2400" spc="-5" dirty="0">
                <a:latin typeface="Times New Roman"/>
                <a:cs typeface="Times New Roman"/>
              </a:rPr>
              <a:t>locali </a:t>
            </a:r>
            <a:r>
              <a:rPr sz="2400" dirty="0">
                <a:latin typeface="Times New Roman"/>
                <a:cs typeface="Times New Roman"/>
              </a:rPr>
              <a:t>al 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(i </a:t>
            </a:r>
            <a:r>
              <a:rPr sz="2400" spc="-5" dirty="0">
                <a:latin typeface="Times New Roman"/>
                <a:cs typeface="Times New Roman"/>
              </a:rPr>
              <a:t>parametri passati per riferimento </a:t>
            </a:r>
            <a:r>
              <a:rPr sz="2400" dirty="0">
                <a:latin typeface="Times New Roman"/>
                <a:cs typeface="Times New Roman"/>
              </a:rPr>
              <a:t>e le </a:t>
            </a:r>
            <a:r>
              <a:rPr sz="2400" spc="-5" dirty="0">
                <a:latin typeface="Times New Roman"/>
                <a:cs typeface="Times New Roman"/>
              </a:rPr>
              <a:t>variabili  </a:t>
            </a:r>
            <a:r>
              <a:rPr sz="2400" dirty="0">
                <a:latin typeface="Times New Roman"/>
                <a:cs typeface="Times New Roman"/>
              </a:rPr>
              <a:t>non locali possono esportare valori al di fuori del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sottoprogramma)</a:t>
            </a:r>
            <a:endParaRPr sz="2400">
              <a:latin typeface="Times New Roman"/>
              <a:cs typeface="Times New Roman"/>
            </a:endParaRPr>
          </a:p>
          <a:p>
            <a:pPr marL="344805" marR="6350" indent="-332105" algn="just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46291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side </a:t>
            </a:r>
            <a:r>
              <a:rPr sz="2400" spc="-5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accettabile nelle </a:t>
            </a:r>
            <a:r>
              <a:rPr sz="2400" dirty="0">
                <a:latin typeface="Times New Roman"/>
                <a:cs typeface="Times New Roman"/>
              </a:rPr>
              <a:t>procedure </a:t>
            </a:r>
            <a:r>
              <a:rPr sz="2400" spc="-10" dirty="0">
                <a:latin typeface="Times New Roman"/>
                <a:cs typeface="Times New Roman"/>
              </a:rPr>
              <a:t>ma </a:t>
            </a:r>
            <a:r>
              <a:rPr sz="2400" spc="-5" dirty="0">
                <a:latin typeface="Times New Roman"/>
                <a:cs typeface="Times New Roman"/>
              </a:rPr>
              <a:t>deve essere evitato  </a:t>
            </a:r>
            <a:r>
              <a:rPr sz="2400" dirty="0">
                <a:latin typeface="Times New Roman"/>
                <a:cs typeface="Times New Roman"/>
              </a:rPr>
              <a:t>nelle </a:t>
            </a:r>
            <a:r>
              <a:rPr sz="2400" spc="-5" dirty="0">
                <a:latin typeface="Times New Roman"/>
                <a:cs typeface="Times New Roman"/>
              </a:rPr>
              <a:t>funzioni </a:t>
            </a:r>
            <a:r>
              <a:rPr sz="2400" dirty="0">
                <a:latin typeface="Times New Roman"/>
                <a:cs typeface="Times New Roman"/>
              </a:rPr>
              <a:t>poiché produrrebbe più </a:t>
            </a:r>
            <a:r>
              <a:rPr sz="2400" spc="-5" dirty="0">
                <a:latin typeface="Times New Roman"/>
                <a:cs typeface="Times New Roman"/>
              </a:rPr>
              <a:t>di un </a:t>
            </a:r>
            <a:r>
              <a:rPr sz="2400" dirty="0">
                <a:latin typeface="Times New Roman"/>
                <a:cs typeface="Times New Roman"/>
              </a:rPr>
              <a:t>valore 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ritorno.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066" y="3906139"/>
            <a:ext cx="2059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0"/>
              </a:spcBef>
              <a:buChar char="•"/>
              <a:tabLst>
                <a:tab pos="344805" algn="l"/>
                <a:tab pos="345440" algn="l"/>
                <a:tab pos="1809750" algn="l"/>
              </a:tabLst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’u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izzo	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9916" y="3906139"/>
            <a:ext cx="214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</a:tabLst>
            </a:pP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ria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ili	globa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802" y="3906139"/>
            <a:ext cx="1762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2570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pedi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ce	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3906139"/>
            <a:ext cx="186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148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ide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are	</a:t>
            </a:r>
            <a:r>
              <a:rPr sz="2400" spc="-15" dirty="0"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603" y="4271898"/>
            <a:ext cx="8227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sottoprogramma come </a:t>
            </a:r>
            <a:r>
              <a:rPr sz="2400" dirty="0">
                <a:latin typeface="Times New Roman"/>
                <a:cs typeface="Times New Roman"/>
              </a:rPr>
              <a:t>una </a:t>
            </a:r>
            <a:r>
              <a:rPr sz="2400" spc="-5" dirty="0">
                <a:latin typeface="Times New Roman"/>
                <a:cs typeface="Times New Roman"/>
              </a:rPr>
              <a:t>entità completa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autoconsistente  </a:t>
            </a:r>
            <a:r>
              <a:rPr sz="2400" dirty="0">
                <a:latin typeface="Times New Roman"/>
                <a:cs typeface="Times New Roman"/>
              </a:rPr>
              <a:t>poiché non </a:t>
            </a:r>
            <a:r>
              <a:rPr sz="2400" spc="-5" dirty="0">
                <a:latin typeface="Times New Roman"/>
                <a:cs typeface="Times New Roman"/>
              </a:rPr>
              <a:t>fa riferimento esclusivamente alle sue variabili, tipi </a:t>
            </a:r>
            <a:r>
              <a:rPr sz="2400" dirty="0">
                <a:latin typeface="Times New Roman"/>
                <a:cs typeface="Times New Roman"/>
              </a:rPr>
              <a:t>e  costanti.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813257"/>
            <a:ext cx="7357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 come</a:t>
            </a:r>
            <a:r>
              <a:rPr spc="-7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83170" cy="3908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832485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Nella classe dei parametri di sottoprogrammi  rientrano anche procedure 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funzioni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sottoprogramma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può essere usato </a:t>
            </a:r>
            <a:r>
              <a:rPr sz="2400" spc="-5" dirty="0">
                <a:latin typeface="Times New Roman"/>
                <a:cs typeface="Times New Roman"/>
              </a:rPr>
              <a:t>come parametro  </a:t>
            </a:r>
            <a:r>
              <a:rPr sz="2400" dirty="0">
                <a:latin typeface="Times New Roman"/>
                <a:cs typeface="Times New Roman"/>
              </a:rPr>
              <a:t>di un altro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i="1" spc="-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quando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deve essere  eseguito durante l’esecuzione 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344805" marR="1224915" indent="-332105">
              <a:lnSpc>
                <a:spcPts val="302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Il parametro formale </a:t>
            </a:r>
            <a:r>
              <a:rPr sz="2800" dirty="0">
                <a:latin typeface="Times New Roman"/>
                <a:cs typeface="Times New Roman"/>
              </a:rPr>
              <a:t>corrispondente </a:t>
            </a: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  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Riporta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l’intestazione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nomi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sottoprogramma </a:t>
            </a:r>
            <a:r>
              <a:rPr sz="2000" dirty="0">
                <a:latin typeface="Times New Roman"/>
                <a:cs typeface="Times New Roman"/>
              </a:rPr>
              <a:t>e dei </a:t>
            </a:r>
            <a:r>
              <a:rPr sz="2000" spc="-5" dirty="0">
                <a:latin typeface="Times New Roman"/>
                <a:cs typeface="Times New Roman"/>
              </a:rPr>
              <a:t>parametri </a:t>
            </a:r>
            <a:r>
              <a:rPr sz="2000" dirty="0">
                <a:latin typeface="Times New Roman"/>
                <a:cs typeface="Times New Roman"/>
              </a:rPr>
              <a:t>possono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cambiare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Deve avere </a:t>
            </a:r>
            <a:r>
              <a:rPr sz="2400" spc="-5" dirty="0">
                <a:latin typeface="Times New Roman"/>
                <a:cs typeface="Times New Roman"/>
              </a:rPr>
              <a:t>parametri passati esclusivamente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813257"/>
            <a:ext cx="7357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 come</a:t>
            </a:r>
            <a:r>
              <a:rPr spc="-7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560945" cy="396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7945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All’invocazione di un sottoprogramma avente 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parametri altri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sottoprogrammi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Il corrispondente </a:t>
            </a:r>
            <a:r>
              <a:rPr sz="2400" spc="-5" dirty="0">
                <a:latin typeface="Times New Roman"/>
                <a:cs typeface="Times New Roman"/>
              </a:rPr>
              <a:t>parametro effettivo </a:t>
            </a:r>
            <a:r>
              <a:rPr sz="2400" dirty="0">
                <a:latin typeface="Times New Roman"/>
                <a:cs typeface="Times New Roman"/>
              </a:rPr>
              <a:t>deve essere  </a:t>
            </a:r>
            <a:r>
              <a:rPr sz="2400" spc="-5" dirty="0">
                <a:latin typeface="Times New Roman"/>
                <a:cs typeface="Times New Roman"/>
              </a:rPr>
              <a:t>l’identificatore </a:t>
            </a:r>
            <a:r>
              <a:rPr sz="2400" dirty="0">
                <a:latin typeface="Times New Roman"/>
                <a:cs typeface="Times New Roman"/>
              </a:rPr>
              <a:t>di una procedura o di una </a:t>
            </a:r>
            <a:r>
              <a:rPr sz="2400" spc="-5" dirty="0">
                <a:latin typeface="Times New Roman"/>
                <a:cs typeface="Times New Roman"/>
              </a:rPr>
              <a:t>funzione 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  </a:t>
            </a:r>
            <a:r>
              <a:rPr sz="2400" spc="-5" dirty="0">
                <a:latin typeface="Times New Roman"/>
                <a:cs typeface="Times New Roman"/>
              </a:rPr>
              <a:t>medesimi </a:t>
            </a:r>
            <a:r>
              <a:rPr sz="2400" dirty="0">
                <a:latin typeface="Times New Roman"/>
                <a:cs typeface="Times New Roman"/>
              </a:rPr>
              <a:t>requisiti riguardo a </a:t>
            </a:r>
            <a:r>
              <a:rPr sz="2400" spc="-5" dirty="0">
                <a:latin typeface="Times New Roman"/>
                <a:cs typeface="Times New Roman"/>
              </a:rPr>
              <a:t>parametri </a:t>
            </a:r>
            <a:r>
              <a:rPr sz="2400" dirty="0">
                <a:latin typeface="Times New Roman"/>
                <a:cs typeface="Times New Roman"/>
              </a:rPr>
              <a:t>o tipo del  risultato</a:t>
            </a:r>
            <a:endParaRPr sz="2400">
              <a:latin typeface="Times New Roman"/>
              <a:cs typeface="Times New Roman"/>
            </a:endParaRPr>
          </a:p>
          <a:p>
            <a:pPr marL="743585" marR="49339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Durante </a:t>
            </a:r>
            <a:r>
              <a:rPr sz="2400" dirty="0">
                <a:latin typeface="Times New Roman"/>
                <a:cs typeface="Times New Roman"/>
              </a:rPr>
              <a:t>l’esecuzione del corpo del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sottoprogramma  </a:t>
            </a:r>
            <a:r>
              <a:rPr sz="2400" dirty="0">
                <a:latin typeface="Times New Roman"/>
                <a:cs typeface="Times New Roman"/>
              </a:rPr>
              <a:t>invocato, ogni occorrenza del </a:t>
            </a:r>
            <a:r>
              <a:rPr sz="2400" spc="-5" dirty="0">
                <a:latin typeface="Times New Roman"/>
                <a:cs typeface="Times New Roman"/>
              </a:rPr>
              <a:t>parametro formale  implica </a:t>
            </a:r>
            <a:r>
              <a:rPr sz="2400" dirty="0">
                <a:latin typeface="Times New Roman"/>
                <a:cs typeface="Times New Roman"/>
              </a:rPr>
              <a:t>l’uso corrispondente del </a:t>
            </a:r>
            <a:r>
              <a:rPr sz="2400" spc="-5" dirty="0">
                <a:latin typeface="Times New Roman"/>
                <a:cs typeface="Times New Roman"/>
              </a:rPr>
              <a:t>sottoprogramma  </a:t>
            </a:r>
            <a:r>
              <a:rPr sz="2400" dirty="0">
                <a:latin typeface="Times New Roman"/>
                <a:cs typeface="Times New Roman"/>
              </a:rPr>
              <a:t>fornito </a:t>
            </a:r>
            <a:r>
              <a:rPr sz="2400" spc="-5" dirty="0">
                <a:latin typeface="Times New Roman"/>
                <a:cs typeface="Times New Roman"/>
              </a:rPr>
              <a:t>come parametro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effettivo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1272</Words>
  <Application>Microsoft Office PowerPoint</Application>
  <PresentationFormat>Presentazione su schermo (4:3)</PresentationFormat>
  <Paragraphs>250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Symbol</vt:lpstr>
      <vt:lpstr>Times New Roman</vt:lpstr>
      <vt:lpstr>Office Theme</vt:lpstr>
      <vt:lpstr>Corso di Programmazione</vt:lpstr>
      <vt:lpstr>Funzione</vt:lpstr>
      <vt:lpstr>Funzione</vt:lpstr>
      <vt:lpstr>Funzioni</vt:lpstr>
      <vt:lpstr>Funzioni  esempio</vt:lpstr>
      <vt:lpstr>Procedure vs. Funzioni</vt:lpstr>
      <vt:lpstr>SIDE EFFECT</vt:lpstr>
      <vt:lpstr>Sottoprogrammi come Parametri</vt:lpstr>
      <vt:lpstr>Sottoprogrammi come Parametri</vt:lpstr>
      <vt:lpstr>Sottoprogrammi come Parametri</vt:lpstr>
      <vt:lpstr>Attivazione di Sottoprogrammi</vt:lpstr>
      <vt:lpstr>Record di Attivazione</vt:lpstr>
      <vt:lpstr>Concatenazione</vt:lpstr>
      <vt:lpstr>Concatenazione</vt:lpstr>
      <vt:lpstr>Gestione dell’Esecuzione</vt:lpstr>
      <vt:lpstr>Gestione dell’Esecuzione</vt:lpstr>
      <vt:lpstr>Gestione dell’Esecuzione</vt:lpstr>
      <vt:lpstr>Gestione dell’Esecuzione</vt:lpstr>
      <vt:lpstr>Ricorsione</vt:lpstr>
      <vt:lpstr>Ricorsione</vt:lpstr>
      <vt:lpstr>Ricorsione</vt:lpstr>
      <vt:lpstr>Ricorsione</vt:lpstr>
      <vt:lpstr>Ricorsione</vt:lpstr>
      <vt:lpstr>Ricorsione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2018-11-08T17:17:04Z</dcterms:created>
  <dcterms:modified xsi:type="dcterms:W3CDTF">2018-11-08T17:17:07Z</dcterms:modified>
</cp:coreProperties>
</file>