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3320" y="2003247"/>
            <a:ext cx="3188335" cy="3466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6304" y="1960575"/>
            <a:ext cx="3591559" cy="397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2035" y="813257"/>
            <a:ext cx="297992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320" y="1942948"/>
            <a:ext cx="4737735" cy="1716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2289" y="6497431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selli@di.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441" y="2215388"/>
            <a:ext cx="5895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Corso di</a:t>
            </a:r>
            <a:r>
              <a:rPr spc="-75" dirty="0"/>
              <a:t> </a:t>
            </a:r>
            <a:r>
              <a:rPr dirty="0"/>
              <a:t>Programmazione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4292" y="2890520"/>
            <a:ext cx="4454525" cy="201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Algoritmi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Fondamentali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Prof.ssa Teresa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475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roselli@di.uniba.it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185" y="813257"/>
            <a:ext cx="2358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Conteggio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477759" cy="40074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5080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Ad ogni passo, se il voto supera la soglia,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  compiono le seguenti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azioni: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955"/>
              </a:spcBef>
            </a:pPr>
            <a:r>
              <a:rPr sz="2400" dirty="0">
                <a:latin typeface="Times New Roman"/>
                <a:cs typeface="Times New Roman"/>
              </a:rPr>
              <a:t>conteggio attuale 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conteggio precedente +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Times New Roman"/>
                <a:cs typeface="Times New Roman"/>
              </a:rPr>
              <a:t>conteggio precedente </a:t>
            </a:r>
            <a:r>
              <a:rPr sz="2400" b="1" spc="-5" dirty="0">
                <a:latin typeface="Symbol"/>
                <a:cs typeface="Symbol"/>
              </a:rPr>
              <a:t>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conteggio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attuale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737870" marR="895985" lvl="1" indent="-267970">
              <a:lnSpc>
                <a:spcPts val="3030"/>
              </a:lnSpc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Alla destra del primo assegnamento si ha  un’espressione e non una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variabile</a:t>
            </a:r>
            <a:endParaRPr sz="2800">
              <a:latin typeface="Times New Roman"/>
              <a:cs typeface="Times New Roman"/>
            </a:endParaRPr>
          </a:p>
          <a:p>
            <a:pPr marL="1155065" marR="636270" lvl="2" indent="-228600">
              <a:lnSpc>
                <a:spcPts val="2590"/>
              </a:lnSpc>
              <a:spcBef>
                <a:spcPts val="6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risultato andrà nell’accumulatore in attesa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assegnarlo alla variabile 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sinistra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185" y="538048"/>
            <a:ext cx="2358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Conteggio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7173595" cy="4551045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marR="9334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L’assegnamento è diverso dalla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relazione  matematica di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uguaglianza</a:t>
            </a:r>
            <a:endParaRPr sz="3200">
              <a:latin typeface="Times New Roman"/>
              <a:cs typeface="Times New Roman"/>
            </a:endParaRPr>
          </a:p>
          <a:p>
            <a:pPr marL="737870" marR="125095" lvl="1" indent="-267970">
              <a:lnSpc>
                <a:spcPct val="100000"/>
              </a:lnSpc>
              <a:spcBef>
                <a:spcPts val="71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Il simbolo a </a:t>
            </a:r>
            <a:r>
              <a:rPr sz="2800" dirty="0">
                <a:latin typeface="Times New Roman"/>
                <a:cs typeface="Times New Roman"/>
              </a:rPr>
              <a:t>sinistra </a:t>
            </a:r>
            <a:r>
              <a:rPr sz="2800" spc="-5" dirty="0">
                <a:latin typeface="Times New Roman"/>
                <a:cs typeface="Times New Roman"/>
              </a:rPr>
              <a:t>dell’assegnamento deve  essere un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identificatore</a:t>
            </a:r>
            <a:endParaRPr sz="28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Lo </a:t>
            </a:r>
            <a:r>
              <a:rPr sz="2400" spc="-5" dirty="0">
                <a:latin typeface="Times New Roman"/>
                <a:cs typeface="Times New Roman"/>
              </a:rPr>
              <a:t>stesso simbolo, posto </a:t>
            </a:r>
            <a:r>
              <a:rPr sz="2400" dirty="0">
                <a:latin typeface="Times New Roman"/>
                <a:cs typeface="Times New Roman"/>
              </a:rPr>
              <a:t>a destra, indica il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valore  </a:t>
            </a:r>
            <a:r>
              <a:rPr sz="2400" spc="-5" dirty="0">
                <a:latin typeface="Times New Roman"/>
                <a:cs typeface="Times New Roman"/>
              </a:rPr>
              <a:t>prima dell’assegnamento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53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x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 + 1 ha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senso</a:t>
            </a:r>
            <a:endParaRPr sz="20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495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x + 1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x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ha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senso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185" y="538048"/>
            <a:ext cx="2358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Conteggio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04164"/>
            <a:ext cx="6860540" cy="4645660"/>
          </a:xfrm>
          <a:prstGeom prst="rect">
            <a:avLst/>
          </a:prstGeom>
        </p:spPr>
        <p:txBody>
          <a:bodyPr vert="horz" wrap="square" lIns="0" tIns="321945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2535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12700" marR="1561465">
              <a:lnSpc>
                <a:spcPct val="121100"/>
              </a:lnSpc>
              <a:spcBef>
                <a:spcPts val="1185"/>
              </a:spcBef>
            </a:pPr>
            <a:r>
              <a:rPr sz="2800" spc="-5" dirty="0">
                <a:latin typeface="Times New Roman"/>
                <a:cs typeface="Times New Roman"/>
              </a:rPr>
              <a:t>leggi il numero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di </a:t>
            </a:r>
            <a:r>
              <a:rPr sz="2800" dirty="0">
                <a:latin typeface="Times New Roman"/>
                <a:cs typeface="Times New Roman"/>
              </a:rPr>
              <a:t>voti </a:t>
            </a:r>
            <a:r>
              <a:rPr sz="2800" spc="-5" dirty="0">
                <a:latin typeface="Times New Roman"/>
                <a:cs typeface="Times New Roman"/>
              </a:rPr>
              <a:t>da elaborare  inizializza il contatore 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5" dirty="0">
                <a:latin typeface="Times New Roman"/>
                <a:cs typeface="Times New Roman"/>
              </a:rPr>
              <a:t>mentre </a:t>
            </a:r>
            <a:r>
              <a:rPr sz="2800" spc="-5" dirty="0">
                <a:latin typeface="Times New Roman"/>
                <a:cs typeface="Times New Roman"/>
              </a:rPr>
              <a:t>ci sono ancora voti da esaminare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esegui</a:t>
            </a:r>
            <a:endParaRPr sz="28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Times New Roman"/>
                <a:cs typeface="Times New Roman"/>
              </a:rPr>
              <a:t>leggi il voto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successivo</a:t>
            </a:r>
            <a:endParaRPr sz="28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710"/>
              </a:spcBef>
            </a:pPr>
            <a:r>
              <a:rPr sz="2800" b="1" spc="-5" dirty="0">
                <a:latin typeface="Times New Roman"/>
                <a:cs typeface="Times New Roman"/>
              </a:rPr>
              <a:t>se </a:t>
            </a:r>
            <a:r>
              <a:rPr sz="2800" spc="-5" dirty="0">
                <a:latin typeface="Times New Roman"/>
                <a:cs typeface="Times New Roman"/>
              </a:rPr>
              <a:t>voto &gt; </a:t>
            </a:r>
            <a:r>
              <a:rPr sz="2800" dirty="0">
                <a:latin typeface="Times New Roman"/>
                <a:cs typeface="Times New Roman"/>
              </a:rPr>
              <a:t>17</a:t>
            </a:r>
            <a:endParaRPr sz="2800">
              <a:latin typeface="Times New Roman"/>
              <a:cs typeface="Times New Roman"/>
            </a:endParaRPr>
          </a:p>
          <a:p>
            <a:pPr marL="12700" marR="1369060" indent="446405">
              <a:lnSpc>
                <a:spcPts val="4060"/>
              </a:lnSpc>
              <a:spcBef>
                <a:spcPts val="250"/>
              </a:spcBef>
            </a:pPr>
            <a:r>
              <a:rPr sz="2800" b="1" dirty="0">
                <a:latin typeface="Times New Roman"/>
                <a:cs typeface="Times New Roman"/>
              </a:rPr>
              <a:t>allora </a:t>
            </a:r>
            <a:r>
              <a:rPr sz="2800" spc="-5" dirty="0">
                <a:latin typeface="Times New Roman"/>
                <a:cs typeface="Times New Roman"/>
              </a:rPr>
              <a:t>somma 1 al contatore  comunica il numero totale 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promossi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813257"/>
            <a:ext cx="1734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</a:t>
            </a:r>
            <a:r>
              <a:rPr spc="-15" dirty="0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497445" cy="39731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38455" marR="5080" indent="-325755">
              <a:lnSpc>
                <a:spcPct val="90000"/>
              </a:lnSpc>
              <a:spcBef>
                <a:spcPts val="4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Dato un insieme di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numeri, progettare un  algoritmo che li sommi e restituisca il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totale  risultante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5"/>
              </a:spcBef>
              <a:buChar char="–"/>
              <a:tabLst>
                <a:tab pos="738505" algn="l"/>
              </a:tabLst>
            </a:pPr>
            <a:r>
              <a:rPr sz="2800" dirty="0">
                <a:latin typeface="Times New Roman"/>
                <a:cs typeface="Times New Roman"/>
              </a:rPr>
              <a:t>Ipotesi: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Symbol"/>
                <a:cs typeface="Symbol"/>
              </a:rPr>
              <a:t>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1155700" algn="l"/>
              </a:tabLst>
            </a:pPr>
            <a:r>
              <a:rPr sz="2400" spc="-10" dirty="0">
                <a:latin typeface="Times New Roman"/>
                <a:cs typeface="Times New Roman"/>
              </a:rPr>
              <a:t>Sommare </a:t>
            </a:r>
            <a:r>
              <a:rPr sz="2400" dirty="0">
                <a:latin typeface="Times New Roman"/>
                <a:cs typeface="Times New Roman"/>
              </a:rPr>
              <a:t>46, 2 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284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ts val="2275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10" dirty="0">
                <a:latin typeface="Times New Roman"/>
                <a:cs typeface="Times New Roman"/>
              </a:rPr>
              <a:t>somma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46 + 2 +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284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ts val="2275"/>
              </a:lnSpc>
            </a:pPr>
            <a:r>
              <a:rPr sz="2000" dirty="0">
                <a:latin typeface="Times New Roman"/>
                <a:cs typeface="Times New Roman"/>
              </a:rPr>
              <a:t>Troppo specifico sui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valori!</a:t>
            </a:r>
            <a:endParaRPr sz="2000">
              <a:latin typeface="Times New Roman"/>
              <a:cs typeface="Times New Roman"/>
            </a:endParaRPr>
          </a:p>
          <a:p>
            <a:pPr marL="1383665">
              <a:lnSpc>
                <a:spcPts val="2275"/>
              </a:lnSpc>
              <a:spcBef>
                <a:spcPts val="275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10" dirty="0">
                <a:latin typeface="Times New Roman"/>
                <a:cs typeface="Times New Roman"/>
              </a:rPr>
              <a:t>somma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a + b +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ts val="2275"/>
              </a:lnSpc>
            </a:pPr>
            <a:r>
              <a:rPr sz="2000" dirty="0">
                <a:latin typeface="Times New Roman"/>
                <a:cs typeface="Times New Roman"/>
              </a:rPr>
              <a:t>Troppo specifico sul </a:t>
            </a:r>
            <a:r>
              <a:rPr sz="2000" spc="-5" dirty="0">
                <a:latin typeface="Times New Roman"/>
                <a:cs typeface="Times New Roman"/>
              </a:rPr>
              <a:t>numero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valori!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813257"/>
            <a:ext cx="1734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</a:t>
            </a:r>
            <a:r>
              <a:rPr spc="-15" dirty="0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7560945" cy="252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marR="5080" indent="-325755">
              <a:lnSpc>
                <a:spcPct val="100000"/>
              </a:lnSpc>
              <a:spcBef>
                <a:spcPts val="1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Non è possibile scrivere un’assegnazione  che valga per qualunque insieme di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valori,  ma: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Gli elaboratori sono adatti ai compiti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ripetitivi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0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Il sommatore ha capienza di 2 numeri </a:t>
            </a:r>
            <a:r>
              <a:rPr sz="2800" dirty="0">
                <a:latin typeface="Times New Roman"/>
                <a:cs typeface="Times New Roman"/>
              </a:rPr>
              <a:t>per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volta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813257"/>
            <a:ext cx="1734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</a:t>
            </a:r>
            <a:r>
              <a:rPr spc="-15" dirty="0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8455" marR="5080" indent="-325755">
              <a:lnSpc>
                <a:spcPct val="100000"/>
              </a:lnSpc>
              <a:spcBef>
                <a:spcPts val="95"/>
              </a:spcBef>
              <a:buChar char="•"/>
              <a:tabLst>
                <a:tab pos="338455" algn="l"/>
                <a:tab pos="339090" algn="l"/>
              </a:tabLst>
            </a:pPr>
            <a:r>
              <a:rPr spc="-5" dirty="0"/>
              <a:t>Si </a:t>
            </a:r>
            <a:r>
              <a:rPr dirty="0"/>
              <a:t>può </a:t>
            </a:r>
            <a:r>
              <a:rPr spc="-5" dirty="0"/>
              <a:t>usare un  accumulatore per  contenere le</a:t>
            </a:r>
            <a:r>
              <a:rPr spc="-60" dirty="0"/>
              <a:t> </a:t>
            </a:r>
            <a:r>
              <a:rPr spc="-10" dirty="0"/>
              <a:t>somme  </a:t>
            </a:r>
            <a:r>
              <a:rPr spc="-5" dirty="0"/>
              <a:t>parziali:</a:t>
            </a: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2400" dirty="0"/>
              <a:t>– </a:t>
            </a:r>
            <a:r>
              <a:rPr sz="2400" spc="-5" dirty="0"/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/>
              <a:t> </a:t>
            </a:r>
            <a:r>
              <a:rPr sz="2400" spc="5" dirty="0"/>
              <a:t>a</a:t>
            </a:r>
            <a:r>
              <a:rPr sz="1950" spc="7" baseline="-21367" dirty="0"/>
              <a:t>1 </a:t>
            </a:r>
            <a:r>
              <a:rPr sz="2400" dirty="0"/>
              <a:t>+</a:t>
            </a:r>
            <a:r>
              <a:rPr sz="2400" spc="-390" dirty="0"/>
              <a:t> </a:t>
            </a:r>
            <a:r>
              <a:rPr sz="2400" spc="5" dirty="0"/>
              <a:t>a</a:t>
            </a:r>
            <a:r>
              <a:rPr sz="1950" spc="7" baseline="-21367" dirty="0"/>
              <a:t>2</a:t>
            </a:r>
            <a:endParaRPr sz="1950" baseline="-21367">
              <a:latin typeface="Symbol"/>
              <a:cs typeface="Symbol"/>
            </a:endParaRPr>
          </a:p>
          <a:p>
            <a:pPr marL="737870" lvl="1" indent="-267970">
              <a:lnSpc>
                <a:spcPct val="100000"/>
              </a:lnSpc>
              <a:spcBef>
                <a:spcPts val="490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1950" spc="15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/>
              <a:t>–</a:t>
            </a:r>
            <a:r>
              <a:rPr sz="2400" spc="305" dirty="0"/>
              <a:t> </a:t>
            </a:r>
            <a:r>
              <a:rPr sz="2400" dirty="0"/>
              <a:t>…</a:t>
            </a:r>
            <a:endParaRPr sz="2400"/>
          </a:p>
          <a:p>
            <a:pPr marL="737870" lvl="1" indent="-267970">
              <a:lnSpc>
                <a:spcPct val="100000"/>
              </a:lnSpc>
              <a:spcBef>
                <a:spcPts val="51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1950" spc="15" baseline="-21367" dirty="0">
                <a:latin typeface="Times New Roman"/>
                <a:cs typeface="Times New Roman"/>
              </a:rPr>
              <a:t>n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38455" marR="503555" indent="-325755">
              <a:lnSpc>
                <a:spcPts val="3030"/>
              </a:lnSpc>
              <a:spcBef>
                <a:spcPts val="475"/>
              </a:spcBef>
              <a:buChar char="•"/>
              <a:tabLst>
                <a:tab pos="338455" algn="l"/>
                <a:tab pos="339090" algn="l"/>
              </a:tabLst>
            </a:pPr>
            <a:r>
              <a:rPr spc="-5" dirty="0"/>
              <a:t>Compattando i</a:t>
            </a:r>
            <a:r>
              <a:rPr spc="-65" dirty="0"/>
              <a:t> </a:t>
            </a:r>
            <a:r>
              <a:rPr spc="-5" dirty="0"/>
              <a:t>vari  passi: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/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/>
              <a:t> </a:t>
            </a:r>
            <a:r>
              <a:rPr sz="2400" spc="-5" dirty="0"/>
              <a:t>a</a:t>
            </a:r>
            <a:r>
              <a:rPr sz="2400" spc="-7" baseline="-20833" dirty="0"/>
              <a:t>1 </a:t>
            </a:r>
            <a:r>
              <a:rPr sz="2400" dirty="0"/>
              <a:t>+</a:t>
            </a:r>
            <a:r>
              <a:rPr sz="2400" spc="-215" dirty="0"/>
              <a:t> </a:t>
            </a:r>
            <a:r>
              <a:rPr sz="2400" dirty="0"/>
              <a:t>a</a:t>
            </a:r>
            <a:r>
              <a:rPr sz="2400" baseline="-20833" dirty="0"/>
              <a:t>2</a:t>
            </a:r>
            <a:endParaRPr sz="2400" baseline="-20833">
              <a:latin typeface="Symbol"/>
              <a:cs typeface="Symbol"/>
            </a:endParaRPr>
          </a:p>
          <a:p>
            <a:pPr marL="12700">
              <a:lnSpc>
                <a:spcPts val="2735"/>
              </a:lnSpc>
              <a:spcBef>
                <a:spcPts val="300"/>
              </a:spcBef>
            </a:pPr>
            <a:r>
              <a:rPr sz="2400" spc="-5" dirty="0"/>
              <a:t>finché </a:t>
            </a:r>
            <a:r>
              <a:rPr sz="2400" dirty="0"/>
              <a:t>ci </a:t>
            </a:r>
            <a:r>
              <a:rPr sz="2400" spc="-5" dirty="0"/>
              <a:t>sono </a:t>
            </a:r>
            <a:r>
              <a:rPr sz="2400" dirty="0"/>
              <a:t>ancora</a:t>
            </a:r>
            <a:r>
              <a:rPr sz="2400" spc="-60" dirty="0"/>
              <a:t> </a:t>
            </a:r>
            <a:r>
              <a:rPr sz="2400" spc="-5" dirty="0"/>
              <a:t>numeri</a:t>
            </a:r>
            <a:endParaRPr sz="2400"/>
          </a:p>
          <a:p>
            <a:pPr marL="338455">
              <a:lnSpc>
                <a:spcPts val="2735"/>
              </a:lnSpc>
            </a:pPr>
            <a:r>
              <a:rPr sz="2400" dirty="0"/>
              <a:t>da</a:t>
            </a:r>
            <a:r>
              <a:rPr sz="2400" spc="-5" dirty="0"/>
              <a:t> sommare</a:t>
            </a:r>
            <a:endParaRPr sz="2400"/>
          </a:p>
          <a:p>
            <a:pPr marL="338455" marR="5080">
              <a:lnSpc>
                <a:spcPct val="110400"/>
              </a:lnSpc>
              <a:spcBef>
                <a:spcPts val="10"/>
              </a:spcBef>
            </a:pPr>
            <a:r>
              <a:rPr sz="2400" dirty="0"/>
              <a:t>leggi il </a:t>
            </a:r>
            <a:r>
              <a:rPr sz="2400" spc="-5" dirty="0"/>
              <a:t>numero</a:t>
            </a:r>
            <a:r>
              <a:rPr sz="2400" spc="-105" dirty="0"/>
              <a:t> </a:t>
            </a:r>
            <a:r>
              <a:rPr sz="2400" dirty="0"/>
              <a:t>successivo  </a:t>
            </a:r>
            <a:r>
              <a:rPr sz="3600" spc="-7" baseline="13888" dirty="0"/>
              <a:t>a</a:t>
            </a:r>
            <a:r>
              <a:rPr sz="1600" spc="-5" dirty="0"/>
              <a:t>i+1</a:t>
            </a:r>
            <a:endParaRPr sz="1600"/>
          </a:p>
          <a:p>
            <a:pPr marL="338455">
              <a:lnSpc>
                <a:spcPts val="2615"/>
              </a:lnSpc>
            </a:pPr>
            <a:r>
              <a:rPr sz="2400" dirty="0"/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/>
              <a:t> s +</a:t>
            </a:r>
            <a:r>
              <a:rPr sz="2400" spc="-25" dirty="0"/>
              <a:t> </a:t>
            </a:r>
            <a:r>
              <a:rPr sz="2400" spc="-5" dirty="0"/>
              <a:t>a</a:t>
            </a:r>
            <a:r>
              <a:rPr sz="2400" spc="-7" baseline="-20833" dirty="0"/>
              <a:t>i+1</a:t>
            </a:r>
            <a:endParaRPr sz="2400" baseline="-20833">
              <a:latin typeface="Symbol"/>
              <a:cs typeface="Symbol"/>
            </a:endParaRPr>
          </a:p>
          <a:p>
            <a:pPr marL="338455" marR="76200" indent="-325755">
              <a:lnSpc>
                <a:spcPts val="3020"/>
              </a:lnSpc>
              <a:spcBef>
                <a:spcPts val="730"/>
              </a:spcBef>
              <a:buChar char="•"/>
              <a:tabLst>
                <a:tab pos="338455" algn="l"/>
                <a:tab pos="339090" algn="l"/>
              </a:tabLst>
            </a:pPr>
            <a:r>
              <a:rPr spc="-5" dirty="0"/>
              <a:t>Non </a:t>
            </a:r>
            <a:r>
              <a:rPr dirty="0"/>
              <a:t>funziona </a:t>
            </a:r>
            <a:r>
              <a:rPr spc="-5" dirty="0"/>
              <a:t>per la  </a:t>
            </a:r>
            <a:r>
              <a:rPr spc="-10" dirty="0"/>
              <a:t>somma </a:t>
            </a:r>
            <a:r>
              <a:rPr spc="-5" dirty="0"/>
              <a:t>di 0 o 1</a:t>
            </a:r>
            <a:r>
              <a:rPr spc="-10" dirty="0"/>
              <a:t> </a:t>
            </a:r>
            <a:r>
              <a:rPr spc="-5" dirty="0"/>
              <a:t>valore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538048"/>
            <a:ext cx="1734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</a:t>
            </a:r>
            <a:r>
              <a:rPr spc="-15" dirty="0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213865"/>
            <a:ext cx="4773295" cy="48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400" dirty="0">
                <a:latin typeface="Times New Roman"/>
                <a:cs typeface="Times New Roman"/>
              </a:rPr>
              <a:t>considera il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addendi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Times New Roman"/>
                <a:cs typeface="Times New Roman"/>
              </a:rPr>
              <a:t>finché </a:t>
            </a:r>
            <a:r>
              <a:rPr sz="2400" dirty="0">
                <a:latin typeface="Times New Roman"/>
                <a:cs typeface="Times New Roman"/>
              </a:rPr>
              <a:t>ci </a:t>
            </a:r>
            <a:r>
              <a:rPr sz="2400" spc="-5" dirty="0">
                <a:latin typeface="Times New Roman"/>
                <a:cs typeface="Times New Roman"/>
              </a:rPr>
              <a:t>sono </a:t>
            </a:r>
            <a:r>
              <a:rPr sz="2400" dirty="0">
                <a:latin typeface="Times New Roman"/>
                <a:cs typeface="Times New Roman"/>
              </a:rPr>
              <a:t>ancora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da </a:t>
            </a:r>
            <a:r>
              <a:rPr sz="2400" spc="-5" dirty="0">
                <a:latin typeface="Times New Roman"/>
                <a:cs typeface="Times New Roman"/>
              </a:rPr>
              <a:t>sommare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esegui</a:t>
            </a:r>
            <a:endParaRPr sz="2400">
              <a:latin typeface="Times New Roman"/>
              <a:cs typeface="Times New Roman"/>
            </a:endParaRPr>
          </a:p>
          <a:p>
            <a:pPr marL="338455" marR="1186815">
              <a:lnSpc>
                <a:spcPct val="1204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leggi il </a:t>
            </a:r>
            <a:r>
              <a:rPr sz="2400" spc="-5" dirty="0">
                <a:latin typeface="Times New Roman"/>
                <a:cs typeface="Times New Roman"/>
              </a:rPr>
              <a:t>numero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successivo  </a:t>
            </a:r>
            <a:r>
              <a:rPr sz="3600" spc="-7" baseline="13888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i+1</a:t>
            </a:r>
            <a:endParaRPr sz="16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i+1</a:t>
            </a:r>
            <a:endParaRPr sz="2400" baseline="-20833">
              <a:latin typeface="Times New Roman"/>
              <a:cs typeface="Times New Roman"/>
            </a:endParaRPr>
          </a:p>
          <a:p>
            <a:pPr marL="338455" marR="1824355" indent="-32639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Times New Roman"/>
                <a:cs typeface="Times New Roman"/>
              </a:rPr>
              <a:t>comunica </a:t>
            </a:r>
            <a:r>
              <a:rPr sz="2400" dirty="0">
                <a:latin typeface="Times New Roman"/>
                <a:cs typeface="Times New Roman"/>
              </a:rPr>
              <a:t>che la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somma  </a:t>
            </a:r>
            <a:r>
              <a:rPr sz="2400" dirty="0">
                <a:latin typeface="Times New Roman"/>
                <a:cs typeface="Times New Roman"/>
              </a:rPr>
              <a:t>finale è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538048"/>
            <a:ext cx="1734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</a:t>
            </a:r>
            <a:r>
              <a:rPr spc="-15" dirty="0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59059"/>
            <a:ext cx="7379334" cy="5265420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2105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marR="696595" indent="-325755">
              <a:lnSpc>
                <a:spcPts val="3030"/>
              </a:lnSpc>
              <a:spcBef>
                <a:spcPts val="193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 </a:t>
            </a:r>
            <a:r>
              <a:rPr sz="2800" spc="-10" dirty="0">
                <a:latin typeface="Times New Roman"/>
                <a:cs typeface="Times New Roman"/>
              </a:rPr>
              <a:t>sommare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numeri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5" dirty="0">
                <a:latin typeface="Times New Roman"/>
                <a:cs typeface="Times New Roman"/>
              </a:rPr>
              <a:t>necessarie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– 1  addizioni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27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ne </a:t>
            </a:r>
            <a:r>
              <a:rPr sz="2400" spc="-5" dirty="0">
                <a:latin typeface="Times New Roman"/>
                <a:cs typeface="Times New Roman"/>
              </a:rPr>
              <a:t>usano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generalità</a:t>
            </a:r>
            <a:endParaRPr sz="2400">
              <a:latin typeface="Times New Roman"/>
              <a:cs typeface="Times New Roman"/>
            </a:endParaRPr>
          </a:p>
          <a:p>
            <a:pPr marL="338455" marR="449580" indent="-325755">
              <a:lnSpc>
                <a:spcPts val="3030"/>
              </a:lnSpc>
              <a:spcBef>
                <a:spcPts val="73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Ad </a:t>
            </a:r>
            <a:r>
              <a:rPr sz="2800" dirty="0">
                <a:latin typeface="Times New Roman"/>
                <a:cs typeface="Times New Roman"/>
              </a:rPr>
              <a:t>ogni </a:t>
            </a:r>
            <a:r>
              <a:rPr sz="2800" spc="-5" dirty="0">
                <a:latin typeface="Times New Roman"/>
                <a:cs typeface="Times New Roman"/>
              </a:rPr>
              <a:t>iterazione </a:t>
            </a:r>
            <a:r>
              <a:rPr sz="2800" i="1" spc="-5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rappresenta </a:t>
            </a:r>
            <a:r>
              <a:rPr sz="2800" spc="-5" dirty="0">
                <a:latin typeface="Times New Roman"/>
                <a:cs typeface="Times New Roman"/>
              </a:rPr>
              <a:t>la </a:t>
            </a:r>
            <a:r>
              <a:rPr sz="2800" spc="-10" dirty="0">
                <a:latin typeface="Times New Roman"/>
                <a:cs typeface="Times New Roman"/>
              </a:rPr>
              <a:t>somma </a:t>
            </a:r>
            <a:r>
              <a:rPr sz="2800" spc="-5" dirty="0">
                <a:latin typeface="Times New Roman"/>
                <a:cs typeface="Times New Roman"/>
              </a:rPr>
              <a:t>dei  primi </a:t>
            </a:r>
            <a:r>
              <a:rPr sz="2800" i="1" spc="-5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valori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26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Per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ha la </a:t>
            </a:r>
            <a:r>
              <a:rPr sz="2400" spc="-10" dirty="0">
                <a:latin typeface="Times New Roman"/>
                <a:cs typeface="Times New Roman"/>
              </a:rPr>
              <a:t>somma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totale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5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Il </a:t>
            </a:r>
            <a:r>
              <a:rPr sz="2800" dirty="0">
                <a:latin typeface="Times New Roman"/>
                <a:cs typeface="Times New Roman"/>
              </a:rPr>
              <a:t>valore </a:t>
            </a:r>
            <a:r>
              <a:rPr sz="2800" spc="-5" dirty="0">
                <a:latin typeface="Times New Roman"/>
                <a:cs typeface="Times New Roman"/>
              </a:rPr>
              <a:t>di </a:t>
            </a:r>
            <a:r>
              <a:rPr sz="2800" i="1" spc="-5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cresce ad </a:t>
            </a:r>
            <a:r>
              <a:rPr sz="2800" dirty="0">
                <a:latin typeface="Times New Roman"/>
                <a:cs typeface="Times New Roman"/>
              </a:rPr>
              <a:t>ogni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iterazione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o poi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uscirà dal ciclo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(Terminazione)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4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Non è assicurata la precisione della </a:t>
            </a:r>
            <a:r>
              <a:rPr sz="2800" spc="-10" dirty="0">
                <a:latin typeface="Times New Roman"/>
                <a:cs typeface="Times New Roman"/>
              </a:rPr>
              <a:t>somma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finale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Sommare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numeri </a:t>
            </a:r>
            <a:r>
              <a:rPr sz="2400" dirty="0">
                <a:latin typeface="Times New Roman"/>
                <a:cs typeface="Times New Roman"/>
              </a:rPr>
              <a:t>per valore assoluto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crescente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169" y="813257"/>
            <a:ext cx="5676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Successione di</a:t>
            </a:r>
            <a:r>
              <a:rPr spc="-85" dirty="0"/>
              <a:t> </a:t>
            </a:r>
            <a:r>
              <a:rPr dirty="0"/>
              <a:t>Fibonacci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7535545" cy="2905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8455" marR="5080" indent="-325755">
              <a:lnSpc>
                <a:spcPct val="100400"/>
              </a:lnSpc>
              <a:spcBef>
                <a:spcPts val="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Generare i primi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termini della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successione  di Fibonacci (n </a:t>
            </a:r>
            <a:r>
              <a:rPr sz="3200" dirty="0">
                <a:latin typeface="Symbol"/>
                <a:cs typeface="Symbol"/>
              </a:rPr>
              <a:t>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0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 primi due termini sono 0 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737870" marR="947419" lvl="1" indent="-267970">
              <a:lnSpc>
                <a:spcPct val="100000"/>
              </a:lnSpc>
              <a:spcBef>
                <a:spcPts val="70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termine successivo è ottenuto </a:t>
            </a:r>
            <a:r>
              <a:rPr sz="2800" spc="-10" dirty="0">
                <a:latin typeface="Times New Roman"/>
                <a:cs typeface="Times New Roman"/>
              </a:rPr>
              <a:t>come  somma </a:t>
            </a:r>
            <a:r>
              <a:rPr sz="2800" spc="-5" dirty="0">
                <a:latin typeface="Times New Roman"/>
                <a:cs typeface="Times New Roman"/>
              </a:rPr>
              <a:t>degli ultimi 2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termini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1, 2, 3, 5, 8, 13, 21, 34,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169" y="813257"/>
            <a:ext cx="5676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Successione di</a:t>
            </a:r>
            <a:r>
              <a:rPr spc="-85" dirty="0"/>
              <a:t> </a:t>
            </a:r>
            <a:r>
              <a:rPr dirty="0"/>
              <a:t>Fibonacci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339"/>
            <a:ext cx="7573009" cy="38481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92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Necessario un ciclo di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generazioni</a:t>
            </a:r>
            <a:endParaRPr sz="3200">
              <a:latin typeface="Times New Roman"/>
              <a:cs typeface="Times New Roman"/>
            </a:endParaRPr>
          </a:p>
          <a:p>
            <a:pPr marL="737870" marR="508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In ogni istante, </a:t>
            </a:r>
            <a:r>
              <a:rPr sz="2800" dirty="0">
                <a:latin typeface="Times New Roman"/>
                <a:cs typeface="Times New Roman"/>
              </a:rPr>
              <a:t>bisogna </a:t>
            </a:r>
            <a:r>
              <a:rPr sz="2800" spc="-5" dirty="0">
                <a:latin typeface="Times New Roman"/>
                <a:cs typeface="Times New Roman"/>
              </a:rPr>
              <a:t>conoscere </a:t>
            </a:r>
            <a:r>
              <a:rPr sz="2800" dirty="0">
                <a:latin typeface="Times New Roman"/>
                <a:cs typeface="Times New Roman"/>
              </a:rPr>
              <a:t>gli </a:t>
            </a:r>
            <a:r>
              <a:rPr sz="2800" spc="-5" dirty="0">
                <a:latin typeface="Times New Roman"/>
                <a:cs typeface="Times New Roman"/>
              </a:rPr>
              <a:t>ultimi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due  termini generati </a:t>
            </a:r>
            <a:r>
              <a:rPr sz="2800" dirty="0">
                <a:latin typeface="Times New Roman"/>
                <a:cs typeface="Times New Roman"/>
              </a:rPr>
              <a:t>per </a:t>
            </a:r>
            <a:r>
              <a:rPr sz="2800" spc="-5" dirty="0">
                <a:latin typeface="Times New Roman"/>
                <a:cs typeface="Times New Roman"/>
              </a:rPr>
              <a:t>generare il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successivo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Ultimo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Penultimo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9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Dopo la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generazione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termine </a:t>
            </a:r>
            <a:r>
              <a:rPr sz="2400" dirty="0">
                <a:latin typeface="Times New Roman"/>
                <a:cs typeface="Times New Roman"/>
              </a:rPr>
              <a:t>appena generato diventa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l’ultimo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termine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era </a:t>
            </a:r>
            <a:r>
              <a:rPr sz="2400" spc="-5" dirty="0">
                <a:latin typeface="Times New Roman"/>
                <a:cs typeface="Times New Roman"/>
              </a:rPr>
              <a:t>l’ultimo </a:t>
            </a:r>
            <a:r>
              <a:rPr sz="2400" dirty="0">
                <a:latin typeface="Times New Roman"/>
                <a:cs typeface="Times New Roman"/>
              </a:rPr>
              <a:t>diventa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penultimo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817" y="813257"/>
            <a:ext cx="4451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Minimo fra 3</a:t>
            </a:r>
            <a:r>
              <a:rPr spc="-85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472680" cy="4064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54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Trovare il minore fra tre numeri reali </a:t>
            </a:r>
            <a:r>
              <a:rPr sz="3200" i="1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i="1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Esempi: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1,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= 2,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20,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50,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55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2,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= 1,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7,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= 34,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9"/>
              </a:spcBef>
              <a:buChar char="•"/>
              <a:tabLst>
                <a:tab pos="338455" algn="l"/>
                <a:tab pos="339090" algn="l"/>
                <a:tab pos="4502785" algn="l"/>
              </a:tabLst>
            </a:pPr>
            <a:r>
              <a:rPr sz="3200" dirty="0">
                <a:latin typeface="Times New Roman"/>
                <a:cs typeface="Times New Roman"/>
              </a:rPr>
              <a:t>Operatore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confronto	</a:t>
            </a:r>
            <a:r>
              <a:rPr sz="3200" i="1" dirty="0">
                <a:latin typeface="Times New Roman"/>
                <a:cs typeface="Times New Roman"/>
              </a:rPr>
              <a:t>x </a:t>
            </a:r>
            <a:r>
              <a:rPr sz="3200" b="1" dirty="0">
                <a:latin typeface="Symbol"/>
                <a:cs typeface="Symbol"/>
              </a:rPr>
              <a:t>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ts val="3190"/>
              </a:lnSpc>
              <a:spcBef>
                <a:spcPts val="37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È verificato se il valore associato alla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variabile</a:t>
            </a:r>
            <a:endParaRPr sz="2800">
              <a:latin typeface="Times New Roman"/>
              <a:cs typeface="Times New Roman"/>
            </a:endParaRPr>
          </a:p>
          <a:p>
            <a:pPr marL="410845" algn="ctr">
              <a:lnSpc>
                <a:spcPts val="3190"/>
              </a:lnSpc>
            </a:pP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è minore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quello associato alla variabile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169" y="538048"/>
            <a:ext cx="5676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Successione di</a:t>
            </a:r>
            <a:r>
              <a:rPr spc="-85" dirty="0"/>
              <a:t> </a:t>
            </a:r>
            <a:r>
              <a:rPr dirty="0"/>
              <a:t>Fibonacci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213865"/>
            <a:ext cx="5444490" cy="472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400" dirty="0">
                <a:latin typeface="Times New Roman"/>
                <a:cs typeface="Times New Roman"/>
              </a:rPr>
              <a:t>Acquisire il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termini </a:t>
            </a:r>
            <a:r>
              <a:rPr sz="2400" dirty="0">
                <a:latin typeface="Times New Roman"/>
                <a:cs typeface="Times New Roman"/>
              </a:rPr>
              <a:t>da generare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 marR="1361440">
              <a:lnSpc>
                <a:spcPct val="120800"/>
              </a:lnSpc>
              <a:spcBef>
                <a:spcPts val="15"/>
              </a:spcBef>
            </a:pPr>
            <a:r>
              <a:rPr sz="2400" spc="-5" dirty="0">
                <a:latin typeface="Times New Roman"/>
                <a:cs typeface="Times New Roman"/>
              </a:rPr>
              <a:t>primo </a:t>
            </a:r>
            <a:r>
              <a:rPr sz="2400" dirty="0">
                <a:latin typeface="Times New Roman"/>
                <a:cs typeface="Times New Roman"/>
              </a:rPr>
              <a:t>(e </a:t>
            </a:r>
            <a:r>
              <a:rPr sz="2400" spc="-5" dirty="0">
                <a:latin typeface="Times New Roman"/>
                <a:cs typeface="Times New Roman"/>
              </a:rPr>
              <a:t>penultimo) termine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 secondo (e </a:t>
            </a:r>
            <a:r>
              <a:rPr sz="2400" spc="-5" dirty="0">
                <a:latin typeface="Times New Roman"/>
                <a:cs typeface="Times New Roman"/>
              </a:rPr>
              <a:t>ultimo) termine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1  </a:t>
            </a:r>
            <a:r>
              <a:rPr sz="2400" spc="-5" dirty="0">
                <a:latin typeface="Times New Roman"/>
                <a:cs typeface="Times New Roman"/>
              </a:rPr>
              <a:t>termini </a:t>
            </a:r>
            <a:r>
              <a:rPr sz="2400" dirty="0">
                <a:latin typeface="Times New Roman"/>
                <a:cs typeface="Times New Roman"/>
              </a:rPr>
              <a:t>generati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38455" indent="-326390">
              <a:lnSpc>
                <a:spcPct val="100000"/>
              </a:lnSpc>
              <a:spcBef>
                <a:spcPts val="590"/>
              </a:spcBef>
            </a:pPr>
            <a:r>
              <a:rPr sz="2400" b="1" dirty="0">
                <a:latin typeface="Times New Roman"/>
                <a:cs typeface="Times New Roman"/>
              </a:rPr>
              <a:t>fintantoché </a:t>
            </a:r>
            <a:r>
              <a:rPr sz="2400" spc="-5" dirty="0">
                <a:latin typeface="Times New Roman"/>
                <a:cs typeface="Times New Roman"/>
              </a:rPr>
              <a:t>termini </a:t>
            </a:r>
            <a:r>
              <a:rPr sz="2400" dirty="0">
                <a:latin typeface="Times New Roman"/>
                <a:cs typeface="Times New Roman"/>
              </a:rPr>
              <a:t>generati &lt;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esegui</a:t>
            </a:r>
            <a:endParaRPr sz="2400">
              <a:latin typeface="Times New Roman"/>
              <a:cs typeface="Times New Roman"/>
            </a:endParaRPr>
          </a:p>
          <a:p>
            <a:pPr marL="338455" marR="526415">
              <a:lnSpc>
                <a:spcPct val="1208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nuovo </a:t>
            </a:r>
            <a:r>
              <a:rPr sz="2400" spc="-5" dirty="0">
                <a:latin typeface="Times New Roman"/>
                <a:cs typeface="Times New Roman"/>
              </a:rPr>
              <a:t>termine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penultimo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ultimo  penultimo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ultimo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Times New Roman"/>
                <a:cs typeface="Times New Roman"/>
              </a:rPr>
              <a:t>ultimo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nuovo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termine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termini </a:t>
            </a:r>
            <a:r>
              <a:rPr sz="2400" dirty="0">
                <a:latin typeface="Times New Roman"/>
                <a:cs typeface="Times New Roman"/>
              </a:rPr>
              <a:t>generati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termini </a:t>
            </a:r>
            <a:r>
              <a:rPr sz="2400" dirty="0">
                <a:latin typeface="Times New Roman"/>
                <a:cs typeface="Times New Roman"/>
              </a:rPr>
              <a:t>generati +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114" y="847090"/>
            <a:ext cx="69507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Inversione </a:t>
            </a:r>
            <a:r>
              <a:rPr sz="4000" dirty="0"/>
              <a:t>delle </a:t>
            </a:r>
            <a:r>
              <a:rPr sz="4000" spc="-5" dirty="0"/>
              <a:t>Cifre di un Intero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7314565" cy="3965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marR="327025" indent="-325755">
              <a:lnSpc>
                <a:spcPct val="100000"/>
              </a:lnSpc>
              <a:spcBef>
                <a:spcPts val="1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Progettare un algoritmo che accetta un  intero positivo e ne inverte </a:t>
            </a:r>
            <a:r>
              <a:rPr sz="3200" spc="5" dirty="0">
                <a:latin typeface="Times New Roman"/>
                <a:cs typeface="Times New Roman"/>
              </a:rPr>
              <a:t>l’ordine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delle  cifre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</a:t>
            </a:r>
            <a:endParaRPr sz="2800">
              <a:latin typeface="Times New Roman"/>
              <a:cs typeface="Times New Roman"/>
            </a:endParaRPr>
          </a:p>
          <a:p>
            <a:pPr marL="73787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latin typeface="Times New Roman"/>
                <a:cs typeface="Times New Roman"/>
              </a:rPr>
              <a:t>27953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35972</a:t>
            </a:r>
            <a:endParaRPr sz="28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77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Operatori DIV 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</a:t>
            </a:r>
            <a:endParaRPr sz="3200">
              <a:latin typeface="Times New Roman"/>
              <a:cs typeface="Times New Roman"/>
            </a:endParaRPr>
          </a:p>
          <a:p>
            <a:pPr marL="737870" marR="508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Calcolano, rispettivamente, il quoziente intero  ed il resto di una </a:t>
            </a:r>
            <a:r>
              <a:rPr sz="2800" dirty="0">
                <a:latin typeface="Times New Roman"/>
                <a:cs typeface="Times New Roman"/>
              </a:rPr>
              <a:t>divisione fra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114" y="847090"/>
            <a:ext cx="69507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Inversione </a:t>
            </a:r>
            <a:r>
              <a:rPr sz="4000" dirty="0"/>
              <a:t>delle </a:t>
            </a:r>
            <a:r>
              <a:rPr sz="4000" spc="-5" dirty="0"/>
              <a:t>Cifre di un Intero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1911685"/>
            <a:ext cx="7217409" cy="36982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82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Serve accedere alle singole cifre </a:t>
            </a:r>
            <a:r>
              <a:rPr sz="2800" dirty="0">
                <a:latin typeface="Times New Roman"/>
                <a:cs typeface="Times New Roman"/>
              </a:rPr>
              <a:t>del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numero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15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Non è nota a priori la lunghezza del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Iniziare </a:t>
            </a:r>
            <a:r>
              <a:rPr sz="2000" dirty="0">
                <a:latin typeface="Times New Roman"/>
                <a:cs typeface="Times New Roman"/>
              </a:rPr>
              <a:t>dalla cifra </a:t>
            </a:r>
            <a:r>
              <a:rPr sz="2000" spc="-5" dirty="0">
                <a:latin typeface="Times New Roman"/>
                <a:cs typeface="Times New Roman"/>
              </a:rPr>
              <a:t>meno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significativa</a:t>
            </a:r>
            <a:endParaRPr sz="2000">
              <a:latin typeface="Times New Roman"/>
              <a:cs typeface="Times New Roman"/>
            </a:endParaRPr>
          </a:p>
          <a:p>
            <a:pPr marL="338455" marR="98425" indent="-325755">
              <a:lnSpc>
                <a:spcPct val="100000"/>
              </a:lnSpc>
              <a:spcBef>
                <a:spcPts val="66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Eliminare progressivamente le cifre dal numero  originario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2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Procedere da destra </a:t>
            </a:r>
            <a:r>
              <a:rPr sz="2400" spc="-5" dirty="0">
                <a:latin typeface="Times New Roman"/>
                <a:cs typeface="Times New Roman"/>
              </a:rPr>
              <a:t>verso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sinistra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9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Accodarle progressivamente al numero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invertito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0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Far </a:t>
            </a:r>
            <a:r>
              <a:rPr sz="2400" dirty="0">
                <a:latin typeface="Times New Roman"/>
                <a:cs typeface="Times New Roman"/>
              </a:rPr>
              <a:t>scalare le precedenti </a:t>
            </a:r>
            <a:r>
              <a:rPr sz="2400" spc="-5" dirty="0">
                <a:latin typeface="Times New Roman"/>
                <a:cs typeface="Times New Roman"/>
              </a:rPr>
              <a:t>verso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sinistra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114" y="847090"/>
            <a:ext cx="69507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Inversione </a:t>
            </a:r>
            <a:r>
              <a:rPr sz="4000" dirty="0"/>
              <a:t>delle </a:t>
            </a:r>
            <a:r>
              <a:rPr sz="4000" spc="-5" dirty="0"/>
              <a:t>Cifre di un Intero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6908800" cy="39287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4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Individuazione della cifra </a:t>
            </a:r>
            <a:r>
              <a:rPr sz="2800" spc="-10" dirty="0">
                <a:latin typeface="Times New Roman"/>
                <a:cs typeface="Times New Roman"/>
              </a:rPr>
              <a:t>meno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significativa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c = n </a:t>
            </a:r>
            <a:r>
              <a:rPr sz="2400" spc="-5" dirty="0">
                <a:latin typeface="Times New Roman"/>
                <a:cs typeface="Times New Roman"/>
              </a:rPr>
              <a:t>MOD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59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Rimozione della cifra </a:t>
            </a:r>
            <a:r>
              <a:rPr sz="2800" spc="-10" dirty="0">
                <a:latin typeface="Times New Roman"/>
                <a:cs typeface="Times New Roman"/>
              </a:rPr>
              <a:t>meno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significativa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1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n’ </a:t>
            </a:r>
            <a:r>
              <a:rPr sz="2400" dirty="0">
                <a:latin typeface="Times New Roman"/>
                <a:cs typeface="Times New Roman"/>
              </a:rPr>
              <a:t>= n </a:t>
            </a:r>
            <a:r>
              <a:rPr sz="2400" spc="-5" dirty="0">
                <a:latin typeface="Times New Roman"/>
                <a:cs typeface="Times New Roman"/>
              </a:rPr>
              <a:t>DIV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338455" marR="5080" indent="-325755">
              <a:lnSpc>
                <a:spcPts val="3020"/>
              </a:lnSpc>
              <a:spcBef>
                <a:spcPts val="74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Scalare verso </a:t>
            </a:r>
            <a:r>
              <a:rPr sz="2800" dirty="0">
                <a:latin typeface="Times New Roman"/>
                <a:cs typeface="Times New Roman"/>
              </a:rPr>
              <a:t>sinistra l’inversione </a:t>
            </a:r>
            <a:r>
              <a:rPr sz="2800" spc="-5" dirty="0">
                <a:latin typeface="Times New Roman"/>
                <a:cs typeface="Times New Roman"/>
              </a:rPr>
              <a:t>parziale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  aggiungere la nuova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cifra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– m * </a:t>
            </a:r>
            <a:r>
              <a:rPr sz="2400" spc="-5" dirty="0">
                <a:latin typeface="Times New Roman"/>
                <a:cs typeface="Times New Roman"/>
              </a:rPr>
              <a:t>10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4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Ripetere fino a quando non ci sono </a:t>
            </a:r>
            <a:r>
              <a:rPr sz="2800" dirty="0">
                <a:latin typeface="Times New Roman"/>
                <a:cs typeface="Times New Roman"/>
              </a:rPr>
              <a:t>più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cifre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Quoziente della divisione pari 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114" y="571576"/>
            <a:ext cx="6952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Inversione </a:t>
            </a:r>
            <a:r>
              <a:rPr sz="4000" spc="-5" dirty="0"/>
              <a:t>delle Cifre </a:t>
            </a:r>
            <a:r>
              <a:rPr sz="4000" dirty="0"/>
              <a:t>di </a:t>
            </a:r>
            <a:r>
              <a:rPr sz="4000" spc="-5" dirty="0"/>
              <a:t>un</a:t>
            </a:r>
            <a:r>
              <a:rPr sz="4000" spc="-15" dirty="0"/>
              <a:t> </a:t>
            </a:r>
            <a:r>
              <a:rPr sz="4000" spc="-5" dirty="0"/>
              <a:t>Intero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1183385"/>
            <a:ext cx="7099300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400" dirty="0">
                <a:latin typeface="Times New Roman"/>
                <a:cs typeface="Times New Roman"/>
              </a:rPr>
              <a:t>Stabilire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Predisporre </a:t>
            </a:r>
            <a:r>
              <a:rPr sz="2400" spc="-5" dirty="0">
                <a:latin typeface="Times New Roman"/>
                <a:cs typeface="Times New Roman"/>
              </a:rPr>
              <a:t>a 0 </a:t>
            </a:r>
            <a:r>
              <a:rPr sz="2400" dirty="0">
                <a:latin typeface="Times New Roman"/>
                <a:cs typeface="Times New Roman"/>
              </a:rPr>
              <a:t>l’intero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rovesciato</a:t>
            </a:r>
            <a:endParaRPr sz="2400">
              <a:latin typeface="Times New Roman"/>
              <a:cs typeface="Times New Roman"/>
            </a:endParaRPr>
          </a:p>
          <a:p>
            <a:pPr marL="338455" marR="1075055" indent="-326390">
              <a:lnSpc>
                <a:spcPct val="120800"/>
              </a:lnSpc>
            </a:pPr>
            <a:r>
              <a:rPr sz="2400" spc="-5" dirty="0">
                <a:latin typeface="Times New Roman"/>
                <a:cs typeface="Times New Roman"/>
              </a:rPr>
              <a:t>Finché </a:t>
            </a:r>
            <a:r>
              <a:rPr sz="2400" dirty="0">
                <a:latin typeface="Times New Roman"/>
                <a:cs typeface="Times New Roman"/>
              </a:rPr>
              <a:t>l’intero </a:t>
            </a:r>
            <a:r>
              <a:rPr sz="2400" spc="-5" dirty="0">
                <a:latin typeface="Times New Roman"/>
                <a:cs typeface="Times New Roman"/>
              </a:rPr>
              <a:t>da </a:t>
            </a:r>
            <a:r>
              <a:rPr sz="2400" dirty="0">
                <a:latin typeface="Times New Roman"/>
                <a:cs typeface="Times New Roman"/>
              </a:rPr>
              <a:t>rovesciare </a:t>
            </a:r>
            <a:r>
              <a:rPr sz="2400" spc="-5" dirty="0">
                <a:latin typeface="Times New Roman"/>
                <a:cs typeface="Times New Roman"/>
              </a:rPr>
              <a:t>è maggiore di 0  </a:t>
            </a:r>
            <a:r>
              <a:rPr sz="2400" dirty="0">
                <a:latin typeface="Times New Roman"/>
                <a:cs typeface="Times New Roman"/>
              </a:rPr>
              <a:t>Estrarre dall’intero da rovesciare la </a:t>
            </a:r>
            <a:r>
              <a:rPr sz="2400" spc="-5" dirty="0">
                <a:latin typeface="Times New Roman"/>
                <a:cs typeface="Times New Roman"/>
              </a:rPr>
              <a:t>cifra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meno</a:t>
            </a:r>
            <a:endParaRPr sz="24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significativa </a:t>
            </a:r>
            <a:r>
              <a:rPr sz="2400" spc="-10" dirty="0">
                <a:latin typeface="Times New Roman"/>
                <a:cs typeface="Times New Roman"/>
              </a:rPr>
              <a:t>come </a:t>
            </a:r>
            <a:r>
              <a:rPr sz="2400" dirty="0">
                <a:latin typeface="Times New Roman"/>
                <a:cs typeface="Times New Roman"/>
              </a:rPr>
              <a:t>resto della divisione </a:t>
            </a:r>
            <a:r>
              <a:rPr sz="2400" spc="-5" dirty="0">
                <a:latin typeface="Times New Roman"/>
                <a:cs typeface="Times New Roman"/>
              </a:rPr>
              <a:t>per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459105" marR="5080" indent="-1206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Aggiornare </a:t>
            </a:r>
            <a:r>
              <a:rPr sz="2400" dirty="0">
                <a:latin typeface="Times New Roman"/>
                <a:cs typeface="Times New Roman"/>
              </a:rPr>
              <a:t>l’intero rovesciato </a:t>
            </a:r>
            <a:r>
              <a:rPr sz="2400" spc="-5" dirty="0">
                <a:latin typeface="Times New Roman"/>
                <a:cs typeface="Times New Roman"/>
              </a:rPr>
              <a:t>moltiplicandolo per 10 e  </a:t>
            </a:r>
            <a:r>
              <a:rPr sz="2400" dirty="0">
                <a:latin typeface="Times New Roman"/>
                <a:cs typeface="Times New Roman"/>
              </a:rPr>
              <a:t>aggiungendo la </a:t>
            </a:r>
            <a:r>
              <a:rPr sz="2400" spc="-5" dirty="0">
                <a:latin typeface="Times New Roman"/>
                <a:cs typeface="Times New Roman"/>
              </a:rPr>
              <a:t>cifra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estratta</a:t>
            </a:r>
            <a:endParaRPr sz="2400">
              <a:latin typeface="Times New Roman"/>
              <a:cs typeface="Times New Roman"/>
            </a:endParaRPr>
          </a:p>
          <a:p>
            <a:pPr marL="459105" marR="634365" indent="-1206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Eliminare </a:t>
            </a:r>
            <a:r>
              <a:rPr sz="2400" dirty="0">
                <a:latin typeface="Times New Roman"/>
                <a:cs typeface="Times New Roman"/>
              </a:rPr>
              <a:t>dall’intero da rovesciare la cifra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estratta  dividendolo per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94" y="433831"/>
            <a:ext cx="69507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Inversione </a:t>
            </a:r>
            <a:r>
              <a:rPr sz="4000" dirty="0"/>
              <a:t>delle </a:t>
            </a:r>
            <a:r>
              <a:rPr sz="4000" spc="-5" dirty="0"/>
              <a:t>Cifre di un Intero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1093723"/>
            <a:ext cx="4764405" cy="483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5"/>
              </a:spcBef>
            </a:pP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i="1" dirty="0">
                <a:latin typeface="Times New Roman"/>
                <a:cs typeface="Times New Roman"/>
              </a:rPr>
              <a:t>inverso</a:t>
            </a:r>
            <a:r>
              <a:rPr sz="2400" dirty="0">
                <a:latin typeface="Times New Roman"/>
                <a:cs typeface="Times New Roman"/>
              </a:rPr>
              <a:t>:=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338455" marR="2235835" indent="-326390">
              <a:lnSpc>
                <a:spcPct val="120800"/>
              </a:lnSpc>
            </a:pPr>
            <a:r>
              <a:rPr sz="2400" spc="-5" dirty="0">
                <a:latin typeface="Times New Roman"/>
                <a:cs typeface="Times New Roman"/>
              </a:rPr>
              <a:t>while </a:t>
            </a:r>
            <a:r>
              <a:rPr sz="2400" i="1" dirty="0">
                <a:latin typeface="Times New Roman"/>
                <a:cs typeface="Times New Roman"/>
              </a:rPr>
              <a:t>inverso </a:t>
            </a:r>
            <a:r>
              <a:rPr sz="2400" dirty="0">
                <a:latin typeface="Times New Roman"/>
                <a:cs typeface="Times New Roman"/>
              </a:rPr>
              <a:t>&gt; 0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 begin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5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:=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MOD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2400" i="1" dirty="0">
                <a:latin typeface="Times New Roman"/>
                <a:cs typeface="Times New Roman"/>
              </a:rPr>
              <a:t>inverso</a:t>
            </a:r>
            <a:r>
              <a:rPr sz="2400" dirty="0">
                <a:latin typeface="Times New Roman"/>
                <a:cs typeface="Times New Roman"/>
              </a:rPr>
              <a:t>:= </a:t>
            </a:r>
            <a:r>
              <a:rPr sz="2400" i="1" dirty="0">
                <a:latin typeface="Times New Roman"/>
                <a:cs typeface="Times New Roman"/>
              </a:rPr>
              <a:t>inverso </a:t>
            </a:r>
            <a:r>
              <a:rPr sz="2400" dirty="0">
                <a:latin typeface="Times New Roman"/>
                <a:cs typeface="Times New Roman"/>
              </a:rPr>
              <a:t>* 10 +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n:= n </a:t>
            </a:r>
            <a:r>
              <a:rPr sz="2400" spc="-5" dirty="0">
                <a:latin typeface="Times New Roman"/>
                <a:cs typeface="Times New Roman"/>
              </a:rPr>
              <a:t>DIV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Times New Roman"/>
                <a:cs typeface="Times New Roman"/>
              </a:rPr>
              <a:t>write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inverso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920" y="813257"/>
            <a:ext cx="4311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Algoritmi su</a:t>
            </a:r>
            <a:r>
              <a:rPr spc="-90" dirty="0"/>
              <a:t> </a:t>
            </a:r>
            <a:r>
              <a:rPr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01517"/>
            <a:ext cx="4427855" cy="40811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509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Algoritmi di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base</a:t>
            </a:r>
            <a:endParaRPr sz="32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9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Algoritmi di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supporto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Partizionamento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dirty="0">
                <a:latin typeface="Times New Roman"/>
                <a:cs typeface="Times New Roman"/>
              </a:rPr>
              <a:t>Fusione</a:t>
            </a:r>
            <a:endParaRPr sz="28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Ricerca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Basata su </a:t>
            </a:r>
            <a:r>
              <a:rPr sz="2800" dirty="0">
                <a:latin typeface="Times New Roman"/>
                <a:cs typeface="Times New Roman"/>
              </a:rPr>
              <a:t>un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ordinamento</a:t>
            </a:r>
            <a:endParaRPr sz="28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Ordinamento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Finalizzato alla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ricerca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813257"/>
            <a:ext cx="5690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Acquisizione di un</a:t>
            </a:r>
            <a:r>
              <a:rPr spc="-110" dirty="0"/>
              <a:t> </a:t>
            </a:r>
            <a:r>
              <a:rPr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7176134" cy="41973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4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Dichiarazione del </a:t>
            </a:r>
            <a:r>
              <a:rPr sz="2800" dirty="0">
                <a:latin typeface="Times New Roman"/>
                <a:cs typeface="Times New Roman"/>
              </a:rPr>
              <a:t>tipo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opportuno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Dimensione fissa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Sufficiente </a:t>
            </a:r>
            <a:r>
              <a:rPr sz="2000" dirty="0">
                <a:latin typeface="Times New Roman"/>
                <a:cs typeface="Times New Roman"/>
              </a:rPr>
              <a:t>all’uso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previsto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Indice </a:t>
            </a:r>
            <a:r>
              <a:rPr sz="2000" spc="-10" dirty="0">
                <a:latin typeface="Times New Roman"/>
                <a:cs typeface="Times New Roman"/>
              </a:rPr>
              <a:t>massimo </a:t>
            </a:r>
            <a:r>
              <a:rPr sz="2000" spc="-5" dirty="0">
                <a:latin typeface="Times New Roman"/>
                <a:cs typeface="Times New Roman"/>
              </a:rPr>
              <a:t>attualmente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usato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latin typeface="Times New Roman"/>
                <a:cs typeface="Times New Roman"/>
              </a:rPr>
              <a:t>inizializza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l’indice</a:t>
            </a:r>
            <a:endParaRPr sz="2000">
              <a:latin typeface="Times New Roman"/>
              <a:cs typeface="Times New Roman"/>
            </a:endParaRPr>
          </a:p>
          <a:p>
            <a:pPr marL="338455" marR="1875155" indent="-326390">
              <a:lnSpc>
                <a:spcPct val="110500"/>
              </a:lnSpc>
              <a:spcBef>
                <a:spcPts val="15"/>
              </a:spcBef>
            </a:pPr>
            <a:r>
              <a:rPr sz="2000" b="1" dirty="0">
                <a:latin typeface="Times New Roman"/>
                <a:cs typeface="Times New Roman"/>
              </a:rPr>
              <a:t>fintantoché </a:t>
            </a:r>
            <a:r>
              <a:rPr sz="2000" dirty="0">
                <a:latin typeface="Times New Roman"/>
                <a:cs typeface="Times New Roman"/>
              </a:rPr>
              <a:t>c’è un </a:t>
            </a:r>
            <a:r>
              <a:rPr sz="2000" spc="5" dirty="0">
                <a:latin typeface="Times New Roman"/>
                <a:cs typeface="Times New Roman"/>
              </a:rPr>
              <a:t>nuovo </a:t>
            </a:r>
            <a:r>
              <a:rPr sz="2000" dirty="0">
                <a:latin typeface="Times New Roman"/>
                <a:cs typeface="Times New Roman"/>
              </a:rPr>
              <a:t>dato e l’array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è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pieno  </a:t>
            </a:r>
            <a:r>
              <a:rPr sz="2000" spc="-5" dirty="0">
                <a:latin typeface="Times New Roman"/>
                <a:cs typeface="Times New Roman"/>
              </a:rPr>
              <a:t>incrementa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l’indice</a:t>
            </a:r>
            <a:endParaRPr sz="20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latin typeface="Times New Roman"/>
                <a:cs typeface="Times New Roman"/>
              </a:rPr>
              <a:t>leggi il </a:t>
            </a:r>
            <a:r>
              <a:rPr sz="2000" spc="5" dirty="0">
                <a:latin typeface="Times New Roman"/>
                <a:cs typeface="Times New Roman"/>
              </a:rPr>
              <a:t>nuovo </a:t>
            </a:r>
            <a:r>
              <a:rPr sz="2000" dirty="0">
                <a:latin typeface="Times New Roman"/>
                <a:cs typeface="Times New Roman"/>
              </a:rPr>
              <a:t>dato e inseriscilo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nell’array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Al termine </a:t>
            </a:r>
            <a:r>
              <a:rPr sz="2400" dirty="0">
                <a:latin typeface="Times New Roman"/>
                <a:cs typeface="Times New Roman"/>
              </a:rPr>
              <a:t>l’indice specifica il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  <a:p>
            <a:pPr marL="338455" marR="5080" indent="-325755">
              <a:lnSpc>
                <a:spcPts val="3020"/>
              </a:lnSpc>
              <a:spcBef>
                <a:spcPts val="74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N.B.: NON è </a:t>
            </a:r>
            <a:r>
              <a:rPr sz="2800" dirty="0">
                <a:latin typeface="Times New Roman"/>
                <a:cs typeface="Times New Roman"/>
              </a:rPr>
              <a:t>possibile </a:t>
            </a:r>
            <a:r>
              <a:rPr sz="2800" spc="-5" dirty="0">
                <a:latin typeface="Times New Roman"/>
                <a:cs typeface="Times New Roman"/>
              </a:rPr>
              <a:t>leggere una stringa in un  unico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394" y="813257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Massimo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476490" cy="3913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325755">
              <a:lnSpc>
                <a:spcPts val="3650"/>
              </a:lnSpc>
              <a:spcBef>
                <a:spcPts val="1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Trovare il massimo valore in un insieme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</a:t>
            </a:r>
            <a:endParaRPr sz="3200">
              <a:latin typeface="Times New Roman"/>
              <a:cs typeface="Times New Roman"/>
            </a:endParaRPr>
          </a:p>
          <a:p>
            <a:pPr marL="338455">
              <a:lnSpc>
                <a:spcPts val="3650"/>
              </a:lnSpc>
            </a:pP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elementi</a:t>
            </a:r>
            <a:endParaRPr sz="3200">
              <a:latin typeface="Times New Roman"/>
              <a:cs typeface="Times New Roman"/>
            </a:endParaRPr>
          </a:p>
          <a:p>
            <a:pPr marL="737870" marR="476250" lvl="1" indent="-267970">
              <a:lnSpc>
                <a:spcPts val="3020"/>
              </a:lnSpc>
              <a:spcBef>
                <a:spcPts val="76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Il computer non può guardare globalmente i  </a:t>
            </a:r>
            <a:r>
              <a:rPr sz="2800" dirty="0">
                <a:latin typeface="Times New Roman"/>
                <a:cs typeface="Times New Roman"/>
              </a:rPr>
              <a:t>valori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nell’insieme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Analizzarli uno per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Necessità di </a:t>
            </a:r>
            <a:r>
              <a:rPr sz="2000" spc="-5" dirty="0">
                <a:latin typeface="Times New Roman"/>
                <a:cs typeface="Times New Roman"/>
              </a:rPr>
              <a:t>esaminarli tutti </a:t>
            </a:r>
            <a:r>
              <a:rPr sz="2000" dirty="0">
                <a:latin typeface="Times New Roman"/>
                <a:cs typeface="Times New Roman"/>
              </a:rPr>
              <a:t>per trovare il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massimo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Ricordare in ogni </a:t>
            </a:r>
            <a:r>
              <a:rPr sz="2400" spc="-10" dirty="0">
                <a:latin typeface="Times New Roman"/>
                <a:cs typeface="Times New Roman"/>
              </a:rPr>
              <a:t>momento 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10" dirty="0">
                <a:latin typeface="Times New Roman"/>
                <a:cs typeface="Times New Roman"/>
              </a:rPr>
              <a:t>massimo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parziale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Guardando solo il </a:t>
            </a:r>
            <a:r>
              <a:rPr sz="2000" spc="-5" dirty="0">
                <a:latin typeface="Times New Roman"/>
                <a:cs typeface="Times New Roman"/>
              </a:rPr>
              <a:t>primo, </a:t>
            </a:r>
            <a:r>
              <a:rPr sz="2000" dirty="0">
                <a:latin typeface="Times New Roman"/>
                <a:cs typeface="Times New Roman"/>
              </a:rPr>
              <a:t>è il più </a:t>
            </a:r>
            <a:r>
              <a:rPr sz="2000" spc="-5" dirty="0">
                <a:latin typeface="Times New Roman"/>
                <a:cs typeface="Times New Roman"/>
              </a:rPr>
              <a:t>alto </a:t>
            </a:r>
            <a:r>
              <a:rPr sz="2000" dirty="0">
                <a:latin typeface="Times New Roman"/>
                <a:cs typeface="Times New Roman"/>
              </a:rPr>
              <a:t>che si sia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visto</a:t>
            </a:r>
            <a:endParaRPr sz="2000">
              <a:latin typeface="Times New Roman"/>
              <a:cs typeface="Times New Roman"/>
            </a:endParaRPr>
          </a:p>
          <a:p>
            <a:pPr marL="1612900" marR="5080" lvl="3" indent="-229235">
              <a:lnSpc>
                <a:spcPts val="2160"/>
              </a:lnSpc>
              <a:spcBef>
                <a:spcPts val="525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Guardando i successivi, si aggiorna il </a:t>
            </a:r>
            <a:r>
              <a:rPr sz="2000" spc="-10" dirty="0">
                <a:latin typeface="Times New Roman"/>
                <a:cs typeface="Times New Roman"/>
              </a:rPr>
              <a:t>massimo </a:t>
            </a:r>
            <a:r>
              <a:rPr sz="2000" dirty="0">
                <a:latin typeface="Times New Roman"/>
                <a:cs typeface="Times New Roman"/>
              </a:rPr>
              <a:t>ogni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volta  che se ne trova </a:t>
            </a:r>
            <a:r>
              <a:rPr sz="2000" spc="5" dirty="0">
                <a:latin typeface="Times New Roman"/>
                <a:cs typeface="Times New Roman"/>
              </a:rPr>
              <a:t>uno </a:t>
            </a:r>
            <a:r>
              <a:rPr sz="2000" spc="-5" dirty="0">
                <a:latin typeface="Times New Roman"/>
                <a:cs typeface="Times New Roman"/>
              </a:rPr>
              <a:t>maggiore </a:t>
            </a:r>
            <a:r>
              <a:rPr sz="2000" dirty="0">
                <a:latin typeface="Times New Roman"/>
                <a:cs typeface="Times New Roman"/>
              </a:rPr>
              <a:t>del </a:t>
            </a:r>
            <a:r>
              <a:rPr sz="2000" spc="-10" dirty="0">
                <a:latin typeface="Times New Roman"/>
                <a:cs typeface="Times New Roman"/>
              </a:rPr>
              <a:t>massimo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parziale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394" y="538048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Massimo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7004050" cy="49809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178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51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Inserire il numero di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valori</a:t>
            </a:r>
            <a:endParaRPr sz="32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9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Leggere il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primo</a:t>
            </a:r>
            <a:endParaRPr sz="32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2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Porre il massimo al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primo</a:t>
            </a:r>
            <a:endParaRPr sz="32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2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Mentre non si sono letti tutti gli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Leggere il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successivo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6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Se è maggiore </a:t>
            </a:r>
            <a:r>
              <a:rPr sz="2800" dirty="0">
                <a:latin typeface="Times New Roman"/>
                <a:cs typeface="Times New Roman"/>
              </a:rPr>
              <a:t>del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massimo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Porre il </a:t>
            </a:r>
            <a:r>
              <a:rPr sz="2400" spc="-10" dirty="0">
                <a:latin typeface="Times New Roman"/>
                <a:cs typeface="Times New Roman"/>
              </a:rPr>
              <a:t>massimo </a:t>
            </a:r>
            <a:r>
              <a:rPr sz="2400" dirty="0">
                <a:latin typeface="Times New Roman"/>
                <a:cs typeface="Times New Roman"/>
              </a:rPr>
              <a:t>a questo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numero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Comunicare il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massimo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817" y="538048"/>
            <a:ext cx="4451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Minimo fra 3</a:t>
            </a:r>
            <a:r>
              <a:rPr spc="-85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7819"/>
            <a:ext cx="8223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se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520" y="2313787"/>
            <a:ext cx="2984500" cy="22345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b="1" dirty="0">
                <a:latin typeface="Times New Roman"/>
                <a:cs typeface="Times New Roman"/>
              </a:rPr>
              <a:t>allora se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90"/>
              </a:spcBef>
            </a:pPr>
            <a:r>
              <a:rPr sz="2000" b="1" dirty="0">
                <a:latin typeface="Times New Roman"/>
                <a:cs typeface="Times New Roman"/>
              </a:rPr>
              <a:t>allora </a:t>
            </a:r>
            <a:r>
              <a:rPr sz="2000" dirty="0">
                <a:latin typeface="Times New Roman"/>
                <a:cs typeface="Times New Roman"/>
              </a:rPr>
              <a:t>soluzione =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Times New Roman"/>
                <a:cs typeface="Times New Roman"/>
              </a:rPr>
              <a:t>altrimenti </a:t>
            </a:r>
            <a:r>
              <a:rPr sz="2000" dirty="0">
                <a:latin typeface="Times New Roman"/>
                <a:cs typeface="Times New Roman"/>
              </a:rPr>
              <a:t>soluzione =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Times New Roman"/>
                <a:cs typeface="Times New Roman"/>
              </a:rPr>
              <a:t>altrimenti se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Times New Roman"/>
                <a:cs typeface="Times New Roman"/>
              </a:rPr>
              <a:t>allora </a:t>
            </a:r>
            <a:r>
              <a:rPr sz="2000" dirty="0">
                <a:latin typeface="Times New Roman"/>
                <a:cs typeface="Times New Roman"/>
              </a:rPr>
              <a:t>soluzione =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Times New Roman"/>
                <a:cs typeface="Times New Roman"/>
              </a:rPr>
              <a:t>altrimenti </a:t>
            </a:r>
            <a:r>
              <a:rPr sz="2000" dirty="0">
                <a:latin typeface="Times New Roman"/>
                <a:cs typeface="Times New Roman"/>
              </a:rPr>
              <a:t>soluzione =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8744" y="2497835"/>
            <a:ext cx="4220210" cy="2520950"/>
          </a:xfrm>
          <a:custGeom>
            <a:avLst/>
            <a:gdLst/>
            <a:ahLst/>
            <a:cxnLst/>
            <a:rect l="l" t="t" r="r" b="b"/>
            <a:pathLst>
              <a:path w="4220209" h="2520950">
                <a:moveTo>
                  <a:pt x="0" y="2520696"/>
                </a:moveTo>
                <a:lnTo>
                  <a:pt x="4219956" y="2520696"/>
                </a:lnTo>
                <a:lnTo>
                  <a:pt x="4219956" y="0"/>
                </a:lnTo>
                <a:lnTo>
                  <a:pt x="0" y="0"/>
                </a:lnTo>
                <a:lnTo>
                  <a:pt x="0" y="2520696"/>
                </a:lnTo>
                <a:close/>
              </a:path>
            </a:pathLst>
          </a:custGeom>
          <a:solidFill>
            <a:srgbClr val="B1B1B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8744" y="2497835"/>
            <a:ext cx="4220210" cy="2520950"/>
          </a:xfrm>
          <a:custGeom>
            <a:avLst/>
            <a:gdLst/>
            <a:ahLst/>
            <a:cxnLst/>
            <a:rect l="l" t="t" r="r" b="b"/>
            <a:pathLst>
              <a:path w="4220209" h="2520950">
                <a:moveTo>
                  <a:pt x="0" y="2520696"/>
                </a:moveTo>
                <a:lnTo>
                  <a:pt x="4219956" y="2520696"/>
                </a:lnTo>
                <a:lnTo>
                  <a:pt x="4219956" y="0"/>
                </a:lnTo>
                <a:lnTo>
                  <a:pt x="0" y="0"/>
                </a:lnTo>
                <a:lnTo>
                  <a:pt x="0" y="25206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5603" y="1981200"/>
            <a:ext cx="1120140" cy="325120"/>
          </a:xfrm>
          <a:custGeom>
            <a:avLst/>
            <a:gdLst/>
            <a:ahLst/>
            <a:cxnLst/>
            <a:rect l="l" t="t" r="r" b="b"/>
            <a:pathLst>
              <a:path w="1120140" h="325119">
                <a:moveTo>
                  <a:pt x="939926" y="0"/>
                </a:moveTo>
                <a:lnTo>
                  <a:pt x="180212" y="0"/>
                </a:lnTo>
                <a:lnTo>
                  <a:pt x="132291" y="5796"/>
                </a:lnTo>
                <a:lnTo>
                  <a:pt x="89238" y="22154"/>
                </a:lnTo>
                <a:lnTo>
                  <a:pt x="52768" y="47529"/>
                </a:lnTo>
                <a:lnTo>
                  <a:pt x="24595" y="80376"/>
                </a:lnTo>
                <a:lnTo>
                  <a:pt x="6434" y="119150"/>
                </a:lnTo>
                <a:lnTo>
                  <a:pt x="0" y="162305"/>
                </a:lnTo>
                <a:lnTo>
                  <a:pt x="6434" y="205461"/>
                </a:lnTo>
                <a:lnTo>
                  <a:pt x="24595" y="244235"/>
                </a:lnTo>
                <a:lnTo>
                  <a:pt x="52768" y="277082"/>
                </a:lnTo>
                <a:lnTo>
                  <a:pt x="89238" y="302457"/>
                </a:lnTo>
                <a:lnTo>
                  <a:pt x="132291" y="318815"/>
                </a:lnTo>
                <a:lnTo>
                  <a:pt x="180212" y="324612"/>
                </a:lnTo>
                <a:lnTo>
                  <a:pt x="939926" y="324612"/>
                </a:lnTo>
                <a:lnTo>
                  <a:pt x="987848" y="318815"/>
                </a:lnTo>
                <a:lnTo>
                  <a:pt x="1030901" y="302457"/>
                </a:lnTo>
                <a:lnTo>
                  <a:pt x="1067371" y="277082"/>
                </a:lnTo>
                <a:lnTo>
                  <a:pt x="1095544" y="244235"/>
                </a:lnTo>
                <a:lnTo>
                  <a:pt x="1113705" y="205461"/>
                </a:lnTo>
                <a:lnTo>
                  <a:pt x="1120140" y="162305"/>
                </a:lnTo>
                <a:lnTo>
                  <a:pt x="1113705" y="119150"/>
                </a:lnTo>
                <a:lnTo>
                  <a:pt x="1095544" y="80376"/>
                </a:lnTo>
                <a:lnTo>
                  <a:pt x="1067371" y="47529"/>
                </a:lnTo>
                <a:lnTo>
                  <a:pt x="1030901" y="22154"/>
                </a:lnTo>
                <a:lnTo>
                  <a:pt x="987848" y="5796"/>
                </a:lnTo>
                <a:lnTo>
                  <a:pt x="93992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5603" y="1981200"/>
            <a:ext cx="1120140" cy="325120"/>
          </a:xfrm>
          <a:custGeom>
            <a:avLst/>
            <a:gdLst/>
            <a:ahLst/>
            <a:cxnLst/>
            <a:rect l="l" t="t" r="r" b="b"/>
            <a:pathLst>
              <a:path w="1120140" h="325119">
                <a:moveTo>
                  <a:pt x="180212" y="0"/>
                </a:moveTo>
                <a:lnTo>
                  <a:pt x="939926" y="0"/>
                </a:lnTo>
                <a:lnTo>
                  <a:pt x="987848" y="5796"/>
                </a:lnTo>
                <a:lnTo>
                  <a:pt x="1030901" y="22154"/>
                </a:lnTo>
                <a:lnTo>
                  <a:pt x="1067371" y="47529"/>
                </a:lnTo>
                <a:lnTo>
                  <a:pt x="1095544" y="80376"/>
                </a:lnTo>
                <a:lnTo>
                  <a:pt x="1113705" y="119150"/>
                </a:lnTo>
                <a:lnTo>
                  <a:pt x="1120140" y="162305"/>
                </a:lnTo>
                <a:lnTo>
                  <a:pt x="1113705" y="205461"/>
                </a:lnTo>
                <a:lnTo>
                  <a:pt x="1095544" y="244235"/>
                </a:lnTo>
                <a:lnTo>
                  <a:pt x="1067371" y="277082"/>
                </a:lnTo>
                <a:lnTo>
                  <a:pt x="1030901" y="302457"/>
                </a:lnTo>
                <a:lnTo>
                  <a:pt x="987848" y="318815"/>
                </a:lnTo>
                <a:lnTo>
                  <a:pt x="939926" y="324612"/>
                </a:lnTo>
                <a:lnTo>
                  <a:pt x="180212" y="324612"/>
                </a:lnTo>
                <a:lnTo>
                  <a:pt x="132291" y="318815"/>
                </a:lnTo>
                <a:lnTo>
                  <a:pt x="89238" y="302457"/>
                </a:lnTo>
                <a:lnTo>
                  <a:pt x="52768" y="277082"/>
                </a:lnTo>
                <a:lnTo>
                  <a:pt x="24595" y="244235"/>
                </a:lnTo>
                <a:lnTo>
                  <a:pt x="6434" y="205461"/>
                </a:lnTo>
                <a:lnTo>
                  <a:pt x="0" y="162305"/>
                </a:lnTo>
                <a:lnTo>
                  <a:pt x="6434" y="119150"/>
                </a:lnTo>
                <a:lnTo>
                  <a:pt x="24595" y="80376"/>
                </a:lnTo>
                <a:lnTo>
                  <a:pt x="52768" y="47529"/>
                </a:lnTo>
                <a:lnTo>
                  <a:pt x="89238" y="22154"/>
                </a:lnTo>
                <a:lnTo>
                  <a:pt x="132291" y="5796"/>
                </a:lnTo>
                <a:lnTo>
                  <a:pt x="18021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08070" y="1213865"/>
            <a:ext cx="323024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630"/>
              </a:spcBef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io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60364" y="5846064"/>
            <a:ext cx="1122045" cy="325120"/>
          </a:xfrm>
          <a:custGeom>
            <a:avLst/>
            <a:gdLst/>
            <a:ahLst/>
            <a:cxnLst/>
            <a:rect l="l" t="t" r="r" b="b"/>
            <a:pathLst>
              <a:path w="1122045" h="325120">
                <a:moveTo>
                  <a:pt x="941196" y="0"/>
                </a:moveTo>
                <a:lnTo>
                  <a:pt x="180466" y="0"/>
                </a:lnTo>
                <a:lnTo>
                  <a:pt x="132482" y="5797"/>
                </a:lnTo>
                <a:lnTo>
                  <a:pt x="89370" y="22160"/>
                </a:lnTo>
                <a:lnTo>
                  <a:pt x="52847" y="47539"/>
                </a:lnTo>
                <a:lnTo>
                  <a:pt x="24633" y="80388"/>
                </a:lnTo>
                <a:lnTo>
                  <a:pt x="6444" y="119159"/>
                </a:lnTo>
                <a:lnTo>
                  <a:pt x="0" y="162306"/>
                </a:lnTo>
                <a:lnTo>
                  <a:pt x="6444" y="205452"/>
                </a:lnTo>
                <a:lnTo>
                  <a:pt x="24633" y="244223"/>
                </a:lnTo>
                <a:lnTo>
                  <a:pt x="52847" y="277072"/>
                </a:lnTo>
                <a:lnTo>
                  <a:pt x="89370" y="302451"/>
                </a:lnTo>
                <a:lnTo>
                  <a:pt x="132482" y="318814"/>
                </a:lnTo>
                <a:lnTo>
                  <a:pt x="180466" y="324612"/>
                </a:lnTo>
                <a:lnTo>
                  <a:pt x="941196" y="324612"/>
                </a:lnTo>
                <a:lnTo>
                  <a:pt x="989181" y="318814"/>
                </a:lnTo>
                <a:lnTo>
                  <a:pt x="1032293" y="302451"/>
                </a:lnTo>
                <a:lnTo>
                  <a:pt x="1068816" y="277072"/>
                </a:lnTo>
                <a:lnTo>
                  <a:pt x="1097030" y="244223"/>
                </a:lnTo>
                <a:lnTo>
                  <a:pt x="1115219" y="205452"/>
                </a:lnTo>
                <a:lnTo>
                  <a:pt x="1121664" y="162306"/>
                </a:lnTo>
                <a:lnTo>
                  <a:pt x="1115219" y="119159"/>
                </a:lnTo>
                <a:lnTo>
                  <a:pt x="1097030" y="80388"/>
                </a:lnTo>
                <a:lnTo>
                  <a:pt x="1068816" y="47539"/>
                </a:lnTo>
                <a:lnTo>
                  <a:pt x="1032293" y="22160"/>
                </a:lnTo>
                <a:lnTo>
                  <a:pt x="989181" y="5797"/>
                </a:lnTo>
                <a:lnTo>
                  <a:pt x="94119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0364" y="5846064"/>
            <a:ext cx="1122045" cy="325120"/>
          </a:xfrm>
          <a:custGeom>
            <a:avLst/>
            <a:gdLst/>
            <a:ahLst/>
            <a:cxnLst/>
            <a:rect l="l" t="t" r="r" b="b"/>
            <a:pathLst>
              <a:path w="1122045" h="325120">
                <a:moveTo>
                  <a:pt x="180466" y="0"/>
                </a:moveTo>
                <a:lnTo>
                  <a:pt x="941196" y="0"/>
                </a:lnTo>
                <a:lnTo>
                  <a:pt x="989181" y="5797"/>
                </a:lnTo>
                <a:lnTo>
                  <a:pt x="1032293" y="22160"/>
                </a:lnTo>
                <a:lnTo>
                  <a:pt x="1068816" y="47539"/>
                </a:lnTo>
                <a:lnTo>
                  <a:pt x="1097030" y="80388"/>
                </a:lnTo>
                <a:lnTo>
                  <a:pt x="1115219" y="119159"/>
                </a:lnTo>
                <a:lnTo>
                  <a:pt x="1121664" y="162306"/>
                </a:lnTo>
                <a:lnTo>
                  <a:pt x="1115219" y="205452"/>
                </a:lnTo>
                <a:lnTo>
                  <a:pt x="1097030" y="244223"/>
                </a:lnTo>
                <a:lnTo>
                  <a:pt x="1068816" y="277072"/>
                </a:lnTo>
                <a:lnTo>
                  <a:pt x="1032293" y="302451"/>
                </a:lnTo>
                <a:lnTo>
                  <a:pt x="989181" y="318814"/>
                </a:lnTo>
                <a:lnTo>
                  <a:pt x="941196" y="324612"/>
                </a:lnTo>
                <a:lnTo>
                  <a:pt x="180466" y="324612"/>
                </a:lnTo>
                <a:lnTo>
                  <a:pt x="132482" y="318814"/>
                </a:lnTo>
                <a:lnTo>
                  <a:pt x="89370" y="302451"/>
                </a:lnTo>
                <a:lnTo>
                  <a:pt x="52847" y="277072"/>
                </a:lnTo>
                <a:lnTo>
                  <a:pt x="24633" y="244223"/>
                </a:lnTo>
                <a:lnTo>
                  <a:pt x="6444" y="205452"/>
                </a:lnTo>
                <a:lnTo>
                  <a:pt x="0" y="162306"/>
                </a:lnTo>
                <a:lnTo>
                  <a:pt x="6444" y="119159"/>
                </a:lnTo>
                <a:lnTo>
                  <a:pt x="24633" y="80388"/>
                </a:lnTo>
                <a:lnTo>
                  <a:pt x="52847" y="47539"/>
                </a:lnTo>
                <a:lnTo>
                  <a:pt x="89370" y="22160"/>
                </a:lnTo>
                <a:lnTo>
                  <a:pt x="132482" y="5797"/>
                </a:lnTo>
                <a:lnTo>
                  <a:pt x="18046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2952" y="2644139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4" h="571500">
                <a:moveTo>
                  <a:pt x="435101" y="0"/>
                </a:moveTo>
                <a:lnTo>
                  <a:pt x="0" y="285750"/>
                </a:lnTo>
                <a:lnTo>
                  <a:pt x="435101" y="571500"/>
                </a:lnTo>
                <a:lnTo>
                  <a:pt x="870203" y="285750"/>
                </a:lnTo>
                <a:lnTo>
                  <a:pt x="43510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2952" y="2644139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4" h="571500">
                <a:moveTo>
                  <a:pt x="0" y="285750"/>
                </a:moveTo>
                <a:lnTo>
                  <a:pt x="435101" y="0"/>
                </a:lnTo>
                <a:lnTo>
                  <a:pt x="870203" y="285750"/>
                </a:lnTo>
                <a:lnTo>
                  <a:pt x="435101" y="571500"/>
                </a:lnTo>
                <a:lnTo>
                  <a:pt x="0" y="2857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70547" y="3220211"/>
            <a:ext cx="1917700" cy="1416050"/>
          </a:xfrm>
          <a:custGeom>
            <a:avLst/>
            <a:gdLst/>
            <a:ahLst/>
            <a:cxnLst/>
            <a:rect l="l" t="t" r="r" b="b"/>
            <a:pathLst>
              <a:path w="1917700" h="1416050">
                <a:moveTo>
                  <a:pt x="0" y="1415795"/>
                </a:moveTo>
                <a:lnTo>
                  <a:pt x="1917192" y="1415795"/>
                </a:lnTo>
                <a:lnTo>
                  <a:pt x="1917192" y="0"/>
                </a:lnTo>
                <a:lnTo>
                  <a:pt x="0" y="0"/>
                </a:lnTo>
                <a:lnTo>
                  <a:pt x="0" y="1415795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70547" y="3220211"/>
            <a:ext cx="1917700" cy="1416050"/>
          </a:xfrm>
          <a:custGeom>
            <a:avLst/>
            <a:gdLst/>
            <a:ahLst/>
            <a:cxnLst/>
            <a:rect l="l" t="t" r="r" b="b"/>
            <a:pathLst>
              <a:path w="1917700" h="1416050">
                <a:moveTo>
                  <a:pt x="0" y="1415795"/>
                </a:moveTo>
                <a:lnTo>
                  <a:pt x="1917192" y="1415795"/>
                </a:lnTo>
                <a:lnTo>
                  <a:pt x="1917192" y="0"/>
                </a:lnTo>
                <a:lnTo>
                  <a:pt x="0" y="0"/>
                </a:lnTo>
                <a:lnTo>
                  <a:pt x="0" y="1415795"/>
                </a:lnTo>
                <a:close/>
              </a:path>
            </a:pathLst>
          </a:custGeom>
          <a:ln w="914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7852" y="3285744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4" h="571500">
                <a:moveTo>
                  <a:pt x="435101" y="0"/>
                </a:moveTo>
                <a:lnTo>
                  <a:pt x="0" y="285750"/>
                </a:lnTo>
                <a:lnTo>
                  <a:pt x="435101" y="571499"/>
                </a:lnTo>
                <a:lnTo>
                  <a:pt x="870203" y="285750"/>
                </a:lnTo>
                <a:lnTo>
                  <a:pt x="43510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97852" y="3285744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4" h="571500">
                <a:moveTo>
                  <a:pt x="0" y="285750"/>
                </a:moveTo>
                <a:lnTo>
                  <a:pt x="435101" y="0"/>
                </a:lnTo>
                <a:lnTo>
                  <a:pt x="870203" y="285750"/>
                </a:lnTo>
                <a:lnTo>
                  <a:pt x="435101" y="571499"/>
                </a:lnTo>
                <a:lnTo>
                  <a:pt x="0" y="2857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59522" y="3400171"/>
            <a:ext cx="532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25411" y="3895344"/>
            <a:ext cx="661670" cy="35369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9080" y="3895344"/>
            <a:ext cx="661670" cy="35369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58911" y="3567429"/>
            <a:ext cx="213360" cy="329565"/>
          </a:xfrm>
          <a:custGeom>
            <a:avLst/>
            <a:gdLst/>
            <a:ahLst/>
            <a:cxnLst/>
            <a:rect l="l" t="t" r="r" b="b"/>
            <a:pathLst>
              <a:path w="213359" h="329564">
                <a:moveTo>
                  <a:pt x="168910" y="253238"/>
                </a:moveTo>
                <a:lnTo>
                  <a:pt x="137160" y="253238"/>
                </a:lnTo>
                <a:lnTo>
                  <a:pt x="175260" y="329438"/>
                </a:lnTo>
                <a:lnTo>
                  <a:pt x="207010" y="265938"/>
                </a:lnTo>
                <a:lnTo>
                  <a:pt x="168910" y="265938"/>
                </a:lnTo>
                <a:lnTo>
                  <a:pt x="168910" y="253238"/>
                </a:lnTo>
                <a:close/>
              </a:path>
              <a:path w="213359" h="329564">
                <a:moveTo>
                  <a:pt x="168910" y="6350"/>
                </a:moveTo>
                <a:lnTo>
                  <a:pt x="168910" y="265938"/>
                </a:lnTo>
                <a:lnTo>
                  <a:pt x="181610" y="265938"/>
                </a:lnTo>
                <a:lnTo>
                  <a:pt x="181610" y="12700"/>
                </a:lnTo>
                <a:lnTo>
                  <a:pt x="175260" y="12700"/>
                </a:lnTo>
                <a:lnTo>
                  <a:pt x="168910" y="6350"/>
                </a:lnTo>
                <a:close/>
              </a:path>
              <a:path w="213359" h="329564">
                <a:moveTo>
                  <a:pt x="213360" y="253238"/>
                </a:moveTo>
                <a:lnTo>
                  <a:pt x="181610" y="253238"/>
                </a:lnTo>
                <a:lnTo>
                  <a:pt x="181610" y="265938"/>
                </a:lnTo>
                <a:lnTo>
                  <a:pt x="207010" y="265938"/>
                </a:lnTo>
                <a:lnTo>
                  <a:pt x="213360" y="253238"/>
                </a:lnTo>
                <a:close/>
              </a:path>
              <a:path w="213359" h="329564">
                <a:moveTo>
                  <a:pt x="178816" y="0"/>
                </a:moveTo>
                <a:lnTo>
                  <a:pt x="0" y="0"/>
                </a:lnTo>
                <a:lnTo>
                  <a:pt x="0" y="12700"/>
                </a:lnTo>
                <a:lnTo>
                  <a:pt x="168910" y="12700"/>
                </a:lnTo>
                <a:lnTo>
                  <a:pt x="168910" y="6350"/>
                </a:lnTo>
                <a:lnTo>
                  <a:pt x="181610" y="6350"/>
                </a:lnTo>
                <a:lnTo>
                  <a:pt x="181610" y="2794"/>
                </a:lnTo>
                <a:lnTo>
                  <a:pt x="178816" y="0"/>
                </a:lnTo>
                <a:close/>
              </a:path>
              <a:path w="213359" h="329564">
                <a:moveTo>
                  <a:pt x="181610" y="6350"/>
                </a:moveTo>
                <a:lnTo>
                  <a:pt x="168910" y="6350"/>
                </a:lnTo>
                <a:lnTo>
                  <a:pt x="175260" y="12700"/>
                </a:lnTo>
                <a:lnTo>
                  <a:pt x="181610" y="12700"/>
                </a:lnTo>
                <a:lnTo>
                  <a:pt x="18161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6016" y="3562858"/>
            <a:ext cx="215265" cy="329565"/>
          </a:xfrm>
          <a:custGeom>
            <a:avLst/>
            <a:gdLst/>
            <a:ahLst/>
            <a:cxnLst/>
            <a:rect l="l" t="t" r="r" b="b"/>
            <a:pathLst>
              <a:path w="215265" h="329564">
                <a:moveTo>
                  <a:pt x="31750" y="253237"/>
                </a:moveTo>
                <a:lnTo>
                  <a:pt x="0" y="253237"/>
                </a:lnTo>
                <a:lnTo>
                  <a:pt x="38100" y="329437"/>
                </a:lnTo>
                <a:lnTo>
                  <a:pt x="69850" y="265937"/>
                </a:lnTo>
                <a:lnTo>
                  <a:pt x="31750" y="265937"/>
                </a:lnTo>
                <a:lnTo>
                  <a:pt x="31750" y="253237"/>
                </a:lnTo>
                <a:close/>
              </a:path>
              <a:path w="215265" h="329564">
                <a:moveTo>
                  <a:pt x="214883" y="0"/>
                </a:moveTo>
                <a:lnTo>
                  <a:pt x="34543" y="0"/>
                </a:lnTo>
                <a:lnTo>
                  <a:pt x="31750" y="2793"/>
                </a:lnTo>
                <a:lnTo>
                  <a:pt x="31750" y="265937"/>
                </a:lnTo>
                <a:lnTo>
                  <a:pt x="44450" y="265937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214883" y="6350"/>
                </a:lnTo>
                <a:lnTo>
                  <a:pt x="214883" y="0"/>
                </a:lnTo>
                <a:close/>
              </a:path>
              <a:path w="215265" h="329564">
                <a:moveTo>
                  <a:pt x="76200" y="253237"/>
                </a:moveTo>
                <a:lnTo>
                  <a:pt x="44450" y="253237"/>
                </a:lnTo>
                <a:lnTo>
                  <a:pt x="44450" y="265937"/>
                </a:lnTo>
                <a:lnTo>
                  <a:pt x="69850" y="265937"/>
                </a:lnTo>
                <a:lnTo>
                  <a:pt x="76200" y="253237"/>
                </a:lnTo>
                <a:close/>
              </a:path>
              <a:path w="215265" h="32956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215265" h="329564">
                <a:moveTo>
                  <a:pt x="214883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214883" y="12700"/>
                </a:lnTo>
                <a:lnTo>
                  <a:pt x="214883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17766" y="4251959"/>
            <a:ext cx="598170" cy="288290"/>
          </a:xfrm>
          <a:custGeom>
            <a:avLst/>
            <a:gdLst/>
            <a:ahLst/>
            <a:cxnLst/>
            <a:rect l="l" t="t" r="r" b="b"/>
            <a:pathLst>
              <a:path w="598170" h="288289">
                <a:moveTo>
                  <a:pt x="521461" y="211835"/>
                </a:moveTo>
                <a:lnTo>
                  <a:pt x="521461" y="288035"/>
                </a:lnTo>
                <a:lnTo>
                  <a:pt x="584961" y="256285"/>
                </a:lnTo>
                <a:lnTo>
                  <a:pt x="534161" y="256285"/>
                </a:lnTo>
                <a:lnTo>
                  <a:pt x="534161" y="243585"/>
                </a:lnTo>
                <a:lnTo>
                  <a:pt x="584961" y="243585"/>
                </a:lnTo>
                <a:lnTo>
                  <a:pt x="521461" y="211835"/>
                </a:lnTo>
                <a:close/>
              </a:path>
              <a:path w="598170" h="288289">
                <a:moveTo>
                  <a:pt x="12700" y="0"/>
                </a:moveTo>
                <a:lnTo>
                  <a:pt x="0" y="0"/>
                </a:lnTo>
                <a:lnTo>
                  <a:pt x="0" y="253491"/>
                </a:lnTo>
                <a:lnTo>
                  <a:pt x="2793" y="256285"/>
                </a:lnTo>
                <a:lnTo>
                  <a:pt x="521461" y="256285"/>
                </a:lnTo>
                <a:lnTo>
                  <a:pt x="521461" y="249935"/>
                </a:lnTo>
                <a:lnTo>
                  <a:pt x="12700" y="249935"/>
                </a:lnTo>
                <a:lnTo>
                  <a:pt x="6350" y="243585"/>
                </a:lnTo>
                <a:lnTo>
                  <a:pt x="12700" y="243585"/>
                </a:lnTo>
                <a:lnTo>
                  <a:pt x="12700" y="0"/>
                </a:lnTo>
                <a:close/>
              </a:path>
              <a:path w="598170" h="288289">
                <a:moveTo>
                  <a:pt x="584961" y="243585"/>
                </a:moveTo>
                <a:lnTo>
                  <a:pt x="534161" y="243585"/>
                </a:lnTo>
                <a:lnTo>
                  <a:pt x="534161" y="256285"/>
                </a:lnTo>
                <a:lnTo>
                  <a:pt x="584961" y="256285"/>
                </a:lnTo>
                <a:lnTo>
                  <a:pt x="597661" y="249935"/>
                </a:lnTo>
                <a:lnTo>
                  <a:pt x="584961" y="243585"/>
                </a:lnTo>
                <a:close/>
              </a:path>
              <a:path w="598170" h="288289">
                <a:moveTo>
                  <a:pt x="12700" y="243585"/>
                </a:moveTo>
                <a:lnTo>
                  <a:pt x="6350" y="243585"/>
                </a:lnTo>
                <a:lnTo>
                  <a:pt x="12700" y="249935"/>
                </a:lnTo>
                <a:lnTo>
                  <a:pt x="12700" y="243585"/>
                </a:lnTo>
                <a:close/>
              </a:path>
              <a:path w="598170" h="288289">
                <a:moveTo>
                  <a:pt x="521461" y="243585"/>
                </a:moveTo>
                <a:lnTo>
                  <a:pt x="12700" y="243585"/>
                </a:lnTo>
                <a:lnTo>
                  <a:pt x="12700" y="249935"/>
                </a:lnTo>
                <a:lnTo>
                  <a:pt x="521461" y="249935"/>
                </a:lnTo>
                <a:lnTo>
                  <a:pt x="521461" y="243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4571" y="4256532"/>
            <a:ext cx="598170" cy="288290"/>
          </a:xfrm>
          <a:custGeom>
            <a:avLst/>
            <a:gdLst/>
            <a:ahLst/>
            <a:cxnLst/>
            <a:rect l="l" t="t" r="r" b="b"/>
            <a:pathLst>
              <a:path w="598170" h="288289">
                <a:moveTo>
                  <a:pt x="76200" y="211836"/>
                </a:moveTo>
                <a:lnTo>
                  <a:pt x="0" y="249936"/>
                </a:lnTo>
                <a:lnTo>
                  <a:pt x="76200" y="288036"/>
                </a:lnTo>
                <a:lnTo>
                  <a:pt x="76200" y="256286"/>
                </a:lnTo>
                <a:lnTo>
                  <a:pt x="63500" y="256286"/>
                </a:lnTo>
                <a:lnTo>
                  <a:pt x="63500" y="243586"/>
                </a:lnTo>
                <a:lnTo>
                  <a:pt x="76200" y="243586"/>
                </a:lnTo>
                <a:lnTo>
                  <a:pt x="76200" y="211836"/>
                </a:lnTo>
                <a:close/>
              </a:path>
              <a:path w="598170" h="288289">
                <a:moveTo>
                  <a:pt x="76200" y="243586"/>
                </a:moveTo>
                <a:lnTo>
                  <a:pt x="63500" y="243586"/>
                </a:lnTo>
                <a:lnTo>
                  <a:pt x="63500" y="256286"/>
                </a:lnTo>
                <a:lnTo>
                  <a:pt x="76200" y="256286"/>
                </a:lnTo>
                <a:lnTo>
                  <a:pt x="76200" y="243586"/>
                </a:lnTo>
                <a:close/>
              </a:path>
              <a:path w="598170" h="288289">
                <a:moveTo>
                  <a:pt x="584961" y="243586"/>
                </a:moveTo>
                <a:lnTo>
                  <a:pt x="76200" y="243586"/>
                </a:lnTo>
                <a:lnTo>
                  <a:pt x="76200" y="256286"/>
                </a:lnTo>
                <a:lnTo>
                  <a:pt x="594868" y="256286"/>
                </a:lnTo>
                <a:lnTo>
                  <a:pt x="597661" y="253492"/>
                </a:lnTo>
                <a:lnTo>
                  <a:pt x="597661" y="249936"/>
                </a:lnTo>
                <a:lnTo>
                  <a:pt x="584961" y="249936"/>
                </a:lnTo>
                <a:lnTo>
                  <a:pt x="584961" y="243586"/>
                </a:lnTo>
                <a:close/>
              </a:path>
              <a:path w="598170" h="288289">
                <a:moveTo>
                  <a:pt x="597661" y="0"/>
                </a:moveTo>
                <a:lnTo>
                  <a:pt x="584961" y="0"/>
                </a:lnTo>
                <a:lnTo>
                  <a:pt x="584961" y="249936"/>
                </a:lnTo>
                <a:lnTo>
                  <a:pt x="591311" y="243586"/>
                </a:lnTo>
                <a:lnTo>
                  <a:pt x="597661" y="243586"/>
                </a:lnTo>
                <a:lnTo>
                  <a:pt x="597661" y="0"/>
                </a:lnTo>
                <a:close/>
              </a:path>
              <a:path w="598170" h="288289">
                <a:moveTo>
                  <a:pt x="597661" y="243586"/>
                </a:moveTo>
                <a:lnTo>
                  <a:pt x="591311" y="243586"/>
                </a:lnTo>
                <a:lnTo>
                  <a:pt x="584961" y="249936"/>
                </a:lnTo>
                <a:lnTo>
                  <a:pt x="597661" y="249936"/>
                </a:lnTo>
                <a:lnTo>
                  <a:pt x="597661" y="243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71741" y="3242818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49894" y="324777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10528" y="4518659"/>
            <a:ext cx="1125220" cy="436245"/>
          </a:xfrm>
          <a:custGeom>
            <a:avLst/>
            <a:gdLst/>
            <a:ahLst/>
            <a:cxnLst/>
            <a:rect l="l" t="t" r="r" b="b"/>
            <a:pathLst>
              <a:path w="1125220" h="436245">
                <a:moveTo>
                  <a:pt x="76200" y="359663"/>
                </a:moveTo>
                <a:lnTo>
                  <a:pt x="0" y="397763"/>
                </a:lnTo>
                <a:lnTo>
                  <a:pt x="76200" y="435863"/>
                </a:lnTo>
                <a:lnTo>
                  <a:pt x="76200" y="404113"/>
                </a:lnTo>
                <a:lnTo>
                  <a:pt x="63500" y="404113"/>
                </a:lnTo>
                <a:lnTo>
                  <a:pt x="63500" y="391413"/>
                </a:lnTo>
                <a:lnTo>
                  <a:pt x="76200" y="391413"/>
                </a:lnTo>
                <a:lnTo>
                  <a:pt x="76200" y="359663"/>
                </a:lnTo>
                <a:close/>
              </a:path>
              <a:path w="1125220" h="436245">
                <a:moveTo>
                  <a:pt x="76200" y="391413"/>
                </a:moveTo>
                <a:lnTo>
                  <a:pt x="63500" y="391413"/>
                </a:lnTo>
                <a:lnTo>
                  <a:pt x="63500" y="404113"/>
                </a:lnTo>
                <a:lnTo>
                  <a:pt x="76200" y="404113"/>
                </a:lnTo>
                <a:lnTo>
                  <a:pt x="76200" y="391413"/>
                </a:lnTo>
                <a:close/>
              </a:path>
              <a:path w="1125220" h="436245">
                <a:moveTo>
                  <a:pt x="1112266" y="391413"/>
                </a:moveTo>
                <a:lnTo>
                  <a:pt x="76200" y="391413"/>
                </a:lnTo>
                <a:lnTo>
                  <a:pt x="76200" y="404113"/>
                </a:lnTo>
                <a:lnTo>
                  <a:pt x="1122172" y="404113"/>
                </a:lnTo>
                <a:lnTo>
                  <a:pt x="1124966" y="401319"/>
                </a:lnTo>
                <a:lnTo>
                  <a:pt x="1124966" y="397763"/>
                </a:lnTo>
                <a:lnTo>
                  <a:pt x="1112266" y="397763"/>
                </a:lnTo>
                <a:lnTo>
                  <a:pt x="1112266" y="391413"/>
                </a:lnTo>
                <a:close/>
              </a:path>
              <a:path w="1125220" h="436245">
                <a:moveTo>
                  <a:pt x="1124966" y="0"/>
                </a:moveTo>
                <a:lnTo>
                  <a:pt x="1112266" y="0"/>
                </a:lnTo>
                <a:lnTo>
                  <a:pt x="1112266" y="397763"/>
                </a:lnTo>
                <a:lnTo>
                  <a:pt x="1118616" y="391413"/>
                </a:lnTo>
                <a:lnTo>
                  <a:pt x="1124966" y="391413"/>
                </a:lnTo>
                <a:lnTo>
                  <a:pt x="1124966" y="0"/>
                </a:lnTo>
                <a:close/>
              </a:path>
              <a:path w="1125220" h="436245">
                <a:moveTo>
                  <a:pt x="1124966" y="391413"/>
                </a:moveTo>
                <a:lnTo>
                  <a:pt x="1118616" y="391413"/>
                </a:lnTo>
                <a:lnTo>
                  <a:pt x="1112266" y="397763"/>
                </a:lnTo>
                <a:lnTo>
                  <a:pt x="1124966" y="397763"/>
                </a:lnTo>
                <a:lnTo>
                  <a:pt x="1124966" y="391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66204" y="2918205"/>
            <a:ext cx="701040" cy="374015"/>
          </a:xfrm>
          <a:custGeom>
            <a:avLst/>
            <a:gdLst/>
            <a:ahLst/>
            <a:cxnLst/>
            <a:rect l="l" t="t" r="r" b="b"/>
            <a:pathLst>
              <a:path w="701040" h="374014">
                <a:moveTo>
                  <a:pt x="656590" y="297434"/>
                </a:moveTo>
                <a:lnTo>
                  <a:pt x="624840" y="297434"/>
                </a:lnTo>
                <a:lnTo>
                  <a:pt x="662940" y="373634"/>
                </a:lnTo>
                <a:lnTo>
                  <a:pt x="694690" y="310134"/>
                </a:lnTo>
                <a:lnTo>
                  <a:pt x="656590" y="310134"/>
                </a:lnTo>
                <a:lnTo>
                  <a:pt x="656590" y="297434"/>
                </a:lnTo>
                <a:close/>
              </a:path>
              <a:path w="701040" h="374014">
                <a:moveTo>
                  <a:pt x="656590" y="6350"/>
                </a:moveTo>
                <a:lnTo>
                  <a:pt x="656590" y="310134"/>
                </a:lnTo>
                <a:lnTo>
                  <a:pt x="669290" y="310134"/>
                </a:lnTo>
                <a:lnTo>
                  <a:pt x="669290" y="12700"/>
                </a:lnTo>
                <a:lnTo>
                  <a:pt x="662940" y="12700"/>
                </a:lnTo>
                <a:lnTo>
                  <a:pt x="656590" y="6350"/>
                </a:lnTo>
                <a:close/>
              </a:path>
              <a:path w="701040" h="374014">
                <a:moveTo>
                  <a:pt x="701040" y="297434"/>
                </a:moveTo>
                <a:lnTo>
                  <a:pt x="669290" y="297434"/>
                </a:lnTo>
                <a:lnTo>
                  <a:pt x="669290" y="310134"/>
                </a:lnTo>
                <a:lnTo>
                  <a:pt x="694690" y="310134"/>
                </a:lnTo>
                <a:lnTo>
                  <a:pt x="701040" y="297434"/>
                </a:lnTo>
                <a:close/>
              </a:path>
              <a:path w="701040" h="374014">
                <a:moveTo>
                  <a:pt x="666496" y="0"/>
                </a:moveTo>
                <a:lnTo>
                  <a:pt x="0" y="0"/>
                </a:lnTo>
                <a:lnTo>
                  <a:pt x="0" y="12700"/>
                </a:lnTo>
                <a:lnTo>
                  <a:pt x="656590" y="12700"/>
                </a:lnTo>
                <a:lnTo>
                  <a:pt x="656590" y="6350"/>
                </a:lnTo>
                <a:lnTo>
                  <a:pt x="669290" y="6350"/>
                </a:lnTo>
                <a:lnTo>
                  <a:pt x="669290" y="2794"/>
                </a:lnTo>
                <a:lnTo>
                  <a:pt x="666496" y="0"/>
                </a:lnTo>
                <a:close/>
              </a:path>
              <a:path w="701040" h="374014">
                <a:moveTo>
                  <a:pt x="669290" y="6350"/>
                </a:moveTo>
                <a:lnTo>
                  <a:pt x="656590" y="6350"/>
                </a:lnTo>
                <a:lnTo>
                  <a:pt x="662940" y="12700"/>
                </a:lnTo>
                <a:lnTo>
                  <a:pt x="669290" y="12700"/>
                </a:lnTo>
                <a:lnTo>
                  <a:pt x="66929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5132" y="3221735"/>
            <a:ext cx="1917700" cy="1416050"/>
          </a:xfrm>
          <a:custGeom>
            <a:avLst/>
            <a:gdLst/>
            <a:ahLst/>
            <a:cxnLst/>
            <a:rect l="l" t="t" r="r" b="b"/>
            <a:pathLst>
              <a:path w="1917700" h="1416050">
                <a:moveTo>
                  <a:pt x="0" y="1415795"/>
                </a:moveTo>
                <a:lnTo>
                  <a:pt x="1917191" y="1415795"/>
                </a:lnTo>
                <a:lnTo>
                  <a:pt x="1917191" y="0"/>
                </a:lnTo>
                <a:lnTo>
                  <a:pt x="0" y="0"/>
                </a:lnTo>
                <a:lnTo>
                  <a:pt x="0" y="1415795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5132" y="3221735"/>
            <a:ext cx="1917700" cy="1416050"/>
          </a:xfrm>
          <a:custGeom>
            <a:avLst/>
            <a:gdLst/>
            <a:ahLst/>
            <a:cxnLst/>
            <a:rect l="l" t="t" r="r" b="b"/>
            <a:pathLst>
              <a:path w="1917700" h="1416050">
                <a:moveTo>
                  <a:pt x="0" y="1415795"/>
                </a:moveTo>
                <a:lnTo>
                  <a:pt x="1917191" y="1415795"/>
                </a:lnTo>
                <a:lnTo>
                  <a:pt x="1917191" y="0"/>
                </a:lnTo>
                <a:lnTo>
                  <a:pt x="0" y="0"/>
                </a:lnTo>
                <a:lnTo>
                  <a:pt x="0" y="1415795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2435" y="3287267"/>
            <a:ext cx="868680" cy="571500"/>
          </a:xfrm>
          <a:custGeom>
            <a:avLst/>
            <a:gdLst/>
            <a:ahLst/>
            <a:cxnLst/>
            <a:rect l="l" t="t" r="r" b="b"/>
            <a:pathLst>
              <a:path w="868679" h="571500">
                <a:moveTo>
                  <a:pt x="434339" y="0"/>
                </a:moveTo>
                <a:lnTo>
                  <a:pt x="0" y="285750"/>
                </a:lnTo>
                <a:lnTo>
                  <a:pt x="434339" y="571500"/>
                </a:lnTo>
                <a:lnTo>
                  <a:pt x="868679" y="285750"/>
                </a:lnTo>
                <a:lnTo>
                  <a:pt x="43433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2435" y="3287267"/>
            <a:ext cx="868680" cy="571500"/>
          </a:xfrm>
          <a:custGeom>
            <a:avLst/>
            <a:gdLst/>
            <a:ahLst/>
            <a:cxnLst/>
            <a:rect l="l" t="t" r="r" b="b"/>
            <a:pathLst>
              <a:path w="868679" h="571500">
                <a:moveTo>
                  <a:pt x="0" y="285750"/>
                </a:moveTo>
                <a:lnTo>
                  <a:pt x="434339" y="0"/>
                </a:lnTo>
                <a:lnTo>
                  <a:pt x="868679" y="285750"/>
                </a:lnTo>
                <a:lnTo>
                  <a:pt x="434339" y="571500"/>
                </a:lnTo>
                <a:lnTo>
                  <a:pt x="0" y="28575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180838" y="3401695"/>
            <a:ext cx="5181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38471" y="3896867"/>
            <a:ext cx="662940" cy="35369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92140" y="3896867"/>
            <a:ext cx="662940" cy="35369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71971" y="3568953"/>
            <a:ext cx="215265" cy="329565"/>
          </a:xfrm>
          <a:custGeom>
            <a:avLst/>
            <a:gdLst/>
            <a:ahLst/>
            <a:cxnLst/>
            <a:rect l="l" t="t" r="r" b="b"/>
            <a:pathLst>
              <a:path w="215264" h="329564">
                <a:moveTo>
                  <a:pt x="170433" y="253238"/>
                </a:moveTo>
                <a:lnTo>
                  <a:pt x="138683" y="253238"/>
                </a:lnTo>
                <a:lnTo>
                  <a:pt x="176783" y="329438"/>
                </a:lnTo>
                <a:lnTo>
                  <a:pt x="208533" y="265938"/>
                </a:lnTo>
                <a:lnTo>
                  <a:pt x="170433" y="265938"/>
                </a:lnTo>
                <a:lnTo>
                  <a:pt x="170433" y="253238"/>
                </a:lnTo>
                <a:close/>
              </a:path>
              <a:path w="215264" h="329564">
                <a:moveTo>
                  <a:pt x="170433" y="6350"/>
                </a:moveTo>
                <a:lnTo>
                  <a:pt x="170433" y="265938"/>
                </a:lnTo>
                <a:lnTo>
                  <a:pt x="183133" y="265938"/>
                </a:lnTo>
                <a:lnTo>
                  <a:pt x="183133" y="12700"/>
                </a:lnTo>
                <a:lnTo>
                  <a:pt x="176783" y="12700"/>
                </a:lnTo>
                <a:lnTo>
                  <a:pt x="170433" y="6350"/>
                </a:lnTo>
                <a:close/>
              </a:path>
              <a:path w="215264" h="329564">
                <a:moveTo>
                  <a:pt x="214883" y="253238"/>
                </a:moveTo>
                <a:lnTo>
                  <a:pt x="183133" y="253238"/>
                </a:lnTo>
                <a:lnTo>
                  <a:pt x="183133" y="265938"/>
                </a:lnTo>
                <a:lnTo>
                  <a:pt x="208533" y="265938"/>
                </a:lnTo>
                <a:lnTo>
                  <a:pt x="214883" y="253238"/>
                </a:lnTo>
                <a:close/>
              </a:path>
              <a:path w="215264" h="329564">
                <a:moveTo>
                  <a:pt x="180339" y="0"/>
                </a:moveTo>
                <a:lnTo>
                  <a:pt x="0" y="0"/>
                </a:lnTo>
                <a:lnTo>
                  <a:pt x="0" y="12700"/>
                </a:lnTo>
                <a:lnTo>
                  <a:pt x="170433" y="12700"/>
                </a:lnTo>
                <a:lnTo>
                  <a:pt x="170433" y="6350"/>
                </a:lnTo>
                <a:lnTo>
                  <a:pt x="183133" y="6350"/>
                </a:lnTo>
                <a:lnTo>
                  <a:pt x="183133" y="2794"/>
                </a:lnTo>
                <a:lnTo>
                  <a:pt x="180339" y="0"/>
                </a:lnTo>
                <a:close/>
              </a:path>
              <a:path w="215264" h="329564">
                <a:moveTo>
                  <a:pt x="183133" y="6350"/>
                </a:moveTo>
                <a:lnTo>
                  <a:pt x="170433" y="6350"/>
                </a:lnTo>
                <a:lnTo>
                  <a:pt x="176783" y="12700"/>
                </a:lnTo>
                <a:lnTo>
                  <a:pt x="183133" y="12700"/>
                </a:lnTo>
                <a:lnTo>
                  <a:pt x="183133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00600" y="3564382"/>
            <a:ext cx="215265" cy="329565"/>
          </a:xfrm>
          <a:custGeom>
            <a:avLst/>
            <a:gdLst/>
            <a:ahLst/>
            <a:cxnLst/>
            <a:rect l="l" t="t" r="r" b="b"/>
            <a:pathLst>
              <a:path w="215264" h="329564">
                <a:moveTo>
                  <a:pt x="31750" y="253237"/>
                </a:moveTo>
                <a:lnTo>
                  <a:pt x="0" y="253237"/>
                </a:lnTo>
                <a:lnTo>
                  <a:pt x="38100" y="329437"/>
                </a:lnTo>
                <a:lnTo>
                  <a:pt x="69850" y="265937"/>
                </a:lnTo>
                <a:lnTo>
                  <a:pt x="31750" y="265937"/>
                </a:lnTo>
                <a:lnTo>
                  <a:pt x="31750" y="253237"/>
                </a:lnTo>
                <a:close/>
              </a:path>
              <a:path w="215264" h="329564">
                <a:moveTo>
                  <a:pt x="214884" y="0"/>
                </a:moveTo>
                <a:lnTo>
                  <a:pt x="34544" y="0"/>
                </a:lnTo>
                <a:lnTo>
                  <a:pt x="31750" y="2793"/>
                </a:lnTo>
                <a:lnTo>
                  <a:pt x="31750" y="265937"/>
                </a:lnTo>
                <a:lnTo>
                  <a:pt x="44450" y="265937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214884" y="6350"/>
                </a:lnTo>
                <a:lnTo>
                  <a:pt x="214884" y="0"/>
                </a:lnTo>
                <a:close/>
              </a:path>
              <a:path w="215264" h="329564">
                <a:moveTo>
                  <a:pt x="76200" y="253237"/>
                </a:moveTo>
                <a:lnTo>
                  <a:pt x="44450" y="253237"/>
                </a:lnTo>
                <a:lnTo>
                  <a:pt x="44450" y="265937"/>
                </a:lnTo>
                <a:lnTo>
                  <a:pt x="69850" y="265937"/>
                </a:lnTo>
                <a:lnTo>
                  <a:pt x="76200" y="253237"/>
                </a:lnTo>
                <a:close/>
              </a:path>
              <a:path w="215264" h="32956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215264" h="329564">
                <a:moveTo>
                  <a:pt x="214884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214884" y="12700"/>
                </a:lnTo>
                <a:lnTo>
                  <a:pt x="214884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32350" y="4253484"/>
            <a:ext cx="598170" cy="288290"/>
          </a:xfrm>
          <a:custGeom>
            <a:avLst/>
            <a:gdLst/>
            <a:ahLst/>
            <a:cxnLst/>
            <a:rect l="l" t="t" r="r" b="b"/>
            <a:pathLst>
              <a:path w="598170" h="288289">
                <a:moveTo>
                  <a:pt x="521462" y="211836"/>
                </a:moveTo>
                <a:lnTo>
                  <a:pt x="521462" y="288036"/>
                </a:lnTo>
                <a:lnTo>
                  <a:pt x="584962" y="256286"/>
                </a:lnTo>
                <a:lnTo>
                  <a:pt x="534162" y="256286"/>
                </a:lnTo>
                <a:lnTo>
                  <a:pt x="534162" y="243586"/>
                </a:lnTo>
                <a:lnTo>
                  <a:pt x="584962" y="243586"/>
                </a:lnTo>
                <a:lnTo>
                  <a:pt x="521462" y="211836"/>
                </a:lnTo>
                <a:close/>
              </a:path>
              <a:path w="598170" h="288289">
                <a:moveTo>
                  <a:pt x="12700" y="0"/>
                </a:moveTo>
                <a:lnTo>
                  <a:pt x="0" y="0"/>
                </a:lnTo>
                <a:lnTo>
                  <a:pt x="0" y="253492"/>
                </a:lnTo>
                <a:lnTo>
                  <a:pt x="2794" y="256286"/>
                </a:lnTo>
                <a:lnTo>
                  <a:pt x="521462" y="256286"/>
                </a:lnTo>
                <a:lnTo>
                  <a:pt x="521462" y="249936"/>
                </a:lnTo>
                <a:lnTo>
                  <a:pt x="12700" y="249936"/>
                </a:lnTo>
                <a:lnTo>
                  <a:pt x="6350" y="243586"/>
                </a:lnTo>
                <a:lnTo>
                  <a:pt x="12700" y="243586"/>
                </a:lnTo>
                <a:lnTo>
                  <a:pt x="12700" y="0"/>
                </a:lnTo>
                <a:close/>
              </a:path>
              <a:path w="598170" h="288289">
                <a:moveTo>
                  <a:pt x="584962" y="243586"/>
                </a:moveTo>
                <a:lnTo>
                  <a:pt x="534162" y="243586"/>
                </a:lnTo>
                <a:lnTo>
                  <a:pt x="534162" y="256286"/>
                </a:lnTo>
                <a:lnTo>
                  <a:pt x="584962" y="256286"/>
                </a:lnTo>
                <a:lnTo>
                  <a:pt x="597662" y="249936"/>
                </a:lnTo>
                <a:lnTo>
                  <a:pt x="584962" y="243586"/>
                </a:lnTo>
                <a:close/>
              </a:path>
              <a:path w="598170" h="288289">
                <a:moveTo>
                  <a:pt x="12700" y="243586"/>
                </a:moveTo>
                <a:lnTo>
                  <a:pt x="6350" y="243586"/>
                </a:lnTo>
                <a:lnTo>
                  <a:pt x="12700" y="249936"/>
                </a:lnTo>
                <a:lnTo>
                  <a:pt x="12700" y="243586"/>
                </a:lnTo>
                <a:close/>
              </a:path>
              <a:path w="598170" h="288289">
                <a:moveTo>
                  <a:pt x="521462" y="243586"/>
                </a:moveTo>
                <a:lnTo>
                  <a:pt x="12700" y="243586"/>
                </a:lnTo>
                <a:lnTo>
                  <a:pt x="12700" y="249936"/>
                </a:lnTo>
                <a:lnTo>
                  <a:pt x="521462" y="249936"/>
                </a:lnTo>
                <a:lnTo>
                  <a:pt x="521462" y="243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0679" y="4258055"/>
            <a:ext cx="596265" cy="288290"/>
          </a:xfrm>
          <a:custGeom>
            <a:avLst/>
            <a:gdLst/>
            <a:ahLst/>
            <a:cxnLst/>
            <a:rect l="l" t="t" r="r" b="b"/>
            <a:pathLst>
              <a:path w="596264" h="288289">
                <a:moveTo>
                  <a:pt x="76200" y="211836"/>
                </a:moveTo>
                <a:lnTo>
                  <a:pt x="0" y="249936"/>
                </a:lnTo>
                <a:lnTo>
                  <a:pt x="76200" y="288036"/>
                </a:lnTo>
                <a:lnTo>
                  <a:pt x="76200" y="256286"/>
                </a:lnTo>
                <a:lnTo>
                  <a:pt x="63500" y="256286"/>
                </a:lnTo>
                <a:lnTo>
                  <a:pt x="63500" y="243586"/>
                </a:lnTo>
                <a:lnTo>
                  <a:pt x="76200" y="243586"/>
                </a:lnTo>
                <a:lnTo>
                  <a:pt x="76200" y="211836"/>
                </a:lnTo>
                <a:close/>
              </a:path>
              <a:path w="596264" h="288289">
                <a:moveTo>
                  <a:pt x="76200" y="243586"/>
                </a:moveTo>
                <a:lnTo>
                  <a:pt x="63500" y="243586"/>
                </a:lnTo>
                <a:lnTo>
                  <a:pt x="63500" y="256286"/>
                </a:lnTo>
                <a:lnTo>
                  <a:pt x="76200" y="256286"/>
                </a:lnTo>
                <a:lnTo>
                  <a:pt x="76200" y="243586"/>
                </a:lnTo>
                <a:close/>
              </a:path>
              <a:path w="596264" h="288289">
                <a:moveTo>
                  <a:pt x="583438" y="243586"/>
                </a:moveTo>
                <a:lnTo>
                  <a:pt x="76200" y="243586"/>
                </a:lnTo>
                <a:lnTo>
                  <a:pt x="76200" y="256286"/>
                </a:lnTo>
                <a:lnTo>
                  <a:pt x="593344" y="256286"/>
                </a:lnTo>
                <a:lnTo>
                  <a:pt x="596138" y="253492"/>
                </a:lnTo>
                <a:lnTo>
                  <a:pt x="596138" y="249936"/>
                </a:lnTo>
                <a:lnTo>
                  <a:pt x="583438" y="249936"/>
                </a:lnTo>
                <a:lnTo>
                  <a:pt x="583438" y="243586"/>
                </a:lnTo>
                <a:close/>
              </a:path>
              <a:path w="596264" h="288289">
                <a:moveTo>
                  <a:pt x="596138" y="0"/>
                </a:moveTo>
                <a:lnTo>
                  <a:pt x="583438" y="0"/>
                </a:lnTo>
                <a:lnTo>
                  <a:pt x="583438" y="249936"/>
                </a:lnTo>
                <a:lnTo>
                  <a:pt x="589788" y="243586"/>
                </a:lnTo>
                <a:lnTo>
                  <a:pt x="596138" y="243586"/>
                </a:lnTo>
                <a:lnTo>
                  <a:pt x="596138" y="0"/>
                </a:lnTo>
                <a:close/>
              </a:path>
              <a:path w="596264" h="288289">
                <a:moveTo>
                  <a:pt x="596138" y="243586"/>
                </a:moveTo>
                <a:lnTo>
                  <a:pt x="589788" y="243586"/>
                </a:lnTo>
                <a:lnTo>
                  <a:pt x="583438" y="249936"/>
                </a:lnTo>
                <a:lnTo>
                  <a:pt x="596138" y="249936"/>
                </a:lnTo>
                <a:lnTo>
                  <a:pt x="596138" y="243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885435" y="3244342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63590" y="324929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29758" y="4520184"/>
            <a:ext cx="1125220" cy="436245"/>
          </a:xfrm>
          <a:custGeom>
            <a:avLst/>
            <a:gdLst/>
            <a:ahLst/>
            <a:cxnLst/>
            <a:rect l="l" t="t" r="r" b="b"/>
            <a:pathLst>
              <a:path w="1125220" h="436245">
                <a:moveTo>
                  <a:pt x="1048765" y="359664"/>
                </a:moveTo>
                <a:lnTo>
                  <a:pt x="1048765" y="435864"/>
                </a:lnTo>
                <a:lnTo>
                  <a:pt x="1112265" y="404114"/>
                </a:lnTo>
                <a:lnTo>
                  <a:pt x="1061465" y="404114"/>
                </a:lnTo>
                <a:lnTo>
                  <a:pt x="1061465" y="391414"/>
                </a:lnTo>
                <a:lnTo>
                  <a:pt x="1112265" y="391414"/>
                </a:lnTo>
                <a:lnTo>
                  <a:pt x="1048765" y="359664"/>
                </a:lnTo>
                <a:close/>
              </a:path>
              <a:path w="1125220" h="436245">
                <a:moveTo>
                  <a:pt x="12700" y="0"/>
                </a:moveTo>
                <a:lnTo>
                  <a:pt x="0" y="0"/>
                </a:lnTo>
                <a:lnTo>
                  <a:pt x="0" y="401320"/>
                </a:lnTo>
                <a:lnTo>
                  <a:pt x="2793" y="404114"/>
                </a:lnTo>
                <a:lnTo>
                  <a:pt x="1048765" y="404114"/>
                </a:lnTo>
                <a:lnTo>
                  <a:pt x="1048765" y="397764"/>
                </a:lnTo>
                <a:lnTo>
                  <a:pt x="12700" y="397764"/>
                </a:lnTo>
                <a:lnTo>
                  <a:pt x="6350" y="391414"/>
                </a:lnTo>
                <a:lnTo>
                  <a:pt x="12700" y="391414"/>
                </a:lnTo>
                <a:lnTo>
                  <a:pt x="12700" y="0"/>
                </a:lnTo>
                <a:close/>
              </a:path>
              <a:path w="1125220" h="436245">
                <a:moveTo>
                  <a:pt x="1112265" y="391414"/>
                </a:moveTo>
                <a:lnTo>
                  <a:pt x="1061465" y="391414"/>
                </a:lnTo>
                <a:lnTo>
                  <a:pt x="1061465" y="404114"/>
                </a:lnTo>
                <a:lnTo>
                  <a:pt x="1112265" y="404114"/>
                </a:lnTo>
                <a:lnTo>
                  <a:pt x="1124965" y="397764"/>
                </a:lnTo>
                <a:lnTo>
                  <a:pt x="1112265" y="391414"/>
                </a:lnTo>
                <a:close/>
              </a:path>
              <a:path w="1125220" h="436245">
                <a:moveTo>
                  <a:pt x="12700" y="391414"/>
                </a:moveTo>
                <a:lnTo>
                  <a:pt x="6350" y="391414"/>
                </a:lnTo>
                <a:lnTo>
                  <a:pt x="12700" y="397764"/>
                </a:lnTo>
                <a:lnTo>
                  <a:pt x="12700" y="391414"/>
                </a:lnTo>
                <a:close/>
              </a:path>
              <a:path w="1125220" h="436245">
                <a:moveTo>
                  <a:pt x="1048765" y="391414"/>
                </a:moveTo>
                <a:lnTo>
                  <a:pt x="12700" y="391414"/>
                </a:lnTo>
                <a:lnTo>
                  <a:pt x="12700" y="397764"/>
                </a:lnTo>
                <a:lnTo>
                  <a:pt x="1048765" y="397764"/>
                </a:lnTo>
                <a:lnTo>
                  <a:pt x="1048765" y="391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98008" y="2919729"/>
            <a:ext cx="701040" cy="374015"/>
          </a:xfrm>
          <a:custGeom>
            <a:avLst/>
            <a:gdLst/>
            <a:ahLst/>
            <a:cxnLst/>
            <a:rect l="l" t="t" r="r" b="b"/>
            <a:pathLst>
              <a:path w="701039" h="374014">
                <a:moveTo>
                  <a:pt x="31750" y="297434"/>
                </a:moveTo>
                <a:lnTo>
                  <a:pt x="0" y="297434"/>
                </a:lnTo>
                <a:lnTo>
                  <a:pt x="38100" y="373634"/>
                </a:lnTo>
                <a:lnTo>
                  <a:pt x="69850" y="310134"/>
                </a:lnTo>
                <a:lnTo>
                  <a:pt x="31750" y="310134"/>
                </a:lnTo>
                <a:lnTo>
                  <a:pt x="31750" y="297434"/>
                </a:lnTo>
                <a:close/>
              </a:path>
              <a:path w="701039" h="374014">
                <a:moveTo>
                  <a:pt x="701039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310134"/>
                </a:lnTo>
                <a:lnTo>
                  <a:pt x="44450" y="31013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701039" y="6350"/>
                </a:lnTo>
                <a:lnTo>
                  <a:pt x="701039" y="0"/>
                </a:lnTo>
                <a:close/>
              </a:path>
              <a:path w="701039" h="374014">
                <a:moveTo>
                  <a:pt x="76200" y="297434"/>
                </a:moveTo>
                <a:lnTo>
                  <a:pt x="44450" y="297434"/>
                </a:lnTo>
                <a:lnTo>
                  <a:pt x="44450" y="310134"/>
                </a:lnTo>
                <a:lnTo>
                  <a:pt x="69850" y="310134"/>
                </a:lnTo>
                <a:lnTo>
                  <a:pt x="76200" y="297434"/>
                </a:lnTo>
                <a:close/>
              </a:path>
              <a:path w="701039" h="37401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701039" h="374014">
                <a:moveTo>
                  <a:pt x="701039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701039" y="12700"/>
                </a:lnTo>
                <a:lnTo>
                  <a:pt x="701039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7286" y="4914900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687" y="219498"/>
                </a:moveTo>
                <a:lnTo>
                  <a:pt x="0" y="219710"/>
                </a:lnTo>
                <a:lnTo>
                  <a:pt x="38481" y="295656"/>
                </a:lnTo>
                <a:lnTo>
                  <a:pt x="69809" y="232156"/>
                </a:lnTo>
                <a:lnTo>
                  <a:pt x="31749" y="232156"/>
                </a:lnTo>
                <a:lnTo>
                  <a:pt x="31687" y="219498"/>
                </a:lnTo>
                <a:close/>
              </a:path>
              <a:path w="76200" h="295910">
                <a:moveTo>
                  <a:pt x="44387" y="219414"/>
                </a:moveTo>
                <a:lnTo>
                  <a:pt x="31687" y="219498"/>
                </a:lnTo>
                <a:lnTo>
                  <a:pt x="31749" y="232156"/>
                </a:lnTo>
                <a:lnTo>
                  <a:pt x="44449" y="232156"/>
                </a:lnTo>
                <a:lnTo>
                  <a:pt x="44387" y="219414"/>
                </a:lnTo>
                <a:close/>
              </a:path>
              <a:path w="76200" h="295910">
                <a:moveTo>
                  <a:pt x="76199" y="219201"/>
                </a:moveTo>
                <a:lnTo>
                  <a:pt x="44387" y="219414"/>
                </a:lnTo>
                <a:lnTo>
                  <a:pt x="44449" y="232156"/>
                </a:lnTo>
                <a:lnTo>
                  <a:pt x="69809" y="232156"/>
                </a:lnTo>
                <a:lnTo>
                  <a:pt x="76199" y="219201"/>
                </a:lnTo>
                <a:close/>
              </a:path>
              <a:path w="76200" h="295910">
                <a:moveTo>
                  <a:pt x="43307" y="0"/>
                </a:moveTo>
                <a:lnTo>
                  <a:pt x="30607" y="0"/>
                </a:lnTo>
                <a:lnTo>
                  <a:pt x="31687" y="219498"/>
                </a:lnTo>
                <a:lnTo>
                  <a:pt x="44387" y="219414"/>
                </a:lnTo>
                <a:lnTo>
                  <a:pt x="43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91859" y="2324100"/>
            <a:ext cx="76200" cy="340360"/>
          </a:xfrm>
          <a:custGeom>
            <a:avLst/>
            <a:gdLst/>
            <a:ahLst/>
            <a:cxnLst/>
            <a:rect l="l" t="t" r="r" b="b"/>
            <a:pathLst>
              <a:path w="76200" h="340360">
                <a:moveTo>
                  <a:pt x="31818" y="263672"/>
                </a:moveTo>
                <a:lnTo>
                  <a:pt x="0" y="263778"/>
                </a:lnTo>
                <a:lnTo>
                  <a:pt x="38481" y="339851"/>
                </a:lnTo>
                <a:lnTo>
                  <a:pt x="69861" y="276351"/>
                </a:lnTo>
                <a:lnTo>
                  <a:pt x="31876" y="276351"/>
                </a:lnTo>
                <a:lnTo>
                  <a:pt x="31818" y="263672"/>
                </a:lnTo>
                <a:close/>
              </a:path>
              <a:path w="76200" h="340360">
                <a:moveTo>
                  <a:pt x="44518" y="263630"/>
                </a:moveTo>
                <a:lnTo>
                  <a:pt x="31818" y="263672"/>
                </a:lnTo>
                <a:lnTo>
                  <a:pt x="31876" y="276351"/>
                </a:lnTo>
                <a:lnTo>
                  <a:pt x="44576" y="276351"/>
                </a:lnTo>
                <a:lnTo>
                  <a:pt x="44518" y="263630"/>
                </a:lnTo>
                <a:close/>
              </a:path>
              <a:path w="76200" h="340360">
                <a:moveTo>
                  <a:pt x="76199" y="263525"/>
                </a:moveTo>
                <a:lnTo>
                  <a:pt x="44518" y="263630"/>
                </a:lnTo>
                <a:lnTo>
                  <a:pt x="44576" y="276351"/>
                </a:lnTo>
                <a:lnTo>
                  <a:pt x="69861" y="276351"/>
                </a:lnTo>
                <a:lnTo>
                  <a:pt x="76199" y="263525"/>
                </a:lnTo>
                <a:close/>
              </a:path>
              <a:path w="76200" h="340360">
                <a:moveTo>
                  <a:pt x="43307" y="0"/>
                </a:moveTo>
                <a:lnTo>
                  <a:pt x="30607" y="0"/>
                </a:lnTo>
                <a:lnTo>
                  <a:pt x="31818" y="263672"/>
                </a:lnTo>
                <a:lnTo>
                  <a:pt x="44518" y="263630"/>
                </a:lnTo>
                <a:lnTo>
                  <a:pt x="43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938265" y="2758567"/>
            <a:ext cx="84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8295" algn="l"/>
              </a:tabLst>
            </a:pPr>
            <a:r>
              <a:rPr sz="3000" baseline="34722" dirty="0">
                <a:latin typeface="Times New Roman"/>
                <a:cs typeface="Times New Roman"/>
              </a:rPr>
              <a:t>V	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60869" y="26046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51803" y="5209032"/>
            <a:ext cx="944880" cy="325120"/>
          </a:xfrm>
          <a:custGeom>
            <a:avLst/>
            <a:gdLst/>
            <a:ahLst/>
            <a:cxnLst/>
            <a:rect l="l" t="t" r="r" b="b"/>
            <a:pathLst>
              <a:path w="944879" h="325120">
                <a:moveTo>
                  <a:pt x="944879" y="0"/>
                </a:moveTo>
                <a:lnTo>
                  <a:pt x="188975" y="0"/>
                </a:lnTo>
                <a:lnTo>
                  <a:pt x="0" y="324612"/>
                </a:lnTo>
                <a:lnTo>
                  <a:pt x="755903" y="324612"/>
                </a:lnTo>
                <a:lnTo>
                  <a:pt x="94487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51803" y="5209032"/>
            <a:ext cx="944880" cy="325120"/>
          </a:xfrm>
          <a:custGeom>
            <a:avLst/>
            <a:gdLst/>
            <a:ahLst/>
            <a:cxnLst/>
            <a:rect l="l" t="t" r="r" b="b"/>
            <a:pathLst>
              <a:path w="944879" h="325120">
                <a:moveTo>
                  <a:pt x="0" y="324612"/>
                </a:moveTo>
                <a:lnTo>
                  <a:pt x="188975" y="0"/>
                </a:lnTo>
                <a:lnTo>
                  <a:pt x="944879" y="0"/>
                </a:lnTo>
                <a:lnTo>
                  <a:pt x="755903" y="324612"/>
                </a:lnTo>
                <a:lnTo>
                  <a:pt x="0" y="3246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274689" y="5197602"/>
            <a:ext cx="478155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Fine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482715" y="5538215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687" y="219482"/>
                </a:moveTo>
                <a:lnTo>
                  <a:pt x="0" y="219646"/>
                </a:lnTo>
                <a:lnTo>
                  <a:pt x="38481" y="295656"/>
                </a:lnTo>
                <a:lnTo>
                  <a:pt x="69817" y="232181"/>
                </a:lnTo>
                <a:lnTo>
                  <a:pt x="31750" y="232181"/>
                </a:lnTo>
                <a:lnTo>
                  <a:pt x="31687" y="219482"/>
                </a:lnTo>
                <a:close/>
              </a:path>
              <a:path w="76200" h="295910">
                <a:moveTo>
                  <a:pt x="44387" y="219417"/>
                </a:moveTo>
                <a:lnTo>
                  <a:pt x="31687" y="219482"/>
                </a:lnTo>
                <a:lnTo>
                  <a:pt x="31750" y="232181"/>
                </a:lnTo>
                <a:lnTo>
                  <a:pt x="44450" y="232117"/>
                </a:lnTo>
                <a:lnTo>
                  <a:pt x="44387" y="219417"/>
                </a:lnTo>
                <a:close/>
              </a:path>
              <a:path w="76200" h="295910">
                <a:moveTo>
                  <a:pt x="76200" y="219252"/>
                </a:moveTo>
                <a:lnTo>
                  <a:pt x="44387" y="219417"/>
                </a:lnTo>
                <a:lnTo>
                  <a:pt x="44450" y="232117"/>
                </a:lnTo>
                <a:lnTo>
                  <a:pt x="31750" y="232181"/>
                </a:lnTo>
                <a:lnTo>
                  <a:pt x="69817" y="232181"/>
                </a:lnTo>
                <a:lnTo>
                  <a:pt x="76200" y="219252"/>
                </a:lnTo>
                <a:close/>
              </a:path>
              <a:path w="76200" h="295910">
                <a:moveTo>
                  <a:pt x="43307" y="0"/>
                </a:moveTo>
                <a:lnTo>
                  <a:pt x="30607" y="0"/>
                </a:lnTo>
                <a:lnTo>
                  <a:pt x="31687" y="219482"/>
                </a:lnTo>
                <a:lnTo>
                  <a:pt x="44387" y="219417"/>
                </a:lnTo>
                <a:lnTo>
                  <a:pt x="43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394" y="538048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Massimo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7575550" cy="4550410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Necessari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– 1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confronti</a:t>
            </a:r>
            <a:endParaRPr sz="3200">
              <a:latin typeface="Times New Roman"/>
              <a:cs typeface="Times New Roman"/>
            </a:endParaRPr>
          </a:p>
          <a:p>
            <a:pPr marL="338455" marR="297815" indent="-325755">
              <a:lnSpc>
                <a:spcPct val="100000"/>
              </a:lnSpc>
              <a:spcBef>
                <a:spcPts val="7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Si devono analizzare tutti gli elementi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fino  all’ultimo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Noto se l’insieme è conservato in un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  <a:p>
            <a:pPr marL="737870" marR="510540" lvl="1" indent="-267970">
              <a:lnSpc>
                <a:spcPct val="100000"/>
              </a:lnSpc>
              <a:spcBef>
                <a:spcPts val="71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Ignoto se la sequenza di valori viene inserita  progressivamente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Va </a:t>
            </a:r>
            <a:r>
              <a:rPr sz="2400" dirty="0">
                <a:latin typeface="Times New Roman"/>
                <a:cs typeface="Times New Roman"/>
              </a:rPr>
              <a:t>chiesto quanti </a:t>
            </a:r>
            <a:r>
              <a:rPr sz="2400" spc="-5" dirty="0">
                <a:latin typeface="Times New Roman"/>
                <a:cs typeface="Times New Roman"/>
              </a:rPr>
              <a:t>elementi compongono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sequenza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813257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7479665" cy="3835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marR="87630" indent="-325755">
              <a:lnSpc>
                <a:spcPct val="100000"/>
              </a:lnSpc>
              <a:spcBef>
                <a:spcPts val="1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Risistemare gli elementi di un array di  dimensione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 in modo tale che appaiano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  contrario</a:t>
            </a:r>
            <a:endParaRPr sz="3200">
              <a:latin typeface="Times New Roman"/>
              <a:cs typeface="Times New Roman"/>
            </a:endParaRPr>
          </a:p>
          <a:p>
            <a:pPr marL="753110">
              <a:lnSpc>
                <a:spcPct val="100000"/>
              </a:lnSpc>
              <a:spcBef>
                <a:spcPts val="730"/>
              </a:spcBef>
            </a:pPr>
            <a:r>
              <a:rPr sz="2800" spc="-5" dirty="0">
                <a:latin typeface="Times New Roman"/>
                <a:cs typeface="Times New Roman"/>
              </a:rPr>
              <a:t>| a | k | h | e | x | b | h |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| h | b | x | e | h | k | a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737870" marR="5080" lvl="1" indent="-267970">
              <a:lnSpc>
                <a:spcPct val="100000"/>
              </a:lnSpc>
              <a:spcBef>
                <a:spcPts val="68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Inserirli in ordine inverso in un array di  </a:t>
            </a:r>
            <a:r>
              <a:rPr sz="2800" dirty="0">
                <a:latin typeface="Times New Roman"/>
                <a:cs typeface="Times New Roman"/>
              </a:rPr>
              <a:t>appoggio, quindi </a:t>
            </a:r>
            <a:r>
              <a:rPr sz="2800" spc="-5" dirty="0">
                <a:latin typeface="Times New Roman"/>
                <a:cs typeface="Times New Roman"/>
              </a:rPr>
              <a:t>ricopiarlo in </a:t>
            </a:r>
            <a:r>
              <a:rPr sz="2800" dirty="0">
                <a:latin typeface="Times New Roman"/>
                <a:cs typeface="Times New Roman"/>
              </a:rPr>
              <a:t>quello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originale?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Spreco di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memoria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Spreco di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tempo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813257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444105" cy="39141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54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Effetto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dell’inversione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Il primo </a:t>
            </a:r>
            <a:r>
              <a:rPr sz="2800" dirty="0">
                <a:latin typeface="Times New Roman"/>
                <a:cs typeface="Times New Roman"/>
              </a:rPr>
              <a:t>diventa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l’ultimo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6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Il secondo diventa il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penultimo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65"/>
              </a:spcBef>
            </a:pP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Il penultimo diventa il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secondo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6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L’ultimo diventa il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primo</a:t>
            </a:r>
            <a:endParaRPr sz="2800">
              <a:latin typeface="Times New Roman"/>
              <a:cs typeface="Times New Roman"/>
            </a:endParaRPr>
          </a:p>
          <a:p>
            <a:pPr marL="338455" marR="5080" indent="-325755">
              <a:lnSpc>
                <a:spcPts val="3460"/>
              </a:lnSpc>
              <a:spcBef>
                <a:spcPts val="84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Soluzione: scambiare il primo con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l’ultimo,  il secondo col penultimo,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ecc.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813257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85"/>
            <a:ext cx="7413625" cy="38741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82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imes New Roman"/>
                <a:cs typeface="Times New Roman"/>
              </a:rPr>
              <a:t>indici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15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Partono dagli </a:t>
            </a:r>
            <a:r>
              <a:rPr sz="2400" spc="-5" dirty="0">
                <a:latin typeface="Times New Roman"/>
                <a:cs typeface="Times New Roman"/>
              </a:rPr>
              <a:t>estremi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dell’array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0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Procedono </a:t>
            </a:r>
            <a:r>
              <a:rPr sz="2400" spc="-5" dirty="0">
                <a:latin typeface="Times New Roman"/>
                <a:cs typeface="Times New Roman"/>
              </a:rPr>
              <a:t>verso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l’interno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Ogni volta che il </a:t>
            </a:r>
            <a:r>
              <a:rPr sz="2000" spc="-5" dirty="0">
                <a:latin typeface="Times New Roman"/>
                <a:cs typeface="Times New Roman"/>
              </a:rPr>
              <a:t>primo </a:t>
            </a:r>
            <a:r>
              <a:rPr sz="2000" dirty="0">
                <a:latin typeface="Times New Roman"/>
                <a:cs typeface="Times New Roman"/>
              </a:rPr>
              <a:t>viene </a:t>
            </a:r>
            <a:r>
              <a:rPr sz="2000" spc="-5" dirty="0">
                <a:latin typeface="Times New Roman"/>
                <a:cs typeface="Times New Roman"/>
              </a:rPr>
              <a:t>incrementato, </a:t>
            </a:r>
            <a:r>
              <a:rPr sz="2000" dirty="0">
                <a:latin typeface="Times New Roman"/>
                <a:cs typeface="Times New Roman"/>
              </a:rPr>
              <a:t>il secondo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viene</a:t>
            </a:r>
            <a:endParaRPr sz="20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decrementato</a:t>
            </a:r>
            <a:endParaRPr sz="20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58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Si scambiano </a:t>
            </a:r>
            <a:r>
              <a:rPr sz="2400" dirty="0">
                <a:latin typeface="Times New Roman"/>
                <a:cs typeface="Times New Roman"/>
              </a:rPr>
              <a:t>i valori via via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incontrati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Basta un </a:t>
            </a:r>
            <a:r>
              <a:rPr sz="2800" dirty="0">
                <a:latin typeface="Times New Roman"/>
                <a:cs typeface="Times New Roman"/>
              </a:rPr>
              <a:t>solo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indice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15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Conta la distanza dagli </a:t>
            </a:r>
            <a:r>
              <a:rPr sz="2400" spc="-5" dirty="0">
                <a:latin typeface="Times New Roman"/>
                <a:cs typeface="Times New Roman"/>
              </a:rPr>
              <a:t>estremi (sia </a:t>
            </a:r>
            <a:r>
              <a:rPr sz="2400" dirty="0">
                <a:latin typeface="Times New Roman"/>
                <a:cs typeface="Times New Roman"/>
              </a:rPr>
              <a:t>destro che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sinistro)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(i, n –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813257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09908"/>
            <a:ext cx="2881630" cy="136080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83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Proviamo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latin typeface="Times New Roman"/>
                <a:cs typeface="Times New Roman"/>
              </a:rPr>
              <a:t>– i = 1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(1, n –</a:t>
            </a:r>
            <a:r>
              <a:rPr sz="2400" spc="-4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è stato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saltato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4448" y="2939542"/>
            <a:ext cx="2200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FUNZIONA!!!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3244393"/>
            <a:ext cx="4881245" cy="27476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155065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Per considerarlo si può aggiungere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Riproviamo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Times New Roman"/>
                <a:cs typeface="Times New Roman"/>
              </a:rPr>
              <a:t>– i = 1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(1, n – 1 + 1) = (1,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– i = 2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(2, </a:t>
            </a:r>
            <a:r>
              <a:rPr sz="2400" dirty="0">
                <a:latin typeface="Times New Roman"/>
                <a:cs typeface="Times New Roman"/>
              </a:rPr>
              <a:t>n – 2 + </a:t>
            </a:r>
            <a:r>
              <a:rPr sz="2400" spc="-5" dirty="0">
                <a:latin typeface="Times New Roman"/>
                <a:cs typeface="Times New Roman"/>
              </a:rPr>
              <a:t>1)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(2, </a:t>
            </a:r>
            <a:r>
              <a:rPr sz="2400" dirty="0">
                <a:latin typeface="Times New Roman"/>
                <a:cs typeface="Times New Roman"/>
              </a:rPr>
              <a:t>n – 1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10" dirty="0">
                <a:latin typeface="Times New Roman"/>
                <a:cs typeface="Times New Roman"/>
              </a:rPr>
              <a:t>OK!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813257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339"/>
            <a:ext cx="7507605" cy="29057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92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Quando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fermarsi?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elemento si scambia col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simmetrico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sono pari, gli </a:t>
            </a:r>
            <a:r>
              <a:rPr sz="2400" spc="-5" dirty="0">
                <a:latin typeface="Times New Roman"/>
                <a:cs typeface="Times New Roman"/>
              </a:rPr>
              <a:t>scambi sono </a:t>
            </a: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spc="-5" dirty="0">
                <a:latin typeface="Times New Roman"/>
                <a:cs typeface="Times New Roman"/>
              </a:rPr>
              <a:t>metà </a:t>
            </a:r>
            <a:r>
              <a:rPr sz="2400" dirty="0">
                <a:latin typeface="Times New Roman"/>
                <a:cs typeface="Times New Roman"/>
              </a:rPr>
              <a:t>degli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sono dispari, quello centrale resterà al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centro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E’ </a:t>
            </a:r>
            <a:r>
              <a:rPr sz="2000" dirty="0">
                <a:latin typeface="Times New Roman"/>
                <a:cs typeface="Times New Roman"/>
              </a:rPr>
              <a:t>già </a:t>
            </a:r>
            <a:r>
              <a:rPr sz="2000" spc="-5" dirty="0">
                <a:latin typeface="Times New Roman"/>
                <a:cs typeface="Times New Roman"/>
              </a:rPr>
              <a:t>sistemato,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si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scambia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Symbol"/>
                <a:cs typeface="Symbol"/>
              </a:rPr>
              <a:t>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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/2</a:t>
            </a:r>
            <a:r>
              <a:rPr sz="2800" spc="-5" dirty="0">
                <a:latin typeface="Symbol"/>
                <a:cs typeface="Symbol"/>
              </a:rPr>
              <a:t>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scambi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538048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3588" y="1213865"/>
            <a:ext cx="6576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 e Programma Pascal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like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2004771"/>
            <a:ext cx="3532504" cy="348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00"/>
              </a:spcBef>
              <a:buChar char="•"/>
              <a:tabLst>
                <a:tab pos="338455" algn="l"/>
                <a:tab pos="339090" algn="l"/>
              </a:tabLst>
            </a:pPr>
            <a:r>
              <a:rPr sz="2400" dirty="0">
                <a:latin typeface="Times New Roman"/>
                <a:cs typeface="Times New Roman"/>
              </a:rPr>
              <a:t>Stabilire l’array di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elementi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invertire</a:t>
            </a:r>
            <a:endParaRPr sz="2400">
              <a:latin typeface="Times New Roman"/>
              <a:cs typeface="Times New Roman"/>
            </a:endParaRPr>
          </a:p>
          <a:p>
            <a:pPr marL="338455" marR="458470" indent="-325755">
              <a:lnSpc>
                <a:spcPct val="100000"/>
              </a:lnSpc>
              <a:spcBef>
                <a:spcPts val="600"/>
              </a:spcBef>
              <a:buChar char="•"/>
              <a:tabLst>
                <a:tab pos="338455" algn="l"/>
                <a:tab pos="339090" algn="l"/>
              </a:tabLst>
            </a:pPr>
            <a:r>
              <a:rPr sz="2400" dirty="0">
                <a:latin typeface="Times New Roman"/>
                <a:cs typeface="Times New Roman"/>
              </a:rPr>
              <a:t>Calcolare il </a:t>
            </a:r>
            <a:r>
              <a:rPr sz="2400" spc="-5" dirty="0">
                <a:latin typeface="Times New Roman"/>
                <a:cs typeface="Times New Roman"/>
              </a:rPr>
              <a:t>numero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</a:t>
            </a:r>
            <a:r>
              <a:rPr sz="2400" spc="-5" dirty="0">
                <a:latin typeface="Times New Roman"/>
                <a:cs typeface="Times New Roman"/>
              </a:rPr>
              <a:t>scambi </a:t>
            </a:r>
            <a:r>
              <a:rPr sz="2400" i="1" dirty="0">
                <a:latin typeface="Times New Roman"/>
                <a:cs typeface="Times New Roman"/>
              </a:rPr>
              <a:t>r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DIV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38455" marR="506730" indent="-325755">
              <a:lnSpc>
                <a:spcPct val="100000"/>
              </a:lnSpc>
              <a:spcBef>
                <a:spcPts val="600"/>
              </a:spcBef>
              <a:buChar char="•"/>
              <a:tabLst>
                <a:tab pos="338455" algn="l"/>
                <a:tab pos="339090" algn="l"/>
              </a:tabLst>
            </a:pPr>
            <a:r>
              <a:rPr sz="2400" dirty="0">
                <a:latin typeface="Times New Roman"/>
                <a:cs typeface="Times New Roman"/>
              </a:rPr>
              <a:t>Mentre il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di  </a:t>
            </a:r>
            <a:r>
              <a:rPr sz="2400" spc="-5" dirty="0">
                <a:latin typeface="Times New Roman"/>
                <a:cs typeface="Times New Roman"/>
              </a:rPr>
              <a:t>scambi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5" dirty="0">
                <a:latin typeface="Times New Roman"/>
                <a:cs typeface="Times New Roman"/>
              </a:rPr>
              <a:t>minore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737870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Scambiare l’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-mo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elemento</a:t>
            </a:r>
            <a:endParaRPr sz="2000">
              <a:latin typeface="Times New Roman"/>
              <a:cs typeface="Times New Roman"/>
            </a:endParaRPr>
          </a:p>
          <a:p>
            <a:pPr marR="293370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l’(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+1)-mo</a:t>
            </a:r>
            <a:endParaRPr sz="20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585"/>
              </a:spcBef>
              <a:buChar char="•"/>
              <a:tabLst>
                <a:tab pos="338455" algn="l"/>
                <a:tab pos="339090" algn="l"/>
              </a:tabLst>
            </a:pPr>
            <a:r>
              <a:rPr sz="2400" dirty="0">
                <a:latin typeface="Times New Roman"/>
                <a:cs typeface="Times New Roman"/>
              </a:rPr>
              <a:t>Restituire l’array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invertito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6304" y="1942948"/>
            <a:ext cx="3533140" cy="41287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b="1" dirty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n DIV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2;</a:t>
            </a:r>
            <a:endParaRPr sz="2000">
              <a:latin typeface="Times New Roman"/>
              <a:cs typeface="Times New Roman"/>
            </a:endParaRPr>
          </a:p>
          <a:p>
            <a:pPr marL="459105" marR="1506855" indent="-120650">
              <a:lnSpc>
                <a:spcPts val="2660"/>
              </a:lnSpc>
              <a:spcBef>
                <a:spcPts val="125"/>
              </a:spcBef>
            </a:pPr>
            <a:r>
              <a:rPr sz="2000" b="1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1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do  begin</a:t>
            </a:r>
            <a:endParaRPr sz="20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135"/>
              </a:spcBef>
            </a:pPr>
            <a:r>
              <a:rPr sz="2000" dirty="0">
                <a:latin typeface="Times New Roman"/>
                <a:cs typeface="Times New Roman"/>
              </a:rPr>
              <a:t>t :=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a(i);</a:t>
            </a:r>
            <a:endParaRPr sz="2000">
              <a:latin typeface="Times New Roman"/>
              <a:cs typeface="Times New Roman"/>
            </a:endParaRPr>
          </a:p>
          <a:p>
            <a:pPr marL="908685" marR="975994">
              <a:lnSpc>
                <a:spcPts val="2660"/>
              </a:lnSpc>
              <a:spcBef>
                <a:spcPts val="125"/>
              </a:spcBef>
            </a:pPr>
            <a:r>
              <a:rPr sz="2000" dirty="0">
                <a:latin typeface="Times New Roman"/>
                <a:cs typeface="Times New Roman"/>
              </a:rPr>
              <a:t>a(i) :=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a(n–i+1);  a(n–i+1) :=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140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38455" marR="5080" indent="-325755">
              <a:lnSpc>
                <a:spcPts val="2590"/>
              </a:lnSpc>
              <a:spcBef>
                <a:spcPts val="625"/>
              </a:spcBef>
              <a:buChar char="•"/>
              <a:tabLst>
                <a:tab pos="338455" algn="l"/>
                <a:tab pos="339090" algn="l"/>
              </a:tabLst>
            </a:pPr>
            <a:r>
              <a:rPr sz="2400" dirty="0">
                <a:latin typeface="Times New Roman"/>
                <a:cs typeface="Times New Roman"/>
              </a:rPr>
              <a:t>Aggiungere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dichiarazioni,  </a:t>
            </a:r>
            <a:r>
              <a:rPr sz="2400" dirty="0">
                <a:latin typeface="Times New Roman"/>
                <a:cs typeface="Times New Roman"/>
              </a:rPr>
              <a:t>acquisizione dell’array e  </a:t>
            </a:r>
            <a:r>
              <a:rPr sz="2400" spc="-5" dirty="0">
                <a:latin typeface="Times New Roman"/>
                <a:cs typeface="Times New Roman"/>
              </a:rPr>
              <a:t>stampa </a:t>
            </a:r>
            <a:r>
              <a:rPr sz="2400" dirty="0">
                <a:latin typeface="Times New Roman"/>
                <a:cs typeface="Times New Roman"/>
              </a:rPr>
              <a:t>del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risultato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369" y="813257"/>
            <a:ext cx="5523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Rimozione dei</a:t>
            </a:r>
            <a:r>
              <a:rPr spc="-70" dirty="0"/>
              <a:t> </a:t>
            </a:r>
            <a:r>
              <a:rPr dirty="0"/>
              <a:t>Duplicati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577455" cy="419290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591185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Dato un array ordinato, compattarlo in  modo che i valori duplicati siano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rimossi</a:t>
            </a:r>
            <a:endParaRPr sz="3200">
              <a:latin typeface="Times New Roman"/>
              <a:cs typeface="Times New Roman"/>
            </a:endParaRPr>
          </a:p>
          <a:p>
            <a:pPr marL="133223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Times New Roman"/>
                <a:cs typeface="Times New Roman"/>
              </a:rPr>
              <a:t>| 3 | 3 | 5 | 8 | </a:t>
            </a:r>
            <a:r>
              <a:rPr sz="2800" dirty="0">
                <a:latin typeface="Times New Roman"/>
                <a:cs typeface="Times New Roman"/>
              </a:rPr>
              <a:t>10 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Times New Roman"/>
                <a:cs typeface="Times New Roman"/>
              </a:rPr>
              <a:t>10 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Times New Roman"/>
                <a:cs typeface="Times New Roman"/>
              </a:rPr>
              <a:t>10 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Times New Roman"/>
                <a:cs typeface="Times New Roman"/>
              </a:rPr>
              <a:t>14 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Times New Roman"/>
                <a:cs typeface="Times New Roman"/>
              </a:rPr>
              <a:t>20 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Times New Roman"/>
                <a:cs typeface="Times New Roman"/>
              </a:rPr>
              <a:t>20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358265">
              <a:lnSpc>
                <a:spcPct val="100000"/>
              </a:lnSpc>
              <a:spcBef>
                <a:spcPts val="370"/>
              </a:spcBef>
            </a:pP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| 3 | 5 | 8 | </a:t>
            </a:r>
            <a:r>
              <a:rPr sz="2800" dirty="0">
                <a:latin typeface="Times New Roman"/>
                <a:cs typeface="Times New Roman"/>
              </a:rPr>
              <a:t>10 </a:t>
            </a:r>
            <a:r>
              <a:rPr sz="2800" spc="-5" dirty="0">
                <a:latin typeface="Times New Roman"/>
                <a:cs typeface="Times New Roman"/>
              </a:rPr>
              <a:t>| 14 | 20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doppi </a:t>
            </a:r>
            <a:r>
              <a:rPr sz="2800" spc="-5" dirty="0">
                <a:latin typeface="Times New Roman"/>
                <a:cs typeface="Times New Roman"/>
              </a:rPr>
              <a:t>sono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adiacenti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Saltarli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Confrontare </a:t>
            </a:r>
            <a:r>
              <a:rPr sz="2000" spc="-5" dirty="0">
                <a:latin typeface="Times New Roman"/>
                <a:cs typeface="Times New Roman"/>
              </a:rPr>
              <a:t>elementi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coppie</a:t>
            </a:r>
            <a:endParaRPr sz="20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590"/>
              </a:lnSpc>
              <a:spcBef>
                <a:spcPts val="62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Spostare </a:t>
            </a:r>
            <a:r>
              <a:rPr sz="2400" dirty="0">
                <a:latin typeface="Times New Roman"/>
                <a:cs typeface="Times New Roman"/>
              </a:rPr>
              <a:t>il successivo valore distinto nella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posizione  seguente al più recente valore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distinto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34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Contatore degli </a:t>
            </a:r>
            <a:r>
              <a:rPr sz="2000" spc="-5" dirty="0">
                <a:latin typeface="Times New Roman"/>
                <a:cs typeface="Times New Roman"/>
              </a:rPr>
              <a:t>elementi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distinti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369" y="538048"/>
            <a:ext cx="5523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Rimozione dei</a:t>
            </a:r>
            <a:r>
              <a:rPr spc="-70" dirty="0"/>
              <a:t> </a:t>
            </a:r>
            <a:r>
              <a:rPr dirty="0"/>
              <a:t>Duplicati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213865"/>
            <a:ext cx="786955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12700" marR="3611879">
              <a:lnSpc>
                <a:spcPct val="120900"/>
              </a:lnSpc>
              <a:spcBef>
                <a:spcPts val="1305"/>
              </a:spcBef>
            </a:pPr>
            <a:r>
              <a:rPr sz="2400" spc="-5" dirty="0">
                <a:latin typeface="Times New Roman"/>
                <a:cs typeface="Times New Roman"/>
              </a:rPr>
              <a:t>Definire </a:t>
            </a:r>
            <a:r>
              <a:rPr sz="2400" dirty="0">
                <a:latin typeface="Times New Roman"/>
                <a:cs typeface="Times New Roman"/>
              </a:rPr>
              <a:t>l’array di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elementi  Impostare </a:t>
            </a:r>
            <a:r>
              <a:rPr sz="2400" dirty="0">
                <a:latin typeface="Times New Roman"/>
                <a:cs typeface="Times New Roman"/>
              </a:rPr>
              <a:t>a 2 l’indice di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scansione  Finché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trovano valori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distinti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Confrontare </a:t>
            </a:r>
            <a:r>
              <a:rPr sz="2400" dirty="0">
                <a:latin typeface="Times New Roman"/>
                <a:cs typeface="Times New Roman"/>
              </a:rPr>
              <a:t>coppie di 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adiacenti</a:t>
            </a:r>
            <a:endParaRPr sz="2400">
              <a:latin typeface="Times New Roman"/>
              <a:cs typeface="Times New Roman"/>
            </a:endParaRPr>
          </a:p>
          <a:p>
            <a:pPr marL="12700" marR="3357879">
              <a:lnSpc>
                <a:spcPct val="1208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Impostare 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di valori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distinti  Finché ci sono coppie da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esaminare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Se la </a:t>
            </a:r>
            <a:r>
              <a:rPr sz="2400" spc="-5" dirty="0">
                <a:latin typeface="Times New Roman"/>
                <a:cs typeface="Times New Roman"/>
              </a:rPr>
              <a:t>prossima </a:t>
            </a:r>
            <a:r>
              <a:rPr sz="2400" dirty="0">
                <a:latin typeface="Times New Roman"/>
                <a:cs typeface="Times New Roman"/>
              </a:rPr>
              <a:t>coppia non ha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duplicati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Times New Roman"/>
                <a:cs typeface="Times New Roman"/>
              </a:rPr>
              <a:t>Incrementa </a:t>
            </a:r>
            <a:r>
              <a:rPr sz="2400" dirty="0">
                <a:latin typeface="Times New Roman"/>
                <a:cs typeface="Times New Roman"/>
              </a:rPr>
              <a:t>il contatore dei valori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distinti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Sposta l’elemento </a:t>
            </a:r>
            <a:r>
              <a:rPr sz="2400" dirty="0">
                <a:latin typeface="Times New Roman"/>
                <a:cs typeface="Times New Roman"/>
              </a:rPr>
              <a:t>di destra della coppia in tale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posizione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369" y="538048"/>
            <a:ext cx="5523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Rimozione dei</a:t>
            </a:r>
            <a:r>
              <a:rPr spc="-70" dirty="0"/>
              <a:t> </a:t>
            </a:r>
            <a:r>
              <a:rPr dirty="0"/>
              <a:t>Duplicati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6871970" cy="4592320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1873885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Note Implementative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Inizializzazione dell’indice di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scansione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Prima posizione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dell’array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Confronti </a:t>
            </a:r>
            <a:r>
              <a:rPr sz="2400" dirty="0">
                <a:latin typeface="Times New Roman"/>
                <a:cs typeface="Times New Roman"/>
              </a:rPr>
              <a:t>col valore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successivo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9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Seconda posizione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dell’array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Confronti </a:t>
            </a:r>
            <a:r>
              <a:rPr sz="2400" dirty="0">
                <a:latin typeface="Times New Roman"/>
                <a:cs typeface="Times New Roman"/>
              </a:rPr>
              <a:t>col valore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precedente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77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Seconda opzione più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intuitiva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Consente di terminare il ciclo ad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817" y="538048"/>
            <a:ext cx="4451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Minimo fra 3</a:t>
            </a:r>
            <a:r>
              <a:rPr spc="-85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7233284" cy="4736465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Analogo per qualunque dominio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ordinale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Necessità di un operatore di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confronto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Char char="–"/>
            </a:pPr>
            <a:endParaRPr sz="41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Esempi:</a:t>
            </a:r>
            <a:endParaRPr sz="2800">
              <a:latin typeface="Times New Roman"/>
              <a:cs typeface="Times New Roman"/>
            </a:endParaRPr>
          </a:p>
          <a:p>
            <a:pPr marL="1155065" marR="240029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Date 3 lettere, stabilire qual è la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ordine  alfabetico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Dati 3 giorni della </a:t>
            </a:r>
            <a:r>
              <a:rPr sz="2400" spc="-5" dirty="0">
                <a:latin typeface="Times New Roman"/>
                <a:cs typeface="Times New Roman"/>
              </a:rPr>
              <a:t>settimana, </a:t>
            </a:r>
            <a:r>
              <a:rPr sz="2400" dirty="0">
                <a:latin typeface="Times New Roman"/>
                <a:cs typeface="Times New Roman"/>
              </a:rPr>
              <a:t>stabilire quale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viene 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dal lunedì alla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domenica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813257"/>
            <a:ext cx="1734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568565" cy="4190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325755">
              <a:lnSpc>
                <a:spcPts val="3650"/>
              </a:lnSpc>
              <a:spcBef>
                <a:spcPts val="105"/>
              </a:spcBef>
              <a:buChar char="•"/>
              <a:tabLst>
                <a:tab pos="3257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Determinare se (e dove) un certo elemento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  <a:p>
            <a:pPr marL="338455">
              <a:lnSpc>
                <a:spcPts val="3650"/>
              </a:lnSpc>
            </a:pPr>
            <a:r>
              <a:rPr sz="3200" dirty="0">
                <a:latin typeface="Times New Roman"/>
                <a:cs typeface="Times New Roman"/>
              </a:rPr>
              <a:t>compare in un certo insieme di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Supponiamo </a:t>
            </a:r>
            <a:r>
              <a:rPr sz="2800" dirty="0">
                <a:latin typeface="Times New Roman"/>
                <a:cs typeface="Times New Roman"/>
              </a:rPr>
              <a:t>gli </a:t>
            </a:r>
            <a:r>
              <a:rPr sz="2800" spc="-5" dirty="0">
                <a:latin typeface="Times New Roman"/>
                <a:cs typeface="Times New Roman"/>
              </a:rPr>
              <a:t>elementi indicizzati 1 …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ts val="2735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fatto </a:t>
            </a:r>
            <a:r>
              <a:rPr sz="2400" dirty="0">
                <a:latin typeface="Times New Roman"/>
                <a:cs typeface="Times New Roman"/>
              </a:rPr>
              <a:t>che l’elemento non sia stato trovato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è</a:t>
            </a:r>
            <a:endParaRPr sz="2400">
              <a:latin typeface="Times New Roman"/>
              <a:cs typeface="Times New Roman"/>
            </a:endParaRPr>
          </a:p>
          <a:p>
            <a:pPr marL="1155065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rappresentabile tramite </a:t>
            </a:r>
            <a:r>
              <a:rPr sz="2400" dirty="0">
                <a:latin typeface="Times New Roman"/>
                <a:cs typeface="Times New Roman"/>
              </a:rPr>
              <a:t>il valore di posizione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Deve </a:t>
            </a:r>
            <a:r>
              <a:rPr sz="2400" spc="-5" dirty="0">
                <a:latin typeface="Times New Roman"/>
                <a:cs typeface="Times New Roman"/>
              </a:rPr>
              <a:t>funzionare </a:t>
            </a:r>
            <a:r>
              <a:rPr sz="2400" dirty="0">
                <a:latin typeface="Times New Roman"/>
                <a:cs typeface="Times New Roman"/>
              </a:rPr>
              <a:t>anche per 0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5"/>
              </a:spcBef>
              <a:buChar char="–"/>
              <a:tabLst>
                <a:tab pos="738505" algn="l"/>
              </a:tabLst>
            </a:pPr>
            <a:r>
              <a:rPr sz="2800" dirty="0">
                <a:latin typeface="Times New Roman"/>
                <a:cs typeface="Times New Roman"/>
              </a:rPr>
              <a:t>Possibili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esiti: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Elemento </a:t>
            </a:r>
            <a:r>
              <a:rPr sz="2400" dirty="0">
                <a:latin typeface="Times New Roman"/>
                <a:cs typeface="Times New Roman"/>
              </a:rPr>
              <a:t>trovato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nell’insieme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Restituirne 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posizione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Elemento </a:t>
            </a:r>
            <a:r>
              <a:rPr sz="2400" dirty="0">
                <a:latin typeface="Times New Roman"/>
                <a:cs typeface="Times New Roman"/>
              </a:rPr>
              <a:t>non presente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nell’insieme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857" y="813257"/>
            <a:ext cx="4572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  <a:r>
              <a:rPr spc="-90" dirty="0"/>
              <a:t> </a:t>
            </a:r>
            <a:r>
              <a:rPr dirty="0"/>
              <a:t>Sequenziale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000199"/>
            <a:ext cx="7570470" cy="2948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marR="244475" indent="-325755">
              <a:lnSpc>
                <a:spcPct val="100000"/>
              </a:lnSpc>
              <a:spcBef>
                <a:spcPts val="1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Scorrimento di </a:t>
            </a:r>
            <a:r>
              <a:rPr sz="3200" spc="-5" dirty="0">
                <a:latin typeface="Times New Roman"/>
                <a:cs typeface="Times New Roman"/>
              </a:rPr>
              <a:t>tutti </a:t>
            </a:r>
            <a:r>
              <a:rPr sz="3200" dirty="0">
                <a:latin typeface="Times New Roman"/>
                <a:cs typeface="Times New Roman"/>
              </a:rPr>
              <a:t>gli elementi della  sequenza, memorizzando eventualmente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  posizione in cui l’elemento è stato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trovato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Nessuna </a:t>
            </a:r>
            <a:r>
              <a:rPr sz="2800" dirty="0">
                <a:latin typeface="Times New Roman"/>
                <a:cs typeface="Times New Roman"/>
              </a:rPr>
              <a:t>ipotesi </a:t>
            </a:r>
            <a:r>
              <a:rPr sz="2800" spc="-5" dirty="0">
                <a:latin typeface="Times New Roman"/>
                <a:cs typeface="Times New Roman"/>
              </a:rPr>
              <a:t>di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ordinamento</a:t>
            </a:r>
            <a:endParaRPr sz="2800">
              <a:latin typeface="Times New Roman"/>
              <a:cs typeface="Times New Roman"/>
            </a:endParaRPr>
          </a:p>
          <a:p>
            <a:pPr marL="737870" marR="5080" lvl="1" indent="-267970">
              <a:lnSpc>
                <a:spcPct val="100000"/>
              </a:lnSpc>
              <a:spcBef>
                <a:spcPts val="70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Utilizzabile quando si può </a:t>
            </a:r>
            <a:r>
              <a:rPr sz="2800" spc="-10" dirty="0">
                <a:latin typeface="Times New Roman"/>
                <a:cs typeface="Times New Roman"/>
              </a:rPr>
              <a:t>accedere </a:t>
            </a:r>
            <a:r>
              <a:rPr sz="2800" spc="-5" dirty="0">
                <a:latin typeface="Times New Roman"/>
                <a:cs typeface="Times New Roman"/>
              </a:rPr>
              <a:t>in sequenza  agli elementi della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1729" y="538048"/>
            <a:ext cx="5859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 Lineare</a:t>
            </a:r>
            <a:r>
              <a:rPr spc="-105" dirty="0"/>
              <a:t> </a:t>
            </a:r>
            <a:r>
              <a:rPr dirty="0"/>
              <a:t>Esaustiva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7218045" cy="482917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00050" algn="ctr">
              <a:lnSpc>
                <a:spcPct val="100000"/>
              </a:lnSpc>
              <a:spcBef>
                <a:spcPts val="178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51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Scandisce tutti gli elementi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dell'elenco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Restituisce l’ultima (posizione </a:t>
            </a:r>
            <a:r>
              <a:rPr sz="2800" dirty="0">
                <a:latin typeface="Times New Roman"/>
                <a:cs typeface="Times New Roman"/>
              </a:rPr>
              <a:t>di)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occorrenza</a:t>
            </a:r>
            <a:endParaRPr sz="2800">
              <a:latin typeface="Times New Roman"/>
              <a:cs typeface="Times New Roman"/>
            </a:endParaRPr>
          </a:p>
          <a:p>
            <a:pPr marL="737870" marR="575310" lvl="1" indent="-267970">
              <a:lnSpc>
                <a:spcPts val="3020"/>
              </a:lnSpc>
              <a:spcBef>
                <a:spcPts val="74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Utile quando si vogliono ritrovare tutte le  occorrenze del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valore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posizione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latin typeface="Times New Roman"/>
                <a:cs typeface="Times New Roman"/>
              </a:rPr>
              <a:t>fintantoché </a:t>
            </a:r>
            <a:r>
              <a:rPr sz="2400" dirty="0">
                <a:latin typeface="Times New Roman"/>
                <a:cs typeface="Times New Roman"/>
              </a:rPr>
              <a:t>j &lt;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325"/>
              </a:spcBef>
            </a:pP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+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lista(j) = x </a:t>
            </a:r>
            <a:r>
              <a:rPr sz="2400" b="1" dirty="0">
                <a:latin typeface="Times New Roman"/>
                <a:cs typeface="Times New Roman"/>
              </a:rPr>
              <a:t>allora </a:t>
            </a:r>
            <a:r>
              <a:rPr sz="2400" dirty="0">
                <a:latin typeface="Times New Roman"/>
                <a:cs typeface="Times New Roman"/>
              </a:rPr>
              <a:t>posizione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1729" y="538048"/>
            <a:ext cx="5859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 Lineare</a:t>
            </a:r>
            <a:r>
              <a:rPr spc="-105" dirty="0"/>
              <a:t> </a:t>
            </a:r>
            <a:r>
              <a:rPr dirty="0"/>
              <a:t>Esaustiva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5929630" cy="4890770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1699895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Programma </a:t>
            </a:r>
            <a:r>
              <a:rPr sz="3600" dirty="0">
                <a:latin typeface="Times New Roman"/>
                <a:cs typeface="Times New Roman"/>
              </a:rPr>
              <a:t>Pascal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like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Completare con </a:t>
            </a:r>
            <a:r>
              <a:rPr sz="3200" spc="-10" dirty="0">
                <a:latin typeface="Times New Roman"/>
                <a:cs typeface="Times New Roman"/>
              </a:rPr>
              <a:t>le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dichiarazioni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338455" algn="just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Times New Roman"/>
                <a:cs typeface="Times New Roman"/>
              </a:rPr>
              <a:t>j :=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338455" marR="4072890" algn="just">
              <a:lnSpc>
                <a:spcPct val="1208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posizione :=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  </a:t>
            </a:r>
            <a:r>
              <a:rPr sz="2000" b="1" spc="-5" dirty="0">
                <a:latin typeface="Times New Roman"/>
                <a:cs typeface="Times New Roman"/>
              </a:rPr>
              <a:t>while </a:t>
            </a:r>
            <a:r>
              <a:rPr sz="2000" dirty="0">
                <a:latin typeface="Times New Roman"/>
                <a:cs typeface="Times New Roman"/>
              </a:rPr>
              <a:t>j &lt; n </a:t>
            </a:r>
            <a:r>
              <a:rPr sz="2000" b="1" dirty="0">
                <a:latin typeface="Times New Roman"/>
                <a:cs typeface="Times New Roman"/>
              </a:rPr>
              <a:t>do  begin</a:t>
            </a:r>
            <a:endParaRPr sz="20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/>
                <a:cs typeface="Times New Roman"/>
              </a:rPr>
              <a:t>j := j +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  <a:endParaRPr sz="20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505"/>
              </a:spcBef>
            </a:pPr>
            <a:r>
              <a:rPr sz="2000" b="1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a(j) = x </a:t>
            </a:r>
            <a:r>
              <a:rPr sz="2000" b="1" dirty="0">
                <a:latin typeface="Times New Roman"/>
                <a:cs typeface="Times New Roman"/>
              </a:rPr>
              <a:t>then </a:t>
            </a:r>
            <a:r>
              <a:rPr sz="2000" dirty="0">
                <a:latin typeface="Times New Roman"/>
                <a:cs typeface="Times New Roman"/>
              </a:rPr>
              <a:t>posizione :=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  <a:p>
            <a:pPr marR="4606925" algn="ctr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1729" y="538048"/>
            <a:ext cx="5859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 Lineare</a:t>
            </a:r>
            <a:r>
              <a:rPr spc="-105" dirty="0"/>
              <a:t> </a:t>
            </a:r>
            <a:r>
              <a:rPr dirty="0"/>
              <a:t>Esaustiva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7281545" cy="437959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1780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51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Complessità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Basata sul numero di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confronti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 ogni caso: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ts val="228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– Si devono controllare comunque tutti gli </a:t>
            </a:r>
            <a:r>
              <a:rPr sz="2000" spc="-5" dirty="0">
                <a:latin typeface="Times New Roman"/>
                <a:cs typeface="Times New Roman"/>
              </a:rPr>
              <a:t>elementi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fino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all’ultimo</a:t>
            </a:r>
            <a:endParaRPr sz="20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7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Soluzione più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naturale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volte non </a:t>
            </a:r>
            <a:r>
              <a:rPr sz="2800" spc="-5" dirty="0">
                <a:latin typeface="Times New Roman"/>
                <a:cs typeface="Times New Roman"/>
              </a:rPr>
              <a:t>interessa scandire tutto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l'elenco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Ci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può </a:t>
            </a:r>
            <a:r>
              <a:rPr sz="2400" spc="-5" dirty="0">
                <a:latin typeface="Times New Roman"/>
                <a:cs typeface="Times New Roman"/>
              </a:rPr>
              <a:t>fermare </a:t>
            </a:r>
            <a:r>
              <a:rPr sz="2400" dirty="0">
                <a:latin typeface="Times New Roman"/>
                <a:cs typeface="Times New Roman"/>
              </a:rPr>
              <a:t>appena l’elemento viene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trovato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538048"/>
            <a:ext cx="68999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 Lineare con</a:t>
            </a:r>
            <a:r>
              <a:rPr spc="-110" dirty="0"/>
              <a:t> </a:t>
            </a:r>
            <a:r>
              <a:rPr dirty="0"/>
              <a:t>Sentinella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59059"/>
            <a:ext cx="6339205" cy="4970780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2105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56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Si ferma alla prima occorrenza del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valore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Restituisce la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(posizione di)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occorrenza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1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Utile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quando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Si è interessati solo </a:t>
            </a:r>
            <a:r>
              <a:rPr sz="2000" spc="-5" dirty="0">
                <a:latin typeface="Times New Roman"/>
                <a:cs typeface="Times New Roman"/>
              </a:rPr>
              <a:t>all’esistenza,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oppure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Il valore, se </a:t>
            </a:r>
            <a:r>
              <a:rPr sz="2000" spc="-5" dirty="0">
                <a:latin typeface="Times New Roman"/>
                <a:cs typeface="Times New Roman"/>
              </a:rPr>
              <a:t>esiste, </a:t>
            </a:r>
            <a:r>
              <a:rPr sz="2000" dirty="0">
                <a:latin typeface="Times New Roman"/>
                <a:cs typeface="Times New Roman"/>
              </a:rPr>
              <a:t>è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unico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posizione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b="1" dirty="0">
                <a:latin typeface="Times New Roman"/>
                <a:cs typeface="Times New Roman"/>
              </a:rPr>
              <a:t>fintantoché </a:t>
            </a:r>
            <a:r>
              <a:rPr sz="2400" dirty="0">
                <a:latin typeface="Times New Roman"/>
                <a:cs typeface="Times New Roman"/>
              </a:rPr>
              <a:t>(j &lt; n) </a:t>
            </a:r>
            <a:r>
              <a:rPr sz="2400" b="1" dirty="0">
                <a:latin typeface="Times New Roman"/>
                <a:cs typeface="Times New Roman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(posizione =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+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lista(j) = x </a:t>
            </a:r>
            <a:r>
              <a:rPr sz="2400" b="1" dirty="0">
                <a:latin typeface="Times New Roman"/>
                <a:cs typeface="Times New Roman"/>
              </a:rPr>
              <a:t>allora </a:t>
            </a:r>
            <a:r>
              <a:rPr sz="2400" dirty="0">
                <a:latin typeface="Times New Roman"/>
                <a:cs typeface="Times New Roman"/>
              </a:rPr>
              <a:t>posizione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538048"/>
            <a:ext cx="68999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 Lineare con</a:t>
            </a:r>
            <a:r>
              <a:rPr spc="-110" dirty="0"/>
              <a:t> </a:t>
            </a:r>
            <a:r>
              <a:rPr dirty="0"/>
              <a:t>Sentinella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5928360" cy="4890770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1699895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Programma Pascal like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Completare con </a:t>
            </a:r>
            <a:r>
              <a:rPr sz="3200" spc="-10" dirty="0">
                <a:latin typeface="Times New Roman"/>
                <a:cs typeface="Times New Roman"/>
              </a:rPr>
              <a:t>le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dichiarazioni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Times New Roman"/>
                <a:cs typeface="Times New Roman"/>
              </a:rPr>
              <a:t>j :=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/>
                <a:cs typeface="Times New Roman"/>
              </a:rPr>
              <a:t>posizione :=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459105" marR="2234565" indent="-120650">
              <a:lnSpc>
                <a:spcPct val="120500"/>
              </a:lnSpc>
              <a:spcBef>
                <a:spcPts val="15"/>
              </a:spcBef>
            </a:pPr>
            <a:r>
              <a:rPr sz="2000" b="1" spc="-5" dirty="0">
                <a:latin typeface="Times New Roman"/>
                <a:cs typeface="Times New Roman"/>
              </a:rPr>
              <a:t>while </a:t>
            </a:r>
            <a:r>
              <a:rPr sz="2000" dirty="0">
                <a:latin typeface="Times New Roman"/>
                <a:cs typeface="Times New Roman"/>
              </a:rPr>
              <a:t>j &lt; n </a:t>
            </a:r>
            <a:r>
              <a:rPr sz="2000" b="1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posizione = 0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do  begin</a:t>
            </a:r>
            <a:endParaRPr sz="20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/>
                <a:cs typeface="Times New Roman"/>
              </a:rPr>
              <a:t>j := j +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  <a:endParaRPr sz="20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505"/>
              </a:spcBef>
            </a:pPr>
            <a:r>
              <a:rPr sz="2000" b="1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a[j] = x </a:t>
            </a:r>
            <a:r>
              <a:rPr sz="2000" b="1" dirty="0">
                <a:latin typeface="Times New Roman"/>
                <a:cs typeface="Times New Roman"/>
              </a:rPr>
              <a:t>then </a:t>
            </a:r>
            <a:r>
              <a:rPr sz="2000" dirty="0">
                <a:latin typeface="Times New Roman"/>
                <a:cs typeface="Times New Roman"/>
              </a:rPr>
              <a:t>posizione :=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  <a:p>
            <a:pPr marR="4605655" algn="ctr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685" y="538048"/>
            <a:ext cx="3517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  <a:r>
              <a:rPr spc="-85" dirty="0"/>
              <a:t> </a:t>
            </a:r>
            <a:r>
              <a:rPr dirty="0"/>
              <a:t>Binaria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7456805" cy="4950460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2572385">
              <a:lnSpc>
                <a:spcPct val="100000"/>
              </a:lnSpc>
              <a:spcBef>
                <a:spcPts val="2215"/>
              </a:spcBef>
            </a:pPr>
            <a:r>
              <a:rPr sz="3600" dirty="0">
                <a:latin typeface="Times New Roman"/>
                <a:cs typeface="Times New Roman"/>
              </a:rPr>
              <a:t>o</a:t>
            </a:r>
            <a:r>
              <a:rPr sz="3600" spc="-5" dirty="0">
                <a:latin typeface="Times New Roman"/>
                <a:cs typeface="Times New Roman"/>
              </a:rPr>
              <a:t> Dicotomica</a:t>
            </a:r>
            <a:endParaRPr sz="3600">
              <a:latin typeface="Times New Roman"/>
              <a:cs typeface="Times New Roman"/>
            </a:endParaRPr>
          </a:p>
          <a:p>
            <a:pPr marL="338455" marR="5080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Analizzare un valore interno all'elenco, 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  non è quello cercato basarsi sul confronto  per escludere la parte superflua e  concentrarsi sull’altra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Applicabile a insiemi di dati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ordinati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Guadagno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efficienza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Incentivo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all’ordinamento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9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Richiede l’accesso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diretto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685" y="813257"/>
            <a:ext cx="3517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  <a:r>
              <a:rPr spc="-85" dirty="0"/>
              <a:t> </a:t>
            </a:r>
            <a:r>
              <a:rPr dirty="0"/>
              <a:t>Binaria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500620" cy="42195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54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Scelta della posizione da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analizzare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Più vicina ad uno dei due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estremi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Caso </a:t>
            </a:r>
            <a:r>
              <a:rPr sz="2400" spc="-5" dirty="0">
                <a:latin typeface="Times New Roman"/>
                <a:cs typeface="Times New Roman"/>
              </a:rPr>
              <a:t>migliore: </a:t>
            </a:r>
            <a:r>
              <a:rPr sz="2400" dirty="0">
                <a:latin typeface="Times New Roman"/>
                <a:cs typeface="Times New Roman"/>
              </a:rPr>
              <a:t>restringe più </a:t>
            </a:r>
            <a:r>
              <a:rPr sz="2400" spc="-5" dirty="0">
                <a:latin typeface="Times New Roman"/>
                <a:cs typeface="Times New Roman"/>
              </a:rPr>
              <a:t>velocemente </a:t>
            </a:r>
            <a:r>
              <a:rPr sz="2400" dirty="0">
                <a:latin typeface="Times New Roman"/>
                <a:cs typeface="Times New Roman"/>
              </a:rPr>
              <a:t>il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campo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Caso peggiore: </a:t>
            </a:r>
            <a:r>
              <a:rPr sz="2400" spc="-5" dirty="0">
                <a:latin typeface="Times New Roman"/>
                <a:cs typeface="Times New Roman"/>
              </a:rPr>
              <a:t>elimina sempre meno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Centrale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Compromesso </a:t>
            </a:r>
            <a:r>
              <a:rPr sz="2400" dirty="0">
                <a:latin typeface="Times New Roman"/>
                <a:cs typeface="Times New Roman"/>
              </a:rPr>
              <a:t>che bilancia al </a:t>
            </a:r>
            <a:r>
              <a:rPr sz="2400" spc="-5" dirty="0">
                <a:latin typeface="Times New Roman"/>
                <a:cs typeface="Times New Roman"/>
              </a:rPr>
              <a:t>meglio </a:t>
            </a:r>
            <a:r>
              <a:rPr sz="2400" dirty="0">
                <a:latin typeface="Times New Roman"/>
                <a:cs typeface="Times New Roman"/>
              </a:rPr>
              <a:t>i casi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possibili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Necessità di ricordare la porzione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valida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Prima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posizione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6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Ultima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posizione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685" y="538048"/>
            <a:ext cx="3517900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  <a:r>
              <a:rPr spc="-85" dirty="0"/>
              <a:t> </a:t>
            </a:r>
            <a:r>
              <a:rPr dirty="0"/>
              <a:t>Binaria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Algoritmo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2569209"/>
            <a:ext cx="7300595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Fintantoché </a:t>
            </a:r>
            <a:r>
              <a:rPr sz="2400" dirty="0">
                <a:latin typeface="Times New Roman"/>
                <a:cs typeface="Times New Roman"/>
              </a:rPr>
              <a:t>la parte di elenco da analizzare contiene più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un </a:t>
            </a:r>
            <a:r>
              <a:rPr sz="2400" spc="-5" dirty="0">
                <a:latin typeface="Times New Roman"/>
                <a:cs typeface="Times New Roman"/>
              </a:rPr>
              <a:t>elemento </a:t>
            </a:r>
            <a:r>
              <a:rPr sz="2400" dirty="0">
                <a:latin typeface="Times New Roman"/>
                <a:cs typeface="Times New Roman"/>
              </a:rPr>
              <a:t>e quello cercato non è stato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trovato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Times New Roman"/>
                <a:cs typeface="Times New Roman"/>
              </a:rPr>
              <a:t>Se </a:t>
            </a:r>
            <a:r>
              <a:rPr sz="2400" spc="-5" dirty="0">
                <a:latin typeface="Times New Roman"/>
                <a:cs typeface="Times New Roman"/>
              </a:rPr>
              <a:t>l’elemento </a:t>
            </a:r>
            <a:r>
              <a:rPr sz="2400" dirty="0">
                <a:latin typeface="Times New Roman"/>
                <a:cs typeface="Times New Roman"/>
              </a:rPr>
              <a:t>centrale è quello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cercato</a:t>
            </a:r>
            <a:endParaRPr sz="24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allora </a:t>
            </a:r>
            <a:r>
              <a:rPr sz="2400" dirty="0">
                <a:latin typeface="Times New Roman"/>
                <a:cs typeface="Times New Roman"/>
              </a:rPr>
              <a:t>è stato trovato in quella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posizione</a:t>
            </a:r>
            <a:endParaRPr sz="24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altrimenti 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5" dirty="0">
                <a:latin typeface="Times New Roman"/>
                <a:cs typeface="Times New Roman"/>
              </a:rPr>
              <a:t>minore </a:t>
            </a:r>
            <a:r>
              <a:rPr sz="2400" dirty="0">
                <a:latin typeface="Times New Roman"/>
                <a:cs typeface="Times New Roman"/>
              </a:rPr>
              <a:t>di quello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cercato</a:t>
            </a:r>
            <a:endParaRPr sz="24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allora </a:t>
            </a:r>
            <a:r>
              <a:rPr sz="2400" dirty="0">
                <a:latin typeface="Times New Roman"/>
                <a:cs typeface="Times New Roman"/>
              </a:rPr>
              <a:t>analizzare la </a:t>
            </a:r>
            <a:r>
              <a:rPr sz="2400" spc="-10" dirty="0">
                <a:latin typeface="Times New Roman"/>
                <a:cs typeface="Times New Roman"/>
              </a:rPr>
              <a:t>metà </a:t>
            </a:r>
            <a:r>
              <a:rPr sz="2400" dirty="0">
                <a:latin typeface="Times New Roman"/>
                <a:cs typeface="Times New Roman"/>
              </a:rPr>
              <a:t>elenco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successiva</a:t>
            </a:r>
            <a:endParaRPr sz="24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605"/>
              </a:spcBef>
            </a:pPr>
            <a:r>
              <a:rPr sz="2400" b="1" dirty="0">
                <a:latin typeface="Times New Roman"/>
                <a:cs typeface="Times New Roman"/>
              </a:rPr>
              <a:t>altrimenti </a:t>
            </a:r>
            <a:r>
              <a:rPr sz="2400" dirty="0">
                <a:latin typeface="Times New Roman"/>
                <a:cs typeface="Times New Roman"/>
              </a:rPr>
              <a:t>analizzare la </a:t>
            </a:r>
            <a:r>
              <a:rPr sz="2400" spc="-5" dirty="0">
                <a:latin typeface="Times New Roman"/>
                <a:cs typeface="Times New Roman"/>
              </a:rPr>
              <a:t>metà </a:t>
            </a:r>
            <a:r>
              <a:rPr sz="2400" dirty="0">
                <a:latin typeface="Times New Roman"/>
                <a:cs typeface="Times New Roman"/>
              </a:rPr>
              <a:t>elenco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precedente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369" y="813257"/>
            <a:ext cx="4004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Scambio di</a:t>
            </a:r>
            <a:r>
              <a:rPr spc="-60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275830" cy="4042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5080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Date due variabili </a:t>
            </a:r>
            <a:r>
              <a:rPr sz="3200" i="1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i="1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, scambiare i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valori  ad esse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assegnati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2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25"/>
              </a:spcBef>
              <a:buFont typeface="Times New Roman"/>
              <a:buChar char="•"/>
              <a:tabLst>
                <a:tab pos="1155700" algn="l"/>
                <a:tab pos="3155315" algn="l"/>
                <a:tab pos="3603625" algn="l"/>
              </a:tabLst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12,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54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54,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5"/>
              </a:spcBef>
              <a:buChar char="•"/>
              <a:tabLst>
                <a:tab pos="338455" algn="l"/>
                <a:tab pos="339090" algn="l"/>
                <a:tab pos="4952365" algn="l"/>
              </a:tabLst>
            </a:pPr>
            <a:r>
              <a:rPr sz="3200" dirty="0">
                <a:latin typeface="Times New Roman"/>
                <a:cs typeface="Times New Roman"/>
              </a:rPr>
              <a:t>Operatore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assegnamento	</a:t>
            </a:r>
            <a:r>
              <a:rPr sz="3200" i="1" dirty="0">
                <a:latin typeface="Times New Roman"/>
                <a:cs typeface="Times New Roman"/>
              </a:rPr>
              <a:t>x </a:t>
            </a:r>
            <a:r>
              <a:rPr sz="3200" b="1" dirty="0">
                <a:latin typeface="Symbol"/>
                <a:cs typeface="Symbol"/>
              </a:rPr>
              <a:t>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ts val="3195"/>
              </a:lnSpc>
              <a:spcBef>
                <a:spcPts val="36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Copia il valore associato alla variabile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737870">
              <a:lnSpc>
                <a:spcPts val="3195"/>
              </a:lnSpc>
            </a:pPr>
            <a:r>
              <a:rPr sz="2800" spc="-5" dirty="0">
                <a:latin typeface="Times New Roman"/>
                <a:cs typeface="Times New Roman"/>
              </a:rPr>
              <a:t>nella </a:t>
            </a:r>
            <a:r>
              <a:rPr sz="2800" spc="-10" dirty="0">
                <a:latin typeface="Times New Roman"/>
                <a:cs typeface="Times New Roman"/>
              </a:rPr>
              <a:t>memoria </a:t>
            </a:r>
            <a:r>
              <a:rPr sz="2800" spc="-5" dirty="0">
                <a:latin typeface="Times New Roman"/>
                <a:cs typeface="Times New Roman"/>
              </a:rPr>
              <a:t>associata alla variabile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 termine </a:t>
            </a:r>
            <a:r>
              <a:rPr sz="2400" dirty="0">
                <a:latin typeface="Times New Roman"/>
                <a:cs typeface="Times New Roman"/>
              </a:rPr>
              <a:t>i valori di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ed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coincidono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vecchio valore di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viene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685" y="538048"/>
            <a:ext cx="3517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  <a:r>
              <a:rPr spc="-85" dirty="0"/>
              <a:t> </a:t>
            </a:r>
            <a:r>
              <a:rPr dirty="0"/>
              <a:t>Binaria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7398" y="1213865"/>
            <a:ext cx="5840730" cy="11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539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400" dirty="0">
                <a:latin typeface="Times New Roman"/>
                <a:cs typeface="Times New Roman"/>
              </a:rPr>
              <a:t>| 2 | 4 | 7 | </a:t>
            </a:r>
            <a:r>
              <a:rPr sz="2400" spc="-5" dirty="0">
                <a:latin typeface="Times New Roman"/>
                <a:cs typeface="Times New Roman"/>
              </a:rPr>
              <a:t>11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24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25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29 </a:t>
            </a:r>
            <a:r>
              <a:rPr sz="2400" dirty="0">
                <a:latin typeface="Times New Roman"/>
                <a:cs typeface="Times New Roman"/>
              </a:rPr>
              <a:t>| 32 | </a:t>
            </a:r>
            <a:r>
              <a:rPr sz="2400" spc="-5" dirty="0">
                <a:latin typeface="Times New Roman"/>
                <a:cs typeface="Times New Roman"/>
              </a:rPr>
              <a:t>38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44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53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61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928301"/>
            <a:ext cx="1765935" cy="13525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29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2400" i="1" dirty="0">
                <a:latin typeface="Times New Roman"/>
                <a:cs typeface="Times New Roman"/>
              </a:rPr>
              <a:t>12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tentativo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3773551"/>
            <a:ext cx="1372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tentativo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320" y="4657166"/>
            <a:ext cx="147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III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tentativo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7398" y="2811908"/>
            <a:ext cx="5840730" cy="26809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7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11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24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25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29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32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38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44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53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61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  <a:p>
            <a:pPr marL="23749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Symbol"/>
                <a:cs typeface="Symbol"/>
              </a:rPr>
              <a:t>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Eliminati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4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7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11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24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25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29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32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38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44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53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61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  <a:p>
            <a:pPr marR="312420" algn="r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Symbol"/>
                <a:cs typeface="Symbol"/>
              </a:rPr>
              <a:t>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Eliminati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 2 | 4 | 7 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11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24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25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29 </a:t>
            </a:r>
            <a:r>
              <a:rPr sz="2400" dirty="0">
                <a:latin typeface="Times New Roman"/>
                <a:cs typeface="Times New Roman"/>
              </a:rPr>
              <a:t>| 32 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38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44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53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61</a:t>
            </a:r>
            <a:r>
              <a:rPr sz="2400" spc="-16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  <a:p>
            <a:pPr marL="28321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Symbol"/>
                <a:cs typeface="Symbol"/>
              </a:rPr>
              <a:t>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Trovato!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320" y="5562701"/>
            <a:ext cx="73107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Se fosse </a:t>
            </a:r>
            <a:r>
              <a:rPr sz="3200" spc="-5" dirty="0">
                <a:latin typeface="Times New Roman"/>
                <a:cs typeface="Times New Roman"/>
              </a:rPr>
              <a:t>stato </a:t>
            </a:r>
            <a:r>
              <a:rPr sz="3200" dirty="0">
                <a:latin typeface="Times New Roman"/>
                <a:cs typeface="Times New Roman"/>
              </a:rPr>
              <a:t>31: non trovato in 4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tentativi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38044" y="2980944"/>
            <a:ext cx="2627630" cy="250190"/>
          </a:xfrm>
          <a:custGeom>
            <a:avLst/>
            <a:gdLst/>
            <a:ahLst/>
            <a:cxnLst/>
            <a:rect l="l" t="t" r="r" b="b"/>
            <a:pathLst>
              <a:path w="2627629" h="250189">
                <a:moveTo>
                  <a:pt x="0" y="0"/>
                </a:moveTo>
                <a:lnTo>
                  <a:pt x="2627376" y="24993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4807" y="2962655"/>
            <a:ext cx="2595880" cy="271780"/>
          </a:xfrm>
          <a:custGeom>
            <a:avLst/>
            <a:gdLst/>
            <a:ahLst/>
            <a:cxnLst/>
            <a:rect l="l" t="t" r="r" b="b"/>
            <a:pathLst>
              <a:path w="2595879" h="271780">
                <a:moveTo>
                  <a:pt x="0" y="271272"/>
                </a:moveTo>
                <a:lnTo>
                  <a:pt x="259537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70320" y="3849623"/>
            <a:ext cx="1948180" cy="205740"/>
          </a:xfrm>
          <a:custGeom>
            <a:avLst/>
            <a:gdLst/>
            <a:ahLst/>
            <a:cxnLst/>
            <a:rect l="l" t="t" r="r" b="b"/>
            <a:pathLst>
              <a:path w="1948179" h="205739">
                <a:moveTo>
                  <a:pt x="0" y="0"/>
                </a:moveTo>
                <a:lnTo>
                  <a:pt x="1947672" y="2057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53555" y="3880103"/>
            <a:ext cx="1965960" cy="205740"/>
          </a:xfrm>
          <a:custGeom>
            <a:avLst/>
            <a:gdLst/>
            <a:ahLst/>
            <a:cxnLst/>
            <a:rect l="l" t="t" r="r" b="b"/>
            <a:pathLst>
              <a:path w="1965959" h="205739">
                <a:moveTo>
                  <a:pt x="1965960" y="0"/>
                </a:moveTo>
                <a:lnTo>
                  <a:pt x="0" y="2057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973" y="538048"/>
            <a:ext cx="424116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  <a:r>
              <a:rPr spc="-45" dirty="0"/>
              <a:t> </a:t>
            </a:r>
            <a:r>
              <a:rPr dirty="0"/>
              <a:t>Binaria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Programma Pascal like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/>
              <a:t>begin</a:t>
            </a:r>
          </a:p>
          <a:p>
            <a:pPr marL="338455" marR="2494915">
              <a:lnSpc>
                <a:spcPct val="110500"/>
              </a:lnSpc>
              <a:spcBef>
                <a:spcPts val="15"/>
              </a:spcBef>
            </a:pPr>
            <a:r>
              <a:rPr b="0" dirty="0">
                <a:latin typeface="Times New Roman"/>
                <a:cs typeface="Times New Roman"/>
              </a:rPr>
              <a:t>posizione := 0;  first := 1; </a:t>
            </a:r>
            <a:r>
              <a:rPr b="0" spc="-5" dirty="0">
                <a:latin typeface="Times New Roman"/>
                <a:cs typeface="Times New Roman"/>
              </a:rPr>
              <a:t>last </a:t>
            </a:r>
            <a:r>
              <a:rPr b="0" dirty="0">
                <a:latin typeface="Times New Roman"/>
                <a:cs typeface="Times New Roman"/>
              </a:rPr>
              <a:t>:=</a:t>
            </a:r>
            <a:r>
              <a:rPr b="0" spc="-1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n;</a:t>
            </a:r>
          </a:p>
          <a:p>
            <a:pPr marL="338455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while </a:t>
            </a:r>
            <a:r>
              <a:rPr b="0" dirty="0">
                <a:latin typeface="Times New Roman"/>
                <a:cs typeface="Times New Roman"/>
              </a:rPr>
              <a:t>(first &lt;= </a:t>
            </a:r>
            <a:r>
              <a:rPr b="0" spc="-5" dirty="0">
                <a:latin typeface="Times New Roman"/>
                <a:cs typeface="Times New Roman"/>
              </a:rPr>
              <a:t>last) </a:t>
            </a:r>
            <a:r>
              <a:rPr dirty="0"/>
              <a:t>and </a:t>
            </a:r>
            <a:r>
              <a:rPr b="0" spc="-5" dirty="0">
                <a:latin typeface="Times New Roman"/>
                <a:cs typeface="Times New Roman"/>
              </a:rPr>
              <a:t>(posizione </a:t>
            </a:r>
            <a:r>
              <a:rPr b="0" dirty="0">
                <a:latin typeface="Times New Roman"/>
                <a:cs typeface="Times New Roman"/>
              </a:rPr>
              <a:t>= 0)</a:t>
            </a:r>
            <a:r>
              <a:rPr b="0" spc="-114" dirty="0">
                <a:latin typeface="Times New Roman"/>
                <a:cs typeface="Times New Roman"/>
              </a:rPr>
              <a:t> </a:t>
            </a:r>
            <a:r>
              <a:rPr dirty="0"/>
              <a:t>do</a:t>
            </a:r>
          </a:p>
          <a:p>
            <a:pPr marL="459105">
              <a:lnSpc>
                <a:spcPct val="100000"/>
              </a:lnSpc>
              <a:spcBef>
                <a:spcPts val="265"/>
              </a:spcBef>
            </a:pPr>
            <a:r>
              <a:rPr dirty="0"/>
              <a:t>begin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4448" y="3666871"/>
            <a:ext cx="1622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(* per difetto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382" y="3635476"/>
            <a:ext cx="2408555" cy="13747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Times New Roman"/>
                <a:cs typeface="Times New Roman"/>
              </a:rPr>
              <a:t>j := (first + </a:t>
            </a:r>
            <a:r>
              <a:rPr sz="2000" spc="-5" dirty="0">
                <a:latin typeface="Times New Roman"/>
                <a:cs typeface="Times New Roman"/>
              </a:rPr>
              <a:t>last) </a:t>
            </a:r>
            <a:r>
              <a:rPr sz="2000" dirty="0">
                <a:latin typeface="Times New Roman"/>
                <a:cs typeface="Times New Roman"/>
              </a:rPr>
              <a:t>DIV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b="1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lista(j) = x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R="92075" algn="ctr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/>
                <a:cs typeface="Times New Roman"/>
              </a:rPr>
              <a:t>posizione :=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b="1" spc="-5" dirty="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320" y="4984445"/>
            <a:ext cx="6126480" cy="103949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358265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lista(j) &lt; x </a:t>
            </a:r>
            <a:r>
              <a:rPr sz="2000" b="1" dirty="0">
                <a:latin typeface="Times New Roman"/>
                <a:cs typeface="Times New Roman"/>
              </a:rPr>
              <a:t>then </a:t>
            </a:r>
            <a:r>
              <a:rPr sz="2000" dirty="0">
                <a:latin typeface="Times New Roman"/>
                <a:cs typeface="Times New Roman"/>
              </a:rPr>
              <a:t>first := j + 1 </a:t>
            </a:r>
            <a:r>
              <a:rPr sz="2000" b="1" spc="-5" dirty="0">
                <a:latin typeface="Times New Roman"/>
                <a:cs typeface="Times New Roman"/>
              </a:rPr>
              <a:t>else </a:t>
            </a:r>
            <a:r>
              <a:rPr sz="2000" spc="-5" dirty="0">
                <a:latin typeface="Times New Roman"/>
                <a:cs typeface="Times New Roman"/>
              </a:rPr>
              <a:t>last </a:t>
            </a:r>
            <a:r>
              <a:rPr sz="2000" dirty="0">
                <a:latin typeface="Times New Roman"/>
                <a:cs typeface="Times New Roman"/>
              </a:rPr>
              <a:t>:= j –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534275" cy="46716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5080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Disporre gli elementi di un insieme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secondo  una prefissata relazione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d’ordine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2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Dipendente dal tipo 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informazione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Numerica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84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Ordinamento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numerico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Alfanumerica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Ordinamento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lessicografico</a:t>
            </a:r>
            <a:endParaRPr sz="20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2 possibilità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Crescente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Decrescente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9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Altri criteri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personali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576820" cy="45694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5080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Possibilità di avere elementi costituiti da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più  componenti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2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Associazione a ciascuno di una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chiave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Lo </a:t>
            </a:r>
            <a:r>
              <a:rPr sz="2400" spc="-5" dirty="0">
                <a:latin typeface="Times New Roman"/>
                <a:cs typeface="Times New Roman"/>
              </a:rPr>
              <a:t>identifica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univocamente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Stabilisce la </a:t>
            </a:r>
            <a:r>
              <a:rPr sz="2400" spc="-5" dirty="0">
                <a:latin typeface="Times New Roman"/>
                <a:cs typeface="Times New Roman"/>
              </a:rPr>
              <a:t>sua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Unica </a:t>
            </a:r>
            <a:r>
              <a:rPr sz="2400" spc="-5" dirty="0">
                <a:latin typeface="Times New Roman"/>
                <a:cs typeface="Times New Roman"/>
              </a:rPr>
              <a:t>componente </a:t>
            </a:r>
            <a:r>
              <a:rPr sz="2400" dirty="0">
                <a:latin typeface="Times New Roman"/>
                <a:cs typeface="Times New Roman"/>
              </a:rPr>
              <a:t>rilevante per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l’ordinamento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9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 Record </a:t>
            </a:r>
            <a:r>
              <a:rPr sz="2800" dirty="0">
                <a:latin typeface="Times New Roman"/>
                <a:cs typeface="Times New Roman"/>
              </a:rPr>
              <a:t>costituito </a:t>
            </a:r>
            <a:r>
              <a:rPr sz="2800" spc="-5" dirty="0">
                <a:latin typeface="Times New Roman"/>
                <a:cs typeface="Times New Roman"/>
              </a:rPr>
              <a:t>da più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campi</a:t>
            </a:r>
            <a:endParaRPr sz="2800">
              <a:latin typeface="Times New Roman"/>
              <a:cs typeface="Times New Roman"/>
            </a:endParaRPr>
          </a:p>
          <a:p>
            <a:pPr marL="338455" marR="447675" indent="-325755">
              <a:lnSpc>
                <a:spcPts val="3460"/>
              </a:lnSpc>
              <a:spcBef>
                <a:spcPts val="8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Supponiamo, nel seguito, di richiedere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  ordinamento numerico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crescente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2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Indicazione della sola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chiave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309484" cy="401192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54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Gran varietà di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Basati su </a:t>
            </a:r>
            <a:r>
              <a:rPr sz="2800" dirty="0">
                <a:latin typeface="Times New Roman"/>
                <a:cs typeface="Times New Roman"/>
              </a:rPr>
              <a:t>confronti </a:t>
            </a:r>
            <a:r>
              <a:rPr sz="2800" spc="-5" dirty="0">
                <a:latin typeface="Times New Roman"/>
                <a:cs typeface="Times New Roman"/>
              </a:rPr>
              <a:t>e </a:t>
            </a:r>
            <a:r>
              <a:rPr sz="2800" spc="-10" dirty="0">
                <a:latin typeface="Times New Roman"/>
                <a:cs typeface="Times New Roman"/>
              </a:rPr>
              <a:t>scambi </a:t>
            </a:r>
            <a:r>
              <a:rPr sz="2800" dirty="0">
                <a:latin typeface="Times New Roman"/>
                <a:cs typeface="Times New Roman"/>
              </a:rPr>
              <a:t>fra gli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Relazione d’ordine,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criterio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Non esiste </a:t>
            </a:r>
            <a:r>
              <a:rPr sz="2800" dirty="0">
                <a:latin typeface="Times New Roman"/>
                <a:cs typeface="Times New Roman"/>
              </a:rPr>
              <a:t>uno </a:t>
            </a:r>
            <a:r>
              <a:rPr sz="2800" spc="-5" dirty="0">
                <a:latin typeface="Times New Roman"/>
                <a:cs typeface="Times New Roman"/>
              </a:rPr>
              <a:t>migliore in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assoluto</a:t>
            </a:r>
            <a:endParaRPr sz="2800">
              <a:latin typeface="Times New Roman"/>
              <a:cs typeface="Times New Roman"/>
            </a:endParaRPr>
          </a:p>
          <a:p>
            <a:pPr marL="1155065" marR="102235" lvl="2" indent="-228600">
              <a:lnSpc>
                <a:spcPts val="2590"/>
              </a:lnSpc>
              <a:spcBef>
                <a:spcPts val="66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La bontà dipende da fattori connessi ai dati </a:t>
            </a: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cui  deve essere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applicato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34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Dimensione </a:t>
            </a:r>
            <a:r>
              <a:rPr sz="2000" spc="-5" dirty="0">
                <a:latin typeface="Times New Roman"/>
                <a:cs typeface="Times New Roman"/>
              </a:rPr>
              <a:t>dell’insieme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dati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/>
                <a:cs typeface="Times New Roman"/>
              </a:rPr>
              <a:t>»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Numerosità</a:t>
            </a:r>
            <a:endParaRPr sz="20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65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Grado di </a:t>
            </a:r>
            <a:r>
              <a:rPr sz="2000" spc="-5" dirty="0">
                <a:latin typeface="Times New Roman"/>
                <a:cs typeface="Times New Roman"/>
              </a:rPr>
              <a:t>pre-ordinamento dell’insieme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dati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Times New Roman"/>
                <a:cs typeface="Times New Roman"/>
              </a:rPr>
              <a:t>» Già ordinato, </a:t>
            </a:r>
            <a:r>
              <a:rPr sz="2000" spc="-5" dirty="0">
                <a:latin typeface="Times New Roman"/>
                <a:cs typeface="Times New Roman"/>
              </a:rPr>
              <a:t>parzialmente, </a:t>
            </a:r>
            <a:r>
              <a:rPr sz="2000" dirty="0">
                <a:latin typeface="Times New Roman"/>
                <a:cs typeface="Times New Roman"/>
              </a:rPr>
              <a:t>ordine opposto,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casuale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478395" cy="394525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1113155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Una delle attività di elaborazione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più  importanti</a:t>
            </a:r>
            <a:endParaRPr sz="3200">
              <a:latin typeface="Times New Roman"/>
              <a:cs typeface="Times New Roman"/>
            </a:endParaRPr>
          </a:p>
          <a:p>
            <a:pPr marL="737870" marR="1278890" lvl="1" indent="-267970">
              <a:lnSpc>
                <a:spcPts val="3020"/>
              </a:lnSpc>
              <a:spcBef>
                <a:spcPts val="71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Stima: </a:t>
            </a:r>
            <a:r>
              <a:rPr sz="2800" dirty="0">
                <a:latin typeface="Times New Roman"/>
                <a:cs typeface="Times New Roman"/>
              </a:rPr>
              <a:t>30% </a:t>
            </a:r>
            <a:r>
              <a:rPr sz="2800" spc="-5" dirty="0">
                <a:latin typeface="Times New Roman"/>
                <a:cs typeface="Times New Roman"/>
              </a:rPr>
              <a:t>del </a:t>
            </a:r>
            <a:r>
              <a:rPr sz="2800" spc="-10" dirty="0">
                <a:latin typeface="Times New Roman"/>
                <a:cs typeface="Times New Roman"/>
              </a:rPr>
              <a:t>tempo </a:t>
            </a:r>
            <a:r>
              <a:rPr sz="2800" spc="-5" dirty="0">
                <a:latin typeface="Times New Roman"/>
                <a:cs typeface="Times New Roman"/>
              </a:rPr>
              <a:t>di calcolo di un  elaboratore</a:t>
            </a:r>
            <a:endParaRPr sz="28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6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Obiettivo: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efficienza</a:t>
            </a:r>
            <a:endParaRPr sz="3200">
              <a:latin typeface="Times New Roman"/>
              <a:cs typeface="Times New Roman"/>
            </a:endParaRPr>
          </a:p>
          <a:p>
            <a:pPr marL="737870" marR="1144905" lvl="1" indent="-267970">
              <a:lnSpc>
                <a:spcPts val="3020"/>
              </a:lnSpc>
              <a:spcBef>
                <a:spcPts val="76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Sfruttare </a:t>
            </a:r>
            <a:r>
              <a:rPr sz="2800" dirty="0">
                <a:latin typeface="Times New Roman"/>
                <a:cs typeface="Times New Roman"/>
              </a:rPr>
              <a:t>“al </a:t>
            </a:r>
            <a:r>
              <a:rPr sz="2800" spc="-5" dirty="0">
                <a:latin typeface="Times New Roman"/>
                <a:cs typeface="Times New Roman"/>
              </a:rPr>
              <a:t>meglio” i </a:t>
            </a:r>
            <a:r>
              <a:rPr sz="2800" dirty="0">
                <a:latin typeface="Times New Roman"/>
                <a:cs typeface="Times New Roman"/>
              </a:rPr>
              <a:t>confronti </a:t>
            </a:r>
            <a:r>
              <a:rPr sz="2800" spc="-5" dirty="0">
                <a:latin typeface="Times New Roman"/>
                <a:cs typeface="Times New Roman"/>
              </a:rPr>
              <a:t>ed i  conseguenti spostamenti degli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elementi</a:t>
            </a:r>
            <a:endParaRPr sz="28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59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Piazzare gli </a:t>
            </a:r>
            <a:r>
              <a:rPr sz="2400" spc="-5" dirty="0">
                <a:latin typeface="Times New Roman"/>
                <a:cs typeface="Times New Roman"/>
              </a:rPr>
              <a:t>elementi prima </a:t>
            </a:r>
            <a:r>
              <a:rPr sz="2400" dirty="0">
                <a:latin typeface="Times New Roman"/>
                <a:cs typeface="Times New Roman"/>
              </a:rPr>
              <a:t>possibile più vicino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alla  loro posizione finale nella sequenza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ordinata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339"/>
            <a:ext cx="7479665" cy="39947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92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Algoritmi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esterni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Usano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array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appoggio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Occupazione di </a:t>
            </a:r>
            <a:r>
              <a:rPr sz="2400" spc="-5" dirty="0">
                <a:latin typeface="Times New Roman"/>
                <a:cs typeface="Times New Roman"/>
              </a:rPr>
              <a:t>memoria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doppia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Copia del risultato nell’array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originale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78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Algoritmi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interni</a:t>
            </a:r>
            <a:endParaRPr sz="3200">
              <a:latin typeface="Times New Roman"/>
              <a:cs typeface="Times New Roman"/>
            </a:endParaRPr>
          </a:p>
          <a:p>
            <a:pPr marL="737870" marR="508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Eseguono l’ordinamento lavorando sullo stesso  array da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ordinare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Scambi </a:t>
            </a:r>
            <a:r>
              <a:rPr sz="2400" dirty="0">
                <a:latin typeface="Times New Roman"/>
                <a:cs typeface="Times New Roman"/>
              </a:rPr>
              <a:t>di posizione degli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889" y="813257"/>
            <a:ext cx="4822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  <a:r>
              <a:rPr spc="-90" dirty="0"/>
              <a:t> </a:t>
            </a:r>
            <a:r>
              <a:rPr dirty="0"/>
              <a:t>Esterno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339"/>
            <a:ext cx="7393305" cy="24161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92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Enumerativo</a:t>
            </a:r>
            <a:endParaRPr sz="3200">
              <a:latin typeface="Times New Roman"/>
              <a:cs typeface="Times New Roman"/>
            </a:endParaRPr>
          </a:p>
          <a:p>
            <a:pPr marL="737870" marR="5080" indent="-268605">
              <a:lnSpc>
                <a:spcPct val="100000"/>
              </a:lnSpc>
              <a:spcBef>
                <a:spcPts val="715"/>
              </a:spcBef>
            </a:pPr>
            <a:r>
              <a:rPr sz="2800" spc="-5" dirty="0">
                <a:latin typeface="Times New Roman"/>
                <a:cs typeface="Times New Roman"/>
              </a:rPr>
              <a:t>– Ciascun elemento confrontato con tutti </a:t>
            </a:r>
            <a:r>
              <a:rPr sz="2800" dirty="0">
                <a:latin typeface="Times New Roman"/>
                <a:cs typeface="Times New Roman"/>
              </a:rPr>
              <a:t>gli </a:t>
            </a:r>
            <a:r>
              <a:rPr sz="2800" spc="-5" dirty="0">
                <a:latin typeface="Times New Roman"/>
                <a:cs typeface="Times New Roman"/>
              </a:rPr>
              <a:t>altri  per determinare il numero degli elementi  dell’insieme che </a:t>
            </a:r>
            <a:r>
              <a:rPr sz="2800" dirty="0">
                <a:latin typeface="Times New Roman"/>
                <a:cs typeface="Times New Roman"/>
              </a:rPr>
              <a:t>sono più </a:t>
            </a:r>
            <a:r>
              <a:rPr sz="2800" spc="-5" dirty="0">
                <a:latin typeface="Times New Roman"/>
                <a:cs typeface="Times New Roman"/>
              </a:rPr>
              <a:t>piccoli in modo </a:t>
            </a:r>
            <a:r>
              <a:rPr sz="2800" dirty="0">
                <a:latin typeface="Times New Roman"/>
                <a:cs typeface="Times New Roman"/>
              </a:rPr>
              <a:t>da  </a:t>
            </a:r>
            <a:r>
              <a:rPr sz="2800" spc="-5" dirty="0">
                <a:latin typeface="Times New Roman"/>
                <a:cs typeface="Times New Roman"/>
              </a:rPr>
              <a:t>stabilire la sua posizione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finale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132" y="813257"/>
            <a:ext cx="4728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  <a:r>
              <a:rPr spc="-90" dirty="0"/>
              <a:t> </a:t>
            </a:r>
            <a:r>
              <a:rPr dirty="0"/>
              <a:t>Interno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7374890" cy="39833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4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Selezione</a:t>
            </a:r>
            <a:endParaRPr sz="2800">
              <a:latin typeface="Times New Roman"/>
              <a:cs typeface="Times New Roman"/>
            </a:endParaRPr>
          </a:p>
          <a:p>
            <a:pPr marL="737870" marR="5080" lvl="1" indent="-267970">
              <a:lnSpc>
                <a:spcPts val="2590"/>
              </a:lnSpc>
              <a:spcBef>
                <a:spcPts val="660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Elemento </a:t>
            </a:r>
            <a:r>
              <a:rPr sz="2400" dirty="0">
                <a:latin typeface="Times New Roman"/>
                <a:cs typeface="Times New Roman"/>
              </a:rPr>
              <a:t>più piccolo localizzato e separato dagli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altri,  quindi selezione del successivo </a:t>
            </a:r>
            <a:r>
              <a:rPr sz="2400" spc="-5" dirty="0">
                <a:latin typeface="Times New Roman"/>
                <a:cs typeface="Times New Roman"/>
              </a:rPr>
              <a:t>elemento </a:t>
            </a:r>
            <a:r>
              <a:rPr sz="2400" dirty="0">
                <a:latin typeface="Times New Roman"/>
                <a:cs typeface="Times New Roman"/>
              </a:rPr>
              <a:t>più piccolo,  e così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2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bolle</a:t>
            </a:r>
            <a:endParaRPr sz="2800">
              <a:latin typeface="Times New Roman"/>
              <a:cs typeface="Times New Roman"/>
            </a:endParaRPr>
          </a:p>
          <a:p>
            <a:pPr marL="737870" marR="96520" lvl="1" indent="-267970">
              <a:lnSpc>
                <a:spcPts val="2590"/>
              </a:lnSpc>
              <a:spcBef>
                <a:spcPts val="645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Coppie di </a:t>
            </a:r>
            <a:r>
              <a:rPr sz="2400" spc="-5" dirty="0">
                <a:latin typeface="Times New Roman"/>
                <a:cs typeface="Times New Roman"/>
              </a:rPr>
              <a:t>elementi </a:t>
            </a:r>
            <a:r>
              <a:rPr sz="2400" dirty="0">
                <a:latin typeface="Times New Roman"/>
                <a:cs typeface="Times New Roman"/>
              </a:rPr>
              <a:t>adiacenti fuori ordine </a:t>
            </a:r>
            <a:r>
              <a:rPr sz="2400" spc="-5" dirty="0">
                <a:latin typeface="Times New Roman"/>
                <a:cs typeface="Times New Roman"/>
              </a:rPr>
              <a:t>scambiate,  </a:t>
            </a:r>
            <a:r>
              <a:rPr sz="2400" dirty="0">
                <a:latin typeface="Times New Roman"/>
                <a:cs typeface="Times New Roman"/>
              </a:rPr>
              <a:t>finché non è più necessario </a:t>
            </a:r>
            <a:r>
              <a:rPr sz="2400" spc="-5" dirty="0">
                <a:latin typeface="Times New Roman"/>
                <a:cs typeface="Times New Roman"/>
              </a:rPr>
              <a:t>effettuare </a:t>
            </a:r>
            <a:r>
              <a:rPr sz="2400" dirty="0">
                <a:latin typeface="Times New Roman"/>
                <a:cs typeface="Times New Roman"/>
              </a:rPr>
              <a:t>alcuno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scambio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2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Inserzione</a:t>
            </a:r>
            <a:endParaRPr sz="2800">
              <a:latin typeface="Times New Roman"/>
              <a:cs typeface="Times New Roman"/>
            </a:endParaRPr>
          </a:p>
          <a:p>
            <a:pPr marL="737870" marR="226060" lvl="1" indent="-267970">
              <a:lnSpc>
                <a:spcPts val="2590"/>
              </a:lnSpc>
              <a:spcBef>
                <a:spcPts val="65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Elementi </a:t>
            </a:r>
            <a:r>
              <a:rPr sz="2400" dirty="0">
                <a:latin typeface="Times New Roman"/>
                <a:cs typeface="Times New Roman"/>
              </a:rPr>
              <a:t>considerati uno alla volta e inseriti al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posto  che gli </a:t>
            </a:r>
            <a:r>
              <a:rPr sz="2400" spc="-5" dirty="0">
                <a:latin typeface="Times New Roman"/>
                <a:cs typeface="Times New Roman"/>
              </a:rPr>
              <a:t>compete </a:t>
            </a:r>
            <a:r>
              <a:rPr sz="2400" dirty="0">
                <a:latin typeface="Times New Roman"/>
                <a:cs typeface="Times New Roman"/>
              </a:rPr>
              <a:t>all’interno degli altri già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ordinati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813257"/>
            <a:ext cx="6139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 per</a:t>
            </a:r>
            <a:r>
              <a:rPr spc="-105" dirty="0"/>
              <a:t> </a:t>
            </a:r>
            <a:r>
              <a:rPr dirty="0"/>
              <a:t>Selezione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480934" cy="40430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54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Minimi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successivi</a:t>
            </a:r>
            <a:endParaRPr sz="3200">
              <a:latin typeface="Times New Roman"/>
              <a:cs typeface="Times New Roman"/>
            </a:endParaRPr>
          </a:p>
          <a:p>
            <a:pPr marL="737870" marR="168275" lvl="1" indent="-267970">
              <a:lnSpc>
                <a:spcPts val="3020"/>
              </a:lnSpc>
              <a:spcBef>
                <a:spcPts val="76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Trovare il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5" dirty="0">
                <a:latin typeface="Times New Roman"/>
                <a:cs typeface="Times New Roman"/>
              </a:rPr>
              <a:t>piccolo elemento </a:t>
            </a:r>
            <a:r>
              <a:rPr sz="2800" dirty="0">
                <a:latin typeface="Times New Roman"/>
                <a:cs typeface="Times New Roman"/>
              </a:rPr>
              <a:t>dell’insieme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  porlo in prima posizione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Scambio </a:t>
            </a:r>
            <a:r>
              <a:rPr sz="2400" dirty="0">
                <a:latin typeface="Times New Roman"/>
                <a:cs typeface="Times New Roman"/>
              </a:rPr>
              <a:t>con l’elemento in </a:t>
            </a:r>
            <a:r>
              <a:rPr sz="2400" spc="-5" dirty="0">
                <a:latin typeface="Times New Roman"/>
                <a:cs typeface="Times New Roman"/>
              </a:rPr>
              <a:t>prima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posizione</a:t>
            </a:r>
            <a:endParaRPr sz="2400">
              <a:latin typeface="Times New Roman"/>
              <a:cs typeface="Times New Roman"/>
            </a:endParaRPr>
          </a:p>
          <a:p>
            <a:pPr marL="737870" marR="636905" lvl="1" indent="-267970">
              <a:lnSpc>
                <a:spcPts val="3020"/>
              </a:lnSpc>
              <a:spcBef>
                <a:spcPts val="74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Trovare il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5" dirty="0">
                <a:latin typeface="Times New Roman"/>
                <a:cs typeface="Times New Roman"/>
              </a:rPr>
              <a:t>piccolo dei rimanenti </a:t>
            </a:r>
            <a:r>
              <a:rPr sz="2800" spc="10" dirty="0">
                <a:latin typeface="Times New Roman"/>
                <a:cs typeface="Times New Roman"/>
              </a:rPr>
              <a:t>(</a:t>
            </a:r>
            <a:r>
              <a:rPr sz="2800" i="1" spc="10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1)  </a:t>
            </a:r>
            <a:r>
              <a:rPr sz="2800" spc="-5" dirty="0">
                <a:latin typeface="Times New Roman"/>
                <a:cs typeface="Times New Roman"/>
              </a:rPr>
              <a:t>elementi e sistemarlo in seconda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posizione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Finché si </a:t>
            </a:r>
            <a:r>
              <a:rPr sz="2800" dirty="0">
                <a:latin typeface="Times New Roman"/>
                <a:cs typeface="Times New Roman"/>
              </a:rPr>
              <a:t>trovi </a:t>
            </a:r>
            <a:r>
              <a:rPr sz="2800" spc="-5" dirty="0">
                <a:latin typeface="Times New Roman"/>
                <a:cs typeface="Times New Roman"/>
              </a:rPr>
              <a:t>e collochi il penultimo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Ultimo sistemato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automaticamente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369" y="538048"/>
            <a:ext cx="4004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Scambio di</a:t>
            </a:r>
            <a:r>
              <a:rPr spc="-60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2742945"/>
            <a:ext cx="2604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Assegna il valore di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520" y="3486281"/>
            <a:ext cx="2143125" cy="15773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281305" algn="l"/>
              </a:tabLst>
            </a:pPr>
            <a:r>
              <a:rPr sz="2400" dirty="0">
                <a:latin typeface="Times New Roman"/>
                <a:cs typeface="Times New Roman"/>
              </a:rPr>
              <a:t>Trace:</a:t>
            </a:r>
            <a:endParaRPr sz="24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20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12,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54</a:t>
            </a:r>
            <a:endParaRPr sz="2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54,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54</a:t>
            </a:r>
            <a:endParaRPr sz="2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54,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520" y="904164"/>
            <a:ext cx="6024245" cy="1802764"/>
          </a:xfrm>
          <a:prstGeom prst="rect">
            <a:avLst/>
          </a:prstGeom>
        </p:spPr>
        <p:txBody>
          <a:bodyPr vert="horz" wrap="square" lIns="0" tIns="321945" rIns="0" bIns="0" rtlCol="0">
            <a:spAutoFit/>
          </a:bodyPr>
          <a:lstStyle/>
          <a:p>
            <a:pPr marL="1390650">
              <a:lnSpc>
                <a:spcPct val="100000"/>
              </a:lnSpc>
              <a:spcBef>
                <a:spcPts val="2535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(tentativo)</a:t>
            </a:r>
            <a:endParaRPr sz="3600">
              <a:latin typeface="Times New Roman"/>
              <a:cs typeface="Times New Roman"/>
            </a:endParaRPr>
          </a:p>
          <a:p>
            <a:pPr marL="3844290" indent="-326390">
              <a:lnSpc>
                <a:spcPts val="3150"/>
              </a:lnSpc>
              <a:spcBef>
                <a:spcPts val="1895"/>
              </a:spcBef>
              <a:buFont typeface="Times New Roman"/>
              <a:buChar char="•"/>
              <a:tabLst>
                <a:tab pos="3844290" algn="l"/>
                <a:tab pos="384492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Non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funziona!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190"/>
              </a:lnSpc>
            </a:pPr>
            <a:r>
              <a:rPr sz="2000" dirty="0">
                <a:latin typeface="Times New Roman"/>
                <a:cs typeface="Times New Roman"/>
              </a:rPr>
              <a:t>Assegna il valore di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ad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3504" y="2508250"/>
            <a:ext cx="3018155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spcBef>
                <a:spcPts val="100"/>
              </a:spcBef>
              <a:buChar char="–"/>
              <a:tabLst>
                <a:tab pos="281305" algn="l"/>
              </a:tabLst>
            </a:pPr>
            <a:r>
              <a:rPr sz="2400" dirty="0">
                <a:latin typeface="Times New Roman"/>
                <a:cs typeface="Times New Roman"/>
              </a:rPr>
              <a:t>Dopo il </a:t>
            </a:r>
            <a:r>
              <a:rPr sz="2400" spc="-5" dirty="0">
                <a:latin typeface="Times New Roman"/>
                <a:cs typeface="Times New Roman"/>
              </a:rPr>
              <a:t>primo passo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  valore originario di </a:t>
            </a:r>
            <a:r>
              <a:rPr sz="2400" i="1" dirty="0">
                <a:latin typeface="Times New Roman"/>
                <a:cs typeface="Times New Roman"/>
              </a:rPr>
              <a:t>a  </a:t>
            </a:r>
            <a:r>
              <a:rPr sz="2400" dirty="0">
                <a:latin typeface="Times New Roman"/>
                <a:cs typeface="Times New Roman"/>
              </a:rPr>
              <a:t>viene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</a:t>
            </a:r>
            <a:endParaRPr sz="2400">
              <a:latin typeface="Times New Roman"/>
              <a:cs typeface="Times New Roman"/>
            </a:endParaRPr>
          </a:p>
          <a:p>
            <a:pPr marL="280670" marR="210820" indent="-267970">
              <a:lnSpc>
                <a:spcPct val="100000"/>
              </a:lnSpc>
              <a:spcBef>
                <a:spcPts val="600"/>
              </a:spcBef>
              <a:buChar char="–"/>
              <a:tabLst>
                <a:tab pos="281305" algn="l"/>
              </a:tabLst>
            </a:pPr>
            <a:r>
              <a:rPr sz="2400" dirty="0">
                <a:latin typeface="Times New Roman"/>
                <a:cs typeface="Times New Roman"/>
              </a:rPr>
              <a:t>Serve una variabile  </a:t>
            </a:r>
            <a:r>
              <a:rPr sz="2400" spc="-5" dirty="0">
                <a:latin typeface="Times New Roman"/>
                <a:cs typeface="Times New Roman"/>
              </a:rPr>
              <a:t>temporanea </a:t>
            </a:r>
            <a:r>
              <a:rPr sz="2400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in cui  copiare il valore di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sia  </a:t>
            </a:r>
            <a:r>
              <a:rPr sz="2400" dirty="0">
                <a:latin typeface="Times New Roman"/>
                <a:cs typeface="Times New Roman"/>
              </a:rPr>
              <a:t>sovrascritto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538048"/>
            <a:ext cx="613981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 per</a:t>
            </a:r>
            <a:r>
              <a:rPr spc="-105" dirty="0"/>
              <a:t> </a:t>
            </a:r>
            <a:r>
              <a:rPr dirty="0"/>
              <a:t>Selezione</a:t>
            </a:r>
          </a:p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Esempio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2083" y="1967483"/>
          <a:ext cx="7818120" cy="414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59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Inizio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II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III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IV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array(1)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10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array(2)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array(3)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array(4)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array(5)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array(6)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66</a:t>
                      </a: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654040" y="5550408"/>
            <a:ext cx="546100" cy="501650"/>
          </a:xfrm>
          <a:custGeom>
            <a:avLst/>
            <a:gdLst/>
            <a:ahLst/>
            <a:cxnLst/>
            <a:rect l="l" t="t" r="r" b="b"/>
            <a:pathLst>
              <a:path w="546100" h="501650">
                <a:moveTo>
                  <a:pt x="0" y="250697"/>
                </a:moveTo>
                <a:lnTo>
                  <a:pt x="4396" y="205635"/>
                </a:lnTo>
                <a:lnTo>
                  <a:pt x="17071" y="163221"/>
                </a:lnTo>
                <a:lnTo>
                  <a:pt x="37253" y="124166"/>
                </a:lnTo>
                <a:lnTo>
                  <a:pt x="64171" y="89176"/>
                </a:lnTo>
                <a:lnTo>
                  <a:pt x="97053" y="58961"/>
                </a:lnTo>
                <a:lnTo>
                  <a:pt x="135127" y="34227"/>
                </a:lnTo>
                <a:lnTo>
                  <a:pt x="177624" y="15684"/>
                </a:lnTo>
                <a:lnTo>
                  <a:pt x="223770" y="4039"/>
                </a:lnTo>
                <a:lnTo>
                  <a:pt x="272796" y="0"/>
                </a:lnTo>
                <a:lnTo>
                  <a:pt x="321821" y="4039"/>
                </a:lnTo>
                <a:lnTo>
                  <a:pt x="367967" y="15684"/>
                </a:lnTo>
                <a:lnTo>
                  <a:pt x="410463" y="34227"/>
                </a:lnTo>
                <a:lnTo>
                  <a:pt x="448538" y="58961"/>
                </a:lnTo>
                <a:lnTo>
                  <a:pt x="481420" y="89176"/>
                </a:lnTo>
                <a:lnTo>
                  <a:pt x="508338" y="124166"/>
                </a:lnTo>
                <a:lnTo>
                  <a:pt x="528520" y="163221"/>
                </a:lnTo>
                <a:lnTo>
                  <a:pt x="541195" y="205635"/>
                </a:lnTo>
                <a:lnTo>
                  <a:pt x="545592" y="250697"/>
                </a:lnTo>
                <a:lnTo>
                  <a:pt x="541195" y="295760"/>
                </a:lnTo>
                <a:lnTo>
                  <a:pt x="528520" y="338174"/>
                </a:lnTo>
                <a:lnTo>
                  <a:pt x="508338" y="377229"/>
                </a:lnTo>
                <a:lnTo>
                  <a:pt x="481420" y="412219"/>
                </a:lnTo>
                <a:lnTo>
                  <a:pt x="448538" y="442434"/>
                </a:lnTo>
                <a:lnTo>
                  <a:pt x="410464" y="467168"/>
                </a:lnTo>
                <a:lnTo>
                  <a:pt x="367967" y="485711"/>
                </a:lnTo>
                <a:lnTo>
                  <a:pt x="321821" y="497356"/>
                </a:lnTo>
                <a:lnTo>
                  <a:pt x="272796" y="501395"/>
                </a:lnTo>
                <a:lnTo>
                  <a:pt x="223770" y="497356"/>
                </a:lnTo>
                <a:lnTo>
                  <a:pt x="177624" y="485711"/>
                </a:lnTo>
                <a:lnTo>
                  <a:pt x="135128" y="467168"/>
                </a:lnTo>
                <a:lnTo>
                  <a:pt x="97053" y="442434"/>
                </a:lnTo>
                <a:lnTo>
                  <a:pt x="64171" y="412219"/>
                </a:lnTo>
                <a:lnTo>
                  <a:pt x="37253" y="377229"/>
                </a:lnTo>
                <a:lnTo>
                  <a:pt x="17071" y="338174"/>
                </a:lnTo>
                <a:lnTo>
                  <a:pt x="4396" y="295760"/>
                </a:lnTo>
                <a:lnTo>
                  <a:pt x="0" y="25069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1247" y="5550408"/>
            <a:ext cx="544195" cy="501650"/>
          </a:xfrm>
          <a:custGeom>
            <a:avLst/>
            <a:gdLst/>
            <a:ahLst/>
            <a:cxnLst/>
            <a:rect l="l" t="t" r="r" b="b"/>
            <a:pathLst>
              <a:path w="544195" h="501650">
                <a:moveTo>
                  <a:pt x="0" y="250697"/>
                </a:moveTo>
                <a:lnTo>
                  <a:pt x="4382" y="205635"/>
                </a:lnTo>
                <a:lnTo>
                  <a:pt x="17019" y="163221"/>
                </a:lnTo>
                <a:lnTo>
                  <a:pt x="37140" y="124166"/>
                </a:lnTo>
                <a:lnTo>
                  <a:pt x="63978" y="89176"/>
                </a:lnTo>
                <a:lnTo>
                  <a:pt x="96765" y="58961"/>
                </a:lnTo>
                <a:lnTo>
                  <a:pt x="134732" y="34227"/>
                </a:lnTo>
                <a:lnTo>
                  <a:pt x="177112" y="15684"/>
                </a:lnTo>
                <a:lnTo>
                  <a:pt x="223135" y="4039"/>
                </a:lnTo>
                <a:lnTo>
                  <a:pt x="272034" y="0"/>
                </a:lnTo>
                <a:lnTo>
                  <a:pt x="320932" y="4039"/>
                </a:lnTo>
                <a:lnTo>
                  <a:pt x="366955" y="15684"/>
                </a:lnTo>
                <a:lnTo>
                  <a:pt x="409335" y="34227"/>
                </a:lnTo>
                <a:lnTo>
                  <a:pt x="447302" y="58961"/>
                </a:lnTo>
                <a:lnTo>
                  <a:pt x="480089" y="89176"/>
                </a:lnTo>
                <a:lnTo>
                  <a:pt x="506927" y="124166"/>
                </a:lnTo>
                <a:lnTo>
                  <a:pt x="527048" y="163221"/>
                </a:lnTo>
                <a:lnTo>
                  <a:pt x="539685" y="205635"/>
                </a:lnTo>
                <a:lnTo>
                  <a:pt x="544067" y="250697"/>
                </a:lnTo>
                <a:lnTo>
                  <a:pt x="539685" y="295760"/>
                </a:lnTo>
                <a:lnTo>
                  <a:pt x="527048" y="338174"/>
                </a:lnTo>
                <a:lnTo>
                  <a:pt x="506927" y="377229"/>
                </a:lnTo>
                <a:lnTo>
                  <a:pt x="480089" y="412219"/>
                </a:lnTo>
                <a:lnTo>
                  <a:pt x="447302" y="442434"/>
                </a:lnTo>
                <a:lnTo>
                  <a:pt x="409335" y="467168"/>
                </a:lnTo>
                <a:lnTo>
                  <a:pt x="366955" y="485711"/>
                </a:lnTo>
                <a:lnTo>
                  <a:pt x="320932" y="497356"/>
                </a:lnTo>
                <a:lnTo>
                  <a:pt x="272034" y="501395"/>
                </a:lnTo>
                <a:lnTo>
                  <a:pt x="223135" y="497356"/>
                </a:lnTo>
                <a:lnTo>
                  <a:pt x="177112" y="485711"/>
                </a:lnTo>
                <a:lnTo>
                  <a:pt x="134732" y="467168"/>
                </a:lnTo>
                <a:lnTo>
                  <a:pt x="96765" y="442434"/>
                </a:lnTo>
                <a:lnTo>
                  <a:pt x="63978" y="412219"/>
                </a:lnTo>
                <a:lnTo>
                  <a:pt x="37140" y="377229"/>
                </a:lnTo>
                <a:lnTo>
                  <a:pt x="17019" y="338174"/>
                </a:lnTo>
                <a:lnTo>
                  <a:pt x="4382" y="295760"/>
                </a:lnTo>
                <a:lnTo>
                  <a:pt x="0" y="25069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4447" y="4379976"/>
            <a:ext cx="544195" cy="501650"/>
          </a:xfrm>
          <a:custGeom>
            <a:avLst/>
            <a:gdLst/>
            <a:ahLst/>
            <a:cxnLst/>
            <a:rect l="l" t="t" r="r" b="b"/>
            <a:pathLst>
              <a:path w="544195" h="501650">
                <a:moveTo>
                  <a:pt x="0" y="250698"/>
                </a:moveTo>
                <a:lnTo>
                  <a:pt x="4382" y="205641"/>
                </a:lnTo>
                <a:lnTo>
                  <a:pt x="17019" y="163232"/>
                </a:lnTo>
                <a:lnTo>
                  <a:pt x="37140" y="124177"/>
                </a:lnTo>
                <a:lnTo>
                  <a:pt x="63978" y="89187"/>
                </a:lnTo>
                <a:lnTo>
                  <a:pt x="96765" y="58969"/>
                </a:lnTo>
                <a:lnTo>
                  <a:pt x="134732" y="34233"/>
                </a:lnTo>
                <a:lnTo>
                  <a:pt x="177112" y="15687"/>
                </a:lnTo>
                <a:lnTo>
                  <a:pt x="223135" y="4039"/>
                </a:lnTo>
                <a:lnTo>
                  <a:pt x="272034" y="0"/>
                </a:lnTo>
                <a:lnTo>
                  <a:pt x="320932" y="4039"/>
                </a:lnTo>
                <a:lnTo>
                  <a:pt x="366955" y="15687"/>
                </a:lnTo>
                <a:lnTo>
                  <a:pt x="409335" y="34233"/>
                </a:lnTo>
                <a:lnTo>
                  <a:pt x="447302" y="58969"/>
                </a:lnTo>
                <a:lnTo>
                  <a:pt x="480089" y="89187"/>
                </a:lnTo>
                <a:lnTo>
                  <a:pt x="506927" y="124177"/>
                </a:lnTo>
                <a:lnTo>
                  <a:pt x="527048" y="163232"/>
                </a:lnTo>
                <a:lnTo>
                  <a:pt x="539685" y="205641"/>
                </a:lnTo>
                <a:lnTo>
                  <a:pt x="544067" y="250698"/>
                </a:lnTo>
                <a:lnTo>
                  <a:pt x="539685" y="295754"/>
                </a:lnTo>
                <a:lnTo>
                  <a:pt x="527048" y="338163"/>
                </a:lnTo>
                <a:lnTo>
                  <a:pt x="506927" y="377218"/>
                </a:lnTo>
                <a:lnTo>
                  <a:pt x="480089" y="412208"/>
                </a:lnTo>
                <a:lnTo>
                  <a:pt x="447302" y="442426"/>
                </a:lnTo>
                <a:lnTo>
                  <a:pt x="409335" y="467162"/>
                </a:lnTo>
                <a:lnTo>
                  <a:pt x="366955" y="485708"/>
                </a:lnTo>
                <a:lnTo>
                  <a:pt x="320932" y="497356"/>
                </a:lnTo>
                <a:lnTo>
                  <a:pt x="272034" y="501396"/>
                </a:lnTo>
                <a:lnTo>
                  <a:pt x="223135" y="497356"/>
                </a:lnTo>
                <a:lnTo>
                  <a:pt x="177112" y="485708"/>
                </a:lnTo>
                <a:lnTo>
                  <a:pt x="134732" y="467162"/>
                </a:lnTo>
                <a:lnTo>
                  <a:pt x="96765" y="442426"/>
                </a:lnTo>
                <a:lnTo>
                  <a:pt x="63978" y="412208"/>
                </a:lnTo>
                <a:lnTo>
                  <a:pt x="37140" y="377218"/>
                </a:lnTo>
                <a:lnTo>
                  <a:pt x="17019" y="338163"/>
                </a:lnTo>
                <a:lnTo>
                  <a:pt x="4382" y="295754"/>
                </a:lnTo>
                <a:lnTo>
                  <a:pt x="0" y="2506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74864" y="4975859"/>
            <a:ext cx="546100" cy="501650"/>
          </a:xfrm>
          <a:custGeom>
            <a:avLst/>
            <a:gdLst/>
            <a:ahLst/>
            <a:cxnLst/>
            <a:rect l="l" t="t" r="r" b="b"/>
            <a:pathLst>
              <a:path w="546100" h="501650">
                <a:moveTo>
                  <a:pt x="0" y="250697"/>
                </a:moveTo>
                <a:lnTo>
                  <a:pt x="4396" y="205641"/>
                </a:lnTo>
                <a:lnTo>
                  <a:pt x="17071" y="163232"/>
                </a:lnTo>
                <a:lnTo>
                  <a:pt x="37253" y="124177"/>
                </a:lnTo>
                <a:lnTo>
                  <a:pt x="64171" y="89187"/>
                </a:lnTo>
                <a:lnTo>
                  <a:pt x="97053" y="58969"/>
                </a:lnTo>
                <a:lnTo>
                  <a:pt x="135127" y="34233"/>
                </a:lnTo>
                <a:lnTo>
                  <a:pt x="177624" y="15687"/>
                </a:lnTo>
                <a:lnTo>
                  <a:pt x="223770" y="4039"/>
                </a:lnTo>
                <a:lnTo>
                  <a:pt x="272795" y="0"/>
                </a:lnTo>
                <a:lnTo>
                  <a:pt x="321821" y="4039"/>
                </a:lnTo>
                <a:lnTo>
                  <a:pt x="367967" y="15687"/>
                </a:lnTo>
                <a:lnTo>
                  <a:pt x="410463" y="34233"/>
                </a:lnTo>
                <a:lnTo>
                  <a:pt x="448538" y="58969"/>
                </a:lnTo>
                <a:lnTo>
                  <a:pt x="481420" y="89187"/>
                </a:lnTo>
                <a:lnTo>
                  <a:pt x="508338" y="124177"/>
                </a:lnTo>
                <a:lnTo>
                  <a:pt x="528520" y="163232"/>
                </a:lnTo>
                <a:lnTo>
                  <a:pt x="541195" y="205641"/>
                </a:lnTo>
                <a:lnTo>
                  <a:pt x="545591" y="250697"/>
                </a:lnTo>
                <a:lnTo>
                  <a:pt x="541195" y="295754"/>
                </a:lnTo>
                <a:lnTo>
                  <a:pt x="528520" y="338163"/>
                </a:lnTo>
                <a:lnTo>
                  <a:pt x="508338" y="377218"/>
                </a:lnTo>
                <a:lnTo>
                  <a:pt x="481420" y="412208"/>
                </a:lnTo>
                <a:lnTo>
                  <a:pt x="448538" y="442426"/>
                </a:lnTo>
                <a:lnTo>
                  <a:pt x="410463" y="467162"/>
                </a:lnTo>
                <a:lnTo>
                  <a:pt x="367967" y="485708"/>
                </a:lnTo>
                <a:lnTo>
                  <a:pt x="321821" y="497356"/>
                </a:lnTo>
                <a:lnTo>
                  <a:pt x="272795" y="501395"/>
                </a:lnTo>
                <a:lnTo>
                  <a:pt x="223770" y="497356"/>
                </a:lnTo>
                <a:lnTo>
                  <a:pt x="177624" y="485708"/>
                </a:lnTo>
                <a:lnTo>
                  <a:pt x="135127" y="467162"/>
                </a:lnTo>
                <a:lnTo>
                  <a:pt x="97053" y="442426"/>
                </a:lnTo>
                <a:lnTo>
                  <a:pt x="64171" y="412208"/>
                </a:lnTo>
                <a:lnTo>
                  <a:pt x="37253" y="377218"/>
                </a:lnTo>
                <a:lnTo>
                  <a:pt x="17071" y="338163"/>
                </a:lnTo>
                <a:lnTo>
                  <a:pt x="4396" y="295754"/>
                </a:lnTo>
                <a:lnTo>
                  <a:pt x="0" y="25069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8356" y="4384547"/>
            <a:ext cx="544195" cy="501650"/>
          </a:xfrm>
          <a:custGeom>
            <a:avLst/>
            <a:gdLst/>
            <a:ahLst/>
            <a:cxnLst/>
            <a:rect l="l" t="t" r="r" b="b"/>
            <a:pathLst>
              <a:path w="544195" h="501650">
                <a:moveTo>
                  <a:pt x="0" y="250697"/>
                </a:moveTo>
                <a:lnTo>
                  <a:pt x="4382" y="205641"/>
                </a:lnTo>
                <a:lnTo>
                  <a:pt x="17019" y="163232"/>
                </a:lnTo>
                <a:lnTo>
                  <a:pt x="37140" y="124177"/>
                </a:lnTo>
                <a:lnTo>
                  <a:pt x="63978" y="89187"/>
                </a:lnTo>
                <a:lnTo>
                  <a:pt x="96765" y="58969"/>
                </a:lnTo>
                <a:lnTo>
                  <a:pt x="134732" y="34233"/>
                </a:lnTo>
                <a:lnTo>
                  <a:pt x="177112" y="15687"/>
                </a:lnTo>
                <a:lnTo>
                  <a:pt x="223135" y="4039"/>
                </a:lnTo>
                <a:lnTo>
                  <a:pt x="272034" y="0"/>
                </a:lnTo>
                <a:lnTo>
                  <a:pt x="320932" y="4039"/>
                </a:lnTo>
                <a:lnTo>
                  <a:pt x="366955" y="15687"/>
                </a:lnTo>
                <a:lnTo>
                  <a:pt x="409335" y="34233"/>
                </a:lnTo>
                <a:lnTo>
                  <a:pt x="447302" y="58969"/>
                </a:lnTo>
                <a:lnTo>
                  <a:pt x="480089" y="89187"/>
                </a:lnTo>
                <a:lnTo>
                  <a:pt x="506927" y="124177"/>
                </a:lnTo>
                <a:lnTo>
                  <a:pt x="527048" y="163232"/>
                </a:lnTo>
                <a:lnTo>
                  <a:pt x="539685" y="205641"/>
                </a:lnTo>
                <a:lnTo>
                  <a:pt x="544068" y="250697"/>
                </a:lnTo>
                <a:lnTo>
                  <a:pt x="539685" y="295754"/>
                </a:lnTo>
                <a:lnTo>
                  <a:pt x="527048" y="338163"/>
                </a:lnTo>
                <a:lnTo>
                  <a:pt x="506927" y="377218"/>
                </a:lnTo>
                <a:lnTo>
                  <a:pt x="480089" y="412208"/>
                </a:lnTo>
                <a:lnTo>
                  <a:pt x="447302" y="442426"/>
                </a:lnTo>
                <a:lnTo>
                  <a:pt x="409335" y="467162"/>
                </a:lnTo>
                <a:lnTo>
                  <a:pt x="366955" y="485708"/>
                </a:lnTo>
                <a:lnTo>
                  <a:pt x="320932" y="497356"/>
                </a:lnTo>
                <a:lnTo>
                  <a:pt x="272034" y="501395"/>
                </a:lnTo>
                <a:lnTo>
                  <a:pt x="223135" y="497356"/>
                </a:lnTo>
                <a:lnTo>
                  <a:pt x="177112" y="485708"/>
                </a:lnTo>
                <a:lnTo>
                  <a:pt x="134732" y="467162"/>
                </a:lnTo>
                <a:lnTo>
                  <a:pt x="96765" y="442426"/>
                </a:lnTo>
                <a:lnTo>
                  <a:pt x="63978" y="412208"/>
                </a:lnTo>
                <a:lnTo>
                  <a:pt x="37140" y="377218"/>
                </a:lnTo>
                <a:lnTo>
                  <a:pt x="17019" y="338163"/>
                </a:lnTo>
                <a:lnTo>
                  <a:pt x="4382" y="295754"/>
                </a:lnTo>
                <a:lnTo>
                  <a:pt x="0" y="25069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7164" y="2407030"/>
            <a:ext cx="355600" cy="1594485"/>
          </a:xfrm>
          <a:custGeom>
            <a:avLst/>
            <a:gdLst/>
            <a:ahLst/>
            <a:cxnLst/>
            <a:rect l="l" t="t" r="r" b="b"/>
            <a:pathLst>
              <a:path w="355600" h="1594485">
                <a:moveTo>
                  <a:pt x="236727" y="0"/>
                </a:moveTo>
                <a:lnTo>
                  <a:pt x="236727" y="259207"/>
                </a:lnTo>
                <a:lnTo>
                  <a:pt x="213528" y="282104"/>
                </a:lnTo>
                <a:lnTo>
                  <a:pt x="191247" y="308730"/>
                </a:lnTo>
                <a:lnTo>
                  <a:pt x="149642" y="372463"/>
                </a:lnTo>
                <a:lnTo>
                  <a:pt x="130415" y="409222"/>
                </a:lnTo>
                <a:lnTo>
                  <a:pt x="112305" y="449010"/>
                </a:lnTo>
                <a:lnTo>
                  <a:pt x="95361" y="491653"/>
                </a:lnTo>
                <a:lnTo>
                  <a:pt x="79631" y="536975"/>
                </a:lnTo>
                <a:lnTo>
                  <a:pt x="65166" y="584803"/>
                </a:lnTo>
                <a:lnTo>
                  <a:pt x="52015" y="634961"/>
                </a:lnTo>
                <a:lnTo>
                  <a:pt x="40226" y="687275"/>
                </a:lnTo>
                <a:lnTo>
                  <a:pt x="29849" y="741571"/>
                </a:lnTo>
                <a:lnTo>
                  <a:pt x="20934" y="797674"/>
                </a:lnTo>
                <a:lnTo>
                  <a:pt x="13529" y="855410"/>
                </a:lnTo>
                <a:lnTo>
                  <a:pt x="7684" y="914603"/>
                </a:lnTo>
                <a:lnTo>
                  <a:pt x="3447" y="975080"/>
                </a:lnTo>
                <a:lnTo>
                  <a:pt x="870" y="1036665"/>
                </a:lnTo>
                <a:lnTo>
                  <a:pt x="0" y="1099185"/>
                </a:lnTo>
                <a:lnTo>
                  <a:pt x="0" y="1593977"/>
                </a:lnTo>
                <a:lnTo>
                  <a:pt x="870" y="1531457"/>
                </a:lnTo>
                <a:lnTo>
                  <a:pt x="3447" y="1469872"/>
                </a:lnTo>
                <a:lnTo>
                  <a:pt x="7684" y="1409395"/>
                </a:lnTo>
                <a:lnTo>
                  <a:pt x="13529" y="1350202"/>
                </a:lnTo>
                <a:lnTo>
                  <a:pt x="20934" y="1292466"/>
                </a:lnTo>
                <a:lnTo>
                  <a:pt x="29849" y="1236363"/>
                </a:lnTo>
                <a:lnTo>
                  <a:pt x="40226" y="1182067"/>
                </a:lnTo>
                <a:lnTo>
                  <a:pt x="52015" y="1129753"/>
                </a:lnTo>
                <a:lnTo>
                  <a:pt x="65166" y="1079595"/>
                </a:lnTo>
                <a:lnTo>
                  <a:pt x="79631" y="1031767"/>
                </a:lnTo>
                <a:lnTo>
                  <a:pt x="95361" y="986445"/>
                </a:lnTo>
                <a:lnTo>
                  <a:pt x="112305" y="943802"/>
                </a:lnTo>
                <a:lnTo>
                  <a:pt x="130415" y="904014"/>
                </a:lnTo>
                <a:lnTo>
                  <a:pt x="149642" y="867255"/>
                </a:lnTo>
                <a:lnTo>
                  <a:pt x="169935" y="833699"/>
                </a:lnTo>
                <a:lnTo>
                  <a:pt x="213528" y="776896"/>
                </a:lnTo>
                <a:lnTo>
                  <a:pt x="236727" y="753999"/>
                </a:lnTo>
                <a:lnTo>
                  <a:pt x="291743" y="753999"/>
                </a:lnTo>
                <a:lnTo>
                  <a:pt x="355091" y="455676"/>
                </a:lnTo>
                <a:lnTo>
                  <a:pt x="236727" y="0"/>
                </a:lnTo>
                <a:close/>
              </a:path>
              <a:path w="355600" h="1594485">
                <a:moveTo>
                  <a:pt x="291743" y="753999"/>
                </a:moveTo>
                <a:lnTo>
                  <a:pt x="236727" y="753999"/>
                </a:lnTo>
                <a:lnTo>
                  <a:pt x="236727" y="1013079"/>
                </a:lnTo>
                <a:lnTo>
                  <a:pt x="291743" y="75399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7096" y="3753611"/>
            <a:ext cx="355600" cy="1138555"/>
          </a:xfrm>
          <a:custGeom>
            <a:avLst/>
            <a:gdLst/>
            <a:ahLst/>
            <a:cxnLst/>
            <a:rect l="l" t="t" r="r" b="b"/>
            <a:pathLst>
              <a:path w="355600" h="1138554">
                <a:moveTo>
                  <a:pt x="14037" y="0"/>
                </a:moveTo>
                <a:lnTo>
                  <a:pt x="8070" y="59185"/>
                </a:lnTo>
                <a:lnTo>
                  <a:pt x="3765" y="118425"/>
                </a:lnTo>
                <a:lnTo>
                  <a:pt x="1087" y="177557"/>
                </a:lnTo>
                <a:lnTo>
                  <a:pt x="0" y="236415"/>
                </a:lnTo>
                <a:lnTo>
                  <a:pt x="466" y="294837"/>
                </a:lnTo>
                <a:lnTo>
                  <a:pt x="2468" y="352948"/>
                </a:lnTo>
                <a:lnTo>
                  <a:pt x="5917" y="409711"/>
                </a:lnTo>
                <a:lnTo>
                  <a:pt x="10829" y="465835"/>
                </a:lnTo>
                <a:lnTo>
                  <a:pt x="17151" y="520866"/>
                </a:lnTo>
                <a:lnTo>
                  <a:pt x="24847" y="574638"/>
                </a:lnTo>
                <a:lnTo>
                  <a:pt x="33881" y="626988"/>
                </a:lnTo>
                <a:lnTo>
                  <a:pt x="44215" y="677751"/>
                </a:lnTo>
                <a:lnTo>
                  <a:pt x="55816" y="726763"/>
                </a:lnTo>
                <a:lnTo>
                  <a:pt x="68645" y="773860"/>
                </a:lnTo>
                <a:lnTo>
                  <a:pt x="82668" y="818878"/>
                </a:lnTo>
                <a:lnTo>
                  <a:pt x="97848" y="861652"/>
                </a:lnTo>
                <a:lnTo>
                  <a:pt x="114148" y="902019"/>
                </a:lnTo>
                <a:lnTo>
                  <a:pt x="131534" y="939813"/>
                </a:lnTo>
                <a:lnTo>
                  <a:pt x="149968" y="974872"/>
                </a:lnTo>
                <a:lnTo>
                  <a:pt x="189839" y="1036124"/>
                </a:lnTo>
                <a:lnTo>
                  <a:pt x="233471" y="1084461"/>
                </a:lnTo>
                <a:lnTo>
                  <a:pt x="280811" y="1118657"/>
                </a:lnTo>
                <a:lnTo>
                  <a:pt x="330170" y="1136219"/>
                </a:lnTo>
                <a:lnTo>
                  <a:pt x="355159" y="1138427"/>
                </a:lnTo>
                <a:lnTo>
                  <a:pt x="355159" y="643636"/>
                </a:lnTo>
                <a:lnTo>
                  <a:pt x="327470" y="640941"/>
                </a:lnTo>
                <a:lnTo>
                  <a:pt x="300269" y="632974"/>
                </a:lnTo>
                <a:lnTo>
                  <a:pt x="247704" y="601926"/>
                </a:lnTo>
                <a:lnTo>
                  <a:pt x="198207" y="551892"/>
                </a:lnTo>
                <a:lnTo>
                  <a:pt x="174841" y="520194"/>
                </a:lnTo>
                <a:lnTo>
                  <a:pt x="152522" y="484275"/>
                </a:lnTo>
                <a:lnTo>
                  <a:pt x="131341" y="444311"/>
                </a:lnTo>
                <a:lnTo>
                  <a:pt x="111392" y="400477"/>
                </a:lnTo>
                <a:lnTo>
                  <a:pt x="92767" y="352948"/>
                </a:lnTo>
                <a:lnTo>
                  <a:pt x="75560" y="301900"/>
                </a:lnTo>
                <a:lnTo>
                  <a:pt x="59863" y="247507"/>
                </a:lnTo>
                <a:lnTo>
                  <a:pt x="45769" y="189945"/>
                </a:lnTo>
                <a:lnTo>
                  <a:pt x="33372" y="129390"/>
                </a:lnTo>
                <a:lnTo>
                  <a:pt x="22764" y="66016"/>
                </a:lnTo>
                <a:lnTo>
                  <a:pt x="14037" y="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7164" y="2407030"/>
            <a:ext cx="355600" cy="2485390"/>
          </a:xfrm>
          <a:custGeom>
            <a:avLst/>
            <a:gdLst/>
            <a:ahLst/>
            <a:cxnLst/>
            <a:rect l="l" t="t" r="r" b="b"/>
            <a:pathLst>
              <a:path w="355600" h="2485390">
                <a:moveTo>
                  <a:pt x="0" y="1593977"/>
                </a:moveTo>
                <a:lnTo>
                  <a:pt x="870" y="1531457"/>
                </a:lnTo>
                <a:lnTo>
                  <a:pt x="3447" y="1469872"/>
                </a:lnTo>
                <a:lnTo>
                  <a:pt x="7684" y="1409395"/>
                </a:lnTo>
                <a:lnTo>
                  <a:pt x="13529" y="1350202"/>
                </a:lnTo>
                <a:lnTo>
                  <a:pt x="20934" y="1292466"/>
                </a:lnTo>
                <a:lnTo>
                  <a:pt x="29849" y="1236363"/>
                </a:lnTo>
                <a:lnTo>
                  <a:pt x="40226" y="1182067"/>
                </a:lnTo>
                <a:lnTo>
                  <a:pt x="52015" y="1129753"/>
                </a:lnTo>
                <a:lnTo>
                  <a:pt x="65166" y="1079595"/>
                </a:lnTo>
                <a:lnTo>
                  <a:pt x="79631" y="1031767"/>
                </a:lnTo>
                <a:lnTo>
                  <a:pt x="95361" y="986445"/>
                </a:lnTo>
                <a:lnTo>
                  <a:pt x="112305" y="943802"/>
                </a:lnTo>
                <a:lnTo>
                  <a:pt x="130415" y="904014"/>
                </a:lnTo>
                <a:lnTo>
                  <a:pt x="149642" y="867255"/>
                </a:lnTo>
                <a:lnTo>
                  <a:pt x="169935" y="833699"/>
                </a:lnTo>
                <a:lnTo>
                  <a:pt x="213528" y="776896"/>
                </a:lnTo>
                <a:lnTo>
                  <a:pt x="236727" y="753999"/>
                </a:lnTo>
                <a:lnTo>
                  <a:pt x="236727" y="1013079"/>
                </a:lnTo>
                <a:lnTo>
                  <a:pt x="355091" y="455676"/>
                </a:lnTo>
                <a:lnTo>
                  <a:pt x="236727" y="0"/>
                </a:lnTo>
                <a:lnTo>
                  <a:pt x="236727" y="259207"/>
                </a:lnTo>
                <a:lnTo>
                  <a:pt x="213528" y="282104"/>
                </a:lnTo>
                <a:lnTo>
                  <a:pt x="169935" y="338907"/>
                </a:lnTo>
                <a:lnTo>
                  <a:pt x="149642" y="372463"/>
                </a:lnTo>
                <a:lnTo>
                  <a:pt x="130415" y="409222"/>
                </a:lnTo>
                <a:lnTo>
                  <a:pt x="112305" y="449010"/>
                </a:lnTo>
                <a:lnTo>
                  <a:pt x="95361" y="491653"/>
                </a:lnTo>
                <a:lnTo>
                  <a:pt x="79631" y="536975"/>
                </a:lnTo>
                <a:lnTo>
                  <a:pt x="65166" y="584803"/>
                </a:lnTo>
                <a:lnTo>
                  <a:pt x="52015" y="634961"/>
                </a:lnTo>
                <a:lnTo>
                  <a:pt x="40226" y="687275"/>
                </a:lnTo>
                <a:lnTo>
                  <a:pt x="29849" y="741571"/>
                </a:lnTo>
                <a:lnTo>
                  <a:pt x="20934" y="797674"/>
                </a:lnTo>
                <a:lnTo>
                  <a:pt x="13529" y="855410"/>
                </a:lnTo>
                <a:lnTo>
                  <a:pt x="7684" y="914603"/>
                </a:lnTo>
                <a:lnTo>
                  <a:pt x="3447" y="975080"/>
                </a:lnTo>
                <a:lnTo>
                  <a:pt x="870" y="1036665"/>
                </a:lnTo>
                <a:lnTo>
                  <a:pt x="0" y="1099185"/>
                </a:lnTo>
                <a:lnTo>
                  <a:pt x="0" y="1593977"/>
                </a:lnTo>
                <a:lnTo>
                  <a:pt x="974" y="1660478"/>
                </a:lnTo>
                <a:lnTo>
                  <a:pt x="3850" y="1725652"/>
                </a:lnTo>
                <a:lnTo>
                  <a:pt x="8560" y="1789325"/>
                </a:lnTo>
                <a:lnTo>
                  <a:pt x="15036" y="1851326"/>
                </a:lnTo>
                <a:lnTo>
                  <a:pt x="23207" y="1911483"/>
                </a:lnTo>
                <a:lnTo>
                  <a:pt x="33007" y="1969622"/>
                </a:lnTo>
                <a:lnTo>
                  <a:pt x="44365" y="2025573"/>
                </a:lnTo>
                <a:lnTo>
                  <a:pt x="57213" y="2079162"/>
                </a:lnTo>
                <a:lnTo>
                  <a:pt x="71483" y="2130218"/>
                </a:lnTo>
                <a:lnTo>
                  <a:pt x="87106" y="2178568"/>
                </a:lnTo>
                <a:lnTo>
                  <a:pt x="104012" y="2224039"/>
                </a:lnTo>
                <a:lnTo>
                  <a:pt x="122135" y="2266461"/>
                </a:lnTo>
                <a:lnTo>
                  <a:pt x="141404" y="2305659"/>
                </a:lnTo>
                <a:lnTo>
                  <a:pt x="161751" y="2341463"/>
                </a:lnTo>
                <a:lnTo>
                  <a:pt x="183107" y="2373700"/>
                </a:lnTo>
                <a:lnTo>
                  <a:pt x="228573" y="2426783"/>
                </a:lnTo>
                <a:lnTo>
                  <a:pt x="277252" y="2463531"/>
                </a:lnTo>
                <a:lnTo>
                  <a:pt x="328594" y="2482565"/>
                </a:lnTo>
                <a:lnTo>
                  <a:pt x="355091" y="2485009"/>
                </a:lnTo>
                <a:lnTo>
                  <a:pt x="355091" y="1990217"/>
                </a:lnTo>
                <a:lnTo>
                  <a:pt x="327402" y="1987522"/>
                </a:lnTo>
                <a:lnTo>
                  <a:pt x="300201" y="1979555"/>
                </a:lnTo>
                <a:lnTo>
                  <a:pt x="247636" y="1948507"/>
                </a:lnTo>
                <a:lnTo>
                  <a:pt x="198139" y="1898473"/>
                </a:lnTo>
                <a:lnTo>
                  <a:pt x="174774" y="1866775"/>
                </a:lnTo>
                <a:lnTo>
                  <a:pt x="152454" y="1830856"/>
                </a:lnTo>
                <a:lnTo>
                  <a:pt x="131273" y="1790892"/>
                </a:lnTo>
                <a:lnTo>
                  <a:pt x="111324" y="1747058"/>
                </a:lnTo>
                <a:lnTo>
                  <a:pt x="92699" y="1699529"/>
                </a:lnTo>
                <a:lnTo>
                  <a:pt x="75492" y="1648481"/>
                </a:lnTo>
                <a:lnTo>
                  <a:pt x="59795" y="1594088"/>
                </a:lnTo>
                <a:lnTo>
                  <a:pt x="45702" y="1536526"/>
                </a:lnTo>
                <a:lnTo>
                  <a:pt x="33304" y="1475971"/>
                </a:lnTo>
                <a:lnTo>
                  <a:pt x="22696" y="1412597"/>
                </a:lnTo>
                <a:lnTo>
                  <a:pt x="13969" y="134658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73296" y="2854579"/>
            <a:ext cx="353695" cy="2046605"/>
          </a:xfrm>
          <a:custGeom>
            <a:avLst/>
            <a:gdLst/>
            <a:ahLst/>
            <a:cxnLst/>
            <a:rect l="l" t="t" r="r" b="b"/>
            <a:pathLst>
              <a:path w="353695" h="2046604">
                <a:moveTo>
                  <a:pt x="235712" y="0"/>
                </a:moveTo>
                <a:lnTo>
                  <a:pt x="235712" y="331470"/>
                </a:lnTo>
                <a:lnTo>
                  <a:pt x="217560" y="354144"/>
                </a:lnTo>
                <a:lnTo>
                  <a:pt x="199962" y="379790"/>
                </a:lnTo>
                <a:lnTo>
                  <a:pt x="166521" y="439560"/>
                </a:lnTo>
                <a:lnTo>
                  <a:pt x="135578" y="509918"/>
                </a:lnTo>
                <a:lnTo>
                  <a:pt x="121101" y="548798"/>
                </a:lnTo>
                <a:lnTo>
                  <a:pt x="107320" y="590001"/>
                </a:lnTo>
                <a:lnTo>
                  <a:pt x="94256" y="633419"/>
                </a:lnTo>
                <a:lnTo>
                  <a:pt x="81935" y="678945"/>
                </a:lnTo>
                <a:lnTo>
                  <a:pt x="70380" y="726471"/>
                </a:lnTo>
                <a:lnTo>
                  <a:pt x="59613" y="775889"/>
                </a:lnTo>
                <a:lnTo>
                  <a:pt x="49660" y="827091"/>
                </a:lnTo>
                <a:lnTo>
                  <a:pt x="40542" y="879969"/>
                </a:lnTo>
                <a:lnTo>
                  <a:pt x="32284" y="934416"/>
                </a:lnTo>
                <a:lnTo>
                  <a:pt x="24910" y="990323"/>
                </a:lnTo>
                <a:lnTo>
                  <a:pt x="18442" y="1047583"/>
                </a:lnTo>
                <a:lnTo>
                  <a:pt x="12883" y="1106373"/>
                </a:lnTo>
                <a:lnTo>
                  <a:pt x="8322" y="1165729"/>
                </a:lnTo>
                <a:lnTo>
                  <a:pt x="4716" y="1226400"/>
                </a:lnTo>
                <a:lnTo>
                  <a:pt x="2111" y="1287992"/>
                </a:lnTo>
                <a:lnTo>
                  <a:pt x="531" y="1350398"/>
                </a:lnTo>
                <a:lnTo>
                  <a:pt x="40" y="1408762"/>
                </a:lnTo>
                <a:lnTo>
                  <a:pt x="0" y="2046478"/>
                </a:lnTo>
                <a:lnTo>
                  <a:pt x="531" y="1983350"/>
                </a:lnTo>
                <a:lnTo>
                  <a:pt x="2111" y="1920930"/>
                </a:lnTo>
                <a:lnTo>
                  <a:pt x="4716" y="1859325"/>
                </a:lnTo>
                <a:lnTo>
                  <a:pt x="8322" y="1798643"/>
                </a:lnTo>
                <a:lnTo>
                  <a:pt x="12905" y="1738991"/>
                </a:lnTo>
                <a:lnTo>
                  <a:pt x="18442" y="1680477"/>
                </a:lnTo>
                <a:lnTo>
                  <a:pt x="24910" y="1623210"/>
                </a:lnTo>
                <a:lnTo>
                  <a:pt x="32284" y="1567297"/>
                </a:lnTo>
                <a:lnTo>
                  <a:pt x="40542" y="1512847"/>
                </a:lnTo>
                <a:lnTo>
                  <a:pt x="49660" y="1459965"/>
                </a:lnTo>
                <a:lnTo>
                  <a:pt x="59613" y="1408762"/>
                </a:lnTo>
                <a:lnTo>
                  <a:pt x="70380" y="1359344"/>
                </a:lnTo>
                <a:lnTo>
                  <a:pt x="81935" y="1311820"/>
                </a:lnTo>
                <a:lnTo>
                  <a:pt x="94256" y="1266297"/>
                </a:lnTo>
                <a:lnTo>
                  <a:pt x="107320" y="1222882"/>
                </a:lnTo>
                <a:lnTo>
                  <a:pt x="121101" y="1181685"/>
                </a:lnTo>
                <a:lnTo>
                  <a:pt x="135578" y="1142813"/>
                </a:lnTo>
                <a:lnTo>
                  <a:pt x="150726" y="1106373"/>
                </a:lnTo>
                <a:lnTo>
                  <a:pt x="182941" y="1041222"/>
                </a:lnTo>
                <a:lnTo>
                  <a:pt x="217560" y="987097"/>
                </a:lnTo>
                <a:lnTo>
                  <a:pt x="235712" y="964438"/>
                </a:lnTo>
                <a:lnTo>
                  <a:pt x="290455" y="964438"/>
                </a:lnTo>
                <a:lnTo>
                  <a:pt x="353567" y="582295"/>
                </a:lnTo>
                <a:lnTo>
                  <a:pt x="235712" y="0"/>
                </a:lnTo>
                <a:close/>
              </a:path>
              <a:path w="353695" h="2046604">
                <a:moveTo>
                  <a:pt x="290455" y="964438"/>
                </a:moveTo>
                <a:lnTo>
                  <a:pt x="235712" y="964438"/>
                </a:lnTo>
                <a:lnTo>
                  <a:pt x="235712" y="1295908"/>
                </a:lnTo>
                <a:lnTo>
                  <a:pt x="290455" y="96443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3229" y="4584572"/>
            <a:ext cx="353695" cy="1464310"/>
          </a:xfrm>
          <a:custGeom>
            <a:avLst/>
            <a:gdLst/>
            <a:ahLst/>
            <a:cxnLst/>
            <a:rect l="l" t="t" r="r" b="b"/>
            <a:pathLst>
              <a:path w="353695" h="1464310">
                <a:moveTo>
                  <a:pt x="13783" y="0"/>
                </a:moveTo>
                <a:lnTo>
                  <a:pt x="8936" y="61003"/>
                </a:lnTo>
                <a:lnTo>
                  <a:pt x="5152" y="122074"/>
                </a:lnTo>
                <a:lnTo>
                  <a:pt x="2414" y="183103"/>
                </a:lnTo>
                <a:lnTo>
                  <a:pt x="703" y="243982"/>
                </a:lnTo>
                <a:lnTo>
                  <a:pt x="0" y="304603"/>
                </a:lnTo>
                <a:lnTo>
                  <a:pt x="286" y="364858"/>
                </a:lnTo>
                <a:lnTo>
                  <a:pt x="1544" y="424638"/>
                </a:lnTo>
                <a:lnTo>
                  <a:pt x="3754" y="483836"/>
                </a:lnTo>
                <a:lnTo>
                  <a:pt x="6899" y="542342"/>
                </a:lnTo>
                <a:lnTo>
                  <a:pt x="10969" y="600154"/>
                </a:lnTo>
                <a:lnTo>
                  <a:pt x="15919" y="656849"/>
                </a:lnTo>
                <a:lnTo>
                  <a:pt x="21756" y="712634"/>
                </a:lnTo>
                <a:lnTo>
                  <a:pt x="28454" y="767294"/>
                </a:lnTo>
                <a:lnTo>
                  <a:pt x="36075" y="821228"/>
                </a:lnTo>
                <a:lnTo>
                  <a:pt x="44358" y="872810"/>
                </a:lnTo>
                <a:lnTo>
                  <a:pt x="53527" y="923450"/>
                </a:lnTo>
                <a:lnTo>
                  <a:pt x="63482" y="972532"/>
                </a:lnTo>
                <a:lnTo>
                  <a:pt x="74206" y="1019950"/>
                </a:lnTo>
                <a:lnTo>
                  <a:pt x="85680" y="1065594"/>
                </a:lnTo>
                <a:lnTo>
                  <a:pt x="97885" y="1109357"/>
                </a:lnTo>
                <a:lnTo>
                  <a:pt x="110803" y="1151130"/>
                </a:lnTo>
                <a:lnTo>
                  <a:pt x="124415" y="1190805"/>
                </a:lnTo>
                <a:lnTo>
                  <a:pt x="138703" y="1228274"/>
                </a:lnTo>
                <a:lnTo>
                  <a:pt x="153649" y="1263429"/>
                </a:lnTo>
                <a:lnTo>
                  <a:pt x="185440" y="1326362"/>
                </a:lnTo>
                <a:lnTo>
                  <a:pt x="219639" y="1378739"/>
                </a:lnTo>
                <a:lnTo>
                  <a:pt x="256099" y="1419694"/>
                </a:lnTo>
                <a:lnTo>
                  <a:pt x="304390" y="1453007"/>
                </a:lnTo>
                <a:lnTo>
                  <a:pt x="353635" y="1464183"/>
                </a:lnTo>
                <a:lnTo>
                  <a:pt x="353635" y="831214"/>
                </a:lnTo>
                <a:lnTo>
                  <a:pt x="330127" y="828695"/>
                </a:lnTo>
                <a:lnTo>
                  <a:pt x="306962" y="821228"/>
                </a:lnTo>
                <a:lnTo>
                  <a:pt x="261890" y="792012"/>
                </a:lnTo>
                <a:lnTo>
                  <a:pt x="218875" y="744684"/>
                </a:lnTo>
                <a:lnTo>
                  <a:pt x="178375" y="680359"/>
                </a:lnTo>
                <a:lnTo>
                  <a:pt x="159210" y="642172"/>
                </a:lnTo>
                <a:lnTo>
                  <a:pt x="140806" y="600050"/>
                </a:lnTo>
                <a:lnTo>
                  <a:pt x="123339" y="554445"/>
                </a:lnTo>
                <a:lnTo>
                  <a:pt x="106747" y="505185"/>
                </a:lnTo>
                <a:lnTo>
                  <a:pt x="91126" y="452513"/>
                </a:lnTo>
                <a:lnTo>
                  <a:pt x="76533" y="396569"/>
                </a:lnTo>
                <a:lnTo>
                  <a:pt x="63027" y="337492"/>
                </a:lnTo>
                <a:lnTo>
                  <a:pt x="50663" y="275422"/>
                </a:lnTo>
                <a:lnTo>
                  <a:pt x="39500" y="210498"/>
                </a:lnTo>
                <a:lnTo>
                  <a:pt x="29594" y="142860"/>
                </a:lnTo>
                <a:lnTo>
                  <a:pt x="21002" y="72647"/>
                </a:lnTo>
                <a:lnTo>
                  <a:pt x="13783" y="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3296" y="2854579"/>
            <a:ext cx="353695" cy="3194685"/>
          </a:xfrm>
          <a:custGeom>
            <a:avLst/>
            <a:gdLst/>
            <a:ahLst/>
            <a:cxnLst/>
            <a:rect l="l" t="t" r="r" b="b"/>
            <a:pathLst>
              <a:path w="353695" h="3194685">
                <a:moveTo>
                  <a:pt x="0" y="2046478"/>
                </a:moveTo>
                <a:lnTo>
                  <a:pt x="531" y="1983350"/>
                </a:lnTo>
                <a:lnTo>
                  <a:pt x="2111" y="1920930"/>
                </a:lnTo>
                <a:lnTo>
                  <a:pt x="4716" y="1859325"/>
                </a:lnTo>
                <a:lnTo>
                  <a:pt x="8322" y="1798643"/>
                </a:lnTo>
                <a:lnTo>
                  <a:pt x="12905" y="1738991"/>
                </a:lnTo>
                <a:lnTo>
                  <a:pt x="18442" y="1680477"/>
                </a:lnTo>
                <a:lnTo>
                  <a:pt x="24910" y="1623210"/>
                </a:lnTo>
                <a:lnTo>
                  <a:pt x="32284" y="1567297"/>
                </a:lnTo>
                <a:lnTo>
                  <a:pt x="40542" y="1512847"/>
                </a:lnTo>
                <a:lnTo>
                  <a:pt x="49660" y="1459965"/>
                </a:lnTo>
                <a:lnTo>
                  <a:pt x="59613" y="1408762"/>
                </a:lnTo>
                <a:lnTo>
                  <a:pt x="70380" y="1359344"/>
                </a:lnTo>
                <a:lnTo>
                  <a:pt x="81935" y="1311820"/>
                </a:lnTo>
                <a:lnTo>
                  <a:pt x="94256" y="1266297"/>
                </a:lnTo>
                <a:lnTo>
                  <a:pt x="107320" y="1222882"/>
                </a:lnTo>
                <a:lnTo>
                  <a:pt x="121101" y="1181685"/>
                </a:lnTo>
                <a:lnTo>
                  <a:pt x="135578" y="1142813"/>
                </a:lnTo>
                <a:lnTo>
                  <a:pt x="150726" y="1106373"/>
                </a:lnTo>
                <a:lnTo>
                  <a:pt x="182941" y="1041222"/>
                </a:lnTo>
                <a:lnTo>
                  <a:pt x="217560" y="987097"/>
                </a:lnTo>
                <a:lnTo>
                  <a:pt x="235712" y="964438"/>
                </a:lnTo>
                <a:lnTo>
                  <a:pt x="235712" y="1295908"/>
                </a:lnTo>
                <a:lnTo>
                  <a:pt x="353567" y="582295"/>
                </a:lnTo>
                <a:lnTo>
                  <a:pt x="235712" y="0"/>
                </a:lnTo>
                <a:lnTo>
                  <a:pt x="235712" y="331470"/>
                </a:lnTo>
                <a:lnTo>
                  <a:pt x="217560" y="354144"/>
                </a:lnTo>
                <a:lnTo>
                  <a:pt x="182941" y="408298"/>
                </a:lnTo>
                <a:lnTo>
                  <a:pt x="150726" y="473470"/>
                </a:lnTo>
                <a:lnTo>
                  <a:pt x="135578" y="509918"/>
                </a:lnTo>
                <a:lnTo>
                  <a:pt x="121101" y="548798"/>
                </a:lnTo>
                <a:lnTo>
                  <a:pt x="107320" y="590001"/>
                </a:lnTo>
                <a:lnTo>
                  <a:pt x="94256" y="633419"/>
                </a:lnTo>
                <a:lnTo>
                  <a:pt x="81935" y="678945"/>
                </a:lnTo>
                <a:lnTo>
                  <a:pt x="70380" y="726471"/>
                </a:lnTo>
                <a:lnTo>
                  <a:pt x="59613" y="775889"/>
                </a:lnTo>
                <a:lnTo>
                  <a:pt x="49660" y="827091"/>
                </a:lnTo>
                <a:lnTo>
                  <a:pt x="40542" y="879969"/>
                </a:lnTo>
                <a:lnTo>
                  <a:pt x="32284" y="934416"/>
                </a:lnTo>
                <a:lnTo>
                  <a:pt x="24910" y="990323"/>
                </a:lnTo>
                <a:lnTo>
                  <a:pt x="18442" y="1047583"/>
                </a:lnTo>
                <a:lnTo>
                  <a:pt x="12905" y="1106088"/>
                </a:lnTo>
                <a:lnTo>
                  <a:pt x="8322" y="1165729"/>
                </a:lnTo>
                <a:lnTo>
                  <a:pt x="4716" y="1226400"/>
                </a:lnTo>
                <a:lnTo>
                  <a:pt x="2111" y="1287992"/>
                </a:lnTo>
                <a:lnTo>
                  <a:pt x="531" y="1350398"/>
                </a:lnTo>
                <a:lnTo>
                  <a:pt x="0" y="1413510"/>
                </a:lnTo>
                <a:lnTo>
                  <a:pt x="0" y="2046478"/>
                </a:lnTo>
                <a:lnTo>
                  <a:pt x="645" y="2116392"/>
                </a:lnTo>
                <a:lnTo>
                  <a:pt x="2555" y="2185199"/>
                </a:lnTo>
                <a:lnTo>
                  <a:pt x="5694" y="2252778"/>
                </a:lnTo>
                <a:lnTo>
                  <a:pt x="10025" y="2319009"/>
                </a:lnTo>
                <a:lnTo>
                  <a:pt x="15510" y="2383772"/>
                </a:lnTo>
                <a:lnTo>
                  <a:pt x="22113" y="2446947"/>
                </a:lnTo>
                <a:lnTo>
                  <a:pt x="29797" y="2508414"/>
                </a:lnTo>
                <a:lnTo>
                  <a:pt x="38525" y="2568053"/>
                </a:lnTo>
                <a:lnTo>
                  <a:pt x="48260" y="2625743"/>
                </a:lnTo>
                <a:lnTo>
                  <a:pt x="58964" y="2681366"/>
                </a:lnTo>
                <a:lnTo>
                  <a:pt x="70602" y="2734800"/>
                </a:lnTo>
                <a:lnTo>
                  <a:pt x="83136" y="2785926"/>
                </a:lnTo>
                <a:lnTo>
                  <a:pt x="96529" y="2834623"/>
                </a:lnTo>
                <a:lnTo>
                  <a:pt x="110744" y="2880772"/>
                </a:lnTo>
                <a:lnTo>
                  <a:pt x="125745" y="2924252"/>
                </a:lnTo>
                <a:lnTo>
                  <a:pt x="141494" y="2964944"/>
                </a:lnTo>
                <a:lnTo>
                  <a:pt x="157955" y="3002727"/>
                </a:lnTo>
                <a:lnTo>
                  <a:pt x="175090" y="3037482"/>
                </a:lnTo>
                <a:lnTo>
                  <a:pt x="211236" y="3097425"/>
                </a:lnTo>
                <a:lnTo>
                  <a:pt x="249638" y="3143813"/>
                </a:lnTo>
                <a:lnTo>
                  <a:pt x="289999" y="3175686"/>
                </a:lnTo>
                <a:lnTo>
                  <a:pt x="332023" y="3192082"/>
                </a:lnTo>
                <a:lnTo>
                  <a:pt x="353567" y="3194177"/>
                </a:lnTo>
                <a:lnTo>
                  <a:pt x="353567" y="2561209"/>
                </a:lnTo>
                <a:lnTo>
                  <a:pt x="330060" y="2558689"/>
                </a:lnTo>
                <a:lnTo>
                  <a:pt x="306895" y="2551222"/>
                </a:lnTo>
                <a:lnTo>
                  <a:pt x="261823" y="2522006"/>
                </a:lnTo>
                <a:lnTo>
                  <a:pt x="218808" y="2474678"/>
                </a:lnTo>
                <a:lnTo>
                  <a:pt x="178307" y="2410353"/>
                </a:lnTo>
                <a:lnTo>
                  <a:pt x="159143" y="2372166"/>
                </a:lnTo>
                <a:lnTo>
                  <a:pt x="140779" y="2330148"/>
                </a:lnTo>
                <a:lnTo>
                  <a:pt x="123272" y="2284439"/>
                </a:lnTo>
                <a:lnTo>
                  <a:pt x="106679" y="2235179"/>
                </a:lnTo>
                <a:lnTo>
                  <a:pt x="91058" y="2182507"/>
                </a:lnTo>
                <a:lnTo>
                  <a:pt x="76466" y="2126563"/>
                </a:lnTo>
                <a:lnTo>
                  <a:pt x="62960" y="2067486"/>
                </a:lnTo>
                <a:lnTo>
                  <a:pt x="50596" y="2005416"/>
                </a:lnTo>
                <a:lnTo>
                  <a:pt x="39433" y="1940492"/>
                </a:lnTo>
                <a:lnTo>
                  <a:pt x="29527" y="1872854"/>
                </a:lnTo>
                <a:lnTo>
                  <a:pt x="20935" y="1802641"/>
                </a:lnTo>
                <a:lnTo>
                  <a:pt x="13715" y="172999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6755" y="3571494"/>
            <a:ext cx="353695" cy="1593215"/>
          </a:xfrm>
          <a:custGeom>
            <a:avLst/>
            <a:gdLst/>
            <a:ahLst/>
            <a:cxnLst/>
            <a:rect l="l" t="t" r="r" b="b"/>
            <a:pathLst>
              <a:path w="353695" h="1593214">
                <a:moveTo>
                  <a:pt x="235712" y="0"/>
                </a:moveTo>
                <a:lnTo>
                  <a:pt x="235712" y="258063"/>
                </a:lnTo>
                <a:lnTo>
                  <a:pt x="212615" y="281030"/>
                </a:lnTo>
                <a:lnTo>
                  <a:pt x="190433" y="307732"/>
                </a:lnTo>
                <a:lnTo>
                  <a:pt x="149010" y="371645"/>
                </a:lnTo>
                <a:lnTo>
                  <a:pt x="129867" y="408506"/>
                </a:lnTo>
                <a:lnTo>
                  <a:pt x="111835" y="448404"/>
                </a:lnTo>
                <a:lnTo>
                  <a:pt x="94963" y="491162"/>
                </a:lnTo>
                <a:lnTo>
                  <a:pt x="79300" y="536608"/>
                </a:lnTo>
                <a:lnTo>
                  <a:pt x="64897" y="584565"/>
                </a:lnTo>
                <a:lnTo>
                  <a:pt x="51800" y="634858"/>
                </a:lnTo>
                <a:lnTo>
                  <a:pt x="40061" y="687313"/>
                </a:lnTo>
                <a:lnTo>
                  <a:pt x="29727" y="741755"/>
                </a:lnTo>
                <a:lnTo>
                  <a:pt x="20848" y="798008"/>
                </a:lnTo>
                <a:lnTo>
                  <a:pt x="13474" y="855898"/>
                </a:lnTo>
                <a:lnTo>
                  <a:pt x="7652" y="915250"/>
                </a:lnTo>
                <a:lnTo>
                  <a:pt x="3434" y="975889"/>
                </a:lnTo>
                <a:lnTo>
                  <a:pt x="866" y="1037640"/>
                </a:lnTo>
                <a:lnTo>
                  <a:pt x="0" y="1100327"/>
                </a:lnTo>
                <a:lnTo>
                  <a:pt x="0" y="1593087"/>
                </a:lnTo>
                <a:lnTo>
                  <a:pt x="866" y="1530380"/>
                </a:lnTo>
                <a:lnTo>
                  <a:pt x="3434" y="1468611"/>
                </a:lnTo>
                <a:lnTo>
                  <a:pt x="7652" y="1407957"/>
                </a:lnTo>
                <a:lnTo>
                  <a:pt x="13474" y="1348591"/>
                </a:lnTo>
                <a:lnTo>
                  <a:pt x="20848" y="1290689"/>
                </a:lnTo>
                <a:lnTo>
                  <a:pt x="29727" y="1234425"/>
                </a:lnTo>
                <a:lnTo>
                  <a:pt x="40061" y="1179975"/>
                </a:lnTo>
                <a:lnTo>
                  <a:pt x="51800" y="1127513"/>
                </a:lnTo>
                <a:lnTo>
                  <a:pt x="64897" y="1077213"/>
                </a:lnTo>
                <a:lnTo>
                  <a:pt x="79300" y="1029252"/>
                </a:lnTo>
                <a:lnTo>
                  <a:pt x="94963" y="983803"/>
                </a:lnTo>
                <a:lnTo>
                  <a:pt x="111835" y="941041"/>
                </a:lnTo>
                <a:lnTo>
                  <a:pt x="129867" y="901142"/>
                </a:lnTo>
                <a:lnTo>
                  <a:pt x="149010" y="864279"/>
                </a:lnTo>
                <a:lnTo>
                  <a:pt x="169215" y="830629"/>
                </a:lnTo>
                <a:lnTo>
                  <a:pt x="212615" y="773663"/>
                </a:lnTo>
                <a:lnTo>
                  <a:pt x="235712" y="750696"/>
                </a:lnTo>
                <a:lnTo>
                  <a:pt x="290463" y="750696"/>
                </a:lnTo>
                <a:lnTo>
                  <a:pt x="353568" y="453262"/>
                </a:lnTo>
                <a:lnTo>
                  <a:pt x="235712" y="0"/>
                </a:lnTo>
                <a:close/>
              </a:path>
              <a:path w="353695" h="1593214">
                <a:moveTo>
                  <a:pt x="290463" y="750696"/>
                </a:moveTo>
                <a:lnTo>
                  <a:pt x="235712" y="750696"/>
                </a:lnTo>
                <a:lnTo>
                  <a:pt x="235712" y="1008760"/>
                </a:lnTo>
                <a:lnTo>
                  <a:pt x="290463" y="75069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6688" y="4918202"/>
            <a:ext cx="353695" cy="1139825"/>
          </a:xfrm>
          <a:custGeom>
            <a:avLst/>
            <a:gdLst/>
            <a:ahLst/>
            <a:cxnLst/>
            <a:rect l="l" t="t" r="r" b="b"/>
            <a:pathLst>
              <a:path w="353695" h="1139825">
                <a:moveTo>
                  <a:pt x="13783" y="0"/>
                </a:moveTo>
                <a:lnTo>
                  <a:pt x="7891" y="59357"/>
                </a:lnTo>
                <a:lnTo>
                  <a:pt x="3654" y="118763"/>
                </a:lnTo>
                <a:lnTo>
                  <a:pt x="1035" y="178055"/>
                </a:lnTo>
                <a:lnTo>
                  <a:pt x="0" y="237068"/>
                </a:lnTo>
                <a:lnTo>
                  <a:pt x="510" y="295636"/>
                </a:lnTo>
                <a:lnTo>
                  <a:pt x="2531" y="353596"/>
                </a:lnTo>
                <a:lnTo>
                  <a:pt x="6027" y="410782"/>
                </a:lnTo>
                <a:lnTo>
                  <a:pt x="10960" y="467030"/>
                </a:lnTo>
                <a:lnTo>
                  <a:pt x="17296" y="522175"/>
                </a:lnTo>
                <a:lnTo>
                  <a:pt x="24999" y="576053"/>
                </a:lnTo>
                <a:lnTo>
                  <a:pt x="34031" y="628499"/>
                </a:lnTo>
                <a:lnTo>
                  <a:pt x="44358" y="679348"/>
                </a:lnTo>
                <a:lnTo>
                  <a:pt x="55943" y="728436"/>
                </a:lnTo>
                <a:lnTo>
                  <a:pt x="68749" y="775598"/>
                </a:lnTo>
                <a:lnTo>
                  <a:pt x="82742" y="820669"/>
                </a:lnTo>
                <a:lnTo>
                  <a:pt x="97885" y="863485"/>
                </a:lnTo>
                <a:lnTo>
                  <a:pt x="114141" y="903881"/>
                </a:lnTo>
                <a:lnTo>
                  <a:pt x="131476" y="941692"/>
                </a:lnTo>
                <a:lnTo>
                  <a:pt x="149852" y="976754"/>
                </a:lnTo>
                <a:lnTo>
                  <a:pt x="189586" y="1037973"/>
                </a:lnTo>
                <a:lnTo>
                  <a:pt x="233054" y="1086218"/>
                </a:lnTo>
                <a:lnTo>
                  <a:pt x="280090" y="1120168"/>
                </a:lnTo>
                <a:lnTo>
                  <a:pt x="328929" y="1137517"/>
                </a:lnTo>
                <a:lnTo>
                  <a:pt x="353635" y="1139698"/>
                </a:lnTo>
                <a:lnTo>
                  <a:pt x="353635" y="647065"/>
                </a:lnTo>
                <a:lnTo>
                  <a:pt x="326012" y="644353"/>
                </a:lnTo>
                <a:lnTo>
                  <a:pt x="298879" y="636337"/>
                </a:lnTo>
                <a:lnTo>
                  <a:pt x="246450" y="605101"/>
                </a:lnTo>
                <a:lnTo>
                  <a:pt x="197091" y="554771"/>
                </a:lnTo>
                <a:lnTo>
                  <a:pt x="173796" y="522889"/>
                </a:lnTo>
                <a:lnTo>
                  <a:pt x="151548" y="486766"/>
                </a:lnTo>
                <a:lnTo>
                  <a:pt x="130440" y="446578"/>
                </a:lnTo>
                <a:lnTo>
                  <a:pt x="110565" y="402502"/>
                </a:lnTo>
                <a:lnTo>
                  <a:pt x="92016" y="354716"/>
                </a:lnTo>
                <a:lnTo>
                  <a:pt x="74887" y="303397"/>
                </a:lnTo>
                <a:lnTo>
                  <a:pt x="59269" y="248721"/>
                </a:lnTo>
                <a:lnTo>
                  <a:pt x="45257" y="190867"/>
                </a:lnTo>
                <a:lnTo>
                  <a:pt x="32943" y="130010"/>
                </a:lnTo>
                <a:lnTo>
                  <a:pt x="22421" y="66329"/>
                </a:lnTo>
                <a:lnTo>
                  <a:pt x="13783" y="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6755" y="3571494"/>
            <a:ext cx="353695" cy="2486660"/>
          </a:xfrm>
          <a:custGeom>
            <a:avLst/>
            <a:gdLst/>
            <a:ahLst/>
            <a:cxnLst/>
            <a:rect l="l" t="t" r="r" b="b"/>
            <a:pathLst>
              <a:path w="353695" h="2486660">
                <a:moveTo>
                  <a:pt x="0" y="1593087"/>
                </a:moveTo>
                <a:lnTo>
                  <a:pt x="866" y="1530380"/>
                </a:lnTo>
                <a:lnTo>
                  <a:pt x="3434" y="1468611"/>
                </a:lnTo>
                <a:lnTo>
                  <a:pt x="7652" y="1407957"/>
                </a:lnTo>
                <a:lnTo>
                  <a:pt x="13474" y="1348591"/>
                </a:lnTo>
                <a:lnTo>
                  <a:pt x="20848" y="1290689"/>
                </a:lnTo>
                <a:lnTo>
                  <a:pt x="29727" y="1234425"/>
                </a:lnTo>
                <a:lnTo>
                  <a:pt x="40061" y="1179975"/>
                </a:lnTo>
                <a:lnTo>
                  <a:pt x="51800" y="1127513"/>
                </a:lnTo>
                <a:lnTo>
                  <a:pt x="64897" y="1077213"/>
                </a:lnTo>
                <a:lnTo>
                  <a:pt x="79300" y="1029252"/>
                </a:lnTo>
                <a:lnTo>
                  <a:pt x="94963" y="983803"/>
                </a:lnTo>
                <a:lnTo>
                  <a:pt x="111835" y="941041"/>
                </a:lnTo>
                <a:lnTo>
                  <a:pt x="129867" y="901142"/>
                </a:lnTo>
                <a:lnTo>
                  <a:pt x="149010" y="864279"/>
                </a:lnTo>
                <a:lnTo>
                  <a:pt x="169215" y="830629"/>
                </a:lnTo>
                <a:lnTo>
                  <a:pt x="212615" y="773663"/>
                </a:lnTo>
                <a:lnTo>
                  <a:pt x="235712" y="750696"/>
                </a:lnTo>
                <a:lnTo>
                  <a:pt x="235712" y="1008760"/>
                </a:lnTo>
                <a:lnTo>
                  <a:pt x="353568" y="453262"/>
                </a:lnTo>
                <a:lnTo>
                  <a:pt x="235712" y="0"/>
                </a:lnTo>
                <a:lnTo>
                  <a:pt x="235712" y="258063"/>
                </a:lnTo>
                <a:lnTo>
                  <a:pt x="212615" y="281030"/>
                </a:lnTo>
                <a:lnTo>
                  <a:pt x="169215" y="337995"/>
                </a:lnTo>
                <a:lnTo>
                  <a:pt x="149010" y="371645"/>
                </a:lnTo>
                <a:lnTo>
                  <a:pt x="129867" y="408506"/>
                </a:lnTo>
                <a:lnTo>
                  <a:pt x="111835" y="448404"/>
                </a:lnTo>
                <a:lnTo>
                  <a:pt x="94963" y="491162"/>
                </a:lnTo>
                <a:lnTo>
                  <a:pt x="79300" y="536608"/>
                </a:lnTo>
                <a:lnTo>
                  <a:pt x="64897" y="584565"/>
                </a:lnTo>
                <a:lnTo>
                  <a:pt x="51800" y="634858"/>
                </a:lnTo>
                <a:lnTo>
                  <a:pt x="40061" y="687313"/>
                </a:lnTo>
                <a:lnTo>
                  <a:pt x="29727" y="741755"/>
                </a:lnTo>
                <a:lnTo>
                  <a:pt x="20848" y="798008"/>
                </a:lnTo>
                <a:lnTo>
                  <a:pt x="13474" y="855898"/>
                </a:lnTo>
                <a:lnTo>
                  <a:pt x="7652" y="915250"/>
                </a:lnTo>
                <a:lnTo>
                  <a:pt x="3434" y="975889"/>
                </a:lnTo>
                <a:lnTo>
                  <a:pt x="866" y="1037640"/>
                </a:lnTo>
                <a:lnTo>
                  <a:pt x="0" y="1100327"/>
                </a:lnTo>
                <a:lnTo>
                  <a:pt x="0" y="1593087"/>
                </a:lnTo>
                <a:lnTo>
                  <a:pt x="969" y="1659753"/>
                </a:lnTo>
                <a:lnTo>
                  <a:pt x="3832" y="1725088"/>
                </a:lnTo>
                <a:lnTo>
                  <a:pt x="8520" y="1788920"/>
                </a:lnTo>
                <a:lnTo>
                  <a:pt x="14965" y="1851077"/>
                </a:lnTo>
                <a:lnTo>
                  <a:pt x="23098" y="1911386"/>
                </a:lnTo>
                <a:lnTo>
                  <a:pt x="32852" y="1969673"/>
                </a:lnTo>
                <a:lnTo>
                  <a:pt x="44158" y="2025766"/>
                </a:lnTo>
                <a:lnTo>
                  <a:pt x="56947" y="2079493"/>
                </a:lnTo>
                <a:lnTo>
                  <a:pt x="71153" y="2130681"/>
                </a:lnTo>
                <a:lnTo>
                  <a:pt x="86705" y="2179156"/>
                </a:lnTo>
                <a:lnTo>
                  <a:pt x="103536" y="2224746"/>
                </a:lnTo>
                <a:lnTo>
                  <a:pt x="121578" y="2267278"/>
                </a:lnTo>
                <a:lnTo>
                  <a:pt x="140763" y="2306580"/>
                </a:lnTo>
                <a:lnTo>
                  <a:pt x="161021" y="2342478"/>
                </a:lnTo>
                <a:lnTo>
                  <a:pt x="182286" y="2374800"/>
                </a:lnTo>
                <a:lnTo>
                  <a:pt x="227559" y="2428024"/>
                </a:lnTo>
                <a:lnTo>
                  <a:pt x="276037" y="2464870"/>
                </a:lnTo>
                <a:lnTo>
                  <a:pt x="327173" y="2483955"/>
                </a:lnTo>
                <a:lnTo>
                  <a:pt x="353568" y="2486405"/>
                </a:lnTo>
                <a:lnTo>
                  <a:pt x="353568" y="1993772"/>
                </a:lnTo>
                <a:lnTo>
                  <a:pt x="325945" y="1991061"/>
                </a:lnTo>
                <a:lnTo>
                  <a:pt x="298812" y="1983045"/>
                </a:lnTo>
                <a:lnTo>
                  <a:pt x="246382" y="1951809"/>
                </a:lnTo>
                <a:lnTo>
                  <a:pt x="197024" y="1901479"/>
                </a:lnTo>
                <a:lnTo>
                  <a:pt x="173729" y="1869597"/>
                </a:lnTo>
                <a:lnTo>
                  <a:pt x="151481" y="1833474"/>
                </a:lnTo>
                <a:lnTo>
                  <a:pt x="130373" y="1793286"/>
                </a:lnTo>
                <a:lnTo>
                  <a:pt x="110498" y="1749210"/>
                </a:lnTo>
                <a:lnTo>
                  <a:pt x="91949" y="1701424"/>
                </a:lnTo>
                <a:lnTo>
                  <a:pt x="74820" y="1650105"/>
                </a:lnTo>
                <a:lnTo>
                  <a:pt x="59202" y="1595429"/>
                </a:lnTo>
                <a:lnTo>
                  <a:pt x="45190" y="1537575"/>
                </a:lnTo>
                <a:lnTo>
                  <a:pt x="32876" y="1476718"/>
                </a:lnTo>
                <a:lnTo>
                  <a:pt x="22354" y="1413037"/>
                </a:lnTo>
                <a:lnTo>
                  <a:pt x="13716" y="13467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538048"/>
            <a:ext cx="613981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 per</a:t>
            </a:r>
            <a:r>
              <a:rPr spc="-105" dirty="0"/>
              <a:t> </a:t>
            </a:r>
            <a:r>
              <a:rPr dirty="0"/>
              <a:t>Selezione</a:t>
            </a:r>
          </a:p>
          <a:p>
            <a:pPr marL="1905"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Algoritmo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1931351"/>
            <a:ext cx="5880100" cy="3853179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b="1" dirty="0">
                <a:latin typeface="Times New Roman"/>
                <a:cs typeface="Times New Roman"/>
              </a:rPr>
              <a:t>fintantoché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esegui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trova il </a:t>
            </a:r>
            <a:r>
              <a:rPr sz="2400" spc="-10" dirty="0">
                <a:latin typeface="Times New Roman"/>
                <a:cs typeface="Times New Roman"/>
              </a:rPr>
              <a:t>minimo </a:t>
            </a:r>
            <a:r>
              <a:rPr sz="2400" dirty="0">
                <a:latin typeface="Times New Roman"/>
                <a:cs typeface="Times New Roman"/>
              </a:rPr>
              <a:t>di lista 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i="1" spc="1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scambia </a:t>
            </a:r>
            <a:r>
              <a:rPr sz="2400" dirty="0">
                <a:latin typeface="Times New Roman"/>
                <a:cs typeface="Times New Roman"/>
              </a:rPr>
              <a:t>la posizione del </a:t>
            </a:r>
            <a:r>
              <a:rPr sz="2400" spc="-10" dirty="0">
                <a:latin typeface="Times New Roman"/>
                <a:cs typeface="Times New Roman"/>
              </a:rPr>
              <a:t>minimo </a:t>
            </a:r>
            <a:r>
              <a:rPr sz="2400" dirty="0">
                <a:latin typeface="Times New Roman"/>
                <a:cs typeface="Times New Roman"/>
              </a:rPr>
              <a:t>con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lista(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77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Utilizza algoritmi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Ricerca </a:t>
            </a:r>
            <a:r>
              <a:rPr sz="2800" dirty="0">
                <a:latin typeface="Times New Roman"/>
                <a:cs typeface="Times New Roman"/>
              </a:rPr>
              <a:t>del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minimo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Scambio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538048"/>
            <a:ext cx="613981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 per</a:t>
            </a:r>
            <a:r>
              <a:rPr spc="-105" dirty="0"/>
              <a:t> </a:t>
            </a:r>
            <a:r>
              <a:rPr dirty="0"/>
              <a:t>Selezione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Programma Pascal</a:t>
            </a:r>
            <a:r>
              <a:rPr sz="3600" dirty="0"/>
              <a:t> </a:t>
            </a:r>
            <a:r>
              <a:rPr sz="3600" spc="-5" dirty="0"/>
              <a:t>like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1942627"/>
            <a:ext cx="3148330" cy="22364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b="1" dirty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459105" marR="698500" indent="-120650">
              <a:lnSpc>
                <a:spcPct val="120500"/>
              </a:lnSpc>
              <a:spcBef>
                <a:spcPts val="15"/>
              </a:spcBef>
            </a:pPr>
            <a:r>
              <a:rPr sz="2000" b="1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1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n – 1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do  begin</a:t>
            </a:r>
            <a:endParaRPr sz="20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505"/>
              </a:spcBef>
            </a:pPr>
            <a:r>
              <a:rPr sz="2000" spc="-10" dirty="0">
                <a:latin typeface="Times New Roman"/>
                <a:cs typeface="Times New Roman"/>
              </a:rPr>
              <a:t>min </a:t>
            </a:r>
            <a:r>
              <a:rPr sz="2000" dirty="0">
                <a:latin typeface="Times New Roman"/>
                <a:cs typeface="Times New Roman"/>
              </a:rPr>
              <a:t>:= </a:t>
            </a:r>
            <a:r>
              <a:rPr sz="2000" spc="-5" dirty="0">
                <a:latin typeface="Times New Roman"/>
                <a:cs typeface="Times New Roman"/>
              </a:rPr>
              <a:t>a(i]) </a:t>
            </a:r>
            <a:r>
              <a:rPr sz="2000" dirty="0">
                <a:latin typeface="Times New Roman"/>
                <a:cs typeface="Times New Roman"/>
              </a:rPr>
              <a:t>p </a:t>
            </a:r>
            <a:r>
              <a:rPr sz="2000" spc="-5" dirty="0">
                <a:latin typeface="Times New Roman"/>
                <a:cs typeface="Times New Roman"/>
              </a:rPr>
              <a:t>:=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i;</a:t>
            </a:r>
            <a:endParaRPr sz="20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j := i + 1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  <a:p>
            <a:pPr marL="1358265">
              <a:lnSpc>
                <a:spcPct val="100000"/>
              </a:lnSpc>
              <a:spcBef>
                <a:spcPts val="495"/>
              </a:spcBef>
            </a:pPr>
            <a:r>
              <a:rPr sz="2000" b="1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a(j) &lt; </a:t>
            </a:r>
            <a:r>
              <a:rPr sz="2000" spc="-10" dirty="0">
                <a:latin typeface="Times New Roman"/>
                <a:cs typeface="Times New Roman"/>
              </a:rPr>
              <a:t>min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6559" y="4217034"/>
            <a:ext cx="2289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min </a:t>
            </a:r>
            <a:r>
              <a:rPr sz="2000" dirty="0">
                <a:latin typeface="Times New Roman"/>
                <a:cs typeface="Times New Roman"/>
              </a:rPr>
              <a:t>:= a(j); p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j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end</a:t>
            </a:r>
            <a:r>
              <a:rPr sz="200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382" y="4154016"/>
            <a:ext cx="151765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7890">
              <a:lnSpc>
                <a:spcPct val="1208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begin  </a:t>
            </a:r>
            <a:r>
              <a:rPr sz="2000" dirty="0">
                <a:latin typeface="Times New Roman"/>
                <a:cs typeface="Times New Roman"/>
              </a:rPr>
              <a:t>a(p) := a(i);  a(i) :=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320" y="5258815"/>
            <a:ext cx="868044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6405">
              <a:lnSpc>
                <a:spcPct val="121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end  end.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538048"/>
            <a:ext cx="6139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 per</a:t>
            </a:r>
            <a:r>
              <a:rPr spc="-105" dirty="0"/>
              <a:t> </a:t>
            </a:r>
            <a:r>
              <a:rPr dirty="0"/>
              <a:t>Selezione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5434330" cy="498348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679065">
              <a:lnSpc>
                <a:spcPct val="100000"/>
              </a:lnSpc>
              <a:spcBef>
                <a:spcPts val="1780"/>
              </a:spcBef>
            </a:pPr>
            <a:r>
              <a:rPr sz="3600" spc="-5" dirty="0">
                <a:latin typeface="Times New Roman"/>
                <a:cs typeface="Times New Roman"/>
              </a:rPr>
              <a:t>Complessità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51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Confronti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Sempre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1) </a:t>
            </a:r>
            <a:r>
              <a:rPr sz="2800" spc="-5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/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n – </a:t>
            </a:r>
            <a:r>
              <a:rPr sz="2400" dirty="0">
                <a:latin typeface="Times New Roman"/>
                <a:cs typeface="Times New Roman"/>
              </a:rPr>
              <a:t>1 al I </a:t>
            </a:r>
            <a:r>
              <a:rPr sz="2400" spc="-5" dirty="0">
                <a:latin typeface="Times New Roman"/>
                <a:cs typeface="Times New Roman"/>
              </a:rPr>
              <a:t>passo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scansione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– 2 al II passo di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scansione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1 all’(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1)-mo passo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scansione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Scambi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Al </a:t>
            </a:r>
            <a:r>
              <a:rPr sz="2800" dirty="0">
                <a:latin typeface="Times New Roman"/>
                <a:cs typeface="Times New Roman"/>
              </a:rPr>
              <a:t>più (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1 per ogni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538048"/>
            <a:ext cx="6139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 per</a:t>
            </a:r>
            <a:r>
              <a:rPr spc="-105" dirty="0"/>
              <a:t> </a:t>
            </a:r>
            <a:r>
              <a:rPr dirty="0"/>
              <a:t>Selezione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7432040" cy="3691254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Ogni ciclo scorre tutta la parte non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ordinata</a:t>
            </a:r>
            <a:endParaRPr sz="32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7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Numero fisso di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confronti</a:t>
            </a:r>
            <a:endParaRPr sz="3200">
              <a:latin typeface="Times New Roman"/>
              <a:cs typeface="Times New Roman"/>
            </a:endParaRPr>
          </a:p>
          <a:p>
            <a:pPr marL="737870" marR="1859280" indent="-268605">
              <a:lnSpc>
                <a:spcPct val="100000"/>
              </a:lnSpc>
              <a:spcBef>
                <a:spcPts val="715"/>
              </a:spcBef>
            </a:pPr>
            <a:r>
              <a:rPr sz="2800" spc="-5" dirty="0">
                <a:latin typeface="Times New Roman"/>
                <a:cs typeface="Times New Roman"/>
              </a:rPr>
              <a:t>– Non trae vantaggio </a:t>
            </a:r>
            <a:r>
              <a:rPr sz="2800" dirty="0">
                <a:latin typeface="Times New Roman"/>
                <a:cs typeface="Times New Roman"/>
              </a:rPr>
              <a:t>dall’eventuale  </a:t>
            </a:r>
            <a:r>
              <a:rPr sz="2800" spc="-5" dirty="0">
                <a:latin typeface="Times New Roman"/>
                <a:cs typeface="Times New Roman"/>
              </a:rPr>
              <a:t>preordinamento</a:t>
            </a:r>
            <a:endParaRPr sz="28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7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Pochi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scambi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852" y="813257"/>
            <a:ext cx="3877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Algoritmi su</a:t>
            </a:r>
            <a:r>
              <a:rPr spc="-85" dirty="0"/>
              <a:t> </a:t>
            </a:r>
            <a:r>
              <a:rPr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60575"/>
            <a:ext cx="7419975" cy="41281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38455" marR="615950" indent="-325755">
              <a:lnSpc>
                <a:spcPts val="3030"/>
              </a:lnSpc>
              <a:spcBef>
                <a:spcPts val="47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Algoritmi basilari di creazione e modifica, ed  inoltre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275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Fusione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1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Ordinamento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5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Supponiamo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operare su file di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record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20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Identificazione tramite campo </a:t>
            </a:r>
            <a:r>
              <a:rPr sz="2400" dirty="0">
                <a:latin typeface="Times New Roman"/>
                <a:cs typeface="Times New Roman"/>
              </a:rPr>
              <a:t>chiave </a:t>
            </a:r>
            <a:r>
              <a:rPr sz="2400" spc="-5" dirty="0">
                <a:latin typeface="Times New Roman"/>
                <a:cs typeface="Times New Roman"/>
              </a:rPr>
              <a:t>numerico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  <a:tab pos="4053204" algn="l"/>
              </a:tabLst>
            </a:pPr>
            <a:r>
              <a:rPr sz="2000" dirty="0">
                <a:latin typeface="Times New Roman"/>
                <a:cs typeface="Times New Roman"/>
              </a:rPr>
              <a:t>Struttura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 record:	| </a:t>
            </a:r>
            <a:r>
              <a:rPr sz="2000" i="1" dirty="0">
                <a:latin typeface="Times New Roman"/>
                <a:cs typeface="Times New Roman"/>
              </a:rPr>
              <a:t>chiave </a:t>
            </a:r>
            <a:r>
              <a:rPr sz="2000" dirty="0">
                <a:latin typeface="Times New Roman"/>
                <a:cs typeface="Times New Roman"/>
              </a:rPr>
              <a:t>| …altri dati…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  <a:p>
            <a:pPr marL="338455" marR="5080" indent="-325755">
              <a:lnSpc>
                <a:spcPts val="3020"/>
              </a:lnSpc>
              <a:spcBef>
                <a:spcPts val="72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Operazione dominante rispetto alla quale valutare  la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complessità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27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Lettura/scrittura </a:t>
            </a:r>
            <a:r>
              <a:rPr sz="2400" dirty="0">
                <a:latin typeface="Times New Roman"/>
                <a:cs typeface="Times New Roman"/>
              </a:rPr>
              <a:t>di un </a:t>
            </a:r>
            <a:r>
              <a:rPr sz="2400" spc="-5" dirty="0">
                <a:latin typeface="Times New Roman"/>
                <a:cs typeface="Times New Roman"/>
              </a:rPr>
              <a:t>elemento </a:t>
            </a:r>
            <a:r>
              <a:rPr sz="2400" dirty="0">
                <a:latin typeface="Times New Roman"/>
                <a:cs typeface="Times New Roman"/>
              </a:rPr>
              <a:t>di un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4705" y="813257"/>
            <a:ext cx="895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7529830" cy="4020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4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Aggiunta di elementi ad un file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esistente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Non vanno cancellati gli 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esistenti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Dopo averli scorsi in </a:t>
            </a:r>
            <a:r>
              <a:rPr sz="2000" spc="-5" dirty="0">
                <a:latin typeface="Times New Roman"/>
                <a:cs typeface="Times New Roman"/>
              </a:rPr>
              <a:t>lettura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si </a:t>
            </a:r>
            <a:r>
              <a:rPr sz="2000" spc="5" dirty="0">
                <a:latin typeface="Times New Roman"/>
                <a:cs typeface="Times New Roman"/>
              </a:rPr>
              <a:t>può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scrivere</a:t>
            </a:r>
            <a:endParaRPr sz="20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0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Necessità di un </a:t>
            </a:r>
            <a:r>
              <a:rPr sz="2400" spc="-5" dirty="0">
                <a:latin typeface="Times New Roman"/>
                <a:cs typeface="Times New Roman"/>
              </a:rPr>
              <a:t>file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appoggio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latin typeface="Times New Roman"/>
                <a:cs typeface="Times New Roman"/>
              </a:rPr>
              <a:t>Aprire in </a:t>
            </a:r>
            <a:r>
              <a:rPr sz="2000" spc="-5" dirty="0">
                <a:latin typeface="Times New Roman"/>
                <a:cs typeface="Times New Roman"/>
              </a:rPr>
              <a:t>lettura </a:t>
            </a:r>
            <a:r>
              <a:rPr sz="2000" dirty="0">
                <a:latin typeface="Times New Roman"/>
                <a:cs typeface="Times New Roman"/>
              </a:rPr>
              <a:t>il file originale 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scrittura il file di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appoggio</a:t>
            </a:r>
            <a:endParaRPr sz="2000">
              <a:latin typeface="Times New Roman"/>
              <a:cs typeface="Times New Roman"/>
            </a:endParaRPr>
          </a:p>
          <a:p>
            <a:pPr marL="338455" marR="5080" indent="-326390">
              <a:lnSpc>
                <a:spcPct val="111000"/>
              </a:lnSpc>
            </a:pPr>
            <a:r>
              <a:rPr sz="2000" dirty="0">
                <a:latin typeface="Times New Roman"/>
                <a:cs typeface="Times New Roman"/>
              </a:rPr>
              <a:t>Finché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si è raggiunta la posizione di </a:t>
            </a:r>
            <a:r>
              <a:rPr sz="2000" spc="-5" dirty="0">
                <a:latin typeface="Times New Roman"/>
                <a:cs typeface="Times New Roman"/>
              </a:rPr>
              <a:t>inserimento </a:t>
            </a:r>
            <a:r>
              <a:rPr sz="2000" dirty="0">
                <a:latin typeface="Times New Roman"/>
                <a:cs typeface="Times New Roman"/>
              </a:rPr>
              <a:t>ed </a:t>
            </a:r>
            <a:r>
              <a:rPr sz="2000" spc="-5" dirty="0">
                <a:latin typeface="Times New Roman"/>
                <a:cs typeface="Times New Roman"/>
              </a:rPr>
              <a:t>il file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è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finito  </a:t>
            </a:r>
            <a:r>
              <a:rPr sz="2000" dirty="0">
                <a:latin typeface="Times New Roman"/>
                <a:cs typeface="Times New Roman"/>
              </a:rPr>
              <a:t>copiare un </a:t>
            </a:r>
            <a:r>
              <a:rPr sz="2000" spc="-5" dirty="0">
                <a:latin typeface="Times New Roman"/>
                <a:cs typeface="Times New Roman"/>
              </a:rPr>
              <a:t>elemento </a:t>
            </a:r>
            <a:r>
              <a:rPr sz="2000" dirty="0">
                <a:latin typeface="Times New Roman"/>
                <a:cs typeface="Times New Roman"/>
              </a:rPr>
              <a:t>dal file originale a quello di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appoggio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Times New Roman"/>
                <a:cs typeface="Times New Roman"/>
              </a:rPr>
              <a:t>Inserire </a:t>
            </a:r>
            <a:r>
              <a:rPr sz="2000" spc="-5" dirty="0">
                <a:latin typeface="Times New Roman"/>
                <a:cs typeface="Times New Roman"/>
              </a:rPr>
              <a:t>l’elemento </a:t>
            </a:r>
            <a:r>
              <a:rPr sz="2000" dirty="0">
                <a:latin typeface="Times New Roman"/>
                <a:cs typeface="Times New Roman"/>
              </a:rPr>
              <a:t>da aggiungere nel </a:t>
            </a:r>
            <a:r>
              <a:rPr sz="2000" spc="-5" dirty="0">
                <a:latin typeface="Times New Roman"/>
                <a:cs typeface="Times New Roman"/>
              </a:rPr>
              <a:t>file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appoggio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/>
                <a:cs typeface="Times New Roman"/>
              </a:rPr>
              <a:t>Finché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si è raggiunta la fine del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 marL="12700" marR="1245870" indent="325755">
              <a:lnSpc>
                <a:spcPct val="111000"/>
              </a:lnSpc>
            </a:pPr>
            <a:r>
              <a:rPr sz="2000" dirty="0">
                <a:latin typeface="Times New Roman"/>
                <a:cs typeface="Times New Roman"/>
              </a:rPr>
              <a:t>copiare un </a:t>
            </a:r>
            <a:r>
              <a:rPr sz="2000" spc="-5" dirty="0">
                <a:latin typeface="Times New Roman"/>
                <a:cs typeface="Times New Roman"/>
              </a:rPr>
              <a:t>elemento </a:t>
            </a:r>
            <a:r>
              <a:rPr sz="2000" dirty="0">
                <a:latin typeface="Times New Roman"/>
                <a:cs typeface="Times New Roman"/>
              </a:rPr>
              <a:t>dal file originale a quello di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appoggio  Riversare il file di appoggio nel file </a:t>
            </a:r>
            <a:r>
              <a:rPr sz="2000" spc="-5" dirty="0">
                <a:latin typeface="Times New Roman"/>
                <a:cs typeface="Times New Roman"/>
              </a:rPr>
              <a:t>originale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(copia)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4705" y="813257"/>
            <a:ext cx="895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6964680" cy="4020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4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Modifica di un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elemento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Bisogna individuarne la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Dopo averlo scorso il file in </a:t>
            </a:r>
            <a:r>
              <a:rPr sz="2000" spc="-5" dirty="0">
                <a:latin typeface="Times New Roman"/>
                <a:cs typeface="Times New Roman"/>
              </a:rPr>
              <a:t>lettura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vi si </a:t>
            </a:r>
            <a:r>
              <a:rPr sz="2000" spc="5" dirty="0">
                <a:latin typeface="Times New Roman"/>
                <a:cs typeface="Times New Roman"/>
              </a:rPr>
              <a:t>può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scrivere</a:t>
            </a:r>
            <a:endParaRPr sz="20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0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Necessità di un </a:t>
            </a:r>
            <a:r>
              <a:rPr sz="2400" spc="-5" dirty="0">
                <a:latin typeface="Times New Roman"/>
                <a:cs typeface="Times New Roman"/>
              </a:rPr>
              <a:t>file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appoggio</a:t>
            </a:r>
            <a:endParaRPr sz="2400">
              <a:latin typeface="Times New Roman"/>
              <a:cs typeface="Times New Roman"/>
            </a:endParaRPr>
          </a:p>
          <a:p>
            <a:pPr marL="12700" marR="413384">
              <a:lnSpc>
                <a:spcPct val="111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Aprire in </a:t>
            </a:r>
            <a:r>
              <a:rPr sz="2000" spc="-5" dirty="0">
                <a:latin typeface="Times New Roman"/>
                <a:cs typeface="Times New Roman"/>
              </a:rPr>
              <a:t>lettura </a:t>
            </a:r>
            <a:r>
              <a:rPr sz="2000" dirty="0">
                <a:latin typeface="Times New Roman"/>
                <a:cs typeface="Times New Roman"/>
              </a:rPr>
              <a:t>il file originale 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scrittura il file di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appoggio  Finché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si è raggiunto </a:t>
            </a:r>
            <a:r>
              <a:rPr sz="2000" spc="-5" dirty="0">
                <a:latin typeface="Times New Roman"/>
                <a:cs typeface="Times New Roman"/>
              </a:rPr>
              <a:t>l’elemento </a:t>
            </a:r>
            <a:r>
              <a:rPr sz="2000" dirty="0">
                <a:latin typeface="Times New Roman"/>
                <a:cs typeface="Times New Roman"/>
              </a:rPr>
              <a:t>da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modificare</a:t>
            </a:r>
            <a:endParaRPr sz="20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/>
                <a:cs typeface="Times New Roman"/>
              </a:rPr>
              <a:t>copiare un </a:t>
            </a:r>
            <a:r>
              <a:rPr sz="2000" spc="-5" dirty="0">
                <a:latin typeface="Times New Roman"/>
                <a:cs typeface="Times New Roman"/>
              </a:rPr>
              <a:t>elemento </a:t>
            </a:r>
            <a:r>
              <a:rPr sz="2000" dirty="0">
                <a:latin typeface="Times New Roman"/>
                <a:cs typeface="Times New Roman"/>
              </a:rPr>
              <a:t>dal file originale a quello di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appoggio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Times New Roman"/>
                <a:cs typeface="Times New Roman"/>
              </a:rPr>
              <a:t>Inserire </a:t>
            </a:r>
            <a:r>
              <a:rPr sz="2000" spc="-5" dirty="0">
                <a:latin typeface="Times New Roman"/>
                <a:cs typeface="Times New Roman"/>
              </a:rPr>
              <a:t>l’elemento modificato </a:t>
            </a:r>
            <a:r>
              <a:rPr sz="2000" dirty="0">
                <a:latin typeface="Times New Roman"/>
                <a:cs typeface="Times New Roman"/>
              </a:rPr>
              <a:t>nel </a:t>
            </a:r>
            <a:r>
              <a:rPr sz="2000" spc="-5" dirty="0">
                <a:latin typeface="Times New Roman"/>
                <a:cs typeface="Times New Roman"/>
              </a:rPr>
              <a:t>file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appoggio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/>
                <a:cs typeface="Times New Roman"/>
              </a:rPr>
              <a:t>Finché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si è raggiunta la fine del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 marL="12700" marR="680720" indent="325755">
              <a:lnSpc>
                <a:spcPct val="111000"/>
              </a:lnSpc>
            </a:pPr>
            <a:r>
              <a:rPr sz="2000" dirty="0">
                <a:latin typeface="Times New Roman"/>
                <a:cs typeface="Times New Roman"/>
              </a:rPr>
              <a:t>copiare un </a:t>
            </a:r>
            <a:r>
              <a:rPr sz="2000" spc="-5" dirty="0">
                <a:latin typeface="Times New Roman"/>
                <a:cs typeface="Times New Roman"/>
              </a:rPr>
              <a:t>elemento </a:t>
            </a:r>
            <a:r>
              <a:rPr sz="2000" dirty="0">
                <a:latin typeface="Times New Roman"/>
                <a:cs typeface="Times New Roman"/>
              </a:rPr>
              <a:t>dal file originale a quello di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appoggio  Riversare il file di appoggio nel file </a:t>
            </a:r>
            <a:r>
              <a:rPr sz="2000" spc="-5" dirty="0">
                <a:latin typeface="Times New Roman"/>
                <a:cs typeface="Times New Roman"/>
              </a:rPr>
              <a:t>originale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(copia)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369" y="538048"/>
            <a:ext cx="4004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Scambio di</a:t>
            </a:r>
            <a:r>
              <a:rPr spc="-60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2313787"/>
            <a:ext cx="2731770" cy="1129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Assegna il valore di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i="1" dirty="0">
                <a:latin typeface="Times New Roman"/>
                <a:cs typeface="Times New Roman"/>
              </a:rPr>
              <a:t>t  </a:t>
            </a:r>
            <a:r>
              <a:rPr sz="2000" dirty="0">
                <a:latin typeface="Times New Roman"/>
                <a:cs typeface="Times New Roman"/>
              </a:rPr>
              <a:t>Assegna il valore di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ad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  </a:t>
            </a:r>
            <a:r>
              <a:rPr sz="2000" dirty="0">
                <a:latin typeface="Times New Roman"/>
                <a:cs typeface="Times New Roman"/>
              </a:rPr>
              <a:t>Assegna il valore di </a:t>
            </a: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520" y="3855089"/>
            <a:ext cx="2863850" cy="194627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281305" algn="l"/>
              </a:tabLst>
            </a:pPr>
            <a:r>
              <a:rPr sz="2400" dirty="0">
                <a:latin typeface="Times New Roman"/>
                <a:cs typeface="Times New Roman"/>
              </a:rPr>
              <a:t>Trace:</a:t>
            </a:r>
            <a:endParaRPr sz="24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20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12, </a:t>
            </a: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??,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54</a:t>
            </a:r>
            <a:endParaRPr sz="2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495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12, </a:t>
            </a: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= 12,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54</a:t>
            </a:r>
            <a:endParaRPr sz="2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54, </a:t>
            </a: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12,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54</a:t>
            </a:r>
            <a:endParaRPr sz="2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54, </a:t>
            </a: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12,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0008" y="1976627"/>
            <a:ext cx="1268095" cy="368935"/>
          </a:xfrm>
          <a:custGeom>
            <a:avLst/>
            <a:gdLst/>
            <a:ahLst/>
            <a:cxnLst/>
            <a:rect l="l" t="t" r="r" b="b"/>
            <a:pathLst>
              <a:path w="1268095" h="368935">
                <a:moveTo>
                  <a:pt x="1064006" y="0"/>
                </a:moveTo>
                <a:lnTo>
                  <a:pt x="203962" y="0"/>
                </a:lnTo>
                <a:lnTo>
                  <a:pt x="157194" y="4869"/>
                </a:lnTo>
                <a:lnTo>
                  <a:pt x="114262" y="18741"/>
                </a:lnTo>
                <a:lnTo>
                  <a:pt x="76392" y="40508"/>
                </a:lnTo>
                <a:lnTo>
                  <a:pt x="44806" y="69064"/>
                </a:lnTo>
                <a:lnTo>
                  <a:pt x="20730" y="103303"/>
                </a:lnTo>
                <a:lnTo>
                  <a:pt x="5386" y="142118"/>
                </a:lnTo>
                <a:lnTo>
                  <a:pt x="0" y="184404"/>
                </a:lnTo>
                <a:lnTo>
                  <a:pt x="5386" y="226689"/>
                </a:lnTo>
                <a:lnTo>
                  <a:pt x="20730" y="265504"/>
                </a:lnTo>
                <a:lnTo>
                  <a:pt x="44806" y="299743"/>
                </a:lnTo>
                <a:lnTo>
                  <a:pt x="76392" y="328299"/>
                </a:lnTo>
                <a:lnTo>
                  <a:pt x="114262" y="350066"/>
                </a:lnTo>
                <a:lnTo>
                  <a:pt x="157194" y="363938"/>
                </a:lnTo>
                <a:lnTo>
                  <a:pt x="203962" y="368808"/>
                </a:lnTo>
                <a:lnTo>
                  <a:pt x="1064006" y="368808"/>
                </a:lnTo>
                <a:lnTo>
                  <a:pt x="1110773" y="363938"/>
                </a:lnTo>
                <a:lnTo>
                  <a:pt x="1153705" y="350066"/>
                </a:lnTo>
                <a:lnTo>
                  <a:pt x="1191575" y="328299"/>
                </a:lnTo>
                <a:lnTo>
                  <a:pt x="1223161" y="299743"/>
                </a:lnTo>
                <a:lnTo>
                  <a:pt x="1247237" y="265504"/>
                </a:lnTo>
                <a:lnTo>
                  <a:pt x="1262581" y="226689"/>
                </a:lnTo>
                <a:lnTo>
                  <a:pt x="1267967" y="184404"/>
                </a:lnTo>
                <a:lnTo>
                  <a:pt x="1262581" y="142118"/>
                </a:lnTo>
                <a:lnTo>
                  <a:pt x="1247237" y="103303"/>
                </a:lnTo>
                <a:lnTo>
                  <a:pt x="1223161" y="69064"/>
                </a:lnTo>
                <a:lnTo>
                  <a:pt x="1191575" y="40508"/>
                </a:lnTo>
                <a:lnTo>
                  <a:pt x="1153705" y="18741"/>
                </a:lnTo>
                <a:lnTo>
                  <a:pt x="1110773" y="4869"/>
                </a:lnTo>
                <a:lnTo>
                  <a:pt x="106400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0008" y="1976627"/>
            <a:ext cx="1268095" cy="368935"/>
          </a:xfrm>
          <a:custGeom>
            <a:avLst/>
            <a:gdLst/>
            <a:ahLst/>
            <a:cxnLst/>
            <a:rect l="l" t="t" r="r" b="b"/>
            <a:pathLst>
              <a:path w="1268095" h="368935">
                <a:moveTo>
                  <a:pt x="203962" y="0"/>
                </a:moveTo>
                <a:lnTo>
                  <a:pt x="1064006" y="0"/>
                </a:lnTo>
                <a:lnTo>
                  <a:pt x="1110773" y="4869"/>
                </a:lnTo>
                <a:lnTo>
                  <a:pt x="1153705" y="18741"/>
                </a:lnTo>
                <a:lnTo>
                  <a:pt x="1191575" y="40508"/>
                </a:lnTo>
                <a:lnTo>
                  <a:pt x="1223161" y="69064"/>
                </a:lnTo>
                <a:lnTo>
                  <a:pt x="1247237" y="103303"/>
                </a:lnTo>
                <a:lnTo>
                  <a:pt x="1262581" y="142118"/>
                </a:lnTo>
                <a:lnTo>
                  <a:pt x="1267967" y="184404"/>
                </a:lnTo>
                <a:lnTo>
                  <a:pt x="1262581" y="226689"/>
                </a:lnTo>
                <a:lnTo>
                  <a:pt x="1247237" y="265504"/>
                </a:lnTo>
                <a:lnTo>
                  <a:pt x="1223161" y="299743"/>
                </a:lnTo>
                <a:lnTo>
                  <a:pt x="1191575" y="328299"/>
                </a:lnTo>
                <a:lnTo>
                  <a:pt x="1153705" y="350066"/>
                </a:lnTo>
                <a:lnTo>
                  <a:pt x="1110773" y="363938"/>
                </a:lnTo>
                <a:lnTo>
                  <a:pt x="1064006" y="368808"/>
                </a:lnTo>
                <a:lnTo>
                  <a:pt x="203962" y="368808"/>
                </a:lnTo>
                <a:lnTo>
                  <a:pt x="157194" y="363938"/>
                </a:lnTo>
                <a:lnTo>
                  <a:pt x="114262" y="350066"/>
                </a:lnTo>
                <a:lnTo>
                  <a:pt x="76392" y="328299"/>
                </a:lnTo>
                <a:lnTo>
                  <a:pt x="44806" y="299743"/>
                </a:lnTo>
                <a:lnTo>
                  <a:pt x="20730" y="265504"/>
                </a:lnTo>
                <a:lnTo>
                  <a:pt x="5386" y="226689"/>
                </a:lnTo>
                <a:lnTo>
                  <a:pt x="0" y="184404"/>
                </a:lnTo>
                <a:lnTo>
                  <a:pt x="5386" y="142118"/>
                </a:lnTo>
                <a:lnTo>
                  <a:pt x="20730" y="103303"/>
                </a:lnTo>
                <a:lnTo>
                  <a:pt x="44806" y="69064"/>
                </a:lnTo>
                <a:lnTo>
                  <a:pt x="76392" y="40508"/>
                </a:lnTo>
                <a:lnTo>
                  <a:pt x="114262" y="18741"/>
                </a:lnTo>
                <a:lnTo>
                  <a:pt x="157194" y="4869"/>
                </a:lnTo>
                <a:lnTo>
                  <a:pt x="20396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87192" y="925812"/>
            <a:ext cx="4475480" cy="1420495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3600" dirty="0">
                <a:latin typeface="Times New Roman"/>
                <a:cs typeface="Times New Roman"/>
              </a:rPr>
              <a:t>Algoritmo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(corretto)</a:t>
            </a:r>
            <a:endParaRPr sz="3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520"/>
              </a:spcBef>
            </a:pPr>
            <a:r>
              <a:rPr sz="2400" dirty="0">
                <a:latin typeface="Times New Roman"/>
                <a:cs typeface="Times New Roman"/>
              </a:rPr>
              <a:t>Inizio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60008" y="5727191"/>
            <a:ext cx="1268095" cy="368935"/>
          </a:xfrm>
          <a:custGeom>
            <a:avLst/>
            <a:gdLst/>
            <a:ahLst/>
            <a:cxnLst/>
            <a:rect l="l" t="t" r="r" b="b"/>
            <a:pathLst>
              <a:path w="1268095" h="368935">
                <a:moveTo>
                  <a:pt x="1064006" y="0"/>
                </a:moveTo>
                <a:lnTo>
                  <a:pt x="203962" y="0"/>
                </a:lnTo>
                <a:lnTo>
                  <a:pt x="157194" y="4870"/>
                </a:lnTo>
                <a:lnTo>
                  <a:pt x="114262" y="18743"/>
                </a:lnTo>
                <a:lnTo>
                  <a:pt x="76392" y="40512"/>
                </a:lnTo>
                <a:lnTo>
                  <a:pt x="44806" y="69069"/>
                </a:lnTo>
                <a:lnTo>
                  <a:pt x="20730" y="103308"/>
                </a:lnTo>
                <a:lnTo>
                  <a:pt x="5386" y="142122"/>
                </a:lnTo>
                <a:lnTo>
                  <a:pt x="0" y="184404"/>
                </a:lnTo>
                <a:lnTo>
                  <a:pt x="5386" y="226685"/>
                </a:lnTo>
                <a:lnTo>
                  <a:pt x="20730" y="265499"/>
                </a:lnTo>
                <a:lnTo>
                  <a:pt x="44806" y="299738"/>
                </a:lnTo>
                <a:lnTo>
                  <a:pt x="76392" y="328295"/>
                </a:lnTo>
                <a:lnTo>
                  <a:pt x="114262" y="350064"/>
                </a:lnTo>
                <a:lnTo>
                  <a:pt x="157194" y="363937"/>
                </a:lnTo>
                <a:lnTo>
                  <a:pt x="203962" y="368808"/>
                </a:lnTo>
                <a:lnTo>
                  <a:pt x="1064006" y="368808"/>
                </a:lnTo>
                <a:lnTo>
                  <a:pt x="1110773" y="363937"/>
                </a:lnTo>
                <a:lnTo>
                  <a:pt x="1153705" y="350064"/>
                </a:lnTo>
                <a:lnTo>
                  <a:pt x="1191575" y="328295"/>
                </a:lnTo>
                <a:lnTo>
                  <a:pt x="1223161" y="299738"/>
                </a:lnTo>
                <a:lnTo>
                  <a:pt x="1247237" y="265499"/>
                </a:lnTo>
                <a:lnTo>
                  <a:pt x="1262581" y="226685"/>
                </a:lnTo>
                <a:lnTo>
                  <a:pt x="1267967" y="184404"/>
                </a:lnTo>
                <a:lnTo>
                  <a:pt x="1262581" y="142122"/>
                </a:lnTo>
                <a:lnTo>
                  <a:pt x="1247237" y="103308"/>
                </a:lnTo>
                <a:lnTo>
                  <a:pt x="1223161" y="69069"/>
                </a:lnTo>
                <a:lnTo>
                  <a:pt x="1191575" y="40512"/>
                </a:lnTo>
                <a:lnTo>
                  <a:pt x="1153705" y="18743"/>
                </a:lnTo>
                <a:lnTo>
                  <a:pt x="1110773" y="4870"/>
                </a:lnTo>
                <a:lnTo>
                  <a:pt x="106400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0008" y="5727191"/>
            <a:ext cx="1268095" cy="368935"/>
          </a:xfrm>
          <a:custGeom>
            <a:avLst/>
            <a:gdLst/>
            <a:ahLst/>
            <a:cxnLst/>
            <a:rect l="l" t="t" r="r" b="b"/>
            <a:pathLst>
              <a:path w="1268095" h="368935">
                <a:moveTo>
                  <a:pt x="203962" y="0"/>
                </a:moveTo>
                <a:lnTo>
                  <a:pt x="1064006" y="0"/>
                </a:lnTo>
                <a:lnTo>
                  <a:pt x="1110773" y="4870"/>
                </a:lnTo>
                <a:lnTo>
                  <a:pt x="1153705" y="18743"/>
                </a:lnTo>
                <a:lnTo>
                  <a:pt x="1191575" y="40512"/>
                </a:lnTo>
                <a:lnTo>
                  <a:pt x="1223161" y="69069"/>
                </a:lnTo>
                <a:lnTo>
                  <a:pt x="1247237" y="103308"/>
                </a:lnTo>
                <a:lnTo>
                  <a:pt x="1262581" y="142122"/>
                </a:lnTo>
                <a:lnTo>
                  <a:pt x="1267967" y="184404"/>
                </a:lnTo>
                <a:lnTo>
                  <a:pt x="1262581" y="226685"/>
                </a:lnTo>
                <a:lnTo>
                  <a:pt x="1247237" y="265499"/>
                </a:lnTo>
                <a:lnTo>
                  <a:pt x="1223161" y="299738"/>
                </a:lnTo>
                <a:lnTo>
                  <a:pt x="1191575" y="328295"/>
                </a:lnTo>
                <a:lnTo>
                  <a:pt x="1153705" y="350064"/>
                </a:lnTo>
                <a:lnTo>
                  <a:pt x="1110773" y="363937"/>
                </a:lnTo>
                <a:lnTo>
                  <a:pt x="1064006" y="368808"/>
                </a:lnTo>
                <a:lnTo>
                  <a:pt x="203962" y="368808"/>
                </a:lnTo>
                <a:lnTo>
                  <a:pt x="157194" y="363937"/>
                </a:lnTo>
                <a:lnTo>
                  <a:pt x="114262" y="350064"/>
                </a:lnTo>
                <a:lnTo>
                  <a:pt x="76392" y="328295"/>
                </a:lnTo>
                <a:lnTo>
                  <a:pt x="44806" y="299738"/>
                </a:lnTo>
                <a:lnTo>
                  <a:pt x="20730" y="265499"/>
                </a:lnTo>
                <a:lnTo>
                  <a:pt x="5386" y="226685"/>
                </a:lnTo>
                <a:lnTo>
                  <a:pt x="0" y="184404"/>
                </a:lnTo>
                <a:lnTo>
                  <a:pt x="5386" y="142122"/>
                </a:lnTo>
                <a:lnTo>
                  <a:pt x="20730" y="103308"/>
                </a:lnTo>
                <a:lnTo>
                  <a:pt x="44806" y="69069"/>
                </a:lnTo>
                <a:lnTo>
                  <a:pt x="76392" y="40512"/>
                </a:lnTo>
                <a:lnTo>
                  <a:pt x="114262" y="18743"/>
                </a:lnTo>
                <a:lnTo>
                  <a:pt x="157194" y="4870"/>
                </a:lnTo>
                <a:lnTo>
                  <a:pt x="20396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0220" y="2542032"/>
            <a:ext cx="2447925" cy="574675"/>
          </a:xfrm>
          <a:custGeom>
            <a:avLst/>
            <a:gdLst/>
            <a:ahLst/>
            <a:cxnLst/>
            <a:rect l="l" t="t" r="r" b="b"/>
            <a:pathLst>
              <a:path w="2447925" h="574675">
                <a:moveTo>
                  <a:pt x="2447544" y="0"/>
                </a:moveTo>
                <a:lnTo>
                  <a:pt x="489457" y="0"/>
                </a:lnTo>
                <a:lnTo>
                  <a:pt x="0" y="574547"/>
                </a:lnTo>
                <a:lnTo>
                  <a:pt x="1958085" y="574547"/>
                </a:lnTo>
                <a:lnTo>
                  <a:pt x="244754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0220" y="2542032"/>
            <a:ext cx="2447925" cy="574675"/>
          </a:xfrm>
          <a:custGeom>
            <a:avLst/>
            <a:gdLst/>
            <a:ahLst/>
            <a:cxnLst/>
            <a:rect l="l" t="t" r="r" b="b"/>
            <a:pathLst>
              <a:path w="2447925" h="574675">
                <a:moveTo>
                  <a:pt x="0" y="574547"/>
                </a:moveTo>
                <a:lnTo>
                  <a:pt x="489457" y="0"/>
                </a:lnTo>
                <a:lnTo>
                  <a:pt x="2447544" y="0"/>
                </a:lnTo>
                <a:lnTo>
                  <a:pt x="1958085" y="574547"/>
                </a:lnTo>
                <a:lnTo>
                  <a:pt x="0" y="5745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02273" y="2520442"/>
            <a:ext cx="14351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Introduci i  valori di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68696" y="4919471"/>
            <a:ext cx="2447925" cy="574675"/>
          </a:xfrm>
          <a:custGeom>
            <a:avLst/>
            <a:gdLst/>
            <a:ahLst/>
            <a:cxnLst/>
            <a:rect l="l" t="t" r="r" b="b"/>
            <a:pathLst>
              <a:path w="2447925" h="574675">
                <a:moveTo>
                  <a:pt x="2447544" y="0"/>
                </a:moveTo>
                <a:lnTo>
                  <a:pt x="489457" y="0"/>
                </a:lnTo>
                <a:lnTo>
                  <a:pt x="0" y="574547"/>
                </a:lnTo>
                <a:lnTo>
                  <a:pt x="1958085" y="574547"/>
                </a:lnTo>
                <a:lnTo>
                  <a:pt x="244754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696" y="4919471"/>
            <a:ext cx="2447925" cy="574675"/>
          </a:xfrm>
          <a:custGeom>
            <a:avLst/>
            <a:gdLst/>
            <a:ahLst/>
            <a:cxnLst/>
            <a:rect l="l" t="t" r="r" b="b"/>
            <a:pathLst>
              <a:path w="2447925" h="574675">
                <a:moveTo>
                  <a:pt x="0" y="574547"/>
                </a:moveTo>
                <a:lnTo>
                  <a:pt x="489457" y="0"/>
                </a:lnTo>
                <a:lnTo>
                  <a:pt x="2447544" y="0"/>
                </a:lnTo>
                <a:lnTo>
                  <a:pt x="1958085" y="574547"/>
                </a:lnTo>
                <a:lnTo>
                  <a:pt x="0" y="5745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29325" y="4899152"/>
            <a:ext cx="143446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Comunica </a:t>
            </a:r>
            <a:r>
              <a:rPr sz="2000" dirty="0">
                <a:latin typeface="Times New Roman"/>
                <a:cs typeface="Times New Roman"/>
              </a:rPr>
              <a:t>i  valori di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  <a:spcBef>
                <a:spcPts val="1565"/>
              </a:spcBef>
            </a:pPr>
            <a:r>
              <a:rPr sz="2400" spc="-5" dirty="0">
                <a:latin typeface="Times New Roman"/>
                <a:cs typeface="Times New Roman"/>
              </a:rPr>
              <a:t>Fine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9735" y="3349752"/>
            <a:ext cx="1047115" cy="3251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3204">
              <a:lnSpc>
                <a:spcPts val="2365"/>
              </a:lnSpc>
            </a:pPr>
            <a:r>
              <a:rPr sz="2000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69735" y="3874008"/>
            <a:ext cx="1047115" cy="3251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995">
              <a:lnSpc>
                <a:spcPts val="2360"/>
              </a:lnSpc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1259" y="4395215"/>
            <a:ext cx="1047115" cy="32639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6854">
              <a:lnSpc>
                <a:spcPts val="2370"/>
              </a:lnSpc>
            </a:pPr>
            <a:r>
              <a:rPr sz="2000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56781" y="2345435"/>
            <a:ext cx="76200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6907" y="3112007"/>
            <a:ext cx="76200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55383" y="3671315"/>
            <a:ext cx="76200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6781" y="4203191"/>
            <a:ext cx="76200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5383" y="4719828"/>
            <a:ext cx="76200" cy="205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55383" y="5500115"/>
            <a:ext cx="76200" cy="222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369" y="538048"/>
            <a:ext cx="4004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Scambio di</a:t>
            </a:r>
            <a:r>
              <a:rPr spc="-60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04164"/>
            <a:ext cx="7574280" cy="5101590"/>
          </a:xfrm>
          <a:prstGeom prst="rect">
            <a:avLst/>
          </a:prstGeom>
        </p:spPr>
        <p:txBody>
          <a:bodyPr vert="horz" wrap="square" lIns="0" tIns="32194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2535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marR="5080" indent="-325755">
              <a:lnSpc>
                <a:spcPct val="100000"/>
              </a:lnSpc>
              <a:spcBef>
                <a:spcPts val="189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Ad </a:t>
            </a:r>
            <a:r>
              <a:rPr sz="2800" dirty="0">
                <a:latin typeface="Times New Roman"/>
                <a:cs typeface="Times New Roman"/>
              </a:rPr>
              <a:t>ogni </a:t>
            </a:r>
            <a:r>
              <a:rPr sz="2800" spc="-5" dirty="0">
                <a:latin typeface="Times New Roman"/>
                <a:cs typeface="Times New Roman"/>
              </a:rPr>
              <a:t>passo </a:t>
            </a:r>
            <a:r>
              <a:rPr sz="2800" dirty="0">
                <a:latin typeface="Times New Roman"/>
                <a:cs typeface="Times New Roman"/>
              </a:rPr>
              <a:t>dell’algoritmo una </a:t>
            </a:r>
            <a:r>
              <a:rPr sz="2800" spc="-5" dirty="0">
                <a:latin typeface="Times New Roman"/>
                <a:cs typeface="Times New Roman"/>
              </a:rPr>
              <a:t>variabile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assume  sempre il valore definito dalla assegnazione </a:t>
            </a:r>
            <a:r>
              <a:rPr sz="2800" dirty="0">
                <a:latin typeface="Times New Roman"/>
                <a:cs typeface="Times New Roman"/>
              </a:rPr>
              <a:t>più  </a:t>
            </a:r>
            <a:r>
              <a:rPr sz="2800" spc="-5" dirty="0">
                <a:latin typeface="Times New Roman"/>
                <a:cs typeface="Times New Roman"/>
              </a:rPr>
              <a:t>recente per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essa</a:t>
            </a:r>
            <a:endParaRPr sz="2800">
              <a:latin typeface="Times New Roman"/>
              <a:cs typeface="Times New Roman"/>
            </a:endParaRPr>
          </a:p>
          <a:p>
            <a:pPr marL="338455" marR="386080" indent="-325755">
              <a:lnSpc>
                <a:spcPct val="100000"/>
              </a:lnSpc>
              <a:spcBef>
                <a:spcPts val="71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L’applicazione di un algoritmo a casi particolari  può aiutare a scoprire </a:t>
            </a:r>
            <a:r>
              <a:rPr sz="2800" dirty="0">
                <a:latin typeface="Times New Roman"/>
                <a:cs typeface="Times New Roman"/>
              </a:rPr>
              <a:t>gli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errori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1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Scelta oculata degli </a:t>
            </a:r>
            <a:r>
              <a:rPr sz="2400" spc="-5" dirty="0">
                <a:latin typeface="Times New Roman"/>
                <a:cs typeface="Times New Roman"/>
              </a:rPr>
              <a:t>esempi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critici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valori uguali per le due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variabili</a:t>
            </a:r>
            <a:endParaRPr sz="2000">
              <a:latin typeface="Times New Roman"/>
              <a:cs typeface="Times New Roman"/>
            </a:endParaRPr>
          </a:p>
          <a:p>
            <a:pPr marL="338455" marR="827405" indent="-325755">
              <a:lnSpc>
                <a:spcPct val="100000"/>
              </a:lnSpc>
              <a:spcBef>
                <a:spcPts val="67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Quante variabili temporanee servono per una  rotazione dei valori contenuti in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i="1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variabili?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185" y="813257"/>
            <a:ext cx="2358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Conteggio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385684" cy="35636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321945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Dato un insieme di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valori, contare il  numero di valori maggiori di una soglia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ts val="3190"/>
              </a:lnSpc>
              <a:spcBef>
                <a:spcPts val="2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</a:t>
            </a:r>
            <a:endParaRPr sz="2800">
              <a:latin typeface="Times New Roman"/>
              <a:cs typeface="Times New Roman"/>
            </a:endParaRPr>
          </a:p>
          <a:p>
            <a:pPr marL="73787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Studenti che hanno superato un </a:t>
            </a:r>
            <a:r>
              <a:rPr sz="2800" spc="-10" dirty="0">
                <a:latin typeface="Times New Roman"/>
                <a:cs typeface="Times New Roman"/>
              </a:rPr>
              <a:t>esame </a:t>
            </a:r>
            <a:r>
              <a:rPr sz="2800" spc="10" dirty="0">
                <a:latin typeface="Times New Roman"/>
                <a:cs typeface="Times New Roman"/>
              </a:rPr>
              <a:t>(</a:t>
            </a:r>
            <a:r>
              <a:rPr sz="2800" i="1" spc="1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17)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1155700" algn="l"/>
                <a:tab pos="3603625" algn="l"/>
                <a:tab pos="4060825" algn="l"/>
                <a:tab pos="4518025" algn="l"/>
                <a:tab pos="4975225" algn="l"/>
                <a:tab pos="5508625" algn="l"/>
                <a:tab pos="5965825" algn="l"/>
                <a:tab pos="6499225" algn="l"/>
              </a:tabLst>
            </a:pPr>
            <a:r>
              <a:rPr sz="2400" dirty="0">
                <a:latin typeface="Times New Roman"/>
                <a:cs typeface="Times New Roman"/>
              </a:rPr>
              <a:t>Voti	22	30	17	25	4	18	27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29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Accumulatore</a:t>
            </a:r>
            <a:endParaRPr sz="3200">
              <a:latin typeface="Times New Roman"/>
              <a:cs typeface="Times New Roman"/>
            </a:endParaRPr>
          </a:p>
          <a:p>
            <a:pPr marL="737870" marR="170815" lvl="1" indent="-267970">
              <a:lnSpc>
                <a:spcPts val="3030"/>
              </a:lnSpc>
              <a:spcBef>
                <a:spcPts val="64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Area di </a:t>
            </a:r>
            <a:r>
              <a:rPr sz="2800" spc="-10" dirty="0">
                <a:latin typeface="Times New Roman"/>
                <a:cs typeface="Times New Roman"/>
              </a:rPr>
              <a:t>memoria </a:t>
            </a:r>
            <a:r>
              <a:rPr sz="2800" dirty="0">
                <a:latin typeface="Times New Roman"/>
                <a:cs typeface="Times New Roman"/>
              </a:rPr>
              <a:t>interna </a:t>
            </a:r>
            <a:r>
              <a:rPr sz="2800" spc="-5" dirty="0">
                <a:latin typeface="Times New Roman"/>
                <a:cs typeface="Times New Roman"/>
              </a:rPr>
              <a:t>contenente i </a:t>
            </a:r>
            <a:r>
              <a:rPr sz="2800" dirty="0">
                <a:latin typeface="Times New Roman"/>
                <a:cs typeface="Times New Roman"/>
              </a:rPr>
              <a:t>risultati  </a:t>
            </a:r>
            <a:r>
              <a:rPr sz="2800" spc="-5" dirty="0">
                <a:latin typeface="Times New Roman"/>
                <a:cs typeface="Times New Roman"/>
              </a:rPr>
              <a:t>parziali dei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calcoli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4177</Words>
  <Application>Microsoft Office PowerPoint</Application>
  <PresentationFormat>Presentazione su schermo (4:3)</PresentationFormat>
  <Paragraphs>723</Paragraphs>
  <Slides>67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67</vt:i4>
      </vt:variant>
    </vt:vector>
  </HeadingPairs>
  <TitlesOfParts>
    <vt:vector size="72" baseType="lpstr">
      <vt:lpstr>Calibri</vt:lpstr>
      <vt:lpstr>Courier New</vt:lpstr>
      <vt:lpstr>Symbol</vt:lpstr>
      <vt:lpstr>Times New Roman</vt:lpstr>
      <vt:lpstr>Office Theme</vt:lpstr>
      <vt:lpstr>Corso di Programmazione</vt:lpstr>
      <vt:lpstr>Minimo fra 3 valori</vt:lpstr>
      <vt:lpstr>Minimo fra 3 valori</vt:lpstr>
      <vt:lpstr>Minimo fra 3 valori</vt:lpstr>
      <vt:lpstr>Scambio di valori</vt:lpstr>
      <vt:lpstr>Scambio di valori</vt:lpstr>
      <vt:lpstr>Scambio di valori</vt:lpstr>
      <vt:lpstr>Scambio di valori</vt:lpstr>
      <vt:lpstr>Conteggio</vt:lpstr>
      <vt:lpstr>Conteggio</vt:lpstr>
      <vt:lpstr>Conteggio</vt:lpstr>
      <vt:lpstr>Conteggio</vt:lpstr>
      <vt:lpstr>Somma</vt:lpstr>
      <vt:lpstr>Somma</vt:lpstr>
      <vt:lpstr>Somma</vt:lpstr>
      <vt:lpstr>Somma</vt:lpstr>
      <vt:lpstr>Somma</vt:lpstr>
      <vt:lpstr>Successione di Fibonacci</vt:lpstr>
      <vt:lpstr>Successione di Fibonacci</vt:lpstr>
      <vt:lpstr>Successione di Fibonacci</vt:lpstr>
      <vt:lpstr>Inversione delle Cifre di un Intero</vt:lpstr>
      <vt:lpstr>Inversione delle Cifre di un Intero</vt:lpstr>
      <vt:lpstr>Inversione delle Cifre di un Intero</vt:lpstr>
      <vt:lpstr>Inversione delle Cifre di un Intero</vt:lpstr>
      <vt:lpstr>Inversione delle Cifre di un Intero</vt:lpstr>
      <vt:lpstr>Algoritmi su Array</vt:lpstr>
      <vt:lpstr>Acquisizione di un Array</vt:lpstr>
      <vt:lpstr>Massimo</vt:lpstr>
      <vt:lpstr>Massimo</vt:lpstr>
      <vt:lpstr>Massimo</vt:lpstr>
      <vt:lpstr>Inversione</vt:lpstr>
      <vt:lpstr>Inversione</vt:lpstr>
      <vt:lpstr>Inversione</vt:lpstr>
      <vt:lpstr>Inversione</vt:lpstr>
      <vt:lpstr>Inversione</vt:lpstr>
      <vt:lpstr>Inversione</vt:lpstr>
      <vt:lpstr>Rimozione dei Duplicati</vt:lpstr>
      <vt:lpstr>Rimozione dei Duplicati</vt:lpstr>
      <vt:lpstr>Rimozione dei Duplicati</vt:lpstr>
      <vt:lpstr>Ricerca</vt:lpstr>
      <vt:lpstr>Ricerca Sequenziale</vt:lpstr>
      <vt:lpstr>Ricerca Lineare Esaustiva</vt:lpstr>
      <vt:lpstr>Ricerca Lineare Esaustiva</vt:lpstr>
      <vt:lpstr>Ricerca Lineare Esaustiva</vt:lpstr>
      <vt:lpstr>Ricerca Lineare con Sentinella</vt:lpstr>
      <vt:lpstr>Ricerca Lineare con Sentinella</vt:lpstr>
      <vt:lpstr>Ricerca Binaria</vt:lpstr>
      <vt:lpstr>Ricerca Binaria</vt:lpstr>
      <vt:lpstr>Ricerca Binaria Algoritmo</vt:lpstr>
      <vt:lpstr>Ricerca Binaria</vt:lpstr>
      <vt:lpstr>Ricerca Binaria Programma Pascal like</vt:lpstr>
      <vt:lpstr>Ordinamento</vt:lpstr>
      <vt:lpstr>Ordinamento</vt:lpstr>
      <vt:lpstr>Ordinamento</vt:lpstr>
      <vt:lpstr>Ordinamento</vt:lpstr>
      <vt:lpstr>Ordinamento</vt:lpstr>
      <vt:lpstr>Ordinamento Esterno</vt:lpstr>
      <vt:lpstr>Ordinamento Interno</vt:lpstr>
      <vt:lpstr>Ordinamento per Selezione</vt:lpstr>
      <vt:lpstr>Ordinamento per Selezione Esempio</vt:lpstr>
      <vt:lpstr>Ordinamento per Selezione Algoritmo</vt:lpstr>
      <vt:lpstr>Ordinamento per Selezione Programma Pascal like</vt:lpstr>
      <vt:lpstr>Ordinamento per Selezione</vt:lpstr>
      <vt:lpstr>Ordinamento per Selezione</vt:lpstr>
      <vt:lpstr>Algoritmi su File</vt:lpstr>
      <vt:lpstr>File</vt:lpstr>
      <vt:lpstr>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2018-11-08T17:13:25Z</dcterms:created>
  <dcterms:modified xsi:type="dcterms:W3CDTF">2018-11-08T17:13:32Z</dcterms:modified>
</cp:coreProperties>
</file>