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0616" y="394538"/>
            <a:ext cx="7922767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616" y="394538"/>
            <a:ext cx="7922767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016" y="1510030"/>
            <a:ext cx="7620634" cy="308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onato.impedovo@uniba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6131" y="2636520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0" y="0"/>
                </a:moveTo>
                <a:lnTo>
                  <a:pt x="4678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7196" y="2636520"/>
            <a:ext cx="7345680" cy="0"/>
          </a:xfrm>
          <a:custGeom>
            <a:avLst/>
            <a:gdLst/>
            <a:ahLst/>
            <a:cxnLst/>
            <a:rect l="l" t="t" r="r" b="b"/>
            <a:pathLst>
              <a:path w="7345680">
                <a:moveTo>
                  <a:pt x="0" y="0"/>
                </a:moveTo>
                <a:lnTo>
                  <a:pt x="73456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0676" y="2752216"/>
            <a:ext cx="288163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201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Università degli Studi di Bari  </a:t>
            </a:r>
            <a:r>
              <a:rPr sz="1800" i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donato.impedovo@uniba.it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196339"/>
            <a:ext cx="8243316" cy="93726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119" y="1151636"/>
            <a:ext cx="6612255" cy="136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Architettura degli Elaboratori </a:t>
            </a: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e  Sistemi</a:t>
            </a:r>
            <a:r>
              <a:rPr sz="32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Operativi</a:t>
            </a:r>
            <a:endParaRPr sz="3200">
              <a:latin typeface="Georgia"/>
              <a:cs typeface="Georgia"/>
            </a:endParaRPr>
          </a:p>
          <a:p>
            <a:pPr marL="2102485">
              <a:lnSpc>
                <a:spcPct val="100000"/>
              </a:lnSpc>
              <a:spcBef>
                <a:spcPts val="220"/>
              </a:spcBef>
            </a:pPr>
            <a:r>
              <a:rPr sz="2200" i="1" spc="-5" dirty="0">
                <a:latin typeface="Arial"/>
                <a:cs typeface="Arial"/>
              </a:rPr>
              <a:t>Prof.Ing. Donato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Impedovo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3510" cy="4293235"/>
          </a:xfrm>
          <a:custGeom>
            <a:avLst/>
            <a:gdLst/>
            <a:ahLst/>
            <a:cxnLst/>
            <a:rect l="l" t="t" r="r" b="b"/>
            <a:pathLst>
              <a:path w="143509" h="4293235">
                <a:moveTo>
                  <a:pt x="0" y="4293108"/>
                </a:moveTo>
                <a:lnTo>
                  <a:pt x="143255" y="4293108"/>
                </a:lnTo>
                <a:lnTo>
                  <a:pt x="143255" y="0"/>
                </a:lnTo>
                <a:lnTo>
                  <a:pt x="0" y="0"/>
                </a:lnTo>
                <a:lnTo>
                  <a:pt x="0" y="429310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56786" y="146456"/>
            <a:ext cx="1990089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20100"/>
              </a:lnSpc>
              <a:spcBef>
                <a:spcPts val="100"/>
              </a:spcBef>
            </a:pPr>
            <a:r>
              <a:rPr sz="2200" b="0" i="1" spc="-5" dirty="0">
                <a:solidFill>
                  <a:srgbClr val="000000"/>
                </a:solidFill>
                <a:latin typeface="Arial"/>
                <a:cs typeface="Arial"/>
              </a:rPr>
              <a:t>CdL</a:t>
            </a:r>
            <a:r>
              <a:rPr sz="2200" b="0" i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b="0" i="1" spc="-5" dirty="0">
                <a:solidFill>
                  <a:srgbClr val="000000"/>
                </a:solidFill>
                <a:latin typeface="Arial"/>
                <a:cs typeface="Arial"/>
              </a:rPr>
              <a:t>Informatica  a.a.</a:t>
            </a:r>
            <a:r>
              <a:rPr sz="2200" b="0" i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b="0" i="1" spc="-5" dirty="0">
                <a:solidFill>
                  <a:srgbClr val="000000"/>
                </a:solidFill>
                <a:latin typeface="Arial"/>
                <a:cs typeface="Arial"/>
              </a:rPr>
              <a:t>2018-2019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196339"/>
            <a:ext cx="756285" cy="937260"/>
          </a:xfrm>
          <a:custGeom>
            <a:avLst/>
            <a:gdLst/>
            <a:ahLst/>
            <a:cxnLst/>
            <a:rect l="l" t="t" r="r" b="b"/>
            <a:pathLst>
              <a:path w="756285" h="937260">
                <a:moveTo>
                  <a:pt x="0" y="937260"/>
                </a:moveTo>
                <a:lnTo>
                  <a:pt x="755904" y="937260"/>
                </a:lnTo>
                <a:lnTo>
                  <a:pt x="755904" y="0"/>
                </a:lnTo>
                <a:lnTo>
                  <a:pt x="0" y="0"/>
                </a:lnTo>
                <a:lnTo>
                  <a:pt x="0" y="93726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24783" y="3628644"/>
            <a:ext cx="2694432" cy="264414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650" y="5766003"/>
            <a:ext cx="6612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original </a:t>
            </a:r>
            <a:r>
              <a:rPr sz="3200" dirty="0">
                <a:latin typeface="Arial"/>
                <a:cs typeface="Arial"/>
              </a:rPr>
              <a:t>Von </a:t>
            </a:r>
            <a:r>
              <a:rPr sz="3200" spc="-5" dirty="0">
                <a:latin typeface="Arial"/>
                <a:cs typeface="Arial"/>
              </a:rPr>
              <a:t>Neumann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machine.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8779" y="1516380"/>
            <a:ext cx="6391656" cy="367588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Von Neumann Machine</a:t>
            </a:r>
            <a:r>
              <a:rPr spc="-25" dirty="0"/>
              <a:t> </a:t>
            </a:r>
            <a:r>
              <a:rPr dirty="0"/>
              <a:t>(1952)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08648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PDP-8 </a:t>
            </a:r>
            <a:r>
              <a:rPr dirty="0"/>
              <a:t>Innovation – Single </a:t>
            </a:r>
            <a:r>
              <a:rPr spc="-5" dirty="0"/>
              <a:t>Bus  </a:t>
            </a:r>
            <a:r>
              <a:rPr dirty="0"/>
              <a:t>(1965)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544" y="5469128"/>
            <a:ext cx="36817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The PDP-8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omnibus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9223" y="2461260"/>
            <a:ext cx="8168640" cy="164896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603" y="1485813"/>
            <a:ext cx="6588222" cy="525636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Intel </a:t>
            </a:r>
            <a:r>
              <a:rPr spc="-5" dirty="0"/>
              <a:t>i7-3960X </a:t>
            </a:r>
            <a:r>
              <a:rPr dirty="0"/>
              <a:t>(2011)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1446250"/>
            <a:ext cx="7383780" cy="46602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Arial"/>
                <a:cs typeface="Arial"/>
              </a:rPr>
              <a:t>L0: linguaggio di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macchina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Arial"/>
                <a:cs typeface="Arial"/>
              </a:rPr>
              <a:t>L1: linguaggio di più alto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livello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gli utenti </a:t>
            </a:r>
            <a:r>
              <a:rPr sz="2000" dirty="0">
                <a:latin typeface="Arial"/>
                <a:cs typeface="Arial"/>
              </a:rPr>
              <a:t>si </a:t>
            </a:r>
            <a:r>
              <a:rPr sz="2000" spc="-5" dirty="0">
                <a:latin typeface="Arial"/>
                <a:cs typeface="Arial"/>
              </a:rPr>
              <a:t>esprimono nel linguaggio L1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il computer </a:t>
            </a:r>
            <a:r>
              <a:rPr sz="2000" dirty="0">
                <a:latin typeface="Arial"/>
                <a:cs typeface="Arial"/>
              </a:rPr>
              <a:t>è </a:t>
            </a:r>
            <a:r>
              <a:rPr sz="2000" spc="-5" dirty="0">
                <a:latin typeface="Arial"/>
                <a:cs typeface="Arial"/>
              </a:rPr>
              <a:t>in  grado </a:t>
            </a:r>
            <a:r>
              <a:rPr sz="2000" dirty="0">
                <a:latin typeface="Arial"/>
                <a:cs typeface="Arial"/>
              </a:rPr>
              <a:t>di </a:t>
            </a:r>
            <a:r>
              <a:rPr sz="2000" spc="-5" dirty="0">
                <a:latin typeface="Arial"/>
                <a:cs typeface="Arial"/>
              </a:rPr>
              <a:t>eseguire </a:t>
            </a:r>
            <a:r>
              <a:rPr sz="2000" dirty="0">
                <a:latin typeface="Arial"/>
                <a:cs typeface="Arial"/>
              </a:rPr>
              <a:t>soltanto le </a:t>
            </a:r>
            <a:r>
              <a:rPr sz="2000" spc="-5" dirty="0">
                <a:latin typeface="Arial"/>
                <a:cs typeface="Arial"/>
              </a:rPr>
              <a:t>istruzioni del linguaggio L0, allora  il problema diventa quello di </a:t>
            </a:r>
            <a:r>
              <a:rPr sz="2000" dirty="0">
                <a:latin typeface="Arial"/>
                <a:cs typeface="Arial"/>
              </a:rPr>
              <a:t>tradurre </a:t>
            </a:r>
            <a:r>
              <a:rPr sz="2000" spc="-5" dirty="0">
                <a:latin typeface="Arial"/>
                <a:cs typeface="Arial"/>
              </a:rPr>
              <a:t>le istruzioni di L1 in  quelle di L0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lo </a:t>
            </a:r>
            <a:r>
              <a:rPr sz="2000" dirty="0">
                <a:latin typeface="Arial"/>
                <a:cs typeface="Arial"/>
              </a:rPr>
              <a:t>si </a:t>
            </a:r>
            <a:r>
              <a:rPr sz="2000" spc="-5" dirty="0">
                <a:latin typeface="Arial"/>
                <a:cs typeface="Arial"/>
              </a:rPr>
              <a:t>può </a:t>
            </a:r>
            <a:r>
              <a:rPr sz="2000" dirty="0">
                <a:latin typeface="Arial"/>
                <a:cs typeface="Arial"/>
              </a:rPr>
              <a:t>fare </a:t>
            </a:r>
            <a:r>
              <a:rPr sz="2000" spc="-5" dirty="0">
                <a:latin typeface="Arial"/>
                <a:cs typeface="Arial"/>
              </a:rPr>
              <a:t>usando un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3B8B92"/>
                </a:solidFill>
                <a:latin typeface="Arial"/>
                <a:cs typeface="Arial"/>
              </a:rPr>
              <a:t>traduttore</a:t>
            </a:r>
            <a:r>
              <a:rPr sz="2000" b="1" spc="-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4965" marR="164465" indent="-342900">
              <a:lnSpc>
                <a:spcPct val="100000"/>
              </a:lnSpc>
              <a:tabLst>
                <a:tab pos="3260725" algn="l"/>
                <a:tab pos="3933825" algn="l"/>
              </a:tabLst>
            </a:pP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altro </a:t>
            </a:r>
            <a:r>
              <a:rPr sz="2000" dirty="0">
                <a:latin typeface="Arial"/>
                <a:cs typeface="Arial"/>
              </a:rPr>
              <a:t>modo è </a:t>
            </a:r>
            <a:r>
              <a:rPr sz="2000" spc="-5" dirty="0">
                <a:latin typeface="Arial"/>
                <a:cs typeface="Arial"/>
              </a:rPr>
              <a:t>quello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scrivere	un </a:t>
            </a:r>
            <a:r>
              <a:rPr sz="2000" spc="-5" dirty="0">
                <a:latin typeface="Arial"/>
                <a:cs typeface="Arial"/>
              </a:rPr>
              <a:t>programma </a:t>
            </a:r>
            <a:r>
              <a:rPr sz="2000" dirty="0">
                <a:latin typeface="Arial"/>
                <a:cs typeface="Arial"/>
              </a:rPr>
              <a:t>in L0 che  accetta come </a:t>
            </a:r>
            <a:r>
              <a:rPr sz="2000" spc="-5" dirty="0">
                <a:latin typeface="Arial"/>
                <a:cs typeface="Arial"/>
              </a:rPr>
              <a:t>dati in ingresso </a:t>
            </a:r>
            <a:r>
              <a:rPr sz="2000" dirty="0">
                <a:latin typeface="Arial"/>
                <a:cs typeface="Arial"/>
              </a:rPr>
              <a:t>comandi </a:t>
            </a:r>
            <a:r>
              <a:rPr sz="2000" spc="-5" dirty="0">
                <a:latin typeface="Arial"/>
                <a:cs typeface="Arial"/>
              </a:rPr>
              <a:t>in L1, </a:t>
            </a:r>
            <a:r>
              <a:rPr sz="2000" dirty="0">
                <a:latin typeface="Arial"/>
                <a:cs typeface="Arial"/>
              </a:rPr>
              <a:t>tale </a:t>
            </a:r>
            <a:r>
              <a:rPr sz="2000" spc="-5" dirty="0">
                <a:latin typeface="Arial"/>
                <a:cs typeface="Arial"/>
              </a:rPr>
              <a:t>programma  esamina uno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dopo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l’altro	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comandi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li </a:t>
            </a:r>
            <a:r>
              <a:rPr sz="2000" dirty="0">
                <a:latin typeface="Arial"/>
                <a:cs typeface="Arial"/>
              </a:rPr>
              <a:t>sostituisce con  </a:t>
            </a:r>
            <a:r>
              <a:rPr sz="2000" spc="-5" dirty="0">
                <a:latin typeface="Arial"/>
                <a:cs typeface="Arial"/>
              </a:rPr>
              <a:t>l’equivalente </a:t>
            </a:r>
            <a:r>
              <a:rPr sz="2000" dirty="0">
                <a:latin typeface="Arial"/>
                <a:cs typeface="Arial"/>
              </a:rPr>
              <a:t>sequenza </a:t>
            </a:r>
            <a:r>
              <a:rPr sz="2000" spc="-5" dirty="0">
                <a:latin typeface="Arial"/>
                <a:cs typeface="Arial"/>
              </a:rPr>
              <a:t>di istruzioni di L0, </a:t>
            </a:r>
            <a:r>
              <a:rPr sz="2000" dirty="0">
                <a:latin typeface="Arial"/>
                <a:cs typeface="Arial"/>
              </a:rPr>
              <a:t>questa è </a:t>
            </a:r>
            <a:r>
              <a:rPr sz="2000" spc="-5" dirty="0">
                <a:latin typeface="Arial"/>
                <a:cs typeface="Arial"/>
              </a:rPr>
              <a:t>la tecnica  della interpretazione </a:t>
            </a:r>
            <a:r>
              <a:rPr sz="2000" dirty="0">
                <a:latin typeface="Arial"/>
                <a:cs typeface="Arial"/>
              </a:rPr>
              <a:t>ed </a:t>
            </a:r>
            <a:r>
              <a:rPr sz="2000" spc="-5" dirty="0">
                <a:latin typeface="Arial"/>
                <a:cs typeface="Arial"/>
              </a:rPr>
              <a:t>il programma </a:t>
            </a:r>
            <a:r>
              <a:rPr sz="2000" dirty="0">
                <a:latin typeface="Arial"/>
                <a:cs typeface="Arial"/>
              </a:rPr>
              <a:t>che lo fa è </a:t>
            </a:r>
            <a:r>
              <a:rPr sz="2000" spc="-5" dirty="0">
                <a:latin typeface="Arial"/>
                <a:cs typeface="Arial"/>
              </a:rPr>
              <a:t>detto  </a:t>
            </a:r>
            <a:r>
              <a:rPr sz="2000" b="1" spc="-70" dirty="0">
                <a:solidFill>
                  <a:srgbClr val="3B8B92"/>
                </a:solidFill>
                <a:latin typeface="Arial"/>
                <a:cs typeface="Arial"/>
              </a:rPr>
              <a:t>interprete</a:t>
            </a:r>
            <a:r>
              <a:rPr sz="2000" spc="-7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719195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Linguaggi, </a:t>
            </a:r>
            <a:r>
              <a:rPr spc="-5" dirty="0"/>
              <a:t>livelli</a:t>
            </a:r>
            <a:r>
              <a:rPr spc="-45" dirty="0"/>
              <a:t> </a:t>
            </a:r>
            <a:r>
              <a:rPr dirty="0"/>
              <a:t>e  macchine</a:t>
            </a:r>
            <a:r>
              <a:rPr spc="-35" dirty="0"/>
              <a:t> </a:t>
            </a:r>
            <a:r>
              <a:rPr dirty="0"/>
              <a:t>virtuali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1440307"/>
            <a:ext cx="7891145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2890" indent="-342900">
              <a:lnSpc>
                <a:spcPct val="100000"/>
              </a:lnSpc>
              <a:spcBef>
                <a:spcPts val="105"/>
              </a:spcBef>
              <a:tabLst>
                <a:tab pos="5826125" algn="l"/>
              </a:tabLst>
            </a:pPr>
            <a:r>
              <a:rPr sz="2000" b="1" dirty="0">
                <a:latin typeface="Arial"/>
                <a:cs typeface="Arial"/>
              </a:rPr>
              <a:t>Traduzione</a:t>
            </a:r>
            <a:r>
              <a:rPr sz="2000" dirty="0">
                <a:latin typeface="Arial"/>
                <a:cs typeface="Arial"/>
              </a:rPr>
              <a:t>: il programma iniziale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viene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convertito	in linguaggio  macchina e la macchina eseguirà le istruzioni tradotte, si parla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  </a:t>
            </a:r>
            <a:r>
              <a:rPr sz="2000" b="1" dirty="0">
                <a:latin typeface="Arial"/>
                <a:cs typeface="Arial"/>
              </a:rPr>
              <a:t>compilazione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429895" indent="-3429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Interpretazione</a:t>
            </a:r>
            <a:r>
              <a:rPr sz="2000" dirty="0">
                <a:latin typeface="Arial"/>
                <a:cs typeface="Arial"/>
              </a:rPr>
              <a:t>: le istruzioni di macchina vengono generate in  corrispondenza delle istruzioni del programma utente una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dopo  </a:t>
            </a:r>
            <a:r>
              <a:rPr sz="2000" spc="-5" dirty="0">
                <a:latin typeface="Arial"/>
                <a:cs typeface="Arial"/>
              </a:rPr>
              <a:t>l’altra.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tabLst>
                <a:tab pos="5555615" algn="l"/>
              </a:tabLst>
            </a:pPr>
            <a:r>
              <a:rPr sz="2000" dirty="0">
                <a:latin typeface="Arial"/>
                <a:cs typeface="Arial"/>
              </a:rPr>
              <a:t>Nel </a:t>
            </a:r>
            <a:r>
              <a:rPr sz="2000" spc="-5" dirty="0">
                <a:latin typeface="Arial"/>
                <a:cs typeface="Arial"/>
              </a:rPr>
              <a:t>primo </a:t>
            </a:r>
            <a:r>
              <a:rPr sz="2000" dirty="0">
                <a:latin typeface="Arial"/>
                <a:cs typeface="Arial"/>
              </a:rPr>
              <a:t>caso </a:t>
            </a:r>
            <a:r>
              <a:rPr sz="2000" spc="-5" dirty="0">
                <a:latin typeface="Arial"/>
                <a:cs typeface="Arial"/>
              </a:rPr>
              <a:t>durante </a:t>
            </a:r>
            <a:r>
              <a:rPr sz="2000" dirty="0">
                <a:latin typeface="Arial"/>
                <a:cs typeface="Arial"/>
              </a:rPr>
              <a:t>l’esecuzione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computer	ha il controllo del  programma </a:t>
            </a:r>
            <a:r>
              <a:rPr sz="2000" dirty="0">
                <a:latin typeface="Arial"/>
                <a:cs typeface="Arial"/>
              </a:rPr>
              <a:t>L0 mentre </a:t>
            </a:r>
            <a:r>
              <a:rPr sz="2000" spc="-5" dirty="0">
                <a:latin typeface="Arial"/>
                <a:cs typeface="Arial"/>
              </a:rPr>
              <a:t>nell’uso dei linguaggi interpretati il computer  </a:t>
            </a:r>
            <a:r>
              <a:rPr sz="2000" dirty="0">
                <a:latin typeface="Arial"/>
                <a:cs typeface="Arial"/>
              </a:rPr>
              <a:t>ha il controllo del linguaggio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L1.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221615" indent="-342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Anzicchè parlare di linguaggi si preferisce di parlare di macchine: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 M0 è la macchina del linguaggio L0, M1 sarà la macchina del  linguaggio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719195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Linguaggi, </a:t>
            </a:r>
            <a:r>
              <a:rPr spc="-5" dirty="0"/>
              <a:t>livelli</a:t>
            </a:r>
            <a:r>
              <a:rPr spc="-45" dirty="0"/>
              <a:t> </a:t>
            </a:r>
            <a:r>
              <a:rPr dirty="0"/>
              <a:t>e  macchine</a:t>
            </a:r>
            <a:r>
              <a:rPr spc="-35" dirty="0"/>
              <a:t> </a:t>
            </a:r>
            <a:r>
              <a:rPr dirty="0"/>
              <a:t>virtuali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719195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Linguaggi, </a:t>
            </a:r>
            <a:r>
              <a:rPr spc="-5" dirty="0"/>
              <a:t>livelli</a:t>
            </a:r>
            <a:r>
              <a:rPr spc="-45" dirty="0"/>
              <a:t> </a:t>
            </a:r>
            <a:r>
              <a:rPr dirty="0"/>
              <a:t>e  macchine</a:t>
            </a:r>
            <a:r>
              <a:rPr spc="-35" dirty="0"/>
              <a:t> </a:t>
            </a:r>
            <a:r>
              <a:rPr dirty="0"/>
              <a:t>virtuali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8341" y="1486662"/>
            <a:ext cx="3750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multilevel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machine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0927" y="2133600"/>
            <a:ext cx="5244083" cy="44196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Macchine Multilivello</a:t>
            </a:r>
            <a:r>
              <a:rPr spc="-25" dirty="0"/>
              <a:t> </a:t>
            </a:r>
            <a:r>
              <a:rPr spc="-5" dirty="0"/>
              <a:t>Attuali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252" y="1459179"/>
            <a:ext cx="3797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 six-level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computer.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8879" y="2115311"/>
            <a:ext cx="5407152" cy="436930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556" y="3703320"/>
            <a:ext cx="2961640" cy="1000125"/>
          </a:xfrm>
          <a:custGeom>
            <a:avLst/>
            <a:gdLst/>
            <a:ahLst/>
            <a:cxnLst/>
            <a:rect l="l" t="t" r="r" b="b"/>
            <a:pathLst>
              <a:path w="2961640" h="1000125">
                <a:moveTo>
                  <a:pt x="1923288" y="0"/>
                </a:moveTo>
                <a:lnTo>
                  <a:pt x="0" y="0"/>
                </a:lnTo>
                <a:lnTo>
                  <a:pt x="0" y="999743"/>
                </a:lnTo>
                <a:lnTo>
                  <a:pt x="1923288" y="999743"/>
                </a:lnTo>
                <a:lnTo>
                  <a:pt x="1923288" y="833119"/>
                </a:lnTo>
                <a:lnTo>
                  <a:pt x="2849581" y="833119"/>
                </a:lnTo>
                <a:lnTo>
                  <a:pt x="1923288" y="583183"/>
                </a:lnTo>
                <a:lnTo>
                  <a:pt x="1923288" y="0"/>
                </a:lnTo>
                <a:close/>
              </a:path>
              <a:path w="2961640" h="1000125">
                <a:moveTo>
                  <a:pt x="2849581" y="833119"/>
                </a:moveTo>
                <a:lnTo>
                  <a:pt x="1923288" y="833119"/>
                </a:lnTo>
                <a:lnTo>
                  <a:pt x="2961132" y="863218"/>
                </a:lnTo>
                <a:lnTo>
                  <a:pt x="2849581" y="83311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556" y="3703320"/>
            <a:ext cx="2961640" cy="1000125"/>
          </a:xfrm>
          <a:custGeom>
            <a:avLst/>
            <a:gdLst/>
            <a:ahLst/>
            <a:cxnLst/>
            <a:rect l="l" t="t" r="r" b="b"/>
            <a:pathLst>
              <a:path w="2961640" h="1000125">
                <a:moveTo>
                  <a:pt x="1923288" y="0"/>
                </a:moveTo>
                <a:lnTo>
                  <a:pt x="1602739" y="0"/>
                </a:lnTo>
                <a:lnTo>
                  <a:pt x="1121918" y="0"/>
                </a:lnTo>
                <a:lnTo>
                  <a:pt x="0" y="0"/>
                </a:lnTo>
                <a:lnTo>
                  <a:pt x="0" y="583183"/>
                </a:lnTo>
                <a:lnTo>
                  <a:pt x="0" y="833119"/>
                </a:lnTo>
                <a:lnTo>
                  <a:pt x="0" y="999743"/>
                </a:lnTo>
                <a:lnTo>
                  <a:pt x="1121918" y="999743"/>
                </a:lnTo>
                <a:lnTo>
                  <a:pt x="1602739" y="999743"/>
                </a:lnTo>
                <a:lnTo>
                  <a:pt x="1923288" y="999743"/>
                </a:lnTo>
                <a:lnTo>
                  <a:pt x="1923288" y="833119"/>
                </a:lnTo>
                <a:lnTo>
                  <a:pt x="2961132" y="863218"/>
                </a:lnTo>
                <a:lnTo>
                  <a:pt x="1923288" y="583183"/>
                </a:lnTo>
                <a:lnTo>
                  <a:pt x="1923288" y="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556" y="4884420"/>
            <a:ext cx="3256915" cy="507365"/>
          </a:xfrm>
          <a:custGeom>
            <a:avLst/>
            <a:gdLst/>
            <a:ahLst/>
            <a:cxnLst/>
            <a:rect l="l" t="t" r="r" b="b"/>
            <a:pathLst>
              <a:path w="3256915" h="507364">
                <a:moveTo>
                  <a:pt x="2713990" y="333755"/>
                </a:moveTo>
                <a:lnTo>
                  <a:pt x="1899793" y="333755"/>
                </a:lnTo>
                <a:lnTo>
                  <a:pt x="2961767" y="506983"/>
                </a:lnTo>
                <a:lnTo>
                  <a:pt x="2713990" y="333755"/>
                </a:lnTo>
                <a:close/>
              </a:path>
              <a:path w="3256915" h="507364">
                <a:moveTo>
                  <a:pt x="3256788" y="0"/>
                </a:moveTo>
                <a:lnTo>
                  <a:pt x="0" y="0"/>
                </a:lnTo>
                <a:lnTo>
                  <a:pt x="0" y="333755"/>
                </a:lnTo>
                <a:lnTo>
                  <a:pt x="3256788" y="333755"/>
                </a:lnTo>
                <a:lnTo>
                  <a:pt x="325678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556" y="4884420"/>
            <a:ext cx="3256915" cy="507365"/>
          </a:xfrm>
          <a:custGeom>
            <a:avLst/>
            <a:gdLst/>
            <a:ahLst/>
            <a:cxnLst/>
            <a:rect l="l" t="t" r="r" b="b"/>
            <a:pathLst>
              <a:path w="3256915" h="507364">
                <a:moveTo>
                  <a:pt x="3256788" y="0"/>
                </a:moveTo>
                <a:lnTo>
                  <a:pt x="2713990" y="0"/>
                </a:lnTo>
                <a:lnTo>
                  <a:pt x="1899793" y="0"/>
                </a:lnTo>
                <a:lnTo>
                  <a:pt x="0" y="0"/>
                </a:lnTo>
                <a:lnTo>
                  <a:pt x="0" y="194690"/>
                </a:lnTo>
                <a:lnTo>
                  <a:pt x="0" y="278129"/>
                </a:lnTo>
                <a:lnTo>
                  <a:pt x="0" y="333755"/>
                </a:lnTo>
                <a:lnTo>
                  <a:pt x="1899793" y="333755"/>
                </a:lnTo>
                <a:lnTo>
                  <a:pt x="2961767" y="506983"/>
                </a:lnTo>
                <a:lnTo>
                  <a:pt x="2713990" y="333755"/>
                </a:lnTo>
                <a:lnTo>
                  <a:pt x="3256788" y="333755"/>
                </a:lnTo>
                <a:lnTo>
                  <a:pt x="3256788" y="278129"/>
                </a:lnTo>
                <a:lnTo>
                  <a:pt x="3256788" y="194690"/>
                </a:lnTo>
                <a:lnTo>
                  <a:pt x="3256788" y="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556" y="5684520"/>
            <a:ext cx="3256915" cy="507365"/>
          </a:xfrm>
          <a:custGeom>
            <a:avLst/>
            <a:gdLst/>
            <a:ahLst/>
            <a:cxnLst/>
            <a:rect l="l" t="t" r="r" b="b"/>
            <a:pathLst>
              <a:path w="3256915" h="507364">
                <a:moveTo>
                  <a:pt x="2713990" y="333755"/>
                </a:moveTo>
                <a:lnTo>
                  <a:pt x="1899793" y="333755"/>
                </a:lnTo>
                <a:lnTo>
                  <a:pt x="2961767" y="506983"/>
                </a:lnTo>
                <a:lnTo>
                  <a:pt x="2713990" y="333755"/>
                </a:lnTo>
                <a:close/>
              </a:path>
              <a:path w="3256915" h="507364">
                <a:moveTo>
                  <a:pt x="3256788" y="0"/>
                </a:moveTo>
                <a:lnTo>
                  <a:pt x="0" y="0"/>
                </a:lnTo>
                <a:lnTo>
                  <a:pt x="0" y="333755"/>
                </a:lnTo>
                <a:lnTo>
                  <a:pt x="3256788" y="333755"/>
                </a:lnTo>
                <a:lnTo>
                  <a:pt x="325678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556" y="5684520"/>
            <a:ext cx="3256915" cy="507365"/>
          </a:xfrm>
          <a:custGeom>
            <a:avLst/>
            <a:gdLst/>
            <a:ahLst/>
            <a:cxnLst/>
            <a:rect l="l" t="t" r="r" b="b"/>
            <a:pathLst>
              <a:path w="3256915" h="507364">
                <a:moveTo>
                  <a:pt x="3256788" y="0"/>
                </a:moveTo>
                <a:lnTo>
                  <a:pt x="2713990" y="0"/>
                </a:lnTo>
                <a:lnTo>
                  <a:pt x="1899793" y="0"/>
                </a:lnTo>
                <a:lnTo>
                  <a:pt x="0" y="0"/>
                </a:lnTo>
                <a:lnTo>
                  <a:pt x="0" y="194690"/>
                </a:lnTo>
                <a:lnTo>
                  <a:pt x="0" y="278129"/>
                </a:lnTo>
                <a:lnTo>
                  <a:pt x="0" y="333755"/>
                </a:lnTo>
                <a:lnTo>
                  <a:pt x="1899793" y="333755"/>
                </a:lnTo>
                <a:lnTo>
                  <a:pt x="2961767" y="506983"/>
                </a:lnTo>
                <a:lnTo>
                  <a:pt x="2713990" y="333755"/>
                </a:lnTo>
                <a:lnTo>
                  <a:pt x="3256788" y="333755"/>
                </a:lnTo>
                <a:lnTo>
                  <a:pt x="3256788" y="278129"/>
                </a:lnTo>
                <a:lnTo>
                  <a:pt x="3256788" y="194690"/>
                </a:lnTo>
                <a:lnTo>
                  <a:pt x="3256788" y="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7556" y="3246120"/>
            <a:ext cx="3256915" cy="507365"/>
          </a:xfrm>
          <a:custGeom>
            <a:avLst/>
            <a:gdLst/>
            <a:ahLst/>
            <a:cxnLst/>
            <a:rect l="l" t="t" r="r" b="b"/>
            <a:pathLst>
              <a:path w="3256915" h="507364">
                <a:moveTo>
                  <a:pt x="2713990" y="333755"/>
                </a:moveTo>
                <a:lnTo>
                  <a:pt x="1899793" y="333755"/>
                </a:lnTo>
                <a:lnTo>
                  <a:pt x="2961767" y="506983"/>
                </a:lnTo>
                <a:lnTo>
                  <a:pt x="2713990" y="333755"/>
                </a:lnTo>
                <a:close/>
              </a:path>
              <a:path w="3256915" h="507364">
                <a:moveTo>
                  <a:pt x="3256788" y="0"/>
                </a:moveTo>
                <a:lnTo>
                  <a:pt x="0" y="0"/>
                </a:lnTo>
                <a:lnTo>
                  <a:pt x="0" y="333755"/>
                </a:lnTo>
                <a:lnTo>
                  <a:pt x="3256788" y="333755"/>
                </a:lnTo>
                <a:lnTo>
                  <a:pt x="325678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7556" y="3246120"/>
            <a:ext cx="3256915" cy="507365"/>
          </a:xfrm>
          <a:custGeom>
            <a:avLst/>
            <a:gdLst/>
            <a:ahLst/>
            <a:cxnLst/>
            <a:rect l="l" t="t" r="r" b="b"/>
            <a:pathLst>
              <a:path w="3256915" h="507364">
                <a:moveTo>
                  <a:pt x="3256788" y="0"/>
                </a:moveTo>
                <a:lnTo>
                  <a:pt x="2713990" y="0"/>
                </a:lnTo>
                <a:lnTo>
                  <a:pt x="1899793" y="0"/>
                </a:lnTo>
                <a:lnTo>
                  <a:pt x="0" y="0"/>
                </a:lnTo>
                <a:lnTo>
                  <a:pt x="0" y="194690"/>
                </a:lnTo>
                <a:lnTo>
                  <a:pt x="0" y="278129"/>
                </a:lnTo>
                <a:lnTo>
                  <a:pt x="0" y="333755"/>
                </a:lnTo>
                <a:lnTo>
                  <a:pt x="1899793" y="333755"/>
                </a:lnTo>
                <a:lnTo>
                  <a:pt x="2961767" y="506983"/>
                </a:lnTo>
                <a:lnTo>
                  <a:pt x="2713990" y="333755"/>
                </a:lnTo>
                <a:lnTo>
                  <a:pt x="3256788" y="333755"/>
                </a:lnTo>
                <a:lnTo>
                  <a:pt x="3256788" y="278129"/>
                </a:lnTo>
                <a:lnTo>
                  <a:pt x="3256788" y="194690"/>
                </a:lnTo>
                <a:lnTo>
                  <a:pt x="3256788" y="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2400" y="2065020"/>
            <a:ext cx="515620" cy="2286000"/>
          </a:xfrm>
          <a:custGeom>
            <a:avLst/>
            <a:gdLst/>
            <a:ahLst/>
            <a:cxnLst/>
            <a:rect l="l" t="t" r="r" b="b"/>
            <a:pathLst>
              <a:path w="515620" h="2286000">
                <a:moveTo>
                  <a:pt x="0" y="0"/>
                </a:moveTo>
                <a:lnTo>
                  <a:pt x="51905" y="3878"/>
                </a:lnTo>
                <a:lnTo>
                  <a:pt x="100250" y="14999"/>
                </a:lnTo>
                <a:lnTo>
                  <a:pt x="144000" y="32595"/>
                </a:lnTo>
                <a:lnTo>
                  <a:pt x="182117" y="55895"/>
                </a:lnTo>
                <a:lnTo>
                  <a:pt x="213568" y="84131"/>
                </a:lnTo>
                <a:lnTo>
                  <a:pt x="237315" y="116532"/>
                </a:lnTo>
                <a:lnTo>
                  <a:pt x="252323" y="152329"/>
                </a:lnTo>
                <a:lnTo>
                  <a:pt x="257555" y="190753"/>
                </a:lnTo>
                <a:lnTo>
                  <a:pt x="257555" y="952245"/>
                </a:lnTo>
                <a:lnTo>
                  <a:pt x="262788" y="990670"/>
                </a:lnTo>
                <a:lnTo>
                  <a:pt x="277796" y="1026467"/>
                </a:lnTo>
                <a:lnTo>
                  <a:pt x="301543" y="1058868"/>
                </a:lnTo>
                <a:lnTo>
                  <a:pt x="332993" y="1087104"/>
                </a:lnTo>
                <a:lnTo>
                  <a:pt x="371111" y="1110404"/>
                </a:lnTo>
                <a:lnTo>
                  <a:pt x="414861" y="1128000"/>
                </a:lnTo>
                <a:lnTo>
                  <a:pt x="463206" y="1139121"/>
                </a:lnTo>
                <a:lnTo>
                  <a:pt x="515111" y="1143000"/>
                </a:lnTo>
                <a:lnTo>
                  <a:pt x="463206" y="1146878"/>
                </a:lnTo>
                <a:lnTo>
                  <a:pt x="414861" y="1157999"/>
                </a:lnTo>
                <a:lnTo>
                  <a:pt x="371111" y="1175595"/>
                </a:lnTo>
                <a:lnTo>
                  <a:pt x="332994" y="1198895"/>
                </a:lnTo>
                <a:lnTo>
                  <a:pt x="301543" y="1227131"/>
                </a:lnTo>
                <a:lnTo>
                  <a:pt x="277796" y="1259532"/>
                </a:lnTo>
                <a:lnTo>
                  <a:pt x="262788" y="1295329"/>
                </a:lnTo>
                <a:lnTo>
                  <a:pt x="257555" y="1333753"/>
                </a:lnTo>
                <a:lnTo>
                  <a:pt x="257555" y="2095245"/>
                </a:lnTo>
                <a:lnTo>
                  <a:pt x="252323" y="2133670"/>
                </a:lnTo>
                <a:lnTo>
                  <a:pt x="237315" y="2169467"/>
                </a:lnTo>
                <a:lnTo>
                  <a:pt x="213568" y="2201868"/>
                </a:lnTo>
                <a:lnTo>
                  <a:pt x="182118" y="2230104"/>
                </a:lnTo>
                <a:lnTo>
                  <a:pt x="144000" y="2253404"/>
                </a:lnTo>
                <a:lnTo>
                  <a:pt x="100250" y="2271000"/>
                </a:lnTo>
                <a:lnTo>
                  <a:pt x="51905" y="2282121"/>
                </a:lnTo>
                <a:lnTo>
                  <a:pt x="0" y="22859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2400" y="4456176"/>
            <a:ext cx="515620" cy="2286000"/>
          </a:xfrm>
          <a:custGeom>
            <a:avLst/>
            <a:gdLst/>
            <a:ahLst/>
            <a:cxnLst/>
            <a:rect l="l" t="t" r="r" b="b"/>
            <a:pathLst>
              <a:path w="515620" h="2286000">
                <a:moveTo>
                  <a:pt x="0" y="0"/>
                </a:moveTo>
                <a:lnTo>
                  <a:pt x="51905" y="3878"/>
                </a:lnTo>
                <a:lnTo>
                  <a:pt x="100250" y="14999"/>
                </a:lnTo>
                <a:lnTo>
                  <a:pt x="144000" y="32595"/>
                </a:lnTo>
                <a:lnTo>
                  <a:pt x="182117" y="55895"/>
                </a:lnTo>
                <a:lnTo>
                  <a:pt x="213568" y="84131"/>
                </a:lnTo>
                <a:lnTo>
                  <a:pt x="237315" y="116532"/>
                </a:lnTo>
                <a:lnTo>
                  <a:pt x="252323" y="152329"/>
                </a:lnTo>
                <a:lnTo>
                  <a:pt x="257555" y="190754"/>
                </a:lnTo>
                <a:lnTo>
                  <a:pt x="257555" y="952246"/>
                </a:lnTo>
                <a:lnTo>
                  <a:pt x="262788" y="990670"/>
                </a:lnTo>
                <a:lnTo>
                  <a:pt x="277796" y="1026467"/>
                </a:lnTo>
                <a:lnTo>
                  <a:pt x="301543" y="1058868"/>
                </a:lnTo>
                <a:lnTo>
                  <a:pt x="332993" y="1087104"/>
                </a:lnTo>
                <a:lnTo>
                  <a:pt x="371111" y="1110404"/>
                </a:lnTo>
                <a:lnTo>
                  <a:pt x="414861" y="1128000"/>
                </a:lnTo>
                <a:lnTo>
                  <a:pt x="463206" y="1139121"/>
                </a:lnTo>
                <a:lnTo>
                  <a:pt x="515111" y="1143000"/>
                </a:lnTo>
                <a:lnTo>
                  <a:pt x="463206" y="1146876"/>
                </a:lnTo>
                <a:lnTo>
                  <a:pt x="414861" y="1157993"/>
                </a:lnTo>
                <a:lnTo>
                  <a:pt x="371111" y="1175583"/>
                </a:lnTo>
                <a:lnTo>
                  <a:pt x="332994" y="1198880"/>
                </a:lnTo>
                <a:lnTo>
                  <a:pt x="301543" y="1227115"/>
                </a:lnTo>
                <a:lnTo>
                  <a:pt x="277796" y="1259521"/>
                </a:lnTo>
                <a:lnTo>
                  <a:pt x="262788" y="1295332"/>
                </a:lnTo>
                <a:lnTo>
                  <a:pt x="257555" y="1333779"/>
                </a:lnTo>
                <a:lnTo>
                  <a:pt x="257555" y="2095220"/>
                </a:lnTo>
                <a:lnTo>
                  <a:pt x="252323" y="2133667"/>
                </a:lnTo>
                <a:lnTo>
                  <a:pt x="237315" y="2169478"/>
                </a:lnTo>
                <a:lnTo>
                  <a:pt x="213568" y="2201884"/>
                </a:lnTo>
                <a:lnTo>
                  <a:pt x="182118" y="2230119"/>
                </a:lnTo>
                <a:lnTo>
                  <a:pt x="144000" y="2253415"/>
                </a:lnTo>
                <a:lnTo>
                  <a:pt x="100250" y="2271005"/>
                </a:lnTo>
                <a:lnTo>
                  <a:pt x="51905" y="2282122"/>
                </a:lnTo>
                <a:lnTo>
                  <a:pt x="0" y="228599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38604" y="2585560"/>
            <a:ext cx="727075" cy="145351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"/>
              </a:spcBef>
            </a:pPr>
            <a:r>
              <a:rPr sz="1650" b="1" i="1" spc="95" dirty="0">
                <a:latin typeface="Times New Roman"/>
                <a:cs typeface="Times New Roman"/>
              </a:rPr>
              <a:t>Users:  </a:t>
            </a:r>
            <a:r>
              <a:rPr sz="1650" b="1" i="1" spc="-5" dirty="0">
                <a:latin typeface="Times New Roman"/>
                <a:cs typeface="Times New Roman"/>
              </a:rPr>
              <a:t>P</a:t>
            </a:r>
            <a:r>
              <a:rPr sz="1650" b="1" i="1" spc="5" dirty="0">
                <a:latin typeface="Times New Roman"/>
                <a:cs typeface="Times New Roman"/>
              </a:rPr>
              <a:t>r</a:t>
            </a:r>
            <a:r>
              <a:rPr sz="1650" b="1" i="1" spc="-20" dirty="0">
                <a:latin typeface="Times New Roman"/>
                <a:cs typeface="Times New Roman"/>
              </a:rPr>
              <a:t>ogr</a:t>
            </a:r>
            <a:r>
              <a:rPr sz="1650" b="1" i="1" spc="-15" dirty="0">
                <a:latin typeface="Times New Roman"/>
                <a:cs typeface="Times New Roman"/>
              </a:rPr>
              <a:t>a</a:t>
            </a:r>
            <a:r>
              <a:rPr sz="1650" b="1" i="1" spc="-30" dirty="0">
                <a:latin typeface="Times New Roman"/>
                <a:cs typeface="Times New Roman"/>
              </a:rPr>
              <a:t>m</a:t>
            </a:r>
            <a:r>
              <a:rPr sz="1650" b="1" i="1" spc="-20" dirty="0">
                <a:latin typeface="Times New Roman"/>
                <a:cs typeface="Times New Roman"/>
              </a:rPr>
              <a:t>m</a:t>
            </a:r>
            <a:r>
              <a:rPr sz="1650" b="1" i="1" spc="-15" dirty="0">
                <a:latin typeface="Times New Roman"/>
                <a:cs typeface="Times New Roman"/>
              </a:rPr>
              <a:t>a</a:t>
            </a:r>
            <a:r>
              <a:rPr sz="1650" b="1" i="1" spc="-25" dirty="0">
                <a:latin typeface="Times New Roman"/>
                <a:cs typeface="Times New Roman"/>
              </a:rPr>
              <a:t>t</a:t>
            </a:r>
            <a:r>
              <a:rPr sz="1650" b="1" i="1" spc="-20" dirty="0">
                <a:latin typeface="Times New Roman"/>
                <a:cs typeface="Times New Roman"/>
              </a:rPr>
              <a:t>o</a:t>
            </a:r>
            <a:r>
              <a:rPr sz="1650" b="1" i="1" spc="-5" dirty="0">
                <a:latin typeface="Times New Roman"/>
                <a:cs typeface="Times New Roman"/>
              </a:rPr>
              <a:t>ri  </a:t>
            </a:r>
            <a:r>
              <a:rPr sz="1650" b="1" i="1" spc="60" dirty="0">
                <a:latin typeface="Times New Roman"/>
                <a:cs typeface="Times New Roman"/>
              </a:rPr>
              <a:t>(Traduzione)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38604" y="4768698"/>
            <a:ext cx="483234" cy="165227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"/>
              </a:spcBef>
            </a:pPr>
            <a:r>
              <a:rPr sz="1650" b="1" i="1" spc="95" dirty="0">
                <a:latin typeface="Times New Roman"/>
                <a:cs typeface="Times New Roman"/>
              </a:rPr>
              <a:t>Users:</a:t>
            </a:r>
            <a:r>
              <a:rPr sz="1650" b="1" i="1" spc="-15" dirty="0">
                <a:latin typeface="Times New Roman"/>
                <a:cs typeface="Times New Roman"/>
              </a:rPr>
              <a:t> </a:t>
            </a:r>
            <a:r>
              <a:rPr sz="1650" b="1" i="1" spc="80" dirty="0">
                <a:latin typeface="Times New Roman"/>
                <a:cs typeface="Times New Roman"/>
              </a:rPr>
              <a:t>Sistemisti  </a:t>
            </a:r>
            <a:r>
              <a:rPr sz="1650" b="1" i="1" spc="60" dirty="0">
                <a:latin typeface="Times New Roman"/>
                <a:cs typeface="Times New Roman"/>
              </a:rPr>
              <a:t>(Interpretazione)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7556" y="2417064"/>
            <a:ext cx="3256915" cy="507365"/>
          </a:xfrm>
          <a:custGeom>
            <a:avLst/>
            <a:gdLst/>
            <a:ahLst/>
            <a:cxnLst/>
            <a:rect l="l" t="t" r="r" b="b"/>
            <a:pathLst>
              <a:path w="3256915" h="507364">
                <a:moveTo>
                  <a:pt x="2713990" y="333756"/>
                </a:moveTo>
                <a:lnTo>
                  <a:pt x="1899793" y="333756"/>
                </a:lnTo>
                <a:lnTo>
                  <a:pt x="2961767" y="506984"/>
                </a:lnTo>
                <a:lnTo>
                  <a:pt x="2713990" y="333756"/>
                </a:lnTo>
                <a:close/>
              </a:path>
              <a:path w="3256915" h="507364">
                <a:moveTo>
                  <a:pt x="3256788" y="0"/>
                </a:moveTo>
                <a:lnTo>
                  <a:pt x="0" y="0"/>
                </a:lnTo>
                <a:lnTo>
                  <a:pt x="0" y="333756"/>
                </a:lnTo>
                <a:lnTo>
                  <a:pt x="3256788" y="333756"/>
                </a:lnTo>
                <a:lnTo>
                  <a:pt x="325678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556" y="2417064"/>
            <a:ext cx="3256915" cy="507365"/>
          </a:xfrm>
          <a:custGeom>
            <a:avLst/>
            <a:gdLst/>
            <a:ahLst/>
            <a:cxnLst/>
            <a:rect l="l" t="t" r="r" b="b"/>
            <a:pathLst>
              <a:path w="3256915" h="507364">
                <a:moveTo>
                  <a:pt x="3256788" y="0"/>
                </a:moveTo>
                <a:lnTo>
                  <a:pt x="2713990" y="0"/>
                </a:lnTo>
                <a:lnTo>
                  <a:pt x="1899793" y="0"/>
                </a:lnTo>
                <a:lnTo>
                  <a:pt x="0" y="0"/>
                </a:lnTo>
                <a:lnTo>
                  <a:pt x="0" y="194690"/>
                </a:lnTo>
                <a:lnTo>
                  <a:pt x="0" y="278130"/>
                </a:lnTo>
                <a:lnTo>
                  <a:pt x="0" y="333756"/>
                </a:lnTo>
                <a:lnTo>
                  <a:pt x="1899793" y="333756"/>
                </a:lnTo>
                <a:lnTo>
                  <a:pt x="2961767" y="506984"/>
                </a:lnTo>
                <a:lnTo>
                  <a:pt x="2713990" y="333756"/>
                </a:lnTo>
                <a:lnTo>
                  <a:pt x="3256788" y="333756"/>
                </a:lnTo>
                <a:lnTo>
                  <a:pt x="3256788" y="278130"/>
                </a:lnTo>
                <a:lnTo>
                  <a:pt x="3256788" y="194690"/>
                </a:lnTo>
                <a:lnTo>
                  <a:pt x="3256788" y="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5991" y="2446166"/>
            <a:ext cx="2814955" cy="3550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130" dirty="0">
                <a:latin typeface="Times New Roman"/>
                <a:cs typeface="Times New Roman"/>
              </a:rPr>
              <a:t>Assembler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98120">
              <a:lnSpc>
                <a:spcPct val="184800"/>
              </a:lnSpc>
              <a:spcBef>
                <a:spcPts val="5"/>
              </a:spcBef>
            </a:pPr>
            <a:r>
              <a:rPr sz="1650" i="1" spc="120" dirty="0">
                <a:latin typeface="Times New Roman"/>
                <a:cs typeface="Times New Roman"/>
              </a:rPr>
              <a:t>Sistema </a:t>
            </a:r>
            <a:r>
              <a:rPr sz="1650" i="1" spc="80" dirty="0">
                <a:latin typeface="Times New Roman"/>
                <a:cs typeface="Times New Roman"/>
              </a:rPr>
              <a:t>Operativo (1960</a:t>
            </a:r>
            <a:r>
              <a:rPr sz="1650" i="1" spc="80" dirty="0">
                <a:latin typeface="Symbol"/>
                <a:cs typeface="Symbol"/>
              </a:rPr>
              <a:t></a:t>
            </a:r>
            <a:r>
              <a:rPr sz="1650" i="1" spc="80" dirty="0">
                <a:latin typeface="Times New Roman"/>
                <a:cs typeface="Times New Roman"/>
              </a:rPr>
              <a:t>)  </a:t>
            </a:r>
            <a:r>
              <a:rPr sz="1650" i="1" spc="95" dirty="0">
                <a:latin typeface="Times New Roman"/>
                <a:cs typeface="Times New Roman"/>
              </a:rPr>
              <a:t>ISA</a:t>
            </a:r>
            <a:endParaRPr sz="1650">
              <a:latin typeface="Times New Roman"/>
              <a:cs typeface="Times New Roman"/>
            </a:endParaRPr>
          </a:p>
          <a:p>
            <a:pPr marL="12700" marR="1293495">
              <a:lnSpc>
                <a:spcPct val="96500"/>
              </a:lnSpc>
              <a:spcBef>
                <a:spcPts val="5"/>
              </a:spcBef>
            </a:pPr>
            <a:r>
              <a:rPr sz="1650" i="1" spc="50" dirty="0">
                <a:latin typeface="Times New Roman"/>
                <a:cs typeface="Times New Roman"/>
              </a:rPr>
              <a:t>M</a:t>
            </a:r>
            <a:r>
              <a:rPr sz="1450" i="1" spc="55" dirty="0">
                <a:latin typeface="Times New Roman"/>
                <a:cs typeface="Times New Roman"/>
              </a:rPr>
              <a:t>ic</a:t>
            </a:r>
            <a:r>
              <a:rPr sz="1450" i="1" spc="85" dirty="0">
                <a:latin typeface="Times New Roman"/>
                <a:cs typeface="Times New Roman"/>
              </a:rPr>
              <a:t>o</a:t>
            </a:r>
            <a:r>
              <a:rPr sz="1450" i="1" spc="75" dirty="0">
                <a:latin typeface="Times New Roman"/>
                <a:cs typeface="Times New Roman"/>
              </a:rPr>
              <a:t>p</a:t>
            </a:r>
            <a:r>
              <a:rPr sz="1450" i="1" spc="40" dirty="0">
                <a:latin typeface="Times New Roman"/>
                <a:cs typeface="Times New Roman"/>
              </a:rPr>
              <a:t>r</a:t>
            </a:r>
            <a:r>
              <a:rPr sz="1450" i="1" spc="90" dirty="0">
                <a:latin typeface="Times New Roman"/>
                <a:cs typeface="Times New Roman"/>
              </a:rPr>
              <a:t>o</a:t>
            </a:r>
            <a:r>
              <a:rPr sz="1450" i="1" spc="80" dirty="0">
                <a:latin typeface="Times New Roman"/>
                <a:cs typeface="Times New Roman"/>
              </a:rPr>
              <a:t>g</a:t>
            </a:r>
            <a:r>
              <a:rPr sz="1450" i="1" spc="40" dirty="0">
                <a:latin typeface="Times New Roman"/>
                <a:cs typeface="Times New Roman"/>
              </a:rPr>
              <a:t>r</a:t>
            </a:r>
            <a:r>
              <a:rPr sz="1450" i="1" spc="25" dirty="0">
                <a:latin typeface="Times New Roman"/>
                <a:cs typeface="Times New Roman"/>
              </a:rPr>
              <a:t>a</a:t>
            </a:r>
            <a:r>
              <a:rPr sz="1450" i="1" spc="170" dirty="0">
                <a:latin typeface="Times New Roman"/>
                <a:cs typeface="Times New Roman"/>
              </a:rPr>
              <a:t>mm</a:t>
            </a:r>
            <a:r>
              <a:rPr sz="1450" i="1" spc="95" dirty="0">
                <a:latin typeface="Times New Roman"/>
                <a:cs typeface="Times New Roman"/>
              </a:rPr>
              <a:t>e</a:t>
            </a:r>
            <a:r>
              <a:rPr sz="1450" i="1" spc="60" dirty="0">
                <a:latin typeface="Times New Roman"/>
                <a:cs typeface="Times New Roman"/>
              </a:rPr>
              <a:t>d </a:t>
            </a:r>
            <a:r>
              <a:rPr sz="1450" i="1" spc="40" dirty="0">
                <a:latin typeface="Times New Roman"/>
                <a:cs typeface="Times New Roman"/>
              </a:rPr>
              <a:t> </a:t>
            </a:r>
            <a:r>
              <a:rPr sz="1450" i="1" spc="90" dirty="0">
                <a:latin typeface="Times New Roman"/>
                <a:cs typeface="Times New Roman"/>
              </a:rPr>
              <a:t>(Wilkes </a:t>
            </a:r>
            <a:r>
              <a:rPr sz="1450" i="1" spc="45" dirty="0">
                <a:latin typeface="Times New Roman"/>
                <a:cs typeface="Times New Roman"/>
              </a:rPr>
              <a:t>’51) </a:t>
            </a:r>
            <a:r>
              <a:rPr sz="1450" i="1" spc="155" dirty="0">
                <a:latin typeface="Times New Roman"/>
                <a:cs typeface="Times New Roman"/>
              </a:rPr>
              <a:t>vs  </a:t>
            </a:r>
            <a:r>
              <a:rPr sz="1450" i="1" spc="60" dirty="0">
                <a:latin typeface="Times New Roman"/>
                <a:cs typeface="Times New Roman"/>
              </a:rPr>
              <a:t>“wired</a:t>
            </a:r>
            <a:r>
              <a:rPr sz="1450" i="1" spc="70" dirty="0">
                <a:latin typeface="Times New Roman"/>
                <a:cs typeface="Times New Roman"/>
              </a:rPr>
              <a:t> </a:t>
            </a:r>
            <a:r>
              <a:rPr sz="1450" i="1" spc="30" dirty="0">
                <a:latin typeface="Times New Roman"/>
                <a:cs typeface="Times New Roman"/>
              </a:rPr>
              <a:t>logic”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i="1" spc="100" dirty="0">
                <a:latin typeface="Times New Roman"/>
                <a:cs typeface="Times New Roman"/>
              </a:rPr>
              <a:t>ALU </a:t>
            </a:r>
            <a:r>
              <a:rPr sz="1650" i="1" spc="215" dirty="0">
                <a:latin typeface="Times New Roman"/>
                <a:cs typeface="Times New Roman"/>
              </a:rPr>
              <a:t>+ </a:t>
            </a:r>
            <a:r>
              <a:rPr sz="1650" i="1" spc="114" dirty="0">
                <a:latin typeface="Times New Roman"/>
                <a:cs typeface="Times New Roman"/>
              </a:rPr>
              <a:t>registers </a:t>
            </a:r>
            <a:r>
              <a:rPr sz="1650" i="1" spc="65" dirty="0">
                <a:latin typeface="Times New Roman"/>
                <a:cs typeface="Times New Roman"/>
              </a:rPr>
              <a:t>(data</a:t>
            </a:r>
            <a:r>
              <a:rPr sz="1650" i="1" spc="75" dirty="0">
                <a:latin typeface="Times New Roman"/>
                <a:cs typeface="Times New Roman"/>
              </a:rPr>
              <a:t> </a:t>
            </a:r>
            <a:r>
              <a:rPr sz="1650" i="1" spc="70" dirty="0">
                <a:latin typeface="Times New Roman"/>
                <a:cs typeface="Times New Roman"/>
              </a:rPr>
              <a:t>path)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i="1" spc="80" dirty="0">
                <a:latin typeface="Times New Roman"/>
                <a:cs typeface="Times New Roman"/>
              </a:rPr>
              <a:t>Livello </a:t>
            </a:r>
            <a:r>
              <a:rPr sz="1650" i="1" spc="95" dirty="0">
                <a:latin typeface="Times New Roman"/>
                <a:cs typeface="Times New Roman"/>
              </a:rPr>
              <a:t>logico-digitale</a:t>
            </a:r>
            <a:r>
              <a:rPr sz="1650" i="1" spc="130" dirty="0">
                <a:latin typeface="Times New Roman"/>
                <a:cs typeface="Times New Roman"/>
              </a:rPr>
              <a:t> </a:t>
            </a:r>
            <a:r>
              <a:rPr sz="1650" i="1" spc="90" dirty="0">
                <a:latin typeface="Times New Roman"/>
                <a:cs typeface="Times New Roman"/>
              </a:rPr>
              <a:t>(gate)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1592" y="1929396"/>
            <a:ext cx="1268729" cy="51128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22092" y="3081540"/>
            <a:ext cx="1357121" cy="51128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97913"/>
            <a:ext cx="8021320" cy="18370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principio </a:t>
            </a:r>
            <a:r>
              <a:rPr sz="1800" spc="-5" dirty="0">
                <a:latin typeface="Arial"/>
                <a:cs typeface="Arial"/>
              </a:rPr>
              <a:t>era il </a:t>
            </a:r>
            <a:r>
              <a:rPr sz="1800" spc="-10" dirty="0">
                <a:latin typeface="Arial"/>
                <a:cs typeface="Arial"/>
              </a:rPr>
              <a:t>linguaggio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macchina….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Per facilitare la programmazione </a:t>
            </a:r>
            <a:r>
              <a:rPr sz="1800" dirty="0">
                <a:latin typeface="Arial"/>
                <a:cs typeface="Arial"/>
              </a:rPr>
              <a:t>fu </a:t>
            </a:r>
            <a:r>
              <a:rPr sz="1800" spc="-5" dirty="0">
                <a:latin typeface="Arial"/>
                <a:cs typeface="Arial"/>
              </a:rPr>
              <a:t>introdotto il </a:t>
            </a:r>
            <a:r>
              <a:rPr sz="1800" spc="-10" dirty="0">
                <a:latin typeface="Arial"/>
                <a:cs typeface="Arial"/>
              </a:rPr>
              <a:t>linguaggio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00FF"/>
                </a:solidFill>
                <a:latin typeface="Arial"/>
                <a:cs typeface="Arial"/>
              </a:rPr>
              <a:t>assembly</a:t>
            </a:r>
            <a:endParaRPr sz="1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4"/>
              </a:spcBef>
              <a:buChar char="•"/>
              <a:tabLst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L’assembly definisce </a:t>
            </a:r>
            <a:r>
              <a:rPr sz="1800" spc="-10" dirty="0">
                <a:latin typeface="Arial"/>
                <a:cs typeface="Arial"/>
              </a:rPr>
              <a:t>una </a:t>
            </a:r>
            <a:r>
              <a:rPr sz="1800" spc="-5" dirty="0">
                <a:latin typeface="Arial"/>
                <a:cs typeface="Arial"/>
              </a:rPr>
              <a:t>notazione simbolica </a:t>
            </a:r>
            <a:r>
              <a:rPr sz="1800" dirty="0">
                <a:latin typeface="Arial"/>
                <a:cs typeface="Arial"/>
              </a:rPr>
              <a:t>che è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stretta </a:t>
            </a:r>
            <a:r>
              <a:rPr sz="1800" spc="-5" dirty="0">
                <a:latin typeface="Arial"/>
                <a:cs typeface="Arial"/>
              </a:rPr>
              <a:t>relazione  (1:1) </a:t>
            </a:r>
            <a:r>
              <a:rPr sz="1800" dirty="0">
                <a:latin typeface="Arial"/>
                <a:cs typeface="Arial"/>
              </a:rPr>
              <a:t>con i </a:t>
            </a:r>
            <a:r>
              <a:rPr sz="1800" spc="-5" dirty="0">
                <a:latin typeface="Arial"/>
                <a:cs typeface="Arial"/>
              </a:rPr>
              <a:t>codici in linguaggio macchina. </a:t>
            </a:r>
            <a:r>
              <a:rPr sz="1800" dirty="0">
                <a:latin typeface="Arial"/>
                <a:cs typeface="Arial"/>
              </a:rPr>
              <a:t>Il </a:t>
            </a:r>
            <a:r>
              <a:rPr sz="1800" spc="-5" dirty="0">
                <a:latin typeface="Arial"/>
                <a:cs typeface="Arial"/>
              </a:rPr>
              <a:t>programma </a:t>
            </a:r>
            <a:r>
              <a:rPr sz="1800" dirty="0">
                <a:latin typeface="Arial"/>
                <a:cs typeface="Arial"/>
              </a:rPr>
              <a:t>scritto </a:t>
            </a:r>
            <a:r>
              <a:rPr sz="1800" spc="-5" dirty="0">
                <a:latin typeface="Arial"/>
                <a:cs typeface="Arial"/>
              </a:rPr>
              <a:t>in assembly 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convertito automaticamente in linguaggio </a:t>
            </a:r>
            <a:r>
              <a:rPr sz="1800" dirty="0">
                <a:latin typeface="Arial"/>
                <a:cs typeface="Arial"/>
              </a:rPr>
              <a:t>macchina </a:t>
            </a:r>
            <a:r>
              <a:rPr sz="1800" spc="-10" dirty="0">
                <a:latin typeface="Arial"/>
                <a:cs typeface="Arial"/>
              </a:rPr>
              <a:t>per </a:t>
            </a:r>
            <a:r>
              <a:rPr sz="1800" dirty="0">
                <a:latin typeface="Arial"/>
                <a:cs typeface="Arial"/>
              </a:rPr>
              <a:t>mezzo </a:t>
            </a:r>
            <a:r>
              <a:rPr sz="1800" spc="-5" dirty="0">
                <a:latin typeface="Arial"/>
                <a:cs typeface="Arial"/>
              </a:rPr>
              <a:t>del  programma traduttore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assembler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683" y="4274820"/>
            <a:ext cx="2574290" cy="739140"/>
          </a:xfrm>
          <a:prstGeom prst="rect">
            <a:avLst/>
          </a:prstGeom>
          <a:solidFill>
            <a:srgbClr val="EBEBEB"/>
          </a:solidFill>
          <a:ln w="9144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79425" marR="701675">
              <a:lnSpc>
                <a:spcPts val="1680"/>
              </a:lnSpc>
              <a:spcBef>
                <a:spcPts val="420"/>
              </a:spcBef>
            </a:pPr>
            <a:r>
              <a:rPr sz="1450" i="1" spc="-35" dirty="0">
                <a:latin typeface="Tahoma"/>
                <a:cs typeface="Tahoma"/>
              </a:rPr>
              <a:t>LOAD </a:t>
            </a:r>
            <a:r>
              <a:rPr sz="1450" i="1" spc="-30" dirty="0">
                <a:latin typeface="Tahoma"/>
                <a:cs typeface="Tahoma"/>
              </a:rPr>
              <a:t>MEM1, AC  </a:t>
            </a:r>
            <a:r>
              <a:rPr sz="1450" i="1" spc="-35" dirty="0">
                <a:latin typeface="Tahoma"/>
                <a:cs typeface="Tahoma"/>
              </a:rPr>
              <a:t>ADD </a:t>
            </a:r>
            <a:r>
              <a:rPr sz="1450" i="1" spc="-30" dirty="0">
                <a:latin typeface="Tahoma"/>
                <a:cs typeface="Tahoma"/>
              </a:rPr>
              <a:t>AC, </a:t>
            </a:r>
            <a:r>
              <a:rPr sz="1450" i="1" spc="-35" dirty="0">
                <a:latin typeface="Tahoma"/>
                <a:cs typeface="Tahoma"/>
              </a:rPr>
              <a:t>MEM2  </a:t>
            </a:r>
            <a:r>
              <a:rPr sz="1450" i="1" spc="-40" dirty="0">
                <a:latin typeface="Tahoma"/>
                <a:cs typeface="Tahoma"/>
              </a:rPr>
              <a:t>STORE </a:t>
            </a:r>
            <a:r>
              <a:rPr sz="1450" i="1" spc="-30" dirty="0">
                <a:latin typeface="Tahoma"/>
                <a:cs typeface="Tahoma"/>
              </a:rPr>
              <a:t>AC,</a:t>
            </a:r>
            <a:r>
              <a:rPr sz="1450" i="1" spc="-75" dirty="0">
                <a:latin typeface="Tahoma"/>
                <a:cs typeface="Tahoma"/>
              </a:rPr>
              <a:t> </a:t>
            </a:r>
            <a:r>
              <a:rPr sz="1450" i="1" spc="-35" dirty="0">
                <a:latin typeface="Tahoma"/>
                <a:cs typeface="Tahoma"/>
              </a:rPr>
              <a:t>MEM2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1252" y="4192523"/>
            <a:ext cx="1187450" cy="81534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25781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030"/>
              </a:spcBef>
            </a:pPr>
            <a:r>
              <a:rPr sz="1900" i="1" spc="-55" dirty="0">
                <a:latin typeface="Tahoma"/>
                <a:cs typeface="Tahoma"/>
              </a:rPr>
              <a:t>Assembler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8154" y="4225044"/>
            <a:ext cx="312928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2590">
              <a:lnSpc>
                <a:spcPts val="1710"/>
              </a:lnSpc>
              <a:spcBef>
                <a:spcPts val="130"/>
              </a:spcBef>
            </a:pPr>
            <a:r>
              <a:rPr sz="1450" i="1" spc="-30" dirty="0">
                <a:latin typeface="Tahoma"/>
                <a:cs typeface="Tahoma"/>
              </a:rPr>
              <a:t>1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ts val="1710"/>
              </a:lnSpc>
            </a:pPr>
            <a:r>
              <a:rPr sz="1450" i="1" spc="-35" dirty="0">
                <a:latin typeface="Tahoma"/>
                <a:cs typeface="Tahoma"/>
              </a:rPr>
              <a:t>01001001001000000000000000000101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8299" y="4651443"/>
            <a:ext cx="123189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25" dirty="0">
                <a:latin typeface="Tahoma"/>
                <a:cs typeface="Tahoma"/>
              </a:rPr>
              <a:t>1</a:t>
            </a:r>
            <a:endParaRPr sz="145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73267" y="4209288"/>
          <a:ext cx="3118485" cy="24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19"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  <a:spcBef>
                          <a:spcPts val="215"/>
                        </a:spcBef>
                      </a:pPr>
                      <a:r>
                        <a:rPr sz="1450" i="1" spc="-30" dirty="0">
                          <a:latin typeface="Tahoma"/>
                          <a:cs typeface="Tahoma"/>
                        </a:rPr>
                        <a:t>1000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9525">
                      <a:solidFill>
                        <a:srgbClr val="3333FF"/>
                      </a:solidFill>
                      <a:prstDash val="solid"/>
                    </a:lnL>
                    <a:lnR w="9525">
                      <a:solidFill>
                        <a:srgbClr val="6600CC"/>
                      </a:solidFill>
                      <a:prstDash val="solid"/>
                    </a:lnR>
                    <a:lnT w="9525">
                      <a:solidFill>
                        <a:srgbClr val="3333FF"/>
                      </a:solidFill>
                      <a:prstDash val="solid"/>
                    </a:lnT>
                    <a:lnB w="9525">
                      <a:solidFill>
                        <a:srgbClr val="3333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540"/>
                        </a:lnSpc>
                        <a:spcBef>
                          <a:spcPts val="215"/>
                        </a:spcBef>
                      </a:pPr>
                      <a:r>
                        <a:rPr sz="1450" i="1" dirty="0">
                          <a:latin typeface="Tahoma"/>
                          <a:cs typeface="Tahoma"/>
                        </a:rPr>
                        <a:t>00</a:t>
                      </a:r>
                      <a:r>
                        <a:rPr sz="1450" i="1" spc="-1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450" i="1" dirty="0">
                          <a:latin typeface="Tahoma"/>
                          <a:cs typeface="Tahoma"/>
                        </a:rPr>
                        <a:t>1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9525">
                      <a:solidFill>
                        <a:srgbClr val="6600CC"/>
                      </a:solidFill>
                      <a:prstDash val="solid"/>
                    </a:lnL>
                    <a:lnR w="9525">
                      <a:solidFill>
                        <a:srgbClr val="CC0099"/>
                      </a:solidFill>
                      <a:prstDash val="solid"/>
                    </a:lnR>
                    <a:lnT w="9525">
                      <a:solidFill>
                        <a:srgbClr val="6600CC"/>
                      </a:solidFill>
                      <a:prstDash val="solid"/>
                    </a:lnT>
                    <a:lnB w="9525">
                      <a:solidFill>
                        <a:srgbClr val="6600CC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  <a:spcBef>
                          <a:spcPts val="215"/>
                        </a:spcBef>
                      </a:pPr>
                      <a:r>
                        <a:rPr sz="1450" i="1" spc="-35" dirty="0">
                          <a:latin typeface="Tahoma"/>
                          <a:cs typeface="Tahoma"/>
                        </a:rPr>
                        <a:t>10110101101010101010100</a:t>
                      </a:r>
                      <a:endParaRPr sz="1450" dirty="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0099"/>
                      </a:solidFill>
                      <a:prstDash val="solid"/>
                    </a:lnL>
                    <a:lnR w="9525">
                      <a:solidFill>
                        <a:srgbClr val="CC0099"/>
                      </a:solidFill>
                      <a:prstDash val="solid"/>
                    </a:lnR>
                    <a:lnT w="9525">
                      <a:solidFill>
                        <a:srgbClr val="CC0099"/>
                      </a:solidFill>
                      <a:prstDash val="solid"/>
                    </a:lnT>
                    <a:lnB w="9525">
                      <a:solidFill>
                        <a:srgbClr val="CC009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579364" y="4643628"/>
          <a:ext cx="3107690" cy="24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55"/>
                        </a:spcBef>
                      </a:pPr>
                      <a:r>
                        <a:rPr sz="1450" i="1" spc="-25" dirty="0">
                          <a:latin typeface="Tahoma"/>
                          <a:cs typeface="Tahoma"/>
                        </a:rPr>
                        <a:t>1000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3333FF"/>
                      </a:solidFill>
                      <a:prstDash val="solid"/>
                    </a:lnL>
                    <a:lnR w="9525">
                      <a:solidFill>
                        <a:srgbClr val="6600CC"/>
                      </a:solidFill>
                      <a:prstDash val="solid"/>
                    </a:lnR>
                    <a:lnT w="9525">
                      <a:solidFill>
                        <a:srgbClr val="3333FF"/>
                      </a:solidFill>
                      <a:prstDash val="solid"/>
                    </a:lnT>
                    <a:lnB w="9525">
                      <a:solidFill>
                        <a:srgbClr val="3333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600"/>
                        </a:lnSpc>
                        <a:spcBef>
                          <a:spcPts val="155"/>
                        </a:spcBef>
                      </a:pPr>
                      <a:r>
                        <a:rPr sz="1450" i="1" dirty="0">
                          <a:latin typeface="Tahoma"/>
                          <a:cs typeface="Tahoma"/>
                        </a:rPr>
                        <a:t>00</a:t>
                      </a:r>
                      <a:r>
                        <a:rPr sz="1450" i="1" spc="-1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50" i="1" dirty="0">
                          <a:latin typeface="Tahoma"/>
                          <a:cs typeface="Tahoma"/>
                        </a:rPr>
                        <a:t>0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6600CC"/>
                      </a:solidFill>
                      <a:prstDash val="solid"/>
                    </a:lnL>
                    <a:lnR w="9525">
                      <a:solidFill>
                        <a:srgbClr val="CC0099"/>
                      </a:solidFill>
                      <a:prstDash val="solid"/>
                    </a:lnR>
                    <a:lnT w="9525">
                      <a:solidFill>
                        <a:srgbClr val="6600CC"/>
                      </a:solidFill>
                      <a:prstDash val="solid"/>
                    </a:lnT>
                    <a:lnB w="9525">
                      <a:solidFill>
                        <a:srgbClr val="6600CC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55"/>
                        </a:spcBef>
                      </a:pPr>
                      <a:r>
                        <a:rPr sz="1450" i="1" spc="-35" dirty="0">
                          <a:latin typeface="Tahoma"/>
                          <a:cs typeface="Tahoma"/>
                        </a:rPr>
                        <a:t>10110101101001000001100</a:t>
                      </a:r>
                      <a:endParaRPr sz="1450" dirty="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9525">
                      <a:solidFill>
                        <a:srgbClr val="CC0099"/>
                      </a:solidFill>
                      <a:prstDash val="solid"/>
                    </a:lnL>
                    <a:lnR w="9525">
                      <a:solidFill>
                        <a:srgbClr val="CC0099"/>
                      </a:solidFill>
                      <a:prstDash val="solid"/>
                    </a:lnR>
                    <a:lnT w="9525">
                      <a:solidFill>
                        <a:srgbClr val="CC0099"/>
                      </a:solidFill>
                      <a:prstDash val="solid"/>
                    </a:lnT>
                    <a:lnB w="9525">
                      <a:solidFill>
                        <a:srgbClr val="CC009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544823" y="4482084"/>
            <a:ext cx="245363" cy="23317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9700" y="4474464"/>
            <a:ext cx="245363" cy="231648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Assembler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71840" y="6290690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937131"/>
            <a:ext cx="3595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ahoma"/>
                <a:cs typeface="Tahoma"/>
              </a:rPr>
              <a:t>Il programma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assembler…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563367"/>
            <a:ext cx="2702560" cy="3173095"/>
          </a:xfrm>
          <a:prstGeom prst="rect">
            <a:avLst/>
          </a:prstGeom>
          <a:solidFill>
            <a:srgbClr val="CC99FF"/>
          </a:solidFill>
          <a:ln w="9144">
            <a:solidFill>
              <a:srgbClr val="6600C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79705" marR="500380">
              <a:lnSpc>
                <a:spcPct val="120000"/>
              </a:lnSpc>
              <a:spcBef>
                <a:spcPts val="450"/>
              </a:spcBef>
            </a:pPr>
            <a:r>
              <a:rPr sz="2000" dirty="0">
                <a:latin typeface="Tahoma"/>
                <a:cs typeface="Tahoma"/>
              </a:rPr>
              <a:t>LOAD a,REG1  LOAD b,REG2  ADD REG1,REG2  LOAD </a:t>
            </a:r>
            <a:r>
              <a:rPr sz="2000" spc="-5" dirty="0">
                <a:latin typeface="Tahoma"/>
                <a:cs typeface="Tahoma"/>
              </a:rPr>
              <a:t>c,REG3  </a:t>
            </a:r>
            <a:r>
              <a:rPr sz="2000" dirty="0">
                <a:latin typeface="Tahoma"/>
                <a:cs typeface="Tahoma"/>
              </a:rPr>
              <a:t>LOAD d,REG4  ADD REG3,REG4  MULT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REG1,REG3  </a:t>
            </a:r>
            <a:r>
              <a:rPr sz="2000" spc="-5" dirty="0">
                <a:latin typeface="Tahoma"/>
                <a:cs typeface="Tahoma"/>
              </a:rPr>
              <a:t>STORE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REG1,e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6967" y="4572000"/>
            <a:ext cx="2091055" cy="407034"/>
          </a:xfrm>
          <a:prstGeom prst="rect">
            <a:avLst/>
          </a:prstGeom>
          <a:solidFill>
            <a:srgbClr val="9999FF"/>
          </a:solidFill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2100" i="1" spc="-55" dirty="0">
                <a:latin typeface="Tahoma"/>
                <a:cs typeface="Tahoma"/>
              </a:rPr>
              <a:t>e=(a+b)*(c+d);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4978" y="3122119"/>
            <a:ext cx="2339975" cy="6521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90"/>
              </a:spcBef>
            </a:pPr>
            <a:r>
              <a:rPr sz="2100" i="1" spc="-50" dirty="0">
                <a:latin typeface="Tahoma"/>
                <a:cs typeface="Tahoma"/>
              </a:rPr>
              <a:t>Corrisponde</a:t>
            </a:r>
            <a:r>
              <a:rPr sz="2100" i="1" spc="-120" dirty="0">
                <a:latin typeface="Tahoma"/>
                <a:cs typeface="Tahoma"/>
              </a:rPr>
              <a:t> </a:t>
            </a:r>
            <a:r>
              <a:rPr sz="2100" i="1" spc="-40" dirty="0">
                <a:latin typeface="Tahoma"/>
                <a:cs typeface="Tahoma"/>
              </a:rPr>
              <a:t>all’unica  </a:t>
            </a:r>
            <a:r>
              <a:rPr sz="2100" i="1" spc="-45" dirty="0">
                <a:latin typeface="Tahoma"/>
                <a:cs typeface="Tahoma"/>
              </a:rPr>
              <a:t>istruzione</a:t>
            </a:r>
            <a:r>
              <a:rPr sz="2100" i="1" spc="-50" dirty="0">
                <a:latin typeface="Tahoma"/>
                <a:cs typeface="Tahoma"/>
              </a:rPr>
              <a:t> </a:t>
            </a:r>
            <a:r>
              <a:rPr sz="2100" i="1" spc="-70" dirty="0">
                <a:latin typeface="Tahoma"/>
                <a:cs typeface="Tahoma"/>
              </a:rPr>
              <a:t>C…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60335" y="4037076"/>
            <a:ext cx="1080770" cy="889000"/>
          </a:xfrm>
          <a:custGeom>
            <a:avLst/>
            <a:gdLst/>
            <a:ahLst/>
            <a:cxnLst/>
            <a:rect l="l" t="t" r="r" b="b"/>
            <a:pathLst>
              <a:path w="1080770" h="889000">
                <a:moveTo>
                  <a:pt x="360172" y="218312"/>
                </a:moveTo>
                <a:lnTo>
                  <a:pt x="0" y="586867"/>
                </a:lnTo>
                <a:lnTo>
                  <a:pt x="360172" y="888492"/>
                </a:lnTo>
                <a:lnTo>
                  <a:pt x="360172" y="720851"/>
                </a:lnTo>
                <a:lnTo>
                  <a:pt x="421685" y="707904"/>
                </a:lnTo>
                <a:lnTo>
                  <a:pt x="480945" y="693145"/>
                </a:lnTo>
                <a:lnTo>
                  <a:pt x="537878" y="676655"/>
                </a:lnTo>
                <a:lnTo>
                  <a:pt x="592409" y="658511"/>
                </a:lnTo>
                <a:lnTo>
                  <a:pt x="644466" y="638792"/>
                </a:lnTo>
                <a:lnTo>
                  <a:pt x="693974" y="617577"/>
                </a:lnTo>
                <a:lnTo>
                  <a:pt x="740861" y="594943"/>
                </a:lnTo>
                <a:lnTo>
                  <a:pt x="785052" y="570971"/>
                </a:lnTo>
                <a:lnTo>
                  <a:pt x="826473" y="545738"/>
                </a:lnTo>
                <a:lnTo>
                  <a:pt x="865052" y="519322"/>
                </a:lnTo>
                <a:lnTo>
                  <a:pt x="900714" y="491803"/>
                </a:lnTo>
                <a:lnTo>
                  <a:pt x="933385" y="463259"/>
                </a:lnTo>
                <a:lnTo>
                  <a:pt x="962993" y="433768"/>
                </a:lnTo>
                <a:lnTo>
                  <a:pt x="989463" y="403409"/>
                </a:lnTo>
                <a:lnTo>
                  <a:pt x="1002593" y="385825"/>
                </a:lnTo>
                <a:lnTo>
                  <a:pt x="360172" y="385825"/>
                </a:lnTo>
                <a:lnTo>
                  <a:pt x="360172" y="218312"/>
                </a:lnTo>
                <a:close/>
              </a:path>
              <a:path w="1080770" h="889000">
                <a:moveTo>
                  <a:pt x="1035558" y="0"/>
                </a:moveTo>
                <a:lnTo>
                  <a:pt x="1015290" y="33280"/>
                </a:lnTo>
                <a:lnTo>
                  <a:pt x="991566" y="65641"/>
                </a:lnTo>
                <a:lnTo>
                  <a:pt x="964501" y="97019"/>
                </a:lnTo>
                <a:lnTo>
                  <a:pt x="934208" y="127347"/>
                </a:lnTo>
                <a:lnTo>
                  <a:pt x="900799" y="156561"/>
                </a:lnTo>
                <a:lnTo>
                  <a:pt x="864389" y="184596"/>
                </a:lnTo>
                <a:lnTo>
                  <a:pt x="825091" y="211388"/>
                </a:lnTo>
                <a:lnTo>
                  <a:pt x="783018" y="236870"/>
                </a:lnTo>
                <a:lnTo>
                  <a:pt x="738284" y="260979"/>
                </a:lnTo>
                <a:lnTo>
                  <a:pt x="691003" y="283650"/>
                </a:lnTo>
                <a:lnTo>
                  <a:pt x="641288" y="304817"/>
                </a:lnTo>
                <a:lnTo>
                  <a:pt x="589252" y="324415"/>
                </a:lnTo>
                <a:lnTo>
                  <a:pt x="535009" y="342380"/>
                </a:lnTo>
                <a:lnTo>
                  <a:pt x="478672" y="358647"/>
                </a:lnTo>
                <a:lnTo>
                  <a:pt x="420355" y="373150"/>
                </a:lnTo>
                <a:lnTo>
                  <a:pt x="360172" y="385825"/>
                </a:lnTo>
                <a:lnTo>
                  <a:pt x="1002593" y="385825"/>
                </a:lnTo>
                <a:lnTo>
                  <a:pt x="1032696" y="340402"/>
                </a:lnTo>
                <a:lnTo>
                  <a:pt x="1062494" y="274866"/>
                </a:lnTo>
                <a:lnTo>
                  <a:pt x="1078268" y="207429"/>
                </a:lnTo>
                <a:lnTo>
                  <a:pt x="1080713" y="173195"/>
                </a:lnTo>
                <a:lnTo>
                  <a:pt x="1079430" y="138720"/>
                </a:lnTo>
                <a:lnTo>
                  <a:pt x="1074347" y="104085"/>
                </a:lnTo>
                <a:lnTo>
                  <a:pt x="1065389" y="69368"/>
                </a:lnTo>
                <a:lnTo>
                  <a:pt x="1052484" y="34646"/>
                </a:lnTo>
                <a:lnTo>
                  <a:pt x="1035558" y="0"/>
                </a:lnTo>
                <a:close/>
              </a:path>
            </a:pathLst>
          </a:custGeom>
          <a:solidFill>
            <a:srgbClr val="99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0335" y="3282696"/>
            <a:ext cx="1080770" cy="922019"/>
          </a:xfrm>
          <a:custGeom>
            <a:avLst/>
            <a:gdLst/>
            <a:ahLst/>
            <a:cxnLst/>
            <a:rect l="l" t="t" r="r" b="b"/>
            <a:pathLst>
              <a:path w="1080770" h="922020">
                <a:moveTo>
                  <a:pt x="0" y="0"/>
                </a:moveTo>
                <a:lnTo>
                  <a:pt x="0" y="335152"/>
                </a:lnTo>
                <a:lnTo>
                  <a:pt x="61316" y="336081"/>
                </a:lnTo>
                <a:lnTo>
                  <a:pt x="121735" y="338834"/>
                </a:lnTo>
                <a:lnTo>
                  <a:pt x="181166" y="343362"/>
                </a:lnTo>
                <a:lnTo>
                  <a:pt x="239516" y="349615"/>
                </a:lnTo>
                <a:lnTo>
                  <a:pt x="296695" y="357544"/>
                </a:lnTo>
                <a:lnTo>
                  <a:pt x="352612" y="367099"/>
                </a:lnTo>
                <a:lnTo>
                  <a:pt x="407175" y="378232"/>
                </a:lnTo>
                <a:lnTo>
                  <a:pt x="460293" y="390892"/>
                </a:lnTo>
                <a:lnTo>
                  <a:pt x="511876" y="405030"/>
                </a:lnTo>
                <a:lnTo>
                  <a:pt x="561831" y="420596"/>
                </a:lnTo>
                <a:lnTo>
                  <a:pt x="610068" y="437542"/>
                </a:lnTo>
                <a:lnTo>
                  <a:pt x="656495" y="455818"/>
                </a:lnTo>
                <a:lnTo>
                  <a:pt x="701021" y="475374"/>
                </a:lnTo>
                <a:lnTo>
                  <a:pt x="743556" y="496160"/>
                </a:lnTo>
                <a:lnTo>
                  <a:pt x="784007" y="518128"/>
                </a:lnTo>
                <a:lnTo>
                  <a:pt x="822284" y="541228"/>
                </a:lnTo>
                <a:lnTo>
                  <a:pt x="858295" y="565410"/>
                </a:lnTo>
                <a:lnTo>
                  <a:pt x="891949" y="590625"/>
                </a:lnTo>
                <a:lnTo>
                  <a:pt x="923156" y="616823"/>
                </a:lnTo>
                <a:lnTo>
                  <a:pt x="951823" y="643956"/>
                </a:lnTo>
                <a:lnTo>
                  <a:pt x="977860" y="671973"/>
                </a:lnTo>
                <a:lnTo>
                  <a:pt x="1021677" y="730463"/>
                </a:lnTo>
                <a:lnTo>
                  <a:pt x="1053879" y="791898"/>
                </a:lnTo>
                <a:lnTo>
                  <a:pt x="1073735" y="855882"/>
                </a:lnTo>
                <a:lnTo>
                  <a:pt x="1080516" y="922019"/>
                </a:lnTo>
                <a:lnTo>
                  <a:pt x="1080516" y="586866"/>
                </a:lnTo>
                <a:lnTo>
                  <a:pt x="1073735" y="520752"/>
                </a:lnTo>
                <a:lnTo>
                  <a:pt x="1053879" y="456784"/>
                </a:lnTo>
                <a:lnTo>
                  <a:pt x="1021677" y="395360"/>
                </a:lnTo>
                <a:lnTo>
                  <a:pt x="977860" y="336875"/>
                </a:lnTo>
                <a:lnTo>
                  <a:pt x="951823" y="308859"/>
                </a:lnTo>
                <a:lnTo>
                  <a:pt x="923156" y="281727"/>
                </a:lnTo>
                <a:lnTo>
                  <a:pt x="891949" y="255527"/>
                </a:lnTo>
                <a:lnTo>
                  <a:pt x="858295" y="230311"/>
                </a:lnTo>
                <a:lnTo>
                  <a:pt x="822284" y="206127"/>
                </a:lnTo>
                <a:lnTo>
                  <a:pt x="784007" y="183024"/>
                </a:lnTo>
                <a:lnTo>
                  <a:pt x="743556" y="161053"/>
                </a:lnTo>
                <a:lnTo>
                  <a:pt x="701021" y="140263"/>
                </a:lnTo>
                <a:lnTo>
                  <a:pt x="656495" y="120703"/>
                </a:lnTo>
                <a:lnTo>
                  <a:pt x="610068" y="102423"/>
                </a:lnTo>
                <a:lnTo>
                  <a:pt x="561831" y="85473"/>
                </a:lnTo>
                <a:lnTo>
                  <a:pt x="511876" y="69902"/>
                </a:lnTo>
                <a:lnTo>
                  <a:pt x="460293" y="55760"/>
                </a:lnTo>
                <a:lnTo>
                  <a:pt x="407175" y="43096"/>
                </a:lnTo>
                <a:lnTo>
                  <a:pt x="352612" y="31959"/>
                </a:lnTo>
                <a:lnTo>
                  <a:pt x="296695" y="22400"/>
                </a:lnTo>
                <a:lnTo>
                  <a:pt x="239516" y="14468"/>
                </a:lnTo>
                <a:lnTo>
                  <a:pt x="181166" y="8212"/>
                </a:lnTo>
                <a:lnTo>
                  <a:pt x="121735" y="3683"/>
                </a:lnTo>
                <a:lnTo>
                  <a:pt x="61316" y="929"/>
                </a:lnTo>
                <a:lnTo>
                  <a:pt x="0" y="0"/>
                </a:lnTo>
                <a:close/>
              </a:path>
            </a:pathLst>
          </a:custGeom>
          <a:solidFill>
            <a:srgbClr val="7A5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0335" y="3282696"/>
            <a:ext cx="1080770" cy="1643380"/>
          </a:xfrm>
          <a:custGeom>
            <a:avLst/>
            <a:gdLst/>
            <a:ahLst/>
            <a:cxnLst/>
            <a:rect l="l" t="t" r="r" b="b"/>
            <a:pathLst>
              <a:path w="1080770" h="1643379">
                <a:moveTo>
                  <a:pt x="1080516" y="922019"/>
                </a:moveTo>
                <a:lnTo>
                  <a:pt x="1073735" y="855882"/>
                </a:lnTo>
                <a:lnTo>
                  <a:pt x="1053879" y="791898"/>
                </a:lnTo>
                <a:lnTo>
                  <a:pt x="1021677" y="730463"/>
                </a:lnTo>
                <a:lnTo>
                  <a:pt x="977860" y="671973"/>
                </a:lnTo>
                <a:lnTo>
                  <a:pt x="951823" y="643956"/>
                </a:lnTo>
                <a:lnTo>
                  <a:pt x="923156" y="616823"/>
                </a:lnTo>
                <a:lnTo>
                  <a:pt x="891949" y="590625"/>
                </a:lnTo>
                <a:lnTo>
                  <a:pt x="858295" y="565410"/>
                </a:lnTo>
                <a:lnTo>
                  <a:pt x="822284" y="541228"/>
                </a:lnTo>
                <a:lnTo>
                  <a:pt x="784007" y="518128"/>
                </a:lnTo>
                <a:lnTo>
                  <a:pt x="743556" y="496160"/>
                </a:lnTo>
                <a:lnTo>
                  <a:pt x="701021" y="475374"/>
                </a:lnTo>
                <a:lnTo>
                  <a:pt x="656495" y="455818"/>
                </a:lnTo>
                <a:lnTo>
                  <a:pt x="610068" y="437542"/>
                </a:lnTo>
                <a:lnTo>
                  <a:pt x="561831" y="420596"/>
                </a:lnTo>
                <a:lnTo>
                  <a:pt x="511876" y="405030"/>
                </a:lnTo>
                <a:lnTo>
                  <a:pt x="460293" y="390892"/>
                </a:lnTo>
                <a:lnTo>
                  <a:pt x="407175" y="378232"/>
                </a:lnTo>
                <a:lnTo>
                  <a:pt x="352612" y="367099"/>
                </a:lnTo>
                <a:lnTo>
                  <a:pt x="296695" y="357544"/>
                </a:lnTo>
                <a:lnTo>
                  <a:pt x="239516" y="349615"/>
                </a:lnTo>
                <a:lnTo>
                  <a:pt x="181166" y="343362"/>
                </a:lnTo>
                <a:lnTo>
                  <a:pt x="121735" y="338834"/>
                </a:lnTo>
                <a:lnTo>
                  <a:pt x="61316" y="336081"/>
                </a:lnTo>
                <a:lnTo>
                  <a:pt x="0" y="335152"/>
                </a:lnTo>
                <a:lnTo>
                  <a:pt x="0" y="0"/>
                </a:lnTo>
                <a:lnTo>
                  <a:pt x="61316" y="929"/>
                </a:lnTo>
                <a:lnTo>
                  <a:pt x="121735" y="3683"/>
                </a:lnTo>
                <a:lnTo>
                  <a:pt x="181166" y="8212"/>
                </a:lnTo>
                <a:lnTo>
                  <a:pt x="239516" y="14468"/>
                </a:lnTo>
                <a:lnTo>
                  <a:pt x="296695" y="22400"/>
                </a:lnTo>
                <a:lnTo>
                  <a:pt x="352612" y="31959"/>
                </a:lnTo>
                <a:lnTo>
                  <a:pt x="407175" y="43096"/>
                </a:lnTo>
                <a:lnTo>
                  <a:pt x="460293" y="55760"/>
                </a:lnTo>
                <a:lnTo>
                  <a:pt x="511876" y="69902"/>
                </a:lnTo>
                <a:lnTo>
                  <a:pt x="561831" y="85473"/>
                </a:lnTo>
                <a:lnTo>
                  <a:pt x="610068" y="102423"/>
                </a:lnTo>
                <a:lnTo>
                  <a:pt x="656495" y="120703"/>
                </a:lnTo>
                <a:lnTo>
                  <a:pt x="701021" y="140263"/>
                </a:lnTo>
                <a:lnTo>
                  <a:pt x="743556" y="161053"/>
                </a:lnTo>
                <a:lnTo>
                  <a:pt x="784007" y="183024"/>
                </a:lnTo>
                <a:lnTo>
                  <a:pt x="822284" y="206127"/>
                </a:lnTo>
                <a:lnTo>
                  <a:pt x="858295" y="230311"/>
                </a:lnTo>
                <a:lnTo>
                  <a:pt x="891949" y="255527"/>
                </a:lnTo>
                <a:lnTo>
                  <a:pt x="923156" y="281727"/>
                </a:lnTo>
                <a:lnTo>
                  <a:pt x="951823" y="308859"/>
                </a:lnTo>
                <a:lnTo>
                  <a:pt x="977860" y="336875"/>
                </a:lnTo>
                <a:lnTo>
                  <a:pt x="1021677" y="395360"/>
                </a:lnTo>
                <a:lnTo>
                  <a:pt x="1053879" y="456784"/>
                </a:lnTo>
                <a:lnTo>
                  <a:pt x="1073735" y="520752"/>
                </a:lnTo>
                <a:lnTo>
                  <a:pt x="1080516" y="586866"/>
                </a:lnTo>
                <a:lnTo>
                  <a:pt x="1080516" y="922019"/>
                </a:lnTo>
                <a:lnTo>
                  <a:pt x="1072786" y="992238"/>
                </a:lnTo>
                <a:lnTo>
                  <a:pt x="1050102" y="1060410"/>
                </a:lnTo>
                <a:lnTo>
                  <a:pt x="1013218" y="1125956"/>
                </a:lnTo>
                <a:lnTo>
                  <a:pt x="989687" y="1157562"/>
                </a:lnTo>
                <a:lnTo>
                  <a:pt x="962889" y="1188294"/>
                </a:lnTo>
                <a:lnTo>
                  <a:pt x="932919" y="1218080"/>
                </a:lnTo>
                <a:lnTo>
                  <a:pt x="899870" y="1246846"/>
                </a:lnTo>
                <a:lnTo>
                  <a:pt x="863838" y="1274520"/>
                </a:lnTo>
                <a:lnTo>
                  <a:pt x="824916" y="1301029"/>
                </a:lnTo>
                <a:lnTo>
                  <a:pt x="783199" y="1326301"/>
                </a:lnTo>
                <a:lnTo>
                  <a:pt x="738782" y="1350263"/>
                </a:lnTo>
                <a:lnTo>
                  <a:pt x="691759" y="1372844"/>
                </a:lnTo>
                <a:lnTo>
                  <a:pt x="642223" y="1393969"/>
                </a:lnTo>
                <a:lnTo>
                  <a:pt x="590270" y="1413567"/>
                </a:lnTo>
                <a:lnTo>
                  <a:pt x="535994" y="1431564"/>
                </a:lnTo>
                <a:lnTo>
                  <a:pt x="479490" y="1447889"/>
                </a:lnTo>
                <a:lnTo>
                  <a:pt x="420851" y="1462469"/>
                </a:lnTo>
                <a:lnTo>
                  <a:pt x="360172" y="1475231"/>
                </a:lnTo>
                <a:lnTo>
                  <a:pt x="360172" y="1642871"/>
                </a:lnTo>
                <a:lnTo>
                  <a:pt x="0" y="1341246"/>
                </a:lnTo>
                <a:lnTo>
                  <a:pt x="360172" y="972692"/>
                </a:lnTo>
                <a:lnTo>
                  <a:pt x="360172" y="1140205"/>
                </a:lnTo>
                <a:lnTo>
                  <a:pt x="420355" y="1127530"/>
                </a:lnTo>
                <a:lnTo>
                  <a:pt x="478672" y="1113027"/>
                </a:lnTo>
                <a:lnTo>
                  <a:pt x="535009" y="1096760"/>
                </a:lnTo>
                <a:lnTo>
                  <a:pt x="589252" y="1078795"/>
                </a:lnTo>
                <a:lnTo>
                  <a:pt x="641288" y="1059197"/>
                </a:lnTo>
                <a:lnTo>
                  <a:pt x="691003" y="1038030"/>
                </a:lnTo>
                <a:lnTo>
                  <a:pt x="738284" y="1015359"/>
                </a:lnTo>
                <a:lnTo>
                  <a:pt x="783018" y="991250"/>
                </a:lnTo>
                <a:lnTo>
                  <a:pt x="825091" y="965768"/>
                </a:lnTo>
                <a:lnTo>
                  <a:pt x="864389" y="938976"/>
                </a:lnTo>
                <a:lnTo>
                  <a:pt x="900799" y="910941"/>
                </a:lnTo>
                <a:lnTo>
                  <a:pt x="934208" y="881727"/>
                </a:lnTo>
                <a:lnTo>
                  <a:pt x="964501" y="851399"/>
                </a:lnTo>
                <a:lnTo>
                  <a:pt x="991566" y="820021"/>
                </a:lnTo>
                <a:lnTo>
                  <a:pt x="1015290" y="787660"/>
                </a:lnTo>
                <a:lnTo>
                  <a:pt x="1035558" y="7543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Assembler </a:t>
            </a:r>
            <a:r>
              <a:rPr dirty="0"/>
              <a:t>e </a:t>
            </a:r>
            <a:r>
              <a:rPr spc="-5" dirty="0"/>
              <a:t>linguaggi di </a:t>
            </a:r>
            <a:r>
              <a:rPr dirty="0"/>
              <a:t>alto</a:t>
            </a:r>
            <a:r>
              <a:rPr spc="-40" dirty="0"/>
              <a:t> </a:t>
            </a:r>
            <a:r>
              <a:rPr spc="-5" dirty="0"/>
              <a:t>livello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71840" y="6290690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2100" y="2129027"/>
            <a:ext cx="1358646" cy="56768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61759" y="2129027"/>
            <a:ext cx="537210" cy="56768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9983" y="2129027"/>
            <a:ext cx="749046" cy="56768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0043" y="2129027"/>
            <a:ext cx="976122" cy="567689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8241" y="1580133"/>
            <a:ext cx="793686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Oggi si </a:t>
            </a:r>
            <a:r>
              <a:rPr sz="2000" spc="-5" dirty="0">
                <a:latin typeface="Arial"/>
                <a:cs typeface="Arial"/>
              </a:rPr>
              <a:t>utilizza l’assembly </a:t>
            </a:r>
            <a:r>
              <a:rPr sz="2000" dirty="0">
                <a:latin typeface="Arial"/>
                <a:cs typeface="Arial"/>
              </a:rPr>
              <a:t>solo se </a:t>
            </a:r>
            <a:r>
              <a:rPr sz="2000" spc="-5" dirty="0">
                <a:latin typeface="Arial"/>
                <a:cs typeface="Arial"/>
              </a:rPr>
              <a:t>esistono </a:t>
            </a:r>
            <a:r>
              <a:rPr sz="2000" dirty="0">
                <a:latin typeface="Arial"/>
                <a:cs typeface="Arial"/>
              </a:rPr>
              <a:t>vincoli </a:t>
            </a:r>
            <a:r>
              <a:rPr sz="2000" spc="-5" dirty="0">
                <a:latin typeface="Arial"/>
                <a:cs typeface="Arial"/>
              </a:rPr>
              <a:t>stringenti sui  </a:t>
            </a:r>
            <a:r>
              <a:rPr sz="2000" dirty="0">
                <a:latin typeface="Arial"/>
                <a:cs typeface="Arial"/>
              </a:rPr>
              <a:t>tempi di </a:t>
            </a:r>
            <a:r>
              <a:rPr sz="2000" spc="-5" dirty="0">
                <a:latin typeface="Arial"/>
                <a:cs typeface="Arial"/>
              </a:rPr>
              <a:t>esecuzione </a:t>
            </a:r>
            <a:r>
              <a:rPr sz="2000" dirty="0">
                <a:latin typeface="Arial"/>
                <a:cs typeface="Arial"/>
              </a:rPr>
              <a:t>e sulla </a:t>
            </a:r>
            <a:r>
              <a:rPr sz="2000" spc="-5" dirty="0">
                <a:latin typeface="Arial"/>
                <a:cs typeface="Arial"/>
              </a:rPr>
              <a:t>architettura; viceversa </a:t>
            </a:r>
            <a:r>
              <a:rPr sz="2000" dirty="0">
                <a:latin typeface="Arial"/>
                <a:cs typeface="Arial"/>
              </a:rPr>
              <a:t>si </a:t>
            </a:r>
            <a:r>
              <a:rPr sz="2000" spc="-5" dirty="0">
                <a:latin typeface="Arial"/>
                <a:cs typeface="Arial"/>
              </a:rPr>
              <a:t>usano  linguaggi più </a:t>
            </a:r>
            <a:r>
              <a:rPr sz="2000" dirty="0">
                <a:latin typeface="Arial"/>
                <a:cs typeface="Arial"/>
              </a:rPr>
              <a:t>vicini al </a:t>
            </a:r>
            <a:r>
              <a:rPr sz="2000" spc="-5" dirty="0">
                <a:latin typeface="Arial"/>
                <a:cs typeface="Arial"/>
              </a:rPr>
              <a:t>linguaggio naturale, 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linguaggi 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di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alto</a:t>
            </a:r>
            <a:r>
              <a:rPr sz="2000" spc="-4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livello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linguaggi </a:t>
            </a:r>
            <a:r>
              <a:rPr sz="2000" dirty="0">
                <a:latin typeface="Arial"/>
                <a:cs typeface="Arial"/>
              </a:rPr>
              <a:t>di </a:t>
            </a:r>
            <a:r>
              <a:rPr sz="2000" spc="-5" dirty="0">
                <a:latin typeface="Arial"/>
                <a:cs typeface="Arial"/>
              </a:rPr>
              <a:t>alto livello </a:t>
            </a:r>
            <a:r>
              <a:rPr sz="2000" dirty="0">
                <a:latin typeface="Arial"/>
                <a:cs typeface="Arial"/>
              </a:rPr>
              <a:t>sono </a:t>
            </a:r>
            <a:r>
              <a:rPr sz="2000" spc="-5" dirty="0">
                <a:latin typeface="Arial"/>
                <a:cs typeface="Arial"/>
              </a:rPr>
              <a:t>elementi intermedi </a:t>
            </a:r>
            <a:r>
              <a:rPr sz="2000" dirty="0">
                <a:latin typeface="Arial"/>
                <a:cs typeface="Arial"/>
              </a:rPr>
              <a:t>di una </a:t>
            </a:r>
            <a:r>
              <a:rPr sz="2000" spc="-5" dirty="0">
                <a:latin typeface="Arial"/>
                <a:cs typeface="Arial"/>
              </a:rPr>
              <a:t>varietà </a:t>
            </a:r>
            <a:r>
              <a:rPr sz="2000" spc="-15" dirty="0">
                <a:latin typeface="Arial"/>
                <a:cs typeface="Arial"/>
              </a:rPr>
              <a:t>di  </a:t>
            </a:r>
            <a:r>
              <a:rPr sz="2000" spc="-5" dirty="0">
                <a:latin typeface="Arial"/>
                <a:cs typeface="Arial"/>
              </a:rPr>
              <a:t>linguaggi </a:t>
            </a:r>
            <a:r>
              <a:rPr sz="2000" dirty="0">
                <a:latin typeface="Arial"/>
                <a:cs typeface="Arial"/>
              </a:rPr>
              <a:t>ai cui </a:t>
            </a:r>
            <a:r>
              <a:rPr sz="2000" spc="-5" dirty="0">
                <a:latin typeface="Arial"/>
                <a:cs typeface="Arial"/>
              </a:rPr>
              <a:t>estremi </a:t>
            </a:r>
            <a:r>
              <a:rPr sz="2000" dirty="0">
                <a:latin typeface="Arial"/>
                <a:cs typeface="Arial"/>
              </a:rPr>
              <a:t>si </a:t>
            </a:r>
            <a:r>
              <a:rPr sz="2000" spc="-5" dirty="0">
                <a:latin typeface="Arial"/>
                <a:cs typeface="Arial"/>
              </a:rPr>
              <a:t>trovano il linguaggio </a:t>
            </a:r>
            <a:r>
              <a:rPr sz="2000" dirty="0">
                <a:latin typeface="Arial"/>
                <a:cs typeface="Arial"/>
              </a:rPr>
              <a:t>macchina ed i  </a:t>
            </a:r>
            <a:r>
              <a:rPr sz="2000" spc="-5" dirty="0">
                <a:latin typeface="Arial"/>
                <a:cs typeface="Arial"/>
              </a:rPr>
              <a:t>linguaggi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naturali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6560" y="4044696"/>
            <a:ext cx="3632199" cy="2552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 </a:t>
            </a:r>
            <a:r>
              <a:rPr spc="-5" dirty="0"/>
              <a:t>di</a:t>
            </a:r>
            <a:r>
              <a:rPr spc="10" dirty="0"/>
              <a:t> </a:t>
            </a:r>
            <a:r>
              <a:rPr spc="-5" dirty="0"/>
              <a:t>programmazione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840" y="6290690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Programma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7028" y="44576"/>
            <a:ext cx="2536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Georgia"/>
                <a:cs typeface="Georgia"/>
              </a:rPr>
              <a:t>Prof.Ing. Donato</a:t>
            </a:r>
            <a:r>
              <a:rPr sz="1600" i="1" spc="10" dirty="0">
                <a:latin typeface="Georgia"/>
                <a:cs typeface="Georgia"/>
              </a:rPr>
              <a:t> </a:t>
            </a:r>
            <a:r>
              <a:rPr sz="1600" i="1" spc="-5" dirty="0">
                <a:latin typeface="Georgia"/>
                <a:cs typeface="Georgia"/>
              </a:rPr>
              <a:t>Impedovo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79119" y="1524126"/>
            <a:ext cx="7121525" cy="444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Architettura</a:t>
            </a:r>
            <a:endParaRPr sz="2000">
              <a:latin typeface="Arial"/>
              <a:cs typeface="Arial"/>
            </a:endParaRPr>
          </a:p>
          <a:p>
            <a:pPr marL="413384" marR="243395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Introduzione agli </a:t>
            </a:r>
            <a:r>
              <a:rPr sz="2000" dirty="0">
                <a:latin typeface="Arial"/>
                <a:cs typeface="Arial"/>
              </a:rPr>
              <a:t>Elaboratori  </a:t>
            </a:r>
            <a:r>
              <a:rPr sz="2000" spc="-5" dirty="0">
                <a:latin typeface="Arial"/>
                <a:cs typeface="Arial"/>
              </a:rPr>
              <a:t>Rappresentazione dell’Informazione  Livello Logico-Digitale  </a:t>
            </a:r>
            <a:r>
              <a:rPr sz="2000" dirty="0">
                <a:latin typeface="Arial"/>
                <a:cs typeface="Arial"/>
              </a:rPr>
              <a:t>Organizzazione </a:t>
            </a:r>
            <a:r>
              <a:rPr sz="2000" spc="-5" dirty="0">
                <a:latin typeface="Arial"/>
                <a:cs typeface="Arial"/>
              </a:rPr>
              <a:t>dei Sistemi di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Calcolo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Introduzione </a:t>
            </a:r>
            <a:r>
              <a:rPr sz="2000" spc="-5" dirty="0">
                <a:latin typeface="Arial"/>
                <a:cs typeface="Arial"/>
              </a:rPr>
              <a:t>agli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413384" marR="2616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Descrizione e </a:t>
            </a:r>
            <a:r>
              <a:rPr sz="2000" spc="-5" dirty="0">
                <a:latin typeface="Arial"/>
                <a:cs typeface="Arial"/>
              </a:rPr>
              <a:t>Controllo dei </a:t>
            </a:r>
            <a:r>
              <a:rPr sz="2000" dirty="0">
                <a:latin typeface="Arial"/>
                <a:cs typeface="Arial"/>
              </a:rPr>
              <a:t>Processi  Thread, SMP 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Microkernel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Concorrenza: </a:t>
            </a:r>
            <a:r>
              <a:rPr sz="2000" dirty="0">
                <a:latin typeface="Arial"/>
                <a:cs typeface="Arial"/>
              </a:rPr>
              <a:t>mutua esclusione 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Sincronizzazione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Gestione </a:t>
            </a:r>
            <a:r>
              <a:rPr sz="2000" spc="-5" dirty="0">
                <a:latin typeface="Arial"/>
                <a:cs typeface="Arial"/>
              </a:rPr>
              <a:t>della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memoria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50"/>
              </a:lnSpc>
              <a:spcBef>
                <a:spcPts val="670"/>
              </a:spcBef>
            </a:pPr>
            <a:r>
              <a:rPr sz="1650" b="1" i="1" spc="-30" dirty="0">
                <a:latin typeface="Arial"/>
                <a:cs typeface="Arial"/>
              </a:rPr>
              <a:t>PRE-REQUISITI</a:t>
            </a:r>
            <a:endParaRPr sz="1650">
              <a:latin typeface="Arial"/>
              <a:cs typeface="Arial"/>
            </a:endParaRPr>
          </a:p>
          <a:p>
            <a:pPr marL="195580" indent="-182880">
              <a:lnSpc>
                <a:spcPts val="1920"/>
              </a:lnSpc>
              <a:buSzPct val="96969"/>
              <a:buFont typeface="Arial"/>
              <a:buChar char="•"/>
              <a:tabLst>
                <a:tab pos="195580" algn="l"/>
              </a:tabLst>
            </a:pPr>
            <a:r>
              <a:rPr sz="1650" i="1" spc="-30" dirty="0">
                <a:latin typeface="Arial"/>
                <a:cs typeface="Arial"/>
              </a:rPr>
              <a:t>Nozioni </a:t>
            </a:r>
            <a:r>
              <a:rPr sz="1650" i="1" spc="-25" dirty="0">
                <a:latin typeface="Arial"/>
                <a:cs typeface="Arial"/>
              </a:rPr>
              <a:t>di analisi: funzioni, funzioni ricorsive, </a:t>
            </a:r>
            <a:r>
              <a:rPr sz="1650" i="1" spc="-30" dirty="0">
                <a:latin typeface="Arial"/>
                <a:cs typeface="Arial"/>
              </a:rPr>
              <a:t>serie numeriche e</a:t>
            </a:r>
            <a:r>
              <a:rPr sz="1650" i="1" spc="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geometriche.</a:t>
            </a:r>
            <a:endParaRPr sz="1650">
              <a:latin typeface="Arial"/>
              <a:cs typeface="Arial"/>
            </a:endParaRPr>
          </a:p>
          <a:p>
            <a:pPr marL="195580" indent="-182880">
              <a:lnSpc>
                <a:spcPts val="1920"/>
              </a:lnSpc>
              <a:buSzPct val="96969"/>
              <a:buFont typeface="Arial"/>
              <a:buChar char="•"/>
              <a:tabLst>
                <a:tab pos="195580" algn="l"/>
              </a:tabLst>
            </a:pPr>
            <a:r>
              <a:rPr sz="1650" i="1" spc="-30" dirty="0">
                <a:latin typeface="Arial"/>
                <a:cs typeface="Arial"/>
              </a:rPr>
              <a:t>Elementi </a:t>
            </a:r>
            <a:r>
              <a:rPr sz="1650" i="1" spc="-25" dirty="0">
                <a:latin typeface="Arial"/>
                <a:cs typeface="Arial"/>
              </a:rPr>
              <a:t>di </a:t>
            </a:r>
            <a:r>
              <a:rPr sz="1650" i="1" spc="-30" dirty="0">
                <a:latin typeface="Arial"/>
                <a:cs typeface="Arial"/>
              </a:rPr>
              <a:t>algebra e geometria: </a:t>
            </a:r>
            <a:r>
              <a:rPr sz="1650" i="1" spc="-25" dirty="0">
                <a:latin typeface="Arial"/>
                <a:cs typeface="Arial"/>
              </a:rPr>
              <a:t>insiemi, vettori, matrici, grafi </a:t>
            </a:r>
            <a:r>
              <a:rPr sz="1650" i="1" spc="-30" dirty="0">
                <a:latin typeface="Arial"/>
                <a:cs typeface="Arial"/>
              </a:rPr>
              <a:t>ed</a:t>
            </a:r>
            <a:r>
              <a:rPr sz="1650" i="1" spc="15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alberi.</a:t>
            </a:r>
            <a:endParaRPr sz="1650">
              <a:latin typeface="Arial"/>
              <a:cs typeface="Arial"/>
            </a:endParaRPr>
          </a:p>
          <a:p>
            <a:pPr marL="195580" indent="-182880">
              <a:lnSpc>
                <a:spcPts val="1950"/>
              </a:lnSpc>
              <a:buSzPct val="96969"/>
              <a:buFont typeface="Arial"/>
              <a:buChar char="•"/>
              <a:tabLst>
                <a:tab pos="195580" algn="l"/>
              </a:tabLst>
            </a:pPr>
            <a:r>
              <a:rPr sz="1650" i="1" spc="-30" dirty="0">
                <a:latin typeface="Arial"/>
                <a:cs typeface="Arial"/>
              </a:rPr>
              <a:t>Elementi </a:t>
            </a:r>
            <a:r>
              <a:rPr sz="1650" i="1" spc="-25" dirty="0">
                <a:latin typeface="Arial"/>
                <a:cs typeface="Arial"/>
              </a:rPr>
              <a:t>di </a:t>
            </a:r>
            <a:r>
              <a:rPr sz="1650" i="1" spc="-20" dirty="0">
                <a:latin typeface="Arial"/>
                <a:cs typeface="Arial"/>
              </a:rPr>
              <a:t>fisica: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elettromagnetismo.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3109722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539" y="4146041"/>
            <a:ext cx="178308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4579" y="4725923"/>
            <a:ext cx="1722882" cy="67741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6576" y="4725923"/>
            <a:ext cx="1671066" cy="677417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9803" y="4725923"/>
            <a:ext cx="2111502" cy="677417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640" y="1983486"/>
            <a:ext cx="8051800" cy="320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linguaggi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dipendono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dall’architettura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della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macchina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offrono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due vantaggi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fondamentali: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756285" marR="5080">
              <a:lnSpc>
                <a:spcPct val="100000"/>
              </a:lnSpc>
              <a:tabLst>
                <a:tab pos="955675" algn="l"/>
                <a:tab pos="2750185" algn="l"/>
                <a:tab pos="3851910" algn="l"/>
                <a:tab pos="4868545" algn="l"/>
                <a:tab pos="5351780" algn="l"/>
                <a:tab pos="6313805" algn="l"/>
                <a:tab pos="7839075" algn="l"/>
              </a:tabLst>
            </a:pPr>
            <a:r>
              <a:rPr sz="2000" dirty="0">
                <a:latin typeface="Arial"/>
                <a:cs typeface="Arial"/>
              </a:rPr>
              <a:t>i	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ma</a:t>
            </a:r>
            <a:r>
              <a:rPr sz="2000" dirty="0">
                <a:latin typeface="Arial"/>
                <a:cs typeface="Arial"/>
              </a:rPr>
              <a:t>tori	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re	dai	</a:t>
            </a:r>
            <a:r>
              <a:rPr sz="2000" spc="-5" dirty="0">
                <a:latin typeface="Arial"/>
                <a:cs typeface="Arial"/>
              </a:rPr>
              <a:t>det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gl</a:t>
            </a:r>
            <a:r>
              <a:rPr sz="2000" dirty="0">
                <a:latin typeface="Arial"/>
                <a:cs typeface="Arial"/>
              </a:rPr>
              <a:t>i	</a:t>
            </a:r>
            <a:r>
              <a:rPr sz="2000" spc="-5" dirty="0">
                <a:latin typeface="Arial"/>
                <a:cs typeface="Arial"/>
              </a:rPr>
              <a:t>ar</a:t>
            </a:r>
            <a:r>
              <a:rPr sz="2000" spc="-1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hite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i	di  ogni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calcolatore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programmi risultano più </a:t>
            </a:r>
            <a:r>
              <a:rPr sz="2000" dirty="0">
                <a:latin typeface="Arial"/>
                <a:cs typeface="Arial"/>
              </a:rPr>
              <a:t>semplici da </a:t>
            </a:r>
            <a:r>
              <a:rPr sz="2000" spc="-5" dirty="0">
                <a:latin typeface="Arial"/>
                <a:cs typeface="Arial"/>
              </a:rPr>
              <a:t>leggere </a:t>
            </a:r>
            <a:r>
              <a:rPr sz="2000" dirty="0">
                <a:latin typeface="Arial"/>
                <a:cs typeface="Arial"/>
              </a:rPr>
              <a:t>e da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modificare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739264">
              <a:lnSpc>
                <a:spcPct val="100000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Arial"/>
                <a:cs typeface="Arial"/>
              </a:rPr>
              <a:t>portabilità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333FF"/>
                </a:solidFill>
                <a:latin typeface="Arial"/>
                <a:cs typeface="Arial"/>
              </a:rPr>
              <a:t>leggibilità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Arial"/>
                <a:cs typeface="Arial"/>
              </a:rPr>
              <a:t>mantenibilità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 </a:t>
            </a:r>
            <a:r>
              <a:rPr spc="-5" dirty="0"/>
              <a:t>di</a:t>
            </a:r>
            <a:r>
              <a:rPr spc="10" dirty="0"/>
              <a:t> </a:t>
            </a:r>
            <a:r>
              <a:rPr spc="-5" dirty="0"/>
              <a:t>programmazione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840" y="6290690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Testi di</a:t>
            </a:r>
            <a:r>
              <a:rPr spc="-15" dirty="0"/>
              <a:t> </a:t>
            </a:r>
            <a:r>
              <a:rPr spc="-5" dirty="0"/>
              <a:t>riferimento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590" y="1538427"/>
            <a:ext cx="808228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Arial"/>
                <a:cs typeface="Arial"/>
              </a:rPr>
              <a:t>TESTI DI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RIFERIMENTO: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2400"/>
              </a:spcBef>
              <a:buChar char="•"/>
              <a:tabLst>
                <a:tab pos="195580" algn="l"/>
              </a:tabLst>
            </a:pPr>
            <a:r>
              <a:rPr sz="2000" spc="-5" dirty="0">
                <a:latin typeface="Arial"/>
                <a:cs typeface="Arial"/>
              </a:rPr>
              <a:t>A.S. </a:t>
            </a:r>
            <a:r>
              <a:rPr sz="2000" dirty="0">
                <a:latin typeface="Arial"/>
                <a:cs typeface="Arial"/>
              </a:rPr>
              <a:t>Tanenbaum. </a:t>
            </a:r>
            <a:r>
              <a:rPr sz="2000" spc="-5" dirty="0">
                <a:latin typeface="Arial"/>
                <a:cs typeface="Arial"/>
              </a:rPr>
              <a:t>Architettura dei calcolatori. </a:t>
            </a:r>
            <a:r>
              <a:rPr sz="2000" dirty="0">
                <a:latin typeface="Arial"/>
                <a:cs typeface="Arial"/>
              </a:rPr>
              <a:t>Un approccio </a:t>
            </a:r>
            <a:r>
              <a:rPr sz="2000" spc="-5" dirty="0">
                <a:latin typeface="Arial"/>
                <a:cs typeface="Arial"/>
              </a:rPr>
              <a:t>strutturale,  </a:t>
            </a:r>
            <a:r>
              <a:rPr sz="2000" dirty="0">
                <a:latin typeface="Arial"/>
                <a:cs typeface="Arial"/>
              </a:rPr>
              <a:t>Pearson </a:t>
            </a:r>
            <a:r>
              <a:rPr sz="2000" spc="-5" dirty="0">
                <a:latin typeface="Arial"/>
                <a:cs typeface="Arial"/>
              </a:rPr>
              <a:t>2013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(€49)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05"/>
              </a:spcBef>
              <a:buChar char="•"/>
              <a:tabLst>
                <a:tab pos="195580" algn="l"/>
              </a:tabLst>
            </a:pPr>
            <a:r>
              <a:rPr sz="2000" spc="-5" dirty="0">
                <a:latin typeface="Arial"/>
                <a:cs typeface="Arial"/>
              </a:rPr>
              <a:t>A. </a:t>
            </a:r>
            <a:r>
              <a:rPr sz="2000" dirty="0">
                <a:latin typeface="Arial"/>
                <a:cs typeface="Arial"/>
              </a:rPr>
              <a:t>Silberschatz. Sistemi </a:t>
            </a:r>
            <a:r>
              <a:rPr sz="2000" spc="-5" dirty="0">
                <a:latin typeface="Arial"/>
                <a:cs typeface="Arial"/>
              </a:rPr>
              <a:t>Operativi: Concetti ed esempi. </a:t>
            </a:r>
            <a:r>
              <a:rPr sz="2000" dirty="0">
                <a:latin typeface="Arial"/>
                <a:cs typeface="Arial"/>
              </a:rPr>
              <a:t>Pearson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2014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(€42)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300"/>
              </a:spcBef>
              <a:buSzPct val="95238"/>
              <a:buFont typeface="Arial"/>
              <a:buChar char="•"/>
              <a:tabLst>
                <a:tab pos="195580" algn="l"/>
              </a:tabLst>
            </a:pPr>
            <a:r>
              <a:rPr sz="2100" i="1" spc="-50" dirty="0">
                <a:latin typeface="Arial"/>
                <a:cs typeface="Arial"/>
              </a:rPr>
              <a:t>Sistemi Operativi. </a:t>
            </a:r>
            <a:r>
              <a:rPr sz="2100" i="1" spc="-60" dirty="0">
                <a:latin typeface="Arial"/>
                <a:cs typeface="Arial"/>
              </a:rPr>
              <a:t>W. </a:t>
            </a:r>
            <a:r>
              <a:rPr sz="2100" i="1" spc="-45" dirty="0">
                <a:latin typeface="Arial"/>
                <a:cs typeface="Arial"/>
              </a:rPr>
              <a:t>Stallings, </a:t>
            </a:r>
            <a:r>
              <a:rPr sz="2100" i="1" spc="-50" dirty="0">
                <a:latin typeface="Arial"/>
                <a:cs typeface="Arial"/>
              </a:rPr>
              <a:t>Jackson </a:t>
            </a:r>
            <a:r>
              <a:rPr sz="2100" i="1" spc="-40" dirty="0">
                <a:latin typeface="Arial"/>
                <a:cs typeface="Arial"/>
              </a:rPr>
              <a:t>Libri,</a:t>
            </a:r>
            <a:r>
              <a:rPr sz="2100" i="1" spc="-60" dirty="0">
                <a:latin typeface="Arial"/>
                <a:cs typeface="Arial"/>
              </a:rPr>
              <a:t> 2000</a:t>
            </a:r>
            <a:endParaRPr sz="21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380"/>
              </a:spcBef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Dispense </a:t>
            </a:r>
            <a:r>
              <a:rPr sz="2000" spc="-5" dirty="0">
                <a:latin typeface="Arial"/>
                <a:cs typeface="Arial"/>
              </a:rPr>
              <a:t>del </a:t>
            </a:r>
            <a:r>
              <a:rPr sz="2000" dirty="0">
                <a:latin typeface="Arial"/>
                <a:cs typeface="Arial"/>
              </a:rPr>
              <a:t>Professore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(€0)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00"/>
              </a:spcBef>
              <a:buChar char="•"/>
              <a:tabLst>
                <a:tab pos="195580" algn="l"/>
              </a:tabLst>
            </a:pPr>
            <a:r>
              <a:rPr sz="2000" spc="-5" dirty="0">
                <a:latin typeface="Arial"/>
                <a:cs typeface="Arial"/>
              </a:rPr>
              <a:t>Vostri APPUNTI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(Priceless)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47028" y="44576"/>
            <a:ext cx="2536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Georgia"/>
                <a:cs typeface="Georgia"/>
              </a:rPr>
              <a:t>Prof.Ing. Donato</a:t>
            </a:r>
            <a:r>
              <a:rPr sz="1600" i="1" spc="10" dirty="0">
                <a:latin typeface="Georgia"/>
                <a:cs typeface="Georgia"/>
              </a:rPr>
              <a:t> </a:t>
            </a:r>
            <a:r>
              <a:rPr sz="1600" i="1" spc="-5" dirty="0">
                <a:latin typeface="Georgia"/>
                <a:cs typeface="Georgia"/>
              </a:rPr>
              <a:t>Impedovo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Ricevimento </a:t>
            </a:r>
            <a:r>
              <a:rPr dirty="0"/>
              <a:t>studenti /</a:t>
            </a:r>
            <a:r>
              <a:rPr spc="-25" dirty="0"/>
              <a:t> </a:t>
            </a:r>
            <a:r>
              <a:rPr dirty="0"/>
              <a:t>esame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967" y="1541474"/>
            <a:ext cx="5325110" cy="476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RICEVIMENTO</a:t>
            </a:r>
            <a:r>
              <a:rPr sz="1600" spc="-5" dirty="0">
                <a:latin typeface="Arial"/>
                <a:cs typeface="Arial"/>
              </a:rPr>
              <a:t> STUDENTI:</a:t>
            </a:r>
            <a:endParaRPr sz="1600">
              <a:latin typeface="Arial"/>
              <a:cs typeface="Arial"/>
            </a:endParaRPr>
          </a:p>
          <a:p>
            <a:pPr marL="54292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2925" algn="l"/>
                <a:tab pos="543560" algn="l"/>
              </a:tabLst>
            </a:pPr>
            <a:r>
              <a:rPr sz="1600" spc="-5" dirty="0">
                <a:latin typeface="Arial"/>
                <a:cs typeface="Arial"/>
              </a:rPr>
              <a:t>Partecipazione ATTIVA ed INTERATTIVA alle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lezioni</a:t>
            </a:r>
            <a:endParaRPr sz="1600">
              <a:latin typeface="Arial"/>
              <a:cs typeface="Arial"/>
            </a:endParaRPr>
          </a:p>
          <a:p>
            <a:pPr marL="542925" indent="-457200">
              <a:lnSpc>
                <a:spcPct val="100000"/>
              </a:lnSpc>
              <a:buAutoNum type="arabicPeriod"/>
              <a:tabLst>
                <a:tab pos="542925" algn="l"/>
                <a:tab pos="543560" algn="l"/>
              </a:tabLst>
            </a:pPr>
            <a:r>
              <a:rPr sz="1600" spc="-5" dirty="0">
                <a:latin typeface="Arial"/>
                <a:cs typeface="Arial"/>
              </a:rPr>
              <a:t>Mercoledì 14-17, stanza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610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ESAME: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Prenotazione all’esame: </a:t>
            </a:r>
            <a:r>
              <a:rPr sz="1600" spc="-10" dirty="0">
                <a:latin typeface="Arial"/>
                <a:cs typeface="Arial"/>
              </a:rPr>
              <a:t>portale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ESSE3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5" dirty="0">
                <a:latin typeface="Arial"/>
                <a:cs typeface="Arial"/>
              </a:rPr>
              <a:t>Prova </a:t>
            </a:r>
            <a:r>
              <a:rPr sz="1600" b="1" spc="-70" dirty="0">
                <a:latin typeface="Arial"/>
                <a:cs typeface="Arial"/>
              </a:rPr>
              <a:t>scritta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inerente: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Aspetti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teorici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Aspetti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progettuali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Esercizi pratici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numerici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Tipicamente 3 </a:t>
            </a:r>
            <a:r>
              <a:rPr sz="1600" spc="-10" dirty="0">
                <a:latin typeface="Arial"/>
                <a:cs typeface="Arial"/>
              </a:rPr>
              <a:t>domande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5" dirty="0">
                <a:latin typeface="Arial"/>
                <a:cs typeface="Arial"/>
              </a:rPr>
              <a:t>Prova </a:t>
            </a:r>
            <a:r>
              <a:rPr sz="1600" b="1" spc="-50" dirty="0">
                <a:latin typeface="Arial"/>
                <a:cs typeface="Arial"/>
              </a:rPr>
              <a:t>orale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inerente: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Aspetti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teorici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Aspetti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progettuali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Esercizi pratici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numerici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Tutto il </a:t>
            </a:r>
            <a:r>
              <a:rPr sz="1600" spc="-10" dirty="0">
                <a:latin typeface="Arial"/>
                <a:cs typeface="Arial"/>
              </a:rPr>
              <a:t>programma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47028" y="44576"/>
            <a:ext cx="2536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Georgia"/>
                <a:cs typeface="Georgia"/>
              </a:rPr>
              <a:t>Prof.Ing. Donato</a:t>
            </a:r>
            <a:r>
              <a:rPr sz="1600" i="1" spc="10" dirty="0">
                <a:latin typeface="Georgia"/>
                <a:cs typeface="Georgia"/>
              </a:rPr>
              <a:t> </a:t>
            </a:r>
            <a:r>
              <a:rPr sz="1600" i="1" spc="-5" dirty="0">
                <a:latin typeface="Georgia"/>
                <a:cs typeface="Georgia"/>
              </a:rPr>
              <a:t>Impedovo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0" y="6303390"/>
            <a:ext cx="996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….</a:t>
            </a:r>
            <a:r>
              <a:rPr spc="-15" dirty="0"/>
              <a:t> </a:t>
            </a:r>
            <a:r>
              <a:rPr spc="-5" dirty="0"/>
              <a:t>mha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7028" y="44576"/>
            <a:ext cx="2536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Georgia"/>
                <a:cs typeface="Georgia"/>
              </a:rPr>
              <a:t>Prof.Ing. Donato</a:t>
            </a:r>
            <a:r>
              <a:rPr sz="1600" i="1" spc="10" dirty="0">
                <a:latin typeface="Georgia"/>
                <a:cs typeface="Georgia"/>
              </a:rPr>
              <a:t> </a:t>
            </a:r>
            <a:r>
              <a:rPr sz="1600" i="1" spc="-5" dirty="0">
                <a:latin typeface="Georgia"/>
                <a:cs typeface="Georgia"/>
              </a:rPr>
              <a:t>Impedovo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251" y="1607818"/>
            <a:ext cx="8040624" cy="513435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0" y="6303390"/>
            <a:ext cx="996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…. </a:t>
            </a:r>
            <a:r>
              <a:rPr spc="-5" dirty="0"/>
              <a:t>Mha </a:t>
            </a:r>
            <a:r>
              <a:rPr dirty="0"/>
              <a:t>– </a:t>
            </a:r>
            <a:r>
              <a:rPr spc="-5" dirty="0"/>
              <a:t>Effetto</a:t>
            </a:r>
            <a:r>
              <a:rPr spc="-25" dirty="0"/>
              <a:t> </a:t>
            </a:r>
            <a:r>
              <a:rPr dirty="0"/>
              <a:t>Dunning-Kruger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7028" y="44576"/>
            <a:ext cx="2536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Georgia"/>
                <a:cs typeface="Georgia"/>
              </a:rPr>
              <a:t>Prof.Ing. Donato</a:t>
            </a:r>
            <a:r>
              <a:rPr sz="1600" i="1" spc="10" dirty="0">
                <a:latin typeface="Georgia"/>
                <a:cs typeface="Georgia"/>
              </a:rPr>
              <a:t> </a:t>
            </a:r>
            <a:r>
              <a:rPr sz="1600" i="1" spc="-5" dirty="0">
                <a:latin typeface="Georgia"/>
                <a:cs typeface="Georgia"/>
              </a:rPr>
              <a:t>Impedovo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904" y="1485900"/>
            <a:ext cx="7776972" cy="5372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1470" y="1844801"/>
            <a:ext cx="4572000" cy="1324610"/>
          </a:xfrm>
          <a:custGeom>
            <a:avLst/>
            <a:gdLst/>
            <a:ahLst/>
            <a:cxnLst/>
            <a:rect l="l" t="t" r="r" b="b"/>
            <a:pathLst>
              <a:path w="4572000" h="1324610">
                <a:moveTo>
                  <a:pt x="0" y="1324356"/>
                </a:moveTo>
                <a:lnTo>
                  <a:pt x="4572000" y="1324356"/>
                </a:lnTo>
                <a:lnTo>
                  <a:pt x="4572000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1470" y="1844801"/>
            <a:ext cx="4572000" cy="132461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 marR="113664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distorsione cognitiva a causa della quale  individui poco esperti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 campo tendono a  sopravvalutare le proprie abilità autovalutandosi,  a torto, esperti in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materia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58824" y="1854707"/>
            <a:ext cx="866140" cy="934719"/>
          </a:xfrm>
          <a:custGeom>
            <a:avLst/>
            <a:gdLst/>
            <a:ahLst/>
            <a:cxnLst/>
            <a:rect l="l" t="t" r="r" b="b"/>
            <a:pathLst>
              <a:path w="866139" h="934719">
                <a:moveTo>
                  <a:pt x="0" y="467105"/>
                </a:moveTo>
                <a:lnTo>
                  <a:pt x="2540" y="416216"/>
                </a:lnTo>
                <a:lnTo>
                  <a:pt x="9983" y="366912"/>
                </a:lnTo>
                <a:lnTo>
                  <a:pt x="22067" y="319479"/>
                </a:lnTo>
                <a:lnTo>
                  <a:pt x="38526" y="274201"/>
                </a:lnTo>
                <a:lnTo>
                  <a:pt x="59097" y="231365"/>
                </a:lnTo>
                <a:lnTo>
                  <a:pt x="83515" y="191255"/>
                </a:lnTo>
                <a:lnTo>
                  <a:pt x="111516" y="154157"/>
                </a:lnTo>
                <a:lnTo>
                  <a:pt x="142836" y="120355"/>
                </a:lnTo>
                <a:lnTo>
                  <a:pt x="177210" y="90135"/>
                </a:lnTo>
                <a:lnTo>
                  <a:pt x="214375" y="63782"/>
                </a:lnTo>
                <a:lnTo>
                  <a:pt x="254067" y="41581"/>
                </a:lnTo>
                <a:lnTo>
                  <a:pt x="296021" y="23817"/>
                </a:lnTo>
                <a:lnTo>
                  <a:pt x="339973" y="10775"/>
                </a:lnTo>
                <a:lnTo>
                  <a:pt x="385660" y="2741"/>
                </a:lnTo>
                <a:lnTo>
                  <a:pt x="432815" y="0"/>
                </a:lnTo>
                <a:lnTo>
                  <a:pt x="479971" y="2741"/>
                </a:lnTo>
                <a:lnTo>
                  <a:pt x="525658" y="10775"/>
                </a:lnTo>
                <a:lnTo>
                  <a:pt x="569610" y="23817"/>
                </a:lnTo>
                <a:lnTo>
                  <a:pt x="611564" y="41581"/>
                </a:lnTo>
                <a:lnTo>
                  <a:pt x="651256" y="63782"/>
                </a:lnTo>
                <a:lnTo>
                  <a:pt x="688421" y="90135"/>
                </a:lnTo>
                <a:lnTo>
                  <a:pt x="722795" y="120355"/>
                </a:lnTo>
                <a:lnTo>
                  <a:pt x="754115" y="154157"/>
                </a:lnTo>
                <a:lnTo>
                  <a:pt x="782116" y="191255"/>
                </a:lnTo>
                <a:lnTo>
                  <a:pt x="806534" y="231365"/>
                </a:lnTo>
                <a:lnTo>
                  <a:pt x="827105" y="274201"/>
                </a:lnTo>
                <a:lnTo>
                  <a:pt x="843564" y="319479"/>
                </a:lnTo>
                <a:lnTo>
                  <a:pt x="855648" y="366912"/>
                </a:lnTo>
                <a:lnTo>
                  <a:pt x="863092" y="416216"/>
                </a:lnTo>
                <a:lnTo>
                  <a:pt x="865632" y="467105"/>
                </a:lnTo>
                <a:lnTo>
                  <a:pt x="863092" y="517995"/>
                </a:lnTo>
                <a:lnTo>
                  <a:pt x="855648" y="567299"/>
                </a:lnTo>
                <a:lnTo>
                  <a:pt x="843564" y="614732"/>
                </a:lnTo>
                <a:lnTo>
                  <a:pt x="827105" y="660010"/>
                </a:lnTo>
                <a:lnTo>
                  <a:pt x="806534" y="702846"/>
                </a:lnTo>
                <a:lnTo>
                  <a:pt x="782116" y="742956"/>
                </a:lnTo>
                <a:lnTo>
                  <a:pt x="754115" y="780054"/>
                </a:lnTo>
                <a:lnTo>
                  <a:pt x="722795" y="813856"/>
                </a:lnTo>
                <a:lnTo>
                  <a:pt x="688421" y="844076"/>
                </a:lnTo>
                <a:lnTo>
                  <a:pt x="651256" y="870429"/>
                </a:lnTo>
                <a:lnTo>
                  <a:pt x="611564" y="892630"/>
                </a:lnTo>
                <a:lnTo>
                  <a:pt x="569610" y="910394"/>
                </a:lnTo>
                <a:lnTo>
                  <a:pt x="525658" y="923436"/>
                </a:lnTo>
                <a:lnTo>
                  <a:pt x="479971" y="931470"/>
                </a:lnTo>
                <a:lnTo>
                  <a:pt x="432815" y="934212"/>
                </a:lnTo>
                <a:lnTo>
                  <a:pt x="385660" y="931470"/>
                </a:lnTo>
                <a:lnTo>
                  <a:pt x="339973" y="923436"/>
                </a:lnTo>
                <a:lnTo>
                  <a:pt x="296021" y="910394"/>
                </a:lnTo>
                <a:lnTo>
                  <a:pt x="254067" y="892630"/>
                </a:lnTo>
                <a:lnTo>
                  <a:pt x="214375" y="870429"/>
                </a:lnTo>
                <a:lnTo>
                  <a:pt x="177210" y="844076"/>
                </a:lnTo>
                <a:lnTo>
                  <a:pt x="142836" y="813856"/>
                </a:lnTo>
                <a:lnTo>
                  <a:pt x="111516" y="780054"/>
                </a:lnTo>
                <a:lnTo>
                  <a:pt x="83515" y="742956"/>
                </a:lnTo>
                <a:lnTo>
                  <a:pt x="59097" y="702846"/>
                </a:lnTo>
                <a:lnTo>
                  <a:pt x="38526" y="660010"/>
                </a:lnTo>
                <a:lnTo>
                  <a:pt x="22067" y="614732"/>
                </a:lnTo>
                <a:lnTo>
                  <a:pt x="9983" y="567299"/>
                </a:lnTo>
                <a:lnTo>
                  <a:pt x="2539" y="517995"/>
                </a:lnTo>
                <a:lnTo>
                  <a:pt x="0" y="46710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1916" y="2315210"/>
            <a:ext cx="5330190" cy="2350135"/>
          </a:xfrm>
          <a:custGeom>
            <a:avLst/>
            <a:gdLst/>
            <a:ahLst/>
            <a:cxnLst/>
            <a:rect l="l" t="t" r="r" b="b"/>
            <a:pathLst>
              <a:path w="5330190" h="2350135">
                <a:moveTo>
                  <a:pt x="5294671" y="2329217"/>
                </a:moveTo>
                <a:lnTo>
                  <a:pt x="5226811" y="2337054"/>
                </a:lnTo>
                <a:lnTo>
                  <a:pt x="5224272" y="2340229"/>
                </a:lnTo>
                <a:lnTo>
                  <a:pt x="5224780" y="2343785"/>
                </a:lnTo>
                <a:lnTo>
                  <a:pt x="5225160" y="2347214"/>
                </a:lnTo>
                <a:lnTo>
                  <a:pt x="5228335" y="2349754"/>
                </a:lnTo>
                <a:lnTo>
                  <a:pt x="5231764" y="2349246"/>
                </a:lnTo>
                <a:lnTo>
                  <a:pt x="5323554" y="2338704"/>
                </a:lnTo>
                <a:lnTo>
                  <a:pt x="5316347" y="2338704"/>
                </a:lnTo>
                <a:lnTo>
                  <a:pt x="5294671" y="2329217"/>
                </a:lnTo>
                <a:close/>
              </a:path>
              <a:path w="5330190" h="2350135">
                <a:moveTo>
                  <a:pt x="5307154" y="2327770"/>
                </a:moveTo>
                <a:lnTo>
                  <a:pt x="5294671" y="2329217"/>
                </a:lnTo>
                <a:lnTo>
                  <a:pt x="5316347" y="2338704"/>
                </a:lnTo>
                <a:lnTo>
                  <a:pt x="5317296" y="2336546"/>
                </a:lnTo>
                <a:lnTo>
                  <a:pt x="5313553" y="2336546"/>
                </a:lnTo>
                <a:lnTo>
                  <a:pt x="5307154" y="2327770"/>
                </a:lnTo>
                <a:close/>
              </a:path>
              <a:path w="5330190" h="2350135">
                <a:moveTo>
                  <a:pt x="5265801" y="2254377"/>
                </a:moveTo>
                <a:lnTo>
                  <a:pt x="5263007" y="2256409"/>
                </a:lnTo>
                <a:lnTo>
                  <a:pt x="5260085" y="2258441"/>
                </a:lnTo>
                <a:lnTo>
                  <a:pt x="5259451" y="2262504"/>
                </a:lnTo>
                <a:lnTo>
                  <a:pt x="5261609" y="2265298"/>
                </a:lnTo>
                <a:lnTo>
                  <a:pt x="5299799" y="2317680"/>
                </a:lnTo>
                <a:lnTo>
                  <a:pt x="5321427" y="2327147"/>
                </a:lnTo>
                <a:lnTo>
                  <a:pt x="5316347" y="2338704"/>
                </a:lnTo>
                <a:lnTo>
                  <a:pt x="5323554" y="2338704"/>
                </a:lnTo>
                <a:lnTo>
                  <a:pt x="5330189" y="2337942"/>
                </a:lnTo>
                <a:lnTo>
                  <a:pt x="5269737" y="2255012"/>
                </a:lnTo>
                <a:lnTo>
                  <a:pt x="5265801" y="2254377"/>
                </a:lnTo>
                <a:close/>
              </a:path>
              <a:path w="5330190" h="2350135">
                <a:moveTo>
                  <a:pt x="5317998" y="2326513"/>
                </a:moveTo>
                <a:lnTo>
                  <a:pt x="5307154" y="2327770"/>
                </a:lnTo>
                <a:lnTo>
                  <a:pt x="5313553" y="2336546"/>
                </a:lnTo>
                <a:lnTo>
                  <a:pt x="5317998" y="2326513"/>
                </a:lnTo>
                <a:close/>
              </a:path>
              <a:path w="5330190" h="2350135">
                <a:moveTo>
                  <a:pt x="5319976" y="2326513"/>
                </a:moveTo>
                <a:lnTo>
                  <a:pt x="5317998" y="2326513"/>
                </a:lnTo>
                <a:lnTo>
                  <a:pt x="5313553" y="2336546"/>
                </a:lnTo>
                <a:lnTo>
                  <a:pt x="5317296" y="2336546"/>
                </a:lnTo>
                <a:lnTo>
                  <a:pt x="5321427" y="2327147"/>
                </a:lnTo>
                <a:lnTo>
                  <a:pt x="5319976" y="2326513"/>
                </a:lnTo>
                <a:close/>
              </a:path>
              <a:path w="5330190" h="2350135">
                <a:moveTo>
                  <a:pt x="5079" y="0"/>
                </a:moveTo>
                <a:lnTo>
                  <a:pt x="0" y="11684"/>
                </a:lnTo>
                <a:lnTo>
                  <a:pt x="5294671" y="2329217"/>
                </a:lnTo>
                <a:lnTo>
                  <a:pt x="5307154" y="2327770"/>
                </a:lnTo>
                <a:lnTo>
                  <a:pt x="5299799" y="2317680"/>
                </a:lnTo>
                <a:lnTo>
                  <a:pt x="5079" y="0"/>
                </a:lnTo>
                <a:close/>
              </a:path>
              <a:path w="5330190" h="2350135">
                <a:moveTo>
                  <a:pt x="5299799" y="2317680"/>
                </a:moveTo>
                <a:lnTo>
                  <a:pt x="5307154" y="2327770"/>
                </a:lnTo>
                <a:lnTo>
                  <a:pt x="5317998" y="2326513"/>
                </a:lnTo>
                <a:lnTo>
                  <a:pt x="5319976" y="2326513"/>
                </a:lnTo>
                <a:lnTo>
                  <a:pt x="5299799" y="231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04886" y="4753824"/>
            <a:ext cx="129159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50" dirty="0">
                <a:latin typeface="Times New Roman"/>
                <a:cs typeface="Times New Roman"/>
              </a:rPr>
              <a:t>Mio</a:t>
            </a:r>
            <a:r>
              <a:rPr sz="1650" i="1" spc="65" dirty="0">
                <a:latin typeface="Times New Roman"/>
                <a:cs typeface="Times New Roman"/>
              </a:rPr>
              <a:t> </a:t>
            </a:r>
            <a:r>
              <a:rPr sz="1650" i="1" spc="90" dirty="0">
                <a:latin typeface="Times New Roman"/>
                <a:cs typeface="Times New Roman"/>
              </a:rPr>
              <a:t>cugino…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Informatica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543" y="2657220"/>
            <a:ext cx="262128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275" y="2945257"/>
            <a:ext cx="228600" cy="2377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0275" y="3200984"/>
            <a:ext cx="228600" cy="23804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275" y="3457702"/>
            <a:ext cx="228600" cy="23774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543" y="3901185"/>
            <a:ext cx="262128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543" y="4620767"/>
            <a:ext cx="262128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543" y="5340096"/>
            <a:ext cx="262128" cy="26974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4843" y="1504643"/>
            <a:ext cx="8663940" cy="43491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2100" b="1" i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</a:t>
            </a:r>
            <a:r>
              <a:rPr sz="2000" b="1" spc="-95" dirty="0">
                <a:latin typeface="Arial"/>
                <a:cs typeface="Arial"/>
              </a:rPr>
              <a:t>mazione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auto</a:t>
            </a:r>
            <a:r>
              <a:rPr sz="2100" b="1" i="1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matica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Tecnologia che consente il trattamento </a:t>
            </a:r>
            <a:r>
              <a:rPr sz="1600" dirty="0">
                <a:latin typeface="Arial"/>
                <a:cs typeface="Arial"/>
              </a:rPr>
              <a:t>automatico </a:t>
            </a:r>
            <a:r>
              <a:rPr sz="1600" spc="-5" dirty="0">
                <a:latin typeface="Arial"/>
                <a:cs typeface="Arial"/>
              </a:rPr>
              <a:t>delle </a:t>
            </a:r>
            <a:r>
              <a:rPr sz="1600" b="1" spc="-75" dirty="0">
                <a:solidFill>
                  <a:srgbClr val="0066FF"/>
                </a:solidFill>
                <a:latin typeface="Arial"/>
                <a:cs typeface="Arial"/>
              </a:rPr>
              <a:t>informazioni </a:t>
            </a:r>
            <a:r>
              <a:rPr sz="1600" spc="-5" dirty="0">
                <a:latin typeface="Arial"/>
                <a:cs typeface="Arial"/>
              </a:rPr>
              <a:t>e dei </a:t>
            </a:r>
            <a:r>
              <a:rPr sz="1600" b="1" spc="-75" dirty="0">
                <a:solidFill>
                  <a:srgbClr val="0066FF"/>
                </a:solidFill>
                <a:latin typeface="Arial"/>
                <a:cs typeface="Arial"/>
              </a:rPr>
              <a:t>dati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maniera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automatica per mezzo di </a:t>
            </a:r>
            <a:r>
              <a:rPr sz="1600" b="1" spc="-65" dirty="0">
                <a:solidFill>
                  <a:srgbClr val="0066FF"/>
                </a:solidFill>
                <a:latin typeface="Arial"/>
                <a:cs typeface="Arial"/>
              </a:rPr>
              <a:t>elaboratori</a:t>
            </a:r>
            <a:r>
              <a:rPr sz="1600" b="1" spc="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(computer).</a:t>
            </a:r>
            <a:endParaRPr sz="1600">
              <a:latin typeface="Arial"/>
              <a:cs typeface="Arial"/>
            </a:endParaRPr>
          </a:p>
          <a:p>
            <a:pPr marL="756285" marR="1433830" indent="-401320">
              <a:lnSpc>
                <a:spcPct val="119400"/>
              </a:lnSpc>
              <a:spcBef>
                <a:spcPts val="1450"/>
              </a:spcBef>
            </a:pPr>
            <a:r>
              <a:rPr sz="1600" b="1" spc="-25" dirty="0">
                <a:latin typeface="Arial"/>
                <a:cs typeface="Arial"/>
              </a:rPr>
              <a:t>SISTEMA: </a:t>
            </a:r>
            <a:r>
              <a:rPr sz="1600" spc="-5" dirty="0">
                <a:latin typeface="Arial"/>
                <a:cs typeface="Arial"/>
              </a:rPr>
              <a:t>Realtà di tipo complesso che </a:t>
            </a:r>
            <a:r>
              <a:rPr sz="1600" spc="-10" dirty="0">
                <a:latin typeface="Arial"/>
                <a:cs typeface="Arial"/>
              </a:rPr>
              <a:t>presenta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10" dirty="0">
                <a:latin typeface="Arial"/>
                <a:cs typeface="Arial"/>
              </a:rPr>
              <a:t>seguenti </a:t>
            </a:r>
            <a:r>
              <a:rPr sz="1600" spc="-5" dirty="0">
                <a:latin typeface="Arial"/>
                <a:cs typeface="Arial"/>
              </a:rPr>
              <a:t>caratteristiche:  </a:t>
            </a:r>
            <a:r>
              <a:rPr sz="1400" dirty="0">
                <a:latin typeface="Arial"/>
                <a:cs typeface="Arial"/>
              </a:rPr>
              <a:t>Essere </a:t>
            </a:r>
            <a:r>
              <a:rPr sz="1400" spc="-5" dirty="0">
                <a:latin typeface="Arial"/>
                <a:cs typeface="Arial"/>
              </a:rPr>
              <a:t>costituita da un insieme di elementi identificabili separatamente;  Manifestarsi </a:t>
            </a:r>
            <a:r>
              <a:rPr sz="1400" dirty="0">
                <a:latin typeface="Arial"/>
                <a:cs typeface="Arial"/>
              </a:rPr>
              <a:t>di </a:t>
            </a:r>
            <a:r>
              <a:rPr sz="1400" spc="-5" dirty="0">
                <a:latin typeface="Arial"/>
                <a:cs typeface="Arial"/>
              </a:rPr>
              <a:t>interazioni significative </a:t>
            </a:r>
            <a:r>
              <a:rPr sz="1400" dirty="0">
                <a:latin typeface="Arial"/>
                <a:cs typeface="Arial"/>
              </a:rPr>
              <a:t>tra </a:t>
            </a:r>
            <a:r>
              <a:rPr sz="1400" spc="-5" dirty="0">
                <a:latin typeface="Arial"/>
                <a:cs typeface="Arial"/>
              </a:rPr>
              <a:t>gli elementi costituenti il sistema </a:t>
            </a:r>
            <a:r>
              <a:rPr sz="1400" dirty="0">
                <a:latin typeface="Arial"/>
                <a:cs typeface="Arial"/>
              </a:rPr>
              <a:t>stesso;  </a:t>
            </a:r>
            <a:r>
              <a:rPr sz="1400" spc="-5" dirty="0">
                <a:latin typeface="Arial"/>
                <a:cs typeface="Arial"/>
              </a:rPr>
              <a:t>La presenza di obiettivi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finalità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orientano </a:t>
            </a:r>
            <a:r>
              <a:rPr sz="1400" dirty="0">
                <a:latin typeface="Arial"/>
                <a:cs typeface="Arial"/>
              </a:rPr>
              <a:t>il </a:t>
            </a:r>
            <a:r>
              <a:rPr sz="1400" spc="-5" dirty="0">
                <a:latin typeface="Arial"/>
                <a:cs typeface="Arial"/>
              </a:rPr>
              <a:t>comportamento del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sistema.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tabLst>
                <a:tab pos="1156970" algn="l"/>
                <a:tab pos="2905125" algn="l"/>
                <a:tab pos="3917315" algn="l"/>
                <a:tab pos="4253865" algn="l"/>
                <a:tab pos="4659630" algn="l"/>
                <a:tab pos="5800090" algn="l"/>
                <a:tab pos="7005320" algn="l"/>
                <a:tab pos="7341870" algn="l"/>
                <a:tab pos="7860665" algn="l"/>
              </a:tabLst>
            </a:pPr>
            <a:r>
              <a:rPr sz="1600" b="1" spc="-55" dirty="0">
                <a:latin typeface="Arial"/>
                <a:cs typeface="Arial"/>
              </a:rPr>
              <a:t>D</a:t>
            </a:r>
            <a:r>
              <a:rPr sz="1600" b="1" spc="-40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rap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resentazi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orig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ari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fe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omen</a:t>
            </a:r>
            <a:r>
              <a:rPr sz="1600" spc="-5" dirty="0">
                <a:latin typeface="Arial"/>
                <a:cs typeface="Arial"/>
              </a:rPr>
              <a:t>o,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cri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una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q</a:t>
            </a:r>
            <a:r>
              <a:rPr sz="1600" spc="-10" dirty="0">
                <a:latin typeface="Arial"/>
                <a:cs typeface="Arial"/>
              </a:rPr>
              <a:t>ua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-5" dirty="0">
                <a:latin typeface="Arial"/>
                <a:cs typeface="Arial"/>
              </a:rPr>
              <a:t>i  caratteristica della realtà che necessita di </a:t>
            </a:r>
            <a:r>
              <a:rPr sz="1600" spc="-10" dirty="0">
                <a:latin typeface="Arial"/>
                <a:cs typeface="Arial"/>
              </a:rPr>
              <a:t>un’interpretazione </a:t>
            </a:r>
            <a:r>
              <a:rPr sz="1600" spc="-5" dirty="0">
                <a:latin typeface="Arial"/>
                <a:cs typeface="Arial"/>
              </a:rPr>
              <a:t>per </a:t>
            </a:r>
            <a:r>
              <a:rPr sz="1600" spc="-10" dirty="0">
                <a:latin typeface="Arial"/>
                <a:cs typeface="Arial"/>
              </a:rPr>
              <a:t>produrre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conoscenza.</a:t>
            </a:r>
            <a:endParaRPr sz="16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1825"/>
              </a:spcBef>
            </a:pPr>
            <a:r>
              <a:rPr sz="1600" b="1" spc="-10" dirty="0">
                <a:latin typeface="Arial"/>
                <a:cs typeface="Arial"/>
              </a:rPr>
              <a:t>INFORMAZIONE</a:t>
            </a:r>
            <a:r>
              <a:rPr sz="1600" spc="-10" dirty="0">
                <a:latin typeface="Arial"/>
                <a:cs typeface="Arial"/>
              </a:rPr>
              <a:t>: l’insieme </a:t>
            </a:r>
            <a:r>
              <a:rPr sz="1600" spc="-5" dirty="0">
                <a:latin typeface="Arial"/>
                <a:cs typeface="Arial"/>
              </a:rPr>
              <a:t>di uno o più dati, memorizzati, </a:t>
            </a:r>
            <a:r>
              <a:rPr sz="1600" spc="-10" dirty="0">
                <a:latin typeface="Arial"/>
                <a:cs typeface="Arial"/>
              </a:rPr>
              <a:t>classificati, </a:t>
            </a:r>
            <a:r>
              <a:rPr sz="1600" spc="-5" dirty="0">
                <a:latin typeface="Arial"/>
                <a:cs typeface="Arial"/>
              </a:rPr>
              <a:t>organizzati, messi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relazione o </a:t>
            </a:r>
            <a:r>
              <a:rPr sz="1600" spc="-10" dirty="0">
                <a:latin typeface="Arial"/>
                <a:cs typeface="Arial"/>
              </a:rPr>
              <a:t>interpretati </a:t>
            </a:r>
            <a:r>
              <a:rPr sz="1600" spc="-5" dirty="0">
                <a:latin typeface="Arial"/>
                <a:cs typeface="Arial"/>
              </a:rPr>
              <a:t>nell’ambito di un contesto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modo da </a:t>
            </a:r>
            <a:r>
              <a:rPr sz="1600" spc="-10" dirty="0">
                <a:latin typeface="Arial"/>
                <a:cs typeface="Arial"/>
              </a:rPr>
              <a:t>assumere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significato.</a:t>
            </a:r>
            <a:endParaRPr sz="1600">
              <a:latin typeface="Arial"/>
              <a:cs typeface="Arial"/>
            </a:endParaRPr>
          </a:p>
          <a:p>
            <a:pPr marL="355600" marR="6350">
              <a:lnSpc>
                <a:spcPct val="100000"/>
              </a:lnSpc>
              <a:spcBef>
                <a:spcPts val="1825"/>
              </a:spcBef>
            </a:pPr>
            <a:r>
              <a:rPr sz="1600" b="1" spc="-40" dirty="0">
                <a:latin typeface="Arial"/>
                <a:cs typeface="Arial"/>
              </a:rPr>
              <a:t>ELABORATORE: </a:t>
            </a:r>
            <a:r>
              <a:rPr sz="1600" spc="-5" dirty="0">
                <a:latin typeface="Arial"/>
                <a:cs typeface="Arial"/>
              </a:rPr>
              <a:t>macchina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grado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elaborare </a:t>
            </a:r>
            <a:r>
              <a:rPr sz="1600" spc="-5" dirty="0">
                <a:latin typeface="Arial"/>
                <a:cs typeface="Arial"/>
              </a:rPr>
              <a:t>grandi quantità di dati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modo automatico  ad altissima velocità, di memorizzare e ritrovare dati organizzati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modo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strutturato.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2222" y="3789426"/>
            <a:ext cx="8784590" cy="1440180"/>
          </a:xfrm>
          <a:custGeom>
            <a:avLst/>
            <a:gdLst/>
            <a:ahLst/>
            <a:cxnLst/>
            <a:rect l="l" t="t" r="r" b="b"/>
            <a:pathLst>
              <a:path w="8784590" h="1440179">
                <a:moveTo>
                  <a:pt x="0" y="1440180"/>
                </a:moveTo>
                <a:lnTo>
                  <a:pt x="8784336" y="1440180"/>
                </a:lnTo>
                <a:lnTo>
                  <a:pt x="8784336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ln w="2590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560070">
              <a:lnSpc>
                <a:spcPct val="100000"/>
              </a:lnSpc>
              <a:spcBef>
                <a:spcPts val="105"/>
              </a:spcBef>
            </a:pPr>
            <a:r>
              <a:rPr dirty="0"/>
              <a:t>Information and </a:t>
            </a:r>
            <a:r>
              <a:rPr spc="-5" dirty="0"/>
              <a:t>Communication  </a:t>
            </a:r>
            <a:r>
              <a:rPr dirty="0"/>
              <a:t>Technology</a:t>
            </a:r>
            <a:r>
              <a:rPr spc="-30" dirty="0"/>
              <a:t> </a:t>
            </a:r>
            <a:r>
              <a:rPr dirty="0"/>
              <a:t>(ICT)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967" y="1581658"/>
            <a:ext cx="7477759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55675" algn="l"/>
                <a:tab pos="1583690" algn="l"/>
                <a:tab pos="2767965" algn="l"/>
                <a:tab pos="3280410" algn="l"/>
                <a:tab pos="4606290" algn="l"/>
                <a:tab pos="4928235" algn="l"/>
                <a:tab pos="6037580" algn="l"/>
                <a:tab pos="6307455" algn="l"/>
              </a:tabLst>
            </a:pPr>
            <a:r>
              <a:rPr sz="1800" dirty="0">
                <a:latin typeface="Arial"/>
                <a:cs typeface="Arial"/>
              </a:rPr>
              <a:t>Insi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	tec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	che	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o	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	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800" b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800" b="1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trasmet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tere 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(comunicare)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l'informazione attraverso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mezzi</a:t>
            </a:r>
            <a:r>
              <a:rPr sz="18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digitali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MEZZI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sviluppo delle ICT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0" dirty="0">
                <a:latin typeface="Arial"/>
                <a:cs typeface="Arial"/>
              </a:rPr>
              <a:t>studio, progettazione, </a:t>
            </a:r>
            <a:r>
              <a:rPr sz="1400" spc="-5" dirty="0">
                <a:latin typeface="Arial"/>
                <a:cs typeface="Arial"/>
              </a:rPr>
              <a:t>sviluppo, </a:t>
            </a:r>
            <a:r>
              <a:rPr sz="1400" spc="-10" dirty="0">
                <a:latin typeface="Arial"/>
                <a:cs typeface="Arial"/>
              </a:rPr>
              <a:t>realizzazione, </a:t>
            </a:r>
            <a:r>
              <a:rPr sz="1400" spc="-5" dirty="0">
                <a:latin typeface="Arial"/>
                <a:cs typeface="Arial"/>
              </a:rPr>
              <a:t>supporto </a:t>
            </a:r>
            <a:r>
              <a:rPr sz="1400" dirty="0">
                <a:latin typeface="Arial"/>
                <a:cs typeface="Arial"/>
              </a:rPr>
              <a:t>e  </a:t>
            </a:r>
            <a:r>
              <a:rPr sz="1400" spc="-5" dirty="0">
                <a:latin typeface="Arial"/>
                <a:cs typeface="Arial"/>
              </a:rPr>
              <a:t>gestione dei sistemi informativi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di telecomunicazione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computerizzati.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tabLst>
                <a:tab pos="657225" algn="l"/>
                <a:tab pos="1987550" algn="l"/>
                <a:tab pos="2413000" algn="l"/>
                <a:tab pos="2887345" algn="l"/>
                <a:tab pos="3616960" algn="l"/>
                <a:tab pos="4813935" algn="l"/>
                <a:tab pos="6588125" algn="l"/>
              </a:tabLst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400" b="1" spc="-80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pol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z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dirty="0">
                <a:latin typeface="Arial"/>
                <a:cs typeface="Arial"/>
              </a:rPr>
              <a:t>i	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ti	t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	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15" dirty="0">
                <a:latin typeface="Arial"/>
                <a:cs typeface="Arial"/>
              </a:rPr>
              <a:t>er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io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	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z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na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,	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z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  </a:t>
            </a:r>
            <a:r>
              <a:rPr sz="1400" spc="-5" dirty="0">
                <a:latin typeface="Arial"/>
                <a:cs typeface="Arial"/>
              </a:rPr>
              <a:t>trasmissione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recupero sicuro delle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informazioni.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UTILIZZO</a:t>
            </a:r>
            <a:r>
              <a:rPr sz="1400" b="1" spc="-25" dirty="0">
                <a:latin typeface="Arial"/>
                <a:cs typeface="Arial"/>
              </a:rPr>
              <a:t>: </a:t>
            </a:r>
            <a:r>
              <a:rPr sz="1400" spc="-10" dirty="0">
                <a:latin typeface="Arial"/>
                <a:cs typeface="Arial"/>
              </a:rPr>
              <a:t>mettere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disposizione dati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0" dirty="0">
                <a:latin typeface="Arial"/>
                <a:cs typeface="Arial"/>
              </a:rPr>
              <a:t>informazioni </a:t>
            </a:r>
            <a:r>
              <a:rPr sz="1400" spc="-5" dirty="0">
                <a:latin typeface="Arial"/>
                <a:cs typeface="Arial"/>
              </a:rPr>
              <a:t>all’interno </a:t>
            </a:r>
            <a:r>
              <a:rPr sz="1400" spc="-10" dirty="0">
                <a:latin typeface="Arial"/>
                <a:cs typeface="Arial"/>
              </a:rPr>
              <a:t>dell'organizzazione, </a:t>
            </a:r>
            <a:r>
              <a:rPr sz="1400" spc="-5" dirty="0">
                <a:latin typeface="Arial"/>
                <a:cs typeface="Arial"/>
              </a:rPr>
              <a:t>ridefinire </a:t>
            </a:r>
            <a:r>
              <a:rPr sz="1400" dirty="0">
                <a:latin typeface="Arial"/>
                <a:cs typeface="Arial"/>
              </a:rPr>
              <a:t>i  rapporti con </a:t>
            </a:r>
            <a:r>
              <a:rPr sz="1400" spc="-5" dirty="0">
                <a:latin typeface="Arial"/>
                <a:cs typeface="Arial"/>
              </a:rPr>
              <a:t>clienti, fornitori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altre organizzazioni. Integrazione dei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servizi.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La tecnologia dell'informazione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comprende:</a:t>
            </a:r>
            <a:endParaRPr sz="1400">
              <a:latin typeface="Arial"/>
              <a:cs typeface="Arial"/>
            </a:endParaRPr>
          </a:p>
          <a:p>
            <a:pPr marL="75565" indent="-62865">
              <a:lnSpc>
                <a:spcPct val="100000"/>
              </a:lnSpc>
              <a:spcBef>
                <a:spcPts val="340"/>
              </a:spcBef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reti </a:t>
            </a:r>
            <a:r>
              <a:rPr sz="1400" spc="-5" dirty="0">
                <a:latin typeface="Arial"/>
                <a:cs typeface="Arial"/>
              </a:rPr>
              <a:t>di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telecomunicazioni,</a:t>
            </a:r>
            <a:endParaRPr sz="1400">
              <a:latin typeface="Arial"/>
              <a:cs typeface="Arial"/>
            </a:endParaRPr>
          </a:p>
          <a:p>
            <a:pPr marL="75565" indent="-62865">
              <a:lnSpc>
                <a:spcPct val="100000"/>
              </a:lnSpc>
              <a:spcBef>
                <a:spcPts val="335"/>
              </a:spcBef>
              <a:buSzPct val="92857"/>
              <a:buChar char="•"/>
              <a:tabLst>
                <a:tab pos="76200" algn="l"/>
              </a:tabLst>
            </a:pPr>
            <a:r>
              <a:rPr sz="1400" spc="-5" dirty="0">
                <a:latin typeface="Arial"/>
                <a:cs typeface="Arial"/>
              </a:rPr>
              <a:t>l'architettura aperta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(client/server),</a:t>
            </a:r>
            <a:endParaRPr sz="1400">
              <a:latin typeface="Arial"/>
              <a:cs typeface="Arial"/>
            </a:endParaRPr>
          </a:p>
          <a:p>
            <a:pPr marL="75565" indent="-62865">
              <a:lnSpc>
                <a:spcPct val="100000"/>
              </a:lnSpc>
              <a:spcBef>
                <a:spcPts val="335"/>
              </a:spcBef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la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multimedialità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6108" y="3500628"/>
            <a:ext cx="3505199" cy="269290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3758184"/>
            <a:ext cx="4649724" cy="232562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9" y="3677411"/>
            <a:ext cx="4709160" cy="245516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3044" y="3785615"/>
            <a:ext cx="4559808" cy="2235708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044" y="3785615"/>
            <a:ext cx="4559935" cy="2235835"/>
          </a:xfrm>
          <a:custGeom>
            <a:avLst/>
            <a:gdLst/>
            <a:ahLst/>
            <a:cxnLst/>
            <a:rect l="l" t="t" r="r" b="b"/>
            <a:pathLst>
              <a:path w="4559935" h="2235835">
                <a:moveTo>
                  <a:pt x="0" y="2235707"/>
                </a:moveTo>
                <a:lnTo>
                  <a:pt x="4559808" y="2235707"/>
                </a:lnTo>
                <a:lnTo>
                  <a:pt x="4559808" y="0"/>
                </a:lnTo>
                <a:lnTo>
                  <a:pt x="0" y="0"/>
                </a:lnTo>
                <a:lnTo>
                  <a:pt x="0" y="2235707"/>
                </a:lnTo>
                <a:close/>
              </a:path>
            </a:pathLst>
          </a:custGeom>
          <a:ln w="9144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468" y="3698747"/>
            <a:ext cx="1323594" cy="45491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1367" y="3698747"/>
            <a:ext cx="1186433" cy="454913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0632" y="3698747"/>
            <a:ext cx="1139190" cy="454913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0271" y="3698747"/>
            <a:ext cx="666750" cy="454913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4988" y="3698747"/>
            <a:ext cx="1186434" cy="454913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2393" y="4501641"/>
            <a:ext cx="3905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Stati Uniti all’Università della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Pennsylvania,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393" y="4604664"/>
            <a:ext cx="4403090" cy="13550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spc="-10" dirty="0">
                <a:latin typeface="Arial"/>
                <a:cs typeface="Arial"/>
              </a:rPr>
              <a:t>prototipo </a:t>
            </a:r>
            <a:r>
              <a:rPr sz="1600" spc="-5" dirty="0">
                <a:latin typeface="Arial"/>
                <a:cs typeface="Arial"/>
              </a:rPr>
              <a:t>realizzato nel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1946.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ts val="1540"/>
              </a:lnSpc>
              <a:spcBef>
                <a:spcPts val="900"/>
              </a:spcBef>
            </a:pPr>
            <a:r>
              <a:rPr sz="1600" spc="-5" dirty="0">
                <a:latin typeface="Arial"/>
                <a:cs typeface="Arial"/>
              </a:rPr>
              <a:t>20000 valvole, occupava una stanza lunga più  di 30 metri, pesava 30 tonnellate, dissipava una  </a:t>
            </a:r>
            <a:r>
              <a:rPr sz="1600" spc="-10" dirty="0">
                <a:latin typeface="Arial"/>
                <a:cs typeface="Arial"/>
              </a:rPr>
              <a:t>quantità enorme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energia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elettrica.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Arial"/>
                <a:cs typeface="Arial"/>
              </a:rPr>
              <a:t>100000 </a:t>
            </a:r>
            <a:r>
              <a:rPr sz="1600" spc="-10" dirty="0">
                <a:latin typeface="Arial"/>
                <a:cs typeface="Arial"/>
              </a:rPr>
              <a:t>operazioni 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secondo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…storia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847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498475" algn="l"/>
                <a:tab pos="499109" algn="l"/>
              </a:tabLst>
            </a:pPr>
            <a:r>
              <a:rPr dirty="0"/>
              <a:t>ABACO: </a:t>
            </a:r>
            <a:r>
              <a:rPr spc="-5" dirty="0"/>
              <a:t>primo calcolatore meccanico, Babilonesi, 500</a:t>
            </a:r>
            <a:r>
              <a:rPr spc="-125" dirty="0"/>
              <a:t> </a:t>
            </a:r>
            <a:r>
              <a:rPr dirty="0"/>
              <a:t>a.c.</a:t>
            </a:r>
          </a:p>
          <a:p>
            <a:pPr marL="498475" marR="5080" indent="-342900">
              <a:lnSpc>
                <a:spcPct val="100000"/>
              </a:lnSpc>
              <a:buChar char="•"/>
              <a:tabLst>
                <a:tab pos="498475" algn="l"/>
                <a:tab pos="499109" algn="l"/>
              </a:tabLst>
            </a:pPr>
            <a:r>
              <a:rPr spc="-5" dirty="0"/>
              <a:t>Pascal </a:t>
            </a:r>
            <a:r>
              <a:rPr spc="-10" dirty="0"/>
              <a:t>(matematico </a:t>
            </a:r>
            <a:r>
              <a:rPr dirty="0"/>
              <a:t>e </a:t>
            </a:r>
            <a:r>
              <a:rPr spc="-5" dirty="0"/>
              <a:t>filosofo </a:t>
            </a:r>
            <a:r>
              <a:rPr spc="-10" dirty="0"/>
              <a:t>francese): </a:t>
            </a:r>
            <a:r>
              <a:rPr spc="-5" dirty="0"/>
              <a:t>elaboratore </a:t>
            </a:r>
            <a:r>
              <a:rPr spc="-10" dirty="0"/>
              <a:t>meccanico </a:t>
            </a:r>
            <a:r>
              <a:rPr spc="-5" dirty="0"/>
              <a:t>ad </a:t>
            </a:r>
            <a:r>
              <a:rPr spc="-10" dirty="0"/>
              <a:t>ingranaggi in </a:t>
            </a:r>
            <a:r>
              <a:rPr spc="-5" dirty="0"/>
              <a:t>grado di  fare </a:t>
            </a:r>
            <a:r>
              <a:rPr dirty="0"/>
              <a:t>le 4 </a:t>
            </a:r>
            <a:r>
              <a:rPr spc="-5" dirty="0"/>
              <a:t>operazioni</a:t>
            </a:r>
            <a:r>
              <a:rPr spc="-75" dirty="0"/>
              <a:t> </a:t>
            </a:r>
            <a:r>
              <a:rPr spc="-5" dirty="0"/>
              <a:t>(1642)</a:t>
            </a:r>
          </a:p>
          <a:p>
            <a:pPr marL="498475" marR="6350" indent="-342900" algn="just">
              <a:lnSpc>
                <a:spcPct val="100000"/>
              </a:lnSpc>
              <a:buChar char="•"/>
              <a:tabLst>
                <a:tab pos="499109" algn="l"/>
              </a:tabLst>
            </a:pPr>
            <a:r>
              <a:rPr spc="-5" dirty="0"/>
              <a:t>Charles </a:t>
            </a:r>
            <a:r>
              <a:rPr spc="-10" dirty="0"/>
              <a:t>Babbage: calcolatore </a:t>
            </a:r>
            <a:r>
              <a:rPr spc="-5" dirty="0"/>
              <a:t>meccanico </a:t>
            </a:r>
            <a:r>
              <a:rPr dirty="0"/>
              <a:t>in </a:t>
            </a:r>
            <a:r>
              <a:rPr spc="-5" dirty="0"/>
              <a:t>grado di </a:t>
            </a:r>
            <a:r>
              <a:rPr spc="-10" dirty="0"/>
              <a:t>generare </a:t>
            </a:r>
            <a:r>
              <a:rPr spc="-5" dirty="0"/>
              <a:t>carte </a:t>
            </a:r>
            <a:r>
              <a:rPr spc="-10" dirty="0"/>
              <a:t>di navigazione,  alimentato da motore </a:t>
            </a:r>
            <a:r>
              <a:rPr dirty="0"/>
              <a:t>a </a:t>
            </a:r>
            <a:r>
              <a:rPr spc="-10" dirty="0"/>
              <a:t>vapore, programmabile </a:t>
            </a:r>
            <a:r>
              <a:rPr spc="-5" dirty="0"/>
              <a:t>tramite schede </a:t>
            </a:r>
            <a:r>
              <a:rPr spc="-10" dirty="0"/>
              <a:t>perforate, </a:t>
            </a:r>
            <a:r>
              <a:rPr spc="-5" dirty="0"/>
              <a:t>50000 pezzi  meccanici</a:t>
            </a:r>
            <a:r>
              <a:rPr spc="-40" dirty="0"/>
              <a:t> </a:t>
            </a:r>
            <a:r>
              <a:rPr spc="-5" dirty="0"/>
              <a:t>(1820)</a:t>
            </a:r>
          </a:p>
          <a:p>
            <a:pPr marL="498475" indent="-342900">
              <a:lnSpc>
                <a:spcPct val="100000"/>
              </a:lnSpc>
              <a:buChar char="•"/>
              <a:tabLst>
                <a:tab pos="498475" algn="l"/>
                <a:tab pos="499109" algn="l"/>
              </a:tabLst>
            </a:pPr>
            <a:r>
              <a:rPr spc="-5" dirty="0"/>
              <a:t>Konrad</a:t>
            </a:r>
            <a:r>
              <a:rPr spc="114" dirty="0"/>
              <a:t> </a:t>
            </a:r>
            <a:r>
              <a:rPr spc="-10" dirty="0"/>
              <a:t>Zuse</a:t>
            </a:r>
            <a:r>
              <a:rPr spc="114" dirty="0"/>
              <a:t> </a:t>
            </a:r>
            <a:r>
              <a:rPr spc="-5" dirty="0"/>
              <a:t>(ingegnere):</a:t>
            </a:r>
            <a:r>
              <a:rPr spc="125" dirty="0"/>
              <a:t> </a:t>
            </a:r>
            <a:r>
              <a:rPr spc="-5" dirty="0"/>
              <a:t>primo</a:t>
            </a:r>
            <a:r>
              <a:rPr spc="105" dirty="0"/>
              <a:t> </a:t>
            </a:r>
            <a:r>
              <a:rPr spc="-5" dirty="0"/>
              <a:t>prototipo</a:t>
            </a:r>
            <a:r>
              <a:rPr spc="105" dirty="0"/>
              <a:t> </a:t>
            </a:r>
            <a:r>
              <a:rPr spc="-5" dirty="0"/>
              <a:t>degli</a:t>
            </a:r>
            <a:r>
              <a:rPr spc="120" dirty="0"/>
              <a:t> </a:t>
            </a:r>
            <a:r>
              <a:rPr spc="-10" dirty="0"/>
              <a:t>odierni</a:t>
            </a:r>
            <a:r>
              <a:rPr spc="125" dirty="0"/>
              <a:t> </a:t>
            </a:r>
            <a:r>
              <a:rPr spc="-10" dirty="0"/>
              <a:t>computer</a:t>
            </a:r>
            <a:r>
              <a:rPr spc="114" dirty="0"/>
              <a:t> </a:t>
            </a:r>
            <a:r>
              <a:rPr spc="-5" dirty="0"/>
              <a:t>(5Hz),</a:t>
            </a:r>
            <a:r>
              <a:rPr spc="114" dirty="0"/>
              <a:t> </a:t>
            </a:r>
            <a:r>
              <a:rPr spc="-10" dirty="0"/>
              <a:t>componenti</a:t>
            </a:r>
          </a:p>
          <a:p>
            <a:pPr marL="498475">
              <a:lnSpc>
                <a:spcPct val="100000"/>
              </a:lnSpc>
            </a:pPr>
            <a:r>
              <a:rPr spc="-5" dirty="0"/>
              <a:t>elettromeccaniche</a:t>
            </a:r>
            <a:r>
              <a:rPr spc="-40" dirty="0"/>
              <a:t> </a:t>
            </a:r>
            <a:r>
              <a:rPr spc="-5" dirty="0"/>
              <a:t>(1936)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i="1" spc="-30" dirty="0">
                <a:latin typeface="Tahoma"/>
                <a:cs typeface="Tahoma"/>
              </a:rPr>
              <a:t>ENIAC </a:t>
            </a:r>
            <a:r>
              <a:rPr sz="1450" i="1" spc="-25" dirty="0">
                <a:latin typeface="Tahoma"/>
                <a:cs typeface="Tahoma"/>
              </a:rPr>
              <a:t>(1946</a:t>
            </a:r>
            <a:r>
              <a:rPr sz="1450" i="1" spc="-45" dirty="0">
                <a:latin typeface="Tahoma"/>
                <a:cs typeface="Tahoma"/>
              </a:rPr>
              <a:t> ca.)</a:t>
            </a:r>
            <a:endParaRPr sz="1450">
              <a:latin typeface="Tahoma"/>
              <a:cs typeface="Tahoma"/>
            </a:endParaRPr>
          </a:p>
          <a:p>
            <a:pPr marL="61594" marR="3228975">
              <a:lnSpc>
                <a:spcPct val="120100"/>
              </a:lnSpc>
              <a:spcBef>
                <a:spcPts val="150"/>
              </a:spcBef>
            </a:pPr>
            <a:r>
              <a:rPr sz="1600" spc="-5" dirty="0"/>
              <a:t>Electronical </a:t>
            </a:r>
            <a:r>
              <a:rPr sz="1600" spc="-10" dirty="0"/>
              <a:t>Numerical </a:t>
            </a:r>
            <a:r>
              <a:rPr sz="1600" spc="-5" dirty="0"/>
              <a:t>Integrator and </a:t>
            </a:r>
            <a:r>
              <a:rPr sz="1600" spc="-10" dirty="0"/>
              <a:t>Calculator  </a:t>
            </a:r>
            <a:r>
              <a:rPr sz="1600" spc="-5" dirty="0"/>
              <a:t>esigenze belliche (calcolo di tavole balistiche)  Commissionato </a:t>
            </a:r>
            <a:r>
              <a:rPr sz="1600" spc="-10" dirty="0"/>
              <a:t>dal Dipartimento </a:t>
            </a:r>
            <a:r>
              <a:rPr sz="1600" spc="-5" dirty="0"/>
              <a:t>di </a:t>
            </a:r>
            <a:r>
              <a:rPr sz="1600" spc="-10" dirty="0"/>
              <a:t>Guerra</a:t>
            </a:r>
            <a:r>
              <a:rPr sz="1600" spc="35" dirty="0"/>
              <a:t> </a:t>
            </a:r>
            <a:r>
              <a:rPr sz="1600" spc="-5" dirty="0"/>
              <a:t>degli</a:t>
            </a:r>
            <a:endParaRPr sz="16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974</Words>
  <Application>Microsoft Office PowerPoint</Application>
  <PresentationFormat>Presentazione su schermo (4:3)</PresentationFormat>
  <Paragraphs>179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Georgia</vt:lpstr>
      <vt:lpstr>Symbol</vt:lpstr>
      <vt:lpstr>Tahoma</vt:lpstr>
      <vt:lpstr>Times New Roman</vt:lpstr>
      <vt:lpstr>Office Theme</vt:lpstr>
      <vt:lpstr>CdL Informatica  a.a. 2018-2019</vt:lpstr>
      <vt:lpstr>Programma</vt:lpstr>
      <vt:lpstr>Testi di riferimento</vt:lpstr>
      <vt:lpstr>Ricevimento studenti / esame</vt:lpstr>
      <vt:lpstr>…. mha</vt:lpstr>
      <vt:lpstr>…. Mha – Effetto Dunning-Kruger</vt:lpstr>
      <vt:lpstr>Informatica</vt:lpstr>
      <vt:lpstr>Information and Communication  Technology (ICT)</vt:lpstr>
      <vt:lpstr>…storia</vt:lpstr>
      <vt:lpstr>Von Neumann Machine (1952)</vt:lpstr>
      <vt:lpstr>PDP-8 Innovation – Single Bus  (1965)</vt:lpstr>
      <vt:lpstr>Intel i7-3960X (2011)</vt:lpstr>
      <vt:lpstr>Linguaggi, livelli e  macchine virtuali</vt:lpstr>
      <vt:lpstr>Linguaggi, livelli e  macchine virtuali</vt:lpstr>
      <vt:lpstr>Linguaggi, livelli e  macchine virtuali</vt:lpstr>
      <vt:lpstr>Macchine Multilivello Attuali</vt:lpstr>
      <vt:lpstr>Assembler</vt:lpstr>
      <vt:lpstr>Assembler e linguaggi di alto livello</vt:lpstr>
      <vt:lpstr>Linguaggi di programmazione</vt:lpstr>
      <vt:lpstr>Linguaggi di programmazione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2018-11-07T18:07:45Z</dcterms:created>
  <dcterms:modified xsi:type="dcterms:W3CDTF">2018-11-08T17:53:36Z</dcterms:modified>
</cp:coreProperties>
</file>