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</p:sldIdLst>
  <p:sldSz cx="9144000" cy="6858000" type="screen4x3"/>
  <p:notesSz cx="9144000" cy="6858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0616" y="394538"/>
            <a:ext cx="7922767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616" y="394538"/>
            <a:ext cx="7922767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4025" y="1693862"/>
            <a:ext cx="4919980" cy="2589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71840" y="6290690"/>
            <a:ext cx="2489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‹N›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9" Type="http://schemas.openxmlformats.org/officeDocument/2006/relationships/image" Target="../media/image75.png"/><Relationship Id="rId21" Type="http://schemas.openxmlformats.org/officeDocument/2006/relationships/image" Target="../media/image57.png"/><Relationship Id="rId34" Type="http://schemas.openxmlformats.org/officeDocument/2006/relationships/image" Target="../media/image70.png"/><Relationship Id="rId42" Type="http://schemas.openxmlformats.org/officeDocument/2006/relationships/image" Target="../media/image78.png"/><Relationship Id="rId47" Type="http://schemas.openxmlformats.org/officeDocument/2006/relationships/image" Target="../media/image83.png"/><Relationship Id="rId50" Type="http://schemas.openxmlformats.org/officeDocument/2006/relationships/image" Target="../media/image86.png"/><Relationship Id="rId55" Type="http://schemas.openxmlformats.org/officeDocument/2006/relationships/image" Target="../media/image91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image" Target="../media/image52.png"/><Relationship Id="rId29" Type="http://schemas.openxmlformats.org/officeDocument/2006/relationships/image" Target="../media/image65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68.png"/><Relationship Id="rId37" Type="http://schemas.openxmlformats.org/officeDocument/2006/relationships/image" Target="../media/image73.png"/><Relationship Id="rId40" Type="http://schemas.openxmlformats.org/officeDocument/2006/relationships/image" Target="../media/image76.png"/><Relationship Id="rId45" Type="http://schemas.openxmlformats.org/officeDocument/2006/relationships/image" Target="../media/image81.png"/><Relationship Id="rId53" Type="http://schemas.openxmlformats.org/officeDocument/2006/relationships/image" Target="../media/image89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7.png"/><Relationship Id="rId44" Type="http://schemas.openxmlformats.org/officeDocument/2006/relationships/image" Target="../media/image80.png"/><Relationship Id="rId52" Type="http://schemas.openxmlformats.org/officeDocument/2006/relationships/image" Target="../media/image88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Relationship Id="rId35" Type="http://schemas.openxmlformats.org/officeDocument/2006/relationships/image" Target="../media/image71.png"/><Relationship Id="rId43" Type="http://schemas.openxmlformats.org/officeDocument/2006/relationships/image" Target="../media/image79.png"/><Relationship Id="rId48" Type="http://schemas.openxmlformats.org/officeDocument/2006/relationships/image" Target="../media/image84.png"/><Relationship Id="rId8" Type="http://schemas.openxmlformats.org/officeDocument/2006/relationships/image" Target="../media/image44.png"/><Relationship Id="rId51" Type="http://schemas.openxmlformats.org/officeDocument/2006/relationships/image" Target="../media/image87.png"/><Relationship Id="rId3" Type="http://schemas.openxmlformats.org/officeDocument/2006/relationships/image" Target="../media/image39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33" Type="http://schemas.openxmlformats.org/officeDocument/2006/relationships/image" Target="../media/image69.png"/><Relationship Id="rId38" Type="http://schemas.openxmlformats.org/officeDocument/2006/relationships/image" Target="../media/image74.png"/><Relationship Id="rId46" Type="http://schemas.openxmlformats.org/officeDocument/2006/relationships/image" Target="../media/image82.png"/><Relationship Id="rId20" Type="http://schemas.openxmlformats.org/officeDocument/2006/relationships/image" Target="../media/image56.png"/><Relationship Id="rId41" Type="http://schemas.openxmlformats.org/officeDocument/2006/relationships/image" Target="../media/image77.png"/><Relationship Id="rId54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36" Type="http://schemas.openxmlformats.org/officeDocument/2006/relationships/image" Target="../media/image72.png"/><Relationship Id="rId49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6.png"/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8.png"/><Relationship Id="rId7" Type="http://schemas.openxmlformats.org/officeDocument/2006/relationships/image" Target="../media/image1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7" Type="http://schemas.openxmlformats.org/officeDocument/2006/relationships/image" Target="../media/image129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1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3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0403" y="2159635"/>
            <a:ext cx="34410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" dirty="0">
                <a:latin typeface="Arial"/>
                <a:cs typeface="Arial"/>
              </a:rPr>
              <a:t>Prof. Ing. Donato</a:t>
            </a:r>
            <a:r>
              <a:rPr sz="2200" i="1" spc="-10" dirty="0">
                <a:latin typeface="Arial"/>
                <a:cs typeface="Arial"/>
              </a:rPr>
              <a:t> </a:t>
            </a:r>
            <a:r>
              <a:rPr sz="2200" i="1" spc="-5" dirty="0">
                <a:latin typeface="Arial"/>
                <a:cs typeface="Arial"/>
              </a:rPr>
              <a:t>Impedovo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620268"/>
            <a:ext cx="8243316" cy="1437131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0683" y="824941"/>
            <a:ext cx="763270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Georgia"/>
                <a:cs typeface="Georgia"/>
              </a:rPr>
              <a:t>RAPPRESENTAZIONE</a:t>
            </a:r>
            <a:endParaRPr sz="3200">
              <a:latin typeface="Georgia"/>
              <a:cs typeface="Georgia"/>
            </a:endParaRPr>
          </a:p>
          <a:p>
            <a:pPr marL="90805">
              <a:lnSpc>
                <a:spcPct val="100000"/>
              </a:lnSpc>
            </a:pPr>
            <a:r>
              <a:rPr sz="3200" b="1" dirty="0">
                <a:solidFill>
                  <a:srgbClr val="FFFFFF"/>
                </a:solidFill>
                <a:latin typeface="Georgia"/>
                <a:cs typeface="Georgia"/>
              </a:rPr>
              <a:t>DELL’INFORMAZIONE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76131" y="2638805"/>
            <a:ext cx="472440" cy="0"/>
          </a:xfrm>
          <a:custGeom>
            <a:avLst/>
            <a:gdLst/>
            <a:ahLst/>
            <a:cxnLst/>
            <a:rect l="l" t="t" r="r" b="b"/>
            <a:pathLst>
              <a:path w="472440">
                <a:moveTo>
                  <a:pt x="0" y="0"/>
                </a:moveTo>
                <a:lnTo>
                  <a:pt x="472440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55464" y="2638805"/>
            <a:ext cx="3677920" cy="0"/>
          </a:xfrm>
          <a:custGeom>
            <a:avLst/>
            <a:gdLst/>
            <a:ahLst/>
            <a:cxnLst/>
            <a:rect l="l" t="t" r="r" b="b"/>
            <a:pathLst>
              <a:path w="3677920">
                <a:moveTo>
                  <a:pt x="0" y="0"/>
                </a:moveTo>
                <a:lnTo>
                  <a:pt x="3677412" y="0"/>
                </a:lnTo>
              </a:path>
            </a:pathLst>
          </a:custGeom>
          <a:ln w="106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620268"/>
            <a:ext cx="756285" cy="1437640"/>
          </a:xfrm>
          <a:custGeom>
            <a:avLst/>
            <a:gdLst/>
            <a:ahLst/>
            <a:cxnLst/>
            <a:rect l="l" t="t" r="r" b="b"/>
            <a:pathLst>
              <a:path w="756285" h="1437639">
                <a:moveTo>
                  <a:pt x="0" y="1437131"/>
                </a:moveTo>
                <a:lnTo>
                  <a:pt x="755904" y="1437131"/>
                </a:lnTo>
                <a:lnTo>
                  <a:pt x="755904" y="0"/>
                </a:lnTo>
                <a:lnTo>
                  <a:pt x="0" y="0"/>
                </a:lnTo>
                <a:lnTo>
                  <a:pt x="0" y="1437131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3510" cy="3357879"/>
          </a:xfrm>
          <a:custGeom>
            <a:avLst/>
            <a:gdLst/>
            <a:ahLst/>
            <a:cxnLst/>
            <a:rect l="l" t="t" r="r" b="b"/>
            <a:pathLst>
              <a:path w="143509" h="3357879">
                <a:moveTo>
                  <a:pt x="0" y="3357372"/>
                </a:moveTo>
                <a:lnTo>
                  <a:pt x="143255" y="3357372"/>
                </a:lnTo>
                <a:lnTo>
                  <a:pt x="143255" y="0"/>
                </a:lnTo>
                <a:lnTo>
                  <a:pt x="0" y="0"/>
                </a:lnTo>
                <a:lnTo>
                  <a:pt x="0" y="3357372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70900" y="629069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Problemi legati </a:t>
            </a:r>
            <a:r>
              <a:rPr dirty="0"/>
              <a:t>al</a:t>
            </a:r>
            <a:r>
              <a:rPr spc="-30" dirty="0"/>
              <a:t> </a:t>
            </a:r>
            <a:r>
              <a:rPr spc="-5" dirty="0"/>
              <a:t>campionamento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0811" y="1513078"/>
            <a:ext cx="3914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Segnale sinusoidale a frequenza 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575" baseline="-21164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=27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[Hz]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81146" y="1845774"/>
            <a:ext cx="6189345" cy="4679315"/>
          </a:xfrm>
          <a:custGeom>
            <a:avLst/>
            <a:gdLst/>
            <a:ahLst/>
            <a:cxnLst/>
            <a:rect l="l" t="t" r="r" b="b"/>
            <a:pathLst>
              <a:path w="6189345" h="4679315">
                <a:moveTo>
                  <a:pt x="0" y="4679086"/>
                </a:moveTo>
                <a:lnTo>
                  <a:pt x="6189344" y="4679086"/>
                </a:lnTo>
                <a:lnTo>
                  <a:pt x="6189344" y="0"/>
                </a:lnTo>
                <a:lnTo>
                  <a:pt x="0" y="0"/>
                </a:lnTo>
                <a:lnTo>
                  <a:pt x="0" y="46790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01685" y="2133725"/>
            <a:ext cx="5239385" cy="4103370"/>
          </a:xfrm>
          <a:custGeom>
            <a:avLst/>
            <a:gdLst/>
            <a:ahLst/>
            <a:cxnLst/>
            <a:rect l="l" t="t" r="r" b="b"/>
            <a:pathLst>
              <a:path w="5239384" h="4103370">
                <a:moveTo>
                  <a:pt x="0" y="4103059"/>
                </a:moveTo>
                <a:lnTo>
                  <a:pt x="5239148" y="4103059"/>
                </a:lnTo>
                <a:lnTo>
                  <a:pt x="5239148" y="0"/>
                </a:lnTo>
                <a:lnTo>
                  <a:pt x="0" y="0"/>
                </a:lnTo>
                <a:lnTo>
                  <a:pt x="0" y="410305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08858" y="2133416"/>
            <a:ext cx="5224780" cy="15875"/>
          </a:xfrm>
          <a:custGeom>
            <a:avLst/>
            <a:gdLst/>
            <a:ahLst/>
            <a:cxnLst/>
            <a:rect l="l" t="t" r="r" b="b"/>
            <a:pathLst>
              <a:path w="5224780" h="15875">
                <a:moveTo>
                  <a:pt x="0" y="15311"/>
                </a:moveTo>
                <a:lnTo>
                  <a:pt x="5224780" y="15311"/>
                </a:lnTo>
                <a:lnTo>
                  <a:pt x="5224780" y="0"/>
                </a:lnTo>
                <a:lnTo>
                  <a:pt x="0" y="0"/>
                </a:lnTo>
                <a:lnTo>
                  <a:pt x="0" y="15311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48027" y="2141071"/>
            <a:ext cx="0" cy="4088765"/>
          </a:xfrm>
          <a:custGeom>
            <a:avLst/>
            <a:gdLst/>
            <a:ahLst/>
            <a:cxnLst/>
            <a:rect l="l" t="t" r="r" b="b"/>
            <a:pathLst>
              <a:path h="4088765">
                <a:moveTo>
                  <a:pt x="0" y="0"/>
                </a:moveTo>
                <a:lnTo>
                  <a:pt x="0" y="4088518"/>
                </a:lnTo>
              </a:path>
            </a:pathLst>
          </a:custGeom>
          <a:ln w="1436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3226" y="6243958"/>
            <a:ext cx="5225415" cy="0"/>
          </a:xfrm>
          <a:custGeom>
            <a:avLst/>
            <a:gdLst/>
            <a:ahLst/>
            <a:cxnLst/>
            <a:rect l="l" t="t" r="r" b="b"/>
            <a:pathLst>
              <a:path w="5225415">
                <a:moveTo>
                  <a:pt x="5224801" y="0"/>
                </a:moveTo>
                <a:lnTo>
                  <a:pt x="0" y="0"/>
                </a:lnTo>
              </a:path>
            </a:pathLst>
          </a:custGeom>
          <a:ln w="15311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08858" y="2155331"/>
            <a:ext cx="0" cy="4088765"/>
          </a:xfrm>
          <a:custGeom>
            <a:avLst/>
            <a:gdLst/>
            <a:ahLst/>
            <a:cxnLst/>
            <a:rect l="l" t="t" r="r" b="b"/>
            <a:pathLst>
              <a:path h="4088765">
                <a:moveTo>
                  <a:pt x="0" y="4088626"/>
                </a:moveTo>
                <a:lnTo>
                  <a:pt x="0" y="0"/>
                </a:lnTo>
              </a:path>
            </a:pathLst>
          </a:custGeom>
          <a:ln w="14360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8858" y="2141071"/>
            <a:ext cx="0" cy="4088765"/>
          </a:xfrm>
          <a:custGeom>
            <a:avLst/>
            <a:gdLst/>
            <a:ahLst/>
            <a:cxnLst/>
            <a:rect l="l" t="t" r="r" b="b"/>
            <a:pathLst>
              <a:path h="4088765">
                <a:moveTo>
                  <a:pt x="0" y="0"/>
                </a:moveTo>
                <a:lnTo>
                  <a:pt x="0" y="4088518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465776" y="6243958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714" y="0"/>
                </a:lnTo>
              </a:path>
            </a:pathLst>
          </a:custGeom>
          <a:ln w="15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5776" y="5567309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714" y="0"/>
                </a:lnTo>
              </a:path>
            </a:pathLst>
          </a:custGeom>
          <a:ln w="15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65776" y="4876293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714" y="0"/>
                </a:lnTo>
              </a:path>
            </a:pathLst>
          </a:custGeom>
          <a:ln w="15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65776" y="4199731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714" y="0"/>
                </a:lnTo>
              </a:path>
            </a:pathLst>
          </a:custGeom>
          <a:ln w="15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465776" y="3508542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714" y="0"/>
                </a:lnTo>
              </a:path>
            </a:pathLst>
          </a:custGeom>
          <a:ln w="15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65776" y="2832044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714" y="0"/>
                </a:lnTo>
              </a:path>
            </a:pathLst>
          </a:custGeom>
          <a:ln w="15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65776" y="2141071"/>
            <a:ext cx="29209" cy="0"/>
          </a:xfrm>
          <a:custGeom>
            <a:avLst/>
            <a:gdLst/>
            <a:ahLst/>
            <a:cxnLst/>
            <a:rect l="l" t="t" r="r" b="b"/>
            <a:pathLst>
              <a:path w="29210">
                <a:moveTo>
                  <a:pt x="0" y="0"/>
                </a:moveTo>
                <a:lnTo>
                  <a:pt x="28714" y="0"/>
                </a:lnTo>
              </a:path>
            </a:pathLst>
          </a:custGeom>
          <a:ln w="15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08858" y="4199731"/>
            <a:ext cx="5224780" cy="0"/>
          </a:xfrm>
          <a:custGeom>
            <a:avLst/>
            <a:gdLst/>
            <a:ahLst/>
            <a:cxnLst/>
            <a:rect l="l" t="t" r="r" b="b"/>
            <a:pathLst>
              <a:path w="5224780">
                <a:moveTo>
                  <a:pt x="0" y="0"/>
                </a:moveTo>
                <a:lnTo>
                  <a:pt x="5224780" y="0"/>
                </a:lnTo>
              </a:path>
            </a:pathLst>
          </a:custGeom>
          <a:ln w="15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08858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52958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96572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40672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70404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14017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58117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02218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45912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89991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9684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63358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07437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50909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94989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39271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68355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12435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56717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00189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44268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88348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17635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61714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05794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49468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93547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37627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66914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10994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54668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98747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42827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186501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16193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460273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03947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748027" y="4213991"/>
            <a:ext cx="0" cy="29209"/>
          </a:xfrm>
          <a:custGeom>
            <a:avLst/>
            <a:gdLst/>
            <a:ahLst/>
            <a:cxnLst/>
            <a:rect l="l" t="t" r="r" b="b"/>
            <a:pathLst>
              <a:path h="29210">
                <a:moveTo>
                  <a:pt x="0" y="29168"/>
                </a:moveTo>
                <a:lnTo>
                  <a:pt x="0" y="0"/>
                </a:lnTo>
              </a:path>
            </a:pathLst>
          </a:custGeom>
          <a:ln w="14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580655" y="3969406"/>
            <a:ext cx="144145" cy="230504"/>
          </a:xfrm>
          <a:custGeom>
            <a:avLst/>
            <a:gdLst/>
            <a:ahLst/>
            <a:cxnLst/>
            <a:rect l="l" t="t" r="r" b="b"/>
            <a:pathLst>
              <a:path w="144144" h="230504">
                <a:moveTo>
                  <a:pt x="0" y="230324"/>
                </a:moveTo>
                <a:lnTo>
                  <a:pt x="144099" y="0"/>
                </a:lnTo>
              </a:path>
            </a:pathLst>
          </a:custGeom>
          <a:ln w="1462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724755" y="3739298"/>
            <a:ext cx="144145" cy="215900"/>
          </a:xfrm>
          <a:custGeom>
            <a:avLst/>
            <a:gdLst/>
            <a:ahLst/>
            <a:cxnLst/>
            <a:rect l="l" t="t" r="r" b="b"/>
            <a:pathLst>
              <a:path w="144144" h="215900">
                <a:moveTo>
                  <a:pt x="0" y="215848"/>
                </a:moveTo>
                <a:lnTo>
                  <a:pt x="144099" y="0"/>
                </a:lnTo>
              </a:path>
            </a:pathLst>
          </a:custGeom>
          <a:ln w="1465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68855" y="3523018"/>
            <a:ext cx="129539" cy="201930"/>
          </a:xfrm>
          <a:custGeom>
            <a:avLst/>
            <a:gdLst/>
            <a:ahLst/>
            <a:cxnLst/>
            <a:rect l="l" t="t" r="r" b="b"/>
            <a:pathLst>
              <a:path w="129539" h="201929">
                <a:moveTo>
                  <a:pt x="0" y="201371"/>
                </a:moveTo>
                <a:lnTo>
                  <a:pt x="129246" y="0"/>
                </a:lnTo>
              </a:path>
            </a:pathLst>
          </a:custGeom>
          <a:ln w="1463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998101" y="3321646"/>
            <a:ext cx="130175" cy="187325"/>
          </a:xfrm>
          <a:custGeom>
            <a:avLst/>
            <a:gdLst/>
            <a:ahLst/>
            <a:cxnLst/>
            <a:rect l="l" t="t" r="r" b="b"/>
            <a:pathLst>
              <a:path w="130175" h="187325">
                <a:moveTo>
                  <a:pt x="0" y="186895"/>
                </a:moveTo>
                <a:lnTo>
                  <a:pt x="129752" y="0"/>
                </a:lnTo>
              </a:path>
            </a:pathLst>
          </a:custGeom>
          <a:ln w="14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42201" y="3163055"/>
            <a:ext cx="130175" cy="144145"/>
          </a:xfrm>
          <a:custGeom>
            <a:avLst/>
            <a:gdLst/>
            <a:ahLst/>
            <a:cxnLst/>
            <a:rect l="l" t="t" r="r" b="b"/>
            <a:pathLst>
              <a:path w="130175" h="144145">
                <a:moveTo>
                  <a:pt x="0" y="144114"/>
                </a:moveTo>
                <a:lnTo>
                  <a:pt x="129752" y="0"/>
                </a:lnTo>
              </a:path>
            </a:pathLst>
          </a:custGeom>
          <a:ln w="1478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286321" y="3019156"/>
            <a:ext cx="129539" cy="130175"/>
          </a:xfrm>
          <a:custGeom>
            <a:avLst/>
            <a:gdLst/>
            <a:ahLst/>
            <a:cxnLst/>
            <a:rect l="l" t="t" r="r" b="b"/>
            <a:pathLst>
              <a:path w="129539" h="130175">
                <a:moveTo>
                  <a:pt x="0" y="129638"/>
                </a:moveTo>
                <a:lnTo>
                  <a:pt x="129246" y="0"/>
                </a:lnTo>
              </a:path>
            </a:pathLst>
          </a:custGeom>
          <a:ln w="14834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429914" y="2918686"/>
            <a:ext cx="130175" cy="86360"/>
          </a:xfrm>
          <a:custGeom>
            <a:avLst/>
            <a:gdLst/>
            <a:ahLst/>
            <a:cxnLst/>
            <a:rect l="l" t="t" r="r" b="b"/>
            <a:pathLst>
              <a:path w="130175" h="86360">
                <a:moveTo>
                  <a:pt x="0" y="85993"/>
                </a:moveTo>
                <a:lnTo>
                  <a:pt x="129752" y="0"/>
                </a:lnTo>
              </a:path>
            </a:pathLst>
          </a:custGeom>
          <a:ln w="15021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574014" y="2846305"/>
            <a:ext cx="130175" cy="58419"/>
          </a:xfrm>
          <a:custGeom>
            <a:avLst/>
            <a:gdLst/>
            <a:ahLst/>
            <a:cxnLst/>
            <a:rect l="l" t="t" r="r" b="b"/>
            <a:pathLst>
              <a:path w="130175" h="58419">
                <a:moveTo>
                  <a:pt x="0" y="57905"/>
                </a:moveTo>
                <a:lnTo>
                  <a:pt x="129651" y="0"/>
                </a:lnTo>
              </a:path>
            </a:pathLst>
          </a:custGeom>
          <a:ln w="1515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718053" y="2832044"/>
            <a:ext cx="114935" cy="14604"/>
          </a:xfrm>
          <a:custGeom>
            <a:avLst/>
            <a:gdLst/>
            <a:ahLst/>
            <a:cxnLst/>
            <a:rect l="l" t="t" r="r" b="b"/>
            <a:pathLst>
              <a:path w="114935" h="14605">
                <a:moveTo>
                  <a:pt x="0" y="14260"/>
                </a:moveTo>
                <a:lnTo>
                  <a:pt x="114898" y="0"/>
                </a:lnTo>
              </a:path>
            </a:pathLst>
          </a:custGeom>
          <a:ln w="15297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847340" y="2832044"/>
            <a:ext cx="130175" cy="14604"/>
          </a:xfrm>
          <a:custGeom>
            <a:avLst/>
            <a:gdLst/>
            <a:ahLst/>
            <a:cxnLst/>
            <a:rect l="l" t="t" r="r" b="b"/>
            <a:pathLst>
              <a:path w="130175" h="14605">
                <a:moveTo>
                  <a:pt x="0" y="0"/>
                </a:moveTo>
                <a:lnTo>
                  <a:pt x="129691" y="14260"/>
                </a:lnTo>
              </a:path>
            </a:pathLst>
          </a:custGeom>
          <a:ln w="1530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991419" y="2846305"/>
            <a:ext cx="129539" cy="58419"/>
          </a:xfrm>
          <a:custGeom>
            <a:avLst/>
            <a:gdLst/>
            <a:ahLst/>
            <a:cxnLst/>
            <a:rect l="l" t="t" r="r" b="b"/>
            <a:pathLst>
              <a:path w="129539" h="58419">
                <a:moveTo>
                  <a:pt x="0" y="0"/>
                </a:moveTo>
                <a:lnTo>
                  <a:pt x="129286" y="57905"/>
                </a:lnTo>
              </a:path>
            </a:pathLst>
          </a:custGeom>
          <a:ln w="15152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35499" y="2904210"/>
            <a:ext cx="129539" cy="86360"/>
          </a:xfrm>
          <a:custGeom>
            <a:avLst/>
            <a:gdLst/>
            <a:ahLst/>
            <a:cxnLst/>
            <a:rect l="l" t="t" r="r" b="b"/>
            <a:pathLst>
              <a:path w="129539" h="86360">
                <a:moveTo>
                  <a:pt x="0" y="0"/>
                </a:moveTo>
                <a:lnTo>
                  <a:pt x="129286" y="86209"/>
                </a:lnTo>
              </a:path>
            </a:pathLst>
          </a:custGeom>
          <a:ln w="1501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79173" y="3004680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0"/>
                </a:moveTo>
                <a:lnTo>
                  <a:pt x="129691" y="129854"/>
                </a:lnTo>
              </a:path>
            </a:pathLst>
          </a:custGeom>
          <a:ln w="1483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423253" y="3148795"/>
            <a:ext cx="129539" cy="144145"/>
          </a:xfrm>
          <a:custGeom>
            <a:avLst/>
            <a:gdLst/>
            <a:ahLst/>
            <a:cxnLst/>
            <a:rect l="l" t="t" r="r" b="b"/>
            <a:pathLst>
              <a:path w="129539" h="144145">
                <a:moveTo>
                  <a:pt x="0" y="0"/>
                </a:moveTo>
                <a:lnTo>
                  <a:pt x="129286" y="144114"/>
                </a:lnTo>
              </a:path>
            </a:pathLst>
          </a:custGeom>
          <a:ln w="14784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66927" y="3307170"/>
            <a:ext cx="130175" cy="187325"/>
          </a:xfrm>
          <a:custGeom>
            <a:avLst/>
            <a:gdLst/>
            <a:ahLst/>
            <a:cxnLst/>
            <a:rect l="l" t="t" r="r" b="b"/>
            <a:pathLst>
              <a:path w="130175" h="187325">
                <a:moveTo>
                  <a:pt x="0" y="0"/>
                </a:moveTo>
                <a:lnTo>
                  <a:pt x="129691" y="187111"/>
                </a:lnTo>
              </a:path>
            </a:pathLst>
          </a:custGeom>
          <a:ln w="14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696619" y="3508542"/>
            <a:ext cx="130175" cy="201930"/>
          </a:xfrm>
          <a:custGeom>
            <a:avLst/>
            <a:gdLst/>
            <a:ahLst/>
            <a:cxnLst/>
            <a:rect l="l" t="t" r="r" b="b"/>
            <a:pathLst>
              <a:path w="130175" h="201929">
                <a:moveTo>
                  <a:pt x="0" y="0"/>
                </a:moveTo>
                <a:lnTo>
                  <a:pt x="129691" y="201587"/>
                </a:lnTo>
              </a:path>
            </a:pathLst>
          </a:custGeom>
          <a:ln w="1463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840699" y="3724390"/>
            <a:ext cx="144145" cy="216535"/>
          </a:xfrm>
          <a:custGeom>
            <a:avLst/>
            <a:gdLst/>
            <a:ahLst/>
            <a:cxnLst/>
            <a:rect l="l" t="t" r="r" b="b"/>
            <a:pathLst>
              <a:path w="144145" h="216535">
                <a:moveTo>
                  <a:pt x="0" y="0"/>
                </a:moveTo>
                <a:lnTo>
                  <a:pt x="143674" y="216280"/>
                </a:lnTo>
              </a:path>
            </a:pathLst>
          </a:custGeom>
          <a:ln w="14651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84373" y="3955146"/>
            <a:ext cx="144145" cy="215900"/>
          </a:xfrm>
          <a:custGeom>
            <a:avLst/>
            <a:gdLst/>
            <a:ahLst/>
            <a:cxnLst/>
            <a:rect l="l" t="t" r="r" b="b"/>
            <a:pathLst>
              <a:path w="144145" h="215900">
                <a:moveTo>
                  <a:pt x="0" y="0"/>
                </a:moveTo>
                <a:lnTo>
                  <a:pt x="144079" y="215848"/>
                </a:lnTo>
              </a:path>
            </a:pathLst>
          </a:custGeom>
          <a:ln w="1465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128453" y="4185255"/>
            <a:ext cx="144145" cy="231140"/>
          </a:xfrm>
          <a:custGeom>
            <a:avLst/>
            <a:gdLst/>
            <a:ahLst/>
            <a:cxnLst/>
            <a:rect l="l" t="t" r="r" b="b"/>
            <a:pathLst>
              <a:path w="144145" h="231139">
                <a:moveTo>
                  <a:pt x="0" y="0"/>
                </a:moveTo>
                <a:lnTo>
                  <a:pt x="144079" y="230756"/>
                </a:lnTo>
              </a:path>
            </a:pathLst>
          </a:custGeom>
          <a:ln w="14627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72532" y="4430271"/>
            <a:ext cx="144145" cy="215900"/>
          </a:xfrm>
          <a:custGeom>
            <a:avLst/>
            <a:gdLst/>
            <a:ahLst/>
            <a:cxnLst/>
            <a:rect l="l" t="t" r="r" b="b"/>
            <a:pathLst>
              <a:path w="144145" h="215900">
                <a:moveTo>
                  <a:pt x="0" y="0"/>
                </a:moveTo>
                <a:lnTo>
                  <a:pt x="143674" y="215869"/>
                </a:lnTo>
              </a:path>
            </a:pathLst>
          </a:custGeom>
          <a:ln w="14652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416206" y="4660488"/>
            <a:ext cx="130175" cy="201930"/>
          </a:xfrm>
          <a:custGeom>
            <a:avLst/>
            <a:gdLst/>
            <a:ahLst/>
            <a:cxnLst/>
            <a:rect l="l" t="t" r="r" b="b"/>
            <a:pathLst>
              <a:path w="130175" h="201929">
                <a:moveTo>
                  <a:pt x="0" y="0"/>
                </a:moveTo>
                <a:lnTo>
                  <a:pt x="129691" y="201458"/>
                </a:lnTo>
              </a:path>
            </a:pathLst>
          </a:custGeom>
          <a:ln w="146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560286" y="4876293"/>
            <a:ext cx="130175" cy="187325"/>
          </a:xfrm>
          <a:custGeom>
            <a:avLst/>
            <a:gdLst/>
            <a:ahLst/>
            <a:cxnLst/>
            <a:rect l="l" t="t" r="r" b="b"/>
            <a:pathLst>
              <a:path w="130175" h="187325">
                <a:moveTo>
                  <a:pt x="0" y="0"/>
                </a:moveTo>
                <a:lnTo>
                  <a:pt x="129691" y="187111"/>
                </a:lnTo>
              </a:path>
            </a:pathLst>
          </a:custGeom>
          <a:ln w="14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689978" y="5077751"/>
            <a:ext cx="129539" cy="144145"/>
          </a:xfrm>
          <a:custGeom>
            <a:avLst/>
            <a:gdLst/>
            <a:ahLst/>
            <a:cxnLst/>
            <a:rect l="l" t="t" r="r" b="b"/>
            <a:pathLst>
              <a:path w="129539" h="144145">
                <a:moveTo>
                  <a:pt x="0" y="0"/>
                </a:moveTo>
                <a:lnTo>
                  <a:pt x="129286" y="144050"/>
                </a:lnTo>
              </a:path>
            </a:pathLst>
          </a:custGeom>
          <a:ln w="14784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833652" y="5236148"/>
            <a:ext cx="130175" cy="130175"/>
          </a:xfrm>
          <a:custGeom>
            <a:avLst/>
            <a:gdLst/>
            <a:ahLst/>
            <a:cxnLst/>
            <a:rect l="l" t="t" r="r" b="b"/>
            <a:pathLst>
              <a:path w="130175" h="130175">
                <a:moveTo>
                  <a:pt x="0" y="0"/>
                </a:moveTo>
                <a:lnTo>
                  <a:pt x="129691" y="129703"/>
                </a:lnTo>
              </a:path>
            </a:pathLst>
          </a:custGeom>
          <a:ln w="1483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977732" y="5380198"/>
            <a:ext cx="130175" cy="86995"/>
          </a:xfrm>
          <a:custGeom>
            <a:avLst/>
            <a:gdLst/>
            <a:ahLst/>
            <a:cxnLst/>
            <a:rect l="l" t="t" r="r" b="b"/>
            <a:pathLst>
              <a:path w="130175" h="86995">
                <a:moveTo>
                  <a:pt x="0" y="0"/>
                </a:moveTo>
                <a:lnTo>
                  <a:pt x="129691" y="86620"/>
                </a:lnTo>
              </a:path>
            </a:pathLst>
          </a:custGeom>
          <a:ln w="1501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121812" y="5481186"/>
            <a:ext cx="129539" cy="57785"/>
          </a:xfrm>
          <a:custGeom>
            <a:avLst/>
            <a:gdLst/>
            <a:ahLst/>
            <a:cxnLst/>
            <a:rect l="l" t="t" r="r" b="b"/>
            <a:pathLst>
              <a:path w="129539" h="57785">
                <a:moveTo>
                  <a:pt x="0" y="0"/>
                </a:moveTo>
                <a:lnTo>
                  <a:pt x="129286" y="57408"/>
                </a:lnTo>
              </a:path>
            </a:pathLst>
          </a:custGeom>
          <a:ln w="15154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65486" y="5538594"/>
            <a:ext cx="130175" cy="29209"/>
          </a:xfrm>
          <a:custGeom>
            <a:avLst/>
            <a:gdLst/>
            <a:ahLst/>
            <a:cxnLst/>
            <a:rect l="l" t="t" r="r" b="b"/>
            <a:pathLst>
              <a:path w="130175" h="29210">
                <a:moveTo>
                  <a:pt x="0" y="0"/>
                </a:moveTo>
                <a:lnTo>
                  <a:pt x="129691" y="28714"/>
                </a:lnTo>
              </a:path>
            </a:pathLst>
          </a:custGeom>
          <a:ln w="15267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09566" y="5538594"/>
            <a:ext cx="114935" cy="29209"/>
          </a:xfrm>
          <a:custGeom>
            <a:avLst/>
            <a:gdLst/>
            <a:ahLst/>
            <a:cxnLst/>
            <a:rect l="l" t="t" r="r" b="b"/>
            <a:pathLst>
              <a:path w="114934" h="29210">
                <a:moveTo>
                  <a:pt x="0" y="28714"/>
                </a:moveTo>
                <a:lnTo>
                  <a:pt x="114898" y="0"/>
                </a:lnTo>
              </a:path>
            </a:pathLst>
          </a:custGeom>
          <a:ln w="1525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38650" y="5481186"/>
            <a:ext cx="130175" cy="57785"/>
          </a:xfrm>
          <a:custGeom>
            <a:avLst/>
            <a:gdLst/>
            <a:ahLst/>
            <a:cxnLst/>
            <a:rect l="l" t="t" r="r" b="b"/>
            <a:pathLst>
              <a:path w="130175" h="57785">
                <a:moveTo>
                  <a:pt x="0" y="57408"/>
                </a:moveTo>
                <a:lnTo>
                  <a:pt x="129894" y="0"/>
                </a:lnTo>
              </a:path>
            </a:pathLst>
          </a:custGeom>
          <a:ln w="1515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82932" y="5394544"/>
            <a:ext cx="130175" cy="86995"/>
          </a:xfrm>
          <a:custGeom>
            <a:avLst/>
            <a:gdLst/>
            <a:ahLst/>
            <a:cxnLst/>
            <a:rect l="l" t="t" r="r" b="b"/>
            <a:pathLst>
              <a:path w="130175" h="86995">
                <a:moveTo>
                  <a:pt x="0" y="86641"/>
                </a:moveTo>
                <a:lnTo>
                  <a:pt x="129691" y="0"/>
                </a:lnTo>
              </a:path>
            </a:pathLst>
          </a:custGeom>
          <a:ln w="1501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27011" y="5250516"/>
            <a:ext cx="129539" cy="130175"/>
          </a:xfrm>
          <a:custGeom>
            <a:avLst/>
            <a:gdLst/>
            <a:ahLst/>
            <a:cxnLst/>
            <a:rect l="l" t="t" r="r" b="b"/>
            <a:pathLst>
              <a:path w="129540" h="130175">
                <a:moveTo>
                  <a:pt x="0" y="129681"/>
                </a:moveTo>
                <a:lnTo>
                  <a:pt x="129083" y="0"/>
                </a:lnTo>
              </a:path>
            </a:pathLst>
          </a:custGeom>
          <a:ln w="1483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70483" y="5092616"/>
            <a:ext cx="130175" cy="144145"/>
          </a:xfrm>
          <a:custGeom>
            <a:avLst/>
            <a:gdLst/>
            <a:ahLst/>
            <a:cxnLst/>
            <a:rect l="l" t="t" r="r" b="b"/>
            <a:pathLst>
              <a:path w="130175" h="144145">
                <a:moveTo>
                  <a:pt x="0" y="143531"/>
                </a:moveTo>
                <a:lnTo>
                  <a:pt x="129894" y="0"/>
                </a:lnTo>
              </a:path>
            </a:pathLst>
          </a:custGeom>
          <a:ln w="1478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114563" y="4890661"/>
            <a:ext cx="130175" cy="187325"/>
          </a:xfrm>
          <a:custGeom>
            <a:avLst/>
            <a:gdLst/>
            <a:ahLst/>
            <a:cxnLst/>
            <a:rect l="l" t="t" r="r" b="b"/>
            <a:pathLst>
              <a:path w="130175" h="187325">
                <a:moveTo>
                  <a:pt x="0" y="187089"/>
                </a:moveTo>
                <a:lnTo>
                  <a:pt x="129894" y="0"/>
                </a:lnTo>
              </a:path>
            </a:pathLst>
          </a:custGeom>
          <a:ln w="1466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258642" y="4674835"/>
            <a:ext cx="129539" cy="201930"/>
          </a:xfrm>
          <a:custGeom>
            <a:avLst/>
            <a:gdLst/>
            <a:ahLst/>
            <a:cxnLst/>
            <a:rect l="l" t="t" r="r" b="b"/>
            <a:pathLst>
              <a:path w="129540" h="201929">
                <a:moveTo>
                  <a:pt x="0" y="201458"/>
                </a:moveTo>
                <a:lnTo>
                  <a:pt x="129286" y="0"/>
                </a:lnTo>
              </a:path>
            </a:pathLst>
          </a:custGeom>
          <a:ln w="14637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87929" y="4444662"/>
            <a:ext cx="144145" cy="215900"/>
          </a:xfrm>
          <a:custGeom>
            <a:avLst/>
            <a:gdLst/>
            <a:ahLst/>
            <a:cxnLst/>
            <a:rect l="l" t="t" r="r" b="b"/>
            <a:pathLst>
              <a:path w="144145" h="215900">
                <a:moveTo>
                  <a:pt x="0" y="215826"/>
                </a:moveTo>
                <a:lnTo>
                  <a:pt x="144079" y="0"/>
                </a:lnTo>
              </a:path>
            </a:pathLst>
          </a:custGeom>
          <a:ln w="1465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532009" y="4213991"/>
            <a:ext cx="144780" cy="216535"/>
          </a:xfrm>
          <a:custGeom>
            <a:avLst/>
            <a:gdLst/>
            <a:ahLst/>
            <a:cxnLst/>
            <a:rect l="l" t="t" r="r" b="b"/>
            <a:pathLst>
              <a:path w="144779" h="216535">
                <a:moveTo>
                  <a:pt x="0" y="216280"/>
                </a:moveTo>
                <a:lnTo>
                  <a:pt x="144282" y="0"/>
                </a:lnTo>
              </a:path>
            </a:pathLst>
          </a:custGeom>
          <a:ln w="1465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537573" y="4156518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43082" y="0"/>
                </a:moveTo>
                <a:lnTo>
                  <a:pt x="0" y="43212"/>
                </a:lnTo>
                <a:lnTo>
                  <a:pt x="43082" y="86641"/>
                </a:lnTo>
                <a:lnTo>
                  <a:pt x="86670" y="43212"/>
                </a:lnTo>
                <a:lnTo>
                  <a:pt x="4308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537573" y="4156518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4" h="86995">
                <a:moveTo>
                  <a:pt x="43082" y="0"/>
                </a:moveTo>
                <a:lnTo>
                  <a:pt x="86670" y="43212"/>
                </a:lnTo>
                <a:lnTo>
                  <a:pt x="43082" y="86641"/>
                </a:lnTo>
                <a:lnTo>
                  <a:pt x="0" y="43212"/>
                </a:lnTo>
                <a:lnTo>
                  <a:pt x="43082" y="0"/>
                </a:lnTo>
                <a:close/>
              </a:path>
            </a:pathLst>
          </a:custGeom>
          <a:ln w="1483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81673" y="3912149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43082" y="0"/>
                </a:moveTo>
                <a:lnTo>
                  <a:pt x="0" y="42996"/>
                </a:lnTo>
                <a:lnTo>
                  <a:pt x="43082" y="85993"/>
                </a:lnTo>
                <a:lnTo>
                  <a:pt x="86164" y="42996"/>
                </a:lnTo>
                <a:lnTo>
                  <a:pt x="4308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81673" y="3912149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43082" y="0"/>
                </a:moveTo>
                <a:lnTo>
                  <a:pt x="86164" y="42996"/>
                </a:lnTo>
                <a:lnTo>
                  <a:pt x="43082" y="85993"/>
                </a:lnTo>
                <a:lnTo>
                  <a:pt x="0" y="42996"/>
                </a:lnTo>
                <a:lnTo>
                  <a:pt x="43082" y="0"/>
                </a:lnTo>
                <a:close/>
              </a:path>
            </a:pathLst>
          </a:custGeom>
          <a:ln w="14837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825793" y="3681393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60" h="86995">
                <a:moveTo>
                  <a:pt x="43061" y="0"/>
                </a:moveTo>
                <a:lnTo>
                  <a:pt x="0" y="42996"/>
                </a:lnTo>
                <a:lnTo>
                  <a:pt x="43061" y="86641"/>
                </a:lnTo>
                <a:lnTo>
                  <a:pt x="86143" y="42996"/>
                </a:lnTo>
                <a:lnTo>
                  <a:pt x="43061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825793" y="3681393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60" h="86995">
                <a:moveTo>
                  <a:pt x="43061" y="0"/>
                </a:moveTo>
                <a:lnTo>
                  <a:pt x="86143" y="42996"/>
                </a:lnTo>
                <a:lnTo>
                  <a:pt x="43061" y="86641"/>
                </a:lnTo>
                <a:lnTo>
                  <a:pt x="0" y="42996"/>
                </a:lnTo>
                <a:lnTo>
                  <a:pt x="43061" y="0"/>
                </a:lnTo>
                <a:close/>
              </a:path>
            </a:pathLst>
          </a:custGeom>
          <a:ln w="1483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955019" y="3465545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4" h="86360">
                <a:moveTo>
                  <a:pt x="43082" y="0"/>
                </a:moveTo>
                <a:lnTo>
                  <a:pt x="0" y="42996"/>
                </a:lnTo>
                <a:lnTo>
                  <a:pt x="43082" y="86209"/>
                </a:lnTo>
                <a:lnTo>
                  <a:pt x="86670" y="42996"/>
                </a:lnTo>
                <a:lnTo>
                  <a:pt x="4308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955019" y="3465545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4" h="86360">
                <a:moveTo>
                  <a:pt x="43082" y="0"/>
                </a:moveTo>
                <a:lnTo>
                  <a:pt x="86670" y="42996"/>
                </a:lnTo>
                <a:lnTo>
                  <a:pt x="43082" y="86209"/>
                </a:lnTo>
                <a:lnTo>
                  <a:pt x="0" y="42996"/>
                </a:lnTo>
                <a:lnTo>
                  <a:pt x="43082" y="0"/>
                </a:lnTo>
                <a:close/>
              </a:path>
            </a:pathLst>
          </a:custGeom>
          <a:ln w="1483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099139" y="3264173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43061" y="0"/>
                </a:moveTo>
                <a:lnTo>
                  <a:pt x="0" y="42996"/>
                </a:lnTo>
                <a:lnTo>
                  <a:pt x="43061" y="85993"/>
                </a:lnTo>
                <a:lnTo>
                  <a:pt x="86143" y="42996"/>
                </a:lnTo>
                <a:lnTo>
                  <a:pt x="43061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3099139" y="3264173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43061" y="0"/>
                </a:moveTo>
                <a:lnTo>
                  <a:pt x="86143" y="42996"/>
                </a:lnTo>
                <a:lnTo>
                  <a:pt x="43061" y="85993"/>
                </a:lnTo>
                <a:lnTo>
                  <a:pt x="0" y="42996"/>
                </a:lnTo>
                <a:lnTo>
                  <a:pt x="43061" y="0"/>
                </a:lnTo>
                <a:close/>
              </a:path>
            </a:pathLst>
          </a:custGeom>
          <a:ln w="1483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3242732" y="3105798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5" h="86360">
                <a:moveTo>
                  <a:pt x="43588" y="0"/>
                </a:moveTo>
                <a:lnTo>
                  <a:pt x="0" y="42996"/>
                </a:lnTo>
                <a:lnTo>
                  <a:pt x="43588" y="85993"/>
                </a:lnTo>
                <a:lnTo>
                  <a:pt x="86670" y="42996"/>
                </a:lnTo>
                <a:lnTo>
                  <a:pt x="4358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242732" y="3105798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5" h="86360">
                <a:moveTo>
                  <a:pt x="43588" y="0"/>
                </a:moveTo>
                <a:lnTo>
                  <a:pt x="86670" y="42996"/>
                </a:lnTo>
                <a:lnTo>
                  <a:pt x="43588" y="85993"/>
                </a:lnTo>
                <a:lnTo>
                  <a:pt x="0" y="42996"/>
                </a:lnTo>
                <a:lnTo>
                  <a:pt x="43588" y="0"/>
                </a:lnTo>
                <a:close/>
              </a:path>
            </a:pathLst>
          </a:custGeom>
          <a:ln w="148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386832" y="2961683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43082" y="0"/>
                </a:moveTo>
                <a:lnTo>
                  <a:pt x="0" y="42996"/>
                </a:lnTo>
                <a:lnTo>
                  <a:pt x="43082" y="86209"/>
                </a:lnTo>
                <a:lnTo>
                  <a:pt x="86164" y="42996"/>
                </a:lnTo>
                <a:lnTo>
                  <a:pt x="4308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386832" y="2961683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43082" y="0"/>
                </a:moveTo>
                <a:lnTo>
                  <a:pt x="86164" y="42996"/>
                </a:lnTo>
                <a:lnTo>
                  <a:pt x="43082" y="86209"/>
                </a:lnTo>
                <a:lnTo>
                  <a:pt x="0" y="42996"/>
                </a:lnTo>
                <a:lnTo>
                  <a:pt x="43082" y="0"/>
                </a:lnTo>
                <a:close/>
              </a:path>
            </a:pathLst>
          </a:custGeom>
          <a:ln w="1483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530932" y="2860781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60" h="86994">
                <a:moveTo>
                  <a:pt x="43082" y="0"/>
                </a:moveTo>
                <a:lnTo>
                  <a:pt x="0" y="43428"/>
                </a:lnTo>
                <a:lnTo>
                  <a:pt x="43082" y="86641"/>
                </a:lnTo>
                <a:lnTo>
                  <a:pt x="86164" y="43428"/>
                </a:lnTo>
                <a:lnTo>
                  <a:pt x="4308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530932" y="2860781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60" h="86994">
                <a:moveTo>
                  <a:pt x="43082" y="0"/>
                </a:moveTo>
                <a:lnTo>
                  <a:pt x="86164" y="43428"/>
                </a:lnTo>
                <a:lnTo>
                  <a:pt x="43082" y="86641"/>
                </a:lnTo>
                <a:lnTo>
                  <a:pt x="0" y="43428"/>
                </a:lnTo>
                <a:lnTo>
                  <a:pt x="43082" y="0"/>
                </a:lnTo>
                <a:close/>
              </a:path>
            </a:pathLst>
          </a:custGeom>
          <a:ln w="1483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674485" y="2803308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4">
                <a:moveTo>
                  <a:pt x="43568" y="0"/>
                </a:moveTo>
                <a:lnTo>
                  <a:pt x="0" y="42996"/>
                </a:lnTo>
                <a:lnTo>
                  <a:pt x="43568" y="86641"/>
                </a:lnTo>
                <a:lnTo>
                  <a:pt x="86731" y="42996"/>
                </a:lnTo>
                <a:lnTo>
                  <a:pt x="4356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674485" y="2803308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4">
                <a:moveTo>
                  <a:pt x="43568" y="0"/>
                </a:moveTo>
                <a:lnTo>
                  <a:pt x="86731" y="42996"/>
                </a:lnTo>
                <a:lnTo>
                  <a:pt x="43568" y="86641"/>
                </a:lnTo>
                <a:lnTo>
                  <a:pt x="0" y="42996"/>
                </a:lnTo>
                <a:lnTo>
                  <a:pt x="43568" y="0"/>
                </a:lnTo>
                <a:close/>
              </a:path>
            </a:pathLst>
          </a:custGeom>
          <a:ln w="1483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804379" y="2788832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42960" y="0"/>
                </a:moveTo>
                <a:lnTo>
                  <a:pt x="0" y="43212"/>
                </a:lnTo>
                <a:lnTo>
                  <a:pt x="42960" y="86209"/>
                </a:lnTo>
                <a:lnTo>
                  <a:pt x="86123" y="43212"/>
                </a:lnTo>
                <a:lnTo>
                  <a:pt x="429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804379" y="2788832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42960" y="0"/>
                </a:moveTo>
                <a:lnTo>
                  <a:pt x="86123" y="43212"/>
                </a:lnTo>
                <a:lnTo>
                  <a:pt x="42960" y="86209"/>
                </a:lnTo>
                <a:lnTo>
                  <a:pt x="0" y="43212"/>
                </a:lnTo>
                <a:lnTo>
                  <a:pt x="42960" y="0"/>
                </a:lnTo>
                <a:close/>
              </a:path>
            </a:pathLst>
          </a:custGeom>
          <a:ln w="1483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3948459" y="2803308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60" h="86994">
                <a:moveTo>
                  <a:pt x="42960" y="0"/>
                </a:moveTo>
                <a:lnTo>
                  <a:pt x="0" y="42996"/>
                </a:lnTo>
                <a:lnTo>
                  <a:pt x="42960" y="86641"/>
                </a:lnTo>
                <a:lnTo>
                  <a:pt x="86123" y="42996"/>
                </a:lnTo>
                <a:lnTo>
                  <a:pt x="429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3948459" y="2803308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60" h="86994">
                <a:moveTo>
                  <a:pt x="42960" y="0"/>
                </a:moveTo>
                <a:lnTo>
                  <a:pt x="86123" y="42996"/>
                </a:lnTo>
                <a:lnTo>
                  <a:pt x="42960" y="86641"/>
                </a:lnTo>
                <a:lnTo>
                  <a:pt x="0" y="42996"/>
                </a:lnTo>
                <a:lnTo>
                  <a:pt x="42960" y="0"/>
                </a:lnTo>
                <a:close/>
              </a:path>
            </a:pathLst>
          </a:custGeom>
          <a:ln w="1483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091931" y="286078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4">
                <a:moveTo>
                  <a:pt x="43568" y="0"/>
                </a:moveTo>
                <a:lnTo>
                  <a:pt x="0" y="43428"/>
                </a:lnTo>
                <a:lnTo>
                  <a:pt x="43568" y="86641"/>
                </a:lnTo>
                <a:lnTo>
                  <a:pt x="86731" y="43428"/>
                </a:lnTo>
                <a:lnTo>
                  <a:pt x="4356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091930" y="2860781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4">
                <a:moveTo>
                  <a:pt x="43568" y="0"/>
                </a:moveTo>
                <a:lnTo>
                  <a:pt x="86731" y="43428"/>
                </a:lnTo>
                <a:lnTo>
                  <a:pt x="43568" y="86641"/>
                </a:lnTo>
                <a:lnTo>
                  <a:pt x="0" y="43428"/>
                </a:lnTo>
                <a:lnTo>
                  <a:pt x="43568" y="0"/>
                </a:lnTo>
                <a:close/>
              </a:path>
            </a:pathLst>
          </a:custGeom>
          <a:ln w="1483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236010" y="2961683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43163" y="0"/>
                </a:moveTo>
                <a:lnTo>
                  <a:pt x="0" y="42996"/>
                </a:lnTo>
                <a:lnTo>
                  <a:pt x="43163" y="86209"/>
                </a:lnTo>
                <a:lnTo>
                  <a:pt x="86326" y="42996"/>
                </a:lnTo>
                <a:lnTo>
                  <a:pt x="4316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236010" y="2961683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43163" y="0"/>
                </a:moveTo>
                <a:lnTo>
                  <a:pt x="86326" y="42996"/>
                </a:lnTo>
                <a:lnTo>
                  <a:pt x="43163" y="86209"/>
                </a:lnTo>
                <a:lnTo>
                  <a:pt x="0" y="42996"/>
                </a:lnTo>
                <a:lnTo>
                  <a:pt x="43163" y="0"/>
                </a:lnTo>
                <a:close/>
              </a:path>
            </a:pathLst>
          </a:custGeom>
          <a:ln w="1483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4380293" y="3105798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42960" y="0"/>
                </a:moveTo>
                <a:lnTo>
                  <a:pt x="0" y="42996"/>
                </a:lnTo>
                <a:lnTo>
                  <a:pt x="42960" y="85993"/>
                </a:lnTo>
                <a:lnTo>
                  <a:pt x="86123" y="42996"/>
                </a:lnTo>
                <a:lnTo>
                  <a:pt x="429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4380293" y="3105798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42960" y="0"/>
                </a:moveTo>
                <a:lnTo>
                  <a:pt x="86123" y="42996"/>
                </a:lnTo>
                <a:lnTo>
                  <a:pt x="42960" y="85993"/>
                </a:lnTo>
                <a:lnTo>
                  <a:pt x="0" y="42996"/>
                </a:lnTo>
                <a:lnTo>
                  <a:pt x="42960" y="0"/>
                </a:lnTo>
                <a:close/>
              </a:path>
            </a:pathLst>
          </a:custGeom>
          <a:ln w="1483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523764" y="3264173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5" h="86360">
                <a:moveTo>
                  <a:pt x="43163" y="0"/>
                </a:moveTo>
                <a:lnTo>
                  <a:pt x="0" y="42996"/>
                </a:lnTo>
                <a:lnTo>
                  <a:pt x="43163" y="85993"/>
                </a:lnTo>
                <a:lnTo>
                  <a:pt x="86731" y="42996"/>
                </a:lnTo>
                <a:lnTo>
                  <a:pt x="4316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4523764" y="3264173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5" h="86360">
                <a:moveTo>
                  <a:pt x="43163" y="0"/>
                </a:moveTo>
                <a:lnTo>
                  <a:pt x="86731" y="42996"/>
                </a:lnTo>
                <a:lnTo>
                  <a:pt x="43163" y="85993"/>
                </a:lnTo>
                <a:lnTo>
                  <a:pt x="0" y="42996"/>
                </a:lnTo>
                <a:lnTo>
                  <a:pt x="43163" y="0"/>
                </a:lnTo>
                <a:close/>
              </a:path>
            </a:pathLst>
          </a:custGeom>
          <a:ln w="1484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653456" y="3465545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43163" y="0"/>
                </a:moveTo>
                <a:lnTo>
                  <a:pt x="0" y="42996"/>
                </a:lnTo>
                <a:lnTo>
                  <a:pt x="43163" y="86209"/>
                </a:lnTo>
                <a:lnTo>
                  <a:pt x="86326" y="42996"/>
                </a:lnTo>
                <a:lnTo>
                  <a:pt x="4316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4653456" y="3465545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43163" y="0"/>
                </a:moveTo>
                <a:lnTo>
                  <a:pt x="86326" y="42996"/>
                </a:lnTo>
                <a:lnTo>
                  <a:pt x="43163" y="86209"/>
                </a:lnTo>
                <a:lnTo>
                  <a:pt x="0" y="42996"/>
                </a:lnTo>
                <a:lnTo>
                  <a:pt x="43163" y="0"/>
                </a:lnTo>
                <a:close/>
              </a:path>
            </a:pathLst>
          </a:custGeom>
          <a:ln w="1483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4797738" y="3681393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60" h="86995">
                <a:moveTo>
                  <a:pt x="42960" y="0"/>
                </a:moveTo>
                <a:lnTo>
                  <a:pt x="0" y="42996"/>
                </a:lnTo>
                <a:lnTo>
                  <a:pt x="42960" y="86641"/>
                </a:lnTo>
                <a:lnTo>
                  <a:pt x="86123" y="42996"/>
                </a:lnTo>
                <a:lnTo>
                  <a:pt x="429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4797738" y="3681393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60" h="86995">
                <a:moveTo>
                  <a:pt x="42960" y="0"/>
                </a:moveTo>
                <a:lnTo>
                  <a:pt x="86123" y="42996"/>
                </a:lnTo>
                <a:lnTo>
                  <a:pt x="42960" y="86641"/>
                </a:lnTo>
                <a:lnTo>
                  <a:pt x="0" y="42996"/>
                </a:lnTo>
                <a:lnTo>
                  <a:pt x="42960" y="0"/>
                </a:lnTo>
                <a:close/>
              </a:path>
            </a:pathLst>
          </a:custGeom>
          <a:ln w="1483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4941210" y="3912149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5" h="86360">
                <a:moveTo>
                  <a:pt x="43163" y="0"/>
                </a:moveTo>
                <a:lnTo>
                  <a:pt x="0" y="42996"/>
                </a:lnTo>
                <a:lnTo>
                  <a:pt x="43163" y="85993"/>
                </a:lnTo>
                <a:lnTo>
                  <a:pt x="86731" y="42996"/>
                </a:lnTo>
                <a:lnTo>
                  <a:pt x="4316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4941210" y="3912149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5" h="86360">
                <a:moveTo>
                  <a:pt x="43163" y="0"/>
                </a:moveTo>
                <a:lnTo>
                  <a:pt x="86731" y="42996"/>
                </a:lnTo>
                <a:lnTo>
                  <a:pt x="43163" y="85993"/>
                </a:lnTo>
                <a:lnTo>
                  <a:pt x="0" y="42996"/>
                </a:lnTo>
                <a:lnTo>
                  <a:pt x="43163" y="0"/>
                </a:lnTo>
                <a:close/>
              </a:path>
            </a:pathLst>
          </a:custGeom>
          <a:ln w="14840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5085290" y="4142258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43163" y="0"/>
                </a:moveTo>
                <a:lnTo>
                  <a:pt x="0" y="42996"/>
                </a:lnTo>
                <a:lnTo>
                  <a:pt x="43163" y="86209"/>
                </a:lnTo>
                <a:lnTo>
                  <a:pt x="86123" y="42996"/>
                </a:lnTo>
                <a:lnTo>
                  <a:pt x="4316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5085289" y="4142258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43163" y="0"/>
                </a:moveTo>
                <a:lnTo>
                  <a:pt x="86123" y="42996"/>
                </a:lnTo>
                <a:lnTo>
                  <a:pt x="43163" y="86209"/>
                </a:lnTo>
                <a:lnTo>
                  <a:pt x="0" y="42996"/>
                </a:lnTo>
                <a:lnTo>
                  <a:pt x="43163" y="0"/>
                </a:lnTo>
                <a:close/>
              </a:path>
            </a:pathLst>
          </a:custGeom>
          <a:ln w="1483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229369" y="4386843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60" h="86995">
                <a:moveTo>
                  <a:pt x="43163" y="0"/>
                </a:moveTo>
                <a:lnTo>
                  <a:pt x="0" y="43428"/>
                </a:lnTo>
                <a:lnTo>
                  <a:pt x="43163" y="86533"/>
                </a:lnTo>
                <a:lnTo>
                  <a:pt x="86326" y="43428"/>
                </a:lnTo>
                <a:lnTo>
                  <a:pt x="4316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5229369" y="4386843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60" h="86995">
                <a:moveTo>
                  <a:pt x="43163" y="0"/>
                </a:moveTo>
                <a:lnTo>
                  <a:pt x="86326" y="43428"/>
                </a:lnTo>
                <a:lnTo>
                  <a:pt x="43163" y="86533"/>
                </a:lnTo>
                <a:lnTo>
                  <a:pt x="0" y="43428"/>
                </a:lnTo>
                <a:lnTo>
                  <a:pt x="43163" y="0"/>
                </a:lnTo>
                <a:close/>
              </a:path>
            </a:pathLst>
          </a:custGeom>
          <a:ln w="14834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5373044" y="4617426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5" h="86360">
                <a:moveTo>
                  <a:pt x="43163" y="0"/>
                </a:moveTo>
                <a:lnTo>
                  <a:pt x="0" y="43061"/>
                </a:lnTo>
                <a:lnTo>
                  <a:pt x="43163" y="86123"/>
                </a:lnTo>
                <a:lnTo>
                  <a:pt x="86731" y="43061"/>
                </a:lnTo>
                <a:lnTo>
                  <a:pt x="4316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5373044" y="4617426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5" h="86360">
                <a:moveTo>
                  <a:pt x="43163" y="0"/>
                </a:moveTo>
                <a:lnTo>
                  <a:pt x="86731" y="43061"/>
                </a:lnTo>
                <a:lnTo>
                  <a:pt x="43163" y="86123"/>
                </a:lnTo>
                <a:lnTo>
                  <a:pt x="0" y="43061"/>
                </a:lnTo>
                <a:lnTo>
                  <a:pt x="43163" y="0"/>
                </a:lnTo>
                <a:close/>
              </a:path>
            </a:pathLst>
          </a:custGeom>
          <a:ln w="14839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5517123" y="4833231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60" h="86995">
                <a:moveTo>
                  <a:pt x="43163" y="0"/>
                </a:moveTo>
                <a:lnTo>
                  <a:pt x="0" y="43061"/>
                </a:lnTo>
                <a:lnTo>
                  <a:pt x="43163" y="86620"/>
                </a:lnTo>
                <a:lnTo>
                  <a:pt x="86123" y="43061"/>
                </a:lnTo>
                <a:lnTo>
                  <a:pt x="4316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5517123" y="4833231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60" h="86995">
                <a:moveTo>
                  <a:pt x="43163" y="0"/>
                </a:moveTo>
                <a:lnTo>
                  <a:pt x="86123" y="43061"/>
                </a:lnTo>
                <a:lnTo>
                  <a:pt x="43163" y="86620"/>
                </a:lnTo>
                <a:lnTo>
                  <a:pt x="0" y="43061"/>
                </a:lnTo>
                <a:lnTo>
                  <a:pt x="43163" y="0"/>
                </a:lnTo>
                <a:close/>
              </a:path>
            </a:pathLst>
          </a:custGeom>
          <a:ln w="1483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646410" y="5034689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3568" y="0"/>
                </a:moveTo>
                <a:lnTo>
                  <a:pt x="0" y="43061"/>
                </a:lnTo>
                <a:lnTo>
                  <a:pt x="43568" y="86620"/>
                </a:lnTo>
                <a:lnTo>
                  <a:pt x="86731" y="43061"/>
                </a:lnTo>
                <a:lnTo>
                  <a:pt x="4356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5646410" y="5034689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3568" y="0"/>
                </a:moveTo>
                <a:lnTo>
                  <a:pt x="86731" y="43061"/>
                </a:lnTo>
                <a:lnTo>
                  <a:pt x="43568" y="86620"/>
                </a:lnTo>
                <a:lnTo>
                  <a:pt x="0" y="43061"/>
                </a:lnTo>
                <a:lnTo>
                  <a:pt x="43568" y="0"/>
                </a:lnTo>
                <a:close/>
              </a:path>
            </a:pathLst>
          </a:custGeom>
          <a:ln w="1483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5790489" y="5193086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60" h="86995">
                <a:moveTo>
                  <a:pt x="43163" y="0"/>
                </a:moveTo>
                <a:lnTo>
                  <a:pt x="0" y="43061"/>
                </a:lnTo>
                <a:lnTo>
                  <a:pt x="43163" y="86620"/>
                </a:lnTo>
                <a:lnTo>
                  <a:pt x="86123" y="43061"/>
                </a:lnTo>
                <a:lnTo>
                  <a:pt x="4316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5790489" y="5193086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60" h="86995">
                <a:moveTo>
                  <a:pt x="43163" y="0"/>
                </a:moveTo>
                <a:lnTo>
                  <a:pt x="86123" y="43061"/>
                </a:lnTo>
                <a:lnTo>
                  <a:pt x="43163" y="86620"/>
                </a:lnTo>
                <a:lnTo>
                  <a:pt x="0" y="43061"/>
                </a:lnTo>
                <a:lnTo>
                  <a:pt x="43163" y="0"/>
                </a:lnTo>
                <a:close/>
              </a:path>
            </a:pathLst>
          </a:custGeom>
          <a:ln w="1483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5934569" y="5337136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43163" y="0"/>
                </a:moveTo>
                <a:lnTo>
                  <a:pt x="0" y="43061"/>
                </a:lnTo>
                <a:lnTo>
                  <a:pt x="43163" y="86123"/>
                </a:lnTo>
                <a:lnTo>
                  <a:pt x="86123" y="43061"/>
                </a:lnTo>
                <a:lnTo>
                  <a:pt x="4316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5934569" y="5337136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43163" y="0"/>
                </a:moveTo>
                <a:lnTo>
                  <a:pt x="86123" y="43061"/>
                </a:lnTo>
                <a:lnTo>
                  <a:pt x="43163" y="86123"/>
                </a:lnTo>
                <a:lnTo>
                  <a:pt x="0" y="43061"/>
                </a:lnTo>
                <a:lnTo>
                  <a:pt x="43163" y="0"/>
                </a:lnTo>
                <a:close/>
              </a:path>
            </a:pathLst>
          </a:custGeom>
          <a:ln w="1483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078244" y="5438103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5" h="86360">
                <a:moveTo>
                  <a:pt x="43568" y="0"/>
                </a:moveTo>
                <a:lnTo>
                  <a:pt x="0" y="43083"/>
                </a:lnTo>
                <a:lnTo>
                  <a:pt x="43568" y="86144"/>
                </a:lnTo>
                <a:lnTo>
                  <a:pt x="86528" y="43083"/>
                </a:lnTo>
                <a:lnTo>
                  <a:pt x="43568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078243" y="5438103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5" h="86360">
                <a:moveTo>
                  <a:pt x="43568" y="0"/>
                </a:moveTo>
                <a:lnTo>
                  <a:pt x="86528" y="43083"/>
                </a:lnTo>
                <a:lnTo>
                  <a:pt x="43568" y="86144"/>
                </a:lnTo>
                <a:lnTo>
                  <a:pt x="0" y="43083"/>
                </a:lnTo>
                <a:lnTo>
                  <a:pt x="43568" y="0"/>
                </a:lnTo>
                <a:close/>
              </a:path>
            </a:pathLst>
          </a:custGeom>
          <a:ln w="1483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222323" y="5495533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43163" y="0"/>
                </a:moveTo>
                <a:lnTo>
                  <a:pt x="0" y="43061"/>
                </a:lnTo>
                <a:lnTo>
                  <a:pt x="43163" y="86123"/>
                </a:lnTo>
                <a:lnTo>
                  <a:pt x="86123" y="43061"/>
                </a:lnTo>
                <a:lnTo>
                  <a:pt x="4316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222323" y="5495533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60" h="86360">
                <a:moveTo>
                  <a:pt x="43163" y="0"/>
                </a:moveTo>
                <a:lnTo>
                  <a:pt x="86123" y="43061"/>
                </a:lnTo>
                <a:lnTo>
                  <a:pt x="43163" y="86123"/>
                </a:lnTo>
                <a:lnTo>
                  <a:pt x="0" y="43061"/>
                </a:lnTo>
                <a:lnTo>
                  <a:pt x="43163" y="0"/>
                </a:lnTo>
                <a:close/>
              </a:path>
            </a:pathLst>
          </a:custGeom>
          <a:ln w="1483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6366403" y="5524248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60" h="86995">
                <a:moveTo>
                  <a:pt x="43163" y="0"/>
                </a:moveTo>
                <a:lnTo>
                  <a:pt x="0" y="43061"/>
                </a:lnTo>
                <a:lnTo>
                  <a:pt x="43163" y="86620"/>
                </a:lnTo>
                <a:lnTo>
                  <a:pt x="86123" y="43061"/>
                </a:lnTo>
                <a:lnTo>
                  <a:pt x="4316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6366402" y="5524248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60" h="86995">
                <a:moveTo>
                  <a:pt x="43163" y="0"/>
                </a:moveTo>
                <a:lnTo>
                  <a:pt x="86123" y="43061"/>
                </a:lnTo>
                <a:lnTo>
                  <a:pt x="43163" y="86620"/>
                </a:lnTo>
                <a:lnTo>
                  <a:pt x="0" y="43061"/>
                </a:lnTo>
                <a:lnTo>
                  <a:pt x="43163" y="0"/>
                </a:lnTo>
                <a:close/>
              </a:path>
            </a:pathLst>
          </a:custGeom>
          <a:ln w="1483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6495689" y="5495533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5" h="86360">
                <a:moveTo>
                  <a:pt x="42960" y="0"/>
                </a:moveTo>
                <a:lnTo>
                  <a:pt x="0" y="43061"/>
                </a:lnTo>
                <a:lnTo>
                  <a:pt x="42960" y="86123"/>
                </a:lnTo>
                <a:lnTo>
                  <a:pt x="86528" y="43061"/>
                </a:lnTo>
                <a:lnTo>
                  <a:pt x="429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495689" y="5495533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5" h="86360">
                <a:moveTo>
                  <a:pt x="42960" y="0"/>
                </a:moveTo>
                <a:lnTo>
                  <a:pt x="86528" y="43061"/>
                </a:lnTo>
                <a:lnTo>
                  <a:pt x="42960" y="86123"/>
                </a:lnTo>
                <a:lnTo>
                  <a:pt x="0" y="43061"/>
                </a:lnTo>
                <a:lnTo>
                  <a:pt x="42960" y="0"/>
                </a:lnTo>
                <a:close/>
              </a:path>
            </a:pathLst>
          </a:custGeom>
          <a:ln w="1483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6639769" y="5438103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59" h="86360">
                <a:moveTo>
                  <a:pt x="43163" y="0"/>
                </a:moveTo>
                <a:lnTo>
                  <a:pt x="0" y="43083"/>
                </a:lnTo>
                <a:lnTo>
                  <a:pt x="43163" y="86144"/>
                </a:lnTo>
                <a:lnTo>
                  <a:pt x="86123" y="43083"/>
                </a:lnTo>
                <a:lnTo>
                  <a:pt x="4316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6639769" y="5438103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59" h="86360">
                <a:moveTo>
                  <a:pt x="43163" y="0"/>
                </a:moveTo>
                <a:lnTo>
                  <a:pt x="86123" y="43083"/>
                </a:lnTo>
                <a:lnTo>
                  <a:pt x="43163" y="86144"/>
                </a:lnTo>
                <a:lnTo>
                  <a:pt x="0" y="43083"/>
                </a:lnTo>
                <a:lnTo>
                  <a:pt x="43163" y="0"/>
                </a:lnTo>
                <a:close/>
              </a:path>
            </a:pathLst>
          </a:custGeom>
          <a:ln w="1483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783849" y="5337136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59" h="86360">
                <a:moveTo>
                  <a:pt x="43163" y="0"/>
                </a:moveTo>
                <a:lnTo>
                  <a:pt x="0" y="43061"/>
                </a:lnTo>
                <a:lnTo>
                  <a:pt x="43163" y="86123"/>
                </a:lnTo>
                <a:lnTo>
                  <a:pt x="86123" y="43061"/>
                </a:lnTo>
                <a:lnTo>
                  <a:pt x="43163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6783848" y="5337136"/>
            <a:ext cx="86360" cy="86360"/>
          </a:xfrm>
          <a:custGeom>
            <a:avLst/>
            <a:gdLst/>
            <a:ahLst/>
            <a:cxnLst/>
            <a:rect l="l" t="t" r="r" b="b"/>
            <a:pathLst>
              <a:path w="86359" h="86360">
                <a:moveTo>
                  <a:pt x="43163" y="0"/>
                </a:moveTo>
                <a:lnTo>
                  <a:pt x="86123" y="43061"/>
                </a:lnTo>
                <a:lnTo>
                  <a:pt x="43163" y="86123"/>
                </a:lnTo>
                <a:lnTo>
                  <a:pt x="0" y="43061"/>
                </a:lnTo>
                <a:lnTo>
                  <a:pt x="43163" y="0"/>
                </a:lnTo>
                <a:close/>
              </a:path>
            </a:pathLst>
          </a:custGeom>
          <a:ln w="1483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927523" y="5193086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2960" y="0"/>
                </a:moveTo>
                <a:lnTo>
                  <a:pt x="0" y="43061"/>
                </a:lnTo>
                <a:lnTo>
                  <a:pt x="42960" y="86620"/>
                </a:lnTo>
                <a:lnTo>
                  <a:pt x="86528" y="43061"/>
                </a:lnTo>
                <a:lnTo>
                  <a:pt x="429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927522" y="5193086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2960" y="0"/>
                </a:moveTo>
                <a:lnTo>
                  <a:pt x="86528" y="43061"/>
                </a:lnTo>
                <a:lnTo>
                  <a:pt x="42960" y="86620"/>
                </a:lnTo>
                <a:lnTo>
                  <a:pt x="0" y="43061"/>
                </a:lnTo>
                <a:lnTo>
                  <a:pt x="42960" y="0"/>
                </a:lnTo>
                <a:close/>
              </a:path>
            </a:pathLst>
          </a:custGeom>
          <a:ln w="14835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7071603" y="5034689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59" h="86995">
                <a:moveTo>
                  <a:pt x="42960" y="0"/>
                </a:moveTo>
                <a:lnTo>
                  <a:pt x="0" y="43061"/>
                </a:lnTo>
                <a:lnTo>
                  <a:pt x="42960" y="86620"/>
                </a:lnTo>
                <a:lnTo>
                  <a:pt x="86123" y="43061"/>
                </a:lnTo>
                <a:lnTo>
                  <a:pt x="429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071603" y="5034689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59" h="86995">
                <a:moveTo>
                  <a:pt x="42960" y="0"/>
                </a:moveTo>
                <a:lnTo>
                  <a:pt x="86123" y="43061"/>
                </a:lnTo>
                <a:lnTo>
                  <a:pt x="42960" y="86620"/>
                </a:lnTo>
                <a:lnTo>
                  <a:pt x="0" y="43061"/>
                </a:lnTo>
                <a:lnTo>
                  <a:pt x="42960" y="0"/>
                </a:lnTo>
                <a:close/>
              </a:path>
            </a:pathLst>
          </a:custGeom>
          <a:ln w="1483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215682" y="4833231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59" h="86995">
                <a:moveTo>
                  <a:pt x="42960" y="0"/>
                </a:moveTo>
                <a:lnTo>
                  <a:pt x="0" y="43061"/>
                </a:lnTo>
                <a:lnTo>
                  <a:pt x="42960" y="86620"/>
                </a:lnTo>
                <a:lnTo>
                  <a:pt x="86123" y="43061"/>
                </a:lnTo>
                <a:lnTo>
                  <a:pt x="429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215682" y="4833231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59" h="86995">
                <a:moveTo>
                  <a:pt x="42960" y="0"/>
                </a:moveTo>
                <a:lnTo>
                  <a:pt x="86123" y="43061"/>
                </a:lnTo>
                <a:lnTo>
                  <a:pt x="42960" y="86620"/>
                </a:lnTo>
                <a:lnTo>
                  <a:pt x="0" y="43061"/>
                </a:lnTo>
                <a:lnTo>
                  <a:pt x="42960" y="0"/>
                </a:lnTo>
                <a:close/>
              </a:path>
            </a:pathLst>
          </a:custGeom>
          <a:ln w="1483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344969" y="4617426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5" h="86360">
                <a:moveTo>
                  <a:pt x="42960" y="0"/>
                </a:moveTo>
                <a:lnTo>
                  <a:pt x="0" y="43061"/>
                </a:lnTo>
                <a:lnTo>
                  <a:pt x="42960" y="86123"/>
                </a:lnTo>
                <a:lnTo>
                  <a:pt x="86528" y="43061"/>
                </a:lnTo>
                <a:lnTo>
                  <a:pt x="429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344969" y="4617426"/>
            <a:ext cx="86995" cy="86360"/>
          </a:xfrm>
          <a:custGeom>
            <a:avLst/>
            <a:gdLst/>
            <a:ahLst/>
            <a:cxnLst/>
            <a:rect l="l" t="t" r="r" b="b"/>
            <a:pathLst>
              <a:path w="86995" h="86360">
                <a:moveTo>
                  <a:pt x="42960" y="0"/>
                </a:moveTo>
                <a:lnTo>
                  <a:pt x="86528" y="43061"/>
                </a:lnTo>
                <a:lnTo>
                  <a:pt x="42960" y="86123"/>
                </a:lnTo>
                <a:lnTo>
                  <a:pt x="0" y="43061"/>
                </a:lnTo>
                <a:lnTo>
                  <a:pt x="42960" y="0"/>
                </a:lnTo>
                <a:close/>
              </a:path>
            </a:pathLst>
          </a:custGeom>
          <a:ln w="14838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489049" y="4386843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59" h="86995">
                <a:moveTo>
                  <a:pt x="42960" y="0"/>
                </a:moveTo>
                <a:lnTo>
                  <a:pt x="0" y="43428"/>
                </a:lnTo>
                <a:lnTo>
                  <a:pt x="42960" y="86533"/>
                </a:lnTo>
                <a:lnTo>
                  <a:pt x="86123" y="43428"/>
                </a:lnTo>
                <a:lnTo>
                  <a:pt x="4296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7489049" y="4386843"/>
            <a:ext cx="86360" cy="86995"/>
          </a:xfrm>
          <a:custGeom>
            <a:avLst/>
            <a:gdLst/>
            <a:ahLst/>
            <a:cxnLst/>
            <a:rect l="l" t="t" r="r" b="b"/>
            <a:pathLst>
              <a:path w="86359" h="86995">
                <a:moveTo>
                  <a:pt x="42960" y="0"/>
                </a:moveTo>
                <a:lnTo>
                  <a:pt x="86123" y="43428"/>
                </a:lnTo>
                <a:lnTo>
                  <a:pt x="42960" y="86533"/>
                </a:lnTo>
                <a:lnTo>
                  <a:pt x="0" y="43428"/>
                </a:lnTo>
                <a:lnTo>
                  <a:pt x="42960" y="0"/>
                </a:lnTo>
                <a:close/>
              </a:path>
            </a:pathLst>
          </a:custGeom>
          <a:ln w="14833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7632520" y="4156518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3771" y="0"/>
                </a:moveTo>
                <a:lnTo>
                  <a:pt x="0" y="43212"/>
                </a:lnTo>
                <a:lnTo>
                  <a:pt x="43771" y="86641"/>
                </a:lnTo>
                <a:lnTo>
                  <a:pt x="86731" y="43212"/>
                </a:lnTo>
                <a:lnTo>
                  <a:pt x="43771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7632520" y="4156518"/>
            <a:ext cx="86995" cy="86995"/>
          </a:xfrm>
          <a:custGeom>
            <a:avLst/>
            <a:gdLst/>
            <a:ahLst/>
            <a:cxnLst/>
            <a:rect l="l" t="t" r="r" b="b"/>
            <a:pathLst>
              <a:path w="86995" h="86995">
                <a:moveTo>
                  <a:pt x="43771" y="0"/>
                </a:moveTo>
                <a:lnTo>
                  <a:pt x="86731" y="43212"/>
                </a:lnTo>
                <a:lnTo>
                  <a:pt x="43771" y="86641"/>
                </a:lnTo>
                <a:lnTo>
                  <a:pt x="0" y="43212"/>
                </a:lnTo>
                <a:lnTo>
                  <a:pt x="43771" y="0"/>
                </a:lnTo>
                <a:close/>
              </a:path>
            </a:pathLst>
          </a:custGeom>
          <a:ln w="14836">
            <a:solidFill>
              <a:srgbClr val="0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 txBox="1"/>
          <p:nvPr/>
        </p:nvSpPr>
        <p:spPr>
          <a:xfrm>
            <a:off x="1681146" y="1845774"/>
            <a:ext cx="6189345" cy="4679315"/>
          </a:xfrm>
          <a:prstGeom prst="rect">
            <a:avLst/>
          </a:prstGeom>
          <a:ln w="14993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229870">
              <a:lnSpc>
                <a:spcPct val="100000"/>
              </a:lnSpc>
            </a:pPr>
            <a:r>
              <a:rPr sz="1300" spc="-40" dirty="0">
                <a:latin typeface="Arial"/>
                <a:cs typeface="Arial"/>
              </a:rPr>
              <a:t>1.5000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29870">
              <a:lnSpc>
                <a:spcPct val="100000"/>
              </a:lnSpc>
            </a:pPr>
            <a:r>
              <a:rPr sz="1300" spc="-40" dirty="0">
                <a:latin typeface="Arial"/>
                <a:cs typeface="Arial"/>
              </a:rPr>
              <a:t>1.0000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229870">
              <a:lnSpc>
                <a:spcPct val="100000"/>
              </a:lnSpc>
            </a:pPr>
            <a:r>
              <a:rPr sz="1300" spc="-40" dirty="0">
                <a:latin typeface="Arial"/>
                <a:cs typeface="Arial"/>
              </a:rPr>
              <a:t>0.5000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29870">
              <a:lnSpc>
                <a:spcPct val="100000"/>
              </a:lnSpc>
            </a:pPr>
            <a:r>
              <a:rPr sz="1300" spc="-40" dirty="0">
                <a:latin typeface="Arial"/>
                <a:cs typeface="Arial"/>
              </a:rPr>
              <a:t>0.0000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72720">
              <a:lnSpc>
                <a:spcPct val="100000"/>
              </a:lnSpc>
            </a:pPr>
            <a:r>
              <a:rPr sz="1300" spc="-35" dirty="0">
                <a:latin typeface="Arial"/>
                <a:cs typeface="Arial"/>
              </a:rPr>
              <a:t>-0.5000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72720">
              <a:lnSpc>
                <a:spcPct val="100000"/>
              </a:lnSpc>
            </a:pPr>
            <a:r>
              <a:rPr sz="1300" spc="-35" dirty="0">
                <a:latin typeface="Arial"/>
                <a:cs typeface="Arial"/>
              </a:rPr>
              <a:t>-1.0000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72720">
              <a:lnSpc>
                <a:spcPct val="100000"/>
              </a:lnSpc>
            </a:pPr>
            <a:r>
              <a:rPr sz="1300" spc="-35" dirty="0">
                <a:latin typeface="Arial"/>
                <a:cs typeface="Arial"/>
              </a:rPr>
              <a:t>-1.5000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475266" y="4287334"/>
            <a:ext cx="202565" cy="1193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z="1250" dirty="0">
                <a:latin typeface="Arial"/>
                <a:cs typeface="Arial"/>
              </a:rPr>
              <a:t>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2892712" y="4287334"/>
            <a:ext cx="202565" cy="1193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z="1250" dirty="0">
                <a:latin typeface="Arial"/>
                <a:cs typeface="Arial"/>
              </a:rPr>
              <a:t>4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3324526" y="4287334"/>
            <a:ext cx="202565" cy="1193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z="1250" dirty="0">
                <a:latin typeface="Arial"/>
                <a:cs typeface="Arial"/>
              </a:rPr>
              <a:t>7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3741445" y="4284111"/>
            <a:ext cx="202565" cy="209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z="1250" spc="-20" dirty="0">
                <a:latin typeface="Arial"/>
                <a:cs typeface="Arial"/>
              </a:rPr>
              <a:t>10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4173278" y="4284111"/>
            <a:ext cx="202565" cy="209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z="1250" spc="-20" dirty="0">
                <a:latin typeface="Arial"/>
                <a:cs typeface="Arial"/>
              </a:rPr>
              <a:t>13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4590724" y="4284111"/>
            <a:ext cx="202565" cy="209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z="1250" spc="-20" dirty="0">
                <a:latin typeface="Arial"/>
                <a:cs typeface="Arial"/>
              </a:rPr>
              <a:t>16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5022558" y="4284111"/>
            <a:ext cx="202565" cy="209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z="1250" spc="-20" dirty="0">
                <a:latin typeface="Arial"/>
                <a:cs typeface="Arial"/>
              </a:rPr>
              <a:t>19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5454391" y="4284111"/>
            <a:ext cx="202565" cy="209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z="1250" spc="-20" dirty="0">
                <a:latin typeface="Arial"/>
                <a:cs typeface="Arial"/>
              </a:rPr>
              <a:t>22</a:t>
            </a:r>
            <a:endParaRPr sz="1250">
              <a:latin typeface="Arial"/>
              <a:cs typeface="Arial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5871837" y="4284111"/>
            <a:ext cx="202565" cy="209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z="1250" spc="-20" dirty="0">
                <a:latin typeface="Arial"/>
                <a:cs typeface="Arial"/>
              </a:rPr>
              <a:t>25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6303671" y="4284111"/>
            <a:ext cx="202565" cy="209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z="1250" spc="-20" dirty="0">
                <a:latin typeface="Arial"/>
                <a:cs typeface="Arial"/>
              </a:rPr>
              <a:t>28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6721116" y="4284111"/>
            <a:ext cx="202565" cy="209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z="1250" spc="-20" dirty="0">
                <a:latin typeface="Arial"/>
                <a:cs typeface="Arial"/>
              </a:rPr>
              <a:t>31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7152950" y="4284111"/>
            <a:ext cx="202565" cy="209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z="1250" spc="-20" dirty="0">
                <a:latin typeface="Arial"/>
                <a:cs typeface="Arial"/>
              </a:rPr>
              <a:t>34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7570396" y="4284111"/>
            <a:ext cx="202565" cy="20955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80"/>
              </a:lnSpc>
            </a:pPr>
            <a:r>
              <a:rPr sz="1250" spc="-20" dirty="0">
                <a:latin typeface="Arial"/>
                <a:cs typeface="Arial"/>
              </a:rPr>
              <a:t>37</a:t>
            </a:r>
            <a:endParaRPr sz="1250">
              <a:latin typeface="Arial"/>
              <a:cs typeface="Arial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179831" y="2060448"/>
            <a:ext cx="1066800" cy="3048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400" spc="-5" dirty="0">
                <a:latin typeface="Times New Roman"/>
                <a:cs typeface="Times New Roman"/>
              </a:rPr>
              <a:t>fc=1KHz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179831" y="2636520"/>
            <a:ext cx="1066800" cy="3048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Times New Roman"/>
                <a:cs typeface="Times New Roman"/>
              </a:rPr>
              <a:t>fc=37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Problemi legati </a:t>
            </a:r>
            <a:r>
              <a:rPr dirty="0"/>
              <a:t>al</a:t>
            </a:r>
            <a:r>
              <a:rPr spc="-30" dirty="0"/>
              <a:t> </a:t>
            </a:r>
            <a:r>
              <a:rPr spc="-5" dirty="0"/>
              <a:t>campionamento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11568" y="2314955"/>
            <a:ext cx="1066800" cy="304800"/>
          </a:xfrm>
          <a:custGeom>
            <a:avLst/>
            <a:gdLst/>
            <a:ahLst/>
            <a:cxnLst/>
            <a:rect l="l" t="t" r="r" b="b"/>
            <a:pathLst>
              <a:path w="1066800" h="304800">
                <a:moveTo>
                  <a:pt x="0" y="304800"/>
                </a:moveTo>
                <a:lnTo>
                  <a:pt x="1066800" y="304800"/>
                </a:lnTo>
                <a:lnTo>
                  <a:pt x="10668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04531" y="2374249"/>
            <a:ext cx="723265" cy="197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0"/>
              </a:lnSpc>
            </a:pPr>
            <a:r>
              <a:rPr sz="1400" dirty="0">
                <a:latin typeface="Times New Roman"/>
                <a:cs typeface="Times New Roman"/>
              </a:rPr>
              <a:t>fc=10,5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72155" y="1918716"/>
            <a:ext cx="5832348" cy="4678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2023" y="2060448"/>
            <a:ext cx="1066800" cy="3048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Times New Roman"/>
                <a:cs typeface="Times New Roman"/>
              </a:rPr>
              <a:t>fc=333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Hz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831" y="2564892"/>
            <a:ext cx="1066800" cy="3048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400" dirty="0">
                <a:latin typeface="Times New Roman"/>
                <a:cs typeface="Times New Roman"/>
              </a:rPr>
              <a:t>fc=12,33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0811" y="1513078"/>
            <a:ext cx="3914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Segnale sinusoidale a frequenza 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575" baseline="-21164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=27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[Hz]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69079" y="3528059"/>
            <a:ext cx="71755" cy="45720"/>
          </a:xfrm>
          <a:custGeom>
            <a:avLst/>
            <a:gdLst/>
            <a:ahLst/>
            <a:cxnLst/>
            <a:rect l="l" t="t" r="r" b="b"/>
            <a:pathLst>
              <a:path w="71754" h="45720">
                <a:moveTo>
                  <a:pt x="35814" y="0"/>
                </a:moveTo>
                <a:lnTo>
                  <a:pt x="21859" y="1803"/>
                </a:lnTo>
                <a:lnTo>
                  <a:pt x="10477" y="6715"/>
                </a:lnTo>
                <a:lnTo>
                  <a:pt x="2809" y="13983"/>
                </a:lnTo>
                <a:lnTo>
                  <a:pt x="0" y="22860"/>
                </a:lnTo>
                <a:lnTo>
                  <a:pt x="2809" y="31736"/>
                </a:lnTo>
                <a:lnTo>
                  <a:pt x="10477" y="39004"/>
                </a:lnTo>
                <a:lnTo>
                  <a:pt x="21859" y="43916"/>
                </a:lnTo>
                <a:lnTo>
                  <a:pt x="35814" y="45719"/>
                </a:lnTo>
                <a:lnTo>
                  <a:pt x="49768" y="43916"/>
                </a:lnTo>
                <a:lnTo>
                  <a:pt x="61150" y="39004"/>
                </a:lnTo>
                <a:lnTo>
                  <a:pt x="68818" y="31736"/>
                </a:lnTo>
                <a:lnTo>
                  <a:pt x="71628" y="22860"/>
                </a:lnTo>
                <a:lnTo>
                  <a:pt x="68818" y="13983"/>
                </a:lnTo>
                <a:lnTo>
                  <a:pt x="61150" y="6715"/>
                </a:lnTo>
                <a:lnTo>
                  <a:pt x="49768" y="1803"/>
                </a:lnTo>
                <a:lnTo>
                  <a:pt x="358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55591" y="3095244"/>
            <a:ext cx="71755" cy="45720"/>
          </a:xfrm>
          <a:custGeom>
            <a:avLst/>
            <a:gdLst/>
            <a:ahLst/>
            <a:cxnLst/>
            <a:rect l="l" t="t" r="r" b="b"/>
            <a:pathLst>
              <a:path w="71754" h="45719">
                <a:moveTo>
                  <a:pt x="35813" y="0"/>
                </a:moveTo>
                <a:lnTo>
                  <a:pt x="21859" y="1803"/>
                </a:lnTo>
                <a:lnTo>
                  <a:pt x="10477" y="6715"/>
                </a:lnTo>
                <a:lnTo>
                  <a:pt x="2809" y="13983"/>
                </a:lnTo>
                <a:lnTo>
                  <a:pt x="0" y="22859"/>
                </a:lnTo>
                <a:lnTo>
                  <a:pt x="2809" y="31736"/>
                </a:lnTo>
                <a:lnTo>
                  <a:pt x="10477" y="39004"/>
                </a:lnTo>
                <a:lnTo>
                  <a:pt x="21859" y="43916"/>
                </a:lnTo>
                <a:lnTo>
                  <a:pt x="35813" y="45719"/>
                </a:lnTo>
                <a:lnTo>
                  <a:pt x="49768" y="43916"/>
                </a:lnTo>
                <a:lnTo>
                  <a:pt x="61150" y="39004"/>
                </a:lnTo>
                <a:lnTo>
                  <a:pt x="68818" y="31736"/>
                </a:lnTo>
                <a:lnTo>
                  <a:pt x="71628" y="22859"/>
                </a:lnTo>
                <a:lnTo>
                  <a:pt x="68818" y="13983"/>
                </a:lnTo>
                <a:lnTo>
                  <a:pt x="61150" y="6715"/>
                </a:lnTo>
                <a:lnTo>
                  <a:pt x="49768" y="1803"/>
                </a:lnTo>
                <a:lnTo>
                  <a:pt x="358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60035" y="2880360"/>
            <a:ext cx="71755" cy="44450"/>
          </a:xfrm>
          <a:custGeom>
            <a:avLst/>
            <a:gdLst/>
            <a:ahLst/>
            <a:cxnLst/>
            <a:rect l="l" t="t" r="r" b="b"/>
            <a:pathLst>
              <a:path w="71754" h="44450">
                <a:moveTo>
                  <a:pt x="35813" y="0"/>
                </a:moveTo>
                <a:lnTo>
                  <a:pt x="21859" y="1738"/>
                </a:lnTo>
                <a:lnTo>
                  <a:pt x="10477" y="6476"/>
                </a:lnTo>
                <a:lnTo>
                  <a:pt x="2809" y="13501"/>
                </a:lnTo>
                <a:lnTo>
                  <a:pt x="0" y="22098"/>
                </a:lnTo>
                <a:lnTo>
                  <a:pt x="2809" y="30694"/>
                </a:lnTo>
                <a:lnTo>
                  <a:pt x="10477" y="37718"/>
                </a:lnTo>
                <a:lnTo>
                  <a:pt x="21859" y="42457"/>
                </a:lnTo>
                <a:lnTo>
                  <a:pt x="35813" y="44195"/>
                </a:lnTo>
                <a:lnTo>
                  <a:pt x="49768" y="42457"/>
                </a:lnTo>
                <a:lnTo>
                  <a:pt x="61150" y="37718"/>
                </a:lnTo>
                <a:lnTo>
                  <a:pt x="68818" y="30694"/>
                </a:lnTo>
                <a:lnTo>
                  <a:pt x="71627" y="22098"/>
                </a:lnTo>
                <a:lnTo>
                  <a:pt x="68818" y="13501"/>
                </a:lnTo>
                <a:lnTo>
                  <a:pt x="61150" y="6476"/>
                </a:lnTo>
                <a:lnTo>
                  <a:pt x="49768" y="1738"/>
                </a:lnTo>
                <a:lnTo>
                  <a:pt x="358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634740" y="4221479"/>
            <a:ext cx="73660" cy="45720"/>
          </a:xfrm>
          <a:custGeom>
            <a:avLst/>
            <a:gdLst/>
            <a:ahLst/>
            <a:cxnLst/>
            <a:rect l="l" t="t" r="r" b="b"/>
            <a:pathLst>
              <a:path w="73660" h="45720">
                <a:moveTo>
                  <a:pt x="36575" y="0"/>
                </a:moveTo>
                <a:lnTo>
                  <a:pt x="22342" y="1803"/>
                </a:lnTo>
                <a:lnTo>
                  <a:pt x="10715" y="6715"/>
                </a:lnTo>
                <a:lnTo>
                  <a:pt x="2875" y="13983"/>
                </a:lnTo>
                <a:lnTo>
                  <a:pt x="0" y="22860"/>
                </a:lnTo>
                <a:lnTo>
                  <a:pt x="2875" y="31736"/>
                </a:lnTo>
                <a:lnTo>
                  <a:pt x="10715" y="39004"/>
                </a:lnTo>
                <a:lnTo>
                  <a:pt x="22342" y="43916"/>
                </a:lnTo>
                <a:lnTo>
                  <a:pt x="36575" y="45720"/>
                </a:lnTo>
                <a:lnTo>
                  <a:pt x="50809" y="43916"/>
                </a:lnTo>
                <a:lnTo>
                  <a:pt x="62436" y="39004"/>
                </a:lnTo>
                <a:lnTo>
                  <a:pt x="70276" y="31736"/>
                </a:lnTo>
                <a:lnTo>
                  <a:pt x="73151" y="22860"/>
                </a:lnTo>
                <a:lnTo>
                  <a:pt x="70276" y="13983"/>
                </a:lnTo>
                <a:lnTo>
                  <a:pt x="62436" y="6715"/>
                </a:lnTo>
                <a:lnTo>
                  <a:pt x="50809" y="1803"/>
                </a:lnTo>
                <a:lnTo>
                  <a:pt x="365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219700" y="3140964"/>
            <a:ext cx="73660" cy="45720"/>
          </a:xfrm>
          <a:custGeom>
            <a:avLst/>
            <a:gdLst/>
            <a:ahLst/>
            <a:cxnLst/>
            <a:rect l="l" t="t" r="r" b="b"/>
            <a:pathLst>
              <a:path w="73660" h="45719">
                <a:moveTo>
                  <a:pt x="36575" y="0"/>
                </a:moveTo>
                <a:lnTo>
                  <a:pt x="22342" y="1803"/>
                </a:lnTo>
                <a:lnTo>
                  <a:pt x="10715" y="6715"/>
                </a:lnTo>
                <a:lnTo>
                  <a:pt x="2875" y="13983"/>
                </a:lnTo>
                <a:lnTo>
                  <a:pt x="0" y="22860"/>
                </a:lnTo>
                <a:lnTo>
                  <a:pt x="2875" y="31736"/>
                </a:lnTo>
                <a:lnTo>
                  <a:pt x="10715" y="39004"/>
                </a:lnTo>
                <a:lnTo>
                  <a:pt x="22342" y="43916"/>
                </a:lnTo>
                <a:lnTo>
                  <a:pt x="36575" y="45720"/>
                </a:lnTo>
                <a:lnTo>
                  <a:pt x="50809" y="43916"/>
                </a:lnTo>
                <a:lnTo>
                  <a:pt x="62436" y="39004"/>
                </a:lnTo>
                <a:lnTo>
                  <a:pt x="70276" y="31736"/>
                </a:lnTo>
                <a:lnTo>
                  <a:pt x="73151" y="22860"/>
                </a:lnTo>
                <a:lnTo>
                  <a:pt x="70276" y="13983"/>
                </a:lnTo>
                <a:lnTo>
                  <a:pt x="62436" y="6715"/>
                </a:lnTo>
                <a:lnTo>
                  <a:pt x="50809" y="1803"/>
                </a:lnTo>
                <a:lnTo>
                  <a:pt x="365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0991" y="3717035"/>
            <a:ext cx="73660" cy="45720"/>
          </a:xfrm>
          <a:custGeom>
            <a:avLst/>
            <a:gdLst/>
            <a:ahLst/>
            <a:cxnLst/>
            <a:rect l="l" t="t" r="r" b="b"/>
            <a:pathLst>
              <a:path w="73660" h="45720">
                <a:moveTo>
                  <a:pt x="36575" y="0"/>
                </a:moveTo>
                <a:lnTo>
                  <a:pt x="22342" y="1803"/>
                </a:lnTo>
                <a:lnTo>
                  <a:pt x="10715" y="6715"/>
                </a:lnTo>
                <a:lnTo>
                  <a:pt x="2875" y="13983"/>
                </a:lnTo>
                <a:lnTo>
                  <a:pt x="0" y="22859"/>
                </a:lnTo>
                <a:lnTo>
                  <a:pt x="2875" y="31736"/>
                </a:lnTo>
                <a:lnTo>
                  <a:pt x="10715" y="39004"/>
                </a:lnTo>
                <a:lnTo>
                  <a:pt x="22342" y="43916"/>
                </a:lnTo>
                <a:lnTo>
                  <a:pt x="36575" y="45719"/>
                </a:lnTo>
                <a:lnTo>
                  <a:pt x="50809" y="43916"/>
                </a:lnTo>
                <a:lnTo>
                  <a:pt x="62436" y="39004"/>
                </a:lnTo>
                <a:lnTo>
                  <a:pt x="70276" y="31736"/>
                </a:lnTo>
                <a:lnTo>
                  <a:pt x="73152" y="22859"/>
                </a:lnTo>
                <a:lnTo>
                  <a:pt x="70276" y="13983"/>
                </a:lnTo>
                <a:lnTo>
                  <a:pt x="62436" y="6715"/>
                </a:lnTo>
                <a:lnTo>
                  <a:pt x="50809" y="1803"/>
                </a:lnTo>
                <a:lnTo>
                  <a:pt x="365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27064" y="4680203"/>
            <a:ext cx="73660" cy="44450"/>
          </a:xfrm>
          <a:custGeom>
            <a:avLst/>
            <a:gdLst/>
            <a:ahLst/>
            <a:cxnLst/>
            <a:rect l="l" t="t" r="r" b="b"/>
            <a:pathLst>
              <a:path w="73660" h="44450">
                <a:moveTo>
                  <a:pt x="36575" y="0"/>
                </a:moveTo>
                <a:lnTo>
                  <a:pt x="22342" y="1738"/>
                </a:lnTo>
                <a:lnTo>
                  <a:pt x="10715" y="6477"/>
                </a:lnTo>
                <a:lnTo>
                  <a:pt x="2875" y="13501"/>
                </a:lnTo>
                <a:lnTo>
                  <a:pt x="0" y="22098"/>
                </a:lnTo>
                <a:lnTo>
                  <a:pt x="2875" y="30694"/>
                </a:lnTo>
                <a:lnTo>
                  <a:pt x="10715" y="37719"/>
                </a:lnTo>
                <a:lnTo>
                  <a:pt x="22342" y="42457"/>
                </a:lnTo>
                <a:lnTo>
                  <a:pt x="36575" y="44196"/>
                </a:lnTo>
                <a:lnTo>
                  <a:pt x="50809" y="42457"/>
                </a:lnTo>
                <a:lnTo>
                  <a:pt x="62436" y="37719"/>
                </a:lnTo>
                <a:lnTo>
                  <a:pt x="70276" y="30694"/>
                </a:lnTo>
                <a:lnTo>
                  <a:pt x="73151" y="22098"/>
                </a:lnTo>
                <a:lnTo>
                  <a:pt x="70276" y="13501"/>
                </a:lnTo>
                <a:lnTo>
                  <a:pt x="62436" y="6477"/>
                </a:lnTo>
                <a:lnTo>
                  <a:pt x="50809" y="1738"/>
                </a:lnTo>
                <a:lnTo>
                  <a:pt x="365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88252" y="5183123"/>
            <a:ext cx="71755" cy="45720"/>
          </a:xfrm>
          <a:custGeom>
            <a:avLst/>
            <a:gdLst/>
            <a:ahLst/>
            <a:cxnLst/>
            <a:rect l="l" t="t" r="r" b="b"/>
            <a:pathLst>
              <a:path w="71754" h="45720">
                <a:moveTo>
                  <a:pt x="35814" y="0"/>
                </a:moveTo>
                <a:lnTo>
                  <a:pt x="21859" y="1803"/>
                </a:lnTo>
                <a:lnTo>
                  <a:pt x="10477" y="6715"/>
                </a:lnTo>
                <a:lnTo>
                  <a:pt x="2809" y="13983"/>
                </a:lnTo>
                <a:lnTo>
                  <a:pt x="0" y="22859"/>
                </a:lnTo>
                <a:lnTo>
                  <a:pt x="2809" y="31736"/>
                </a:lnTo>
                <a:lnTo>
                  <a:pt x="10477" y="39004"/>
                </a:lnTo>
                <a:lnTo>
                  <a:pt x="21859" y="43916"/>
                </a:lnTo>
                <a:lnTo>
                  <a:pt x="35814" y="45719"/>
                </a:lnTo>
                <a:lnTo>
                  <a:pt x="49768" y="43916"/>
                </a:lnTo>
                <a:lnTo>
                  <a:pt x="61150" y="39004"/>
                </a:lnTo>
                <a:lnTo>
                  <a:pt x="68818" y="31736"/>
                </a:lnTo>
                <a:lnTo>
                  <a:pt x="71627" y="22859"/>
                </a:lnTo>
                <a:lnTo>
                  <a:pt x="68818" y="13983"/>
                </a:lnTo>
                <a:lnTo>
                  <a:pt x="61150" y="6715"/>
                </a:lnTo>
                <a:lnTo>
                  <a:pt x="49768" y="1803"/>
                </a:lnTo>
                <a:lnTo>
                  <a:pt x="358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19543" y="5544311"/>
            <a:ext cx="73660" cy="45720"/>
          </a:xfrm>
          <a:custGeom>
            <a:avLst/>
            <a:gdLst/>
            <a:ahLst/>
            <a:cxnLst/>
            <a:rect l="l" t="t" r="r" b="b"/>
            <a:pathLst>
              <a:path w="73659" h="45720">
                <a:moveTo>
                  <a:pt x="36575" y="0"/>
                </a:moveTo>
                <a:lnTo>
                  <a:pt x="22342" y="1803"/>
                </a:lnTo>
                <a:lnTo>
                  <a:pt x="10715" y="6715"/>
                </a:lnTo>
                <a:lnTo>
                  <a:pt x="2875" y="13983"/>
                </a:lnTo>
                <a:lnTo>
                  <a:pt x="0" y="22859"/>
                </a:lnTo>
                <a:lnTo>
                  <a:pt x="2875" y="31736"/>
                </a:lnTo>
                <a:lnTo>
                  <a:pt x="10715" y="39004"/>
                </a:lnTo>
                <a:lnTo>
                  <a:pt x="22342" y="43916"/>
                </a:lnTo>
                <a:lnTo>
                  <a:pt x="36575" y="45719"/>
                </a:lnTo>
                <a:lnTo>
                  <a:pt x="50809" y="43916"/>
                </a:lnTo>
                <a:lnTo>
                  <a:pt x="62436" y="39004"/>
                </a:lnTo>
                <a:lnTo>
                  <a:pt x="70276" y="31736"/>
                </a:lnTo>
                <a:lnTo>
                  <a:pt x="73151" y="22859"/>
                </a:lnTo>
                <a:lnTo>
                  <a:pt x="70276" y="13983"/>
                </a:lnTo>
                <a:lnTo>
                  <a:pt x="62436" y="6715"/>
                </a:lnTo>
                <a:lnTo>
                  <a:pt x="50809" y="1803"/>
                </a:lnTo>
                <a:lnTo>
                  <a:pt x="365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80731" y="5472684"/>
            <a:ext cx="71755" cy="44450"/>
          </a:xfrm>
          <a:custGeom>
            <a:avLst/>
            <a:gdLst/>
            <a:ahLst/>
            <a:cxnLst/>
            <a:rect l="l" t="t" r="r" b="b"/>
            <a:pathLst>
              <a:path w="71754" h="44450">
                <a:moveTo>
                  <a:pt x="35814" y="0"/>
                </a:moveTo>
                <a:lnTo>
                  <a:pt x="21859" y="1738"/>
                </a:lnTo>
                <a:lnTo>
                  <a:pt x="10477" y="6476"/>
                </a:lnTo>
                <a:lnTo>
                  <a:pt x="2809" y="13501"/>
                </a:lnTo>
                <a:lnTo>
                  <a:pt x="0" y="22097"/>
                </a:lnTo>
                <a:lnTo>
                  <a:pt x="2809" y="30694"/>
                </a:lnTo>
                <a:lnTo>
                  <a:pt x="10477" y="37718"/>
                </a:lnTo>
                <a:lnTo>
                  <a:pt x="21859" y="42457"/>
                </a:lnTo>
                <a:lnTo>
                  <a:pt x="35814" y="44195"/>
                </a:lnTo>
                <a:lnTo>
                  <a:pt x="49768" y="42457"/>
                </a:lnTo>
                <a:lnTo>
                  <a:pt x="61150" y="37718"/>
                </a:lnTo>
                <a:lnTo>
                  <a:pt x="68818" y="30694"/>
                </a:lnTo>
                <a:lnTo>
                  <a:pt x="71627" y="22097"/>
                </a:lnTo>
                <a:lnTo>
                  <a:pt x="68818" y="13501"/>
                </a:lnTo>
                <a:lnTo>
                  <a:pt x="61150" y="6476"/>
                </a:lnTo>
                <a:lnTo>
                  <a:pt x="49768" y="1738"/>
                </a:lnTo>
                <a:lnTo>
                  <a:pt x="3581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12023" y="5013959"/>
            <a:ext cx="73660" cy="45720"/>
          </a:xfrm>
          <a:custGeom>
            <a:avLst/>
            <a:gdLst/>
            <a:ahLst/>
            <a:cxnLst/>
            <a:rect l="l" t="t" r="r" b="b"/>
            <a:pathLst>
              <a:path w="73659" h="45720">
                <a:moveTo>
                  <a:pt x="36575" y="0"/>
                </a:moveTo>
                <a:lnTo>
                  <a:pt x="22342" y="1803"/>
                </a:lnTo>
                <a:lnTo>
                  <a:pt x="10715" y="6715"/>
                </a:lnTo>
                <a:lnTo>
                  <a:pt x="2875" y="13983"/>
                </a:lnTo>
                <a:lnTo>
                  <a:pt x="0" y="22859"/>
                </a:lnTo>
                <a:lnTo>
                  <a:pt x="2875" y="31736"/>
                </a:lnTo>
                <a:lnTo>
                  <a:pt x="10715" y="39004"/>
                </a:lnTo>
                <a:lnTo>
                  <a:pt x="22342" y="43916"/>
                </a:lnTo>
                <a:lnTo>
                  <a:pt x="36575" y="45719"/>
                </a:lnTo>
                <a:lnTo>
                  <a:pt x="50809" y="43916"/>
                </a:lnTo>
                <a:lnTo>
                  <a:pt x="62436" y="39004"/>
                </a:lnTo>
                <a:lnTo>
                  <a:pt x="70276" y="31736"/>
                </a:lnTo>
                <a:lnTo>
                  <a:pt x="73151" y="22859"/>
                </a:lnTo>
                <a:lnTo>
                  <a:pt x="70276" y="13983"/>
                </a:lnTo>
                <a:lnTo>
                  <a:pt x="62436" y="6715"/>
                </a:lnTo>
                <a:lnTo>
                  <a:pt x="50809" y="1803"/>
                </a:lnTo>
                <a:lnTo>
                  <a:pt x="3657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16468" y="4221479"/>
            <a:ext cx="71755" cy="45720"/>
          </a:xfrm>
          <a:custGeom>
            <a:avLst/>
            <a:gdLst/>
            <a:ahLst/>
            <a:cxnLst/>
            <a:rect l="l" t="t" r="r" b="b"/>
            <a:pathLst>
              <a:path w="71754" h="45720">
                <a:moveTo>
                  <a:pt x="35813" y="0"/>
                </a:moveTo>
                <a:lnTo>
                  <a:pt x="21859" y="1803"/>
                </a:lnTo>
                <a:lnTo>
                  <a:pt x="10477" y="6715"/>
                </a:lnTo>
                <a:lnTo>
                  <a:pt x="2809" y="13983"/>
                </a:lnTo>
                <a:lnTo>
                  <a:pt x="0" y="22860"/>
                </a:lnTo>
                <a:lnTo>
                  <a:pt x="2809" y="31736"/>
                </a:lnTo>
                <a:lnTo>
                  <a:pt x="10477" y="39004"/>
                </a:lnTo>
                <a:lnTo>
                  <a:pt x="21859" y="43916"/>
                </a:lnTo>
                <a:lnTo>
                  <a:pt x="35813" y="45720"/>
                </a:lnTo>
                <a:lnTo>
                  <a:pt x="49768" y="43916"/>
                </a:lnTo>
                <a:lnTo>
                  <a:pt x="61150" y="39004"/>
                </a:lnTo>
                <a:lnTo>
                  <a:pt x="68818" y="31736"/>
                </a:lnTo>
                <a:lnTo>
                  <a:pt x="71627" y="22860"/>
                </a:lnTo>
                <a:lnTo>
                  <a:pt x="68818" y="13983"/>
                </a:lnTo>
                <a:lnTo>
                  <a:pt x="61150" y="6715"/>
                </a:lnTo>
                <a:lnTo>
                  <a:pt x="49768" y="1803"/>
                </a:lnTo>
                <a:lnTo>
                  <a:pt x="3581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611" y="3500628"/>
            <a:ext cx="503555" cy="0"/>
          </a:xfrm>
          <a:custGeom>
            <a:avLst/>
            <a:gdLst/>
            <a:ahLst/>
            <a:cxnLst/>
            <a:rect l="l" t="t" r="r" b="b"/>
            <a:pathLst>
              <a:path w="503555">
                <a:moveTo>
                  <a:pt x="0" y="0"/>
                </a:moveTo>
                <a:lnTo>
                  <a:pt x="503237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05967" y="3335868"/>
            <a:ext cx="161671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0" i="1" spc="-65" dirty="0">
                <a:latin typeface="Bookman Old Style"/>
                <a:cs typeface="Bookman Old Style"/>
              </a:rPr>
              <a:t>Sample </a:t>
            </a:r>
            <a:r>
              <a:rPr sz="1650" b="0" i="1" spc="-140" dirty="0">
                <a:latin typeface="Bookman Old Style"/>
                <a:cs typeface="Bookman Old Style"/>
              </a:rPr>
              <a:t>and</a:t>
            </a:r>
            <a:r>
              <a:rPr sz="1650" b="0" i="1" spc="95" dirty="0">
                <a:latin typeface="Bookman Old Style"/>
                <a:cs typeface="Bookman Old Style"/>
              </a:rPr>
              <a:t> </a:t>
            </a:r>
            <a:r>
              <a:rPr sz="1650" b="0" i="1" spc="-55" dirty="0">
                <a:latin typeface="Bookman Old Style"/>
                <a:cs typeface="Bookman Old Style"/>
              </a:rPr>
              <a:t>hold</a:t>
            </a:r>
            <a:endParaRPr sz="1650">
              <a:latin typeface="Bookman Old Style"/>
              <a:cs typeface="Bookman Old Style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79831" y="3788664"/>
            <a:ext cx="2465832" cy="935736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Problemi legati </a:t>
            </a:r>
            <a:r>
              <a:rPr dirty="0"/>
              <a:t>al</a:t>
            </a:r>
            <a:r>
              <a:rPr spc="-30" dirty="0"/>
              <a:t> </a:t>
            </a:r>
            <a:r>
              <a:rPr spc="-5" dirty="0"/>
              <a:t>campionamento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0967" y="2048255"/>
            <a:ext cx="5617464" cy="440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4715" y="2060448"/>
            <a:ext cx="1066800" cy="3048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400" spc="-10" dirty="0">
                <a:latin typeface="Times New Roman"/>
                <a:cs typeface="Times New Roman"/>
              </a:rPr>
              <a:t>fc=110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Hz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715" y="2619755"/>
            <a:ext cx="1066800" cy="3048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</a:pPr>
            <a:r>
              <a:rPr sz="1400" dirty="0">
                <a:latin typeface="Times New Roman"/>
                <a:cs typeface="Times New Roman"/>
              </a:rPr>
              <a:t>fc= 4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811" y="1513078"/>
            <a:ext cx="3914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Segnale sinusoidale a frequenza 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575" baseline="-21164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=27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[Hz]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Problemi legati </a:t>
            </a:r>
            <a:r>
              <a:rPr dirty="0"/>
              <a:t>al</a:t>
            </a:r>
            <a:r>
              <a:rPr spc="-30" dirty="0"/>
              <a:t> </a:t>
            </a:r>
            <a:r>
              <a:rPr spc="-5" dirty="0"/>
              <a:t>campionamento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21407" y="2133600"/>
            <a:ext cx="6765035" cy="278282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4715" y="2133600"/>
            <a:ext cx="1066800" cy="3048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Times New Roman"/>
                <a:cs typeface="Times New Roman"/>
              </a:rPr>
              <a:t>fc=50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Hz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394715" y="2636520"/>
            <a:ext cx="1066800" cy="3048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400" dirty="0">
                <a:latin typeface="Times New Roman"/>
                <a:cs typeface="Times New Roman"/>
              </a:rPr>
              <a:t>fc=1,8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0811" y="1513078"/>
            <a:ext cx="3914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Segnale sinusoidale a frequenza </a:t>
            </a:r>
            <a:r>
              <a:rPr sz="1600" dirty="0">
                <a:latin typeface="Arial"/>
                <a:cs typeface="Arial"/>
              </a:rPr>
              <a:t>f</a:t>
            </a:r>
            <a:r>
              <a:rPr sz="1575" baseline="-21164" dirty="0">
                <a:latin typeface="Arial"/>
                <a:cs typeface="Arial"/>
              </a:rPr>
              <a:t>s</a:t>
            </a:r>
            <a:r>
              <a:rPr sz="1600" dirty="0">
                <a:latin typeface="Arial"/>
                <a:cs typeface="Arial"/>
              </a:rPr>
              <a:t>=27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[Hz]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Problemi del</a:t>
            </a:r>
            <a:r>
              <a:rPr spc="-40" dirty="0"/>
              <a:t> </a:t>
            </a:r>
            <a:r>
              <a:rPr spc="-5" dirty="0"/>
              <a:t>campionamento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4565" y="1513078"/>
            <a:ext cx="2378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600" spc="-5" dirty="0">
                <a:latin typeface="Arial"/>
                <a:cs typeface="Arial"/>
              </a:rPr>
              <a:t>1.	Perdita di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informazioni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565" y="3708272"/>
            <a:ext cx="61810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600" spc="-5" dirty="0">
                <a:latin typeface="Arial"/>
                <a:cs typeface="Arial"/>
              </a:rPr>
              <a:t>2.	Comparsa di elementi </a:t>
            </a:r>
            <a:r>
              <a:rPr sz="1600" spc="-10" dirty="0">
                <a:latin typeface="Arial"/>
                <a:cs typeface="Arial"/>
              </a:rPr>
              <a:t>NON </a:t>
            </a:r>
            <a:r>
              <a:rPr sz="1600" spc="-5" dirty="0">
                <a:latin typeface="Arial"/>
                <a:cs typeface="Arial"/>
              </a:rPr>
              <a:t>PRESENTI nell’originale.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ALIASING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52700" y="1883664"/>
            <a:ext cx="4038600" cy="161696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4691" y="4076700"/>
            <a:ext cx="4038600" cy="242468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72480" y="4720844"/>
            <a:ext cx="329565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ES.: ruota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dell’auto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1196340" algn="l"/>
                <a:tab pos="1838325" algn="l"/>
              </a:tabLst>
            </a:pPr>
            <a:r>
              <a:rPr sz="1600" spc="-5" dirty="0">
                <a:latin typeface="Arial"/>
                <a:cs typeface="Arial"/>
              </a:rPr>
              <a:t>Periodo	di	camp</a:t>
            </a:r>
            <a:r>
              <a:rPr sz="1600" dirty="0">
                <a:latin typeface="Arial"/>
                <a:cs typeface="Arial"/>
              </a:rPr>
              <a:t>i</a:t>
            </a:r>
            <a:r>
              <a:rPr sz="1600" spc="-5" dirty="0">
                <a:latin typeface="Arial"/>
                <a:cs typeface="Arial"/>
              </a:rPr>
              <a:t>onamento  dell’occhio = </a:t>
            </a:r>
            <a:r>
              <a:rPr sz="1600" i="1" spc="-5" dirty="0">
                <a:latin typeface="Arial"/>
                <a:cs typeface="Arial"/>
              </a:rPr>
              <a:t>100 </a:t>
            </a:r>
            <a:r>
              <a:rPr sz="1600" i="1" spc="-10" dirty="0">
                <a:latin typeface="Arial"/>
                <a:cs typeface="Arial"/>
              </a:rPr>
              <a:t>ms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(10Hz)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Problemi legati </a:t>
            </a:r>
            <a:r>
              <a:rPr dirty="0"/>
              <a:t>al</a:t>
            </a:r>
            <a:r>
              <a:rPr spc="-30" dirty="0"/>
              <a:t> </a:t>
            </a:r>
            <a:r>
              <a:rPr spc="-5" dirty="0"/>
              <a:t>campionamento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5477" y="2205989"/>
            <a:ext cx="1082040" cy="1079500"/>
          </a:xfrm>
          <a:custGeom>
            <a:avLst/>
            <a:gdLst/>
            <a:ahLst/>
            <a:cxnLst/>
            <a:rect l="l" t="t" r="r" b="b"/>
            <a:pathLst>
              <a:path w="1082040" h="1079500">
                <a:moveTo>
                  <a:pt x="541019" y="0"/>
                </a:moveTo>
                <a:lnTo>
                  <a:pt x="491776" y="2204"/>
                </a:lnTo>
                <a:lnTo>
                  <a:pt x="443772" y="8692"/>
                </a:lnTo>
                <a:lnTo>
                  <a:pt x="397196" y="19272"/>
                </a:lnTo>
                <a:lnTo>
                  <a:pt x="352242" y="33753"/>
                </a:lnTo>
                <a:lnTo>
                  <a:pt x="309099" y="51946"/>
                </a:lnTo>
                <a:lnTo>
                  <a:pt x="267958" y="73660"/>
                </a:lnTo>
                <a:lnTo>
                  <a:pt x="229011" y="98703"/>
                </a:lnTo>
                <a:lnTo>
                  <a:pt x="192449" y="126887"/>
                </a:lnTo>
                <a:lnTo>
                  <a:pt x="158462" y="158019"/>
                </a:lnTo>
                <a:lnTo>
                  <a:pt x="127242" y="191911"/>
                </a:lnTo>
                <a:lnTo>
                  <a:pt x="98979" y="228370"/>
                </a:lnTo>
                <a:lnTo>
                  <a:pt x="73866" y="267208"/>
                </a:lnTo>
                <a:lnTo>
                  <a:pt x="52091" y="308232"/>
                </a:lnTo>
                <a:lnTo>
                  <a:pt x="33848" y="351253"/>
                </a:lnTo>
                <a:lnTo>
                  <a:pt x="19326" y="396081"/>
                </a:lnTo>
                <a:lnTo>
                  <a:pt x="8716" y="442524"/>
                </a:lnTo>
                <a:lnTo>
                  <a:pt x="2211" y="490392"/>
                </a:lnTo>
                <a:lnTo>
                  <a:pt x="0" y="539496"/>
                </a:lnTo>
                <a:lnTo>
                  <a:pt x="2211" y="588599"/>
                </a:lnTo>
                <a:lnTo>
                  <a:pt x="8716" y="636467"/>
                </a:lnTo>
                <a:lnTo>
                  <a:pt x="19326" y="682910"/>
                </a:lnTo>
                <a:lnTo>
                  <a:pt x="33848" y="727738"/>
                </a:lnTo>
                <a:lnTo>
                  <a:pt x="52091" y="770759"/>
                </a:lnTo>
                <a:lnTo>
                  <a:pt x="73866" y="811784"/>
                </a:lnTo>
                <a:lnTo>
                  <a:pt x="98979" y="850621"/>
                </a:lnTo>
                <a:lnTo>
                  <a:pt x="127242" y="887080"/>
                </a:lnTo>
                <a:lnTo>
                  <a:pt x="158462" y="920972"/>
                </a:lnTo>
                <a:lnTo>
                  <a:pt x="192449" y="952104"/>
                </a:lnTo>
                <a:lnTo>
                  <a:pt x="229011" y="980288"/>
                </a:lnTo>
                <a:lnTo>
                  <a:pt x="267958" y="1005332"/>
                </a:lnTo>
                <a:lnTo>
                  <a:pt x="309099" y="1027045"/>
                </a:lnTo>
                <a:lnTo>
                  <a:pt x="352242" y="1045238"/>
                </a:lnTo>
                <a:lnTo>
                  <a:pt x="397196" y="1059719"/>
                </a:lnTo>
                <a:lnTo>
                  <a:pt x="443772" y="1070299"/>
                </a:lnTo>
                <a:lnTo>
                  <a:pt x="491776" y="1076787"/>
                </a:lnTo>
                <a:lnTo>
                  <a:pt x="541019" y="1078992"/>
                </a:lnTo>
                <a:lnTo>
                  <a:pt x="590263" y="1076787"/>
                </a:lnTo>
                <a:lnTo>
                  <a:pt x="638267" y="1070299"/>
                </a:lnTo>
                <a:lnTo>
                  <a:pt x="684843" y="1059719"/>
                </a:lnTo>
                <a:lnTo>
                  <a:pt x="729797" y="1045238"/>
                </a:lnTo>
                <a:lnTo>
                  <a:pt x="772940" y="1027045"/>
                </a:lnTo>
                <a:lnTo>
                  <a:pt x="814081" y="1005332"/>
                </a:lnTo>
                <a:lnTo>
                  <a:pt x="853028" y="980288"/>
                </a:lnTo>
                <a:lnTo>
                  <a:pt x="889590" y="952104"/>
                </a:lnTo>
                <a:lnTo>
                  <a:pt x="923577" y="920972"/>
                </a:lnTo>
                <a:lnTo>
                  <a:pt x="954797" y="887080"/>
                </a:lnTo>
                <a:lnTo>
                  <a:pt x="983060" y="850621"/>
                </a:lnTo>
                <a:lnTo>
                  <a:pt x="1008173" y="811784"/>
                </a:lnTo>
                <a:lnTo>
                  <a:pt x="1029948" y="770759"/>
                </a:lnTo>
                <a:lnTo>
                  <a:pt x="1048191" y="727738"/>
                </a:lnTo>
                <a:lnTo>
                  <a:pt x="1062713" y="682910"/>
                </a:lnTo>
                <a:lnTo>
                  <a:pt x="1073323" y="636467"/>
                </a:lnTo>
                <a:lnTo>
                  <a:pt x="1079828" y="588599"/>
                </a:lnTo>
                <a:lnTo>
                  <a:pt x="1082040" y="539496"/>
                </a:lnTo>
                <a:lnTo>
                  <a:pt x="1079828" y="490392"/>
                </a:lnTo>
                <a:lnTo>
                  <a:pt x="1073323" y="442524"/>
                </a:lnTo>
                <a:lnTo>
                  <a:pt x="1062713" y="396081"/>
                </a:lnTo>
                <a:lnTo>
                  <a:pt x="1048191" y="351253"/>
                </a:lnTo>
                <a:lnTo>
                  <a:pt x="1029948" y="308232"/>
                </a:lnTo>
                <a:lnTo>
                  <a:pt x="1008173" y="267208"/>
                </a:lnTo>
                <a:lnTo>
                  <a:pt x="983060" y="228370"/>
                </a:lnTo>
                <a:lnTo>
                  <a:pt x="954797" y="191911"/>
                </a:lnTo>
                <a:lnTo>
                  <a:pt x="923577" y="158019"/>
                </a:lnTo>
                <a:lnTo>
                  <a:pt x="889590" y="126887"/>
                </a:lnTo>
                <a:lnTo>
                  <a:pt x="853028" y="98703"/>
                </a:lnTo>
                <a:lnTo>
                  <a:pt x="814081" y="73660"/>
                </a:lnTo>
                <a:lnTo>
                  <a:pt x="772940" y="51946"/>
                </a:lnTo>
                <a:lnTo>
                  <a:pt x="729797" y="33753"/>
                </a:lnTo>
                <a:lnTo>
                  <a:pt x="684843" y="19272"/>
                </a:lnTo>
                <a:lnTo>
                  <a:pt x="638267" y="8692"/>
                </a:lnTo>
                <a:lnTo>
                  <a:pt x="590263" y="2204"/>
                </a:lnTo>
                <a:lnTo>
                  <a:pt x="541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5477" y="2205989"/>
            <a:ext cx="1082040" cy="1079500"/>
          </a:xfrm>
          <a:custGeom>
            <a:avLst/>
            <a:gdLst/>
            <a:ahLst/>
            <a:cxnLst/>
            <a:rect l="l" t="t" r="r" b="b"/>
            <a:pathLst>
              <a:path w="1082040" h="1079500">
                <a:moveTo>
                  <a:pt x="0" y="539496"/>
                </a:moveTo>
                <a:lnTo>
                  <a:pt x="2211" y="490392"/>
                </a:lnTo>
                <a:lnTo>
                  <a:pt x="8716" y="442524"/>
                </a:lnTo>
                <a:lnTo>
                  <a:pt x="19326" y="396081"/>
                </a:lnTo>
                <a:lnTo>
                  <a:pt x="33848" y="351253"/>
                </a:lnTo>
                <a:lnTo>
                  <a:pt x="52091" y="308232"/>
                </a:lnTo>
                <a:lnTo>
                  <a:pt x="73866" y="267208"/>
                </a:lnTo>
                <a:lnTo>
                  <a:pt x="98979" y="228370"/>
                </a:lnTo>
                <a:lnTo>
                  <a:pt x="127242" y="191911"/>
                </a:lnTo>
                <a:lnTo>
                  <a:pt x="158462" y="158019"/>
                </a:lnTo>
                <a:lnTo>
                  <a:pt x="192449" y="126887"/>
                </a:lnTo>
                <a:lnTo>
                  <a:pt x="229011" y="98703"/>
                </a:lnTo>
                <a:lnTo>
                  <a:pt x="267958" y="73660"/>
                </a:lnTo>
                <a:lnTo>
                  <a:pt x="309099" y="51946"/>
                </a:lnTo>
                <a:lnTo>
                  <a:pt x="352242" y="33753"/>
                </a:lnTo>
                <a:lnTo>
                  <a:pt x="397196" y="19272"/>
                </a:lnTo>
                <a:lnTo>
                  <a:pt x="443772" y="8692"/>
                </a:lnTo>
                <a:lnTo>
                  <a:pt x="491776" y="2204"/>
                </a:lnTo>
                <a:lnTo>
                  <a:pt x="541019" y="0"/>
                </a:lnTo>
                <a:lnTo>
                  <a:pt x="590263" y="2204"/>
                </a:lnTo>
                <a:lnTo>
                  <a:pt x="638267" y="8692"/>
                </a:lnTo>
                <a:lnTo>
                  <a:pt x="684843" y="19272"/>
                </a:lnTo>
                <a:lnTo>
                  <a:pt x="729797" y="33753"/>
                </a:lnTo>
                <a:lnTo>
                  <a:pt x="772940" y="51946"/>
                </a:lnTo>
                <a:lnTo>
                  <a:pt x="814081" y="73660"/>
                </a:lnTo>
                <a:lnTo>
                  <a:pt x="853028" y="98703"/>
                </a:lnTo>
                <a:lnTo>
                  <a:pt x="889590" y="126887"/>
                </a:lnTo>
                <a:lnTo>
                  <a:pt x="923577" y="158019"/>
                </a:lnTo>
                <a:lnTo>
                  <a:pt x="954797" y="191911"/>
                </a:lnTo>
                <a:lnTo>
                  <a:pt x="983060" y="228370"/>
                </a:lnTo>
                <a:lnTo>
                  <a:pt x="1008173" y="267208"/>
                </a:lnTo>
                <a:lnTo>
                  <a:pt x="1029948" y="308232"/>
                </a:lnTo>
                <a:lnTo>
                  <a:pt x="1048191" y="351253"/>
                </a:lnTo>
                <a:lnTo>
                  <a:pt x="1062713" y="396081"/>
                </a:lnTo>
                <a:lnTo>
                  <a:pt x="1073323" y="442524"/>
                </a:lnTo>
                <a:lnTo>
                  <a:pt x="1079828" y="490392"/>
                </a:lnTo>
                <a:lnTo>
                  <a:pt x="1082040" y="539496"/>
                </a:lnTo>
                <a:lnTo>
                  <a:pt x="1079828" y="588599"/>
                </a:lnTo>
                <a:lnTo>
                  <a:pt x="1073323" y="636467"/>
                </a:lnTo>
                <a:lnTo>
                  <a:pt x="1062713" y="682910"/>
                </a:lnTo>
                <a:lnTo>
                  <a:pt x="1048191" y="727738"/>
                </a:lnTo>
                <a:lnTo>
                  <a:pt x="1029948" y="770759"/>
                </a:lnTo>
                <a:lnTo>
                  <a:pt x="1008173" y="811783"/>
                </a:lnTo>
                <a:lnTo>
                  <a:pt x="983060" y="850621"/>
                </a:lnTo>
                <a:lnTo>
                  <a:pt x="954797" y="887080"/>
                </a:lnTo>
                <a:lnTo>
                  <a:pt x="923577" y="920972"/>
                </a:lnTo>
                <a:lnTo>
                  <a:pt x="889590" y="952104"/>
                </a:lnTo>
                <a:lnTo>
                  <a:pt x="853028" y="980288"/>
                </a:lnTo>
                <a:lnTo>
                  <a:pt x="814081" y="1005331"/>
                </a:lnTo>
                <a:lnTo>
                  <a:pt x="772940" y="1027045"/>
                </a:lnTo>
                <a:lnTo>
                  <a:pt x="729797" y="1045238"/>
                </a:lnTo>
                <a:lnTo>
                  <a:pt x="684843" y="1059719"/>
                </a:lnTo>
                <a:lnTo>
                  <a:pt x="638267" y="1070299"/>
                </a:lnTo>
                <a:lnTo>
                  <a:pt x="590263" y="1076787"/>
                </a:lnTo>
                <a:lnTo>
                  <a:pt x="541019" y="1078992"/>
                </a:lnTo>
                <a:lnTo>
                  <a:pt x="491776" y="1076787"/>
                </a:lnTo>
                <a:lnTo>
                  <a:pt x="443772" y="1070299"/>
                </a:lnTo>
                <a:lnTo>
                  <a:pt x="397196" y="1059719"/>
                </a:lnTo>
                <a:lnTo>
                  <a:pt x="352242" y="1045238"/>
                </a:lnTo>
                <a:lnTo>
                  <a:pt x="309099" y="1027045"/>
                </a:lnTo>
                <a:lnTo>
                  <a:pt x="267958" y="1005332"/>
                </a:lnTo>
                <a:lnTo>
                  <a:pt x="229011" y="980288"/>
                </a:lnTo>
                <a:lnTo>
                  <a:pt x="192449" y="952104"/>
                </a:lnTo>
                <a:lnTo>
                  <a:pt x="158462" y="920972"/>
                </a:lnTo>
                <a:lnTo>
                  <a:pt x="127242" y="887080"/>
                </a:lnTo>
                <a:lnTo>
                  <a:pt x="98979" y="850621"/>
                </a:lnTo>
                <a:lnTo>
                  <a:pt x="73866" y="811784"/>
                </a:lnTo>
                <a:lnTo>
                  <a:pt x="52091" y="770759"/>
                </a:lnTo>
                <a:lnTo>
                  <a:pt x="33848" y="727738"/>
                </a:lnTo>
                <a:lnTo>
                  <a:pt x="19326" y="682910"/>
                </a:lnTo>
                <a:lnTo>
                  <a:pt x="8716" y="636467"/>
                </a:lnTo>
                <a:lnTo>
                  <a:pt x="2211" y="588599"/>
                </a:lnTo>
                <a:lnTo>
                  <a:pt x="0" y="53949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0788" y="2205227"/>
            <a:ext cx="0" cy="503555"/>
          </a:xfrm>
          <a:custGeom>
            <a:avLst/>
            <a:gdLst/>
            <a:ahLst/>
            <a:cxnLst/>
            <a:rect l="l" t="t" r="r" b="b"/>
            <a:pathLst>
              <a:path h="503555">
                <a:moveTo>
                  <a:pt x="0" y="503174"/>
                </a:moveTo>
                <a:lnTo>
                  <a:pt x="0" y="0"/>
                </a:lnTo>
              </a:path>
            </a:pathLst>
          </a:custGeom>
          <a:ln w="57912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96845" y="2205989"/>
            <a:ext cx="1080770" cy="1079500"/>
          </a:xfrm>
          <a:custGeom>
            <a:avLst/>
            <a:gdLst/>
            <a:ahLst/>
            <a:cxnLst/>
            <a:rect l="l" t="t" r="r" b="b"/>
            <a:pathLst>
              <a:path w="1080770" h="1079500">
                <a:moveTo>
                  <a:pt x="540258" y="0"/>
                </a:moveTo>
                <a:lnTo>
                  <a:pt x="491091" y="2204"/>
                </a:lnTo>
                <a:lnTo>
                  <a:pt x="443159" y="8692"/>
                </a:lnTo>
                <a:lnTo>
                  <a:pt x="396654" y="19272"/>
                </a:lnTo>
                <a:lnTo>
                  <a:pt x="351765" y="33753"/>
                </a:lnTo>
                <a:lnTo>
                  <a:pt x="308685" y="51946"/>
                </a:lnTo>
                <a:lnTo>
                  <a:pt x="267603" y="73660"/>
                </a:lnTo>
                <a:lnTo>
                  <a:pt x="228710" y="98703"/>
                </a:lnTo>
                <a:lnTo>
                  <a:pt x="192198" y="126887"/>
                </a:lnTo>
                <a:lnTo>
                  <a:pt x="158257" y="158019"/>
                </a:lnTo>
                <a:lnTo>
                  <a:pt x="127079" y="191911"/>
                </a:lnTo>
                <a:lnTo>
                  <a:pt x="98854" y="228370"/>
                </a:lnTo>
                <a:lnTo>
                  <a:pt x="73772" y="267208"/>
                </a:lnTo>
                <a:lnTo>
                  <a:pt x="52026" y="308232"/>
                </a:lnTo>
                <a:lnTo>
                  <a:pt x="33806" y="351253"/>
                </a:lnTo>
                <a:lnTo>
                  <a:pt x="19302" y="396081"/>
                </a:lnTo>
                <a:lnTo>
                  <a:pt x="8706" y="442524"/>
                </a:lnTo>
                <a:lnTo>
                  <a:pt x="2208" y="490392"/>
                </a:lnTo>
                <a:lnTo>
                  <a:pt x="0" y="539496"/>
                </a:lnTo>
                <a:lnTo>
                  <a:pt x="2208" y="588599"/>
                </a:lnTo>
                <a:lnTo>
                  <a:pt x="8706" y="636467"/>
                </a:lnTo>
                <a:lnTo>
                  <a:pt x="19302" y="682910"/>
                </a:lnTo>
                <a:lnTo>
                  <a:pt x="33806" y="727738"/>
                </a:lnTo>
                <a:lnTo>
                  <a:pt x="52026" y="770759"/>
                </a:lnTo>
                <a:lnTo>
                  <a:pt x="73772" y="811784"/>
                </a:lnTo>
                <a:lnTo>
                  <a:pt x="98854" y="850621"/>
                </a:lnTo>
                <a:lnTo>
                  <a:pt x="127079" y="887080"/>
                </a:lnTo>
                <a:lnTo>
                  <a:pt x="158257" y="920972"/>
                </a:lnTo>
                <a:lnTo>
                  <a:pt x="192198" y="952104"/>
                </a:lnTo>
                <a:lnTo>
                  <a:pt x="228710" y="980288"/>
                </a:lnTo>
                <a:lnTo>
                  <a:pt x="267603" y="1005332"/>
                </a:lnTo>
                <a:lnTo>
                  <a:pt x="308685" y="1027045"/>
                </a:lnTo>
                <a:lnTo>
                  <a:pt x="351765" y="1045238"/>
                </a:lnTo>
                <a:lnTo>
                  <a:pt x="396654" y="1059719"/>
                </a:lnTo>
                <a:lnTo>
                  <a:pt x="443159" y="1070299"/>
                </a:lnTo>
                <a:lnTo>
                  <a:pt x="491091" y="1076787"/>
                </a:lnTo>
                <a:lnTo>
                  <a:pt x="540258" y="1078992"/>
                </a:lnTo>
                <a:lnTo>
                  <a:pt x="589424" y="1076787"/>
                </a:lnTo>
                <a:lnTo>
                  <a:pt x="637356" y="1070299"/>
                </a:lnTo>
                <a:lnTo>
                  <a:pt x="683861" y="1059719"/>
                </a:lnTo>
                <a:lnTo>
                  <a:pt x="728750" y="1045238"/>
                </a:lnTo>
                <a:lnTo>
                  <a:pt x="771830" y="1027045"/>
                </a:lnTo>
                <a:lnTo>
                  <a:pt x="812912" y="1005332"/>
                </a:lnTo>
                <a:lnTo>
                  <a:pt x="851805" y="980288"/>
                </a:lnTo>
                <a:lnTo>
                  <a:pt x="888317" y="952104"/>
                </a:lnTo>
                <a:lnTo>
                  <a:pt x="922258" y="920972"/>
                </a:lnTo>
                <a:lnTo>
                  <a:pt x="953436" y="887080"/>
                </a:lnTo>
                <a:lnTo>
                  <a:pt x="981661" y="850621"/>
                </a:lnTo>
                <a:lnTo>
                  <a:pt x="1006743" y="811784"/>
                </a:lnTo>
                <a:lnTo>
                  <a:pt x="1028489" y="770759"/>
                </a:lnTo>
                <a:lnTo>
                  <a:pt x="1046709" y="727738"/>
                </a:lnTo>
                <a:lnTo>
                  <a:pt x="1061213" y="682910"/>
                </a:lnTo>
                <a:lnTo>
                  <a:pt x="1071809" y="636467"/>
                </a:lnTo>
                <a:lnTo>
                  <a:pt x="1078307" y="588599"/>
                </a:lnTo>
                <a:lnTo>
                  <a:pt x="1080516" y="539496"/>
                </a:lnTo>
                <a:lnTo>
                  <a:pt x="1078307" y="490392"/>
                </a:lnTo>
                <a:lnTo>
                  <a:pt x="1071809" y="442524"/>
                </a:lnTo>
                <a:lnTo>
                  <a:pt x="1061213" y="396081"/>
                </a:lnTo>
                <a:lnTo>
                  <a:pt x="1046709" y="351253"/>
                </a:lnTo>
                <a:lnTo>
                  <a:pt x="1028489" y="308232"/>
                </a:lnTo>
                <a:lnTo>
                  <a:pt x="1006743" y="267208"/>
                </a:lnTo>
                <a:lnTo>
                  <a:pt x="981661" y="228370"/>
                </a:lnTo>
                <a:lnTo>
                  <a:pt x="953436" y="191911"/>
                </a:lnTo>
                <a:lnTo>
                  <a:pt x="922258" y="158019"/>
                </a:lnTo>
                <a:lnTo>
                  <a:pt x="888317" y="126887"/>
                </a:lnTo>
                <a:lnTo>
                  <a:pt x="851805" y="98703"/>
                </a:lnTo>
                <a:lnTo>
                  <a:pt x="812912" y="73660"/>
                </a:lnTo>
                <a:lnTo>
                  <a:pt x="771830" y="51946"/>
                </a:lnTo>
                <a:lnTo>
                  <a:pt x="728750" y="33753"/>
                </a:lnTo>
                <a:lnTo>
                  <a:pt x="683861" y="19272"/>
                </a:lnTo>
                <a:lnTo>
                  <a:pt x="637356" y="8692"/>
                </a:lnTo>
                <a:lnTo>
                  <a:pt x="589424" y="2204"/>
                </a:lnTo>
                <a:lnTo>
                  <a:pt x="5402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96845" y="2205989"/>
            <a:ext cx="1080770" cy="1079500"/>
          </a:xfrm>
          <a:custGeom>
            <a:avLst/>
            <a:gdLst/>
            <a:ahLst/>
            <a:cxnLst/>
            <a:rect l="l" t="t" r="r" b="b"/>
            <a:pathLst>
              <a:path w="1080770" h="1079500">
                <a:moveTo>
                  <a:pt x="0" y="539496"/>
                </a:moveTo>
                <a:lnTo>
                  <a:pt x="2208" y="490392"/>
                </a:lnTo>
                <a:lnTo>
                  <a:pt x="8706" y="442524"/>
                </a:lnTo>
                <a:lnTo>
                  <a:pt x="19302" y="396081"/>
                </a:lnTo>
                <a:lnTo>
                  <a:pt x="33806" y="351253"/>
                </a:lnTo>
                <a:lnTo>
                  <a:pt x="52026" y="308232"/>
                </a:lnTo>
                <a:lnTo>
                  <a:pt x="73772" y="267208"/>
                </a:lnTo>
                <a:lnTo>
                  <a:pt x="98854" y="228370"/>
                </a:lnTo>
                <a:lnTo>
                  <a:pt x="127079" y="191911"/>
                </a:lnTo>
                <a:lnTo>
                  <a:pt x="158257" y="158019"/>
                </a:lnTo>
                <a:lnTo>
                  <a:pt x="192198" y="126887"/>
                </a:lnTo>
                <a:lnTo>
                  <a:pt x="228710" y="98703"/>
                </a:lnTo>
                <a:lnTo>
                  <a:pt x="267603" y="73660"/>
                </a:lnTo>
                <a:lnTo>
                  <a:pt x="308685" y="51946"/>
                </a:lnTo>
                <a:lnTo>
                  <a:pt x="351765" y="33753"/>
                </a:lnTo>
                <a:lnTo>
                  <a:pt x="396654" y="19272"/>
                </a:lnTo>
                <a:lnTo>
                  <a:pt x="443159" y="8692"/>
                </a:lnTo>
                <a:lnTo>
                  <a:pt x="491091" y="2204"/>
                </a:lnTo>
                <a:lnTo>
                  <a:pt x="540258" y="0"/>
                </a:lnTo>
                <a:lnTo>
                  <a:pt x="589424" y="2204"/>
                </a:lnTo>
                <a:lnTo>
                  <a:pt x="637356" y="8692"/>
                </a:lnTo>
                <a:lnTo>
                  <a:pt x="683861" y="19272"/>
                </a:lnTo>
                <a:lnTo>
                  <a:pt x="728750" y="33753"/>
                </a:lnTo>
                <a:lnTo>
                  <a:pt x="771830" y="51946"/>
                </a:lnTo>
                <a:lnTo>
                  <a:pt x="812912" y="73660"/>
                </a:lnTo>
                <a:lnTo>
                  <a:pt x="851805" y="98703"/>
                </a:lnTo>
                <a:lnTo>
                  <a:pt x="888317" y="126887"/>
                </a:lnTo>
                <a:lnTo>
                  <a:pt x="922258" y="158019"/>
                </a:lnTo>
                <a:lnTo>
                  <a:pt x="953436" y="191911"/>
                </a:lnTo>
                <a:lnTo>
                  <a:pt x="981661" y="228370"/>
                </a:lnTo>
                <a:lnTo>
                  <a:pt x="1006743" y="267208"/>
                </a:lnTo>
                <a:lnTo>
                  <a:pt x="1028489" y="308232"/>
                </a:lnTo>
                <a:lnTo>
                  <a:pt x="1046709" y="351253"/>
                </a:lnTo>
                <a:lnTo>
                  <a:pt x="1061213" y="396081"/>
                </a:lnTo>
                <a:lnTo>
                  <a:pt x="1071809" y="442524"/>
                </a:lnTo>
                <a:lnTo>
                  <a:pt x="1078307" y="490392"/>
                </a:lnTo>
                <a:lnTo>
                  <a:pt x="1080516" y="539496"/>
                </a:lnTo>
                <a:lnTo>
                  <a:pt x="1078307" y="588599"/>
                </a:lnTo>
                <a:lnTo>
                  <a:pt x="1071809" y="636467"/>
                </a:lnTo>
                <a:lnTo>
                  <a:pt x="1061213" y="682910"/>
                </a:lnTo>
                <a:lnTo>
                  <a:pt x="1046709" y="727738"/>
                </a:lnTo>
                <a:lnTo>
                  <a:pt x="1028489" y="770759"/>
                </a:lnTo>
                <a:lnTo>
                  <a:pt x="1006743" y="811783"/>
                </a:lnTo>
                <a:lnTo>
                  <a:pt x="981661" y="850621"/>
                </a:lnTo>
                <a:lnTo>
                  <a:pt x="953436" y="887080"/>
                </a:lnTo>
                <a:lnTo>
                  <a:pt x="922258" y="920972"/>
                </a:lnTo>
                <a:lnTo>
                  <a:pt x="888317" y="952104"/>
                </a:lnTo>
                <a:lnTo>
                  <a:pt x="851805" y="980288"/>
                </a:lnTo>
                <a:lnTo>
                  <a:pt x="812912" y="1005331"/>
                </a:lnTo>
                <a:lnTo>
                  <a:pt x="771830" y="1027045"/>
                </a:lnTo>
                <a:lnTo>
                  <a:pt x="728750" y="1045238"/>
                </a:lnTo>
                <a:lnTo>
                  <a:pt x="683861" y="1059719"/>
                </a:lnTo>
                <a:lnTo>
                  <a:pt x="637356" y="1070299"/>
                </a:lnTo>
                <a:lnTo>
                  <a:pt x="589424" y="1076787"/>
                </a:lnTo>
                <a:lnTo>
                  <a:pt x="540258" y="1078992"/>
                </a:lnTo>
                <a:lnTo>
                  <a:pt x="491091" y="1076787"/>
                </a:lnTo>
                <a:lnTo>
                  <a:pt x="443159" y="1070299"/>
                </a:lnTo>
                <a:lnTo>
                  <a:pt x="396654" y="1059719"/>
                </a:lnTo>
                <a:lnTo>
                  <a:pt x="351765" y="1045238"/>
                </a:lnTo>
                <a:lnTo>
                  <a:pt x="308685" y="1027045"/>
                </a:lnTo>
                <a:lnTo>
                  <a:pt x="267603" y="1005332"/>
                </a:lnTo>
                <a:lnTo>
                  <a:pt x="228710" y="980288"/>
                </a:lnTo>
                <a:lnTo>
                  <a:pt x="192198" y="952104"/>
                </a:lnTo>
                <a:lnTo>
                  <a:pt x="158257" y="920972"/>
                </a:lnTo>
                <a:lnTo>
                  <a:pt x="127079" y="887080"/>
                </a:lnTo>
                <a:lnTo>
                  <a:pt x="98854" y="850621"/>
                </a:lnTo>
                <a:lnTo>
                  <a:pt x="73772" y="811784"/>
                </a:lnTo>
                <a:lnTo>
                  <a:pt x="52026" y="770759"/>
                </a:lnTo>
                <a:lnTo>
                  <a:pt x="33806" y="727738"/>
                </a:lnTo>
                <a:lnTo>
                  <a:pt x="19302" y="682910"/>
                </a:lnTo>
                <a:lnTo>
                  <a:pt x="8706" y="636467"/>
                </a:lnTo>
                <a:lnTo>
                  <a:pt x="2208" y="588599"/>
                </a:lnTo>
                <a:lnTo>
                  <a:pt x="0" y="53949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2155" y="2564892"/>
            <a:ext cx="504825" cy="142875"/>
          </a:xfrm>
          <a:custGeom>
            <a:avLst/>
            <a:gdLst/>
            <a:ahLst/>
            <a:cxnLst/>
            <a:rect l="l" t="t" r="r" b="b"/>
            <a:pathLst>
              <a:path w="504825" h="142875">
                <a:moveTo>
                  <a:pt x="0" y="142875"/>
                </a:moveTo>
                <a:lnTo>
                  <a:pt x="504824" y="0"/>
                </a:lnTo>
              </a:path>
            </a:pathLst>
          </a:custGeom>
          <a:ln w="57912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5502" y="2205989"/>
            <a:ext cx="1082040" cy="1079500"/>
          </a:xfrm>
          <a:custGeom>
            <a:avLst/>
            <a:gdLst/>
            <a:ahLst/>
            <a:cxnLst/>
            <a:rect l="l" t="t" r="r" b="b"/>
            <a:pathLst>
              <a:path w="1082039" h="1079500">
                <a:moveTo>
                  <a:pt x="541020" y="0"/>
                </a:moveTo>
                <a:lnTo>
                  <a:pt x="491771" y="2204"/>
                </a:lnTo>
                <a:lnTo>
                  <a:pt x="443762" y="8692"/>
                </a:lnTo>
                <a:lnTo>
                  <a:pt x="397183" y="19272"/>
                </a:lnTo>
                <a:lnTo>
                  <a:pt x="352226" y="33753"/>
                </a:lnTo>
                <a:lnTo>
                  <a:pt x="309082" y="51946"/>
                </a:lnTo>
                <a:lnTo>
                  <a:pt x="267941" y="73660"/>
                </a:lnTo>
                <a:lnTo>
                  <a:pt x="228995" y="98703"/>
                </a:lnTo>
                <a:lnTo>
                  <a:pt x="192433" y="126887"/>
                </a:lnTo>
                <a:lnTo>
                  <a:pt x="158448" y="158019"/>
                </a:lnTo>
                <a:lnTo>
                  <a:pt x="127229" y="191911"/>
                </a:lnTo>
                <a:lnTo>
                  <a:pt x="98969" y="228370"/>
                </a:lnTo>
                <a:lnTo>
                  <a:pt x="73857" y="267208"/>
                </a:lnTo>
                <a:lnTo>
                  <a:pt x="52085" y="308232"/>
                </a:lnTo>
                <a:lnTo>
                  <a:pt x="33843" y="351253"/>
                </a:lnTo>
                <a:lnTo>
                  <a:pt x="19323" y="396081"/>
                </a:lnTo>
                <a:lnTo>
                  <a:pt x="8715" y="442524"/>
                </a:lnTo>
                <a:lnTo>
                  <a:pt x="2210" y="490392"/>
                </a:lnTo>
                <a:lnTo>
                  <a:pt x="0" y="539496"/>
                </a:lnTo>
                <a:lnTo>
                  <a:pt x="2210" y="588599"/>
                </a:lnTo>
                <a:lnTo>
                  <a:pt x="8715" y="636467"/>
                </a:lnTo>
                <a:lnTo>
                  <a:pt x="19323" y="682910"/>
                </a:lnTo>
                <a:lnTo>
                  <a:pt x="33843" y="727738"/>
                </a:lnTo>
                <a:lnTo>
                  <a:pt x="52085" y="770759"/>
                </a:lnTo>
                <a:lnTo>
                  <a:pt x="73857" y="811784"/>
                </a:lnTo>
                <a:lnTo>
                  <a:pt x="98969" y="850621"/>
                </a:lnTo>
                <a:lnTo>
                  <a:pt x="127229" y="887080"/>
                </a:lnTo>
                <a:lnTo>
                  <a:pt x="158448" y="920972"/>
                </a:lnTo>
                <a:lnTo>
                  <a:pt x="192433" y="952104"/>
                </a:lnTo>
                <a:lnTo>
                  <a:pt x="228995" y="980288"/>
                </a:lnTo>
                <a:lnTo>
                  <a:pt x="267941" y="1005332"/>
                </a:lnTo>
                <a:lnTo>
                  <a:pt x="309082" y="1027045"/>
                </a:lnTo>
                <a:lnTo>
                  <a:pt x="352226" y="1045238"/>
                </a:lnTo>
                <a:lnTo>
                  <a:pt x="397183" y="1059719"/>
                </a:lnTo>
                <a:lnTo>
                  <a:pt x="443762" y="1070299"/>
                </a:lnTo>
                <a:lnTo>
                  <a:pt x="491771" y="1076787"/>
                </a:lnTo>
                <a:lnTo>
                  <a:pt x="541020" y="1078992"/>
                </a:lnTo>
                <a:lnTo>
                  <a:pt x="590268" y="1076787"/>
                </a:lnTo>
                <a:lnTo>
                  <a:pt x="638277" y="1070299"/>
                </a:lnTo>
                <a:lnTo>
                  <a:pt x="684856" y="1059719"/>
                </a:lnTo>
                <a:lnTo>
                  <a:pt x="729813" y="1045238"/>
                </a:lnTo>
                <a:lnTo>
                  <a:pt x="772957" y="1027045"/>
                </a:lnTo>
                <a:lnTo>
                  <a:pt x="814098" y="1005332"/>
                </a:lnTo>
                <a:lnTo>
                  <a:pt x="853044" y="980288"/>
                </a:lnTo>
                <a:lnTo>
                  <a:pt x="889606" y="952104"/>
                </a:lnTo>
                <a:lnTo>
                  <a:pt x="923591" y="920972"/>
                </a:lnTo>
                <a:lnTo>
                  <a:pt x="954810" y="887080"/>
                </a:lnTo>
                <a:lnTo>
                  <a:pt x="983070" y="850621"/>
                </a:lnTo>
                <a:lnTo>
                  <a:pt x="1008182" y="811784"/>
                </a:lnTo>
                <a:lnTo>
                  <a:pt x="1029954" y="770759"/>
                </a:lnTo>
                <a:lnTo>
                  <a:pt x="1048196" y="727738"/>
                </a:lnTo>
                <a:lnTo>
                  <a:pt x="1062716" y="682910"/>
                </a:lnTo>
                <a:lnTo>
                  <a:pt x="1073324" y="636467"/>
                </a:lnTo>
                <a:lnTo>
                  <a:pt x="1079829" y="588599"/>
                </a:lnTo>
                <a:lnTo>
                  <a:pt x="1082039" y="539496"/>
                </a:lnTo>
                <a:lnTo>
                  <a:pt x="1079829" y="490392"/>
                </a:lnTo>
                <a:lnTo>
                  <a:pt x="1073324" y="442524"/>
                </a:lnTo>
                <a:lnTo>
                  <a:pt x="1062716" y="396081"/>
                </a:lnTo>
                <a:lnTo>
                  <a:pt x="1048196" y="351253"/>
                </a:lnTo>
                <a:lnTo>
                  <a:pt x="1029954" y="308232"/>
                </a:lnTo>
                <a:lnTo>
                  <a:pt x="1008182" y="267208"/>
                </a:lnTo>
                <a:lnTo>
                  <a:pt x="983070" y="228370"/>
                </a:lnTo>
                <a:lnTo>
                  <a:pt x="954810" y="191911"/>
                </a:lnTo>
                <a:lnTo>
                  <a:pt x="923591" y="158019"/>
                </a:lnTo>
                <a:lnTo>
                  <a:pt x="889606" y="126887"/>
                </a:lnTo>
                <a:lnTo>
                  <a:pt x="853044" y="98703"/>
                </a:lnTo>
                <a:lnTo>
                  <a:pt x="814098" y="73660"/>
                </a:lnTo>
                <a:lnTo>
                  <a:pt x="772957" y="51946"/>
                </a:lnTo>
                <a:lnTo>
                  <a:pt x="729813" y="33753"/>
                </a:lnTo>
                <a:lnTo>
                  <a:pt x="684856" y="19272"/>
                </a:lnTo>
                <a:lnTo>
                  <a:pt x="638277" y="8692"/>
                </a:lnTo>
                <a:lnTo>
                  <a:pt x="590268" y="2204"/>
                </a:lnTo>
                <a:lnTo>
                  <a:pt x="5410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35502" y="2205989"/>
            <a:ext cx="1082040" cy="1079500"/>
          </a:xfrm>
          <a:custGeom>
            <a:avLst/>
            <a:gdLst/>
            <a:ahLst/>
            <a:cxnLst/>
            <a:rect l="l" t="t" r="r" b="b"/>
            <a:pathLst>
              <a:path w="1082039" h="1079500">
                <a:moveTo>
                  <a:pt x="0" y="539496"/>
                </a:moveTo>
                <a:lnTo>
                  <a:pt x="2210" y="490392"/>
                </a:lnTo>
                <a:lnTo>
                  <a:pt x="8715" y="442524"/>
                </a:lnTo>
                <a:lnTo>
                  <a:pt x="19323" y="396081"/>
                </a:lnTo>
                <a:lnTo>
                  <a:pt x="33843" y="351253"/>
                </a:lnTo>
                <a:lnTo>
                  <a:pt x="52085" y="308232"/>
                </a:lnTo>
                <a:lnTo>
                  <a:pt x="73857" y="267208"/>
                </a:lnTo>
                <a:lnTo>
                  <a:pt x="98969" y="228370"/>
                </a:lnTo>
                <a:lnTo>
                  <a:pt x="127229" y="191911"/>
                </a:lnTo>
                <a:lnTo>
                  <a:pt x="158448" y="158019"/>
                </a:lnTo>
                <a:lnTo>
                  <a:pt x="192433" y="126887"/>
                </a:lnTo>
                <a:lnTo>
                  <a:pt x="228995" y="98703"/>
                </a:lnTo>
                <a:lnTo>
                  <a:pt x="267941" y="73660"/>
                </a:lnTo>
                <a:lnTo>
                  <a:pt x="309082" y="51946"/>
                </a:lnTo>
                <a:lnTo>
                  <a:pt x="352226" y="33753"/>
                </a:lnTo>
                <a:lnTo>
                  <a:pt x="397183" y="19272"/>
                </a:lnTo>
                <a:lnTo>
                  <a:pt x="443762" y="8692"/>
                </a:lnTo>
                <a:lnTo>
                  <a:pt x="491771" y="2204"/>
                </a:lnTo>
                <a:lnTo>
                  <a:pt x="541020" y="0"/>
                </a:lnTo>
                <a:lnTo>
                  <a:pt x="590268" y="2204"/>
                </a:lnTo>
                <a:lnTo>
                  <a:pt x="638277" y="8692"/>
                </a:lnTo>
                <a:lnTo>
                  <a:pt x="684856" y="19272"/>
                </a:lnTo>
                <a:lnTo>
                  <a:pt x="729813" y="33753"/>
                </a:lnTo>
                <a:lnTo>
                  <a:pt x="772957" y="51946"/>
                </a:lnTo>
                <a:lnTo>
                  <a:pt x="814098" y="73660"/>
                </a:lnTo>
                <a:lnTo>
                  <a:pt x="853044" y="98703"/>
                </a:lnTo>
                <a:lnTo>
                  <a:pt x="889606" y="126887"/>
                </a:lnTo>
                <a:lnTo>
                  <a:pt x="923591" y="158019"/>
                </a:lnTo>
                <a:lnTo>
                  <a:pt x="954810" y="191911"/>
                </a:lnTo>
                <a:lnTo>
                  <a:pt x="983070" y="228370"/>
                </a:lnTo>
                <a:lnTo>
                  <a:pt x="1008182" y="267208"/>
                </a:lnTo>
                <a:lnTo>
                  <a:pt x="1029954" y="308232"/>
                </a:lnTo>
                <a:lnTo>
                  <a:pt x="1048196" y="351253"/>
                </a:lnTo>
                <a:lnTo>
                  <a:pt x="1062716" y="396081"/>
                </a:lnTo>
                <a:lnTo>
                  <a:pt x="1073324" y="442524"/>
                </a:lnTo>
                <a:lnTo>
                  <a:pt x="1079829" y="490392"/>
                </a:lnTo>
                <a:lnTo>
                  <a:pt x="1082039" y="539496"/>
                </a:lnTo>
                <a:lnTo>
                  <a:pt x="1079829" y="588599"/>
                </a:lnTo>
                <a:lnTo>
                  <a:pt x="1073324" y="636467"/>
                </a:lnTo>
                <a:lnTo>
                  <a:pt x="1062716" y="682910"/>
                </a:lnTo>
                <a:lnTo>
                  <a:pt x="1048196" y="727738"/>
                </a:lnTo>
                <a:lnTo>
                  <a:pt x="1029954" y="770759"/>
                </a:lnTo>
                <a:lnTo>
                  <a:pt x="1008182" y="811783"/>
                </a:lnTo>
                <a:lnTo>
                  <a:pt x="983070" y="850621"/>
                </a:lnTo>
                <a:lnTo>
                  <a:pt x="954810" y="887080"/>
                </a:lnTo>
                <a:lnTo>
                  <a:pt x="923591" y="920972"/>
                </a:lnTo>
                <a:lnTo>
                  <a:pt x="889606" y="952104"/>
                </a:lnTo>
                <a:lnTo>
                  <a:pt x="853044" y="980288"/>
                </a:lnTo>
                <a:lnTo>
                  <a:pt x="814098" y="1005331"/>
                </a:lnTo>
                <a:lnTo>
                  <a:pt x="772957" y="1027045"/>
                </a:lnTo>
                <a:lnTo>
                  <a:pt x="729813" y="1045238"/>
                </a:lnTo>
                <a:lnTo>
                  <a:pt x="684856" y="1059719"/>
                </a:lnTo>
                <a:lnTo>
                  <a:pt x="638277" y="1070299"/>
                </a:lnTo>
                <a:lnTo>
                  <a:pt x="590268" y="1076787"/>
                </a:lnTo>
                <a:lnTo>
                  <a:pt x="541020" y="1078992"/>
                </a:lnTo>
                <a:lnTo>
                  <a:pt x="491771" y="1076787"/>
                </a:lnTo>
                <a:lnTo>
                  <a:pt x="443762" y="1070299"/>
                </a:lnTo>
                <a:lnTo>
                  <a:pt x="397183" y="1059719"/>
                </a:lnTo>
                <a:lnTo>
                  <a:pt x="352226" y="1045238"/>
                </a:lnTo>
                <a:lnTo>
                  <a:pt x="309082" y="1027045"/>
                </a:lnTo>
                <a:lnTo>
                  <a:pt x="267941" y="1005332"/>
                </a:lnTo>
                <a:lnTo>
                  <a:pt x="228995" y="980288"/>
                </a:lnTo>
                <a:lnTo>
                  <a:pt x="192433" y="952104"/>
                </a:lnTo>
                <a:lnTo>
                  <a:pt x="158448" y="920972"/>
                </a:lnTo>
                <a:lnTo>
                  <a:pt x="127229" y="887080"/>
                </a:lnTo>
                <a:lnTo>
                  <a:pt x="98969" y="850621"/>
                </a:lnTo>
                <a:lnTo>
                  <a:pt x="73857" y="811784"/>
                </a:lnTo>
                <a:lnTo>
                  <a:pt x="52085" y="770759"/>
                </a:lnTo>
                <a:lnTo>
                  <a:pt x="33843" y="727738"/>
                </a:lnTo>
                <a:lnTo>
                  <a:pt x="19323" y="682910"/>
                </a:lnTo>
                <a:lnTo>
                  <a:pt x="8715" y="636467"/>
                </a:lnTo>
                <a:lnTo>
                  <a:pt x="2210" y="588599"/>
                </a:lnTo>
                <a:lnTo>
                  <a:pt x="0" y="539496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12335" y="2708148"/>
            <a:ext cx="215900" cy="504825"/>
          </a:xfrm>
          <a:custGeom>
            <a:avLst/>
            <a:gdLst/>
            <a:ahLst/>
            <a:cxnLst/>
            <a:rect l="l" t="t" r="r" b="b"/>
            <a:pathLst>
              <a:path w="215900" h="504825">
                <a:moveTo>
                  <a:pt x="0" y="0"/>
                </a:moveTo>
                <a:lnTo>
                  <a:pt x="215900" y="504825"/>
                </a:lnTo>
              </a:path>
            </a:pathLst>
          </a:custGeom>
          <a:ln w="57912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77205" y="2205989"/>
            <a:ext cx="1080770" cy="1079500"/>
          </a:xfrm>
          <a:custGeom>
            <a:avLst/>
            <a:gdLst/>
            <a:ahLst/>
            <a:cxnLst/>
            <a:rect l="l" t="t" r="r" b="b"/>
            <a:pathLst>
              <a:path w="1080770" h="1079500">
                <a:moveTo>
                  <a:pt x="540258" y="0"/>
                </a:moveTo>
                <a:lnTo>
                  <a:pt x="491091" y="2204"/>
                </a:lnTo>
                <a:lnTo>
                  <a:pt x="443159" y="8692"/>
                </a:lnTo>
                <a:lnTo>
                  <a:pt x="396654" y="19272"/>
                </a:lnTo>
                <a:lnTo>
                  <a:pt x="351765" y="33753"/>
                </a:lnTo>
                <a:lnTo>
                  <a:pt x="308685" y="51946"/>
                </a:lnTo>
                <a:lnTo>
                  <a:pt x="267603" y="73660"/>
                </a:lnTo>
                <a:lnTo>
                  <a:pt x="228710" y="98703"/>
                </a:lnTo>
                <a:lnTo>
                  <a:pt x="192198" y="126887"/>
                </a:lnTo>
                <a:lnTo>
                  <a:pt x="158257" y="158019"/>
                </a:lnTo>
                <a:lnTo>
                  <a:pt x="127079" y="191911"/>
                </a:lnTo>
                <a:lnTo>
                  <a:pt x="98854" y="228370"/>
                </a:lnTo>
                <a:lnTo>
                  <a:pt x="73772" y="267208"/>
                </a:lnTo>
                <a:lnTo>
                  <a:pt x="52026" y="308232"/>
                </a:lnTo>
                <a:lnTo>
                  <a:pt x="33806" y="351253"/>
                </a:lnTo>
                <a:lnTo>
                  <a:pt x="19302" y="396081"/>
                </a:lnTo>
                <a:lnTo>
                  <a:pt x="8706" y="442524"/>
                </a:lnTo>
                <a:lnTo>
                  <a:pt x="2208" y="490392"/>
                </a:lnTo>
                <a:lnTo>
                  <a:pt x="0" y="539496"/>
                </a:lnTo>
                <a:lnTo>
                  <a:pt x="2208" y="588599"/>
                </a:lnTo>
                <a:lnTo>
                  <a:pt x="8706" y="636467"/>
                </a:lnTo>
                <a:lnTo>
                  <a:pt x="19302" y="682910"/>
                </a:lnTo>
                <a:lnTo>
                  <a:pt x="33806" y="727738"/>
                </a:lnTo>
                <a:lnTo>
                  <a:pt x="52026" y="770759"/>
                </a:lnTo>
                <a:lnTo>
                  <a:pt x="73772" y="811784"/>
                </a:lnTo>
                <a:lnTo>
                  <a:pt x="98854" y="850621"/>
                </a:lnTo>
                <a:lnTo>
                  <a:pt x="127079" y="887080"/>
                </a:lnTo>
                <a:lnTo>
                  <a:pt x="158257" y="920972"/>
                </a:lnTo>
                <a:lnTo>
                  <a:pt x="192198" y="952104"/>
                </a:lnTo>
                <a:lnTo>
                  <a:pt x="228710" y="980288"/>
                </a:lnTo>
                <a:lnTo>
                  <a:pt x="267603" y="1005332"/>
                </a:lnTo>
                <a:lnTo>
                  <a:pt x="308685" y="1027045"/>
                </a:lnTo>
                <a:lnTo>
                  <a:pt x="351765" y="1045238"/>
                </a:lnTo>
                <a:lnTo>
                  <a:pt x="396654" y="1059719"/>
                </a:lnTo>
                <a:lnTo>
                  <a:pt x="443159" y="1070299"/>
                </a:lnTo>
                <a:lnTo>
                  <a:pt x="491091" y="1076787"/>
                </a:lnTo>
                <a:lnTo>
                  <a:pt x="540258" y="1078992"/>
                </a:lnTo>
                <a:lnTo>
                  <a:pt x="589424" y="1076787"/>
                </a:lnTo>
                <a:lnTo>
                  <a:pt x="637356" y="1070299"/>
                </a:lnTo>
                <a:lnTo>
                  <a:pt x="683861" y="1059719"/>
                </a:lnTo>
                <a:lnTo>
                  <a:pt x="728750" y="1045238"/>
                </a:lnTo>
                <a:lnTo>
                  <a:pt x="771830" y="1027045"/>
                </a:lnTo>
                <a:lnTo>
                  <a:pt x="812912" y="1005332"/>
                </a:lnTo>
                <a:lnTo>
                  <a:pt x="851805" y="980288"/>
                </a:lnTo>
                <a:lnTo>
                  <a:pt x="888317" y="952104"/>
                </a:lnTo>
                <a:lnTo>
                  <a:pt x="922258" y="920972"/>
                </a:lnTo>
                <a:lnTo>
                  <a:pt x="953436" y="887080"/>
                </a:lnTo>
                <a:lnTo>
                  <a:pt x="981661" y="850621"/>
                </a:lnTo>
                <a:lnTo>
                  <a:pt x="1006743" y="811784"/>
                </a:lnTo>
                <a:lnTo>
                  <a:pt x="1028489" y="770759"/>
                </a:lnTo>
                <a:lnTo>
                  <a:pt x="1046709" y="727738"/>
                </a:lnTo>
                <a:lnTo>
                  <a:pt x="1061213" y="682910"/>
                </a:lnTo>
                <a:lnTo>
                  <a:pt x="1071809" y="636467"/>
                </a:lnTo>
                <a:lnTo>
                  <a:pt x="1078307" y="588599"/>
                </a:lnTo>
                <a:lnTo>
                  <a:pt x="1080516" y="539496"/>
                </a:lnTo>
                <a:lnTo>
                  <a:pt x="1078307" y="490392"/>
                </a:lnTo>
                <a:lnTo>
                  <a:pt x="1071809" y="442524"/>
                </a:lnTo>
                <a:lnTo>
                  <a:pt x="1061213" y="396081"/>
                </a:lnTo>
                <a:lnTo>
                  <a:pt x="1046709" y="351253"/>
                </a:lnTo>
                <a:lnTo>
                  <a:pt x="1028489" y="308232"/>
                </a:lnTo>
                <a:lnTo>
                  <a:pt x="1006743" y="267208"/>
                </a:lnTo>
                <a:lnTo>
                  <a:pt x="981661" y="228370"/>
                </a:lnTo>
                <a:lnTo>
                  <a:pt x="953436" y="191911"/>
                </a:lnTo>
                <a:lnTo>
                  <a:pt x="922258" y="158019"/>
                </a:lnTo>
                <a:lnTo>
                  <a:pt x="888317" y="126887"/>
                </a:lnTo>
                <a:lnTo>
                  <a:pt x="851805" y="98703"/>
                </a:lnTo>
                <a:lnTo>
                  <a:pt x="812912" y="73660"/>
                </a:lnTo>
                <a:lnTo>
                  <a:pt x="771830" y="51946"/>
                </a:lnTo>
                <a:lnTo>
                  <a:pt x="728750" y="33753"/>
                </a:lnTo>
                <a:lnTo>
                  <a:pt x="683861" y="19272"/>
                </a:lnTo>
                <a:lnTo>
                  <a:pt x="637356" y="8692"/>
                </a:lnTo>
                <a:lnTo>
                  <a:pt x="589424" y="2204"/>
                </a:lnTo>
                <a:lnTo>
                  <a:pt x="54025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77205" y="2205989"/>
            <a:ext cx="1080770" cy="1079500"/>
          </a:xfrm>
          <a:custGeom>
            <a:avLst/>
            <a:gdLst/>
            <a:ahLst/>
            <a:cxnLst/>
            <a:rect l="l" t="t" r="r" b="b"/>
            <a:pathLst>
              <a:path w="1080770" h="1079500">
                <a:moveTo>
                  <a:pt x="0" y="539496"/>
                </a:moveTo>
                <a:lnTo>
                  <a:pt x="2208" y="490392"/>
                </a:lnTo>
                <a:lnTo>
                  <a:pt x="8706" y="442524"/>
                </a:lnTo>
                <a:lnTo>
                  <a:pt x="19302" y="396081"/>
                </a:lnTo>
                <a:lnTo>
                  <a:pt x="33806" y="351253"/>
                </a:lnTo>
                <a:lnTo>
                  <a:pt x="52026" y="308232"/>
                </a:lnTo>
                <a:lnTo>
                  <a:pt x="73772" y="267208"/>
                </a:lnTo>
                <a:lnTo>
                  <a:pt x="98854" y="228370"/>
                </a:lnTo>
                <a:lnTo>
                  <a:pt x="127079" y="191911"/>
                </a:lnTo>
                <a:lnTo>
                  <a:pt x="158257" y="158019"/>
                </a:lnTo>
                <a:lnTo>
                  <a:pt x="192198" y="126887"/>
                </a:lnTo>
                <a:lnTo>
                  <a:pt x="228710" y="98703"/>
                </a:lnTo>
                <a:lnTo>
                  <a:pt x="267603" y="73660"/>
                </a:lnTo>
                <a:lnTo>
                  <a:pt x="308685" y="51946"/>
                </a:lnTo>
                <a:lnTo>
                  <a:pt x="351765" y="33753"/>
                </a:lnTo>
                <a:lnTo>
                  <a:pt x="396654" y="19272"/>
                </a:lnTo>
                <a:lnTo>
                  <a:pt x="443159" y="8692"/>
                </a:lnTo>
                <a:lnTo>
                  <a:pt x="491091" y="2204"/>
                </a:lnTo>
                <a:lnTo>
                  <a:pt x="540258" y="0"/>
                </a:lnTo>
                <a:lnTo>
                  <a:pt x="589424" y="2204"/>
                </a:lnTo>
                <a:lnTo>
                  <a:pt x="637356" y="8692"/>
                </a:lnTo>
                <a:lnTo>
                  <a:pt x="683861" y="19272"/>
                </a:lnTo>
                <a:lnTo>
                  <a:pt x="728750" y="33753"/>
                </a:lnTo>
                <a:lnTo>
                  <a:pt x="771830" y="51946"/>
                </a:lnTo>
                <a:lnTo>
                  <a:pt x="812912" y="73660"/>
                </a:lnTo>
                <a:lnTo>
                  <a:pt x="851805" y="98703"/>
                </a:lnTo>
                <a:lnTo>
                  <a:pt x="888317" y="126887"/>
                </a:lnTo>
                <a:lnTo>
                  <a:pt x="922258" y="158019"/>
                </a:lnTo>
                <a:lnTo>
                  <a:pt x="953436" y="191911"/>
                </a:lnTo>
                <a:lnTo>
                  <a:pt x="981661" y="228370"/>
                </a:lnTo>
                <a:lnTo>
                  <a:pt x="1006743" y="267208"/>
                </a:lnTo>
                <a:lnTo>
                  <a:pt x="1028489" y="308232"/>
                </a:lnTo>
                <a:lnTo>
                  <a:pt x="1046709" y="351253"/>
                </a:lnTo>
                <a:lnTo>
                  <a:pt x="1061213" y="396081"/>
                </a:lnTo>
                <a:lnTo>
                  <a:pt x="1071809" y="442524"/>
                </a:lnTo>
                <a:lnTo>
                  <a:pt x="1078307" y="490392"/>
                </a:lnTo>
                <a:lnTo>
                  <a:pt x="1080516" y="539496"/>
                </a:lnTo>
                <a:lnTo>
                  <a:pt x="1078307" y="588599"/>
                </a:lnTo>
                <a:lnTo>
                  <a:pt x="1071809" y="636467"/>
                </a:lnTo>
                <a:lnTo>
                  <a:pt x="1061213" y="682910"/>
                </a:lnTo>
                <a:lnTo>
                  <a:pt x="1046709" y="727738"/>
                </a:lnTo>
                <a:lnTo>
                  <a:pt x="1028489" y="770759"/>
                </a:lnTo>
                <a:lnTo>
                  <a:pt x="1006743" y="811783"/>
                </a:lnTo>
                <a:lnTo>
                  <a:pt x="981661" y="850621"/>
                </a:lnTo>
                <a:lnTo>
                  <a:pt x="953436" y="887080"/>
                </a:lnTo>
                <a:lnTo>
                  <a:pt x="922258" y="920972"/>
                </a:lnTo>
                <a:lnTo>
                  <a:pt x="888317" y="952104"/>
                </a:lnTo>
                <a:lnTo>
                  <a:pt x="851805" y="980288"/>
                </a:lnTo>
                <a:lnTo>
                  <a:pt x="812912" y="1005331"/>
                </a:lnTo>
                <a:lnTo>
                  <a:pt x="771830" y="1027045"/>
                </a:lnTo>
                <a:lnTo>
                  <a:pt x="728750" y="1045238"/>
                </a:lnTo>
                <a:lnTo>
                  <a:pt x="683861" y="1059719"/>
                </a:lnTo>
                <a:lnTo>
                  <a:pt x="637356" y="1070299"/>
                </a:lnTo>
                <a:lnTo>
                  <a:pt x="589424" y="1076787"/>
                </a:lnTo>
                <a:lnTo>
                  <a:pt x="540258" y="1078992"/>
                </a:lnTo>
                <a:lnTo>
                  <a:pt x="491091" y="1076787"/>
                </a:lnTo>
                <a:lnTo>
                  <a:pt x="443159" y="1070299"/>
                </a:lnTo>
                <a:lnTo>
                  <a:pt x="396654" y="1059719"/>
                </a:lnTo>
                <a:lnTo>
                  <a:pt x="351765" y="1045238"/>
                </a:lnTo>
                <a:lnTo>
                  <a:pt x="308685" y="1027045"/>
                </a:lnTo>
                <a:lnTo>
                  <a:pt x="267603" y="1005332"/>
                </a:lnTo>
                <a:lnTo>
                  <a:pt x="228710" y="980288"/>
                </a:lnTo>
                <a:lnTo>
                  <a:pt x="192198" y="952104"/>
                </a:lnTo>
                <a:lnTo>
                  <a:pt x="158257" y="920972"/>
                </a:lnTo>
                <a:lnTo>
                  <a:pt x="127079" y="887080"/>
                </a:lnTo>
                <a:lnTo>
                  <a:pt x="98854" y="850621"/>
                </a:lnTo>
                <a:lnTo>
                  <a:pt x="73772" y="811784"/>
                </a:lnTo>
                <a:lnTo>
                  <a:pt x="52026" y="770759"/>
                </a:lnTo>
                <a:lnTo>
                  <a:pt x="33806" y="727738"/>
                </a:lnTo>
                <a:lnTo>
                  <a:pt x="19302" y="682910"/>
                </a:lnTo>
                <a:lnTo>
                  <a:pt x="8706" y="636467"/>
                </a:lnTo>
                <a:lnTo>
                  <a:pt x="2208" y="588599"/>
                </a:lnTo>
                <a:lnTo>
                  <a:pt x="0" y="53949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33415" y="2708148"/>
            <a:ext cx="417830" cy="419100"/>
          </a:xfrm>
          <a:custGeom>
            <a:avLst/>
            <a:gdLst/>
            <a:ahLst/>
            <a:cxnLst/>
            <a:rect l="l" t="t" r="r" b="b"/>
            <a:pathLst>
              <a:path w="417829" h="419100">
                <a:moveTo>
                  <a:pt x="417449" y="0"/>
                </a:moveTo>
                <a:lnTo>
                  <a:pt x="0" y="419100"/>
                </a:lnTo>
              </a:path>
            </a:pathLst>
          </a:custGeom>
          <a:ln w="57912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17385" y="2205989"/>
            <a:ext cx="1079500" cy="1079500"/>
          </a:xfrm>
          <a:custGeom>
            <a:avLst/>
            <a:gdLst/>
            <a:ahLst/>
            <a:cxnLst/>
            <a:rect l="l" t="t" r="r" b="b"/>
            <a:pathLst>
              <a:path w="1079500" h="1079500">
                <a:moveTo>
                  <a:pt x="539496" y="0"/>
                </a:moveTo>
                <a:lnTo>
                  <a:pt x="490392" y="2204"/>
                </a:lnTo>
                <a:lnTo>
                  <a:pt x="442524" y="8692"/>
                </a:lnTo>
                <a:lnTo>
                  <a:pt x="396081" y="19272"/>
                </a:lnTo>
                <a:lnTo>
                  <a:pt x="351253" y="33753"/>
                </a:lnTo>
                <a:lnTo>
                  <a:pt x="308232" y="51946"/>
                </a:lnTo>
                <a:lnTo>
                  <a:pt x="267208" y="73660"/>
                </a:lnTo>
                <a:lnTo>
                  <a:pt x="228370" y="98703"/>
                </a:lnTo>
                <a:lnTo>
                  <a:pt x="191911" y="126887"/>
                </a:lnTo>
                <a:lnTo>
                  <a:pt x="158019" y="158019"/>
                </a:lnTo>
                <a:lnTo>
                  <a:pt x="126887" y="191911"/>
                </a:lnTo>
                <a:lnTo>
                  <a:pt x="98703" y="228370"/>
                </a:lnTo>
                <a:lnTo>
                  <a:pt x="73660" y="267208"/>
                </a:lnTo>
                <a:lnTo>
                  <a:pt x="51946" y="308232"/>
                </a:lnTo>
                <a:lnTo>
                  <a:pt x="33753" y="351253"/>
                </a:lnTo>
                <a:lnTo>
                  <a:pt x="19272" y="396081"/>
                </a:lnTo>
                <a:lnTo>
                  <a:pt x="8692" y="442524"/>
                </a:lnTo>
                <a:lnTo>
                  <a:pt x="2204" y="490392"/>
                </a:lnTo>
                <a:lnTo>
                  <a:pt x="0" y="539496"/>
                </a:lnTo>
                <a:lnTo>
                  <a:pt x="2204" y="588599"/>
                </a:lnTo>
                <a:lnTo>
                  <a:pt x="8692" y="636467"/>
                </a:lnTo>
                <a:lnTo>
                  <a:pt x="19272" y="682910"/>
                </a:lnTo>
                <a:lnTo>
                  <a:pt x="33753" y="727738"/>
                </a:lnTo>
                <a:lnTo>
                  <a:pt x="51946" y="770759"/>
                </a:lnTo>
                <a:lnTo>
                  <a:pt x="73659" y="811784"/>
                </a:lnTo>
                <a:lnTo>
                  <a:pt x="98703" y="850621"/>
                </a:lnTo>
                <a:lnTo>
                  <a:pt x="126887" y="887080"/>
                </a:lnTo>
                <a:lnTo>
                  <a:pt x="158019" y="920972"/>
                </a:lnTo>
                <a:lnTo>
                  <a:pt x="191911" y="952104"/>
                </a:lnTo>
                <a:lnTo>
                  <a:pt x="228370" y="980288"/>
                </a:lnTo>
                <a:lnTo>
                  <a:pt x="267207" y="1005332"/>
                </a:lnTo>
                <a:lnTo>
                  <a:pt x="308232" y="1027045"/>
                </a:lnTo>
                <a:lnTo>
                  <a:pt x="351253" y="1045238"/>
                </a:lnTo>
                <a:lnTo>
                  <a:pt x="396081" y="1059719"/>
                </a:lnTo>
                <a:lnTo>
                  <a:pt x="442524" y="1070299"/>
                </a:lnTo>
                <a:lnTo>
                  <a:pt x="490392" y="1076787"/>
                </a:lnTo>
                <a:lnTo>
                  <a:pt x="539496" y="1078992"/>
                </a:lnTo>
                <a:lnTo>
                  <a:pt x="588599" y="1076787"/>
                </a:lnTo>
                <a:lnTo>
                  <a:pt x="636467" y="1070299"/>
                </a:lnTo>
                <a:lnTo>
                  <a:pt x="682910" y="1059719"/>
                </a:lnTo>
                <a:lnTo>
                  <a:pt x="727738" y="1045238"/>
                </a:lnTo>
                <a:lnTo>
                  <a:pt x="770759" y="1027045"/>
                </a:lnTo>
                <a:lnTo>
                  <a:pt x="811783" y="1005332"/>
                </a:lnTo>
                <a:lnTo>
                  <a:pt x="850621" y="980288"/>
                </a:lnTo>
                <a:lnTo>
                  <a:pt x="887080" y="952104"/>
                </a:lnTo>
                <a:lnTo>
                  <a:pt x="920972" y="920972"/>
                </a:lnTo>
                <a:lnTo>
                  <a:pt x="952104" y="887080"/>
                </a:lnTo>
                <a:lnTo>
                  <a:pt x="980288" y="850621"/>
                </a:lnTo>
                <a:lnTo>
                  <a:pt x="1005331" y="811784"/>
                </a:lnTo>
                <a:lnTo>
                  <a:pt x="1027045" y="770759"/>
                </a:lnTo>
                <a:lnTo>
                  <a:pt x="1045238" y="727738"/>
                </a:lnTo>
                <a:lnTo>
                  <a:pt x="1059719" y="682910"/>
                </a:lnTo>
                <a:lnTo>
                  <a:pt x="1070299" y="636467"/>
                </a:lnTo>
                <a:lnTo>
                  <a:pt x="1076787" y="588599"/>
                </a:lnTo>
                <a:lnTo>
                  <a:pt x="1078992" y="539496"/>
                </a:lnTo>
                <a:lnTo>
                  <a:pt x="1076787" y="490392"/>
                </a:lnTo>
                <a:lnTo>
                  <a:pt x="1070299" y="442524"/>
                </a:lnTo>
                <a:lnTo>
                  <a:pt x="1059719" y="396081"/>
                </a:lnTo>
                <a:lnTo>
                  <a:pt x="1045238" y="351253"/>
                </a:lnTo>
                <a:lnTo>
                  <a:pt x="1027045" y="308232"/>
                </a:lnTo>
                <a:lnTo>
                  <a:pt x="1005332" y="267208"/>
                </a:lnTo>
                <a:lnTo>
                  <a:pt x="980288" y="228370"/>
                </a:lnTo>
                <a:lnTo>
                  <a:pt x="952104" y="191911"/>
                </a:lnTo>
                <a:lnTo>
                  <a:pt x="920972" y="158019"/>
                </a:lnTo>
                <a:lnTo>
                  <a:pt x="887080" y="126887"/>
                </a:lnTo>
                <a:lnTo>
                  <a:pt x="850621" y="98703"/>
                </a:lnTo>
                <a:lnTo>
                  <a:pt x="811784" y="73660"/>
                </a:lnTo>
                <a:lnTo>
                  <a:pt x="770759" y="51946"/>
                </a:lnTo>
                <a:lnTo>
                  <a:pt x="727738" y="33753"/>
                </a:lnTo>
                <a:lnTo>
                  <a:pt x="682910" y="19272"/>
                </a:lnTo>
                <a:lnTo>
                  <a:pt x="636467" y="8692"/>
                </a:lnTo>
                <a:lnTo>
                  <a:pt x="588599" y="2204"/>
                </a:lnTo>
                <a:lnTo>
                  <a:pt x="539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17385" y="2205989"/>
            <a:ext cx="1079500" cy="1079500"/>
          </a:xfrm>
          <a:custGeom>
            <a:avLst/>
            <a:gdLst/>
            <a:ahLst/>
            <a:cxnLst/>
            <a:rect l="l" t="t" r="r" b="b"/>
            <a:pathLst>
              <a:path w="1079500" h="1079500">
                <a:moveTo>
                  <a:pt x="0" y="539496"/>
                </a:moveTo>
                <a:lnTo>
                  <a:pt x="2204" y="490392"/>
                </a:lnTo>
                <a:lnTo>
                  <a:pt x="8692" y="442524"/>
                </a:lnTo>
                <a:lnTo>
                  <a:pt x="19272" y="396081"/>
                </a:lnTo>
                <a:lnTo>
                  <a:pt x="33753" y="351253"/>
                </a:lnTo>
                <a:lnTo>
                  <a:pt x="51946" y="308232"/>
                </a:lnTo>
                <a:lnTo>
                  <a:pt x="73660" y="267208"/>
                </a:lnTo>
                <a:lnTo>
                  <a:pt x="98703" y="228370"/>
                </a:lnTo>
                <a:lnTo>
                  <a:pt x="126887" y="191911"/>
                </a:lnTo>
                <a:lnTo>
                  <a:pt x="158019" y="158019"/>
                </a:lnTo>
                <a:lnTo>
                  <a:pt x="191911" y="126887"/>
                </a:lnTo>
                <a:lnTo>
                  <a:pt x="228370" y="98703"/>
                </a:lnTo>
                <a:lnTo>
                  <a:pt x="267208" y="73660"/>
                </a:lnTo>
                <a:lnTo>
                  <a:pt x="308232" y="51946"/>
                </a:lnTo>
                <a:lnTo>
                  <a:pt x="351253" y="33753"/>
                </a:lnTo>
                <a:lnTo>
                  <a:pt x="396081" y="19272"/>
                </a:lnTo>
                <a:lnTo>
                  <a:pt x="442524" y="8692"/>
                </a:lnTo>
                <a:lnTo>
                  <a:pt x="490392" y="2204"/>
                </a:lnTo>
                <a:lnTo>
                  <a:pt x="539496" y="0"/>
                </a:lnTo>
                <a:lnTo>
                  <a:pt x="588599" y="2204"/>
                </a:lnTo>
                <a:lnTo>
                  <a:pt x="636467" y="8692"/>
                </a:lnTo>
                <a:lnTo>
                  <a:pt x="682910" y="19272"/>
                </a:lnTo>
                <a:lnTo>
                  <a:pt x="727738" y="33753"/>
                </a:lnTo>
                <a:lnTo>
                  <a:pt x="770759" y="51946"/>
                </a:lnTo>
                <a:lnTo>
                  <a:pt x="811784" y="73660"/>
                </a:lnTo>
                <a:lnTo>
                  <a:pt x="850621" y="98703"/>
                </a:lnTo>
                <a:lnTo>
                  <a:pt x="887080" y="126887"/>
                </a:lnTo>
                <a:lnTo>
                  <a:pt x="920972" y="158019"/>
                </a:lnTo>
                <a:lnTo>
                  <a:pt x="952104" y="191911"/>
                </a:lnTo>
                <a:lnTo>
                  <a:pt x="980288" y="228370"/>
                </a:lnTo>
                <a:lnTo>
                  <a:pt x="1005332" y="267208"/>
                </a:lnTo>
                <a:lnTo>
                  <a:pt x="1027045" y="308232"/>
                </a:lnTo>
                <a:lnTo>
                  <a:pt x="1045238" y="351253"/>
                </a:lnTo>
                <a:lnTo>
                  <a:pt x="1059719" y="396081"/>
                </a:lnTo>
                <a:lnTo>
                  <a:pt x="1070299" y="442524"/>
                </a:lnTo>
                <a:lnTo>
                  <a:pt x="1076787" y="490392"/>
                </a:lnTo>
                <a:lnTo>
                  <a:pt x="1078992" y="539496"/>
                </a:lnTo>
                <a:lnTo>
                  <a:pt x="1076787" y="588599"/>
                </a:lnTo>
                <a:lnTo>
                  <a:pt x="1070299" y="636467"/>
                </a:lnTo>
                <a:lnTo>
                  <a:pt x="1059719" y="682910"/>
                </a:lnTo>
                <a:lnTo>
                  <a:pt x="1045238" y="727738"/>
                </a:lnTo>
                <a:lnTo>
                  <a:pt x="1027045" y="770759"/>
                </a:lnTo>
                <a:lnTo>
                  <a:pt x="1005331" y="811783"/>
                </a:lnTo>
                <a:lnTo>
                  <a:pt x="980288" y="850621"/>
                </a:lnTo>
                <a:lnTo>
                  <a:pt x="952104" y="887080"/>
                </a:lnTo>
                <a:lnTo>
                  <a:pt x="920972" y="920972"/>
                </a:lnTo>
                <a:lnTo>
                  <a:pt x="887080" y="952104"/>
                </a:lnTo>
                <a:lnTo>
                  <a:pt x="850621" y="980288"/>
                </a:lnTo>
                <a:lnTo>
                  <a:pt x="811783" y="1005331"/>
                </a:lnTo>
                <a:lnTo>
                  <a:pt x="770759" y="1027045"/>
                </a:lnTo>
                <a:lnTo>
                  <a:pt x="727738" y="1045238"/>
                </a:lnTo>
                <a:lnTo>
                  <a:pt x="682910" y="1059719"/>
                </a:lnTo>
                <a:lnTo>
                  <a:pt x="636467" y="1070299"/>
                </a:lnTo>
                <a:lnTo>
                  <a:pt x="588599" y="1076787"/>
                </a:lnTo>
                <a:lnTo>
                  <a:pt x="539496" y="1078992"/>
                </a:lnTo>
                <a:lnTo>
                  <a:pt x="490392" y="1076787"/>
                </a:lnTo>
                <a:lnTo>
                  <a:pt x="442524" y="1070299"/>
                </a:lnTo>
                <a:lnTo>
                  <a:pt x="396081" y="1059719"/>
                </a:lnTo>
                <a:lnTo>
                  <a:pt x="351253" y="1045238"/>
                </a:lnTo>
                <a:lnTo>
                  <a:pt x="308232" y="1027045"/>
                </a:lnTo>
                <a:lnTo>
                  <a:pt x="267207" y="1005332"/>
                </a:lnTo>
                <a:lnTo>
                  <a:pt x="228370" y="980288"/>
                </a:lnTo>
                <a:lnTo>
                  <a:pt x="191911" y="952104"/>
                </a:lnTo>
                <a:lnTo>
                  <a:pt x="158019" y="920972"/>
                </a:lnTo>
                <a:lnTo>
                  <a:pt x="126887" y="887080"/>
                </a:lnTo>
                <a:lnTo>
                  <a:pt x="98703" y="850621"/>
                </a:lnTo>
                <a:lnTo>
                  <a:pt x="73659" y="811784"/>
                </a:lnTo>
                <a:lnTo>
                  <a:pt x="51946" y="770759"/>
                </a:lnTo>
                <a:lnTo>
                  <a:pt x="33753" y="727738"/>
                </a:lnTo>
                <a:lnTo>
                  <a:pt x="19272" y="682910"/>
                </a:lnTo>
                <a:lnTo>
                  <a:pt x="8692" y="636467"/>
                </a:lnTo>
                <a:lnTo>
                  <a:pt x="2204" y="588599"/>
                </a:lnTo>
                <a:lnTo>
                  <a:pt x="0" y="53949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73595" y="2363723"/>
            <a:ext cx="419100" cy="344805"/>
          </a:xfrm>
          <a:custGeom>
            <a:avLst/>
            <a:gdLst/>
            <a:ahLst/>
            <a:cxnLst/>
            <a:rect l="l" t="t" r="r" b="b"/>
            <a:pathLst>
              <a:path w="419100" h="344805">
                <a:moveTo>
                  <a:pt x="419100" y="344424"/>
                </a:moveTo>
                <a:lnTo>
                  <a:pt x="0" y="0"/>
                </a:lnTo>
              </a:path>
            </a:pathLst>
          </a:custGeom>
          <a:ln w="57912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885938" y="2205989"/>
            <a:ext cx="1079500" cy="1079500"/>
          </a:xfrm>
          <a:custGeom>
            <a:avLst/>
            <a:gdLst/>
            <a:ahLst/>
            <a:cxnLst/>
            <a:rect l="l" t="t" r="r" b="b"/>
            <a:pathLst>
              <a:path w="1079500" h="1079500">
                <a:moveTo>
                  <a:pt x="539495" y="0"/>
                </a:moveTo>
                <a:lnTo>
                  <a:pt x="490392" y="2204"/>
                </a:lnTo>
                <a:lnTo>
                  <a:pt x="442524" y="8692"/>
                </a:lnTo>
                <a:lnTo>
                  <a:pt x="396081" y="19272"/>
                </a:lnTo>
                <a:lnTo>
                  <a:pt x="351253" y="33753"/>
                </a:lnTo>
                <a:lnTo>
                  <a:pt x="308232" y="51946"/>
                </a:lnTo>
                <a:lnTo>
                  <a:pt x="267208" y="73660"/>
                </a:lnTo>
                <a:lnTo>
                  <a:pt x="228370" y="98703"/>
                </a:lnTo>
                <a:lnTo>
                  <a:pt x="191911" y="126887"/>
                </a:lnTo>
                <a:lnTo>
                  <a:pt x="158019" y="158019"/>
                </a:lnTo>
                <a:lnTo>
                  <a:pt x="126887" y="191911"/>
                </a:lnTo>
                <a:lnTo>
                  <a:pt x="98703" y="228370"/>
                </a:lnTo>
                <a:lnTo>
                  <a:pt x="73660" y="267208"/>
                </a:lnTo>
                <a:lnTo>
                  <a:pt x="51946" y="308232"/>
                </a:lnTo>
                <a:lnTo>
                  <a:pt x="33753" y="351253"/>
                </a:lnTo>
                <a:lnTo>
                  <a:pt x="19272" y="396081"/>
                </a:lnTo>
                <a:lnTo>
                  <a:pt x="8692" y="442524"/>
                </a:lnTo>
                <a:lnTo>
                  <a:pt x="2204" y="490392"/>
                </a:lnTo>
                <a:lnTo>
                  <a:pt x="0" y="539496"/>
                </a:lnTo>
                <a:lnTo>
                  <a:pt x="2204" y="588599"/>
                </a:lnTo>
                <a:lnTo>
                  <a:pt x="8692" y="636467"/>
                </a:lnTo>
                <a:lnTo>
                  <a:pt x="19272" y="682910"/>
                </a:lnTo>
                <a:lnTo>
                  <a:pt x="33753" y="727738"/>
                </a:lnTo>
                <a:lnTo>
                  <a:pt x="51946" y="770759"/>
                </a:lnTo>
                <a:lnTo>
                  <a:pt x="73659" y="811784"/>
                </a:lnTo>
                <a:lnTo>
                  <a:pt x="98703" y="850621"/>
                </a:lnTo>
                <a:lnTo>
                  <a:pt x="126887" y="887080"/>
                </a:lnTo>
                <a:lnTo>
                  <a:pt x="158019" y="920972"/>
                </a:lnTo>
                <a:lnTo>
                  <a:pt x="191911" y="952104"/>
                </a:lnTo>
                <a:lnTo>
                  <a:pt x="228370" y="980288"/>
                </a:lnTo>
                <a:lnTo>
                  <a:pt x="267207" y="1005332"/>
                </a:lnTo>
                <a:lnTo>
                  <a:pt x="308232" y="1027045"/>
                </a:lnTo>
                <a:lnTo>
                  <a:pt x="351253" y="1045238"/>
                </a:lnTo>
                <a:lnTo>
                  <a:pt x="396081" y="1059719"/>
                </a:lnTo>
                <a:lnTo>
                  <a:pt x="442524" y="1070299"/>
                </a:lnTo>
                <a:lnTo>
                  <a:pt x="490392" y="1076787"/>
                </a:lnTo>
                <a:lnTo>
                  <a:pt x="539495" y="1078992"/>
                </a:lnTo>
                <a:lnTo>
                  <a:pt x="588599" y="1076787"/>
                </a:lnTo>
                <a:lnTo>
                  <a:pt x="636467" y="1070299"/>
                </a:lnTo>
                <a:lnTo>
                  <a:pt x="682910" y="1059719"/>
                </a:lnTo>
                <a:lnTo>
                  <a:pt x="727738" y="1045238"/>
                </a:lnTo>
                <a:lnTo>
                  <a:pt x="770759" y="1027045"/>
                </a:lnTo>
                <a:lnTo>
                  <a:pt x="811783" y="1005332"/>
                </a:lnTo>
                <a:lnTo>
                  <a:pt x="850621" y="980288"/>
                </a:lnTo>
                <a:lnTo>
                  <a:pt x="887080" y="952104"/>
                </a:lnTo>
                <a:lnTo>
                  <a:pt x="920972" y="920972"/>
                </a:lnTo>
                <a:lnTo>
                  <a:pt x="952104" y="887080"/>
                </a:lnTo>
                <a:lnTo>
                  <a:pt x="980288" y="850621"/>
                </a:lnTo>
                <a:lnTo>
                  <a:pt x="1005331" y="811784"/>
                </a:lnTo>
                <a:lnTo>
                  <a:pt x="1027045" y="770759"/>
                </a:lnTo>
                <a:lnTo>
                  <a:pt x="1045238" y="727738"/>
                </a:lnTo>
                <a:lnTo>
                  <a:pt x="1059719" y="682910"/>
                </a:lnTo>
                <a:lnTo>
                  <a:pt x="1070299" y="636467"/>
                </a:lnTo>
                <a:lnTo>
                  <a:pt x="1076787" y="588599"/>
                </a:lnTo>
                <a:lnTo>
                  <a:pt x="1078991" y="539496"/>
                </a:lnTo>
                <a:lnTo>
                  <a:pt x="1076787" y="490392"/>
                </a:lnTo>
                <a:lnTo>
                  <a:pt x="1070299" y="442524"/>
                </a:lnTo>
                <a:lnTo>
                  <a:pt x="1059719" y="396081"/>
                </a:lnTo>
                <a:lnTo>
                  <a:pt x="1045238" y="351253"/>
                </a:lnTo>
                <a:lnTo>
                  <a:pt x="1027045" y="308232"/>
                </a:lnTo>
                <a:lnTo>
                  <a:pt x="1005331" y="267208"/>
                </a:lnTo>
                <a:lnTo>
                  <a:pt x="980288" y="228370"/>
                </a:lnTo>
                <a:lnTo>
                  <a:pt x="952104" y="191911"/>
                </a:lnTo>
                <a:lnTo>
                  <a:pt x="920972" y="158019"/>
                </a:lnTo>
                <a:lnTo>
                  <a:pt x="887080" y="126887"/>
                </a:lnTo>
                <a:lnTo>
                  <a:pt x="850621" y="98703"/>
                </a:lnTo>
                <a:lnTo>
                  <a:pt x="811784" y="73660"/>
                </a:lnTo>
                <a:lnTo>
                  <a:pt x="770759" y="51946"/>
                </a:lnTo>
                <a:lnTo>
                  <a:pt x="727738" y="33753"/>
                </a:lnTo>
                <a:lnTo>
                  <a:pt x="682910" y="19272"/>
                </a:lnTo>
                <a:lnTo>
                  <a:pt x="636467" y="8692"/>
                </a:lnTo>
                <a:lnTo>
                  <a:pt x="588599" y="2204"/>
                </a:lnTo>
                <a:lnTo>
                  <a:pt x="539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85938" y="2205989"/>
            <a:ext cx="1079500" cy="1079500"/>
          </a:xfrm>
          <a:custGeom>
            <a:avLst/>
            <a:gdLst/>
            <a:ahLst/>
            <a:cxnLst/>
            <a:rect l="l" t="t" r="r" b="b"/>
            <a:pathLst>
              <a:path w="1079500" h="1079500">
                <a:moveTo>
                  <a:pt x="0" y="539496"/>
                </a:moveTo>
                <a:lnTo>
                  <a:pt x="2204" y="490392"/>
                </a:lnTo>
                <a:lnTo>
                  <a:pt x="8692" y="442524"/>
                </a:lnTo>
                <a:lnTo>
                  <a:pt x="19272" y="396081"/>
                </a:lnTo>
                <a:lnTo>
                  <a:pt x="33753" y="351253"/>
                </a:lnTo>
                <a:lnTo>
                  <a:pt x="51946" y="308232"/>
                </a:lnTo>
                <a:lnTo>
                  <a:pt x="73660" y="267208"/>
                </a:lnTo>
                <a:lnTo>
                  <a:pt x="98703" y="228370"/>
                </a:lnTo>
                <a:lnTo>
                  <a:pt x="126887" y="191911"/>
                </a:lnTo>
                <a:lnTo>
                  <a:pt x="158019" y="158019"/>
                </a:lnTo>
                <a:lnTo>
                  <a:pt x="191911" y="126887"/>
                </a:lnTo>
                <a:lnTo>
                  <a:pt x="228370" y="98703"/>
                </a:lnTo>
                <a:lnTo>
                  <a:pt x="267208" y="73660"/>
                </a:lnTo>
                <a:lnTo>
                  <a:pt x="308232" y="51946"/>
                </a:lnTo>
                <a:lnTo>
                  <a:pt x="351253" y="33753"/>
                </a:lnTo>
                <a:lnTo>
                  <a:pt x="396081" y="19272"/>
                </a:lnTo>
                <a:lnTo>
                  <a:pt x="442524" y="8692"/>
                </a:lnTo>
                <a:lnTo>
                  <a:pt x="490392" y="2204"/>
                </a:lnTo>
                <a:lnTo>
                  <a:pt x="539495" y="0"/>
                </a:lnTo>
                <a:lnTo>
                  <a:pt x="588599" y="2204"/>
                </a:lnTo>
                <a:lnTo>
                  <a:pt x="636467" y="8692"/>
                </a:lnTo>
                <a:lnTo>
                  <a:pt x="682910" y="19272"/>
                </a:lnTo>
                <a:lnTo>
                  <a:pt x="727738" y="33753"/>
                </a:lnTo>
                <a:lnTo>
                  <a:pt x="770759" y="51946"/>
                </a:lnTo>
                <a:lnTo>
                  <a:pt x="811783" y="73660"/>
                </a:lnTo>
                <a:lnTo>
                  <a:pt x="850621" y="98703"/>
                </a:lnTo>
                <a:lnTo>
                  <a:pt x="887080" y="126887"/>
                </a:lnTo>
                <a:lnTo>
                  <a:pt x="920972" y="158019"/>
                </a:lnTo>
                <a:lnTo>
                  <a:pt x="952104" y="191911"/>
                </a:lnTo>
                <a:lnTo>
                  <a:pt x="980288" y="228370"/>
                </a:lnTo>
                <a:lnTo>
                  <a:pt x="1005331" y="267208"/>
                </a:lnTo>
                <a:lnTo>
                  <a:pt x="1027045" y="308232"/>
                </a:lnTo>
                <a:lnTo>
                  <a:pt x="1045238" y="351253"/>
                </a:lnTo>
                <a:lnTo>
                  <a:pt x="1059719" y="396081"/>
                </a:lnTo>
                <a:lnTo>
                  <a:pt x="1070299" y="442524"/>
                </a:lnTo>
                <a:lnTo>
                  <a:pt x="1076787" y="490392"/>
                </a:lnTo>
                <a:lnTo>
                  <a:pt x="1078991" y="539496"/>
                </a:lnTo>
                <a:lnTo>
                  <a:pt x="1076787" y="588599"/>
                </a:lnTo>
                <a:lnTo>
                  <a:pt x="1070299" y="636467"/>
                </a:lnTo>
                <a:lnTo>
                  <a:pt x="1059719" y="682910"/>
                </a:lnTo>
                <a:lnTo>
                  <a:pt x="1045238" y="727738"/>
                </a:lnTo>
                <a:lnTo>
                  <a:pt x="1027045" y="770759"/>
                </a:lnTo>
                <a:lnTo>
                  <a:pt x="1005331" y="811783"/>
                </a:lnTo>
                <a:lnTo>
                  <a:pt x="980288" y="850621"/>
                </a:lnTo>
                <a:lnTo>
                  <a:pt x="952104" y="887080"/>
                </a:lnTo>
                <a:lnTo>
                  <a:pt x="920972" y="920972"/>
                </a:lnTo>
                <a:lnTo>
                  <a:pt x="887080" y="952104"/>
                </a:lnTo>
                <a:lnTo>
                  <a:pt x="850621" y="980288"/>
                </a:lnTo>
                <a:lnTo>
                  <a:pt x="811783" y="1005331"/>
                </a:lnTo>
                <a:lnTo>
                  <a:pt x="770759" y="1027045"/>
                </a:lnTo>
                <a:lnTo>
                  <a:pt x="727738" y="1045238"/>
                </a:lnTo>
                <a:lnTo>
                  <a:pt x="682910" y="1059719"/>
                </a:lnTo>
                <a:lnTo>
                  <a:pt x="636467" y="1070299"/>
                </a:lnTo>
                <a:lnTo>
                  <a:pt x="588599" y="1076787"/>
                </a:lnTo>
                <a:lnTo>
                  <a:pt x="539495" y="1078992"/>
                </a:lnTo>
                <a:lnTo>
                  <a:pt x="490392" y="1076787"/>
                </a:lnTo>
                <a:lnTo>
                  <a:pt x="442524" y="1070299"/>
                </a:lnTo>
                <a:lnTo>
                  <a:pt x="396081" y="1059719"/>
                </a:lnTo>
                <a:lnTo>
                  <a:pt x="351253" y="1045238"/>
                </a:lnTo>
                <a:lnTo>
                  <a:pt x="308232" y="1027045"/>
                </a:lnTo>
                <a:lnTo>
                  <a:pt x="267207" y="1005332"/>
                </a:lnTo>
                <a:lnTo>
                  <a:pt x="228370" y="980288"/>
                </a:lnTo>
                <a:lnTo>
                  <a:pt x="191911" y="952104"/>
                </a:lnTo>
                <a:lnTo>
                  <a:pt x="158019" y="920972"/>
                </a:lnTo>
                <a:lnTo>
                  <a:pt x="126887" y="887080"/>
                </a:lnTo>
                <a:lnTo>
                  <a:pt x="98703" y="850621"/>
                </a:lnTo>
                <a:lnTo>
                  <a:pt x="73659" y="811784"/>
                </a:lnTo>
                <a:lnTo>
                  <a:pt x="51946" y="770759"/>
                </a:lnTo>
                <a:lnTo>
                  <a:pt x="33753" y="727738"/>
                </a:lnTo>
                <a:lnTo>
                  <a:pt x="19272" y="682910"/>
                </a:lnTo>
                <a:lnTo>
                  <a:pt x="8692" y="636467"/>
                </a:lnTo>
                <a:lnTo>
                  <a:pt x="2204" y="588599"/>
                </a:lnTo>
                <a:lnTo>
                  <a:pt x="0" y="539496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459723" y="2363723"/>
            <a:ext cx="346075" cy="344805"/>
          </a:xfrm>
          <a:custGeom>
            <a:avLst/>
            <a:gdLst/>
            <a:ahLst/>
            <a:cxnLst/>
            <a:rect l="l" t="t" r="r" b="b"/>
            <a:pathLst>
              <a:path w="346075" h="344805">
                <a:moveTo>
                  <a:pt x="0" y="344424"/>
                </a:moveTo>
                <a:lnTo>
                  <a:pt x="346075" y="0"/>
                </a:lnTo>
              </a:path>
            </a:pathLst>
          </a:custGeom>
          <a:ln w="57912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220" y="1839202"/>
            <a:ext cx="2004695" cy="1740535"/>
          </a:xfrm>
          <a:custGeom>
            <a:avLst/>
            <a:gdLst/>
            <a:ahLst/>
            <a:cxnLst/>
            <a:rect l="l" t="t" r="r" b="b"/>
            <a:pathLst>
              <a:path w="2004695" h="1740535">
                <a:moveTo>
                  <a:pt x="956489" y="0"/>
                </a:moveTo>
                <a:lnTo>
                  <a:pt x="911090" y="439"/>
                </a:lnTo>
                <a:lnTo>
                  <a:pt x="865846" y="3055"/>
                </a:lnTo>
                <a:lnTo>
                  <a:pt x="820838" y="7829"/>
                </a:lnTo>
                <a:lnTo>
                  <a:pt x="776148" y="14742"/>
                </a:lnTo>
                <a:lnTo>
                  <a:pt x="731857" y="23776"/>
                </a:lnTo>
                <a:lnTo>
                  <a:pt x="688047" y="34911"/>
                </a:lnTo>
                <a:lnTo>
                  <a:pt x="644800" y="48129"/>
                </a:lnTo>
                <a:lnTo>
                  <a:pt x="602196" y="63412"/>
                </a:lnTo>
                <a:lnTo>
                  <a:pt x="560318" y="80741"/>
                </a:lnTo>
                <a:lnTo>
                  <a:pt x="519248" y="100097"/>
                </a:lnTo>
                <a:lnTo>
                  <a:pt x="479067" y="121462"/>
                </a:lnTo>
                <a:lnTo>
                  <a:pt x="439856" y="144816"/>
                </a:lnTo>
                <a:lnTo>
                  <a:pt x="401697" y="170141"/>
                </a:lnTo>
                <a:lnTo>
                  <a:pt x="364672" y="197419"/>
                </a:lnTo>
                <a:lnTo>
                  <a:pt x="328863" y="226630"/>
                </a:lnTo>
                <a:lnTo>
                  <a:pt x="294350" y="257757"/>
                </a:lnTo>
                <a:lnTo>
                  <a:pt x="261216" y="290780"/>
                </a:lnTo>
                <a:lnTo>
                  <a:pt x="229543" y="325681"/>
                </a:lnTo>
                <a:lnTo>
                  <a:pt x="199411" y="362440"/>
                </a:lnTo>
                <a:lnTo>
                  <a:pt x="170903" y="401041"/>
                </a:lnTo>
                <a:lnTo>
                  <a:pt x="144100" y="441463"/>
                </a:lnTo>
                <a:lnTo>
                  <a:pt x="119372" y="483176"/>
                </a:lnTo>
                <a:lnTo>
                  <a:pt x="97026" y="525632"/>
                </a:lnTo>
                <a:lnTo>
                  <a:pt x="77043" y="568750"/>
                </a:lnTo>
                <a:lnTo>
                  <a:pt x="59405" y="612447"/>
                </a:lnTo>
                <a:lnTo>
                  <a:pt x="44091" y="656642"/>
                </a:lnTo>
                <a:lnTo>
                  <a:pt x="31085" y="701254"/>
                </a:lnTo>
                <a:lnTo>
                  <a:pt x="20366" y="746201"/>
                </a:lnTo>
                <a:lnTo>
                  <a:pt x="11917" y="791401"/>
                </a:lnTo>
                <a:lnTo>
                  <a:pt x="5716" y="836804"/>
                </a:lnTo>
                <a:lnTo>
                  <a:pt x="1752" y="882258"/>
                </a:lnTo>
                <a:lnTo>
                  <a:pt x="0" y="927705"/>
                </a:lnTo>
                <a:lnTo>
                  <a:pt x="441" y="973103"/>
                </a:lnTo>
                <a:lnTo>
                  <a:pt x="3059" y="1018345"/>
                </a:lnTo>
                <a:lnTo>
                  <a:pt x="7834" y="1063352"/>
                </a:lnTo>
                <a:lnTo>
                  <a:pt x="14748" y="1108040"/>
                </a:lnTo>
                <a:lnTo>
                  <a:pt x="23782" y="1152329"/>
                </a:lnTo>
                <a:lnTo>
                  <a:pt x="34917" y="1196137"/>
                </a:lnTo>
                <a:lnTo>
                  <a:pt x="48134" y="1239382"/>
                </a:lnTo>
                <a:lnTo>
                  <a:pt x="63416" y="1281983"/>
                </a:lnTo>
                <a:lnTo>
                  <a:pt x="80743" y="1323858"/>
                </a:lnTo>
                <a:lnTo>
                  <a:pt x="100096" y="1364926"/>
                </a:lnTo>
                <a:lnTo>
                  <a:pt x="121457" y="1405104"/>
                </a:lnTo>
                <a:lnTo>
                  <a:pt x="144808" y="1444312"/>
                </a:lnTo>
                <a:lnTo>
                  <a:pt x="170129" y="1482468"/>
                </a:lnTo>
                <a:lnTo>
                  <a:pt x="197402" y="1519489"/>
                </a:lnTo>
                <a:lnTo>
                  <a:pt x="226608" y="1555296"/>
                </a:lnTo>
                <a:lnTo>
                  <a:pt x="257728" y="1589805"/>
                </a:lnTo>
                <a:lnTo>
                  <a:pt x="290745" y="1622935"/>
                </a:lnTo>
                <a:lnTo>
                  <a:pt x="325638" y="1654605"/>
                </a:lnTo>
                <a:lnTo>
                  <a:pt x="362390" y="1684733"/>
                </a:lnTo>
                <a:lnTo>
                  <a:pt x="400981" y="1713238"/>
                </a:lnTo>
                <a:lnTo>
                  <a:pt x="441394" y="1740038"/>
                </a:lnTo>
                <a:lnTo>
                  <a:pt x="450424" y="1725687"/>
                </a:lnTo>
                <a:lnTo>
                  <a:pt x="407731" y="1697219"/>
                </a:lnTo>
                <a:lnTo>
                  <a:pt x="366885" y="1666590"/>
                </a:lnTo>
                <a:lnTo>
                  <a:pt x="327949" y="1633895"/>
                </a:lnTo>
                <a:lnTo>
                  <a:pt x="290989" y="1599228"/>
                </a:lnTo>
                <a:lnTo>
                  <a:pt x="256069" y="1562684"/>
                </a:lnTo>
                <a:lnTo>
                  <a:pt x="223253" y="1524358"/>
                </a:lnTo>
                <a:lnTo>
                  <a:pt x="192606" y="1484344"/>
                </a:lnTo>
                <a:lnTo>
                  <a:pt x="164192" y="1442736"/>
                </a:lnTo>
                <a:lnTo>
                  <a:pt x="138077" y="1399630"/>
                </a:lnTo>
                <a:lnTo>
                  <a:pt x="114324" y="1355119"/>
                </a:lnTo>
                <a:lnTo>
                  <a:pt x="92999" y="1309300"/>
                </a:lnTo>
                <a:lnTo>
                  <a:pt x="74165" y="1262265"/>
                </a:lnTo>
                <a:lnTo>
                  <a:pt x="57888" y="1214109"/>
                </a:lnTo>
                <a:lnTo>
                  <a:pt x="44231" y="1164929"/>
                </a:lnTo>
                <a:lnTo>
                  <a:pt x="33260" y="1114817"/>
                </a:lnTo>
                <a:lnTo>
                  <a:pt x="25556" y="1067826"/>
                </a:lnTo>
                <a:lnTo>
                  <a:pt x="20296" y="1021007"/>
                </a:lnTo>
                <a:lnTo>
                  <a:pt x="17433" y="974427"/>
                </a:lnTo>
                <a:lnTo>
                  <a:pt x="16922" y="928155"/>
                </a:lnTo>
                <a:lnTo>
                  <a:pt x="18717" y="882235"/>
                </a:lnTo>
                <a:lnTo>
                  <a:pt x="22772" y="836773"/>
                </a:lnTo>
                <a:lnTo>
                  <a:pt x="29032" y="791862"/>
                </a:lnTo>
                <a:lnTo>
                  <a:pt x="37462" y="747499"/>
                </a:lnTo>
                <a:lnTo>
                  <a:pt x="48013" y="703783"/>
                </a:lnTo>
                <a:lnTo>
                  <a:pt x="60637" y="660782"/>
                </a:lnTo>
                <a:lnTo>
                  <a:pt x="75289" y="618565"/>
                </a:lnTo>
                <a:lnTo>
                  <a:pt x="91922" y="577198"/>
                </a:lnTo>
                <a:lnTo>
                  <a:pt x="110490" y="536751"/>
                </a:lnTo>
                <a:lnTo>
                  <a:pt x="130946" y="497290"/>
                </a:lnTo>
                <a:lnTo>
                  <a:pt x="153245" y="458885"/>
                </a:lnTo>
                <a:lnTo>
                  <a:pt x="177340" y="421603"/>
                </a:lnTo>
                <a:lnTo>
                  <a:pt x="203185" y="385512"/>
                </a:lnTo>
                <a:lnTo>
                  <a:pt x="230734" y="350680"/>
                </a:lnTo>
                <a:lnTo>
                  <a:pt x="259940" y="317174"/>
                </a:lnTo>
                <a:lnTo>
                  <a:pt x="290757" y="285064"/>
                </a:lnTo>
                <a:lnTo>
                  <a:pt x="323139" y="254416"/>
                </a:lnTo>
                <a:lnTo>
                  <a:pt x="357040" y="225300"/>
                </a:lnTo>
                <a:lnTo>
                  <a:pt x="392413" y="197782"/>
                </a:lnTo>
                <a:lnTo>
                  <a:pt x="429212" y="171931"/>
                </a:lnTo>
                <a:lnTo>
                  <a:pt x="467391" y="147815"/>
                </a:lnTo>
                <a:lnTo>
                  <a:pt x="506904" y="125501"/>
                </a:lnTo>
                <a:lnTo>
                  <a:pt x="547704" y="105058"/>
                </a:lnTo>
                <a:lnTo>
                  <a:pt x="589746" y="86554"/>
                </a:lnTo>
                <a:lnTo>
                  <a:pt x="632982" y="70057"/>
                </a:lnTo>
                <a:lnTo>
                  <a:pt x="677366" y="55634"/>
                </a:lnTo>
                <a:lnTo>
                  <a:pt x="722854" y="43354"/>
                </a:lnTo>
                <a:lnTo>
                  <a:pt x="769397" y="33285"/>
                </a:lnTo>
                <a:lnTo>
                  <a:pt x="816385" y="25580"/>
                </a:lnTo>
                <a:lnTo>
                  <a:pt x="863202" y="20320"/>
                </a:lnTo>
                <a:lnTo>
                  <a:pt x="909780" y="17456"/>
                </a:lnTo>
                <a:lnTo>
                  <a:pt x="956050" y="16944"/>
                </a:lnTo>
                <a:lnTo>
                  <a:pt x="1119622" y="16944"/>
                </a:lnTo>
                <a:lnTo>
                  <a:pt x="1092795" y="11927"/>
                </a:lnTo>
                <a:lnTo>
                  <a:pt x="1047423" y="5725"/>
                </a:lnTo>
                <a:lnTo>
                  <a:pt x="1001960" y="1755"/>
                </a:lnTo>
                <a:lnTo>
                  <a:pt x="956489" y="0"/>
                </a:lnTo>
                <a:close/>
              </a:path>
              <a:path w="2004695" h="1740535">
                <a:moveTo>
                  <a:pt x="1715267" y="749184"/>
                </a:moveTo>
                <a:lnTo>
                  <a:pt x="1865508" y="1079511"/>
                </a:lnTo>
                <a:lnTo>
                  <a:pt x="2004446" y="792237"/>
                </a:lnTo>
                <a:lnTo>
                  <a:pt x="1868683" y="772044"/>
                </a:lnTo>
                <a:lnTo>
                  <a:pt x="1868122" y="769377"/>
                </a:lnTo>
                <a:lnTo>
                  <a:pt x="1850903" y="769377"/>
                </a:lnTo>
                <a:lnTo>
                  <a:pt x="1715267" y="749184"/>
                </a:lnTo>
                <a:close/>
              </a:path>
              <a:path w="2004695" h="1740535">
                <a:moveTo>
                  <a:pt x="1119622" y="16944"/>
                </a:moveTo>
                <a:lnTo>
                  <a:pt x="956050" y="16944"/>
                </a:lnTo>
                <a:lnTo>
                  <a:pt x="1001945" y="18737"/>
                </a:lnTo>
                <a:lnTo>
                  <a:pt x="1047397" y="22788"/>
                </a:lnTo>
                <a:lnTo>
                  <a:pt x="1092338" y="29052"/>
                </a:lnTo>
                <a:lnTo>
                  <a:pt x="1136700" y="37482"/>
                </a:lnTo>
                <a:lnTo>
                  <a:pt x="1180415" y="48031"/>
                </a:lnTo>
                <a:lnTo>
                  <a:pt x="1223414" y="60655"/>
                </a:lnTo>
                <a:lnTo>
                  <a:pt x="1265631" y="75305"/>
                </a:lnTo>
                <a:lnTo>
                  <a:pt x="1306996" y="91937"/>
                </a:lnTo>
                <a:lnTo>
                  <a:pt x="1347443" y="110504"/>
                </a:lnTo>
                <a:lnTo>
                  <a:pt x="1386902" y="130959"/>
                </a:lnTo>
                <a:lnTo>
                  <a:pt x="1425307" y="153257"/>
                </a:lnTo>
                <a:lnTo>
                  <a:pt x="1462588" y="177350"/>
                </a:lnTo>
                <a:lnTo>
                  <a:pt x="1498679" y="203194"/>
                </a:lnTo>
                <a:lnTo>
                  <a:pt x="1533511" y="230741"/>
                </a:lnTo>
                <a:lnTo>
                  <a:pt x="1567016" y="259945"/>
                </a:lnTo>
                <a:lnTo>
                  <a:pt x="1599143" y="290780"/>
                </a:lnTo>
                <a:lnTo>
                  <a:pt x="1629773" y="323141"/>
                </a:lnTo>
                <a:lnTo>
                  <a:pt x="1658889" y="357040"/>
                </a:lnTo>
                <a:lnTo>
                  <a:pt x="1686407" y="392412"/>
                </a:lnTo>
                <a:lnTo>
                  <a:pt x="1712258" y="429209"/>
                </a:lnTo>
                <a:lnTo>
                  <a:pt x="1736374" y="467386"/>
                </a:lnTo>
                <a:lnTo>
                  <a:pt x="1758687" y="506897"/>
                </a:lnTo>
                <a:lnTo>
                  <a:pt x="1779130" y="547695"/>
                </a:lnTo>
                <a:lnTo>
                  <a:pt x="1797634" y="589734"/>
                </a:lnTo>
                <a:lnTo>
                  <a:pt x="1814131" y="632968"/>
                </a:lnTo>
                <a:lnTo>
                  <a:pt x="1828554" y="677351"/>
                </a:lnTo>
                <a:lnTo>
                  <a:pt x="1840834" y="722836"/>
                </a:lnTo>
                <a:lnTo>
                  <a:pt x="1850903" y="769377"/>
                </a:lnTo>
                <a:lnTo>
                  <a:pt x="1868122" y="769377"/>
                </a:lnTo>
                <a:lnTo>
                  <a:pt x="1858510" y="723734"/>
                </a:lnTo>
                <a:lnTo>
                  <a:pt x="1845885" y="676253"/>
                </a:lnTo>
                <a:lnTo>
                  <a:pt x="1830865" y="629683"/>
                </a:lnTo>
                <a:lnTo>
                  <a:pt x="1813504" y="584103"/>
                </a:lnTo>
                <a:lnTo>
                  <a:pt x="1793858" y="539597"/>
                </a:lnTo>
                <a:lnTo>
                  <a:pt x="1771982" y="496246"/>
                </a:lnTo>
                <a:lnTo>
                  <a:pt x="1747931" y="454130"/>
                </a:lnTo>
                <a:lnTo>
                  <a:pt x="1721760" y="413332"/>
                </a:lnTo>
                <a:lnTo>
                  <a:pt x="1693526" y="373933"/>
                </a:lnTo>
                <a:lnTo>
                  <a:pt x="1663282" y="336014"/>
                </a:lnTo>
                <a:lnTo>
                  <a:pt x="1631085" y="299658"/>
                </a:lnTo>
                <a:lnTo>
                  <a:pt x="1596989" y="264945"/>
                </a:lnTo>
                <a:lnTo>
                  <a:pt x="1561050" y="231956"/>
                </a:lnTo>
                <a:lnTo>
                  <a:pt x="1523323" y="200774"/>
                </a:lnTo>
                <a:lnTo>
                  <a:pt x="1483863" y="171480"/>
                </a:lnTo>
                <a:lnTo>
                  <a:pt x="1442725" y="144156"/>
                </a:lnTo>
                <a:lnTo>
                  <a:pt x="1401014" y="119421"/>
                </a:lnTo>
                <a:lnTo>
                  <a:pt x="1358560" y="97068"/>
                </a:lnTo>
                <a:lnTo>
                  <a:pt x="1315444" y="77079"/>
                </a:lnTo>
                <a:lnTo>
                  <a:pt x="1271748" y="59434"/>
                </a:lnTo>
                <a:lnTo>
                  <a:pt x="1227553" y="44115"/>
                </a:lnTo>
                <a:lnTo>
                  <a:pt x="1182942" y="31103"/>
                </a:lnTo>
                <a:lnTo>
                  <a:pt x="1137995" y="20380"/>
                </a:lnTo>
                <a:lnTo>
                  <a:pt x="1119622" y="16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220" y="1839202"/>
            <a:ext cx="2004695" cy="1740535"/>
          </a:xfrm>
          <a:custGeom>
            <a:avLst/>
            <a:gdLst/>
            <a:ahLst/>
            <a:cxnLst/>
            <a:rect l="l" t="t" r="r" b="b"/>
            <a:pathLst>
              <a:path w="2004695" h="1740535">
                <a:moveTo>
                  <a:pt x="441394" y="1740038"/>
                </a:moveTo>
                <a:lnTo>
                  <a:pt x="400981" y="1713238"/>
                </a:lnTo>
                <a:lnTo>
                  <a:pt x="362390" y="1684733"/>
                </a:lnTo>
                <a:lnTo>
                  <a:pt x="325638" y="1654605"/>
                </a:lnTo>
                <a:lnTo>
                  <a:pt x="290745" y="1622935"/>
                </a:lnTo>
                <a:lnTo>
                  <a:pt x="257728" y="1589805"/>
                </a:lnTo>
                <a:lnTo>
                  <a:pt x="226608" y="1555296"/>
                </a:lnTo>
                <a:lnTo>
                  <a:pt x="197402" y="1519489"/>
                </a:lnTo>
                <a:lnTo>
                  <a:pt x="170129" y="1482468"/>
                </a:lnTo>
                <a:lnTo>
                  <a:pt x="144808" y="1444312"/>
                </a:lnTo>
                <a:lnTo>
                  <a:pt x="121457" y="1405104"/>
                </a:lnTo>
                <a:lnTo>
                  <a:pt x="100096" y="1364926"/>
                </a:lnTo>
                <a:lnTo>
                  <a:pt x="80743" y="1323858"/>
                </a:lnTo>
                <a:lnTo>
                  <a:pt x="63416" y="1281983"/>
                </a:lnTo>
                <a:lnTo>
                  <a:pt x="48134" y="1239382"/>
                </a:lnTo>
                <a:lnTo>
                  <a:pt x="34917" y="1196137"/>
                </a:lnTo>
                <a:lnTo>
                  <a:pt x="23782" y="1152329"/>
                </a:lnTo>
                <a:lnTo>
                  <a:pt x="14748" y="1108040"/>
                </a:lnTo>
                <a:lnTo>
                  <a:pt x="7834" y="1063352"/>
                </a:lnTo>
                <a:lnTo>
                  <a:pt x="3059" y="1018345"/>
                </a:lnTo>
                <a:lnTo>
                  <a:pt x="441" y="973103"/>
                </a:lnTo>
                <a:lnTo>
                  <a:pt x="0" y="927705"/>
                </a:lnTo>
                <a:lnTo>
                  <a:pt x="1752" y="882235"/>
                </a:lnTo>
                <a:lnTo>
                  <a:pt x="5719" y="836773"/>
                </a:lnTo>
                <a:lnTo>
                  <a:pt x="11917" y="791401"/>
                </a:lnTo>
                <a:lnTo>
                  <a:pt x="20366" y="746201"/>
                </a:lnTo>
                <a:lnTo>
                  <a:pt x="31085" y="701254"/>
                </a:lnTo>
                <a:lnTo>
                  <a:pt x="44091" y="656642"/>
                </a:lnTo>
                <a:lnTo>
                  <a:pt x="59405" y="612447"/>
                </a:lnTo>
                <a:lnTo>
                  <a:pt x="77043" y="568750"/>
                </a:lnTo>
                <a:lnTo>
                  <a:pt x="97026" y="525632"/>
                </a:lnTo>
                <a:lnTo>
                  <a:pt x="119372" y="483176"/>
                </a:lnTo>
                <a:lnTo>
                  <a:pt x="144100" y="441463"/>
                </a:lnTo>
                <a:lnTo>
                  <a:pt x="170903" y="401041"/>
                </a:lnTo>
                <a:lnTo>
                  <a:pt x="199411" y="362440"/>
                </a:lnTo>
                <a:lnTo>
                  <a:pt x="229543" y="325681"/>
                </a:lnTo>
                <a:lnTo>
                  <a:pt x="261216" y="290780"/>
                </a:lnTo>
                <a:lnTo>
                  <a:pt x="294350" y="257757"/>
                </a:lnTo>
                <a:lnTo>
                  <a:pt x="328863" y="226630"/>
                </a:lnTo>
                <a:lnTo>
                  <a:pt x="364672" y="197419"/>
                </a:lnTo>
                <a:lnTo>
                  <a:pt x="401697" y="170141"/>
                </a:lnTo>
                <a:lnTo>
                  <a:pt x="439856" y="144816"/>
                </a:lnTo>
                <a:lnTo>
                  <a:pt x="479067" y="121462"/>
                </a:lnTo>
                <a:lnTo>
                  <a:pt x="519248" y="100097"/>
                </a:lnTo>
                <a:lnTo>
                  <a:pt x="560318" y="80741"/>
                </a:lnTo>
                <a:lnTo>
                  <a:pt x="602196" y="63412"/>
                </a:lnTo>
                <a:lnTo>
                  <a:pt x="644800" y="48129"/>
                </a:lnTo>
                <a:lnTo>
                  <a:pt x="688047" y="34911"/>
                </a:lnTo>
                <a:lnTo>
                  <a:pt x="731857" y="23776"/>
                </a:lnTo>
                <a:lnTo>
                  <a:pt x="776148" y="14742"/>
                </a:lnTo>
                <a:lnTo>
                  <a:pt x="820838" y="7829"/>
                </a:lnTo>
                <a:lnTo>
                  <a:pt x="865846" y="3055"/>
                </a:lnTo>
                <a:lnTo>
                  <a:pt x="911090" y="439"/>
                </a:lnTo>
                <a:lnTo>
                  <a:pt x="956489" y="0"/>
                </a:lnTo>
                <a:lnTo>
                  <a:pt x="1001960" y="1755"/>
                </a:lnTo>
                <a:lnTo>
                  <a:pt x="1047423" y="5725"/>
                </a:lnTo>
                <a:lnTo>
                  <a:pt x="1092795" y="11927"/>
                </a:lnTo>
                <a:lnTo>
                  <a:pt x="1137995" y="20380"/>
                </a:lnTo>
                <a:lnTo>
                  <a:pt x="1182942" y="31103"/>
                </a:lnTo>
                <a:lnTo>
                  <a:pt x="1227553" y="44115"/>
                </a:lnTo>
                <a:lnTo>
                  <a:pt x="1271748" y="59434"/>
                </a:lnTo>
                <a:lnTo>
                  <a:pt x="1315444" y="77079"/>
                </a:lnTo>
                <a:lnTo>
                  <a:pt x="1358560" y="97068"/>
                </a:lnTo>
                <a:lnTo>
                  <a:pt x="1401014" y="119421"/>
                </a:lnTo>
                <a:lnTo>
                  <a:pt x="1442725" y="144156"/>
                </a:lnTo>
                <a:lnTo>
                  <a:pt x="1483863" y="171480"/>
                </a:lnTo>
                <a:lnTo>
                  <a:pt x="1523323" y="200774"/>
                </a:lnTo>
                <a:lnTo>
                  <a:pt x="1561050" y="231956"/>
                </a:lnTo>
                <a:lnTo>
                  <a:pt x="1596989" y="264945"/>
                </a:lnTo>
                <a:lnTo>
                  <a:pt x="1631085" y="299658"/>
                </a:lnTo>
                <a:lnTo>
                  <a:pt x="1663282" y="336014"/>
                </a:lnTo>
                <a:lnTo>
                  <a:pt x="1693526" y="373933"/>
                </a:lnTo>
                <a:lnTo>
                  <a:pt x="1721760" y="413332"/>
                </a:lnTo>
                <a:lnTo>
                  <a:pt x="1747931" y="454130"/>
                </a:lnTo>
                <a:lnTo>
                  <a:pt x="1771982" y="496246"/>
                </a:lnTo>
                <a:lnTo>
                  <a:pt x="1793858" y="539597"/>
                </a:lnTo>
                <a:lnTo>
                  <a:pt x="1813504" y="584103"/>
                </a:lnTo>
                <a:lnTo>
                  <a:pt x="1830865" y="629683"/>
                </a:lnTo>
                <a:lnTo>
                  <a:pt x="1845885" y="676253"/>
                </a:lnTo>
                <a:lnTo>
                  <a:pt x="1858510" y="723734"/>
                </a:lnTo>
                <a:lnTo>
                  <a:pt x="1868683" y="772044"/>
                </a:lnTo>
                <a:lnTo>
                  <a:pt x="2004446" y="792237"/>
                </a:lnTo>
                <a:lnTo>
                  <a:pt x="1865508" y="1079511"/>
                </a:lnTo>
                <a:lnTo>
                  <a:pt x="1715267" y="749184"/>
                </a:lnTo>
                <a:lnTo>
                  <a:pt x="1850903" y="769377"/>
                </a:lnTo>
                <a:lnTo>
                  <a:pt x="1840834" y="722836"/>
                </a:lnTo>
                <a:lnTo>
                  <a:pt x="1828554" y="677351"/>
                </a:lnTo>
                <a:lnTo>
                  <a:pt x="1814131" y="632968"/>
                </a:lnTo>
                <a:lnTo>
                  <a:pt x="1797634" y="589734"/>
                </a:lnTo>
                <a:lnTo>
                  <a:pt x="1779130" y="547695"/>
                </a:lnTo>
                <a:lnTo>
                  <a:pt x="1758687" y="506897"/>
                </a:lnTo>
                <a:lnTo>
                  <a:pt x="1736374" y="467386"/>
                </a:lnTo>
                <a:lnTo>
                  <a:pt x="1712258" y="429209"/>
                </a:lnTo>
                <a:lnTo>
                  <a:pt x="1686407" y="392412"/>
                </a:lnTo>
                <a:lnTo>
                  <a:pt x="1658889" y="357040"/>
                </a:lnTo>
                <a:lnTo>
                  <a:pt x="1629773" y="323141"/>
                </a:lnTo>
                <a:lnTo>
                  <a:pt x="1599126" y="290761"/>
                </a:lnTo>
                <a:lnTo>
                  <a:pt x="1567016" y="259945"/>
                </a:lnTo>
                <a:lnTo>
                  <a:pt x="1533511" y="230741"/>
                </a:lnTo>
                <a:lnTo>
                  <a:pt x="1498679" y="203194"/>
                </a:lnTo>
                <a:lnTo>
                  <a:pt x="1462588" y="177350"/>
                </a:lnTo>
                <a:lnTo>
                  <a:pt x="1425307" y="153257"/>
                </a:lnTo>
                <a:lnTo>
                  <a:pt x="1386902" y="130959"/>
                </a:lnTo>
                <a:lnTo>
                  <a:pt x="1347443" y="110504"/>
                </a:lnTo>
                <a:lnTo>
                  <a:pt x="1306996" y="91937"/>
                </a:lnTo>
                <a:lnTo>
                  <a:pt x="1265631" y="75305"/>
                </a:lnTo>
                <a:lnTo>
                  <a:pt x="1223414" y="60655"/>
                </a:lnTo>
                <a:lnTo>
                  <a:pt x="1180415" y="48031"/>
                </a:lnTo>
                <a:lnTo>
                  <a:pt x="1136700" y="37482"/>
                </a:lnTo>
                <a:lnTo>
                  <a:pt x="1092338" y="29052"/>
                </a:lnTo>
                <a:lnTo>
                  <a:pt x="1047397" y="22788"/>
                </a:lnTo>
                <a:lnTo>
                  <a:pt x="1001945" y="18737"/>
                </a:lnTo>
                <a:lnTo>
                  <a:pt x="956050" y="16944"/>
                </a:lnTo>
                <a:lnTo>
                  <a:pt x="909780" y="17456"/>
                </a:lnTo>
                <a:lnTo>
                  <a:pt x="863202" y="20320"/>
                </a:lnTo>
                <a:lnTo>
                  <a:pt x="816385" y="25580"/>
                </a:lnTo>
                <a:lnTo>
                  <a:pt x="769397" y="33285"/>
                </a:lnTo>
                <a:lnTo>
                  <a:pt x="722854" y="43354"/>
                </a:lnTo>
                <a:lnTo>
                  <a:pt x="677366" y="55634"/>
                </a:lnTo>
                <a:lnTo>
                  <a:pt x="632982" y="70057"/>
                </a:lnTo>
                <a:lnTo>
                  <a:pt x="589746" y="86554"/>
                </a:lnTo>
                <a:lnTo>
                  <a:pt x="547704" y="105058"/>
                </a:lnTo>
                <a:lnTo>
                  <a:pt x="506904" y="125501"/>
                </a:lnTo>
                <a:lnTo>
                  <a:pt x="467391" y="147815"/>
                </a:lnTo>
                <a:lnTo>
                  <a:pt x="429212" y="171931"/>
                </a:lnTo>
                <a:lnTo>
                  <a:pt x="392413" y="197782"/>
                </a:lnTo>
                <a:lnTo>
                  <a:pt x="357040" y="225300"/>
                </a:lnTo>
                <a:lnTo>
                  <a:pt x="323139" y="254416"/>
                </a:lnTo>
                <a:lnTo>
                  <a:pt x="290757" y="285064"/>
                </a:lnTo>
                <a:lnTo>
                  <a:pt x="259940" y="317174"/>
                </a:lnTo>
                <a:lnTo>
                  <a:pt x="230734" y="350680"/>
                </a:lnTo>
                <a:lnTo>
                  <a:pt x="203185" y="385512"/>
                </a:lnTo>
                <a:lnTo>
                  <a:pt x="177340" y="421603"/>
                </a:lnTo>
                <a:lnTo>
                  <a:pt x="153245" y="458885"/>
                </a:lnTo>
                <a:lnTo>
                  <a:pt x="130946" y="497290"/>
                </a:lnTo>
                <a:lnTo>
                  <a:pt x="110490" y="536751"/>
                </a:lnTo>
                <a:lnTo>
                  <a:pt x="91922" y="577198"/>
                </a:lnTo>
                <a:lnTo>
                  <a:pt x="75289" y="618565"/>
                </a:lnTo>
                <a:lnTo>
                  <a:pt x="60637" y="660782"/>
                </a:lnTo>
                <a:lnTo>
                  <a:pt x="48013" y="703783"/>
                </a:lnTo>
                <a:lnTo>
                  <a:pt x="37462" y="747499"/>
                </a:lnTo>
                <a:lnTo>
                  <a:pt x="29032" y="791862"/>
                </a:lnTo>
                <a:lnTo>
                  <a:pt x="22767" y="836804"/>
                </a:lnTo>
                <a:lnTo>
                  <a:pt x="18715" y="882258"/>
                </a:lnTo>
                <a:lnTo>
                  <a:pt x="16922" y="928155"/>
                </a:lnTo>
                <a:lnTo>
                  <a:pt x="17433" y="974427"/>
                </a:lnTo>
                <a:lnTo>
                  <a:pt x="20296" y="1021007"/>
                </a:lnTo>
                <a:lnTo>
                  <a:pt x="25556" y="1067826"/>
                </a:lnTo>
                <a:lnTo>
                  <a:pt x="33260" y="1114817"/>
                </a:lnTo>
                <a:lnTo>
                  <a:pt x="44231" y="1164929"/>
                </a:lnTo>
                <a:lnTo>
                  <a:pt x="57888" y="1214109"/>
                </a:lnTo>
                <a:lnTo>
                  <a:pt x="74165" y="1262265"/>
                </a:lnTo>
                <a:lnTo>
                  <a:pt x="92999" y="1309300"/>
                </a:lnTo>
                <a:lnTo>
                  <a:pt x="114324" y="1355119"/>
                </a:lnTo>
                <a:lnTo>
                  <a:pt x="138077" y="1399630"/>
                </a:lnTo>
                <a:lnTo>
                  <a:pt x="164192" y="1442736"/>
                </a:lnTo>
                <a:lnTo>
                  <a:pt x="192606" y="1484344"/>
                </a:lnTo>
                <a:lnTo>
                  <a:pt x="223253" y="1524358"/>
                </a:lnTo>
                <a:lnTo>
                  <a:pt x="256069" y="1562684"/>
                </a:lnTo>
                <a:lnTo>
                  <a:pt x="290989" y="1599228"/>
                </a:lnTo>
                <a:lnTo>
                  <a:pt x="327949" y="1633895"/>
                </a:lnTo>
                <a:lnTo>
                  <a:pt x="366885" y="1666590"/>
                </a:lnTo>
                <a:lnTo>
                  <a:pt x="407731" y="1697219"/>
                </a:lnTo>
                <a:lnTo>
                  <a:pt x="450424" y="1725687"/>
                </a:lnTo>
                <a:lnTo>
                  <a:pt x="441394" y="174003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1459" y="3808603"/>
            <a:ext cx="8714105" cy="103505"/>
          </a:xfrm>
          <a:custGeom>
            <a:avLst/>
            <a:gdLst/>
            <a:ahLst/>
            <a:cxnLst/>
            <a:rect l="l" t="t" r="r" b="b"/>
            <a:pathLst>
              <a:path w="8714105" h="103504">
                <a:moveTo>
                  <a:pt x="8625205" y="0"/>
                </a:moveTo>
                <a:lnTo>
                  <a:pt x="8621268" y="1016"/>
                </a:lnTo>
                <a:lnTo>
                  <a:pt x="8617712" y="7112"/>
                </a:lnTo>
                <a:lnTo>
                  <a:pt x="8618728" y="11049"/>
                </a:lnTo>
                <a:lnTo>
                  <a:pt x="8677503" y="45334"/>
                </a:lnTo>
                <a:lnTo>
                  <a:pt x="8701532" y="45339"/>
                </a:lnTo>
                <a:lnTo>
                  <a:pt x="8701532" y="58039"/>
                </a:lnTo>
                <a:lnTo>
                  <a:pt x="8677728" y="58039"/>
                </a:lnTo>
                <a:lnTo>
                  <a:pt x="8618728" y="92456"/>
                </a:lnTo>
                <a:lnTo>
                  <a:pt x="8617712" y="96393"/>
                </a:lnTo>
                <a:lnTo>
                  <a:pt x="8619490" y="99441"/>
                </a:lnTo>
                <a:lnTo>
                  <a:pt x="8621268" y="102362"/>
                </a:lnTo>
                <a:lnTo>
                  <a:pt x="8625205" y="103378"/>
                </a:lnTo>
                <a:lnTo>
                  <a:pt x="8628253" y="101727"/>
                </a:lnTo>
                <a:lnTo>
                  <a:pt x="8702988" y="58039"/>
                </a:lnTo>
                <a:lnTo>
                  <a:pt x="8701532" y="58039"/>
                </a:lnTo>
                <a:lnTo>
                  <a:pt x="8702995" y="58034"/>
                </a:lnTo>
                <a:lnTo>
                  <a:pt x="8713851" y="51689"/>
                </a:lnTo>
                <a:lnTo>
                  <a:pt x="8625205" y="0"/>
                </a:lnTo>
                <a:close/>
              </a:path>
              <a:path w="8714105" h="103504">
                <a:moveTo>
                  <a:pt x="8688505" y="51752"/>
                </a:moveTo>
                <a:lnTo>
                  <a:pt x="8677735" y="58034"/>
                </a:lnTo>
                <a:lnTo>
                  <a:pt x="8701532" y="58039"/>
                </a:lnTo>
                <a:lnTo>
                  <a:pt x="8701532" y="57277"/>
                </a:lnTo>
                <a:lnTo>
                  <a:pt x="8697976" y="57277"/>
                </a:lnTo>
                <a:lnTo>
                  <a:pt x="8688505" y="51752"/>
                </a:lnTo>
                <a:close/>
              </a:path>
              <a:path w="8714105" h="103504">
                <a:moveTo>
                  <a:pt x="0" y="43815"/>
                </a:moveTo>
                <a:lnTo>
                  <a:pt x="0" y="56515"/>
                </a:lnTo>
                <a:lnTo>
                  <a:pt x="8677735" y="58034"/>
                </a:lnTo>
                <a:lnTo>
                  <a:pt x="8688505" y="51752"/>
                </a:lnTo>
                <a:lnTo>
                  <a:pt x="8677503" y="45334"/>
                </a:lnTo>
                <a:lnTo>
                  <a:pt x="0" y="43815"/>
                </a:lnTo>
                <a:close/>
              </a:path>
              <a:path w="8714105" h="103504">
                <a:moveTo>
                  <a:pt x="8697976" y="46228"/>
                </a:moveTo>
                <a:lnTo>
                  <a:pt x="8688505" y="51752"/>
                </a:lnTo>
                <a:lnTo>
                  <a:pt x="8697976" y="57277"/>
                </a:lnTo>
                <a:lnTo>
                  <a:pt x="8697976" y="46228"/>
                </a:lnTo>
                <a:close/>
              </a:path>
              <a:path w="8714105" h="103504">
                <a:moveTo>
                  <a:pt x="8701532" y="46228"/>
                </a:moveTo>
                <a:lnTo>
                  <a:pt x="8697976" y="46228"/>
                </a:lnTo>
                <a:lnTo>
                  <a:pt x="8697976" y="57277"/>
                </a:lnTo>
                <a:lnTo>
                  <a:pt x="8701532" y="57277"/>
                </a:lnTo>
                <a:lnTo>
                  <a:pt x="8701532" y="46228"/>
                </a:lnTo>
                <a:close/>
              </a:path>
              <a:path w="8714105" h="103504">
                <a:moveTo>
                  <a:pt x="8677503" y="45334"/>
                </a:moveTo>
                <a:lnTo>
                  <a:pt x="8688505" y="51752"/>
                </a:lnTo>
                <a:lnTo>
                  <a:pt x="8697976" y="46228"/>
                </a:lnTo>
                <a:lnTo>
                  <a:pt x="8701532" y="46228"/>
                </a:lnTo>
                <a:lnTo>
                  <a:pt x="8701532" y="45339"/>
                </a:lnTo>
                <a:lnTo>
                  <a:pt x="8677503" y="4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7547" y="3502152"/>
            <a:ext cx="103505" cy="1584325"/>
          </a:xfrm>
          <a:custGeom>
            <a:avLst/>
            <a:gdLst/>
            <a:ahLst/>
            <a:cxnLst/>
            <a:rect l="l" t="t" r="r" b="b"/>
            <a:pathLst>
              <a:path w="103505" h="1584325">
                <a:moveTo>
                  <a:pt x="7086" y="1488313"/>
                </a:moveTo>
                <a:lnTo>
                  <a:pt x="4063" y="1489964"/>
                </a:lnTo>
                <a:lnTo>
                  <a:pt x="1028" y="1491742"/>
                </a:lnTo>
                <a:lnTo>
                  <a:pt x="0" y="1495679"/>
                </a:lnTo>
                <a:lnTo>
                  <a:pt x="51612" y="1584325"/>
                </a:lnTo>
                <a:lnTo>
                  <a:pt x="58971" y="1571752"/>
                </a:lnTo>
                <a:lnTo>
                  <a:pt x="45275" y="1571752"/>
                </a:lnTo>
                <a:lnTo>
                  <a:pt x="45299" y="1548257"/>
                </a:lnTo>
                <a:lnTo>
                  <a:pt x="12431" y="1491742"/>
                </a:lnTo>
                <a:lnTo>
                  <a:pt x="10972" y="1489329"/>
                </a:lnTo>
                <a:lnTo>
                  <a:pt x="7086" y="1488313"/>
                </a:lnTo>
                <a:close/>
              </a:path>
              <a:path w="103505" h="1584325">
                <a:moveTo>
                  <a:pt x="45299" y="1548257"/>
                </a:moveTo>
                <a:lnTo>
                  <a:pt x="45275" y="1571752"/>
                </a:lnTo>
                <a:lnTo>
                  <a:pt x="57975" y="1571752"/>
                </a:lnTo>
                <a:lnTo>
                  <a:pt x="57978" y="1568577"/>
                </a:lnTo>
                <a:lnTo>
                  <a:pt x="46139" y="1568577"/>
                </a:lnTo>
                <a:lnTo>
                  <a:pt x="51639" y="1559163"/>
                </a:lnTo>
                <a:lnTo>
                  <a:pt x="45299" y="1548257"/>
                </a:lnTo>
                <a:close/>
              </a:path>
              <a:path w="103505" h="1584325">
                <a:moveTo>
                  <a:pt x="96329" y="1488313"/>
                </a:moveTo>
                <a:lnTo>
                  <a:pt x="92443" y="1489329"/>
                </a:lnTo>
                <a:lnTo>
                  <a:pt x="58011" y="1548257"/>
                </a:lnTo>
                <a:lnTo>
                  <a:pt x="57975" y="1571752"/>
                </a:lnTo>
                <a:lnTo>
                  <a:pt x="58971" y="1571752"/>
                </a:lnTo>
                <a:lnTo>
                  <a:pt x="101638" y="1498854"/>
                </a:lnTo>
                <a:lnTo>
                  <a:pt x="103403" y="1495806"/>
                </a:lnTo>
                <a:lnTo>
                  <a:pt x="102387" y="1491869"/>
                </a:lnTo>
                <a:lnTo>
                  <a:pt x="96329" y="1488313"/>
                </a:lnTo>
                <a:close/>
              </a:path>
              <a:path w="103505" h="1584325">
                <a:moveTo>
                  <a:pt x="51639" y="1559163"/>
                </a:moveTo>
                <a:lnTo>
                  <a:pt x="46139" y="1568577"/>
                </a:lnTo>
                <a:lnTo>
                  <a:pt x="57111" y="1568577"/>
                </a:lnTo>
                <a:lnTo>
                  <a:pt x="51639" y="1559163"/>
                </a:lnTo>
                <a:close/>
              </a:path>
              <a:path w="103505" h="1584325">
                <a:moveTo>
                  <a:pt x="57999" y="1548279"/>
                </a:moveTo>
                <a:lnTo>
                  <a:pt x="51639" y="1559163"/>
                </a:lnTo>
                <a:lnTo>
                  <a:pt x="57111" y="1568577"/>
                </a:lnTo>
                <a:lnTo>
                  <a:pt x="57978" y="1568577"/>
                </a:lnTo>
                <a:lnTo>
                  <a:pt x="57999" y="1548279"/>
                </a:lnTo>
                <a:close/>
              </a:path>
              <a:path w="103505" h="1584325">
                <a:moveTo>
                  <a:pt x="59550" y="0"/>
                </a:moveTo>
                <a:lnTo>
                  <a:pt x="46850" y="0"/>
                </a:lnTo>
                <a:lnTo>
                  <a:pt x="45311" y="1548279"/>
                </a:lnTo>
                <a:lnTo>
                  <a:pt x="51639" y="1559163"/>
                </a:lnTo>
                <a:lnTo>
                  <a:pt x="57999" y="1548279"/>
                </a:lnTo>
                <a:lnTo>
                  <a:pt x="59550" y="0"/>
                </a:lnTo>
                <a:close/>
              </a:path>
            </a:pathLst>
          </a:custGeom>
          <a:solidFill>
            <a:srgbClr val="292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39609" y="3500628"/>
            <a:ext cx="103505" cy="1584325"/>
          </a:xfrm>
          <a:custGeom>
            <a:avLst/>
            <a:gdLst/>
            <a:ahLst/>
            <a:cxnLst/>
            <a:rect l="l" t="t" r="r" b="b"/>
            <a:pathLst>
              <a:path w="103504" h="1584325">
                <a:moveTo>
                  <a:pt x="6985" y="1488313"/>
                </a:moveTo>
                <a:lnTo>
                  <a:pt x="4064" y="1489964"/>
                </a:lnTo>
                <a:lnTo>
                  <a:pt x="1016" y="1491742"/>
                </a:lnTo>
                <a:lnTo>
                  <a:pt x="0" y="1495679"/>
                </a:lnTo>
                <a:lnTo>
                  <a:pt x="1725" y="1498854"/>
                </a:lnTo>
                <a:lnTo>
                  <a:pt x="51562" y="1584325"/>
                </a:lnTo>
                <a:lnTo>
                  <a:pt x="58922" y="1571752"/>
                </a:lnTo>
                <a:lnTo>
                  <a:pt x="45212" y="1571752"/>
                </a:lnTo>
                <a:lnTo>
                  <a:pt x="45234" y="1548276"/>
                </a:lnTo>
                <a:lnTo>
                  <a:pt x="12390" y="1491742"/>
                </a:lnTo>
                <a:lnTo>
                  <a:pt x="10922" y="1489329"/>
                </a:lnTo>
                <a:lnTo>
                  <a:pt x="6985" y="1488313"/>
                </a:lnTo>
                <a:close/>
              </a:path>
              <a:path w="103504" h="1584325">
                <a:moveTo>
                  <a:pt x="45234" y="1548276"/>
                </a:moveTo>
                <a:lnTo>
                  <a:pt x="45212" y="1571752"/>
                </a:lnTo>
                <a:lnTo>
                  <a:pt x="57912" y="1571752"/>
                </a:lnTo>
                <a:lnTo>
                  <a:pt x="57915" y="1568577"/>
                </a:lnTo>
                <a:lnTo>
                  <a:pt x="46100" y="1568577"/>
                </a:lnTo>
                <a:lnTo>
                  <a:pt x="51582" y="1559207"/>
                </a:lnTo>
                <a:lnTo>
                  <a:pt x="45234" y="1548276"/>
                </a:lnTo>
                <a:close/>
              </a:path>
              <a:path w="103504" h="1584325">
                <a:moveTo>
                  <a:pt x="96266" y="1488313"/>
                </a:moveTo>
                <a:lnTo>
                  <a:pt x="92329" y="1489329"/>
                </a:lnTo>
                <a:lnTo>
                  <a:pt x="90678" y="1492377"/>
                </a:lnTo>
                <a:lnTo>
                  <a:pt x="57976" y="1548276"/>
                </a:lnTo>
                <a:lnTo>
                  <a:pt x="57912" y="1571752"/>
                </a:lnTo>
                <a:lnTo>
                  <a:pt x="58922" y="1571752"/>
                </a:lnTo>
                <a:lnTo>
                  <a:pt x="103378" y="1495806"/>
                </a:lnTo>
                <a:lnTo>
                  <a:pt x="102362" y="1491869"/>
                </a:lnTo>
                <a:lnTo>
                  <a:pt x="96266" y="1488313"/>
                </a:lnTo>
                <a:close/>
              </a:path>
              <a:path w="103504" h="1584325">
                <a:moveTo>
                  <a:pt x="51582" y="1559207"/>
                </a:moveTo>
                <a:lnTo>
                  <a:pt x="46100" y="1568577"/>
                </a:lnTo>
                <a:lnTo>
                  <a:pt x="57023" y="1568577"/>
                </a:lnTo>
                <a:lnTo>
                  <a:pt x="51582" y="1559207"/>
                </a:lnTo>
                <a:close/>
              </a:path>
              <a:path w="103504" h="1584325">
                <a:moveTo>
                  <a:pt x="57934" y="1548348"/>
                </a:moveTo>
                <a:lnTo>
                  <a:pt x="51582" y="1559207"/>
                </a:lnTo>
                <a:lnTo>
                  <a:pt x="57023" y="1568577"/>
                </a:lnTo>
                <a:lnTo>
                  <a:pt x="57915" y="1568577"/>
                </a:lnTo>
                <a:lnTo>
                  <a:pt x="57934" y="1548348"/>
                </a:lnTo>
                <a:close/>
              </a:path>
              <a:path w="103504" h="1584325">
                <a:moveTo>
                  <a:pt x="59436" y="0"/>
                </a:moveTo>
                <a:lnTo>
                  <a:pt x="46736" y="0"/>
                </a:lnTo>
                <a:lnTo>
                  <a:pt x="45292" y="1488313"/>
                </a:lnTo>
                <a:lnTo>
                  <a:pt x="45276" y="1548348"/>
                </a:lnTo>
                <a:lnTo>
                  <a:pt x="51582" y="1559207"/>
                </a:lnTo>
                <a:lnTo>
                  <a:pt x="57934" y="1548348"/>
                </a:lnTo>
                <a:lnTo>
                  <a:pt x="59436" y="0"/>
                </a:lnTo>
                <a:close/>
              </a:path>
            </a:pathLst>
          </a:custGeom>
          <a:solidFill>
            <a:srgbClr val="292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5374" y="5229605"/>
            <a:ext cx="1079500" cy="1080770"/>
          </a:xfrm>
          <a:custGeom>
            <a:avLst/>
            <a:gdLst/>
            <a:ahLst/>
            <a:cxnLst/>
            <a:rect l="l" t="t" r="r" b="b"/>
            <a:pathLst>
              <a:path w="1079500" h="1080770">
                <a:moveTo>
                  <a:pt x="539495" y="0"/>
                </a:moveTo>
                <a:lnTo>
                  <a:pt x="490390" y="2208"/>
                </a:lnTo>
                <a:lnTo>
                  <a:pt x="442521" y="8706"/>
                </a:lnTo>
                <a:lnTo>
                  <a:pt x="396076" y="19302"/>
                </a:lnTo>
                <a:lnTo>
                  <a:pt x="351248" y="33806"/>
                </a:lnTo>
                <a:lnTo>
                  <a:pt x="308227" y="52026"/>
                </a:lnTo>
                <a:lnTo>
                  <a:pt x="267202" y="73772"/>
                </a:lnTo>
                <a:lnTo>
                  <a:pt x="228365" y="98854"/>
                </a:lnTo>
                <a:lnTo>
                  <a:pt x="191905" y="127079"/>
                </a:lnTo>
                <a:lnTo>
                  <a:pt x="158014" y="158257"/>
                </a:lnTo>
                <a:lnTo>
                  <a:pt x="126882" y="192198"/>
                </a:lnTo>
                <a:lnTo>
                  <a:pt x="98700" y="228710"/>
                </a:lnTo>
                <a:lnTo>
                  <a:pt x="73657" y="267603"/>
                </a:lnTo>
                <a:lnTo>
                  <a:pt x="51944" y="308685"/>
                </a:lnTo>
                <a:lnTo>
                  <a:pt x="33752" y="351765"/>
                </a:lnTo>
                <a:lnTo>
                  <a:pt x="19271" y="396654"/>
                </a:lnTo>
                <a:lnTo>
                  <a:pt x="8692" y="443159"/>
                </a:lnTo>
                <a:lnTo>
                  <a:pt x="2204" y="491091"/>
                </a:lnTo>
                <a:lnTo>
                  <a:pt x="0" y="540258"/>
                </a:lnTo>
                <a:lnTo>
                  <a:pt x="2204" y="589432"/>
                </a:lnTo>
                <a:lnTo>
                  <a:pt x="8692" y="637369"/>
                </a:lnTo>
                <a:lnTo>
                  <a:pt x="19271" y="683879"/>
                </a:lnTo>
                <a:lnTo>
                  <a:pt x="33752" y="728770"/>
                </a:lnTo>
                <a:lnTo>
                  <a:pt x="51944" y="771852"/>
                </a:lnTo>
                <a:lnTo>
                  <a:pt x="73657" y="812935"/>
                </a:lnTo>
                <a:lnTo>
                  <a:pt x="98700" y="851827"/>
                </a:lnTo>
                <a:lnTo>
                  <a:pt x="126882" y="888338"/>
                </a:lnTo>
                <a:lnTo>
                  <a:pt x="158014" y="922277"/>
                </a:lnTo>
                <a:lnTo>
                  <a:pt x="191905" y="953453"/>
                </a:lnTo>
                <a:lnTo>
                  <a:pt x="228365" y="981675"/>
                </a:lnTo>
                <a:lnTo>
                  <a:pt x="267202" y="1006754"/>
                </a:lnTo>
                <a:lnTo>
                  <a:pt x="308227" y="1028497"/>
                </a:lnTo>
                <a:lnTo>
                  <a:pt x="351248" y="1046715"/>
                </a:lnTo>
                <a:lnTo>
                  <a:pt x="396076" y="1061217"/>
                </a:lnTo>
                <a:lnTo>
                  <a:pt x="442521" y="1071811"/>
                </a:lnTo>
                <a:lnTo>
                  <a:pt x="490390" y="1078308"/>
                </a:lnTo>
                <a:lnTo>
                  <a:pt x="539495" y="1080516"/>
                </a:lnTo>
                <a:lnTo>
                  <a:pt x="588601" y="1078308"/>
                </a:lnTo>
                <a:lnTo>
                  <a:pt x="636470" y="1071811"/>
                </a:lnTo>
                <a:lnTo>
                  <a:pt x="682915" y="1061217"/>
                </a:lnTo>
                <a:lnTo>
                  <a:pt x="727743" y="1046715"/>
                </a:lnTo>
                <a:lnTo>
                  <a:pt x="770764" y="1028497"/>
                </a:lnTo>
                <a:lnTo>
                  <a:pt x="811789" y="1006754"/>
                </a:lnTo>
                <a:lnTo>
                  <a:pt x="850626" y="981675"/>
                </a:lnTo>
                <a:lnTo>
                  <a:pt x="887086" y="953453"/>
                </a:lnTo>
                <a:lnTo>
                  <a:pt x="920977" y="922277"/>
                </a:lnTo>
                <a:lnTo>
                  <a:pt x="952109" y="888338"/>
                </a:lnTo>
                <a:lnTo>
                  <a:pt x="980291" y="851827"/>
                </a:lnTo>
                <a:lnTo>
                  <a:pt x="1005334" y="812935"/>
                </a:lnTo>
                <a:lnTo>
                  <a:pt x="1027047" y="771852"/>
                </a:lnTo>
                <a:lnTo>
                  <a:pt x="1045239" y="728770"/>
                </a:lnTo>
                <a:lnTo>
                  <a:pt x="1059720" y="683879"/>
                </a:lnTo>
                <a:lnTo>
                  <a:pt x="1070299" y="637369"/>
                </a:lnTo>
                <a:lnTo>
                  <a:pt x="1076787" y="589432"/>
                </a:lnTo>
                <a:lnTo>
                  <a:pt x="1078992" y="540258"/>
                </a:lnTo>
                <a:lnTo>
                  <a:pt x="1076787" y="491091"/>
                </a:lnTo>
                <a:lnTo>
                  <a:pt x="1070299" y="443159"/>
                </a:lnTo>
                <a:lnTo>
                  <a:pt x="1059720" y="396654"/>
                </a:lnTo>
                <a:lnTo>
                  <a:pt x="1045239" y="351765"/>
                </a:lnTo>
                <a:lnTo>
                  <a:pt x="1027047" y="308685"/>
                </a:lnTo>
                <a:lnTo>
                  <a:pt x="1005334" y="267603"/>
                </a:lnTo>
                <a:lnTo>
                  <a:pt x="980291" y="228710"/>
                </a:lnTo>
                <a:lnTo>
                  <a:pt x="952109" y="192198"/>
                </a:lnTo>
                <a:lnTo>
                  <a:pt x="920977" y="158257"/>
                </a:lnTo>
                <a:lnTo>
                  <a:pt x="887086" y="127079"/>
                </a:lnTo>
                <a:lnTo>
                  <a:pt x="850626" y="98854"/>
                </a:lnTo>
                <a:lnTo>
                  <a:pt x="811789" y="73772"/>
                </a:lnTo>
                <a:lnTo>
                  <a:pt x="770764" y="52026"/>
                </a:lnTo>
                <a:lnTo>
                  <a:pt x="727743" y="33806"/>
                </a:lnTo>
                <a:lnTo>
                  <a:pt x="682915" y="19302"/>
                </a:lnTo>
                <a:lnTo>
                  <a:pt x="636470" y="8706"/>
                </a:lnTo>
                <a:lnTo>
                  <a:pt x="588601" y="2208"/>
                </a:lnTo>
                <a:lnTo>
                  <a:pt x="5394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5374" y="5229605"/>
            <a:ext cx="1079500" cy="1080770"/>
          </a:xfrm>
          <a:custGeom>
            <a:avLst/>
            <a:gdLst/>
            <a:ahLst/>
            <a:cxnLst/>
            <a:rect l="l" t="t" r="r" b="b"/>
            <a:pathLst>
              <a:path w="1079500" h="1080770">
                <a:moveTo>
                  <a:pt x="0" y="540258"/>
                </a:moveTo>
                <a:lnTo>
                  <a:pt x="2204" y="491091"/>
                </a:lnTo>
                <a:lnTo>
                  <a:pt x="8692" y="443159"/>
                </a:lnTo>
                <a:lnTo>
                  <a:pt x="19271" y="396654"/>
                </a:lnTo>
                <a:lnTo>
                  <a:pt x="33752" y="351765"/>
                </a:lnTo>
                <a:lnTo>
                  <a:pt x="51944" y="308685"/>
                </a:lnTo>
                <a:lnTo>
                  <a:pt x="73657" y="267603"/>
                </a:lnTo>
                <a:lnTo>
                  <a:pt x="98700" y="228710"/>
                </a:lnTo>
                <a:lnTo>
                  <a:pt x="126882" y="192198"/>
                </a:lnTo>
                <a:lnTo>
                  <a:pt x="158014" y="158257"/>
                </a:lnTo>
                <a:lnTo>
                  <a:pt x="191905" y="127079"/>
                </a:lnTo>
                <a:lnTo>
                  <a:pt x="228365" y="98854"/>
                </a:lnTo>
                <a:lnTo>
                  <a:pt x="267202" y="73772"/>
                </a:lnTo>
                <a:lnTo>
                  <a:pt x="308227" y="52026"/>
                </a:lnTo>
                <a:lnTo>
                  <a:pt x="351248" y="33806"/>
                </a:lnTo>
                <a:lnTo>
                  <a:pt x="396076" y="19302"/>
                </a:lnTo>
                <a:lnTo>
                  <a:pt x="442521" y="8706"/>
                </a:lnTo>
                <a:lnTo>
                  <a:pt x="490390" y="2208"/>
                </a:lnTo>
                <a:lnTo>
                  <a:pt x="539495" y="0"/>
                </a:lnTo>
                <a:lnTo>
                  <a:pt x="588601" y="2208"/>
                </a:lnTo>
                <a:lnTo>
                  <a:pt x="636470" y="8706"/>
                </a:lnTo>
                <a:lnTo>
                  <a:pt x="682915" y="19302"/>
                </a:lnTo>
                <a:lnTo>
                  <a:pt x="727743" y="33806"/>
                </a:lnTo>
                <a:lnTo>
                  <a:pt x="770764" y="52026"/>
                </a:lnTo>
                <a:lnTo>
                  <a:pt x="811789" y="73772"/>
                </a:lnTo>
                <a:lnTo>
                  <a:pt x="850626" y="98854"/>
                </a:lnTo>
                <a:lnTo>
                  <a:pt x="887086" y="127079"/>
                </a:lnTo>
                <a:lnTo>
                  <a:pt x="920977" y="158257"/>
                </a:lnTo>
                <a:lnTo>
                  <a:pt x="952109" y="192198"/>
                </a:lnTo>
                <a:lnTo>
                  <a:pt x="980291" y="228710"/>
                </a:lnTo>
                <a:lnTo>
                  <a:pt x="1005334" y="267603"/>
                </a:lnTo>
                <a:lnTo>
                  <a:pt x="1027047" y="308685"/>
                </a:lnTo>
                <a:lnTo>
                  <a:pt x="1045239" y="351765"/>
                </a:lnTo>
                <a:lnTo>
                  <a:pt x="1059720" y="396654"/>
                </a:lnTo>
                <a:lnTo>
                  <a:pt x="1070299" y="443159"/>
                </a:lnTo>
                <a:lnTo>
                  <a:pt x="1076787" y="491091"/>
                </a:lnTo>
                <a:lnTo>
                  <a:pt x="1078992" y="540258"/>
                </a:lnTo>
                <a:lnTo>
                  <a:pt x="1076787" y="589432"/>
                </a:lnTo>
                <a:lnTo>
                  <a:pt x="1070299" y="637369"/>
                </a:lnTo>
                <a:lnTo>
                  <a:pt x="1059720" y="683879"/>
                </a:lnTo>
                <a:lnTo>
                  <a:pt x="1045239" y="728770"/>
                </a:lnTo>
                <a:lnTo>
                  <a:pt x="1027047" y="771852"/>
                </a:lnTo>
                <a:lnTo>
                  <a:pt x="1005334" y="812935"/>
                </a:lnTo>
                <a:lnTo>
                  <a:pt x="980291" y="851827"/>
                </a:lnTo>
                <a:lnTo>
                  <a:pt x="952109" y="888338"/>
                </a:lnTo>
                <a:lnTo>
                  <a:pt x="920977" y="922277"/>
                </a:lnTo>
                <a:lnTo>
                  <a:pt x="887086" y="953453"/>
                </a:lnTo>
                <a:lnTo>
                  <a:pt x="850626" y="981675"/>
                </a:lnTo>
                <a:lnTo>
                  <a:pt x="811789" y="1006754"/>
                </a:lnTo>
                <a:lnTo>
                  <a:pt x="770764" y="1028497"/>
                </a:lnTo>
                <a:lnTo>
                  <a:pt x="727743" y="1046715"/>
                </a:lnTo>
                <a:lnTo>
                  <a:pt x="682915" y="1061217"/>
                </a:lnTo>
                <a:lnTo>
                  <a:pt x="636470" y="1071811"/>
                </a:lnTo>
                <a:lnTo>
                  <a:pt x="588601" y="1078308"/>
                </a:lnTo>
                <a:lnTo>
                  <a:pt x="539495" y="1080516"/>
                </a:lnTo>
                <a:lnTo>
                  <a:pt x="490390" y="1078308"/>
                </a:lnTo>
                <a:lnTo>
                  <a:pt x="442521" y="1071811"/>
                </a:lnTo>
                <a:lnTo>
                  <a:pt x="396076" y="1061217"/>
                </a:lnTo>
                <a:lnTo>
                  <a:pt x="351248" y="1046715"/>
                </a:lnTo>
                <a:lnTo>
                  <a:pt x="308227" y="1028497"/>
                </a:lnTo>
                <a:lnTo>
                  <a:pt x="267202" y="1006754"/>
                </a:lnTo>
                <a:lnTo>
                  <a:pt x="228365" y="981675"/>
                </a:lnTo>
                <a:lnTo>
                  <a:pt x="191905" y="953453"/>
                </a:lnTo>
                <a:lnTo>
                  <a:pt x="158014" y="922277"/>
                </a:lnTo>
                <a:lnTo>
                  <a:pt x="126882" y="888338"/>
                </a:lnTo>
                <a:lnTo>
                  <a:pt x="98700" y="851827"/>
                </a:lnTo>
                <a:lnTo>
                  <a:pt x="73657" y="812935"/>
                </a:lnTo>
                <a:lnTo>
                  <a:pt x="51944" y="771852"/>
                </a:lnTo>
                <a:lnTo>
                  <a:pt x="33752" y="728770"/>
                </a:lnTo>
                <a:lnTo>
                  <a:pt x="19271" y="683879"/>
                </a:lnTo>
                <a:lnTo>
                  <a:pt x="8692" y="637369"/>
                </a:lnTo>
                <a:lnTo>
                  <a:pt x="2204" y="589432"/>
                </a:lnTo>
                <a:lnTo>
                  <a:pt x="0" y="54025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0683" y="5228844"/>
            <a:ext cx="0" cy="504825"/>
          </a:xfrm>
          <a:custGeom>
            <a:avLst/>
            <a:gdLst/>
            <a:ahLst/>
            <a:cxnLst/>
            <a:rect l="l" t="t" r="r" b="b"/>
            <a:pathLst>
              <a:path h="504825">
                <a:moveTo>
                  <a:pt x="0" y="504824"/>
                </a:moveTo>
                <a:lnTo>
                  <a:pt x="0" y="0"/>
                </a:lnTo>
              </a:path>
            </a:pathLst>
          </a:custGeom>
          <a:ln w="57912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17385" y="5157978"/>
            <a:ext cx="1079500" cy="1080770"/>
          </a:xfrm>
          <a:custGeom>
            <a:avLst/>
            <a:gdLst/>
            <a:ahLst/>
            <a:cxnLst/>
            <a:rect l="l" t="t" r="r" b="b"/>
            <a:pathLst>
              <a:path w="1079500" h="1080770">
                <a:moveTo>
                  <a:pt x="539496" y="0"/>
                </a:moveTo>
                <a:lnTo>
                  <a:pt x="490392" y="2208"/>
                </a:lnTo>
                <a:lnTo>
                  <a:pt x="442524" y="8706"/>
                </a:lnTo>
                <a:lnTo>
                  <a:pt x="396081" y="19302"/>
                </a:lnTo>
                <a:lnTo>
                  <a:pt x="351253" y="33806"/>
                </a:lnTo>
                <a:lnTo>
                  <a:pt x="308232" y="52026"/>
                </a:lnTo>
                <a:lnTo>
                  <a:pt x="267208" y="73772"/>
                </a:lnTo>
                <a:lnTo>
                  <a:pt x="228370" y="98854"/>
                </a:lnTo>
                <a:lnTo>
                  <a:pt x="191911" y="127079"/>
                </a:lnTo>
                <a:lnTo>
                  <a:pt x="158019" y="158257"/>
                </a:lnTo>
                <a:lnTo>
                  <a:pt x="126887" y="192198"/>
                </a:lnTo>
                <a:lnTo>
                  <a:pt x="98703" y="228710"/>
                </a:lnTo>
                <a:lnTo>
                  <a:pt x="73660" y="267603"/>
                </a:lnTo>
                <a:lnTo>
                  <a:pt x="51946" y="308685"/>
                </a:lnTo>
                <a:lnTo>
                  <a:pt x="33753" y="351765"/>
                </a:lnTo>
                <a:lnTo>
                  <a:pt x="19272" y="396654"/>
                </a:lnTo>
                <a:lnTo>
                  <a:pt x="8692" y="443159"/>
                </a:lnTo>
                <a:lnTo>
                  <a:pt x="2204" y="491091"/>
                </a:lnTo>
                <a:lnTo>
                  <a:pt x="0" y="540258"/>
                </a:lnTo>
                <a:lnTo>
                  <a:pt x="2204" y="589432"/>
                </a:lnTo>
                <a:lnTo>
                  <a:pt x="8692" y="637369"/>
                </a:lnTo>
                <a:lnTo>
                  <a:pt x="19272" y="683879"/>
                </a:lnTo>
                <a:lnTo>
                  <a:pt x="33753" y="728770"/>
                </a:lnTo>
                <a:lnTo>
                  <a:pt x="51946" y="771852"/>
                </a:lnTo>
                <a:lnTo>
                  <a:pt x="73659" y="812935"/>
                </a:lnTo>
                <a:lnTo>
                  <a:pt x="98703" y="851827"/>
                </a:lnTo>
                <a:lnTo>
                  <a:pt x="126887" y="888338"/>
                </a:lnTo>
                <a:lnTo>
                  <a:pt x="158019" y="922277"/>
                </a:lnTo>
                <a:lnTo>
                  <a:pt x="191911" y="953453"/>
                </a:lnTo>
                <a:lnTo>
                  <a:pt x="228370" y="981675"/>
                </a:lnTo>
                <a:lnTo>
                  <a:pt x="267207" y="1006754"/>
                </a:lnTo>
                <a:lnTo>
                  <a:pt x="308232" y="1028497"/>
                </a:lnTo>
                <a:lnTo>
                  <a:pt x="351253" y="1046715"/>
                </a:lnTo>
                <a:lnTo>
                  <a:pt x="396081" y="1061217"/>
                </a:lnTo>
                <a:lnTo>
                  <a:pt x="442524" y="1071811"/>
                </a:lnTo>
                <a:lnTo>
                  <a:pt x="490392" y="1078308"/>
                </a:lnTo>
                <a:lnTo>
                  <a:pt x="539496" y="1080516"/>
                </a:lnTo>
                <a:lnTo>
                  <a:pt x="588599" y="1078308"/>
                </a:lnTo>
                <a:lnTo>
                  <a:pt x="636467" y="1071811"/>
                </a:lnTo>
                <a:lnTo>
                  <a:pt x="682910" y="1061217"/>
                </a:lnTo>
                <a:lnTo>
                  <a:pt x="727738" y="1046715"/>
                </a:lnTo>
                <a:lnTo>
                  <a:pt x="770759" y="1028497"/>
                </a:lnTo>
                <a:lnTo>
                  <a:pt x="811783" y="1006754"/>
                </a:lnTo>
                <a:lnTo>
                  <a:pt x="850621" y="981675"/>
                </a:lnTo>
                <a:lnTo>
                  <a:pt x="887080" y="953453"/>
                </a:lnTo>
                <a:lnTo>
                  <a:pt x="920972" y="922277"/>
                </a:lnTo>
                <a:lnTo>
                  <a:pt x="952104" y="888338"/>
                </a:lnTo>
                <a:lnTo>
                  <a:pt x="980288" y="851827"/>
                </a:lnTo>
                <a:lnTo>
                  <a:pt x="1005331" y="812935"/>
                </a:lnTo>
                <a:lnTo>
                  <a:pt x="1027045" y="771852"/>
                </a:lnTo>
                <a:lnTo>
                  <a:pt x="1045238" y="728770"/>
                </a:lnTo>
                <a:lnTo>
                  <a:pt x="1059719" y="683879"/>
                </a:lnTo>
                <a:lnTo>
                  <a:pt x="1070299" y="637369"/>
                </a:lnTo>
                <a:lnTo>
                  <a:pt x="1076787" y="589432"/>
                </a:lnTo>
                <a:lnTo>
                  <a:pt x="1078992" y="540258"/>
                </a:lnTo>
                <a:lnTo>
                  <a:pt x="1076787" y="491091"/>
                </a:lnTo>
                <a:lnTo>
                  <a:pt x="1070299" y="443159"/>
                </a:lnTo>
                <a:lnTo>
                  <a:pt x="1059719" y="396654"/>
                </a:lnTo>
                <a:lnTo>
                  <a:pt x="1045238" y="351765"/>
                </a:lnTo>
                <a:lnTo>
                  <a:pt x="1027045" y="308685"/>
                </a:lnTo>
                <a:lnTo>
                  <a:pt x="1005332" y="267603"/>
                </a:lnTo>
                <a:lnTo>
                  <a:pt x="980288" y="228710"/>
                </a:lnTo>
                <a:lnTo>
                  <a:pt x="952104" y="192198"/>
                </a:lnTo>
                <a:lnTo>
                  <a:pt x="920972" y="158257"/>
                </a:lnTo>
                <a:lnTo>
                  <a:pt x="887080" y="127079"/>
                </a:lnTo>
                <a:lnTo>
                  <a:pt x="850621" y="98854"/>
                </a:lnTo>
                <a:lnTo>
                  <a:pt x="811784" y="73772"/>
                </a:lnTo>
                <a:lnTo>
                  <a:pt x="770759" y="52026"/>
                </a:lnTo>
                <a:lnTo>
                  <a:pt x="727738" y="33806"/>
                </a:lnTo>
                <a:lnTo>
                  <a:pt x="682910" y="19302"/>
                </a:lnTo>
                <a:lnTo>
                  <a:pt x="636467" y="8706"/>
                </a:lnTo>
                <a:lnTo>
                  <a:pt x="588599" y="2208"/>
                </a:lnTo>
                <a:lnTo>
                  <a:pt x="53949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517385" y="5157978"/>
            <a:ext cx="1079500" cy="1080770"/>
          </a:xfrm>
          <a:custGeom>
            <a:avLst/>
            <a:gdLst/>
            <a:ahLst/>
            <a:cxnLst/>
            <a:rect l="l" t="t" r="r" b="b"/>
            <a:pathLst>
              <a:path w="1079500" h="1080770">
                <a:moveTo>
                  <a:pt x="0" y="540258"/>
                </a:moveTo>
                <a:lnTo>
                  <a:pt x="2204" y="491091"/>
                </a:lnTo>
                <a:lnTo>
                  <a:pt x="8692" y="443159"/>
                </a:lnTo>
                <a:lnTo>
                  <a:pt x="19272" y="396654"/>
                </a:lnTo>
                <a:lnTo>
                  <a:pt x="33753" y="351765"/>
                </a:lnTo>
                <a:lnTo>
                  <a:pt x="51946" y="308685"/>
                </a:lnTo>
                <a:lnTo>
                  <a:pt x="73660" y="267603"/>
                </a:lnTo>
                <a:lnTo>
                  <a:pt x="98703" y="228710"/>
                </a:lnTo>
                <a:lnTo>
                  <a:pt x="126887" y="192198"/>
                </a:lnTo>
                <a:lnTo>
                  <a:pt x="158019" y="158257"/>
                </a:lnTo>
                <a:lnTo>
                  <a:pt x="191911" y="127079"/>
                </a:lnTo>
                <a:lnTo>
                  <a:pt x="228370" y="98854"/>
                </a:lnTo>
                <a:lnTo>
                  <a:pt x="267208" y="73772"/>
                </a:lnTo>
                <a:lnTo>
                  <a:pt x="308232" y="52026"/>
                </a:lnTo>
                <a:lnTo>
                  <a:pt x="351253" y="33806"/>
                </a:lnTo>
                <a:lnTo>
                  <a:pt x="396081" y="19302"/>
                </a:lnTo>
                <a:lnTo>
                  <a:pt x="442524" y="8706"/>
                </a:lnTo>
                <a:lnTo>
                  <a:pt x="490392" y="2208"/>
                </a:lnTo>
                <a:lnTo>
                  <a:pt x="539496" y="0"/>
                </a:lnTo>
                <a:lnTo>
                  <a:pt x="588599" y="2208"/>
                </a:lnTo>
                <a:lnTo>
                  <a:pt x="636467" y="8706"/>
                </a:lnTo>
                <a:lnTo>
                  <a:pt x="682910" y="19302"/>
                </a:lnTo>
                <a:lnTo>
                  <a:pt x="727738" y="33806"/>
                </a:lnTo>
                <a:lnTo>
                  <a:pt x="770759" y="52026"/>
                </a:lnTo>
                <a:lnTo>
                  <a:pt x="811784" y="73772"/>
                </a:lnTo>
                <a:lnTo>
                  <a:pt x="850621" y="98854"/>
                </a:lnTo>
                <a:lnTo>
                  <a:pt x="887080" y="127079"/>
                </a:lnTo>
                <a:lnTo>
                  <a:pt x="920972" y="158257"/>
                </a:lnTo>
                <a:lnTo>
                  <a:pt x="952104" y="192198"/>
                </a:lnTo>
                <a:lnTo>
                  <a:pt x="980288" y="228710"/>
                </a:lnTo>
                <a:lnTo>
                  <a:pt x="1005332" y="267603"/>
                </a:lnTo>
                <a:lnTo>
                  <a:pt x="1027045" y="308685"/>
                </a:lnTo>
                <a:lnTo>
                  <a:pt x="1045238" y="351765"/>
                </a:lnTo>
                <a:lnTo>
                  <a:pt x="1059719" y="396654"/>
                </a:lnTo>
                <a:lnTo>
                  <a:pt x="1070299" y="443159"/>
                </a:lnTo>
                <a:lnTo>
                  <a:pt x="1076787" y="491091"/>
                </a:lnTo>
                <a:lnTo>
                  <a:pt x="1078992" y="540258"/>
                </a:lnTo>
                <a:lnTo>
                  <a:pt x="1076787" y="589432"/>
                </a:lnTo>
                <a:lnTo>
                  <a:pt x="1070299" y="637369"/>
                </a:lnTo>
                <a:lnTo>
                  <a:pt x="1059719" y="683879"/>
                </a:lnTo>
                <a:lnTo>
                  <a:pt x="1045238" y="728770"/>
                </a:lnTo>
                <a:lnTo>
                  <a:pt x="1027045" y="771852"/>
                </a:lnTo>
                <a:lnTo>
                  <a:pt x="1005331" y="812935"/>
                </a:lnTo>
                <a:lnTo>
                  <a:pt x="980288" y="851827"/>
                </a:lnTo>
                <a:lnTo>
                  <a:pt x="952104" y="888338"/>
                </a:lnTo>
                <a:lnTo>
                  <a:pt x="920972" y="922277"/>
                </a:lnTo>
                <a:lnTo>
                  <a:pt x="887080" y="953453"/>
                </a:lnTo>
                <a:lnTo>
                  <a:pt x="850621" y="981675"/>
                </a:lnTo>
                <a:lnTo>
                  <a:pt x="811783" y="1006754"/>
                </a:lnTo>
                <a:lnTo>
                  <a:pt x="770759" y="1028497"/>
                </a:lnTo>
                <a:lnTo>
                  <a:pt x="727738" y="1046715"/>
                </a:lnTo>
                <a:lnTo>
                  <a:pt x="682910" y="1061217"/>
                </a:lnTo>
                <a:lnTo>
                  <a:pt x="636467" y="1071811"/>
                </a:lnTo>
                <a:lnTo>
                  <a:pt x="588599" y="1078308"/>
                </a:lnTo>
                <a:lnTo>
                  <a:pt x="539496" y="1080516"/>
                </a:lnTo>
                <a:lnTo>
                  <a:pt x="490392" y="1078308"/>
                </a:lnTo>
                <a:lnTo>
                  <a:pt x="442524" y="1071811"/>
                </a:lnTo>
                <a:lnTo>
                  <a:pt x="396081" y="1061217"/>
                </a:lnTo>
                <a:lnTo>
                  <a:pt x="351253" y="1046715"/>
                </a:lnTo>
                <a:lnTo>
                  <a:pt x="308232" y="1028497"/>
                </a:lnTo>
                <a:lnTo>
                  <a:pt x="267207" y="1006754"/>
                </a:lnTo>
                <a:lnTo>
                  <a:pt x="228370" y="981675"/>
                </a:lnTo>
                <a:lnTo>
                  <a:pt x="191911" y="953453"/>
                </a:lnTo>
                <a:lnTo>
                  <a:pt x="158019" y="922277"/>
                </a:lnTo>
                <a:lnTo>
                  <a:pt x="126887" y="888338"/>
                </a:lnTo>
                <a:lnTo>
                  <a:pt x="98703" y="851827"/>
                </a:lnTo>
                <a:lnTo>
                  <a:pt x="73659" y="812935"/>
                </a:lnTo>
                <a:lnTo>
                  <a:pt x="51946" y="771852"/>
                </a:lnTo>
                <a:lnTo>
                  <a:pt x="33753" y="728770"/>
                </a:lnTo>
                <a:lnTo>
                  <a:pt x="19272" y="683879"/>
                </a:lnTo>
                <a:lnTo>
                  <a:pt x="8692" y="637369"/>
                </a:lnTo>
                <a:lnTo>
                  <a:pt x="2204" y="589432"/>
                </a:lnTo>
                <a:lnTo>
                  <a:pt x="0" y="54025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73595" y="5315711"/>
            <a:ext cx="419100" cy="346075"/>
          </a:xfrm>
          <a:custGeom>
            <a:avLst/>
            <a:gdLst/>
            <a:ahLst/>
            <a:cxnLst/>
            <a:rect l="l" t="t" r="r" b="b"/>
            <a:pathLst>
              <a:path w="419100" h="346075">
                <a:moveTo>
                  <a:pt x="419100" y="346075"/>
                </a:moveTo>
                <a:lnTo>
                  <a:pt x="0" y="0"/>
                </a:lnTo>
              </a:path>
            </a:pathLst>
          </a:custGeom>
          <a:ln w="57912">
            <a:solidFill>
              <a:srgbClr val="2E2E9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828913" y="3963122"/>
            <a:ext cx="9842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b="0" i="1" spc="10" dirty="0">
                <a:latin typeface="Bookman Old Style"/>
                <a:cs typeface="Bookman Old Style"/>
              </a:rPr>
              <a:t>t</a:t>
            </a:r>
            <a:endParaRPr sz="1650">
              <a:latin typeface="Bookman Old Style"/>
              <a:cs typeface="Bookman Old Styl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89090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Teorema </a:t>
            </a:r>
            <a:r>
              <a:rPr dirty="0"/>
              <a:t>del campionamento</a:t>
            </a:r>
            <a:r>
              <a:rPr spc="-110" dirty="0"/>
              <a:t> </a:t>
            </a:r>
            <a:r>
              <a:rPr spc="-5" dirty="0"/>
              <a:t>di  Nyquist-Shannon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1446" y="1701545"/>
            <a:ext cx="7489190" cy="1015365"/>
          </a:xfrm>
          <a:prstGeom prst="rect">
            <a:avLst/>
          </a:prstGeom>
          <a:solidFill>
            <a:srgbClr val="EBEBEB"/>
          </a:solidFill>
          <a:ln w="25907">
            <a:solidFill>
              <a:srgbClr val="CC0066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0170" marR="83820" algn="just">
              <a:lnSpc>
                <a:spcPct val="99500"/>
              </a:lnSpc>
              <a:spcBef>
                <a:spcPts val="309"/>
              </a:spcBef>
            </a:pPr>
            <a:r>
              <a:rPr sz="2000" dirty="0">
                <a:latin typeface="Arial"/>
                <a:cs typeface="Arial"/>
              </a:rPr>
              <a:t>Dato un </a:t>
            </a:r>
            <a:r>
              <a:rPr sz="2000" spc="-5" dirty="0">
                <a:latin typeface="Arial"/>
                <a:cs typeface="Arial"/>
              </a:rPr>
              <a:t>segnale, </a:t>
            </a:r>
            <a:r>
              <a:rPr sz="2000" dirty="0">
                <a:latin typeface="Arial"/>
                <a:cs typeface="Arial"/>
              </a:rPr>
              <a:t>con </a:t>
            </a:r>
            <a:r>
              <a:rPr sz="2000" spc="-5" dirty="0">
                <a:latin typeface="Arial"/>
                <a:cs typeface="Arial"/>
              </a:rPr>
              <a:t>larghezza </a:t>
            </a:r>
            <a:r>
              <a:rPr sz="2000" dirty="0">
                <a:latin typeface="Arial"/>
                <a:cs typeface="Arial"/>
              </a:rPr>
              <a:t>di </a:t>
            </a:r>
            <a:r>
              <a:rPr sz="2000" spc="-5" dirty="0">
                <a:latin typeface="Arial"/>
                <a:cs typeface="Arial"/>
              </a:rPr>
              <a:t>banda </a:t>
            </a:r>
            <a:r>
              <a:rPr sz="2000" i="1" dirty="0">
                <a:latin typeface="Arial"/>
                <a:cs typeface="Arial"/>
              </a:rPr>
              <a:t>B </a:t>
            </a:r>
            <a:r>
              <a:rPr sz="2000" spc="-5" dirty="0">
                <a:latin typeface="Arial"/>
                <a:cs typeface="Arial"/>
              </a:rPr>
              <a:t>finita 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5" dirty="0">
                <a:latin typeface="Arial"/>
                <a:cs typeface="Arial"/>
              </a:rPr>
              <a:t>nota,</a:t>
            </a:r>
            <a:r>
              <a:rPr sz="2000" spc="2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la 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frequenza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minima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campionamento</a:t>
            </a:r>
            <a:r>
              <a:rPr sz="2000" spc="-5" dirty="0">
                <a:latin typeface="Arial"/>
                <a:cs typeface="Arial"/>
              </a:rPr>
              <a:t>, per poter ricostruire  correttamente </a:t>
            </a:r>
            <a:r>
              <a:rPr sz="2000" dirty="0">
                <a:latin typeface="Arial"/>
                <a:cs typeface="Arial"/>
              </a:rPr>
              <a:t>tale segnale, deve essere pari ad almeno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2B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967" y="3960367"/>
            <a:ext cx="7702550" cy="2553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4015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Es.: i </a:t>
            </a:r>
            <a:r>
              <a:rPr sz="1600" spc="-10" dirty="0">
                <a:latin typeface="Arial"/>
                <a:cs typeface="Arial"/>
              </a:rPr>
              <a:t>CD </a:t>
            </a:r>
            <a:r>
              <a:rPr sz="1600" spc="-5" dirty="0">
                <a:latin typeface="Arial"/>
                <a:cs typeface="Arial"/>
              </a:rPr>
              <a:t>audio impiegano una frequenza di campionamento di 44.100 </a:t>
            </a:r>
            <a:r>
              <a:rPr sz="1600" spc="-10" dirty="0">
                <a:latin typeface="Arial"/>
                <a:cs typeface="Arial"/>
              </a:rPr>
              <a:t>Hz  </a:t>
            </a:r>
            <a:r>
              <a:rPr sz="1600" spc="-5" dirty="0">
                <a:latin typeface="Arial"/>
                <a:cs typeface="Arial"/>
              </a:rPr>
              <a:t>(formato wave),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massima frequenza risolvibile è 22.050 Hz, appena sopra </a:t>
            </a:r>
            <a:r>
              <a:rPr sz="1600" dirty="0">
                <a:latin typeface="Arial"/>
                <a:cs typeface="Arial"/>
              </a:rPr>
              <a:t>il  </a:t>
            </a:r>
            <a:r>
              <a:rPr sz="1600" spc="-5" dirty="0">
                <a:latin typeface="Arial"/>
                <a:cs typeface="Arial"/>
              </a:rPr>
              <a:t>limite percepibile dall’udito </a:t>
            </a:r>
            <a:r>
              <a:rPr sz="1600" spc="-10" dirty="0">
                <a:latin typeface="Arial"/>
                <a:cs typeface="Arial"/>
              </a:rPr>
              <a:t>umano </a:t>
            </a:r>
            <a:r>
              <a:rPr sz="1600" spc="-5" dirty="0">
                <a:latin typeface="Arial"/>
                <a:cs typeface="Arial"/>
              </a:rPr>
              <a:t>di 20.000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Hz.</a:t>
            </a:r>
            <a:endParaRPr sz="1600">
              <a:latin typeface="Arial"/>
              <a:cs typeface="Arial"/>
            </a:endParaRPr>
          </a:p>
          <a:p>
            <a:pPr marL="85725" marR="4533900">
              <a:lnSpc>
                <a:spcPct val="193900"/>
              </a:lnSpc>
              <a:spcBef>
                <a:spcPts val="1395"/>
              </a:spcBef>
            </a:pPr>
            <a:r>
              <a:rPr sz="1650" b="1" i="1" spc="-75" dirty="0">
                <a:latin typeface="Arial"/>
                <a:cs typeface="Arial"/>
              </a:rPr>
              <a:t>Speech </a:t>
            </a:r>
            <a:r>
              <a:rPr sz="1650" b="1" i="1" spc="-110" dirty="0">
                <a:latin typeface="Arial"/>
                <a:cs typeface="Arial"/>
              </a:rPr>
              <a:t>Production: </a:t>
            </a:r>
            <a:r>
              <a:rPr sz="1650" i="1" spc="-35" dirty="0">
                <a:latin typeface="Arial"/>
                <a:cs typeface="Arial"/>
              </a:rPr>
              <a:t>up </a:t>
            </a:r>
            <a:r>
              <a:rPr sz="1650" i="1" spc="-25" dirty="0">
                <a:latin typeface="Arial"/>
                <a:cs typeface="Arial"/>
              </a:rPr>
              <a:t>to </a:t>
            </a:r>
            <a:r>
              <a:rPr sz="1650" i="1" spc="-30" dirty="0">
                <a:latin typeface="Arial"/>
                <a:cs typeface="Arial"/>
              </a:rPr>
              <a:t>6-8 </a:t>
            </a:r>
            <a:r>
              <a:rPr sz="1650" i="1" spc="-35" dirty="0">
                <a:latin typeface="Arial"/>
                <a:cs typeface="Arial"/>
              </a:rPr>
              <a:t>KHz  </a:t>
            </a:r>
            <a:r>
              <a:rPr sz="1650" b="1" i="1" spc="-75" dirty="0">
                <a:latin typeface="Arial"/>
                <a:cs typeface="Arial"/>
              </a:rPr>
              <a:t>Speech </a:t>
            </a:r>
            <a:r>
              <a:rPr sz="1650" b="1" i="1" spc="-90" dirty="0">
                <a:latin typeface="Arial"/>
                <a:cs typeface="Arial"/>
              </a:rPr>
              <a:t>Perception: </a:t>
            </a:r>
            <a:r>
              <a:rPr sz="1650" i="1" spc="-35" dirty="0">
                <a:latin typeface="Arial"/>
                <a:cs typeface="Arial"/>
              </a:rPr>
              <a:t>up </a:t>
            </a:r>
            <a:r>
              <a:rPr sz="1650" i="1" spc="-25" dirty="0">
                <a:latin typeface="Arial"/>
                <a:cs typeface="Arial"/>
              </a:rPr>
              <a:t>to</a:t>
            </a:r>
            <a:r>
              <a:rPr sz="1650" i="1" spc="65" dirty="0">
                <a:latin typeface="Arial"/>
                <a:cs typeface="Arial"/>
              </a:rPr>
              <a:t> </a:t>
            </a:r>
            <a:r>
              <a:rPr sz="1650" i="1" spc="-40" dirty="0">
                <a:latin typeface="Arial"/>
                <a:cs typeface="Arial"/>
              </a:rPr>
              <a:t>20KHz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446" y="2846070"/>
            <a:ext cx="7489190" cy="707390"/>
          </a:xfrm>
          <a:prstGeom prst="rect">
            <a:avLst/>
          </a:prstGeom>
          <a:solidFill>
            <a:srgbClr val="EBEBEB"/>
          </a:solidFill>
          <a:ln w="25907">
            <a:solidFill>
              <a:srgbClr val="CC0066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170" marR="81915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Arial"/>
                <a:cs typeface="Arial"/>
              </a:rPr>
              <a:t>Un segnale campionato con </a:t>
            </a:r>
            <a:r>
              <a:rPr sz="2000" spc="-5" dirty="0">
                <a:latin typeface="Arial"/>
                <a:cs typeface="Arial"/>
              </a:rPr>
              <a:t>frequenza pari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i="1" spc="-5" dirty="0">
                <a:latin typeface="Arial"/>
                <a:cs typeface="Arial"/>
              </a:rPr>
              <a:t>f</a:t>
            </a:r>
            <a:r>
              <a:rPr sz="1950" i="1" spc="-7" baseline="-21367" dirty="0">
                <a:latin typeface="Arial"/>
                <a:cs typeface="Arial"/>
              </a:rPr>
              <a:t>c </a:t>
            </a:r>
            <a:r>
              <a:rPr sz="2000" spc="-5" dirty="0">
                <a:latin typeface="Arial"/>
                <a:cs typeface="Arial"/>
              </a:rPr>
              <a:t>avrà </a:t>
            </a:r>
            <a:r>
              <a:rPr sz="2000" dirty="0">
                <a:latin typeface="Arial"/>
                <a:cs typeface="Arial"/>
              </a:rPr>
              <a:t>massima  frequenza risolvibile pari a </a:t>
            </a:r>
            <a:r>
              <a:rPr sz="2000" i="1" dirty="0">
                <a:latin typeface="Arial"/>
                <a:cs typeface="Arial"/>
              </a:rPr>
              <a:t>f</a:t>
            </a:r>
            <a:r>
              <a:rPr sz="1950" i="1" baseline="-21367" dirty="0">
                <a:latin typeface="Arial"/>
                <a:cs typeface="Arial"/>
              </a:rPr>
              <a:t>c</a:t>
            </a:r>
            <a:r>
              <a:rPr sz="1950" i="1" spc="-97" baseline="-21367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/2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1557020"/>
          </a:xfrm>
          <a:custGeom>
            <a:avLst/>
            <a:gdLst/>
            <a:ahLst/>
            <a:cxnLst/>
            <a:rect l="l" t="t" r="r" b="b"/>
            <a:pathLst>
              <a:path w="9144000" h="1557020">
                <a:moveTo>
                  <a:pt x="0" y="1556766"/>
                </a:moveTo>
                <a:lnTo>
                  <a:pt x="9144000" y="1556766"/>
                </a:lnTo>
                <a:lnTo>
                  <a:pt x="9144000" y="0"/>
                </a:lnTo>
                <a:lnTo>
                  <a:pt x="0" y="0"/>
                </a:lnTo>
                <a:lnTo>
                  <a:pt x="0" y="155676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05834"/>
            <a:ext cx="9144000" cy="332740"/>
          </a:xfrm>
          <a:custGeom>
            <a:avLst/>
            <a:gdLst/>
            <a:ahLst/>
            <a:cxnLst/>
            <a:rect l="l" t="t" r="r" b="b"/>
            <a:pathLst>
              <a:path w="9144000" h="332739">
                <a:moveTo>
                  <a:pt x="0" y="332232"/>
                </a:moveTo>
                <a:lnTo>
                  <a:pt x="9144000" y="332232"/>
                </a:lnTo>
                <a:lnTo>
                  <a:pt x="9144000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787133"/>
            <a:ext cx="9144000" cy="71120"/>
          </a:xfrm>
          <a:custGeom>
            <a:avLst/>
            <a:gdLst/>
            <a:ahLst/>
            <a:cxnLst/>
            <a:rect l="l" t="t" r="r" b="b"/>
            <a:pathLst>
              <a:path w="9144000" h="71120">
                <a:moveTo>
                  <a:pt x="0" y="70865"/>
                </a:moveTo>
                <a:lnTo>
                  <a:pt x="9144000" y="70865"/>
                </a:lnTo>
                <a:lnTo>
                  <a:pt x="9144000" y="0"/>
                </a:lnTo>
                <a:lnTo>
                  <a:pt x="0" y="0"/>
                </a:lnTo>
                <a:lnTo>
                  <a:pt x="0" y="7086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20650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Rappresentazione digitale  di </a:t>
            </a:r>
            <a:r>
              <a:rPr dirty="0"/>
              <a:t>segnali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" y="1556766"/>
            <a:ext cx="9144000" cy="2449195"/>
          </a:xfrm>
          <a:custGeom>
            <a:avLst/>
            <a:gdLst/>
            <a:ahLst/>
            <a:cxnLst/>
            <a:rect l="l" t="t" r="r" b="b"/>
            <a:pathLst>
              <a:path w="9144000" h="2449195">
                <a:moveTo>
                  <a:pt x="0" y="2449068"/>
                </a:moveTo>
                <a:lnTo>
                  <a:pt x="9144000" y="2449068"/>
                </a:lnTo>
                <a:lnTo>
                  <a:pt x="9144000" y="0"/>
                </a:lnTo>
                <a:lnTo>
                  <a:pt x="0" y="0"/>
                </a:lnTo>
                <a:lnTo>
                  <a:pt x="0" y="2449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1" y="1556766"/>
            <a:ext cx="9144000" cy="2449195"/>
          </a:xfrm>
          <a:custGeom>
            <a:avLst/>
            <a:gdLst/>
            <a:ahLst/>
            <a:cxnLst/>
            <a:rect l="l" t="t" r="r" b="b"/>
            <a:pathLst>
              <a:path w="9144000" h="2449195">
                <a:moveTo>
                  <a:pt x="0" y="2449068"/>
                </a:moveTo>
                <a:lnTo>
                  <a:pt x="9144000" y="2449068"/>
                </a:lnTo>
                <a:lnTo>
                  <a:pt x="9144000" y="0"/>
                </a:lnTo>
                <a:lnTo>
                  <a:pt x="0" y="0"/>
                </a:lnTo>
                <a:lnTo>
                  <a:pt x="0" y="2449068"/>
                </a:lnTo>
                <a:close/>
              </a:path>
            </a:pathLst>
          </a:custGeom>
          <a:ln w="25907">
            <a:solidFill>
              <a:srgbClr val="BADF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6216" y="2600705"/>
            <a:ext cx="728345" cy="360045"/>
          </a:xfrm>
          <a:custGeom>
            <a:avLst/>
            <a:gdLst/>
            <a:ahLst/>
            <a:cxnLst/>
            <a:rect l="l" t="t" r="r" b="b"/>
            <a:pathLst>
              <a:path w="728345" h="360044">
                <a:moveTo>
                  <a:pt x="512191" y="0"/>
                </a:moveTo>
                <a:lnTo>
                  <a:pt x="512191" y="89916"/>
                </a:lnTo>
                <a:lnTo>
                  <a:pt x="0" y="89916"/>
                </a:lnTo>
                <a:lnTo>
                  <a:pt x="0" y="269748"/>
                </a:lnTo>
                <a:lnTo>
                  <a:pt x="512191" y="269748"/>
                </a:lnTo>
                <a:lnTo>
                  <a:pt x="512191" y="359664"/>
                </a:lnTo>
                <a:lnTo>
                  <a:pt x="727837" y="179832"/>
                </a:lnTo>
                <a:lnTo>
                  <a:pt x="5121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22273" y="2690622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0"/>
                </a:moveTo>
                <a:lnTo>
                  <a:pt x="0" y="179832"/>
                </a:lnTo>
              </a:path>
            </a:pathLst>
          </a:custGeom>
          <a:ln w="539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76216" y="2600705"/>
            <a:ext cx="728345" cy="360045"/>
          </a:xfrm>
          <a:custGeom>
            <a:avLst/>
            <a:gdLst/>
            <a:ahLst/>
            <a:cxnLst/>
            <a:rect l="l" t="t" r="r" b="b"/>
            <a:pathLst>
              <a:path w="728345" h="360044">
                <a:moveTo>
                  <a:pt x="512191" y="0"/>
                </a:moveTo>
                <a:lnTo>
                  <a:pt x="512191" y="89916"/>
                </a:lnTo>
                <a:lnTo>
                  <a:pt x="0" y="89916"/>
                </a:lnTo>
                <a:lnTo>
                  <a:pt x="0" y="269748"/>
                </a:lnTo>
                <a:lnTo>
                  <a:pt x="512191" y="269748"/>
                </a:lnTo>
                <a:lnTo>
                  <a:pt x="512191" y="359664"/>
                </a:lnTo>
                <a:lnTo>
                  <a:pt x="727837" y="179832"/>
                </a:lnTo>
                <a:lnTo>
                  <a:pt x="512191" y="0"/>
                </a:lnTo>
                <a:close/>
              </a:path>
            </a:pathLst>
          </a:custGeom>
          <a:ln w="25908">
            <a:solidFill>
              <a:srgbClr val="BADF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95317" y="2690622"/>
            <a:ext cx="53975" cy="180340"/>
          </a:xfrm>
          <a:custGeom>
            <a:avLst/>
            <a:gdLst/>
            <a:ahLst/>
            <a:cxnLst/>
            <a:rect l="l" t="t" r="r" b="b"/>
            <a:pathLst>
              <a:path w="53975" h="180339">
                <a:moveTo>
                  <a:pt x="0" y="179832"/>
                </a:moveTo>
                <a:lnTo>
                  <a:pt x="53911" y="179832"/>
                </a:lnTo>
                <a:lnTo>
                  <a:pt x="53911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ln w="25908">
            <a:solidFill>
              <a:srgbClr val="BADF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54947" y="2677667"/>
            <a:ext cx="0" cy="205740"/>
          </a:xfrm>
          <a:custGeom>
            <a:avLst/>
            <a:gdLst/>
            <a:ahLst/>
            <a:cxnLst/>
            <a:rect l="l" t="t" r="r" b="b"/>
            <a:pathLst>
              <a:path h="205739">
                <a:moveTo>
                  <a:pt x="0" y="0"/>
                </a:moveTo>
                <a:lnTo>
                  <a:pt x="0" y="205739"/>
                </a:lnTo>
              </a:path>
            </a:pathLst>
          </a:custGeom>
          <a:ln w="52863">
            <a:solidFill>
              <a:srgbClr val="BADF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1218" y="1884707"/>
            <a:ext cx="0" cy="1903095"/>
          </a:xfrm>
          <a:custGeom>
            <a:avLst/>
            <a:gdLst/>
            <a:ahLst/>
            <a:cxnLst/>
            <a:rect l="l" t="t" r="r" b="b"/>
            <a:pathLst>
              <a:path h="1903095">
                <a:moveTo>
                  <a:pt x="0" y="1903009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5173" y="1757046"/>
            <a:ext cx="92710" cy="139700"/>
          </a:xfrm>
          <a:custGeom>
            <a:avLst/>
            <a:gdLst/>
            <a:ahLst/>
            <a:cxnLst/>
            <a:rect l="l" t="t" r="r" b="b"/>
            <a:pathLst>
              <a:path w="92709" h="139700">
                <a:moveTo>
                  <a:pt x="46044" y="0"/>
                </a:moveTo>
                <a:lnTo>
                  <a:pt x="0" y="139266"/>
                </a:lnTo>
                <a:lnTo>
                  <a:pt x="92089" y="139266"/>
                </a:lnTo>
                <a:lnTo>
                  <a:pt x="460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9800" y="3584647"/>
            <a:ext cx="3499485" cy="0"/>
          </a:xfrm>
          <a:custGeom>
            <a:avLst/>
            <a:gdLst/>
            <a:ahLst/>
            <a:cxnLst/>
            <a:rect l="l" t="t" r="r" b="b"/>
            <a:pathLst>
              <a:path w="3499485">
                <a:moveTo>
                  <a:pt x="0" y="0"/>
                </a:moveTo>
                <a:lnTo>
                  <a:pt x="3498955" y="0"/>
                </a:lnTo>
              </a:path>
            </a:pathLst>
          </a:custGeom>
          <a:ln w="10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57245" y="3538225"/>
            <a:ext cx="138430" cy="93345"/>
          </a:xfrm>
          <a:custGeom>
            <a:avLst/>
            <a:gdLst/>
            <a:ahLst/>
            <a:cxnLst/>
            <a:rect l="l" t="t" r="r" b="b"/>
            <a:pathLst>
              <a:path w="138429" h="93345">
                <a:moveTo>
                  <a:pt x="0" y="0"/>
                </a:moveTo>
                <a:lnTo>
                  <a:pt x="0" y="92844"/>
                </a:lnTo>
                <a:lnTo>
                  <a:pt x="138134" y="464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0654" y="2133889"/>
            <a:ext cx="3343910" cy="1232535"/>
          </a:xfrm>
          <a:custGeom>
            <a:avLst/>
            <a:gdLst/>
            <a:ahLst/>
            <a:cxnLst/>
            <a:rect l="l" t="t" r="r" b="b"/>
            <a:pathLst>
              <a:path w="3343910" h="1232535">
                <a:moveTo>
                  <a:pt x="0" y="1232101"/>
                </a:moveTo>
                <a:lnTo>
                  <a:pt x="43205" y="1200153"/>
                </a:lnTo>
                <a:lnTo>
                  <a:pt x="85722" y="1170461"/>
                </a:lnTo>
                <a:lnTo>
                  <a:pt x="126796" y="1141413"/>
                </a:lnTo>
                <a:lnTo>
                  <a:pt x="165674" y="1111394"/>
                </a:lnTo>
                <a:lnTo>
                  <a:pt x="201601" y="1078793"/>
                </a:lnTo>
                <a:lnTo>
                  <a:pt x="235036" y="1040997"/>
                </a:lnTo>
                <a:lnTo>
                  <a:pt x="264609" y="999271"/>
                </a:lnTo>
                <a:lnTo>
                  <a:pt x="290434" y="954181"/>
                </a:lnTo>
                <a:lnTo>
                  <a:pt x="312622" y="906290"/>
                </a:lnTo>
                <a:lnTo>
                  <a:pt x="331285" y="856162"/>
                </a:lnTo>
                <a:lnTo>
                  <a:pt x="346536" y="804362"/>
                </a:lnTo>
                <a:lnTo>
                  <a:pt x="358487" y="751454"/>
                </a:lnTo>
                <a:lnTo>
                  <a:pt x="367249" y="698002"/>
                </a:lnTo>
                <a:lnTo>
                  <a:pt x="372859" y="647597"/>
                </a:lnTo>
                <a:lnTo>
                  <a:pt x="376884" y="597271"/>
                </a:lnTo>
                <a:lnTo>
                  <a:pt x="380463" y="547087"/>
                </a:lnTo>
                <a:lnTo>
                  <a:pt x="384737" y="497106"/>
                </a:lnTo>
                <a:lnTo>
                  <a:pt x="390849" y="447389"/>
                </a:lnTo>
                <a:lnTo>
                  <a:pt x="399937" y="397997"/>
                </a:lnTo>
                <a:lnTo>
                  <a:pt x="413145" y="348991"/>
                </a:lnTo>
                <a:lnTo>
                  <a:pt x="431612" y="300433"/>
                </a:lnTo>
                <a:lnTo>
                  <a:pt x="458746" y="248690"/>
                </a:lnTo>
                <a:lnTo>
                  <a:pt x="492042" y="202520"/>
                </a:lnTo>
                <a:lnTo>
                  <a:pt x="529968" y="166909"/>
                </a:lnTo>
                <a:lnTo>
                  <a:pt x="570996" y="146839"/>
                </a:lnTo>
                <a:lnTo>
                  <a:pt x="601591" y="144358"/>
                </a:lnTo>
                <a:lnTo>
                  <a:pt x="631966" y="151281"/>
                </a:lnTo>
                <a:lnTo>
                  <a:pt x="687884" y="187960"/>
                </a:lnTo>
                <a:lnTo>
                  <a:pt x="716971" y="222256"/>
                </a:lnTo>
                <a:lnTo>
                  <a:pt x="742835" y="262172"/>
                </a:lnTo>
                <a:lnTo>
                  <a:pt x="767386" y="305016"/>
                </a:lnTo>
                <a:lnTo>
                  <a:pt x="792537" y="348098"/>
                </a:lnTo>
                <a:lnTo>
                  <a:pt x="820198" y="388727"/>
                </a:lnTo>
                <a:lnTo>
                  <a:pt x="852281" y="424212"/>
                </a:lnTo>
                <a:lnTo>
                  <a:pt x="896337" y="455866"/>
                </a:lnTo>
                <a:lnTo>
                  <a:pt x="945630" y="476442"/>
                </a:lnTo>
                <a:lnTo>
                  <a:pt x="996940" y="485324"/>
                </a:lnTo>
                <a:lnTo>
                  <a:pt x="1047047" y="481895"/>
                </a:lnTo>
                <a:lnTo>
                  <a:pt x="1086835" y="469064"/>
                </a:lnTo>
                <a:lnTo>
                  <a:pt x="1123974" y="448184"/>
                </a:lnTo>
                <a:lnTo>
                  <a:pt x="1159028" y="420618"/>
                </a:lnTo>
                <a:lnTo>
                  <a:pt x="1192557" y="387729"/>
                </a:lnTo>
                <a:lnTo>
                  <a:pt x="1225122" y="350879"/>
                </a:lnTo>
                <a:lnTo>
                  <a:pt x="1257284" y="311429"/>
                </a:lnTo>
                <a:lnTo>
                  <a:pt x="1289605" y="270743"/>
                </a:lnTo>
                <a:lnTo>
                  <a:pt x="1322646" y="230183"/>
                </a:lnTo>
                <a:lnTo>
                  <a:pt x="1356968" y="191112"/>
                </a:lnTo>
                <a:lnTo>
                  <a:pt x="1393033" y="154632"/>
                </a:lnTo>
                <a:lnTo>
                  <a:pt x="1430753" y="121294"/>
                </a:lnTo>
                <a:lnTo>
                  <a:pt x="1469931" y="91384"/>
                </a:lnTo>
                <a:lnTo>
                  <a:pt x="1510370" y="65190"/>
                </a:lnTo>
                <a:lnTo>
                  <a:pt x="1551876" y="42998"/>
                </a:lnTo>
                <a:lnTo>
                  <a:pt x="1594251" y="25096"/>
                </a:lnTo>
                <a:lnTo>
                  <a:pt x="1637300" y="11771"/>
                </a:lnTo>
                <a:lnTo>
                  <a:pt x="1680827" y="3310"/>
                </a:lnTo>
                <a:lnTo>
                  <a:pt x="1724635" y="0"/>
                </a:lnTo>
                <a:lnTo>
                  <a:pt x="1768528" y="2128"/>
                </a:lnTo>
                <a:lnTo>
                  <a:pt x="1816056" y="11087"/>
                </a:lnTo>
                <a:lnTo>
                  <a:pt x="1862465" y="27381"/>
                </a:lnTo>
                <a:lnTo>
                  <a:pt x="1906742" y="51572"/>
                </a:lnTo>
                <a:lnTo>
                  <a:pt x="1947875" y="84226"/>
                </a:lnTo>
                <a:lnTo>
                  <a:pt x="1982484" y="121957"/>
                </a:lnTo>
                <a:lnTo>
                  <a:pt x="2014375" y="164899"/>
                </a:lnTo>
                <a:lnTo>
                  <a:pt x="2044361" y="210510"/>
                </a:lnTo>
                <a:lnTo>
                  <a:pt x="2073254" y="256250"/>
                </a:lnTo>
                <a:lnTo>
                  <a:pt x="2101868" y="299579"/>
                </a:lnTo>
                <a:lnTo>
                  <a:pt x="2131014" y="337957"/>
                </a:lnTo>
                <a:lnTo>
                  <a:pt x="2161506" y="368842"/>
                </a:lnTo>
                <a:lnTo>
                  <a:pt x="2194157" y="389696"/>
                </a:lnTo>
                <a:lnTo>
                  <a:pt x="2229768" y="398794"/>
                </a:lnTo>
                <a:lnTo>
                  <a:pt x="2268013" y="397274"/>
                </a:lnTo>
                <a:lnTo>
                  <a:pt x="2308519" y="387174"/>
                </a:lnTo>
                <a:lnTo>
                  <a:pt x="2350909" y="370531"/>
                </a:lnTo>
                <a:lnTo>
                  <a:pt x="2394808" y="349382"/>
                </a:lnTo>
                <a:lnTo>
                  <a:pt x="2439840" y="325767"/>
                </a:lnTo>
                <a:lnTo>
                  <a:pt x="2485631" y="301723"/>
                </a:lnTo>
                <a:lnTo>
                  <a:pt x="2533957" y="278102"/>
                </a:lnTo>
                <a:lnTo>
                  <a:pt x="2582361" y="256973"/>
                </a:lnTo>
                <a:lnTo>
                  <a:pt x="2630513" y="239049"/>
                </a:lnTo>
                <a:lnTo>
                  <a:pt x="2678082" y="225043"/>
                </a:lnTo>
                <a:lnTo>
                  <a:pt x="2724737" y="215666"/>
                </a:lnTo>
                <a:lnTo>
                  <a:pt x="2770146" y="211633"/>
                </a:lnTo>
                <a:lnTo>
                  <a:pt x="2813980" y="213655"/>
                </a:lnTo>
                <a:lnTo>
                  <a:pt x="2855908" y="222445"/>
                </a:lnTo>
                <a:lnTo>
                  <a:pt x="2895598" y="238716"/>
                </a:lnTo>
                <a:lnTo>
                  <a:pt x="2932719" y="263181"/>
                </a:lnTo>
                <a:lnTo>
                  <a:pt x="2965569" y="294554"/>
                </a:lnTo>
                <a:lnTo>
                  <a:pt x="2995749" y="332408"/>
                </a:lnTo>
                <a:lnTo>
                  <a:pt x="3023245" y="375094"/>
                </a:lnTo>
                <a:lnTo>
                  <a:pt x="3048042" y="420959"/>
                </a:lnTo>
                <a:lnTo>
                  <a:pt x="3070122" y="468353"/>
                </a:lnTo>
                <a:lnTo>
                  <a:pt x="3089470" y="515623"/>
                </a:lnTo>
                <a:lnTo>
                  <a:pt x="3106564" y="561994"/>
                </a:lnTo>
                <a:lnTo>
                  <a:pt x="3122405" y="606164"/>
                </a:lnTo>
                <a:lnTo>
                  <a:pt x="3138513" y="647761"/>
                </a:lnTo>
                <a:lnTo>
                  <a:pt x="3156406" y="686411"/>
                </a:lnTo>
                <a:lnTo>
                  <a:pt x="3179800" y="724795"/>
                </a:lnTo>
                <a:lnTo>
                  <a:pt x="3208699" y="757308"/>
                </a:lnTo>
                <a:lnTo>
                  <a:pt x="3244617" y="782081"/>
                </a:lnTo>
                <a:lnTo>
                  <a:pt x="3289069" y="797246"/>
                </a:lnTo>
                <a:lnTo>
                  <a:pt x="3343569" y="800933"/>
                </a:lnTo>
              </a:path>
            </a:pathLst>
          </a:custGeom>
          <a:ln w="103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38042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58895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679692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0630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21426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42365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163161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283957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04896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25692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46488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67426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888223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09161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29957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50754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371692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92488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13427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1782" y="3178496"/>
            <a:ext cx="80578" cy="8123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72635" y="2975428"/>
            <a:ext cx="80578" cy="8122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3488" y="2366266"/>
            <a:ext cx="80563" cy="81238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14341" y="2244336"/>
            <a:ext cx="80563" cy="81238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35194" y="2264681"/>
            <a:ext cx="80563" cy="81238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56047" y="2467707"/>
            <a:ext cx="80563" cy="81267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76900" y="2569291"/>
            <a:ext cx="80563" cy="81224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97753" y="2569291"/>
            <a:ext cx="80563" cy="81224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18606" y="2508398"/>
            <a:ext cx="80507" cy="81195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639474" y="2366266"/>
            <a:ext cx="80578" cy="81238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60270" y="2224133"/>
            <a:ext cx="80578" cy="81095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81208" y="2142894"/>
            <a:ext cx="80578" cy="81238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02004" y="2102203"/>
            <a:ext cx="80578" cy="81238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22801" y="2102203"/>
            <a:ext cx="80578" cy="81238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43739" y="2142894"/>
            <a:ext cx="80578" cy="81238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364535" y="2264681"/>
            <a:ext cx="80578" cy="81238"/>
          </a:xfrm>
          <a:prstGeom prst="rect">
            <a:avLst/>
          </a:prstGeom>
          <a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485474" y="2447504"/>
            <a:ext cx="80578" cy="81238"/>
          </a:xfrm>
          <a:prstGeom prst="rect">
            <a:avLst/>
          </a:prstGeom>
          <a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06270" y="2488052"/>
            <a:ext cx="80578" cy="81238"/>
          </a:xfrm>
          <a:prstGeom prst="rect">
            <a:avLst/>
          </a:prstGeom>
          <a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27066" y="2447504"/>
            <a:ext cx="80578" cy="81238"/>
          </a:xfrm>
          <a:prstGeom prst="rect">
            <a:avLst/>
          </a:prstGeom>
          <a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48005" y="2386468"/>
            <a:ext cx="80578" cy="81238"/>
          </a:xfrm>
          <a:prstGeom prst="rect">
            <a:avLst/>
          </a:prstGeom>
          <a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68801" y="2325574"/>
            <a:ext cx="80578" cy="81238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89739" y="2305229"/>
            <a:ext cx="80578" cy="81238"/>
          </a:xfrm>
          <a:prstGeom prst="rect">
            <a:avLst/>
          </a:prstGeom>
          <a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210536" y="2325574"/>
            <a:ext cx="80578" cy="81238"/>
          </a:xfrm>
          <a:prstGeom prst="rect">
            <a:avLst/>
          </a:prstGeom>
          <a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31332" y="2406813"/>
            <a:ext cx="80578" cy="81238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452270" y="2650515"/>
            <a:ext cx="80578" cy="81224"/>
          </a:xfrm>
          <a:prstGeom prst="rect">
            <a:avLst/>
          </a:prstGeom>
          <a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73066" y="2853584"/>
            <a:ext cx="80578" cy="81238"/>
          </a:xfrm>
          <a:prstGeom prst="rect">
            <a:avLst/>
          </a:prstGeom>
          <a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49896" y="3673595"/>
            <a:ext cx="19939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Symbol"/>
                <a:cs typeface="Symbol"/>
              </a:rPr>
              <a:t>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766146" y="3634115"/>
            <a:ext cx="6540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81588" y="1684598"/>
            <a:ext cx="2152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i="1" spc="5" dirty="0">
                <a:latin typeface="Times New Roman"/>
                <a:cs typeface="Times New Roman"/>
              </a:rPr>
              <a:t>s</a:t>
            </a:r>
            <a:r>
              <a:rPr sz="1100" spc="5" dirty="0">
                <a:latin typeface="Symbol"/>
                <a:cs typeface="Symbol"/>
              </a:rPr>
              <a:t></a:t>
            </a:r>
            <a:r>
              <a:rPr sz="1100" i="1" spc="5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Symbol"/>
                <a:cs typeface="Symbol"/>
              </a:rPr>
              <a:t>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33777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54630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075483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196336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317189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92071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12924" y="1960071"/>
            <a:ext cx="0" cy="1706245"/>
          </a:xfrm>
          <a:custGeom>
            <a:avLst/>
            <a:gdLst/>
            <a:ahLst/>
            <a:cxnLst/>
            <a:rect l="l" t="t" r="r" b="b"/>
            <a:pathLst>
              <a:path h="1706245">
                <a:moveTo>
                  <a:pt x="0" y="1705800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47662" y="1884707"/>
            <a:ext cx="0" cy="1903095"/>
          </a:xfrm>
          <a:custGeom>
            <a:avLst/>
            <a:gdLst/>
            <a:ahLst/>
            <a:cxnLst/>
            <a:rect l="l" t="t" r="r" b="b"/>
            <a:pathLst>
              <a:path h="1903095">
                <a:moveTo>
                  <a:pt x="0" y="1903009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01617" y="1757046"/>
            <a:ext cx="92710" cy="139700"/>
          </a:xfrm>
          <a:custGeom>
            <a:avLst/>
            <a:gdLst/>
            <a:ahLst/>
            <a:cxnLst/>
            <a:rect l="l" t="t" r="r" b="b"/>
            <a:pathLst>
              <a:path w="92710" h="139700">
                <a:moveTo>
                  <a:pt x="46044" y="0"/>
                </a:moveTo>
                <a:lnTo>
                  <a:pt x="0" y="139266"/>
                </a:lnTo>
                <a:lnTo>
                  <a:pt x="92089" y="139266"/>
                </a:lnTo>
                <a:lnTo>
                  <a:pt x="460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46244" y="3584647"/>
            <a:ext cx="3499485" cy="0"/>
          </a:xfrm>
          <a:custGeom>
            <a:avLst/>
            <a:gdLst/>
            <a:ahLst/>
            <a:cxnLst/>
            <a:rect l="l" t="t" r="r" b="b"/>
            <a:pathLst>
              <a:path w="3499484">
                <a:moveTo>
                  <a:pt x="0" y="0"/>
                </a:moveTo>
                <a:lnTo>
                  <a:pt x="3498955" y="0"/>
                </a:lnTo>
              </a:path>
            </a:pathLst>
          </a:custGeom>
          <a:ln w="10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833689" y="3538225"/>
            <a:ext cx="138430" cy="93345"/>
          </a:xfrm>
          <a:custGeom>
            <a:avLst/>
            <a:gdLst/>
            <a:ahLst/>
            <a:cxnLst/>
            <a:rect l="l" t="t" r="r" b="b"/>
            <a:pathLst>
              <a:path w="138429" h="93345">
                <a:moveTo>
                  <a:pt x="0" y="0"/>
                </a:moveTo>
                <a:lnTo>
                  <a:pt x="0" y="92844"/>
                </a:lnTo>
                <a:lnTo>
                  <a:pt x="138134" y="464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28226" y="3178496"/>
            <a:ext cx="80578" cy="8123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49079" y="2975428"/>
            <a:ext cx="80578" cy="8122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69932" y="2366266"/>
            <a:ext cx="80563" cy="81238"/>
          </a:xfrm>
          <a:prstGeom prst="rect">
            <a:avLst/>
          </a:prstGeom>
          <a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990785" y="2244336"/>
            <a:ext cx="80563" cy="81238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111638" y="2264681"/>
            <a:ext cx="80563" cy="81238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232491" y="2467707"/>
            <a:ext cx="80563" cy="81267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353344" y="2569291"/>
            <a:ext cx="80563" cy="81224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474197" y="2569291"/>
            <a:ext cx="80563" cy="81224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595050" y="2508398"/>
            <a:ext cx="80507" cy="81195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15917" y="2366266"/>
            <a:ext cx="80578" cy="81238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836714" y="2224133"/>
            <a:ext cx="80578" cy="81095"/>
          </a:xfrm>
          <a:prstGeom prst="rect">
            <a:avLst/>
          </a:prstGeom>
          <a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957652" y="2142894"/>
            <a:ext cx="80578" cy="81238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078449" y="2102203"/>
            <a:ext cx="80578" cy="81238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7199245" y="2102203"/>
            <a:ext cx="80578" cy="81238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7320183" y="2142894"/>
            <a:ext cx="80578" cy="81238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7440979" y="2264681"/>
            <a:ext cx="80578" cy="81238"/>
          </a:xfrm>
          <a:prstGeom prst="rect">
            <a:avLst/>
          </a:prstGeom>
          <a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7561918" y="2447504"/>
            <a:ext cx="80578" cy="81238"/>
          </a:xfrm>
          <a:prstGeom prst="rect">
            <a:avLst/>
          </a:prstGeom>
          <a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7682714" y="2488052"/>
            <a:ext cx="80578" cy="81238"/>
          </a:xfrm>
          <a:prstGeom prst="rect">
            <a:avLst/>
          </a:prstGeom>
          <a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803510" y="2447504"/>
            <a:ext cx="80578" cy="81238"/>
          </a:xfrm>
          <a:prstGeom prst="rect">
            <a:avLst/>
          </a:prstGeom>
          <a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924448" y="2386468"/>
            <a:ext cx="80578" cy="81238"/>
          </a:xfrm>
          <a:prstGeom prst="rect">
            <a:avLst/>
          </a:prstGeom>
          <a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8045245" y="2325574"/>
            <a:ext cx="80578" cy="81238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8166183" y="2305229"/>
            <a:ext cx="80578" cy="81238"/>
          </a:xfrm>
          <a:prstGeom prst="rect">
            <a:avLst/>
          </a:prstGeom>
          <a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8286980" y="2325574"/>
            <a:ext cx="80578" cy="81238"/>
          </a:xfrm>
          <a:prstGeom prst="rect">
            <a:avLst/>
          </a:prstGeom>
          <a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8407775" y="2406813"/>
            <a:ext cx="80578" cy="81238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8528714" y="2650515"/>
            <a:ext cx="80578" cy="81224"/>
          </a:xfrm>
          <a:prstGeom prst="rect">
            <a:avLst/>
          </a:prstGeom>
          <a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8649510" y="2853584"/>
            <a:ext cx="80578" cy="81238"/>
          </a:xfrm>
          <a:prstGeom prst="rect">
            <a:avLst/>
          </a:prstGeom>
          <a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626341" y="3673595"/>
            <a:ext cx="19939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Symbol"/>
                <a:cs typeface="Symbol"/>
              </a:rPr>
              <a:t>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8842591" y="3634115"/>
            <a:ext cx="6540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5637539" y="1684598"/>
            <a:ext cx="255904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i="1" spc="5" dirty="0">
                <a:latin typeface="Times New Roman"/>
                <a:cs typeface="Times New Roman"/>
              </a:rPr>
              <a:t>s</a:t>
            </a:r>
            <a:r>
              <a:rPr sz="1050" i="1" spc="15" baseline="-11904" dirty="0">
                <a:latin typeface="Times New Roman"/>
                <a:cs typeface="Times New Roman"/>
              </a:rPr>
              <a:t>c</a:t>
            </a:r>
            <a:r>
              <a:rPr sz="1100" spc="5" dirty="0">
                <a:latin typeface="Symbol"/>
                <a:cs typeface="Symbol"/>
              </a:rPr>
              <a:t></a:t>
            </a:r>
            <a:r>
              <a:rPr sz="1100" i="1" spc="5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Symbol"/>
                <a:cs typeface="Symbol"/>
              </a:rPr>
              <a:t>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1291589" y="1628394"/>
            <a:ext cx="1767839" cy="337185"/>
          </a:xfrm>
          <a:custGeom>
            <a:avLst/>
            <a:gdLst/>
            <a:ahLst/>
            <a:cxnLst/>
            <a:rect l="l" t="t" r="r" b="b"/>
            <a:pathLst>
              <a:path w="1767839" h="337185">
                <a:moveTo>
                  <a:pt x="0" y="336803"/>
                </a:moveTo>
                <a:lnTo>
                  <a:pt x="1767839" y="336803"/>
                </a:lnTo>
                <a:lnTo>
                  <a:pt x="1767839" y="0"/>
                </a:lnTo>
                <a:lnTo>
                  <a:pt x="0" y="0"/>
                </a:lnTo>
                <a:lnTo>
                  <a:pt x="0" y="3368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254252" y="1606296"/>
            <a:ext cx="1840230" cy="454913"/>
          </a:xfrm>
          <a:prstGeom prst="rect">
            <a:avLst/>
          </a:prstGeom>
          <a:blipFill>
            <a:blip r:embed="rId2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250685" y="1628394"/>
            <a:ext cx="2138680" cy="338455"/>
          </a:xfrm>
          <a:custGeom>
            <a:avLst/>
            <a:gdLst/>
            <a:ahLst/>
            <a:cxnLst/>
            <a:rect l="l" t="t" r="r" b="b"/>
            <a:pathLst>
              <a:path w="2138679" h="338455">
                <a:moveTo>
                  <a:pt x="0" y="338327"/>
                </a:moveTo>
                <a:lnTo>
                  <a:pt x="2138171" y="338327"/>
                </a:lnTo>
                <a:lnTo>
                  <a:pt x="2138171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250685" y="1628394"/>
            <a:ext cx="2138680" cy="338455"/>
          </a:xfrm>
          <a:custGeom>
            <a:avLst/>
            <a:gdLst/>
            <a:ahLst/>
            <a:cxnLst/>
            <a:rect l="l" t="t" r="r" b="b"/>
            <a:pathLst>
              <a:path w="2138679" h="338455">
                <a:moveTo>
                  <a:pt x="0" y="338327"/>
                </a:moveTo>
                <a:lnTo>
                  <a:pt x="2138171" y="338327"/>
                </a:lnTo>
                <a:lnTo>
                  <a:pt x="2138171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ln w="25908">
            <a:solidFill>
              <a:srgbClr val="BADF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6213347" y="1606296"/>
            <a:ext cx="2120646" cy="454913"/>
          </a:xfrm>
          <a:prstGeom prst="rect">
            <a:avLst/>
          </a:prstGeom>
          <a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 txBox="1"/>
          <p:nvPr/>
        </p:nvSpPr>
        <p:spPr>
          <a:xfrm>
            <a:off x="1369567" y="1656079"/>
            <a:ext cx="683323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72685" algn="l"/>
              </a:tabLst>
            </a:pPr>
            <a:r>
              <a:rPr sz="1600" i="1" spc="-5" dirty="0">
                <a:latin typeface="Arial"/>
                <a:cs typeface="Arial"/>
              </a:rPr>
              <a:t>Segnale</a:t>
            </a:r>
            <a:r>
              <a:rPr sz="1600" i="1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continuo	Segnale</a:t>
            </a:r>
            <a:r>
              <a:rPr sz="1600" i="1" spc="-6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campionato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761" y="4338065"/>
            <a:ext cx="9144000" cy="2449195"/>
          </a:xfrm>
          <a:custGeom>
            <a:avLst/>
            <a:gdLst/>
            <a:ahLst/>
            <a:cxnLst/>
            <a:rect l="l" t="t" r="r" b="b"/>
            <a:pathLst>
              <a:path w="9144000" h="2449195">
                <a:moveTo>
                  <a:pt x="0" y="2449068"/>
                </a:moveTo>
                <a:lnTo>
                  <a:pt x="9144000" y="2449068"/>
                </a:lnTo>
                <a:lnTo>
                  <a:pt x="9144000" y="0"/>
                </a:lnTo>
                <a:lnTo>
                  <a:pt x="0" y="0"/>
                </a:lnTo>
                <a:lnTo>
                  <a:pt x="0" y="24490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61" y="4338065"/>
            <a:ext cx="9144000" cy="2449195"/>
          </a:xfrm>
          <a:custGeom>
            <a:avLst/>
            <a:gdLst/>
            <a:ahLst/>
            <a:cxnLst/>
            <a:rect l="l" t="t" r="r" b="b"/>
            <a:pathLst>
              <a:path w="9144000" h="2449195">
                <a:moveTo>
                  <a:pt x="0" y="2449068"/>
                </a:moveTo>
                <a:lnTo>
                  <a:pt x="9144000" y="2449068"/>
                </a:lnTo>
                <a:lnTo>
                  <a:pt x="9144000" y="0"/>
                </a:lnTo>
                <a:lnTo>
                  <a:pt x="0" y="0"/>
                </a:lnTo>
                <a:lnTo>
                  <a:pt x="0" y="2449068"/>
                </a:lnTo>
                <a:close/>
              </a:path>
            </a:pathLst>
          </a:custGeom>
          <a:ln w="25907">
            <a:solidFill>
              <a:srgbClr val="BADF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4131690" y="5382005"/>
            <a:ext cx="729615" cy="360045"/>
          </a:xfrm>
          <a:custGeom>
            <a:avLst/>
            <a:gdLst/>
            <a:ahLst/>
            <a:cxnLst/>
            <a:rect l="l" t="t" r="r" b="b"/>
            <a:pathLst>
              <a:path w="729614" h="360045">
                <a:moveTo>
                  <a:pt x="513080" y="0"/>
                </a:moveTo>
                <a:lnTo>
                  <a:pt x="513080" y="89916"/>
                </a:lnTo>
                <a:lnTo>
                  <a:pt x="0" y="89916"/>
                </a:lnTo>
                <a:lnTo>
                  <a:pt x="0" y="269748"/>
                </a:lnTo>
                <a:lnTo>
                  <a:pt x="513080" y="269748"/>
                </a:lnTo>
                <a:lnTo>
                  <a:pt x="513080" y="359664"/>
                </a:lnTo>
                <a:lnTo>
                  <a:pt x="729107" y="179832"/>
                </a:lnTo>
                <a:lnTo>
                  <a:pt x="5130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4077668" y="5471921"/>
            <a:ext cx="0" cy="180340"/>
          </a:xfrm>
          <a:custGeom>
            <a:avLst/>
            <a:gdLst/>
            <a:ahLst/>
            <a:cxnLst/>
            <a:rect l="l" t="t" r="r" b="b"/>
            <a:pathLst>
              <a:path h="180339">
                <a:moveTo>
                  <a:pt x="0" y="0"/>
                </a:moveTo>
                <a:lnTo>
                  <a:pt x="0" y="179831"/>
                </a:lnTo>
              </a:path>
            </a:pathLst>
          </a:custGeom>
          <a:ln w="540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4131690" y="5382005"/>
            <a:ext cx="729615" cy="360045"/>
          </a:xfrm>
          <a:custGeom>
            <a:avLst/>
            <a:gdLst/>
            <a:ahLst/>
            <a:cxnLst/>
            <a:rect l="l" t="t" r="r" b="b"/>
            <a:pathLst>
              <a:path w="729614" h="360045">
                <a:moveTo>
                  <a:pt x="513080" y="0"/>
                </a:moveTo>
                <a:lnTo>
                  <a:pt x="513080" y="89916"/>
                </a:lnTo>
                <a:lnTo>
                  <a:pt x="0" y="89916"/>
                </a:lnTo>
                <a:lnTo>
                  <a:pt x="0" y="269748"/>
                </a:lnTo>
                <a:lnTo>
                  <a:pt x="513080" y="269748"/>
                </a:lnTo>
                <a:lnTo>
                  <a:pt x="513080" y="359664"/>
                </a:lnTo>
                <a:lnTo>
                  <a:pt x="729107" y="179832"/>
                </a:lnTo>
                <a:lnTo>
                  <a:pt x="513080" y="0"/>
                </a:lnTo>
                <a:close/>
              </a:path>
            </a:pathLst>
          </a:custGeom>
          <a:ln w="25908">
            <a:solidFill>
              <a:srgbClr val="BADF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4050665" y="5471921"/>
            <a:ext cx="54610" cy="180340"/>
          </a:xfrm>
          <a:custGeom>
            <a:avLst/>
            <a:gdLst/>
            <a:ahLst/>
            <a:cxnLst/>
            <a:rect l="l" t="t" r="r" b="b"/>
            <a:pathLst>
              <a:path w="54610" h="180339">
                <a:moveTo>
                  <a:pt x="0" y="179831"/>
                </a:moveTo>
                <a:lnTo>
                  <a:pt x="54006" y="179831"/>
                </a:lnTo>
                <a:lnTo>
                  <a:pt x="54006" y="0"/>
                </a:lnTo>
                <a:lnTo>
                  <a:pt x="0" y="0"/>
                </a:lnTo>
                <a:lnTo>
                  <a:pt x="0" y="179831"/>
                </a:lnTo>
                <a:close/>
              </a:path>
            </a:pathLst>
          </a:custGeom>
          <a:ln w="25908">
            <a:solidFill>
              <a:srgbClr val="BADF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4010192" y="5458967"/>
            <a:ext cx="0" cy="205740"/>
          </a:xfrm>
          <a:custGeom>
            <a:avLst/>
            <a:gdLst/>
            <a:ahLst/>
            <a:cxnLst/>
            <a:rect l="l" t="t" r="r" b="b"/>
            <a:pathLst>
              <a:path h="205739">
                <a:moveTo>
                  <a:pt x="0" y="0"/>
                </a:moveTo>
                <a:lnTo>
                  <a:pt x="0" y="205739"/>
                </a:lnTo>
              </a:path>
            </a:pathLst>
          </a:custGeom>
          <a:ln w="52912">
            <a:solidFill>
              <a:srgbClr val="BADF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99590" y="4705630"/>
            <a:ext cx="0" cy="1903095"/>
          </a:xfrm>
          <a:custGeom>
            <a:avLst/>
            <a:gdLst/>
            <a:ahLst/>
            <a:cxnLst/>
            <a:rect l="l" t="t" r="r" b="b"/>
            <a:pathLst>
              <a:path h="1903095">
                <a:moveTo>
                  <a:pt x="0" y="1903009"/>
                </a:moveTo>
                <a:lnTo>
                  <a:pt x="0" y="0"/>
                </a:lnTo>
              </a:path>
            </a:pathLst>
          </a:custGeom>
          <a:ln w="1023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53545" y="4577969"/>
            <a:ext cx="92710" cy="139700"/>
          </a:xfrm>
          <a:custGeom>
            <a:avLst/>
            <a:gdLst/>
            <a:ahLst/>
            <a:cxnLst/>
            <a:rect l="l" t="t" r="r" b="b"/>
            <a:pathLst>
              <a:path w="92709" h="139700">
                <a:moveTo>
                  <a:pt x="46044" y="0"/>
                </a:moveTo>
                <a:lnTo>
                  <a:pt x="0" y="139266"/>
                </a:lnTo>
                <a:lnTo>
                  <a:pt x="92089" y="139266"/>
                </a:lnTo>
                <a:lnTo>
                  <a:pt x="460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98172" y="6405570"/>
            <a:ext cx="3499485" cy="0"/>
          </a:xfrm>
          <a:custGeom>
            <a:avLst/>
            <a:gdLst/>
            <a:ahLst/>
            <a:cxnLst/>
            <a:rect l="l" t="t" r="r" b="b"/>
            <a:pathLst>
              <a:path w="3499485">
                <a:moveTo>
                  <a:pt x="0" y="0"/>
                </a:moveTo>
                <a:lnTo>
                  <a:pt x="3498955" y="0"/>
                </a:lnTo>
              </a:path>
            </a:pathLst>
          </a:custGeom>
          <a:ln w="10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3685617" y="6359148"/>
            <a:ext cx="138430" cy="93345"/>
          </a:xfrm>
          <a:custGeom>
            <a:avLst/>
            <a:gdLst/>
            <a:ahLst/>
            <a:cxnLst/>
            <a:rect l="l" t="t" r="r" b="b"/>
            <a:pathLst>
              <a:path w="138429" h="93345">
                <a:moveTo>
                  <a:pt x="0" y="0"/>
                </a:moveTo>
                <a:lnTo>
                  <a:pt x="0" y="92844"/>
                </a:lnTo>
                <a:lnTo>
                  <a:pt x="138134" y="464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480154" y="5999419"/>
            <a:ext cx="80578" cy="8123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601007" y="5796351"/>
            <a:ext cx="80578" cy="8122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721860" y="5187188"/>
            <a:ext cx="80563" cy="81238"/>
          </a:xfrm>
          <a:prstGeom prst="rect">
            <a:avLst/>
          </a:prstGeom>
          <a:blipFill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842713" y="5065258"/>
            <a:ext cx="80563" cy="81238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63566" y="5085604"/>
            <a:ext cx="80563" cy="81238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1084419" y="5288629"/>
            <a:ext cx="80563" cy="81267"/>
          </a:xfrm>
          <a:prstGeom prst="rect">
            <a:avLst/>
          </a:prstGeom>
          <a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1205272" y="5390214"/>
            <a:ext cx="80563" cy="81224"/>
          </a:xfrm>
          <a:prstGeom prst="rect">
            <a:avLst/>
          </a:prstGeom>
          <a:blipFill>
            <a:blip r:embed="rId2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1326125" y="5390214"/>
            <a:ext cx="80563" cy="81224"/>
          </a:xfrm>
          <a:prstGeom prst="rect">
            <a:avLst/>
          </a:prstGeom>
          <a:blipFill>
            <a:blip r:embed="rId2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1446978" y="5329320"/>
            <a:ext cx="80507" cy="81195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1567846" y="5187188"/>
            <a:ext cx="80578" cy="81238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1688642" y="5045056"/>
            <a:ext cx="80578" cy="81095"/>
          </a:xfrm>
          <a:prstGeom prst="rect">
            <a:avLst/>
          </a:prstGeom>
          <a:blipFill>
            <a:blip r:embed="rId2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809580" y="4963817"/>
            <a:ext cx="80578" cy="81238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930376" y="4923126"/>
            <a:ext cx="80578" cy="81238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051173" y="4923126"/>
            <a:ext cx="80578" cy="81238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172111" y="4963817"/>
            <a:ext cx="80578" cy="81238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292907" y="5085604"/>
            <a:ext cx="80578" cy="81238"/>
          </a:xfrm>
          <a:prstGeom prst="rect">
            <a:avLst/>
          </a:prstGeom>
          <a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413846" y="5268427"/>
            <a:ext cx="80578" cy="81238"/>
          </a:xfrm>
          <a:prstGeom prst="rect">
            <a:avLst/>
          </a:prstGeom>
          <a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534642" y="5308975"/>
            <a:ext cx="80578" cy="81238"/>
          </a:xfrm>
          <a:prstGeom prst="rect">
            <a:avLst/>
          </a:prstGeom>
          <a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655438" y="5268427"/>
            <a:ext cx="80578" cy="81238"/>
          </a:xfrm>
          <a:prstGeom prst="rect">
            <a:avLst/>
          </a:prstGeom>
          <a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776377" y="5207391"/>
            <a:ext cx="80578" cy="81238"/>
          </a:xfrm>
          <a:prstGeom prst="rect">
            <a:avLst/>
          </a:prstGeom>
          <a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897173" y="5146497"/>
            <a:ext cx="80578" cy="81238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018111" y="5126152"/>
            <a:ext cx="80578" cy="81238"/>
          </a:xfrm>
          <a:prstGeom prst="rect">
            <a:avLst/>
          </a:prstGeom>
          <a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138908" y="5146497"/>
            <a:ext cx="80578" cy="81238"/>
          </a:xfrm>
          <a:prstGeom prst="rect">
            <a:avLst/>
          </a:prstGeom>
          <a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259704" y="5227736"/>
            <a:ext cx="80578" cy="81238"/>
          </a:xfrm>
          <a:prstGeom prst="rect">
            <a:avLst/>
          </a:prstGeom>
          <a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380642" y="5471438"/>
            <a:ext cx="80578" cy="81224"/>
          </a:xfrm>
          <a:prstGeom prst="rect">
            <a:avLst/>
          </a:prstGeom>
          <a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3501438" y="5674507"/>
            <a:ext cx="80578" cy="81238"/>
          </a:xfrm>
          <a:prstGeom prst="rect">
            <a:avLst/>
          </a:prstGeom>
          <a:blipFill>
            <a:blip r:embed="rId2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478268" y="6494518"/>
            <a:ext cx="19939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latin typeface="Symbol"/>
                <a:cs typeface="Symbol"/>
              </a:rPr>
              <a:t></a:t>
            </a:r>
            <a:r>
              <a:rPr sz="1100" spc="1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3694519" y="6455038"/>
            <a:ext cx="6540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5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544763" y="4576173"/>
            <a:ext cx="66675" cy="137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700" i="1" spc="10" dirty="0">
                <a:latin typeface="Times New Roman"/>
                <a:cs typeface="Times New Roman"/>
              </a:rPr>
              <a:t>c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489467" y="4505520"/>
            <a:ext cx="255904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i="1" spc="5" dirty="0">
                <a:latin typeface="Times New Roman"/>
                <a:cs typeface="Times New Roman"/>
              </a:rPr>
              <a:t>s</a:t>
            </a:r>
            <a:r>
              <a:rPr sz="1100" i="1" spc="-30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Symbol"/>
                <a:cs typeface="Symbol"/>
              </a:rPr>
              <a:t></a:t>
            </a:r>
            <a:r>
              <a:rPr sz="1100" i="1" spc="5" dirty="0">
                <a:latin typeface="Times New Roman"/>
                <a:cs typeface="Times New Roman"/>
              </a:rPr>
              <a:t>t</a:t>
            </a:r>
            <a:r>
              <a:rPr sz="1100" spc="5" dirty="0">
                <a:latin typeface="Symbol"/>
                <a:cs typeface="Symbol"/>
              </a:rPr>
              <a:t>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56" name="object 156"/>
          <p:cNvSpPr/>
          <p:nvPr/>
        </p:nvSpPr>
        <p:spPr>
          <a:xfrm>
            <a:off x="1065275" y="4267200"/>
            <a:ext cx="2151888" cy="454913"/>
          </a:xfrm>
          <a:prstGeom prst="rect">
            <a:avLst/>
          </a:prstGeom>
          <a:blipFill>
            <a:blip r:embed="rId2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 txBox="1"/>
          <p:nvPr/>
        </p:nvSpPr>
        <p:spPr>
          <a:xfrm>
            <a:off x="1180591" y="4316933"/>
            <a:ext cx="1873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Segnale</a:t>
            </a:r>
            <a:r>
              <a:rPr sz="1600" i="1" spc="-5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campionato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8" name="object 158"/>
          <p:cNvSpPr/>
          <p:nvPr/>
        </p:nvSpPr>
        <p:spPr>
          <a:xfrm>
            <a:off x="5515209" y="4536970"/>
            <a:ext cx="7620" cy="2184400"/>
          </a:xfrm>
          <a:custGeom>
            <a:avLst/>
            <a:gdLst/>
            <a:ahLst/>
            <a:cxnLst/>
            <a:rect l="l" t="t" r="r" b="b"/>
            <a:pathLst>
              <a:path w="7620" h="2184400">
                <a:moveTo>
                  <a:pt x="0" y="2183854"/>
                </a:moveTo>
                <a:lnTo>
                  <a:pt x="7293" y="0"/>
                </a:lnTo>
              </a:path>
            </a:pathLst>
          </a:custGeom>
          <a:ln w="10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5475682" y="4408452"/>
            <a:ext cx="93980" cy="140970"/>
          </a:xfrm>
          <a:custGeom>
            <a:avLst/>
            <a:gdLst/>
            <a:ahLst/>
            <a:cxnLst/>
            <a:rect l="l" t="t" r="r" b="b"/>
            <a:pathLst>
              <a:path w="93979" h="140970">
                <a:moveTo>
                  <a:pt x="47253" y="0"/>
                </a:moveTo>
                <a:lnTo>
                  <a:pt x="0" y="140057"/>
                </a:lnTo>
                <a:lnTo>
                  <a:pt x="93582" y="140345"/>
                </a:lnTo>
                <a:lnTo>
                  <a:pt x="472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5433325" y="6516393"/>
            <a:ext cx="3433445" cy="0"/>
          </a:xfrm>
          <a:custGeom>
            <a:avLst/>
            <a:gdLst/>
            <a:ahLst/>
            <a:cxnLst/>
            <a:rect l="l" t="t" r="r" b="b"/>
            <a:pathLst>
              <a:path w="3433445">
                <a:moveTo>
                  <a:pt x="0" y="0"/>
                </a:moveTo>
                <a:lnTo>
                  <a:pt x="3432916" y="0"/>
                </a:lnTo>
              </a:path>
            </a:pathLst>
          </a:custGeom>
          <a:ln w="103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8854543" y="6469659"/>
            <a:ext cx="140970" cy="93980"/>
          </a:xfrm>
          <a:custGeom>
            <a:avLst/>
            <a:gdLst/>
            <a:ahLst/>
            <a:cxnLst/>
            <a:rect l="l" t="t" r="r" b="b"/>
            <a:pathLst>
              <a:path w="140970" h="93979">
                <a:moveTo>
                  <a:pt x="0" y="0"/>
                </a:moveTo>
                <a:lnTo>
                  <a:pt x="0" y="93467"/>
                </a:lnTo>
                <a:lnTo>
                  <a:pt x="140373" y="467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5597080" y="6107515"/>
            <a:ext cx="81870" cy="81784"/>
          </a:xfrm>
          <a:prstGeom prst="rect">
            <a:avLst/>
          </a:prstGeom>
          <a:blipFill>
            <a:blip r:embed="rId2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6333955" y="5494220"/>
            <a:ext cx="81870" cy="81769"/>
          </a:xfrm>
          <a:prstGeom prst="rect">
            <a:avLst/>
          </a:prstGeom>
          <a:blipFill>
            <a:blip r:embed="rId3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6456753" y="5494220"/>
            <a:ext cx="81884" cy="81769"/>
          </a:xfrm>
          <a:prstGeom prst="rect">
            <a:avLst/>
          </a:prstGeom>
          <a:blipFill>
            <a:blip r:embed="rId3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7562008" y="5371558"/>
            <a:ext cx="81884" cy="81769"/>
          </a:xfrm>
          <a:prstGeom prst="rect">
            <a:avLst/>
          </a:prstGeom>
          <a:blipFill>
            <a:blip r:embed="rId3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7807662" y="5371558"/>
            <a:ext cx="81884" cy="81769"/>
          </a:xfrm>
          <a:prstGeom prst="rect">
            <a:avLst/>
          </a:prstGeom>
          <a:blipFill>
            <a:blip r:embed="rId3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053316" y="5248940"/>
            <a:ext cx="81884" cy="81784"/>
          </a:xfrm>
          <a:prstGeom prst="rect">
            <a:avLst/>
          </a:prstGeom>
          <a:blipFill>
            <a:blip r:embed="rId3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298970" y="5248940"/>
            <a:ext cx="81884" cy="81784"/>
          </a:xfrm>
          <a:prstGeom prst="rect">
            <a:avLst/>
          </a:prstGeom>
          <a:blipFill>
            <a:blip r:embed="rId3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9027564" y="6586714"/>
            <a:ext cx="6604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10" dirty="0">
                <a:latin typeface="Times New Roman"/>
                <a:cs typeface="Times New Roman"/>
              </a:rPr>
              <a:t>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5611833" y="4439023"/>
            <a:ext cx="26543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i="1" spc="10" dirty="0">
                <a:latin typeface="Times New Roman"/>
                <a:cs typeface="Times New Roman"/>
              </a:rPr>
              <a:t>s</a:t>
            </a:r>
            <a:r>
              <a:rPr sz="1050" i="1" spc="22" baseline="-11904" dirty="0">
                <a:latin typeface="Times New Roman"/>
                <a:cs typeface="Times New Roman"/>
              </a:rPr>
              <a:t>q</a:t>
            </a:r>
            <a:r>
              <a:rPr sz="1100" spc="5" dirty="0">
                <a:latin typeface="Symbol"/>
                <a:cs typeface="Symbol"/>
              </a:rPr>
              <a:t></a:t>
            </a:r>
            <a:r>
              <a:rPr sz="1100" i="1" spc="10" dirty="0">
                <a:latin typeface="Times New Roman"/>
                <a:cs typeface="Times New Roman"/>
              </a:rPr>
              <a:t>t</a:t>
            </a:r>
            <a:r>
              <a:rPr sz="1100" spc="10" dirty="0">
                <a:latin typeface="Symbol"/>
                <a:cs typeface="Symbol"/>
              </a:rPr>
              <a:t></a:t>
            </a:r>
            <a:endParaRPr sz="1100">
              <a:latin typeface="Symbol"/>
              <a:cs typeface="Symbol"/>
            </a:endParaRPr>
          </a:p>
        </p:txBody>
      </p:sp>
      <p:sp>
        <p:nvSpPr>
          <p:cNvPr id="171" name="object 171"/>
          <p:cNvSpPr/>
          <p:nvPr/>
        </p:nvSpPr>
        <p:spPr>
          <a:xfrm>
            <a:off x="5433325" y="5043253"/>
            <a:ext cx="3439160" cy="0"/>
          </a:xfrm>
          <a:custGeom>
            <a:avLst/>
            <a:gdLst/>
            <a:ahLst/>
            <a:cxnLst/>
            <a:rect l="l" t="t" r="r" b="b"/>
            <a:pathLst>
              <a:path w="3439159">
                <a:moveTo>
                  <a:pt x="0" y="0"/>
                </a:moveTo>
                <a:lnTo>
                  <a:pt x="3438692" y="0"/>
                </a:lnTo>
              </a:path>
            </a:pathLst>
          </a:custGeom>
          <a:ln w="3461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433325" y="5166002"/>
            <a:ext cx="3439160" cy="0"/>
          </a:xfrm>
          <a:custGeom>
            <a:avLst/>
            <a:gdLst/>
            <a:ahLst/>
            <a:cxnLst/>
            <a:rect l="l" t="t" r="r" b="b"/>
            <a:pathLst>
              <a:path w="3439159">
                <a:moveTo>
                  <a:pt x="0" y="0"/>
                </a:moveTo>
                <a:lnTo>
                  <a:pt x="3438692" y="0"/>
                </a:lnTo>
              </a:path>
            </a:pathLst>
          </a:custGeom>
          <a:ln w="3461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433325" y="5288606"/>
            <a:ext cx="3439160" cy="0"/>
          </a:xfrm>
          <a:custGeom>
            <a:avLst/>
            <a:gdLst/>
            <a:ahLst/>
            <a:cxnLst/>
            <a:rect l="l" t="t" r="r" b="b"/>
            <a:pathLst>
              <a:path w="3439159">
                <a:moveTo>
                  <a:pt x="0" y="0"/>
                </a:moveTo>
                <a:lnTo>
                  <a:pt x="3438692" y="0"/>
                </a:lnTo>
              </a:path>
            </a:pathLst>
          </a:custGeom>
          <a:ln w="3461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433325" y="5411311"/>
            <a:ext cx="3439160" cy="0"/>
          </a:xfrm>
          <a:custGeom>
            <a:avLst/>
            <a:gdLst/>
            <a:ahLst/>
            <a:cxnLst/>
            <a:rect l="l" t="t" r="r" b="b"/>
            <a:pathLst>
              <a:path w="3439159">
                <a:moveTo>
                  <a:pt x="0" y="0"/>
                </a:moveTo>
                <a:lnTo>
                  <a:pt x="3438692" y="0"/>
                </a:lnTo>
              </a:path>
            </a:pathLst>
          </a:custGeom>
          <a:ln w="3461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433325" y="5533973"/>
            <a:ext cx="3439160" cy="0"/>
          </a:xfrm>
          <a:custGeom>
            <a:avLst/>
            <a:gdLst/>
            <a:ahLst/>
            <a:cxnLst/>
            <a:rect l="l" t="t" r="r" b="b"/>
            <a:pathLst>
              <a:path w="3439159">
                <a:moveTo>
                  <a:pt x="0" y="0"/>
                </a:moveTo>
                <a:lnTo>
                  <a:pt x="3438692" y="0"/>
                </a:lnTo>
              </a:path>
            </a:pathLst>
          </a:custGeom>
          <a:ln w="3461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33325" y="5656621"/>
            <a:ext cx="3439160" cy="0"/>
          </a:xfrm>
          <a:custGeom>
            <a:avLst/>
            <a:gdLst/>
            <a:ahLst/>
            <a:cxnLst/>
            <a:rect l="l" t="t" r="r" b="b"/>
            <a:pathLst>
              <a:path w="3439159">
                <a:moveTo>
                  <a:pt x="0" y="0"/>
                </a:moveTo>
                <a:lnTo>
                  <a:pt x="3438692" y="0"/>
                </a:lnTo>
              </a:path>
            </a:pathLst>
          </a:custGeom>
          <a:ln w="3461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433325" y="5779282"/>
            <a:ext cx="3439160" cy="0"/>
          </a:xfrm>
          <a:custGeom>
            <a:avLst/>
            <a:gdLst/>
            <a:ahLst/>
            <a:cxnLst/>
            <a:rect l="l" t="t" r="r" b="b"/>
            <a:pathLst>
              <a:path w="3439159">
                <a:moveTo>
                  <a:pt x="0" y="0"/>
                </a:moveTo>
                <a:lnTo>
                  <a:pt x="3438692" y="0"/>
                </a:lnTo>
              </a:path>
            </a:pathLst>
          </a:custGeom>
          <a:ln w="3461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433325" y="5901944"/>
            <a:ext cx="3439160" cy="0"/>
          </a:xfrm>
          <a:custGeom>
            <a:avLst/>
            <a:gdLst/>
            <a:ahLst/>
            <a:cxnLst/>
            <a:rect l="l" t="t" r="r" b="b"/>
            <a:pathLst>
              <a:path w="3439159">
                <a:moveTo>
                  <a:pt x="0" y="0"/>
                </a:moveTo>
                <a:lnTo>
                  <a:pt x="3438692" y="0"/>
                </a:lnTo>
              </a:path>
            </a:pathLst>
          </a:custGeom>
          <a:ln w="3461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433325" y="6024606"/>
            <a:ext cx="3439160" cy="0"/>
          </a:xfrm>
          <a:custGeom>
            <a:avLst/>
            <a:gdLst/>
            <a:ahLst/>
            <a:cxnLst/>
            <a:rect l="l" t="t" r="r" b="b"/>
            <a:pathLst>
              <a:path w="3439159">
                <a:moveTo>
                  <a:pt x="0" y="0"/>
                </a:moveTo>
                <a:lnTo>
                  <a:pt x="3438692" y="0"/>
                </a:lnTo>
              </a:path>
            </a:pathLst>
          </a:custGeom>
          <a:ln w="3461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433325" y="6147268"/>
            <a:ext cx="3439160" cy="0"/>
          </a:xfrm>
          <a:custGeom>
            <a:avLst/>
            <a:gdLst/>
            <a:ahLst/>
            <a:cxnLst/>
            <a:rect l="l" t="t" r="r" b="b"/>
            <a:pathLst>
              <a:path w="3439159">
                <a:moveTo>
                  <a:pt x="0" y="0"/>
                </a:moveTo>
                <a:lnTo>
                  <a:pt x="3438692" y="0"/>
                </a:lnTo>
              </a:path>
            </a:pathLst>
          </a:custGeom>
          <a:ln w="3461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433325" y="6269930"/>
            <a:ext cx="3439160" cy="0"/>
          </a:xfrm>
          <a:custGeom>
            <a:avLst/>
            <a:gdLst/>
            <a:ahLst/>
            <a:cxnLst/>
            <a:rect l="l" t="t" r="r" b="b"/>
            <a:pathLst>
              <a:path w="3439159">
                <a:moveTo>
                  <a:pt x="0" y="0"/>
                </a:moveTo>
                <a:lnTo>
                  <a:pt x="3438692" y="0"/>
                </a:lnTo>
              </a:path>
            </a:pathLst>
          </a:custGeom>
          <a:ln w="3461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433325" y="6392592"/>
            <a:ext cx="3439160" cy="0"/>
          </a:xfrm>
          <a:custGeom>
            <a:avLst/>
            <a:gdLst/>
            <a:ahLst/>
            <a:cxnLst/>
            <a:rect l="l" t="t" r="r" b="b"/>
            <a:pathLst>
              <a:path w="3439159">
                <a:moveTo>
                  <a:pt x="0" y="0"/>
                </a:moveTo>
                <a:lnTo>
                  <a:pt x="3438692" y="0"/>
                </a:lnTo>
              </a:path>
            </a:pathLst>
          </a:custGeom>
          <a:ln w="3461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433325" y="4675296"/>
            <a:ext cx="3439160" cy="0"/>
          </a:xfrm>
          <a:custGeom>
            <a:avLst/>
            <a:gdLst/>
            <a:ahLst/>
            <a:cxnLst/>
            <a:rect l="l" t="t" r="r" b="b"/>
            <a:pathLst>
              <a:path w="3439159">
                <a:moveTo>
                  <a:pt x="0" y="0"/>
                </a:moveTo>
                <a:lnTo>
                  <a:pt x="3438692" y="0"/>
                </a:lnTo>
              </a:path>
            </a:pathLst>
          </a:custGeom>
          <a:ln w="3461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433325" y="4798045"/>
            <a:ext cx="3439160" cy="0"/>
          </a:xfrm>
          <a:custGeom>
            <a:avLst/>
            <a:gdLst/>
            <a:ahLst/>
            <a:cxnLst/>
            <a:rect l="l" t="t" r="r" b="b"/>
            <a:pathLst>
              <a:path w="3439159">
                <a:moveTo>
                  <a:pt x="0" y="0"/>
                </a:moveTo>
                <a:lnTo>
                  <a:pt x="3438692" y="0"/>
                </a:lnTo>
              </a:path>
            </a:pathLst>
          </a:custGeom>
          <a:ln w="3461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433325" y="4920649"/>
            <a:ext cx="3439160" cy="0"/>
          </a:xfrm>
          <a:custGeom>
            <a:avLst/>
            <a:gdLst/>
            <a:ahLst/>
            <a:cxnLst/>
            <a:rect l="l" t="t" r="r" b="b"/>
            <a:pathLst>
              <a:path w="3439159">
                <a:moveTo>
                  <a:pt x="0" y="0"/>
                </a:moveTo>
                <a:lnTo>
                  <a:pt x="3438692" y="0"/>
                </a:lnTo>
              </a:path>
            </a:pathLst>
          </a:custGeom>
          <a:ln w="3461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5151618" y="4583842"/>
            <a:ext cx="256540" cy="2002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019"/>
              </a:lnSpc>
              <a:spcBef>
                <a:spcPts val="105"/>
              </a:spcBef>
            </a:pPr>
            <a:r>
              <a:rPr sz="900" dirty="0">
                <a:latin typeface="Times New Roman"/>
                <a:cs typeface="Times New Roman"/>
              </a:rPr>
              <a:t>1111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65"/>
              </a:lnSpc>
            </a:pPr>
            <a:r>
              <a:rPr sz="900" dirty="0">
                <a:latin typeface="Times New Roman"/>
                <a:cs typeface="Times New Roman"/>
              </a:rPr>
              <a:t>1110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65"/>
              </a:lnSpc>
            </a:pPr>
            <a:r>
              <a:rPr sz="900" dirty="0">
                <a:latin typeface="Times New Roman"/>
                <a:cs typeface="Times New Roman"/>
              </a:rPr>
              <a:t>1101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65"/>
              </a:lnSpc>
            </a:pPr>
            <a:r>
              <a:rPr sz="900" dirty="0">
                <a:latin typeface="Times New Roman"/>
                <a:cs typeface="Times New Roman"/>
              </a:rPr>
              <a:t>1100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65"/>
              </a:lnSpc>
            </a:pPr>
            <a:r>
              <a:rPr sz="900" dirty="0">
                <a:latin typeface="Times New Roman"/>
                <a:cs typeface="Times New Roman"/>
              </a:rPr>
              <a:t>1011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65"/>
              </a:lnSpc>
            </a:pPr>
            <a:r>
              <a:rPr sz="900" dirty="0">
                <a:latin typeface="Times New Roman"/>
                <a:cs typeface="Times New Roman"/>
              </a:rPr>
              <a:t>1010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65"/>
              </a:lnSpc>
            </a:pPr>
            <a:r>
              <a:rPr sz="900" dirty="0">
                <a:latin typeface="Times New Roman"/>
                <a:cs typeface="Times New Roman"/>
              </a:rPr>
              <a:t>1001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65"/>
              </a:lnSpc>
            </a:pPr>
            <a:r>
              <a:rPr sz="900" dirty="0">
                <a:latin typeface="Times New Roman"/>
                <a:cs typeface="Times New Roman"/>
              </a:rPr>
              <a:t>1000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65"/>
              </a:lnSpc>
            </a:pPr>
            <a:r>
              <a:rPr sz="900" dirty="0">
                <a:latin typeface="Times New Roman"/>
                <a:cs typeface="Times New Roman"/>
              </a:rPr>
              <a:t>0111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65"/>
              </a:lnSpc>
            </a:pPr>
            <a:r>
              <a:rPr sz="900" dirty="0">
                <a:latin typeface="Times New Roman"/>
                <a:cs typeface="Times New Roman"/>
              </a:rPr>
              <a:t>0110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65"/>
              </a:lnSpc>
            </a:pPr>
            <a:r>
              <a:rPr sz="900" dirty="0">
                <a:latin typeface="Times New Roman"/>
                <a:cs typeface="Times New Roman"/>
              </a:rPr>
              <a:t>0101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65"/>
              </a:lnSpc>
            </a:pPr>
            <a:r>
              <a:rPr sz="900" dirty="0">
                <a:latin typeface="Times New Roman"/>
                <a:cs typeface="Times New Roman"/>
              </a:rPr>
              <a:t>0100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65"/>
              </a:lnSpc>
            </a:pPr>
            <a:r>
              <a:rPr sz="900" dirty="0">
                <a:latin typeface="Times New Roman"/>
                <a:cs typeface="Times New Roman"/>
              </a:rPr>
              <a:t>0011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65"/>
              </a:lnSpc>
            </a:pPr>
            <a:r>
              <a:rPr sz="900" dirty="0">
                <a:latin typeface="Times New Roman"/>
                <a:cs typeface="Times New Roman"/>
              </a:rPr>
              <a:t>0010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965"/>
              </a:lnSpc>
            </a:pPr>
            <a:r>
              <a:rPr sz="900" dirty="0">
                <a:latin typeface="Times New Roman"/>
                <a:cs typeface="Times New Roman"/>
              </a:rPr>
              <a:t>0001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ts val="1019"/>
              </a:lnSpc>
            </a:pPr>
            <a:r>
              <a:rPr sz="900" dirty="0">
                <a:latin typeface="Times New Roman"/>
                <a:cs typeface="Times New Roman"/>
              </a:rPr>
              <a:t>0000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5597080" y="6106390"/>
            <a:ext cx="81870" cy="81769"/>
          </a:xfrm>
          <a:prstGeom prst="rect">
            <a:avLst/>
          </a:prstGeom>
          <a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5719892" y="5861067"/>
            <a:ext cx="81870" cy="81769"/>
          </a:xfrm>
          <a:prstGeom prst="rect">
            <a:avLst/>
          </a:prstGeom>
          <a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5842704" y="5247786"/>
            <a:ext cx="81870" cy="81784"/>
          </a:xfrm>
          <a:prstGeom prst="rect">
            <a:avLst/>
          </a:prstGeom>
          <a:blipFill>
            <a:blip r:embed="rId3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5965517" y="5125037"/>
            <a:ext cx="81870" cy="81784"/>
          </a:xfrm>
          <a:prstGeom prst="rect">
            <a:avLst/>
          </a:prstGeom>
          <a:blipFill>
            <a:blip r:embed="rId3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6088329" y="5247786"/>
            <a:ext cx="81870" cy="81784"/>
          </a:xfrm>
          <a:prstGeom prst="rect">
            <a:avLst/>
          </a:prstGeom>
          <a:blipFill>
            <a:blip r:embed="rId3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6211142" y="5370390"/>
            <a:ext cx="81870" cy="81798"/>
          </a:xfrm>
          <a:prstGeom prst="rect">
            <a:avLst/>
          </a:prstGeom>
          <a:blipFill>
            <a:blip r:embed="rId3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333955" y="5493081"/>
            <a:ext cx="81870" cy="81769"/>
          </a:xfrm>
          <a:prstGeom prst="rect">
            <a:avLst/>
          </a:prstGeom>
          <a:blipFill>
            <a:blip r:embed="rId3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6456753" y="5493081"/>
            <a:ext cx="81884" cy="81769"/>
          </a:xfrm>
          <a:prstGeom prst="rect">
            <a:avLst/>
          </a:prstGeom>
          <a:blipFill>
            <a:blip r:embed="rId4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6579565" y="5370390"/>
            <a:ext cx="81855" cy="81798"/>
          </a:xfrm>
          <a:prstGeom prst="rect">
            <a:avLst/>
          </a:prstGeom>
          <a:blipFill>
            <a:blip r:embed="rId4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702435" y="5247786"/>
            <a:ext cx="81884" cy="81784"/>
          </a:xfrm>
          <a:prstGeom prst="rect">
            <a:avLst/>
          </a:prstGeom>
          <a:blipFill>
            <a:blip r:embed="rId4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6825191" y="5125037"/>
            <a:ext cx="81884" cy="81784"/>
          </a:xfrm>
          <a:prstGeom prst="rect">
            <a:avLst/>
          </a:prstGeom>
          <a:blipFill>
            <a:blip r:embed="rId4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6947945" y="5002433"/>
            <a:ext cx="81884" cy="81784"/>
          </a:xfrm>
          <a:prstGeom prst="rect">
            <a:avLst/>
          </a:prstGeom>
          <a:blipFill>
            <a:blip r:embed="rId4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7070844" y="5002433"/>
            <a:ext cx="81884" cy="81784"/>
          </a:xfrm>
          <a:prstGeom prst="rect">
            <a:avLst/>
          </a:prstGeom>
          <a:blipFill>
            <a:blip r:embed="rId4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7193599" y="5002433"/>
            <a:ext cx="81884" cy="81784"/>
          </a:xfrm>
          <a:prstGeom prst="rect">
            <a:avLst/>
          </a:prstGeom>
          <a:blipFill>
            <a:blip r:embed="rId4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7316498" y="5002433"/>
            <a:ext cx="81884" cy="81784"/>
          </a:xfrm>
          <a:prstGeom prst="rect">
            <a:avLst/>
          </a:prstGeom>
          <a:blipFill>
            <a:blip r:embed="rId4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7439253" y="5125037"/>
            <a:ext cx="81884" cy="81784"/>
          </a:xfrm>
          <a:prstGeom prst="rect">
            <a:avLst/>
          </a:prstGeom>
          <a:blipFill>
            <a:blip r:embed="rId4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7562008" y="5370390"/>
            <a:ext cx="81884" cy="81798"/>
          </a:xfrm>
          <a:prstGeom prst="rect">
            <a:avLst/>
          </a:prstGeom>
          <a:blipFill>
            <a:blip r:embed="rId4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7684907" y="5370390"/>
            <a:ext cx="81884" cy="81798"/>
          </a:xfrm>
          <a:prstGeom prst="rect">
            <a:avLst/>
          </a:prstGeom>
          <a:blipFill>
            <a:blip r:embed="rId4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7807662" y="5370390"/>
            <a:ext cx="81884" cy="81798"/>
          </a:xfrm>
          <a:prstGeom prst="rect">
            <a:avLst/>
          </a:prstGeom>
          <a:blipFill>
            <a:blip r:embed="rId4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7930560" y="5247786"/>
            <a:ext cx="81884" cy="81784"/>
          </a:xfrm>
          <a:prstGeom prst="rect">
            <a:avLst/>
          </a:prstGeom>
          <a:blipFill>
            <a:blip r:embed="rId5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8053316" y="5247786"/>
            <a:ext cx="81884" cy="81784"/>
          </a:xfrm>
          <a:prstGeom prst="rect">
            <a:avLst/>
          </a:prstGeom>
          <a:blipFill>
            <a:blip r:embed="rId5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8176070" y="5247786"/>
            <a:ext cx="81884" cy="81784"/>
          </a:xfrm>
          <a:prstGeom prst="rect">
            <a:avLst/>
          </a:prstGeom>
          <a:blipFill>
            <a:blip r:embed="rId5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8298970" y="5247786"/>
            <a:ext cx="81884" cy="81784"/>
          </a:xfrm>
          <a:prstGeom prst="rect">
            <a:avLst/>
          </a:prstGeom>
          <a:blipFill>
            <a:blip r:embed="rId5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8421724" y="5370390"/>
            <a:ext cx="81884" cy="81798"/>
          </a:xfrm>
          <a:prstGeom prst="rect">
            <a:avLst/>
          </a:prstGeom>
          <a:blipFill>
            <a:blip r:embed="rId4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8544624" y="5615743"/>
            <a:ext cx="81740" cy="81769"/>
          </a:xfrm>
          <a:prstGeom prst="rect">
            <a:avLst/>
          </a:prstGeom>
          <a:blipFill>
            <a:blip r:embed="rId5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8667378" y="5738405"/>
            <a:ext cx="81884" cy="81769"/>
          </a:xfrm>
          <a:prstGeom prst="rect">
            <a:avLst/>
          </a:prstGeom>
          <a:blipFill>
            <a:blip r:embed="rId5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218682" y="4289297"/>
            <a:ext cx="2025650" cy="335280"/>
          </a:xfrm>
          <a:custGeom>
            <a:avLst/>
            <a:gdLst/>
            <a:ahLst/>
            <a:cxnLst/>
            <a:rect l="l" t="t" r="r" b="b"/>
            <a:pathLst>
              <a:path w="2025650" h="335279">
                <a:moveTo>
                  <a:pt x="0" y="335279"/>
                </a:moveTo>
                <a:lnTo>
                  <a:pt x="2025395" y="335279"/>
                </a:lnTo>
                <a:lnTo>
                  <a:pt x="2025395" y="0"/>
                </a:lnTo>
                <a:lnTo>
                  <a:pt x="0" y="0"/>
                </a:lnTo>
                <a:lnTo>
                  <a:pt x="0" y="335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181344" y="4267200"/>
            <a:ext cx="2102357" cy="454913"/>
          </a:xfrm>
          <a:prstGeom prst="rect">
            <a:avLst/>
          </a:prstGeom>
          <a:blipFill>
            <a:blip r:embed="rId5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 txBox="1"/>
          <p:nvPr/>
        </p:nvSpPr>
        <p:spPr>
          <a:xfrm>
            <a:off x="6297929" y="4316933"/>
            <a:ext cx="1856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latin typeface="Arial"/>
                <a:cs typeface="Arial"/>
              </a:rPr>
              <a:t>Segnale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spc="-10" dirty="0">
                <a:latin typeface="Arial"/>
                <a:cs typeface="Arial"/>
              </a:rPr>
              <a:t>quantizzato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6" name="object 216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59708" y="1844039"/>
            <a:ext cx="5276088" cy="367283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58184" y="1842516"/>
            <a:ext cx="5279390" cy="3676015"/>
          </a:xfrm>
          <a:custGeom>
            <a:avLst/>
            <a:gdLst/>
            <a:ahLst/>
            <a:cxnLst/>
            <a:rect l="l" t="t" r="r" b="b"/>
            <a:pathLst>
              <a:path w="5279390" h="3676015">
                <a:moveTo>
                  <a:pt x="0" y="3675888"/>
                </a:moveTo>
                <a:lnTo>
                  <a:pt x="5279136" y="3675888"/>
                </a:lnTo>
                <a:lnTo>
                  <a:pt x="5279136" y="0"/>
                </a:lnTo>
                <a:lnTo>
                  <a:pt x="0" y="0"/>
                </a:lnTo>
                <a:lnTo>
                  <a:pt x="0" y="367588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8591" y="1513078"/>
            <a:ext cx="3190875" cy="275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250" spc="30" dirty="0">
                <a:solidFill>
                  <a:srgbClr val="009999"/>
                </a:solidFill>
                <a:latin typeface="Arial"/>
                <a:cs typeface="Arial"/>
              </a:rPr>
              <a:t>►	</a:t>
            </a:r>
            <a:r>
              <a:rPr sz="1600" spc="-5" dirty="0">
                <a:latin typeface="Arial"/>
                <a:cs typeface="Arial"/>
              </a:rPr>
              <a:t>La curva continua rappresenta  la forma d’onda originaria, i  punti rappresentano i campioni  quantizzati al numero intero più  vicino</a:t>
            </a:r>
            <a:endParaRPr sz="1600">
              <a:latin typeface="Arial"/>
              <a:cs typeface="Arial"/>
            </a:endParaRPr>
          </a:p>
          <a:p>
            <a:pPr marL="355600" marR="240665" indent="-342900">
              <a:lnSpc>
                <a:spcPct val="100000"/>
              </a:lnSpc>
              <a:spcBef>
                <a:spcPts val="385"/>
              </a:spcBef>
              <a:tabLst>
                <a:tab pos="354965" algn="l"/>
              </a:tabLst>
            </a:pPr>
            <a:r>
              <a:rPr sz="1250" spc="30" dirty="0">
                <a:solidFill>
                  <a:srgbClr val="009999"/>
                </a:solidFill>
                <a:latin typeface="Arial"/>
                <a:cs typeface="Arial"/>
              </a:rPr>
              <a:t>►	</a:t>
            </a:r>
            <a:r>
              <a:rPr sz="1600" spc="-5" dirty="0">
                <a:latin typeface="Arial"/>
                <a:cs typeface="Arial"/>
              </a:rPr>
              <a:t>Il processo introduce delle  imprecisioni dovute  all’approssimazione </a:t>
            </a:r>
            <a:r>
              <a:rPr sz="1600" spc="-10" dirty="0">
                <a:latin typeface="Arial"/>
                <a:cs typeface="Arial"/>
              </a:rPr>
              <a:t>del  </a:t>
            </a:r>
            <a:r>
              <a:rPr sz="1600" spc="-5" dirty="0">
                <a:latin typeface="Arial"/>
                <a:cs typeface="Arial"/>
              </a:rPr>
              <a:t>segnale reale (variabile in  maniera continua) tramite un  insieme finito di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numeri.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Quantizzazione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79169" y="5043678"/>
            <a:ext cx="2209800" cy="1219200"/>
          </a:xfrm>
          <a:custGeom>
            <a:avLst/>
            <a:gdLst/>
            <a:ahLst/>
            <a:cxnLst/>
            <a:rect l="l" t="t" r="r" b="b"/>
            <a:pathLst>
              <a:path w="2209800" h="1219200">
                <a:moveTo>
                  <a:pt x="0" y="1219200"/>
                </a:moveTo>
                <a:lnTo>
                  <a:pt x="26909" y="1174391"/>
                </a:lnTo>
                <a:lnTo>
                  <a:pt x="53912" y="1129677"/>
                </a:lnTo>
                <a:lnTo>
                  <a:pt x="81101" y="1085148"/>
                </a:lnTo>
                <a:lnTo>
                  <a:pt x="108569" y="1040898"/>
                </a:lnTo>
                <a:lnTo>
                  <a:pt x="136409" y="997021"/>
                </a:lnTo>
                <a:lnTo>
                  <a:pt x="164714" y="953608"/>
                </a:lnTo>
                <a:lnTo>
                  <a:pt x="193578" y="910755"/>
                </a:lnTo>
                <a:lnTo>
                  <a:pt x="223093" y="868552"/>
                </a:lnTo>
                <a:lnTo>
                  <a:pt x="253353" y="827094"/>
                </a:lnTo>
                <a:lnTo>
                  <a:pt x="284451" y="786474"/>
                </a:lnTo>
                <a:lnTo>
                  <a:pt x="316478" y="746784"/>
                </a:lnTo>
                <a:lnTo>
                  <a:pt x="349530" y="708118"/>
                </a:lnTo>
                <a:lnTo>
                  <a:pt x="383698" y="670569"/>
                </a:lnTo>
                <a:lnTo>
                  <a:pt x="419076" y="634229"/>
                </a:lnTo>
                <a:lnTo>
                  <a:pt x="455757" y="599192"/>
                </a:lnTo>
                <a:lnTo>
                  <a:pt x="493834" y="565551"/>
                </a:lnTo>
                <a:lnTo>
                  <a:pt x="533400" y="533400"/>
                </a:lnTo>
                <a:lnTo>
                  <a:pt x="572414" y="504348"/>
                </a:lnTo>
                <a:lnTo>
                  <a:pt x="613153" y="476432"/>
                </a:lnTo>
                <a:lnTo>
                  <a:pt x="655461" y="449615"/>
                </a:lnTo>
                <a:lnTo>
                  <a:pt x="699179" y="423855"/>
                </a:lnTo>
                <a:lnTo>
                  <a:pt x="744152" y="399115"/>
                </a:lnTo>
                <a:lnTo>
                  <a:pt x="790222" y="375355"/>
                </a:lnTo>
                <a:lnTo>
                  <a:pt x="837233" y="352536"/>
                </a:lnTo>
                <a:lnTo>
                  <a:pt x="885027" y="330618"/>
                </a:lnTo>
                <a:lnTo>
                  <a:pt x="933450" y="309562"/>
                </a:lnTo>
                <a:lnTo>
                  <a:pt x="982342" y="289330"/>
                </a:lnTo>
                <a:lnTo>
                  <a:pt x="1031548" y="269881"/>
                </a:lnTo>
                <a:lnTo>
                  <a:pt x="1080911" y="251177"/>
                </a:lnTo>
                <a:lnTo>
                  <a:pt x="1130273" y="233179"/>
                </a:lnTo>
                <a:lnTo>
                  <a:pt x="1179479" y="215847"/>
                </a:lnTo>
                <a:lnTo>
                  <a:pt x="1228372" y="199143"/>
                </a:lnTo>
                <a:lnTo>
                  <a:pt x="1276794" y="183026"/>
                </a:lnTo>
                <a:lnTo>
                  <a:pt x="1324589" y="167458"/>
                </a:lnTo>
                <a:lnTo>
                  <a:pt x="1371600" y="152400"/>
                </a:lnTo>
                <a:lnTo>
                  <a:pt x="1420905" y="137293"/>
                </a:lnTo>
                <a:lnTo>
                  <a:pt x="1470211" y="123303"/>
                </a:lnTo>
                <a:lnTo>
                  <a:pt x="1519517" y="110360"/>
                </a:lnTo>
                <a:lnTo>
                  <a:pt x="1568823" y="98394"/>
                </a:lnTo>
                <a:lnTo>
                  <a:pt x="1618129" y="87336"/>
                </a:lnTo>
                <a:lnTo>
                  <a:pt x="1667435" y="77115"/>
                </a:lnTo>
                <a:lnTo>
                  <a:pt x="1716741" y="67661"/>
                </a:lnTo>
                <a:lnTo>
                  <a:pt x="1766047" y="58906"/>
                </a:lnTo>
                <a:lnTo>
                  <a:pt x="1815352" y="50779"/>
                </a:lnTo>
                <a:lnTo>
                  <a:pt x="1864658" y="43210"/>
                </a:lnTo>
                <a:lnTo>
                  <a:pt x="1913964" y="36130"/>
                </a:lnTo>
                <a:lnTo>
                  <a:pt x="1963270" y="29468"/>
                </a:lnTo>
                <a:lnTo>
                  <a:pt x="2012576" y="23156"/>
                </a:lnTo>
                <a:lnTo>
                  <a:pt x="2061882" y="17122"/>
                </a:lnTo>
                <a:lnTo>
                  <a:pt x="2111188" y="11298"/>
                </a:lnTo>
                <a:lnTo>
                  <a:pt x="2160494" y="5614"/>
                </a:lnTo>
                <a:lnTo>
                  <a:pt x="2209800" y="0"/>
                </a:lnTo>
              </a:path>
            </a:pathLst>
          </a:custGeom>
          <a:ln w="28956">
            <a:solidFill>
              <a:srgbClr val="00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2807" y="4509515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0" y="19049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7991" y="6300215"/>
            <a:ext cx="2795270" cy="76200"/>
          </a:xfrm>
          <a:custGeom>
            <a:avLst/>
            <a:gdLst/>
            <a:ahLst/>
            <a:cxnLst/>
            <a:rect l="l" t="t" r="r" b="b"/>
            <a:pathLst>
              <a:path w="2795270" h="76200">
                <a:moveTo>
                  <a:pt x="2718816" y="0"/>
                </a:moveTo>
                <a:lnTo>
                  <a:pt x="2718816" y="76200"/>
                </a:lnTo>
                <a:lnTo>
                  <a:pt x="2782316" y="44450"/>
                </a:lnTo>
                <a:lnTo>
                  <a:pt x="2731516" y="44450"/>
                </a:lnTo>
                <a:lnTo>
                  <a:pt x="2731516" y="31750"/>
                </a:lnTo>
                <a:lnTo>
                  <a:pt x="2782316" y="31750"/>
                </a:lnTo>
                <a:lnTo>
                  <a:pt x="2718816" y="0"/>
                </a:lnTo>
                <a:close/>
              </a:path>
              <a:path w="2795270" h="76200">
                <a:moveTo>
                  <a:pt x="271881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718816" y="44450"/>
                </a:lnTo>
                <a:lnTo>
                  <a:pt x="2718816" y="31750"/>
                </a:lnTo>
                <a:close/>
              </a:path>
              <a:path w="2795270" h="76200">
                <a:moveTo>
                  <a:pt x="2782316" y="31750"/>
                </a:moveTo>
                <a:lnTo>
                  <a:pt x="2731516" y="31750"/>
                </a:lnTo>
                <a:lnTo>
                  <a:pt x="2731516" y="44450"/>
                </a:lnTo>
                <a:lnTo>
                  <a:pt x="2782316" y="44450"/>
                </a:lnTo>
                <a:lnTo>
                  <a:pt x="2795016" y="38100"/>
                </a:lnTo>
                <a:lnTo>
                  <a:pt x="278231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26207" y="4509515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0" y="1904999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9408" y="4509515"/>
            <a:ext cx="0" cy="1905000"/>
          </a:xfrm>
          <a:custGeom>
            <a:avLst/>
            <a:gdLst/>
            <a:ahLst/>
            <a:cxnLst/>
            <a:rect l="l" t="t" r="r" b="b"/>
            <a:pathLst>
              <a:path h="1905000">
                <a:moveTo>
                  <a:pt x="0" y="0"/>
                </a:moveTo>
                <a:lnTo>
                  <a:pt x="0" y="1904999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50135" y="5152644"/>
            <a:ext cx="85344" cy="85343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50135" y="5800344"/>
            <a:ext cx="85344" cy="85343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50135" y="4568952"/>
            <a:ext cx="85344" cy="85344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16736" y="5166359"/>
            <a:ext cx="85343" cy="85344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16736" y="5814059"/>
            <a:ext cx="85343" cy="85343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16736" y="4581144"/>
            <a:ext cx="85343" cy="85344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83535" y="5152644"/>
            <a:ext cx="85344" cy="85343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83535" y="5800344"/>
            <a:ext cx="85344" cy="85343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83535" y="4568952"/>
            <a:ext cx="85344" cy="85344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0100" y="4497323"/>
            <a:ext cx="76200" cy="1955800"/>
          </a:xfrm>
          <a:custGeom>
            <a:avLst/>
            <a:gdLst/>
            <a:ahLst/>
            <a:cxnLst/>
            <a:rect l="l" t="t" r="r" b="b"/>
            <a:pathLst>
              <a:path w="76200" h="1955800">
                <a:moveTo>
                  <a:pt x="44450" y="63500"/>
                </a:moveTo>
                <a:lnTo>
                  <a:pt x="31750" y="63500"/>
                </a:lnTo>
                <a:lnTo>
                  <a:pt x="31750" y="1955291"/>
                </a:lnTo>
                <a:lnTo>
                  <a:pt x="44450" y="1955291"/>
                </a:lnTo>
                <a:lnTo>
                  <a:pt x="44450" y="63500"/>
                </a:lnTo>
                <a:close/>
              </a:path>
              <a:path w="76200" h="19558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9558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29057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Codifica </a:t>
            </a:r>
            <a:r>
              <a:rPr dirty="0"/>
              <a:t>dei </a:t>
            </a:r>
            <a:r>
              <a:rPr spc="-5" dirty="0"/>
              <a:t>dati:  </a:t>
            </a:r>
            <a:r>
              <a:rPr dirty="0"/>
              <a:t>SISTEMA</a:t>
            </a:r>
            <a:r>
              <a:rPr spc="-70" dirty="0"/>
              <a:t> </a:t>
            </a:r>
            <a:r>
              <a:rPr spc="-5" dirty="0"/>
              <a:t>NUMERICO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55294" y="1981200"/>
            <a:ext cx="262127" cy="26974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55294" y="3108655"/>
            <a:ext cx="262127" cy="270052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5294" y="6035954"/>
            <a:ext cx="262127" cy="269747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42594" y="1494281"/>
            <a:ext cx="7995920" cy="5019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107055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sistema numerico viene </a:t>
            </a:r>
            <a:r>
              <a:rPr sz="1600" spc="-10" dirty="0">
                <a:latin typeface="Arial"/>
                <a:cs typeface="Arial"/>
              </a:rPr>
              <a:t>determinato per </a:t>
            </a:r>
            <a:r>
              <a:rPr sz="1600" spc="-5" dirty="0">
                <a:latin typeface="Arial"/>
                <a:cs typeface="Arial"/>
              </a:rPr>
              <a:t>mezzo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insieme limitato di simboli</a:t>
            </a:r>
            <a:r>
              <a:rPr sz="1600" spc="-5" dirty="0">
                <a:latin typeface="Arial"/>
                <a:cs typeface="Arial"/>
              </a:rPr>
              <a:t> (le cifre), che rappresentano quantità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prestabilite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200"/>
              </a:spcBef>
              <a:tabLst>
                <a:tab pos="926465" algn="l"/>
              </a:tabLst>
            </a:pPr>
            <a:r>
              <a:rPr sz="1400" dirty="0">
                <a:latin typeface="Arial"/>
                <a:cs typeface="Arial"/>
              </a:rPr>
              <a:t>Es.:	</a:t>
            </a:r>
            <a:r>
              <a:rPr sz="1400" spc="-5" dirty="0">
                <a:latin typeface="Arial"/>
                <a:cs typeface="Arial"/>
              </a:rPr>
              <a:t>sistema decimale: 0, 1, 2, 3, 4, 5, 6, 7, 8,</a:t>
            </a:r>
            <a:r>
              <a:rPr sz="1400" spc="-1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45"/>
              </a:spcBef>
            </a:pPr>
            <a:r>
              <a:rPr sz="1400" spc="-5" dirty="0">
                <a:latin typeface="Arial"/>
                <a:cs typeface="Arial"/>
              </a:rPr>
              <a:t>sistema binario: 0,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sistema romano: </a:t>
            </a:r>
            <a:r>
              <a:rPr sz="1400" dirty="0">
                <a:latin typeface="Arial"/>
                <a:cs typeface="Arial"/>
              </a:rPr>
              <a:t>I, V, X, </a:t>
            </a:r>
            <a:r>
              <a:rPr sz="1400" spc="-5" dirty="0">
                <a:latin typeface="Arial"/>
                <a:cs typeface="Arial"/>
              </a:rPr>
              <a:t>L, C, D, M,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…</a:t>
            </a:r>
            <a:endParaRPr sz="14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67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Regole per costruire i</a:t>
            </a:r>
            <a:r>
              <a:rPr sz="1600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numeri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812165" indent="-342265">
              <a:lnSpc>
                <a:spcPct val="100000"/>
              </a:lnSpc>
              <a:buClr>
                <a:srgbClr val="008080"/>
              </a:buClr>
              <a:buAutoNum type="arabicPeriod"/>
              <a:tabLst>
                <a:tab pos="812165" algn="l"/>
                <a:tab pos="812800" algn="l"/>
              </a:tabLst>
            </a:pPr>
            <a:r>
              <a:rPr sz="1600" spc="-5" dirty="0">
                <a:latin typeface="Arial"/>
                <a:cs typeface="Arial"/>
              </a:rPr>
              <a:t>Sistemi </a:t>
            </a:r>
            <a:r>
              <a:rPr sz="1600" spc="-10" dirty="0">
                <a:latin typeface="Arial"/>
                <a:cs typeface="Arial"/>
              </a:rPr>
              <a:t>non </a:t>
            </a:r>
            <a:r>
              <a:rPr sz="1600" spc="-5" dirty="0">
                <a:latin typeface="Arial"/>
                <a:cs typeface="Arial"/>
              </a:rPr>
              <a:t>posizionali, </a:t>
            </a:r>
            <a:r>
              <a:rPr sz="1400" dirty="0">
                <a:latin typeface="Arial"/>
                <a:cs typeface="Arial"/>
              </a:rPr>
              <a:t>es. </a:t>
            </a:r>
            <a:r>
              <a:rPr sz="1400" spc="-5" dirty="0">
                <a:latin typeface="Arial"/>
                <a:cs typeface="Arial"/>
              </a:rPr>
              <a:t>Romano, sistema additivo: le </a:t>
            </a:r>
            <a:r>
              <a:rPr sz="1400" dirty="0">
                <a:latin typeface="Arial"/>
                <a:cs typeface="Arial"/>
              </a:rPr>
              <a:t>cifre </a:t>
            </a:r>
            <a:r>
              <a:rPr sz="1400" spc="-5" dirty="0">
                <a:latin typeface="Arial"/>
                <a:cs typeface="Arial"/>
              </a:rPr>
              <a:t>sono sommate </a:t>
            </a:r>
            <a:r>
              <a:rPr sz="1400" dirty="0">
                <a:latin typeface="Arial"/>
                <a:cs typeface="Arial"/>
              </a:rPr>
              <a:t>o</a:t>
            </a:r>
            <a:r>
              <a:rPr sz="1400" spc="-14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sottratte</a:t>
            </a:r>
            <a:endParaRPr sz="1400">
              <a:latin typeface="Arial"/>
              <a:cs typeface="Arial"/>
            </a:endParaRPr>
          </a:p>
          <a:p>
            <a:pPr marR="3322954" algn="ctr">
              <a:lnSpc>
                <a:spcPts val="1675"/>
              </a:lnSpc>
              <a:spcBef>
                <a:spcPts val="10"/>
              </a:spcBef>
            </a:pPr>
            <a:r>
              <a:rPr sz="1400" spc="-5" dirty="0">
                <a:latin typeface="Arial"/>
                <a:cs typeface="Arial"/>
              </a:rPr>
              <a:t>sulla base dell’ordine in </a:t>
            </a:r>
            <a:r>
              <a:rPr sz="1400" dirty="0">
                <a:latin typeface="Arial"/>
                <a:cs typeface="Arial"/>
              </a:rPr>
              <a:t>cui</a:t>
            </a:r>
            <a:r>
              <a:rPr sz="1400" spc="-10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compaiono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ts val="1914"/>
              </a:lnSpc>
            </a:pPr>
            <a:r>
              <a:rPr sz="1600" spc="-5" dirty="0">
                <a:latin typeface="Arial"/>
                <a:cs typeface="Arial"/>
              </a:rPr>
              <a:t>Es: </a:t>
            </a:r>
            <a:r>
              <a:rPr sz="1400" dirty="0">
                <a:latin typeface="Arial"/>
                <a:cs typeface="Arial"/>
              </a:rPr>
              <a:t>XII = </a:t>
            </a:r>
            <a:r>
              <a:rPr sz="1400" spc="-5" dirty="0">
                <a:latin typeface="Arial"/>
                <a:cs typeface="Arial"/>
              </a:rPr>
              <a:t>10+1+1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-5" dirty="0">
                <a:latin typeface="Arial"/>
                <a:cs typeface="Arial"/>
              </a:rPr>
              <a:t>12,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IX=10-1=9</a:t>
            </a:r>
            <a:endParaRPr sz="1400">
              <a:latin typeface="Arial"/>
              <a:cs typeface="Arial"/>
            </a:endParaRPr>
          </a:p>
          <a:p>
            <a:pPr marL="812165" indent="-342265">
              <a:lnSpc>
                <a:spcPct val="100000"/>
              </a:lnSpc>
              <a:spcBef>
                <a:spcPts val="1680"/>
              </a:spcBef>
              <a:buClr>
                <a:srgbClr val="009999"/>
              </a:buClr>
              <a:buAutoNum type="arabicPeriod" startAt="2"/>
              <a:tabLst>
                <a:tab pos="812165" algn="l"/>
                <a:tab pos="812800" algn="l"/>
              </a:tabLst>
            </a:pPr>
            <a:r>
              <a:rPr sz="1600" spc="-5" dirty="0">
                <a:latin typeface="Arial"/>
                <a:cs typeface="Arial"/>
              </a:rPr>
              <a:t>Sistemi posizionali (es. decimale, </a:t>
            </a:r>
            <a:r>
              <a:rPr sz="1600" spc="-10" dirty="0">
                <a:latin typeface="Arial"/>
                <a:cs typeface="Arial"/>
              </a:rPr>
              <a:t>binario, </a:t>
            </a:r>
            <a:r>
              <a:rPr sz="1600" spc="-5" dirty="0">
                <a:latin typeface="Arial"/>
                <a:cs typeface="Arial"/>
              </a:rPr>
              <a:t>ecc.): il valore delle cifre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dipende</a:t>
            </a:r>
            <a:endParaRPr sz="1600">
              <a:latin typeface="Arial"/>
              <a:cs typeface="Arial"/>
            </a:endParaRPr>
          </a:p>
          <a:p>
            <a:pPr marL="8121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dalla loro posizione all’interno </a:t>
            </a:r>
            <a:r>
              <a:rPr sz="1600" spc="-10" dirty="0">
                <a:latin typeface="Arial"/>
                <a:cs typeface="Arial"/>
              </a:rPr>
              <a:t>del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numero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1544320" marR="2694305" indent="-1905">
              <a:lnSpc>
                <a:spcPct val="134700"/>
              </a:lnSpc>
            </a:pPr>
            <a:r>
              <a:rPr sz="1400" dirty="0">
                <a:latin typeface="Arial"/>
                <a:cs typeface="Arial"/>
              </a:rPr>
              <a:t>BASE </a:t>
            </a:r>
            <a:r>
              <a:rPr sz="1400" spc="-5" dirty="0">
                <a:latin typeface="Arial"/>
                <a:cs typeface="Arial"/>
              </a:rPr>
              <a:t>10: 2562 </a:t>
            </a:r>
            <a:r>
              <a:rPr sz="1400" dirty="0">
                <a:latin typeface="Arial"/>
                <a:cs typeface="Arial"/>
              </a:rPr>
              <a:t>= 2*10</a:t>
            </a:r>
            <a:r>
              <a:rPr sz="1350" baseline="24691" dirty="0">
                <a:latin typeface="Arial"/>
                <a:cs typeface="Arial"/>
              </a:rPr>
              <a:t>3 </a:t>
            </a:r>
            <a:r>
              <a:rPr sz="1400" dirty="0">
                <a:latin typeface="Arial"/>
                <a:cs typeface="Arial"/>
              </a:rPr>
              <a:t>+ 5*10</a:t>
            </a:r>
            <a:r>
              <a:rPr sz="1350" baseline="24691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+ 6*10</a:t>
            </a:r>
            <a:r>
              <a:rPr sz="1350" baseline="24691" dirty="0">
                <a:latin typeface="Arial"/>
                <a:cs typeface="Arial"/>
              </a:rPr>
              <a:t>1 </a:t>
            </a:r>
            <a:r>
              <a:rPr sz="1400" dirty="0">
                <a:latin typeface="Arial"/>
                <a:cs typeface="Arial"/>
              </a:rPr>
              <a:t>+ 2*10</a:t>
            </a:r>
            <a:r>
              <a:rPr sz="1350" baseline="24691" dirty="0">
                <a:latin typeface="Arial"/>
                <a:cs typeface="Arial"/>
              </a:rPr>
              <a:t>0  </a:t>
            </a:r>
            <a:r>
              <a:rPr sz="1400" dirty="0">
                <a:latin typeface="Arial"/>
                <a:cs typeface="Arial"/>
              </a:rPr>
              <a:t>BASE 2: 101 = 1*2</a:t>
            </a:r>
            <a:r>
              <a:rPr sz="1350" baseline="24691" dirty="0">
                <a:latin typeface="Arial"/>
                <a:cs typeface="Arial"/>
              </a:rPr>
              <a:t>2 </a:t>
            </a:r>
            <a:r>
              <a:rPr sz="1400" dirty="0">
                <a:latin typeface="Arial"/>
                <a:cs typeface="Arial"/>
              </a:rPr>
              <a:t>+ 0*2</a:t>
            </a:r>
            <a:r>
              <a:rPr sz="1350" baseline="24691" dirty="0">
                <a:latin typeface="Arial"/>
                <a:cs typeface="Arial"/>
              </a:rPr>
              <a:t>1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1*2</a:t>
            </a:r>
            <a:r>
              <a:rPr sz="1350" baseline="24691" dirty="0">
                <a:latin typeface="Arial"/>
                <a:cs typeface="Arial"/>
              </a:rPr>
              <a:t>0</a:t>
            </a:r>
            <a:endParaRPr sz="1350" baseline="24691">
              <a:latin typeface="Arial"/>
              <a:cs typeface="Arial"/>
            </a:endParaRPr>
          </a:p>
          <a:p>
            <a:pPr marL="154432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Arial"/>
                <a:cs typeface="Arial"/>
              </a:rPr>
              <a:t>BASE </a:t>
            </a:r>
            <a:r>
              <a:rPr sz="1400" spc="-5" dirty="0">
                <a:latin typeface="Arial"/>
                <a:cs typeface="Arial"/>
              </a:rPr>
              <a:t>8: 72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5" dirty="0">
                <a:latin typeface="Arial"/>
                <a:cs typeface="Arial"/>
              </a:rPr>
              <a:t>7*8</a:t>
            </a:r>
            <a:r>
              <a:rPr sz="1350" spc="7" baseline="24691" dirty="0">
                <a:latin typeface="Arial"/>
                <a:cs typeface="Arial"/>
              </a:rPr>
              <a:t>1 </a:t>
            </a:r>
            <a:r>
              <a:rPr sz="1400" dirty="0">
                <a:latin typeface="Arial"/>
                <a:cs typeface="Arial"/>
              </a:rPr>
              <a:t>+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2*8</a:t>
            </a:r>
            <a:r>
              <a:rPr sz="1350" baseline="24691" dirty="0">
                <a:latin typeface="Arial"/>
                <a:cs typeface="Arial"/>
              </a:rPr>
              <a:t>0</a:t>
            </a:r>
            <a:endParaRPr sz="1350" baseline="24691">
              <a:latin typeface="Arial"/>
              <a:cs typeface="Arial"/>
            </a:endParaRPr>
          </a:p>
          <a:p>
            <a:pPr marL="354965">
              <a:lnSpc>
                <a:spcPts val="1895"/>
              </a:lnSpc>
              <a:spcBef>
                <a:spcPts val="118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Regole che consentano di eseguire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operazioni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 i</a:t>
            </a:r>
            <a:r>
              <a:rPr sz="16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numeri</a:t>
            </a:r>
            <a:endParaRPr sz="1600">
              <a:latin typeface="Arial"/>
              <a:cs typeface="Arial"/>
            </a:endParaRPr>
          </a:p>
          <a:p>
            <a:pPr marR="135255" algn="r">
              <a:lnSpc>
                <a:spcPts val="1655"/>
              </a:lnSpc>
            </a:pPr>
            <a:r>
              <a:rPr sz="1400" spc="-5" dirty="0"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29000" y="2225039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1314450" y="0"/>
                </a:moveTo>
                <a:lnTo>
                  <a:pt x="1314450" y="57150"/>
                </a:lnTo>
                <a:lnTo>
                  <a:pt x="0" y="57150"/>
                </a:lnTo>
                <a:lnTo>
                  <a:pt x="0" y="171450"/>
                </a:lnTo>
                <a:lnTo>
                  <a:pt x="1314450" y="171450"/>
                </a:lnTo>
                <a:lnTo>
                  <a:pt x="1314450" y="228600"/>
                </a:lnTo>
                <a:lnTo>
                  <a:pt x="1752600" y="114300"/>
                </a:lnTo>
                <a:lnTo>
                  <a:pt x="131445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29000" y="2225039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0" y="57150"/>
                </a:moveTo>
                <a:lnTo>
                  <a:pt x="1314450" y="57150"/>
                </a:lnTo>
                <a:lnTo>
                  <a:pt x="1314450" y="0"/>
                </a:lnTo>
                <a:lnTo>
                  <a:pt x="1752600" y="114300"/>
                </a:lnTo>
                <a:lnTo>
                  <a:pt x="1314450" y="228600"/>
                </a:lnTo>
                <a:lnTo>
                  <a:pt x="1314450" y="171450"/>
                </a:lnTo>
                <a:lnTo>
                  <a:pt x="0" y="171450"/>
                </a:lnTo>
                <a:lnTo>
                  <a:pt x="0" y="571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29000" y="2606039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438150" y="0"/>
                </a:moveTo>
                <a:lnTo>
                  <a:pt x="0" y="114300"/>
                </a:lnTo>
                <a:lnTo>
                  <a:pt x="438150" y="228600"/>
                </a:lnTo>
                <a:lnTo>
                  <a:pt x="438150" y="171450"/>
                </a:lnTo>
                <a:lnTo>
                  <a:pt x="1752600" y="171450"/>
                </a:lnTo>
                <a:lnTo>
                  <a:pt x="1752600" y="57150"/>
                </a:lnTo>
                <a:lnTo>
                  <a:pt x="438150" y="57150"/>
                </a:lnTo>
                <a:lnTo>
                  <a:pt x="43815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29000" y="2606039"/>
            <a:ext cx="1752600" cy="228600"/>
          </a:xfrm>
          <a:custGeom>
            <a:avLst/>
            <a:gdLst/>
            <a:ahLst/>
            <a:cxnLst/>
            <a:rect l="l" t="t" r="r" b="b"/>
            <a:pathLst>
              <a:path w="1752600" h="228600">
                <a:moveTo>
                  <a:pt x="1752600" y="57150"/>
                </a:moveTo>
                <a:lnTo>
                  <a:pt x="438150" y="57150"/>
                </a:lnTo>
                <a:lnTo>
                  <a:pt x="438150" y="0"/>
                </a:lnTo>
                <a:lnTo>
                  <a:pt x="0" y="114300"/>
                </a:lnTo>
                <a:lnTo>
                  <a:pt x="438150" y="228600"/>
                </a:lnTo>
                <a:lnTo>
                  <a:pt x="438150" y="171450"/>
                </a:lnTo>
                <a:lnTo>
                  <a:pt x="1752600" y="171450"/>
                </a:lnTo>
                <a:lnTo>
                  <a:pt x="1752600" y="571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0600" y="1988820"/>
            <a:ext cx="2286000" cy="922019"/>
          </a:xfrm>
          <a:prstGeom prst="rect">
            <a:avLst/>
          </a:prstGeom>
          <a:solidFill>
            <a:srgbClr val="EBEBEB"/>
          </a:solidFill>
          <a:ln w="9144">
            <a:solidFill>
              <a:srgbClr val="000000"/>
            </a:solidFill>
          </a:ln>
        </p:spPr>
        <p:txBody>
          <a:bodyPr vert="horz" wrap="square" lIns="0" tIns="116205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915"/>
              </a:spcBef>
            </a:pPr>
            <a:r>
              <a:rPr sz="2400" spc="-5" dirty="0">
                <a:latin typeface="Tahoma"/>
                <a:cs typeface="Tahoma"/>
              </a:rPr>
              <a:t>Informazione</a:t>
            </a:r>
            <a:endParaRPr sz="2400">
              <a:latin typeface="Tahoma"/>
              <a:cs typeface="Tahoma"/>
            </a:endParaRPr>
          </a:p>
          <a:p>
            <a:pPr marL="243840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/dati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34000" y="2225039"/>
            <a:ext cx="2590800" cy="762000"/>
          </a:xfrm>
          <a:prstGeom prst="rect">
            <a:avLst/>
          </a:prstGeom>
          <a:solidFill>
            <a:srgbClr val="EBEBEB"/>
          </a:solidFill>
          <a:ln w="914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52400" marR="127635">
              <a:lnSpc>
                <a:spcPct val="100000"/>
              </a:lnSpc>
              <a:spcBef>
                <a:spcPts val="20"/>
              </a:spcBef>
            </a:pPr>
            <a:r>
              <a:rPr sz="2400" spc="-4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ap</a:t>
            </a:r>
            <a:r>
              <a:rPr sz="2400" spc="5" dirty="0">
                <a:latin typeface="Tahoma"/>
                <a:cs typeface="Tahoma"/>
              </a:rPr>
              <a:t>p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spc="-5" dirty="0">
                <a:latin typeface="Tahoma"/>
                <a:cs typeface="Tahoma"/>
              </a:rPr>
              <a:t>es</a:t>
            </a:r>
            <a:r>
              <a:rPr sz="2400" spc="-10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nta</a:t>
            </a:r>
            <a:r>
              <a:rPr sz="2400" spc="5" dirty="0">
                <a:latin typeface="Tahoma"/>
                <a:cs typeface="Tahoma"/>
              </a:rPr>
              <a:t>z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ne  </a:t>
            </a:r>
            <a:r>
              <a:rPr sz="2400" spc="-5" dirty="0">
                <a:latin typeface="Tahoma"/>
                <a:cs typeface="Tahoma"/>
              </a:rPr>
              <a:t>digitale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97300" y="1605153"/>
            <a:ext cx="1038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codifica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8700" y="3129534"/>
            <a:ext cx="1369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deco</a:t>
            </a:r>
            <a:r>
              <a:rPr sz="2400" spc="5" dirty="0">
                <a:latin typeface="Tahoma"/>
                <a:cs typeface="Tahoma"/>
              </a:rPr>
              <a:t>d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ica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81200" y="3063239"/>
            <a:ext cx="152400" cy="1219200"/>
          </a:xfrm>
          <a:custGeom>
            <a:avLst/>
            <a:gdLst/>
            <a:ahLst/>
            <a:cxnLst/>
            <a:rect l="l" t="t" r="r" b="b"/>
            <a:pathLst>
              <a:path w="152400" h="1219200">
                <a:moveTo>
                  <a:pt x="114300" y="304800"/>
                </a:moveTo>
                <a:lnTo>
                  <a:pt x="38100" y="304800"/>
                </a:lnTo>
                <a:lnTo>
                  <a:pt x="38100" y="1219200"/>
                </a:lnTo>
                <a:lnTo>
                  <a:pt x="114300" y="1219200"/>
                </a:lnTo>
                <a:lnTo>
                  <a:pt x="114300" y="304800"/>
                </a:lnTo>
                <a:close/>
              </a:path>
              <a:path w="152400" h="1219200">
                <a:moveTo>
                  <a:pt x="76200" y="0"/>
                </a:moveTo>
                <a:lnTo>
                  <a:pt x="0" y="304800"/>
                </a:lnTo>
                <a:lnTo>
                  <a:pt x="152400" y="304800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81200" y="3063239"/>
            <a:ext cx="152400" cy="1219200"/>
          </a:xfrm>
          <a:custGeom>
            <a:avLst/>
            <a:gdLst/>
            <a:ahLst/>
            <a:cxnLst/>
            <a:rect l="l" t="t" r="r" b="b"/>
            <a:pathLst>
              <a:path w="152400" h="1219200">
                <a:moveTo>
                  <a:pt x="0" y="304800"/>
                </a:moveTo>
                <a:lnTo>
                  <a:pt x="76200" y="0"/>
                </a:lnTo>
                <a:lnTo>
                  <a:pt x="152400" y="304800"/>
                </a:lnTo>
                <a:lnTo>
                  <a:pt x="114300" y="304800"/>
                </a:lnTo>
                <a:lnTo>
                  <a:pt x="114300" y="1219200"/>
                </a:lnTo>
                <a:lnTo>
                  <a:pt x="38100" y="1219200"/>
                </a:lnTo>
                <a:lnTo>
                  <a:pt x="38100" y="30480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897628" y="4391914"/>
            <a:ext cx="37839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ahoma"/>
                <a:cs typeface="Tahoma"/>
              </a:rPr>
              <a:t>Computer:</a:t>
            </a:r>
            <a:r>
              <a:rPr sz="2400" spc="-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memorizzazione,  elaborazione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24600" y="3063239"/>
            <a:ext cx="152400" cy="1219200"/>
          </a:xfrm>
          <a:custGeom>
            <a:avLst/>
            <a:gdLst/>
            <a:ahLst/>
            <a:cxnLst/>
            <a:rect l="l" t="t" r="r" b="b"/>
            <a:pathLst>
              <a:path w="152400" h="1219200">
                <a:moveTo>
                  <a:pt x="114300" y="304800"/>
                </a:moveTo>
                <a:lnTo>
                  <a:pt x="38100" y="304800"/>
                </a:lnTo>
                <a:lnTo>
                  <a:pt x="38100" y="1219200"/>
                </a:lnTo>
                <a:lnTo>
                  <a:pt x="114300" y="1219200"/>
                </a:lnTo>
                <a:lnTo>
                  <a:pt x="114300" y="304800"/>
                </a:lnTo>
                <a:close/>
              </a:path>
              <a:path w="152400" h="1219200">
                <a:moveTo>
                  <a:pt x="76200" y="0"/>
                </a:moveTo>
                <a:lnTo>
                  <a:pt x="0" y="304800"/>
                </a:lnTo>
                <a:lnTo>
                  <a:pt x="152400" y="304800"/>
                </a:lnTo>
                <a:lnTo>
                  <a:pt x="762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24600" y="3063239"/>
            <a:ext cx="152400" cy="1219200"/>
          </a:xfrm>
          <a:custGeom>
            <a:avLst/>
            <a:gdLst/>
            <a:ahLst/>
            <a:cxnLst/>
            <a:rect l="l" t="t" r="r" b="b"/>
            <a:pathLst>
              <a:path w="152400" h="1219200">
                <a:moveTo>
                  <a:pt x="0" y="304800"/>
                </a:moveTo>
                <a:lnTo>
                  <a:pt x="76200" y="0"/>
                </a:lnTo>
                <a:lnTo>
                  <a:pt x="152400" y="304800"/>
                </a:lnTo>
                <a:lnTo>
                  <a:pt x="114300" y="304800"/>
                </a:lnTo>
                <a:lnTo>
                  <a:pt x="114300" y="1219200"/>
                </a:lnTo>
                <a:lnTo>
                  <a:pt x="38100" y="1219200"/>
                </a:lnTo>
                <a:lnTo>
                  <a:pt x="38100" y="304800"/>
                </a:lnTo>
                <a:lnTo>
                  <a:pt x="0" y="304800"/>
                </a:lnTo>
                <a:close/>
              </a:path>
            </a:pathLst>
          </a:custGeom>
          <a:ln w="9144">
            <a:solidFill>
              <a:srgbClr val="0099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76899" y="4975582"/>
            <a:ext cx="1785442" cy="1561327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65876" y="5274211"/>
            <a:ext cx="1514952" cy="126704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Rappresentazione</a:t>
            </a:r>
            <a:r>
              <a:rPr spc="-25" dirty="0"/>
              <a:t> </a:t>
            </a:r>
            <a:r>
              <a:rPr spc="-5" dirty="0"/>
              <a:t>digitale</a:t>
            </a:r>
          </a:p>
          <a:p>
            <a:pPr marL="380365">
              <a:lnSpc>
                <a:spcPct val="100000"/>
              </a:lnSpc>
            </a:pPr>
            <a:r>
              <a:rPr dirty="0"/>
              <a:t>Dell’informazione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8470900" y="629069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2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0267" y="4242942"/>
            <a:ext cx="2059939" cy="61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75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Mondo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esterno</a:t>
            </a:r>
            <a:endParaRPr sz="2400">
              <a:latin typeface="Arial"/>
              <a:cs typeface="Arial"/>
            </a:endParaRPr>
          </a:p>
          <a:p>
            <a:pPr marL="64769" algn="ctr">
              <a:lnSpc>
                <a:spcPts val="1850"/>
              </a:lnSpc>
            </a:pPr>
            <a:r>
              <a:rPr sz="1650" i="1" spc="60" dirty="0">
                <a:latin typeface="Arial"/>
                <a:cs typeface="Arial"/>
              </a:rPr>
              <a:t>“Reale”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6520" y="3524973"/>
            <a:ext cx="4253483" cy="48467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09088" y="3521951"/>
            <a:ext cx="4079748" cy="56084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98242" y="3566921"/>
            <a:ext cx="4135120" cy="365760"/>
          </a:xfrm>
          <a:prstGeom prst="rect">
            <a:avLst/>
          </a:prstGeom>
          <a:solidFill>
            <a:srgbClr val="2C2C89"/>
          </a:solidFill>
          <a:ln w="38100">
            <a:solidFill>
              <a:srgbClr val="FFFFFF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80"/>
              </a:spcBef>
            </a:pPr>
            <a:r>
              <a:rPr sz="1900" i="1" spc="-75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900" i="1" spc="-6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9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75" i="1" spc="-75" baseline="-20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75" i="1" spc="-75" baseline="2444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i="1" spc="-50" dirty="0">
                <a:solidFill>
                  <a:srgbClr val="FFFFFF"/>
                </a:solidFill>
                <a:latin typeface="Arial"/>
                <a:cs typeface="Arial"/>
              </a:rPr>
              <a:t>+c</a:t>
            </a:r>
            <a:r>
              <a:rPr sz="1875" i="1" spc="-75" baseline="-20000" dirty="0">
                <a:solidFill>
                  <a:srgbClr val="FFFFFF"/>
                </a:solidFill>
                <a:latin typeface="Arial"/>
                <a:cs typeface="Arial"/>
              </a:rPr>
              <a:t>n-1</a:t>
            </a:r>
            <a:r>
              <a:rPr sz="19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75" i="1" spc="-75" baseline="24444" dirty="0">
                <a:solidFill>
                  <a:srgbClr val="FFFFFF"/>
                </a:solidFill>
                <a:latin typeface="Arial"/>
                <a:cs typeface="Arial"/>
              </a:rPr>
              <a:t>n-1</a:t>
            </a:r>
            <a:r>
              <a:rPr sz="1900" i="1" spc="-50" dirty="0">
                <a:solidFill>
                  <a:srgbClr val="FFFFFF"/>
                </a:solidFill>
                <a:latin typeface="Arial"/>
                <a:cs typeface="Arial"/>
              </a:rPr>
              <a:t>+…+c</a:t>
            </a:r>
            <a:r>
              <a:rPr sz="1875" i="1" spc="-75" baseline="-20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9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75" i="1" spc="-75" baseline="2444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900" i="1" spc="-50" dirty="0">
                <a:solidFill>
                  <a:srgbClr val="FFFFFF"/>
                </a:solidFill>
                <a:latin typeface="Arial"/>
                <a:cs typeface="Arial"/>
              </a:rPr>
              <a:t>+c</a:t>
            </a:r>
            <a:r>
              <a:rPr sz="1875" i="1" spc="-75" baseline="-20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9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75" i="1" spc="-75" baseline="24444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900" i="1" spc="-50" dirty="0">
                <a:solidFill>
                  <a:srgbClr val="FFFFFF"/>
                </a:solidFill>
                <a:latin typeface="Arial"/>
                <a:cs typeface="Arial"/>
              </a:rPr>
              <a:t>+c</a:t>
            </a:r>
            <a:r>
              <a:rPr sz="1875" i="1" spc="-75" baseline="-20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9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75" i="1" spc="-75" baseline="24444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875" baseline="24444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42744" y="4689360"/>
            <a:ext cx="1369313" cy="511289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12264" y="3040392"/>
            <a:ext cx="881634" cy="511289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05100" y="5132832"/>
            <a:ext cx="4253484" cy="48467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69564" y="5129784"/>
            <a:ext cx="2875788" cy="560844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66822" y="5174741"/>
            <a:ext cx="4135120" cy="365760"/>
          </a:xfrm>
          <a:prstGeom prst="rect">
            <a:avLst/>
          </a:prstGeom>
          <a:solidFill>
            <a:srgbClr val="2C2C89"/>
          </a:solidFill>
          <a:ln w="38100">
            <a:solidFill>
              <a:srgbClr val="FFFFFF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782955">
              <a:lnSpc>
                <a:spcPct val="100000"/>
              </a:lnSpc>
              <a:spcBef>
                <a:spcPts val="185"/>
              </a:spcBef>
            </a:pPr>
            <a:r>
              <a:rPr sz="1900" i="1" spc="-50" dirty="0">
                <a:solidFill>
                  <a:srgbClr val="FFFFFF"/>
                </a:solidFill>
                <a:latin typeface="Arial"/>
                <a:cs typeface="Arial"/>
              </a:rPr>
              <a:t>N’ </a:t>
            </a:r>
            <a:r>
              <a:rPr sz="1900" i="1" spc="-6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9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75" i="1" spc="-75" baseline="-200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9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75" i="1" spc="-75" baseline="24444" dirty="0">
                <a:solidFill>
                  <a:srgbClr val="FFFFFF"/>
                </a:solidFill>
                <a:latin typeface="Arial"/>
                <a:cs typeface="Arial"/>
              </a:rPr>
              <a:t>-1</a:t>
            </a:r>
            <a:r>
              <a:rPr sz="1900" i="1" spc="-50" dirty="0">
                <a:solidFill>
                  <a:srgbClr val="FFFFFF"/>
                </a:solidFill>
                <a:latin typeface="Arial"/>
                <a:cs typeface="Arial"/>
              </a:rPr>
              <a:t>+c</a:t>
            </a:r>
            <a:r>
              <a:rPr sz="1875" i="1" spc="-75" baseline="-200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9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75" i="1" spc="-75" baseline="24444" dirty="0">
                <a:solidFill>
                  <a:srgbClr val="FFFFFF"/>
                </a:solidFill>
                <a:latin typeface="Arial"/>
                <a:cs typeface="Arial"/>
              </a:rPr>
              <a:t>-2</a:t>
            </a:r>
            <a:r>
              <a:rPr sz="1900" i="1" spc="-50" dirty="0">
                <a:solidFill>
                  <a:srgbClr val="FFFFFF"/>
                </a:solidFill>
                <a:latin typeface="Arial"/>
                <a:cs typeface="Arial"/>
              </a:rPr>
              <a:t>+…+c</a:t>
            </a:r>
            <a:r>
              <a:rPr sz="1875" i="1" spc="-75" baseline="-200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75" i="1" spc="-75" baseline="24444" dirty="0">
                <a:solidFill>
                  <a:srgbClr val="FFFFFF"/>
                </a:solidFill>
                <a:latin typeface="Arial"/>
                <a:cs typeface="Arial"/>
              </a:rPr>
              <a:t>-n</a:t>
            </a:r>
            <a:endParaRPr sz="1875" baseline="2444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0617" y="4125678"/>
            <a:ext cx="6963409" cy="917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1495">
              <a:lnSpc>
                <a:spcPct val="100000"/>
              </a:lnSpc>
              <a:spcBef>
                <a:spcPts val="95"/>
              </a:spcBef>
            </a:pPr>
            <a:r>
              <a:rPr sz="1900" i="1" spc="-40" dirty="0">
                <a:latin typeface="Arial"/>
                <a:cs typeface="Arial"/>
              </a:rPr>
              <a:t>c</a:t>
            </a:r>
            <a:r>
              <a:rPr sz="1875" i="1" spc="-60" baseline="-20000" dirty="0">
                <a:latin typeface="Arial"/>
                <a:cs typeface="Arial"/>
              </a:rPr>
              <a:t>n </a:t>
            </a:r>
            <a:r>
              <a:rPr sz="1900" i="1" spc="-60" dirty="0">
                <a:latin typeface="Arial"/>
                <a:cs typeface="Arial"/>
              </a:rPr>
              <a:t>è </a:t>
            </a:r>
            <a:r>
              <a:rPr sz="1900" i="1" spc="-45" dirty="0">
                <a:latin typeface="Arial"/>
                <a:cs typeface="Arial"/>
              </a:rPr>
              <a:t>la </a:t>
            </a:r>
            <a:r>
              <a:rPr sz="1900" b="1" i="1" spc="-120" dirty="0">
                <a:solidFill>
                  <a:srgbClr val="0066FF"/>
                </a:solidFill>
                <a:latin typeface="Arial"/>
                <a:cs typeface="Arial"/>
              </a:rPr>
              <a:t>cifra </a:t>
            </a:r>
            <a:r>
              <a:rPr sz="1900" b="1" i="1" spc="-150" dirty="0">
                <a:solidFill>
                  <a:srgbClr val="0066FF"/>
                </a:solidFill>
                <a:latin typeface="Arial"/>
                <a:cs typeface="Arial"/>
              </a:rPr>
              <a:t>più </a:t>
            </a:r>
            <a:r>
              <a:rPr sz="1900" b="1" i="1" spc="-120" dirty="0">
                <a:solidFill>
                  <a:srgbClr val="0066FF"/>
                </a:solidFill>
                <a:latin typeface="Arial"/>
                <a:cs typeface="Arial"/>
              </a:rPr>
              <a:t>significativa</a:t>
            </a:r>
            <a:r>
              <a:rPr sz="1900" i="1" spc="-120" dirty="0">
                <a:latin typeface="Arial"/>
                <a:cs typeface="Arial"/>
              </a:rPr>
              <a:t>, </a:t>
            </a:r>
            <a:r>
              <a:rPr sz="1900" i="1" spc="-45" dirty="0">
                <a:latin typeface="Arial"/>
                <a:cs typeface="Arial"/>
              </a:rPr>
              <a:t>c</a:t>
            </a:r>
            <a:r>
              <a:rPr sz="1875" i="1" spc="-67" baseline="-20000" dirty="0">
                <a:latin typeface="Arial"/>
                <a:cs typeface="Arial"/>
              </a:rPr>
              <a:t>0 </a:t>
            </a:r>
            <a:r>
              <a:rPr sz="1900" i="1" spc="-55" dirty="0">
                <a:latin typeface="Arial"/>
                <a:cs typeface="Arial"/>
              </a:rPr>
              <a:t>quella </a:t>
            </a:r>
            <a:r>
              <a:rPr sz="1900" i="1" spc="-65" dirty="0">
                <a:solidFill>
                  <a:srgbClr val="0066FF"/>
                </a:solidFill>
                <a:latin typeface="Arial"/>
                <a:cs typeface="Arial"/>
              </a:rPr>
              <a:t>meno</a:t>
            </a:r>
            <a:r>
              <a:rPr sz="1900" i="1" spc="18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900" i="1" spc="-45" dirty="0">
                <a:solidFill>
                  <a:srgbClr val="0066FF"/>
                </a:solidFill>
                <a:latin typeface="Arial"/>
                <a:cs typeface="Arial"/>
              </a:rPr>
              <a:t>significativa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Un numero </a:t>
            </a:r>
            <a:r>
              <a:rPr sz="1800" spc="-5" dirty="0">
                <a:solidFill>
                  <a:srgbClr val="0066FF"/>
                </a:solidFill>
                <a:latin typeface="Arial"/>
                <a:cs typeface="Arial"/>
              </a:rPr>
              <a:t>frazionario </a:t>
            </a:r>
            <a:r>
              <a:rPr sz="1800" spc="-5" dirty="0">
                <a:latin typeface="Arial"/>
                <a:cs typeface="Arial"/>
              </a:rPr>
              <a:t>N’ </a:t>
            </a:r>
            <a:r>
              <a:rPr sz="1800" dirty="0">
                <a:latin typeface="Arial"/>
                <a:cs typeface="Arial"/>
              </a:rPr>
              <a:t>si </a:t>
            </a:r>
            <a:r>
              <a:rPr sz="1800" spc="-5" dirty="0">
                <a:latin typeface="Arial"/>
                <a:cs typeface="Arial"/>
              </a:rPr>
              <a:t>rappresenta </a:t>
            </a:r>
            <a:r>
              <a:rPr sz="1800" dirty="0">
                <a:latin typeface="Arial"/>
                <a:cs typeface="Arial"/>
              </a:rPr>
              <a:t>con </a:t>
            </a:r>
            <a:r>
              <a:rPr sz="1800" spc="-5" dirty="0">
                <a:latin typeface="Arial"/>
                <a:cs typeface="Arial"/>
              </a:rPr>
              <a:t>la </a:t>
            </a:r>
            <a:r>
              <a:rPr sz="1800" dirty="0">
                <a:latin typeface="Arial"/>
                <a:cs typeface="Arial"/>
              </a:rPr>
              <a:t>scrittura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(0,c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7" baseline="-20833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…c</a:t>
            </a:r>
            <a:r>
              <a:rPr sz="1800" spc="-7" baseline="-20833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spc="-7" baseline="-20833" dirty="0">
                <a:latin typeface="Arial"/>
                <a:cs typeface="Arial"/>
              </a:rPr>
              <a:t>B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Sistemi </a:t>
            </a:r>
            <a:r>
              <a:rPr spc="-5" dirty="0"/>
              <a:t>in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B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49146" y="4077461"/>
            <a:ext cx="5832475" cy="360045"/>
          </a:xfrm>
          <a:custGeom>
            <a:avLst/>
            <a:gdLst/>
            <a:ahLst/>
            <a:cxnLst/>
            <a:rect l="l" t="t" r="r" b="b"/>
            <a:pathLst>
              <a:path w="5832475" h="360045">
                <a:moveTo>
                  <a:pt x="0" y="359663"/>
                </a:moveTo>
                <a:lnTo>
                  <a:pt x="5832348" y="359663"/>
                </a:lnTo>
                <a:lnTo>
                  <a:pt x="5832348" y="0"/>
                </a:lnTo>
                <a:lnTo>
                  <a:pt x="0" y="0"/>
                </a:lnTo>
                <a:lnTo>
                  <a:pt x="0" y="359663"/>
                </a:lnTo>
                <a:close/>
              </a:path>
            </a:pathLst>
          </a:custGeom>
          <a:ln w="28956">
            <a:solidFill>
              <a:srgbClr val="3B8B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9769" y="1596516"/>
            <a:ext cx="262128" cy="513588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9769" y="2328113"/>
            <a:ext cx="262128" cy="270052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50442" y="1597533"/>
            <a:ext cx="7477125" cy="1795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La base definisce il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di cifre diverse </a:t>
            </a:r>
            <a:r>
              <a:rPr sz="1600" spc="-10" dirty="0">
                <a:latin typeface="Arial"/>
                <a:cs typeface="Arial"/>
              </a:rPr>
              <a:t>del </a:t>
            </a:r>
            <a:r>
              <a:rPr sz="1600" spc="-5" dirty="0">
                <a:latin typeface="Arial"/>
                <a:cs typeface="Arial"/>
              </a:rPr>
              <a:t>sistema di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numerazione</a:t>
            </a:r>
            <a:endParaRPr sz="1600">
              <a:latin typeface="Arial"/>
              <a:cs typeface="Arial"/>
            </a:endParaRPr>
          </a:p>
          <a:p>
            <a:pPr marL="1917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La cifra di minor valore (in termini di valore assoluto) è </a:t>
            </a:r>
            <a:r>
              <a:rPr sz="1600" spc="-10" dirty="0">
                <a:latin typeface="Arial"/>
                <a:cs typeface="Arial"/>
              </a:rPr>
              <a:t>sempre </a:t>
            </a:r>
            <a:r>
              <a:rPr sz="1600" spc="-5" dirty="0">
                <a:latin typeface="Arial"/>
                <a:cs typeface="Arial"/>
              </a:rPr>
              <a:t>lo 0,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altre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sono,</a:t>
            </a:r>
            <a:endParaRPr sz="1600">
              <a:latin typeface="Arial"/>
              <a:cs typeface="Arial"/>
            </a:endParaRPr>
          </a:p>
          <a:p>
            <a:pPr marL="19177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nell’ordine, 1,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2,…,B-1</a:t>
            </a:r>
            <a:endParaRPr sz="1600">
              <a:latin typeface="Arial"/>
              <a:cs typeface="Arial"/>
            </a:endParaRPr>
          </a:p>
          <a:p>
            <a:pPr marL="191770" marR="99377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Se B&gt;10 </a:t>
            </a:r>
            <a:r>
              <a:rPr sz="1600" spc="-10" dirty="0">
                <a:latin typeface="Arial"/>
                <a:cs typeface="Arial"/>
              </a:rPr>
              <a:t>occorre introdurre </a:t>
            </a:r>
            <a:r>
              <a:rPr sz="1600" spc="-5" dirty="0">
                <a:latin typeface="Arial"/>
                <a:cs typeface="Arial"/>
              </a:rPr>
              <a:t>B-10 simboli in aggiunta alle cifre decimali  Es: sistema esadecimale : 0, 1, 2, 3, 4, 5, 6, 7, 8, 9, A, B, C, D, E,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R="70993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Un numero </a:t>
            </a:r>
            <a:r>
              <a:rPr sz="1800" b="1" spc="-80" dirty="0">
                <a:solidFill>
                  <a:srgbClr val="3333FF"/>
                </a:solidFill>
                <a:latin typeface="Arial"/>
                <a:cs typeface="Arial"/>
              </a:rPr>
              <a:t>intero </a:t>
            </a:r>
            <a:r>
              <a:rPr sz="1800" dirty="0">
                <a:latin typeface="Arial"/>
                <a:cs typeface="Arial"/>
              </a:rPr>
              <a:t>N si </a:t>
            </a:r>
            <a:r>
              <a:rPr sz="1800" spc="-5" dirty="0">
                <a:latin typeface="Arial"/>
                <a:cs typeface="Arial"/>
              </a:rPr>
              <a:t>rappresenta con la scrittura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(c</a:t>
            </a:r>
            <a:r>
              <a:rPr sz="1800" spc="-7" baseline="-20833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7" baseline="-20833" dirty="0">
                <a:latin typeface="Arial"/>
                <a:cs typeface="Arial"/>
              </a:rPr>
              <a:t>n-1</a:t>
            </a:r>
            <a:r>
              <a:rPr sz="1800" spc="-5" dirty="0">
                <a:latin typeface="Arial"/>
                <a:cs typeface="Arial"/>
              </a:rPr>
              <a:t>…c</a:t>
            </a:r>
            <a:r>
              <a:rPr sz="1800" spc="-7" baseline="-20833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7" baseline="-20833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c</a:t>
            </a:r>
            <a:r>
              <a:rPr sz="1800" spc="-7" baseline="-20833" dirty="0">
                <a:latin typeface="Arial"/>
                <a:cs typeface="Arial"/>
              </a:rPr>
              <a:t>0</a:t>
            </a:r>
            <a:r>
              <a:rPr sz="1800" spc="-5" dirty="0">
                <a:latin typeface="Arial"/>
                <a:cs typeface="Arial"/>
              </a:rPr>
              <a:t>)</a:t>
            </a:r>
            <a:r>
              <a:rPr sz="1800" spc="-7" baseline="-20833" dirty="0">
                <a:latin typeface="Arial"/>
                <a:cs typeface="Arial"/>
              </a:rPr>
              <a:t>B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3165" y="1619210"/>
            <a:ext cx="7171055" cy="5505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spc="-10" dirty="0">
                <a:latin typeface="Arial"/>
                <a:cs typeface="Arial"/>
              </a:rPr>
              <a:t>Con </a:t>
            </a:r>
            <a:r>
              <a:rPr sz="1650" i="1" spc="-30" dirty="0">
                <a:latin typeface="Arial"/>
                <a:cs typeface="Arial"/>
              </a:rPr>
              <a:t>n </a:t>
            </a:r>
            <a:r>
              <a:rPr sz="1600" spc="-5" dirty="0">
                <a:latin typeface="Arial"/>
                <a:cs typeface="Arial"/>
              </a:rPr>
              <a:t>cifre,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base </a:t>
            </a:r>
            <a:r>
              <a:rPr sz="1650" i="1" spc="-20" dirty="0">
                <a:latin typeface="Arial"/>
                <a:cs typeface="Arial"/>
              </a:rPr>
              <a:t>B</a:t>
            </a:r>
            <a:r>
              <a:rPr sz="1600" spc="-20" dirty="0">
                <a:latin typeface="Arial"/>
                <a:cs typeface="Arial"/>
              </a:rPr>
              <a:t>,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rappresentano tutti i </a:t>
            </a:r>
            <a:r>
              <a:rPr sz="1600" spc="-10" dirty="0">
                <a:latin typeface="Arial"/>
                <a:cs typeface="Arial"/>
              </a:rPr>
              <a:t>numeri </a:t>
            </a:r>
            <a:r>
              <a:rPr sz="1600" spc="-5" dirty="0">
                <a:latin typeface="Arial"/>
                <a:cs typeface="Arial"/>
              </a:rPr>
              <a:t>interi positivi da </a:t>
            </a:r>
            <a:r>
              <a:rPr sz="1650" i="1" spc="-30" dirty="0">
                <a:latin typeface="Arial"/>
                <a:cs typeface="Arial"/>
              </a:rPr>
              <a:t>0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B</a:t>
            </a:r>
            <a:r>
              <a:rPr sz="1650" i="1" spc="-52" baseline="25252" dirty="0">
                <a:latin typeface="Arial"/>
                <a:cs typeface="Arial"/>
              </a:rPr>
              <a:t>n</a:t>
            </a:r>
            <a:r>
              <a:rPr sz="1650" i="1" spc="-35" dirty="0">
                <a:latin typeface="Symbol"/>
                <a:cs typeface="Symbol"/>
              </a:rPr>
              <a:t></a:t>
            </a:r>
            <a:r>
              <a:rPr sz="1650" i="1" spc="-35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1600" spc="-20" dirty="0">
                <a:latin typeface="Arial"/>
                <a:cs typeface="Arial"/>
              </a:rPr>
              <a:t>(</a:t>
            </a:r>
            <a:r>
              <a:rPr sz="1650" i="1" spc="-20" dirty="0">
                <a:latin typeface="Arial"/>
                <a:cs typeface="Arial"/>
              </a:rPr>
              <a:t>B</a:t>
            </a:r>
            <a:r>
              <a:rPr sz="1650" i="1" spc="-30" baseline="25252" dirty="0">
                <a:latin typeface="Arial"/>
                <a:cs typeface="Arial"/>
              </a:rPr>
              <a:t>n </a:t>
            </a:r>
            <a:r>
              <a:rPr sz="1600" spc="-10" dirty="0">
                <a:latin typeface="Arial"/>
                <a:cs typeface="Arial"/>
              </a:rPr>
              <a:t>numeri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distinti)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2167" y="2727725"/>
            <a:ext cx="165163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spc="-30" dirty="0">
                <a:latin typeface="Arial"/>
                <a:cs typeface="Arial"/>
              </a:rPr>
              <a:t>Esempio: </a:t>
            </a:r>
            <a:r>
              <a:rPr sz="1650" i="1" spc="-35" dirty="0">
                <a:latin typeface="Arial"/>
                <a:cs typeface="Arial"/>
              </a:rPr>
              <a:t>base</a:t>
            </a:r>
            <a:r>
              <a:rPr sz="1650" i="1" spc="-70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10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9044" y="3415751"/>
            <a:ext cx="229933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20" dirty="0">
                <a:latin typeface="Arial"/>
                <a:cs typeface="Arial"/>
              </a:rPr>
              <a:t>cifre: </a:t>
            </a:r>
            <a:r>
              <a:rPr sz="1650" i="1" spc="-35" dirty="0">
                <a:latin typeface="Arial"/>
                <a:cs typeface="Arial"/>
              </a:rPr>
              <a:t>da </a:t>
            </a:r>
            <a:r>
              <a:rPr sz="1650" i="1" spc="-30" dirty="0">
                <a:latin typeface="Arial"/>
                <a:cs typeface="Arial"/>
              </a:rPr>
              <a:t>0 a 10</a:t>
            </a:r>
            <a:r>
              <a:rPr sz="1650" i="1" spc="-44" baseline="25252" dirty="0">
                <a:latin typeface="Arial"/>
                <a:cs typeface="Arial"/>
              </a:rPr>
              <a:t>2</a:t>
            </a:r>
            <a:r>
              <a:rPr sz="1650" i="1" spc="-30" dirty="0">
                <a:latin typeface="Symbol"/>
                <a:cs typeface="Symbol"/>
              </a:rPr>
              <a:t></a:t>
            </a:r>
            <a:r>
              <a:rPr sz="1650" i="1" spc="-30" dirty="0">
                <a:latin typeface="Arial"/>
                <a:cs typeface="Arial"/>
              </a:rPr>
              <a:t>1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5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99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51957" y="2723474"/>
            <a:ext cx="284480" cy="1501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30"/>
              </a:spcBef>
            </a:pPr>
            <a:r>
              <a:rPr sz="1650" i="1" spc="-30" dirty="0">
                <a:latin typeface="Arial"/>
                <a:cs typeface="Arial"/>
              </a:rPr>
              <a:t>00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1650" i="1" spc="-30" dirty="0">
                <a:latin typeface="Arial"/>
                <a:cs typeface="Arial"/>
              </a:rPr>
              <a:t>01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1650" i="1" spc="-30" dirty="0">
                <a:latin typeface="Arial"/>
                <a:cs typeface="Arial"/>
              </a:rPr>
              <a:t>02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1650" i="1" spc="-40" dirty="0">
                <a:latin typeface="Arial"/>
                <a:cs typeface="Arial"/>
              </a:rPr>
              <a:t>….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1650" i="1" spc="-30" dirty="0">
                <a:latin typeface="Arial"/>
                <a:cs typeface="Arial"/>
              </a:rPr>
              <a:t>98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950"/>
              </a:lnSpc>
            </a:pPr>
            <a:r>
              <a:rPr sz="1650" i="1" spc="-30" dirty="0">
                <a:latin typeface="Arial"/>
                <a:cs typeface="Arial"/>
              </a:rPr>
              <a:t>99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09160" y="2905886"/>
            <a:ext cx="1450340" cy="648970"/>
          </a:xfrm>
          <a:custGeom>
            <a:avLst/>
            <a:gdLst/>
            <a:ahLst/>
            <a:cxnLst/>
            <a:rect l="l" t="t" r="r" b="b"/>
            <a:pathLst>
              <a:path w="1450339" h="648970">
                <a:moveTo>
                  <a:pt x="1376458" y="25821"/>
                </a:moveTo>
                <a:lnTo>
                  <a:pt x="0" y="630682"/>
                </a:lnTo>
                <a:lnTo>
                  <a:pt x="7874" y="648715"/>
                </a:lnTo>
                <a:lnTo>
                  <a:pt x="1384434" y="43991"/>
                </a:lnTo>
                <a:lnTo>
                  <a:pt x="1376458" y="25821"/>
                </a:lnTo>
                <a:close/>
              </a:path>
              <a:path w="1450339" h="648970">
                <a:moveTo>
                  <a:pt x="1436486" y="20700"/>
                </a:moveTo>
                <a:lnTo>
                  <a:pt x="1388110" y="20700"/>
                </a:lnTo>
                <a:lnTo>
                  <a:pt x="1396111" y="38862"/>
                </a:lnTo>
                <a:lnTo>
                  <a:pt x="1384434" y="43991"/>
                </a:lnTo>
                <a:lnTo>
                  <a:pt x="1395729" y="69723"/>
                </a:lnTo>
                <a:lnTo>
                  <a:pt x="1436486" y="20700"/>
                </a:lnTo>
                <a:close/>
              </a:path>
              <a:path w="1450339" h="648970">
                <a:moveTo>
                  <a:pt x="1388110" y="20700"/>
                </a:moveTo>
                <a:lnTo>
                  <a:pt x="1376458" y="25821"/>
                </a:lnTo>
                <a:lnTo>
                  <a:pt x="1384434" y="43991"/>
                </a:lnTo>
                <a:lnTo>
                  <a:pt x="1396111" y="38862"/>
                </a:lnTo>
                <a:lnTo>
                  <a:pt x="1388110" y="20700"/>
                </a:lnTo>
                <a:close/>
              </a:path>
              <a:path w="1450339" h="648970">
                <a:moveTo>
                  <a:pt x="1365123" y="0"/>
                </a:moveTo>
                <a:lnTo>
                  <a:pt x="1376458" y="25821"/>
                </a:lnTo>
                <a:lnTo>
                  <a:pt x="1388110" y="20700"/>
                </a:lnTo>
                <a:lnTo>
                  <a:pt x="1436486" y="20700"/>
                </a:lnTo>
                <a:lnTo>
                  <a:pt x="1450213" y="4190"/>
                </a:lnTo>
                <a:lnTo>
                  <a:pt x="1365123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08526" y="3536822"/>
            <a:ext cx="1426845" cy="751205"/>
          </a:xfrm>
          <a:custGeom>
            <a:avLst/>
            <a:gdLst/>
            <a:ahLst/>
            <a:cxnLst/>
            <a:rect l="l" t="t" r="r" b="b"/>
            <a:pathLst>
              <a:path w="1426845" h="751204">
                <a:moveTo>
                  <a:pt x="1354294" y="724459"/>
                </a:moveTo>
                <a:lnTo>
                  <a:pt x="1341247" y="749426"/>
                </a:lnTo>
                <a:lnTo>
                  <a:pt x="1426464" y="750951"/>
                </a:lnTo>
                <a:lnTo>
                  <a:pt x="1411600" y="730376"/>
                </a:lnTo>
                <a:lnTo>
                  <a:pt x="1365631" y="730376"/>
                </a:lnTo>
                <a:lnTo>
                  <a:pt x="1354294" y="724459"/>
                </a:lnTo>
                <a:close/>
              </a:path>
              <a:path w="1426845" h="751204">
                <a:moveTo>
                  <a:pt x="1363501" y="706840"/>
                </a:moveTo>
                <a:lnTo>
                  <a:pt x="1354294" y="724459"/>
                </a:lnTo>
                <a:lnTo>
                  <a:pt x="1365631" y="730376"/>
                </a:lnTo>
                <a:lnTo>
                  <a:pt x="1374775" y="712724"/>
                </a:lnTo>
                <a:lnTo>
                  <a:pt x="1363501" y="706840"/>
                </a:lnTo>
                <a:close/>
              </a:path>
              <a:path w="1426845" h="751204">
                <a:moveTo>
                  <a:pt x="1376552" y="681863"/>
                </a:moveTo>
                <a:lnTo>
                  <a:pt x="1363501" y="706840"/>
                </a:lnTo>
                <a:lnTo>
                  <a:pt x="1374775" y="712724"/>
                </a:lnTo>
                <a:lnTo>
                  <a:pt x="1365631" y="730376"/>
                </a:lnTo>
                <a:lnTo>
                  <a:pt x="1411600" y="730376"/>
                </a:lnTo>
                <a:lnTo>
                  <a:pt x="1376552" y="681863"/>
                </a:lnTo>
                <a:close/>
              </a:path>
              <a:path w="1426845" h="751204">
                <a:moveTo>
                  <a:pt x="9144" y="0"/>
                </a:moveTo>
                <a:lnTo>
                  <a:pt x="0" y="17525"/>
                </a:lnTo>
                <a:lnTo>
                  <a:pt x="1354294" y="724459"/>
                </a:lnTo>
                <a:lnTo>
                  <a:pt x="1363501" y="706840"/>
                </a:lnTo>
                <a:lnTo>
                  <a:pt x="9144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5941" y="4821134"/>
            <a:ext cx="153797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Arial"/>
                <a:cs typeface="Arial"/>
              </a:rPr>
              <a:t>Esempio: </a:t>
            </a:r>
            <a:r>
              <a:rPr sz="1650" i="1" spc="-35" dirty="0">
                <a:latin typeface="Arial"/>
                <a:cs typeface="Arial"/>
              </a:rPr>
              <a:t>base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2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09369" y="5470036"/>
            <a:ext cx="207391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20" dirty="0">
                <a:latin typeface="Arial"/>
                <a:cs typeface="Arial"/>
              </a:rPr>
              <a:t>cifre: </a:t>
            </a:r>
            <a:r>
              <a:rPr sz="1650" i="1" spc="-35" dirty="0">
                <a:latin typeface="Arial"/>
                <a:cs typeface="Arial"/>
              </a:rPr>
              <a:t>da </a:t>
            </a:r>
            <a:r>
              <a:rPr sz="1650" i="1" spc="-30" dirty="0">
                <a:latin typeface="Arial"/>
                <a:cs typeface="Arial"/>
              </a:rPr>
              <a:t>0 a 2</a:t>
            </a:r>
            <a:r>
              <a:rPr sz="1650" i="1" spc="-44" baseline="25252" dirty="0">
                <a:latin typeface="Arial"/>
                <a:cs typeface="Arial"/>
              </a:rPr>
              <a:t>2</a:t>
            </a:r>
            <a:r>
              <a:rPr sz="1650" i="1" spc="-30" dirty="0">
                <a:latin typeface="Symbol"/>
                <a:cs typeface="Symbol"/>
              </a:rPr>
              <a:t></a:t>
            </a:r>
            <a:r>
              <a:rPr sz="1650" i="1" spc="-30" dirty="0">
                <a:latin typeface="Arial"/>
                <a:cs typeface="Arial"/>
              </a:rPr>
              <a:t>1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3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75705" y="5013157"/>
            <a:ext cx="251460" cy="10140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30"/>
              </a:spcBef>
            </a:pPr>
            <a:r>
              <a:rPr sz="1650" i="1" spc="-30" dirty="0">
                <a:latin typeface="Arial"/>
                <a:cs typeface="Arial"/>
              </a:rPr>
              <a:t>00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1650" i="1" spc="-30" dirty="0">
                <a:latin typeface="Arial"/>
                <a:cs typeface="Arial"/>
              </a:rPr>
              <a:t>01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920"/>
              </a:lnSpc>
            </a:pPr>
            <a:r>
              <a:rPr sz="1650" i="1" spc="-35" dirty="0">
                <a:latin typeface="Arial"/>
                <a:cs typeface="Arial"/>
              </a:rPr>
              <a:t>10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950"/>
              </a:lnSpc>
            </a:pPr>
            <a:r>
              <a:rPr sz="1650" i="1" spc="-30" dirty="0">
                <a:latin typeface="Arial"/>
                <a:cs typeface="Arial"/>
              </a:rPr>
              <a:t>11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10177" y="5183378"/>
            <a:ext cx="1507490" cy="482600"/>
          </a:xfrm>
          <a:custGeom>
            <a:avLst/>
            <a:gdLst/>
            <a:ahLst/>
            <a:cxnLst/>
            <a:rect l="l" t="t" r="r" b="b"/>
            <a:pathLst>
              <a:path w="1507489" h="482600">
                <a:moveTo>
                  <a:pt x="1431373" y="26933"/>
                </a:moveTo>
                <a:lnTo>
                  <a:pt x="0" y="463473"/>
                </a:lnTo>
                <a:lnTo>
                  <a:pt x="5842" y="482422"/>
                </a:lnTo>
                <a:lnTo>
                  <a:pt x="1437138" y="45842"/>
                </a:lnTo>
                <a:lnTo>
                  <a:pt x="1431373" y="26933"/>
                </a:lnTo>
                <a:close/>
              </a:path>
              <a:path w="1507489" h="482600">
                <a:moveTo>
                  <a:pt x="1497623" y="23241"/>
                </a:moveTo>
                <a:lnTo>
                  <a:pt x="1443482" y="23241"/>
                </a:lnTo>
                <a:lnTo>
                  <a:pt x="1449197" y="42164"/>
                </a:lnTo>
                <a:lnTo>
                  <a:pt x="1437138" y="45842"/>
                </a:lnTo>
                <a:lnTo>
                  <a:pt x="1445387" y="72898"/>
                </a:lnTo>
                <a:lnTo>
                  <a:pt x="1497623" y="23241"/>
                </a:lnTo>
                <a:close/>
              </a:path>
              <a:path w="1507489" h="482600">
                <a:moveTo>
                  <a:pt x="1443482" y="23241"/>
                </a:moveTo>
                <a:lnTo>
                  <a:pt x="1431373" y="26933"/>
                </a:lnTo>
                <a:lnTo>
                  <a:pt x="1437138" y="45842"/>
                </a:lnTo>
                <a:lnTo>
                  <a:pt x="1449197" y="42164"/>
                </a:lnTo>
                <a:lnTo>
                  <a:pt x="1443482" y="23241"/>
                </a:lnTo>
                <a:close/>
              </a:path>
              <a:path w="1507489" h="482600">
                <a:moveTo>
                  <a:pt x="1423162" y="0"/>
                </a:moveTo>
                <a:lnTo>
                  <a:pt x="1431373" y="26933"/>
                </a:lnTo>
                <a:lnTo>
                  <a:pt x="1443482" y="23241"/>
                </a:lnTo>
                <a:lnTo>
                  <a:pt x="1497623" y="23241"/>
                </a:lnTo>
                <a:lnTo>
                  <a:pt x="1507109" y="14224"/>
                </a:lnTo>
                <a:lnTo>
                  <a:pt x="1423162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10558" y="5646737"/>
            <a:ext cx="1494790" cy="417830"/>
          </a:xfrm>
          <a:custGeom>
            <a:avLst/>
            <a:gdLst/>
            <a:ahLst/>
            <a:cxnLst/>
            <a:rect l="l" t="t" r="r" b="b"/>
            <a:pathLst>
              <a:path w="1494789" h="417829">
                <a:moveTo>
                  <a:pt x="1418321" y="390030"/>
                </a:moveTo>
                <a:lnTo>
                  <a:pt x="1411224" y="417309"/>
                </a:lnTo>
                <a:lnTo>
                  <a:pt x="1494536" y="399732"/>
                </a:lnTo>
                <a:lnTo>
                  <a:pt x="1487135" y="393255"/>
                </a:lnTo>
                <a:lnTo>
                  <a:pt x="1430654" y="393255"/>
                </a:lnTo>
                <a:lnTo>
                  <a:pt x="1418321" y="390030"/>
                </a:lnTo>
                <a:close/>
              </a:path>
              <a:path w="1494789" h="417829">
                <a:moveTo>
                  <a:pt x="1423307" y="370862"/>
                </a:moveTo>
                <a:lnTo>
                  <a:pt x="1418321" y="390030"/>
                </a:lnTo>
                <a:lnTo>
                  <a:pt x="1430654" y="393255"/>
                </a:lnTo>
                <a:lnTo>
                  <a:pt x="1435607" y="374078"/>
                </a:lnTo>
                <a:lnTo>
                  <a:pt x="1423307" y="370862"/>
                </a:lnTo>
                <a:close/>
              </a:path>
              <a:path w="1494789" h="417829">
                <a:moveTo>
                  <a:pt x="1430401" y="343598"/>
                </a:moveTo>
                <a:lnTo>
                  <a:pt x="1423307" y="370862"/>
                </a:lnTo>
                <a:lnTo>
                  <a:pt x="1435607" y="374078"/>
                </a:lnTo>
                <a:lnTo>
                  <a:pt x="1430654" y="393255"/>
                </a:lnTo>
                <a:lnTo>
                  <a:pt x="1487135" y="393255"/>
                </a:lnTo>
                <a:lnTo>
                  <a:pt x="1430401" y="343598"/>
                </a:lnTo>
                <a:close/>
              </a:path>
              <a:path w="1494789" h="417829">
                <a:moveTo>
                  <a:pt x="5079" y="0"/>
                </a:moveTo>
                <a:lnTo>
                  <a:pt x="0" y="19164"/>
                </a:lnTo>
                <a:lnTo>
                  <a:pt x="1418321" y="390030"/>
                </a:lnTo>
                <a:lnTo>
                  <a:pt x="1423307" y="370862"/>
                </a:lnTo>
                <a:lnTo>
                  <a:pt x="5079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64707" y="3331550"/>
            <a:ext cx="288353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Arial"/>
                <a:cs typeface="Arial"/>
              </a:rPr>
              <a:t>10</a:t>
            </a:r>
            <a:r>
              <a:rPr sz="1650" i="1" spc="-44" baseline="25252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 100 </a:t>
            </a:r>
            <a:r>
              <a:rPr sz="1650" i="1" spc="-25" dirty="0">
                <a:latin typeface="Arial"/>
                <a:cs typeface="Arial"/>
              </a:rPr>
              <a:t>valori</a:t>
            </a:r>
            <a:r>
              <a:rPr sz="1650" i="1" spc="-9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(configurazioni)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4980" y="5480111"/>
            <a:ext cx="110045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25" dirty="0">
                <a:latin typeface="Arial"/>
                <a:cs typeface="Arial"/>
              </a:rPr>
              <a:t>2</a:t>
            </a:r>
            <a:r>
              <a:rPr sz="1650" i="1" spc="-37" baseline="25252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 </a:t>
            </a:r>
            <a:r>
              <a:rPr sz="1650" i="1" spc="-30" dirty="0">
                <a:latin typeface="Arial"/>
                <a:cs typeface="Arial"/>
              </a:rPr>
              <a:t>4</a:t>
            </a:r>
            <a:r>
              <a:rPr sz="1650" i="1" spc="-20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valori</a:t>
            </a:r>
            <a:endParaRPr sz="16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u="heavy" spc="-5" dirty="0">
                <a:uFill>
                  <a:solidFill>
                    <a:srgbClr val="FFFFFF"/>
                  </a:solidFill>
                </a:uFill>
              </a:rPr>
              <a:t>Numeri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interi senza</a:t>
            </a:r>
            <a:r>
              <a:rPr u="heavy" spc="-40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segno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4923" y="2392692"/>
            <a:ext cx="546353" cy="511289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5923" y="2392692"/>
            <a:ext cx="925829" cy="511289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1723" y="2392692"/>
            <a:ext cx="723138" cy="511289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5169" y="1583181"/>
            <a:ext cx="5149215" cy="1164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La base 2 è la più piccola </a:t>
            </a:r>
            <a:r>
              <a:rPr sz="1600" spc="-1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un sistema di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numerazione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2320925">
              <a:lnSpc>
                <a:spcPct val="100000"/>
              </a:lnSpc>
              <a:tabLst>
                <a:tab pos="3375660" algn="l"/>
              </a:tabLst>
            </a:pPr>
            <a:r>
              <a:rPr sz="1900" i="1" spc="-45" dirty="0">
                <a:latin typeface="Arial"/>
                <a:cs typeface="Arial"/>
              </a:rPr>
              <a:t>Cifre:</a:t>
            </a:r>
            <a:r>
              <a:rPr sz="1900" i="1" spc="-20" dirty="0">
                <a:latin typeface="Arial"/>
                <a:cs typeface="Arial"/>
              </a:rPr>
              <a:t> </a:t>
            </a:r>
            <a:r>
              <a:rPr sz="1900" i="1" spc="-60" dirty="0">
                <a:latin typeface="Arial"/>
                <a:cs typeface="Arial"/>
              </a:rPr>
              <a:t>0</a:t>
            </a:r>
            <a:r>
              <a:rPr sz="1900" i="1" spc="-25" dirty="0">
                <a:latin typeface="Arial"/>
                <a:cs typeface="Arial"/>
              </a:rPr>
              <a:t> </a:t>
            </a:r>
            <a:r>
              <a:rPr sz="1900" i="1" spc="-60" dirty="0">
                <a:latin typeface="Arial"/>
                <a:cs typeface="Arial"/>
              </a:rPr>
              <a:t>1	</a:t>
            </a:r>
            <a:r>
              <a:rPr sz="1900" i="1" spc="-55" dirty="0">
                <a:latin typeface="Symbol"/>
                <a:cs typeface="Symbol"/>
              </a:rPr>
              <a:t></a:t>
            </a:r>
            <a:r>
              <a:rPr sz="1900" i="1" spc="-55" dirty="0">
                <a:latin typeface="Times New Roman"/>
                <a:cs typeface="Times New Roman"/>
              </a:rPr>
              <a:t> </a:t>
            </a:r>
            <a:r>
              <a:rPr sz="1900" i="1" spc="-45" dirty="0">
                <a:solidFill>
                  <a:srgbClr val="6600CC"/>
                </a:solidFill>
                <a:latin typeface="Arial"/>
                <a:cs typeface="Arial"/>
              </a:rPr>
              <a:t>bit </a:t>
            </a:r>
            <a:r>
              <a:rPr sz="1900" i="1" spc="-50" dirty="0">
                <a:latin typeface="Arial"/>
                <a:cs typeface="Arial"/>
              </a:rPr>
              <a:t>(binary</a:t>
            </a:r>
            <a:r>
              <a:rPr sz="1900" i="1" spc="45" dirty="0">
                <a:latin typeface="Arial"/>
                <a:cs typeface="Arial"/>
              </a:rPr>
              <a:t> </a:t>
            </a:r>
            <a:r>
              <a:rPr sz="1900" i="1" spc="-45" dirty="0">
                <a:latin typeface="Arial"/>
                <a:cs typeface="Arial"/>
              </a:rPr>
              <a:t>digit)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5669" y="3238686"/>
            <a:ext cx="5659120" cy="942975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900" i="1" spc="-55" dirty="0">
                <a:latin typeface="Arial"/>
                <a:cs typeface="Arial"/>
              </a:rPr>
              <a:t>Esempi:</a:t>
            </a:r>
            <a:endParaRPr sz="190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1335"/>
              </a:spcBef>
            </a:pPr>
            <a:r>
              <a:rPr sz="1900" i="1" spc="-55" dirty="0">
                <a:latin typeface="Arial"/>
                <a:cs typeface="Arial"/>
              </a:rPr>
              <a:t>(101101)</a:t>
            </a:r>
            <a:r>
              <a:rPr sz="1875" i="1" spc="-82" baseline="-20000" dirty="0">
                <a:latin typeface="Arial"/>
                <a:cs typeface="Arial"/>
              </a:rPr>
              <a:t>2 </a:t>
            </a:r>
            <a:r>
              <a:rPr sz="1900" i="1" spc="-60" dirty="0">
                <a:latin typeface="Arial"/>
                <a:cs typeface="Arial"/>
              </a:rPr>
              <a:t>= 1 </a:t>
            </a:r>
            <a:r>
              <a:rPr sz="1900" i="1" spc="-45" dirty="0">
                <a:latin typeface="Arial"/>
                <a:cs typeface="Arial"/>
              </a:rPr>
              <a:t>2</a:t>
            </a:r>
            <a:r>
              <a:rPr sz="1875" i="1" spc="-67" baseline="24444" dirty="0">
                <a:latin typeface="Arial"/>
                <a:cs typeface="Arial"/>
              </a:rPr>
              <a:t>5 </a:t>
            </a:r>
            <a:r>
              <a:rPr sz="1900" i="1" spc="-60" dirty="0">
                <a:latin typeface="Arial"/>
                <a:cs typeface="Arial"/>
              </a:rPr>
              <a:t>+ 0 </a:t>
            </a:r>
            <a:r>
              <a:rPr sz="1900" i="1" spc="-45" dirty="0">
                <a:latin typeface="Arial"/>
                <a:cs typeface="Arial"/>
              </a:rPr>
              <a:t>2</a:t>
            </a:r>
            <a:r>
              <a:rPr sz="1875" i="1" spc="-67" baseline="24444" dirty="0">
                <a:latin typeface="Arial"/>
                <a:cs typeface="Arial"/>
              </a:rPr>
              <a:t>4 </a:t>
            </a:r>
            <a:r>
              <a:rPr sz="1900" i="1" spc="-60" dirty="0">
                <a:latin typeface="Arial"/>
                <a:cs typeface="Arial"/>
              </a:rPr>
              <a:t>+ 1 </a:t>
            </a:r>
            <a:r>
              <a:rPr sz="1900" i="1" spc="-45" dirty="0">
                <a:latin typeface="Arial"/>
                <a:cs typeface="Arial"/>
              </a:rPr>
              <a:t>2</a:t>
            </a:r>
            <a:r>
              <a:rPr sz="1875" i="1" spc="-67" baseline="24444" dirty="0">
                <a:latin typeface="Arial"/>
                <a:cs typeface="Arial"/>
              </a:rPr>
              <a:t>3 </a:t>
            </a:r>
            <a:r>
              <a:rPr sz="1900" i="1" spc="-60" dirty="0">
                <a:latin typeface="Arial"/>
                <a:cs typeface="Arial"/>
              </a:rPr>
              <a:t>+ 1 </a:t>
            </a:r>
            <a:r>
              <a:rPr sz="1900" i="1" spc="-45" dirty="0">
                <a:latin typeface="Arial"/>
                <a:cs typeface="Arial"/>
              </a:rPr>
              <a:t>2</a:t>
            </a:r>
            <a:r>
              <a:rPr sz="1875" i="1" spc="-67" baseline="24444" dirty="0">
                <a:latin typeface="Arial"/>
                <a:cs typeface="Arial"/>
              </a:rPr>
              <a:t>2 </a:t>
            </a:r>
            <a:r>
              <a:rPr sz="1900" i="1" spc="-60" dirty="0">
                <a:latin typeface="Arial"/>
                <a:cs typeface="Arial"/>
              </a:rPr>
              <a:t>+ 0 </a:t>
            </a:r>
            <a:r>
              <a:rPr sz="1900" i="1" spc="-45" dirty="0">
                <a:latin typeface="Arial"/>
                <a:cs typeface="Arial"/>
              </a:rPr>
              <a:t>2</a:t>
            </a:r>
            <a:r>
              <a:rPr sz="1875" i="1" spc="-67" baseline="24444" dirty="0">
                <a:latin typeface="Arial"/>
                <a:cs typeface="Arial"/>
              </a:rPr>
              <a:t>1 </a:t>
            </a:r>
            <a:r>
              <a:rPr sz="1900" i="1" spc="-60" dirty="0">
                <a:latin typeface="Arial"/>
                <a:cs typeface="Arial"/>
              </a:rPr>
              <a:t>+ 1 </a:t>
            </a:r>
            <a:r>
              <a:rPr sz="1900" i="1" spc="-45" dirty="0">
                <a:latin typeface="Arial"/>
                <a:cs typeface="Arial"/>
              </a:rPr>
              <a:t>2</a:t>
            </a:r>
            <a:r>
              <a:rPr sz="1875" i="1" spc="-67" baseline="24444" dirty="0">
                <a:latin typeface="Arial"/>
                <a:cs typeface="Arial"/>
              </a:rPr>
              <a:t>0</a:t>
            </a:r>
            <a:r>
              <a:rPr sz="1875" i="1" spc="-300" baseline="24444" dirty="0">
                <a:latin typeface="Arial"/>
                <a:cs typeface="Arial"/>
              </a:rPr>
              <a:t> </a:t>
            </a:r>
            <a:r>
              <a:rPr sz="1900" i="1" spc="-60" dirty="0">
                <a:latin typeface="Arial"/>
                <a:cs typeface="Arial"/>
              </a:rPr>
              <a:t>=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1917" y="4140977"/>
            <a:ext cx="5593715" cy="203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835">
              <a:lnSpc>
                <a:spcPct val="100000"/>
              </a:lnSpc>
              <a:spcBef>
                <a:spcPts val="100"/>
              </a:spcBef>
              <a:tabLst>
                <a:tab pos="1663064" algn="l"/>
                <a:tab pos="2304415" algn="l"/>
                <a:tab pos="2882265" algn="l"/>
                <a:tab pos="3206115" algn="l"/>
                <a:tab pos="3523615" algn="l"/>
                <a:tab pos="3847465" algn="l"/>
                <a:tab pos="4164329" algn="l"/>
                <a:tab pos="4488815" algn="l"/>
                <a:tab pos="4805680" algn="l"/>
              </a:tabLst>
            </a:pPr>
            <a:r>
              <a:rPr sz="1900" i="1" spc="-60" dirty="0">
                <a:latin typeface="Arial"/>
                <a:cs typeface="Arial"/>
              </a:rPr>
              <a:t>32	+ 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i="1" spc="-55" dirty="0">
                <a:latin typeface="Arial"/>
                <a:cs typeface="Arial"/>
              </a:rPr>
              <a:t>0	</a:t>
            </a:r>
            <a:r>
              <a:rPr sz="1900" i="1" spc="-60" dirty="0">
                <a:latin typeface="Arial"/>
                <a:cs typeface="Arial"/>
              </a:rPr>
              <a:t>+ 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i="1" spc="-55" dirty="0">
                <a:latin typeface="Arial"/>
                <a:cs typeface="Arial"/>
              </a:rPr>
              <a:t>8	</a:t>
            </a:r>
            <a:r>
              <a:rPr sz="1900" i="1" spc="-60" dirty="0">
                <a:latin typeface="Arial"/>
                <a:cs typeface="Arial"/>
              </a:rPr>
              <a:t>+	</a:t>
            </a:r>
            <a:r>
              <a:rPr sz="1900" i="1" spc="-55" dirty="0">
                <a:latin typeface="Arial"/>
                <a:cs typeface="Arial"/>
              </a:rPr>
              <a:t>4	</a:t>
            </a:r>
            <a:r>
              <a:rPr sz="1900" i="1" spc="-60" dirty="0">
                <a:latin typeface="Arial"/>
                <a:cs typeface="Arial"/>
              </a:rPr>
              <a:t>+	</a:t>
            </a:r>
            <a:r>
              <a:rPr sz="1900" i="1" spc="-55" dirty="0">
                <a:latin typeface="Arial"/>
                <a:cs typeface="Arial"/>
              </a:rPr>
              <a:t>0	</a:t>
            </a:r>
            <a:r>
              <a:rPr sz="1900" i="1" spc="-60" dirty="0">
                <a:latin typeface="Arial"/>
                <a:cs typeface="Arial"/>
              </a:rPr>
              <a:t>+	</a:t>
            </a:r>
            <a:r>
              <a:rPr sz="1900" i="1" spc="-55" dirty="0">
                <a:latin typeface="Arial"/>
                <a:cs typeface="Arial"/>
              </a:rPr>
              <a:t>1	</a:t>
            </a:r>
            <a:r>
              <a:rPr sz="1900" i="1" spc="-60" dirty="0">
                <a:latin typeface="Arial"/>
                <a:cs typeface="Arial"/>
              </a:rPr>
              <a:t>=</a:t>
            </a:r>
            <a:r>
              <a:rPr sz="1900" i="1" spc="-110" dirty="0">
                <a:latin typeface="Arial"/>
                <a:cs typeface="Arial"/>
              </a:rPr>
              <a:t> </a:t>
            </a:r>
            <a:r>
              <a:rPr sz="1900" i="1" spc="-40" dirty="0">
                <a:latin typeface="Arial"/>
                <a:cs typeface="Arial"/>
              </a:rPr>
              <a:t>(45)</a:t>
            </a:r>
            <a:r>
              <a:rPr sz="1875" i="1" spc="-60" baseline="-20000" dirty="0">
                <a:latin typeface="Arial"/>
                <a:cs typeface="Arial"/>
              </a:rPr>
              <a:t>10</a:t>
            </a:r>
            <a:endParaRPr sz="1875" baseline="-20000">
              <a:latin typeface="Arial"/>
              <a:cs typeface="Arial"/>
            </a:endParaRPr>
          </a:p>
          <a:p>
            <a:pPr marL="12700">
              <a:lnSpc>
                <a:spcPts val="2220"/>
              </a:lnSpc>
              <a:spcBef>
                <a:spcPts val="2220"/>
              </a:spcBef>
              <a:tabLst>
                <a:tab pos="1766570" algn="l"/>
                <a:tab pos="2027555" algn="l"/>
                <a:tab pos="2606675" algn="l"/>
                <a:tab pos="2867660" algn="l"/>
              </a:tabLst>
            </a:pPr>
            <a:r>
              <a:rPr sz="1900" i="1" spc="-50" dirty="0">
                <a:latin typeface="Arial"/>
                <a:cs typeface="Arial"/>
              </a:rPr>
              <a:t>(0,0101)</a:t>
            </a:r>
            <a:r>
              <a:rPr sz="1875" i="1" spc="-75" baseline="-20000" dirty="0">
                <a:latin typeface="Arial"/>
                <a:cs typeface="Arial"/>
              </a:rPr>
              <a:t>2 </a:t>
            </a:r>
            <a:r>
              <a:rPr sz="1900" i="1" spc="-60" dirty="0">
                <a:latin typeface="Arial"/>
                <a:cs typeface="Arial"/>
              </a:rPr>
              <a:t>=</a:t>
            </a:r>
            <a:r>
              <a:rPr sz="1900" i="1" spc="35" dirty="0">
                <a:latin typeface="Arial"/>
                <a:cs typeface="Arial"/>
              </a:rPr>
              <a:t> </a:t>
            </a:r>
            <a:r>
              <a:rPr sz="1900" i="1" spc="-60" dirty="0">
                <a:latin typeface="Arial"/>
                <a:cs typeface="Arial"/>
              </a:rPr>
              <a:t>0</a:t>
            </a:r>
            <a:r>
              <a:rPr sz="1900" i="1" spc="-35" dirty="0">
                <a:latin typeface="Arial"/>
                <a:cs typeface="Arial"/>
              </a:rPr>
              <a:t> </a:t>
            </a:r>
            <a:r>
              <a:rPr sz="1900" i="1" spc="-40" dirty="0">
                <a:latin typeface="Arial"/>
                <a:cs typeface="Arial"/>
              </a:rPr>
              <a:t>2</a:t>
            </a:r>
            <a:r>
              <a:rPr sz="1875" i="1" spc="-60" baseline="24444" dirty="0">
                <a:latin typeface="Arial"/>
                <a:cs typeface="Arial"/>
              </a:rPr>
              <a:t>-1	</a:t>
            </a:r>
            <a:r>
              <a:rPr sz="1900" i="1" spc="-60" dirty="0">
                <a:latin typeface="Arial"/>
                <a:cs typeface="Arial"/>
              </a:rPr>
              <a:t>+	1</a:t>
            </a:r>
            <a:r>
              <a:rPr sz="1900" i="1" spc="-25" dirty="0">
                <a:latin typeface="Arial"/>
                <a:cs typeface="Arial"/>
              </a:rPr>
              <a:t> </a:t>
            </a:r>
            <a:r>
              <a:rPr sz="1900" i="1" spc="-40" dirty="0">
                <a:latin typeface="Arial"/>
                <a:cs typeface="Arial"/>
              </a:rPr>
              <a:t>2</a:t>
            </a:r>
            <a:r>
              <a:rPr sz="1875" i="1" spc="-60" baseline="24444" dirty="0">
                <a:latin typeface="Arial"/>
                <a:cs typeface="Arial"/>
              </a:rPr>
              <a:t>-2	</a:t>
            </a:r>
            <a:r>
              <a:rPr sz="1900" i="1" spc="-60" dirty="0">
                <a:latin typeface="Arial"/>
                <a:cs typeface="Arial"/>
              </a:rPr>
              <a:t>+	0 </a:t>
            </a:r>
            <a:r>
              <a:rPr sz="1900" i="1" spc="-40" dirty="0">
                <a:latin typeface="Arial"/>
                <a:cs typeface="Arial"/>
              </a:rPr>
              <a:t>2</a:t>
            </a:r>
            <a:r>
              <a:rPr sz="1875" i="1" spc="-60" baseline="24444" dirty="0">
                <a:latin typeface="Arial"/>
                <a:cs typeface="Arial"/>
              </a:rPr>
              <a:t>-3 </a:t>
            </a:r>
            <a:r>
              <a:rPr sz="1900" i="1" spc="-60" dirty="0">
                <a:latin typeface="Arial"/>
                <a:cs typeface="Arial"/>
              </a:rPr>
              <a:t>+ 1 </a:t>
            </a:r>
            <a:r>
              <a:rPr sz="1900" i="1" spc="-40" dirty="0">
                <a:latin typeface="Arial"/>
                <a:cs typeface="Arial"/>
              </a:rPr>
              <a:t>2</a:t>
            </a:r>
            <a:r>
              <a:rPr sz="1875" i="1" spc="-60" baseline="24444" dirty="0">
                <a:latin typeface="Arial"/>
                <a:cs typeface="Arial"/>
              </a:rPr>
              <a:t>-4</a:t>
            </a:r>
            <a:r>
              <a:rPr sz="1875" i="1" spc="209" baseline="24444" dirty="0">
                <a:latin typeface="Arial"/>
                <a:cs typeface="Arial"/>
              </a:rPr>
              <a:t> </a:t>
            </a:r>
            <a:r>
              <a:rPr sz="1900" i="1" spc="-60" dirty="0">
                <a:latin typeface="Arial"/>
                <a:cs typeface="Arial"/>
              </a:rPr>
              <a:t>=</a:t>
            </a:r>
            <a:endParaRPr sz="1900">
              <a:latin typeface="Arial"/>
              <a:cs typeface="Arial"/>
            </a:endParaRPr>
          </a:p>
          <a:p>
            <a:pPr marL="1219835">
              <a:lnSpc>
                <a:spcPts val="2220"/>
              </a:lnSpc>
              <a:tabLst>
                <a:tab pos="1663064" algn="l"/>
                <a:tab pos="2882265" algn="l"/>
                <a:tab pos="3263265" algn="l"/>
                <a:tab pos="3587115" algn="l"/>
              </a:tabLst>
            </a:pPr>
            <a:r>
              <a:rPr sz="1900" i="1" spc="-60" dirty="0">
                <a:latin typeface="Arial"/>
                <a:cs typeface="Arial"/>
              </a:rPr>
              <a:t>0	+ 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i="1" spc="-55" dirty="0">
                <a:latin typeface="Arial"/>
                <a:cs typeface="Arial"/>
              </a:rPr>
              <a:t>0,25 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i="1" spc="-60" dirty="0">
                <a:latin typeface="Arial"/>
                <a:cs typeface="Arial"/>
              </a:rPr>
              <a:t>+	0	+	0,0625 =</a:t>
            </a:r>
            <a:r>
              <a:rPr sz="1900" i="1" spc="-20" dirty="0">
                <a:latin typeface="Arial"/>
                <a:cs typeface="Arial"/>
              </a:rPr>
              <a:t> </a:t>
            </a:r>
            <a:r>
              <a:rPr sz="1900" i="1" spc="-50" dirty="0">
                <a:latin typeface="Arial"/>
                <a:cs typeface="Arial"/>
              </a:rPr>
              <a:t>(0,3125)</a:t>
            </a:r>
            <a:r>
              <a:rPr sz="1875" i="1" spc="-75" baseline="-20000" dirty="0">
                <a:latin typeface="Arial"/>
                <a:cs typeface="Arial"/>
              </a:rPr>
              <a:t>10</a:t>
            </a:r>
            <a:endParaRPr sz="1875" baseline="-20000">
              <a:latin typeface="Arial"/>
              <a:cs typeface="Arial"/>
            </a:endParaRPr>
          </a:p>
          <a:p>
            <a:pPr marL="12700">
              <a:lnSpc>
                <a:spcPts val="2220"/>
              </a:lnSpc>
              <a:spcBef>
                <a:spcPts val="2415"/>
              </a:spcBef>
              <a:tabLst>
                <a:tab pos="4644390" algn="l"/>
              </a:tabLst>
            </a:pPr>
            <a:r>
              <a:rPr sz="1900" i="1" spc="-50" dirty="0">
                <a:latin typeface="Arial"/>
                <a:cs typeface="Arial"/>
              </a:rPr>
              <a:t>(11,101)</a:t>
            </a:r>
            <a:r>
              <a:rPr sz="1875" i="1" spc="-75" baseline="-20000" dirty="0">
                <a:latin typeface="Arial"/>
                <a:cs typeface="Arial"/>
              </a:rPr>
              <a:t>2 </a:t>
            </a:r>
            <a:r>
              <a:rPr sz="1900" i="1" spc="-60" dirty="0">
                <a:latin typeface="Arial"/>
                <a:cs typeface="Arial"/>
              </a:rPr>
              <a:t>= 1 </a:t>
            </a:r>
            <a:r>
              <a:rPr sz="1900" i="1" spc="-45" dirty="0">
                <a:latin typeface="Arial"/>
                <a:cs typeface="Arial"/>
              </a:rPr>
              <a:t>2</a:t>
            </a:r>
            <a:r>
              <a:rPr sz="1875" i="1" spc="-67" baseline="24444" dirty="0">
                <a:latin typeface="Arial"/>
                <a:cs typeface="Arial"/>
              </a:rPr>
              <a:t>1  </a:t>
            </a:r>
            <a:r>
              <a:rPr sz="1900" i="1" spc="-60" dirty="0">
                <a:latin typeface="Arial"/>
                <a:cs typeface="Arial"/>
              </a:rPr>
              <a:t>+ 1 </a:t>
            </a:r>
            <a:r>
              <a:rPr sz="1900" i="1" spc="-45" dirty="0">
                <a:latin typeface="Arial"/>
                <a:cs typeface="Arial"/>
              </a:rPr>
              <a:t>2</a:t>
            </a:r>
            <a:r>
              <a:rPr sz="1875" i="1" spc="-67" baseline="24444" dirty="0">
                <a:latin typeface="Arial"/>
                <a:cs typeface="Arial"/>
              </a:rPr>
              <a:t>0  </a:t>
            </a:r>
            <a:r>
              <a:rPr sz="1900" i="1" spc="-60" dirty="0">
                <a:latin typeface="Arial"/>
                <a:cs typeface="Arial"/>
              </a:rPr>
              <a:t>+ 1 </a:t>
            </a:r>
            <a:r>
              <a:rPr sz="1900" i="1" spc="-40" dirty="0">
                <a:latin typeface="Arial"/>
                <a:cs typeface="Arial"/>
              </a:rPr>
              <a:t>2</a:t>
            </a:r>
            <a:r>
              <a:rPr sz="1875" i="1" spc="-60" baseline="24444" dirty="0">
                <a:latin typeface="Arial"/>
                <a:cs typeface="Arial"/>
              </a:rPr>
              <a:t>-1  </a:t>
            </a:r>
            <a:r>
              <a:rPr sz="1900" i="1" spc="-60" dirty="0">
                <a:latin typeface="Arial"/>
                <a:cs typeface="Arial"/>
              </a:rPr>
              <a:t>+ 0 </a:t>
            </a:r>
            <a:r>
              <a:rPr sz="1900" i="1" spc="-40" dirty="0">
                <a:latin typeface="Arial"/>
                <a:cs typeface="Arial"/>
              </a:rPr>
              <a:t>2</a:t>
            </a:r>
            <a:r>
              <a:rPr sz="1875" i="1" spc="-60" baseline="24444" dirty="0">
                <a:latin typeface="Arial"/>
                <a:cs typeface="Arial"/>
              </a:rPr>
              <a:t>-2  </a:t>
            </a:r>
            <a:r>
              <a:rPr sz="1900" i="1" spc="-60" dirty="0">
                <a:latin typeface="Arial"/>
                <a:cs typeface="Arial"/>
              </a:rPr>
              <a:t>+</a:t>
            </a:r>
            <a:r>
              <a:rPr sz="1900" i="1" spc="-155" dirty="0">
                <a:latin typeface="Arial"/>
                <a:cs typeface="Arial"/>
              </a:rPr>
              <a:t> </a:t>
            </a:r>
            <a:r>
              <a:rPr sz="1900" i="1" spc="-60" dirty="0">
                <a:latin typeface="Arial"/>
                <a:cs typeface="Arial"/>
              </a:rPr>
              <a:t>1</a:t>
            </a:r>
            <a:r>
              <a:rPr sz="1900" i="1" spc="-35" dirty="0">
                <a:latin typeface="Arial"/>
                <a:cs typeface="Arial"/>
              </a:rPr>
              <a:t> 2</a:t>
            </a:r>
            <a:r>
              <a:rPr sz="1875" i="1" spc="-52" baseline="24444" dirty="0">
                <a:latin typeface="Arial"/>
                <a:cs typeface="Arial"/>
              </a:rPr>
              <a:t>-3	</a:t>
            </a:r>
            <a:r>
              <a:rPr sz="1900" i="1" spc="-60" dirty="0">
                <a:latin typeface="Arial"/>
                <a:cs typeface="Arial"/>
              </a:rPr>
              <a:t>=</a:t>
            </a:r>
            <a:endParaRPr sz="1900">
              <a:latin typeface="Arial"/>
              <a:cs typeface="Arial"/>
            </a:endParaRPr>
          </a:p>
          <a:p>
            <a:pPr marL="1219835">
              <a:lnSpc>
                <a:spcPts val="2220"/>
              </a:lnSpc>
              <a:tabLst>
                <a:tab pos="1536065" algn="l"/>
                <a:tab pos="2177415" algn="l"/>
                <a:tab pos="3205480" algn="l"/>
                <a:tab pos="3585845" algn="l"/>
              </a:tabLst>
            </a:pPr>
            <a:r>
              <a:rPr sz="1900" i="1" spc="-60" dirty="0">
                <a:latin typeface="Arial"/>
                <a:cs typeface="Arial"/>
              </a:rPr>
              <a:t>2	+ 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i="1" spc="-60" dirty="0">
                <a:latin typeface="Arial"/>
                <a:cs typeface="Arial"/>
              </a:rPr>
              <a:t>1	+ </a:t>
            </a:r>
            <a:r>
              <a:rPr sz="1900" i="1" dirty="0">
                <a:latin typeface="Arial"/>
                <a:cs typeface="Arial"/>
              </a:rPr>
              <a:t> </a:t>
            </a:r>
            <a:r>
              <a:rPr sz="1900" i="1" spc="-50" dirty="0">
                <a:latin typeface="Arial"/>
                <a:cs typeface="Arial"/>
              </a:rPr>
              <a:t>0,5 </a:t>
            </a:r>
            <a:r>
              <a:rPr sz="1900" i="1" spc="-10" dirty="0">
                <a:latin typeface="Arial"/>
                <a:cs typeface="Arial"/>
              </a:rPr>
              <a:t> </a:t>
            </a:r>
            <a:r>
              <a:rPr sz="1900" i="1" spc="-60" dirty="0">
                <a:latin typeface="Arial"/>
                <a:cs typeface="Arial"/>
              </a:rPr>
              <a:t>+	0	+ </a:t>
            </a:r>
            <a:r>
              <a:rPr sz="1900" i="1" spc="-55" dirty="0">
                <a:latin typeface="Arial"/>
                <a:cs typeface="Arial"/>
              </a:rPr>
              <a:t>0,125 </a:t>
            </a:r>
            <a:r>
              <a:rPr sz="1900" i="1" spc="-60" dirty="0">
                <a:latin typeface="Arial"/>
                <a:cs typeface="Arial"/>
              </a:rPr>
              <a:t>=</a:t>
            </a:r>
            <a:r>
              <a:rPr sz="1900" i="1" spc="-5" dirty="0">
                <a:latin typeface="Arial"/>
                <a:cs typeface="Arial"/>
              </a:rPr>
              <a:t> </a:t>
            </a:r>
            <a:r>
              <a:rPr sz="1900" i="1" spc="-45" dirty="0">
                <a:latin typeface="Arial"/>
                <a:cs typeface="Arial"/>
              </a:rPr>
              <a:t>(3,625)</a:t>
            </a:r>
            <a:r>
              <a:rPr sz="1875" i="1" spc="-67" baseline="-20000" dirty="0">
                <a:latin typeface="Arial"/>
                <a:cs typeface="Arial"/>
              </a:rPr>
              <a:t>10</a:t>
            </a:r>
            <a:endParaRPr sz="1875" baseline="-20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94076" y="3898391"/>
            <a:ext cx="4002404" cy="268605"/>
          </a:xfrm>
          <a:custGeom>
            <a:avLst/>
            <a:gdLst/>
            <a:ahLst/>
            <a:cxnLst/>
            <a:rect l="l" t="t" r="r" b="b"/>
            <a:pathLst>
              <a:path w="4002404" h="268604">
                <a:moveTo>
                  <a:pt x="0" y="268223"/>
                </a:moveTo>
                <a:lnTo>
                  <a:pt x="4002024" y="268223"/>
                </a:lnTo>
                <a:lnTo>
                  <a:pt x="4002024" y="0"/>
                </a:lnTo>
                <a:lnTo>
                  <a:pt x="0" y="0"/>
                </a:lnTo>
                <a:lnTo>
                  <a:pt x="0" y="268223"/>
                </a:lnTo>
                <a:close/>
              </a:path>
            </a:pathLst>
          </a:custGeom>
          <a:ln w="9144">
            <a:solidFill>
              <a:srgbClr val="66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9816" y="3306826"/>
            <a:ext cx="645160" cy="664845"/>
          </a:xfrm>
          <a:custGeom>
            <a:avLst/>
            <a:gdLst/>
            <a:ahLst/>
            <a:cxnLst/>
            <a:rect l="l" t="t" r="r" b="b"/>
            <a:pathLst>
              <a:path w="645159" h="664845">
                <a:moveTo>
                  <a:pt x="69850" y="589407"/>
                </a:moveTo>
                <a:lnTo>
                  <a:pt x="0" y="638175"/>
                </a:lnTo>
                <a:lnTo>
                  <a:pt x="80899" y="664844"/>
                </a:lnTo>
                <a:lnTo>
                  <a:pt x="76546" y="635126"/>
                </a:lnTo>
                <a:lnTo>
                  <a:pt x="64261" y="635126"/>
                </a:lnTo>
                <a:lnTo>
                  <a:pt x="61340" y="622807"/>
                </a:lnTo>
                <a:lnTo>
                  <a:pt x="74292" y="619738"/>
                </a:lnTo>
                <a:lnTo>
                  <a:pt x="69850" y="589407"/>
                </a:lnTo>
                <a:close/>
              </a:path>
              <a:path w="645159" h="664845">
                <a:moveTo>
                  <a:pt x="74292" y="619738"/>
                </a:moveTo>
                <a:lnTo>
                  <a:pt x="61340" y="622807"/>
                </a:lnTo>
                <a:lnTo>
                  <a:pt x="64261" y="635126"/>
                </a:lnTo>
                <a:lnTo>
                  <a:pt x="76132" y="632298"/>
                </a:lnTo>
                <a:lnTo>
                  <a:pt x="74292" y="619738"/>
                </a:lnTo>
                <a:close/>
              </a:path>
              <a:path w="645159" h="664845">
                <a:moveTo>
                  <a:pt x="76132" y="632298"/>
                </a:moveTo>
                <a:lnTo>
                  <a:pt x="64261" y="635126"/>
                </a:lnTo>
                <a:lnTo>
                  <a:pt x="76546" y="635126"/>
                </a:lnTo>
                <a:lnTo>
                  <a:pt x="76132" y="632298"/>
                </a:lnTo>
                <a:close/>
              </a:path>
              <a:path w="645159" h="664845">
                <a:moveTo>
                  <a:pt x="87899" y="616514"/>
                </a:moveTo>
                <a:lnTo>
                  <a:pt x="74292" y="619738"/>
                </a:lnTo>
                <a:lnTo>
                  <a:pt x="76132" y="632298"/>
                </a:lnTo>
                <a:lnTo>
                  <a:pt x="91439" y="628650"/>
                </a:lnTo>
                <a:lnTo>
                  <a:pt x="106425" y="623062"/>
                </a:lnTo>
                <a:lnTo>
                  <a:pt x="121030" y="616838"/>
                </a:lnTo>
                <a:lnTo>
                  <a:pt x="121289" y="616712"/>
                </a:lnTo>
                <a:lnTo>
                  <a:pt x="87375" y="616712"/>
                </a:lnTo>
                <a:lnTo>
                  <a:pt x="87899" y="616514"/>
                </a:lnTo>
                <a:close/>
              </a:path>
              <a:path w="645159" h="664845">
                <a:moveTo>
                  <a:pt x="88137" y="616457"/>
                </a:moveTo>
                <a:lnTo>
                  <a:pt x="87899" y="616514"/>
                </a:lnTo>
                <a:lnTo>
                  <a:pt x="87375" y="616712"/>
                </a:lnTo>
                <a:lnTo>
                  <a:pt x="88137" y="616457"/>
                </a:lnTo>
                <a:close/>
              </a:path>
              <a:path w="645159" h="664845">
                <a:moveTo>
                  <a:pt x="121806" y="616457"/>
                </a:moveTo>
                <a:lnTo>
                  <a:pt x="88137" y="616457"/>
                </a:lnTo>
                <a:lnTo>
                  <a:pt x="87375" y="616712"/>
                </a:lnTo>
                <a:lnTo>
                  <a:pt x="121289" y="616712"/>
                </a:lnTo>
                <a:lnTo>
                  <a:pt x="121806" y="616457"/>
                </a:lnTo>
                <a:close/>
              </a:path>
              <a:path w="645159" h="664845">
                <a:moveTo>
                  <a:pt x="143856" y="605282"/>
                </a:moveTo>
                <a:lnTo>
                  <a:pt x="115950" y="605282"/>
                </a:lnTo>
                <a:lnTo>
                  <a:pt x="101600" y="611378"/>
                </a:lnTo>
                <a:lnTo>
                  <a:pt x="87899" y="616514"/>
                </a:lnTo>
                <a:lnTo>
                  <a:pt x="88137" y="616457"/>
                </a:lnTo>
                <a:lnTo>
                  <a:pt x="121806" y="616457"/>
                </a:lnTo>
                <a:lnTo>
                  <a:pt x="135254" y="609854"/>
                </a:lnTo>
                <a:lnTo>
                  <a:pt x="143856" y="605282"/>
                </a:lnTo>
                <a:close/>
              </a:path>
              <a:path w="645159" h="664845">
                <a:moveTo>
                  <a:pt x="101853" y="611251"/>
                </a:moveTo>
                <a:lnTo>
                  <a:pt x="101517" y="611378"/>
                </a:lnTo>
                <a:lnTo>
                  <a:pt x="101853" y="611251"/>
                </a:lnTo>
                <a:close/>
              </a:path>
              <a:path w="645159" h="664845">
                <a:moveTo>
                  <a:pt x="155586" y="598551"/>
                </a:moveTo>
                <a:lnTo>
                  <a:pt x="129666" y="598551"/>
                </a:lnTo>
                <a:lnTo>
                  <a:pt x="115569" y="605409"/>
                </a:lnTo>
                <a:lnTo>
                  <a:pt x="115950" y="605282"/>
                </a:lnTo>
                <a:lnTo>
                  <a:pt x="143856" y="605282"/>
                </a:lnTo>
                <a:lnTo>
                  <a:pt x="149351" y="602361"/>
                </a:lnTo>
                <a:lnTo>
                  <a:pt x="155586" y="598551"/>
                </a:lnTo>
                <a:close/>
              </a:path>
              <a:path w="645159" h="664845">
                <a:moveTo>
                  <a:pt x="179193" y="583184"/>
                </a:moveTo>
                <a:lnTo>
                  <a:pt x="156336" y="583184"/>
                </a:lnTo>
                <a:lnTo>
                  <a:pt x="142875" y="591438"/>
                </a:lnTo>
                <a:lnTo>
                  <a:pt x="129475" y="598644"/>
                </a:lnTo>
                <a:lnTo>
                  <a:pt x="129666" y="598551"/>
                </a:lnTo>
                <a:lnTo>
                  <a:pt x="155586" y="598551"/>
                </a:lnTo>
                <a:lnTo>
                  <a:pt x="163067" y="593979"/>
                </a:lnTo>
                <a:lnTo>
                  <a:pt x="176402" y="585216"/>
                </a:lnTo>
                <a:lnTo>
                  <a:pt x="179193" y="583184"/>
                </a:lnTo>
                <a:close/>
              </a:path>
              <a:path w="645159" h="664845">
                <a:moveTo>
                  <a:pt x="143255" y="591185"/>
                </a:moveTo>
                <a:lnTo>
                  <a:pt x="142786" y="591438"/>
                </a:lnTo>
                <a:lnTo>
                  <a:pt x="143255" y="591185"/>
                </a:lnTo>
                <a:close/>
              </a:path>
              <a:path w="645159" h="664845">
                <a:moveTo>
                  <a:pt x="190753" y="574675"/>
                </a:moveTo>
                <a:lnTo>
                  <a:pt x="169290" y="574675"/>
                </a:lnTo>
                <a:lnTo>
                  <a:pt x="156082" y="583311"/>
                </a:lnTo>
                <a:lnTo>
                  <a:pt x="156336" y="583184"/>
                </a:lnTo>
                <a:lnTo>
                  <a:pt x="179193" y="583184"/>
                </a:lnTo>
                <a:lnTo>
                  <a:pt x="189483" y="575691"/>
                </a:lnTo>
                <a:lnTo>
                  <a:pt x="190753" y="574675"/>
                </a:lnTo>
                <a:close/>
              </a:path>
              <a:path w="645159" h="664845">
                <a:moveTo>
                  <a:pt x="234729" y="534797"/>
                </a:moveTo>
                <a:lnTo>
                  <a:pt x="217424" y="534797"/>
                </a:lnTo>
                <a:lnTo>
                  <a:pt x="217042" y="535178"/>
                </a:lnTo>
                <a:lnTo>
                  <a:pt x="193801" y="556006"/>
                </a:lnTo>
                <a:lnTo>
                  <a:pt x="181736" y="565657"/>
                </a:lnTo>
                <a:lnTo>
                  <a:pt x="169036" y="574801"/>
                </a:lnTo>
                <a:lnTo>
                  <a:pt x="169290" y="574675"/>
                </a:lnTo>
                <a:lnTo>
                  <a:pt x="190753" y="574675"/>
                </a:lnTo>
                <a:lnTo>
                  <a:pt x="202183" y="565531"/>
                </a:lnTo>
                <a:lnTo>
                  <a:pt x="226059" y="544068"/>
                </a:lnTo>
                <a:lnTo>
                  <a:pt x="234729" y="534797"/>
                </a:lnTo>
                <a:close/>
              </a:path>
              <a:path w="645159" h="664845">
                <a:moveTo>
                  <a:pt x="181863" y="565531"/>
                </a:moveTo>
                <a:lnTo>
                  <a:pt x="181688" y="565657"/>
                </a:lnTo>
                <a:lnTo>
                  <a:pt x="181863" y="565531"/>
                </a:lnTo>
                <a:close/>
              </a:path>
              <a:path w="645159" h="664845">
                <a:moveTo>
                  <a:pt x="194055" y="555751"/>
                </a:moveTo>
                <a:lnTo>
                  <a:pt x="193740" y="556006"/>
                </a:lnTo>
                <a:lnTo>
                  <a:pt x="194055" y="555751"/>
                </a:lnTo>
                <a:close/>
              </a:path>
              <a:path w="645159" h="664845">
                <a:moveTo>
                  <a:pt x="217268" y="534936"/>
                </a:moveTo>
                <a:lnTo>
                  <a:pt x="216999" y="535178"/>
                </a:lnTo>
                <a:lnTo>
                  <a:pt x="217268" y="534936"/>
                </a:lnTo>
                <a:close/>
              </a:path>
              <a:path w="645159" h="664845">
                <a:moveTo>
                  <a:pt x="255063" y="512063"/>
                </a:moveTo>
                <a:lnTo>
                  <a:pt x="238632" y="512063"/>
                </a:lnTo>
                <a:lnTo>
                  <a:pt x="217268" y="534936"/>
                </a:lnTo>
                <a:lnTo>
                  <a:pt x="217424" y="534797"/>
                </a:lnTo>
                <a:lnTo>
                  <a:pt x="234729" y="534797"/>
                </a:lnTo>
                <a:lnTo>
                  <a:pt x="248030" y="520573"/>
                </a:lnTo>
                <a:lnTo>
                  <a:pt x="255063" y="512063"/>
                </a:lnTo>
                <a:close/>
              </a:path>
              <a:path w="645159" h="664845">
                <a:moveTo>
                  <a:pt x="281519" y="475106"/>
                </a:moveTo>
                <a:lnTo>
                  <a:pt x="266573" y="475106"/>
                </a:lnTo>
                <a:lnTo>
                  <a:pt x="257555" y="488061"/>
                </a:lnTo>
                <a:lnTo>
                  <a:pt x="248284" y="500380"/>
                </a:lnTo>
                <a:lnTo>
                  <a:pt x="238378" y="512318"/>
                </a:lnTo>
                <a:lnTo>
                  <a:pt x="238632" y="512063"/>
                </a:lnTo>
                <a:lnTo>
                  <a:pt x="255063" y="512063"/>
                </a:lnTo>
                <a:lnTo>
                  <a:pt x="258317" y="508126"/>
                </a:lnTo>
                <a:lnTo>
                  <a:pt x="267969" y="495426"/>
                </a:lnTo>
                <a:lnTo>
                  <a:pt x="276986" y="482346"/>
                </a:lnTo>
                <a:lnTo>
                  <a:pt x="281519" y="475106"/>
                </a:lnTo>
                <a:close/>
              </a:path>
              <a:path w="645159" h="664845">
                <a:moveTo>
                  <a:pt x="248411" y="500125"/>
                </a:moveTo>
                <a:lnTo>
                  <a:pt x="248202" y="500380"/>
                </a:lnTo>
                <a:lnTo>
                  <a:pt x="248411" y="500125"/>
                </a:lnTo>
                <a:close/>
              </a:path>
              <a:path w="645159" h="664845">
                <a:moveTo>
                  <a:pt x="257682" y="487806"/>
                </a:moveTo>
                <a:lnTo>
                  <a:pt x="257493" y="488061"/>
                </a:lnTo>
                <a:lnTo>
                  <a:pt x="257682" y="487806"/>
                </a:lnTo>
                <a:close/>
              </a:path>
              <a:path w="645159" h="664845">
                <a:moveTo>
                  <a:pt x="289226" y="462153"/>
                </a:moveTo>
                <a:lnTo>
                  <a:pt x="274700" y="462153"/>
                </a:lnTo>
                <a:lnTo>
                  <a:pt x="266318" y="475361"/>
                </a:lnTo>
                <a:lnTo>
                  <a:pt x="266573" y="475106"/>
                </a:lnTo>
                <a:lnTo>
                  <a:pt x="281519" y="475106"/>
                </a:lnTo>
                <a:lnTo>
                  <a:pt x="285495" y="468756"/>
                </a:lnTo>
                <a:lnTo>
                  <a:pt x="289226" y="462153"/>
                </a:lnTo>
                <a:close/>
              </a:path>
              <a:path w="645159" h="664845">
                <a:moveTo>
                  <a:pt x="302827" y="435482"/>
                </a:moveTo>
                <a:lnTo>
                  <a:pt x="288925" y="435482"/>
                </a:lnTo>
                <a:lnTo>
                  <a:pt x="281939" y="449199"/>
                </a:lnTo>
                <a:lnTo>
                  <a:pt x="274447" y="462406"/>
                </a:lnTo>
                <a:lnTo>
                  <a:pt x="274700" y="462153"/>
                </a:lnTo>
                <a:lnTo>
                  <a:pt x="289226" y="462153"/>
                </a:lnTo>
                <a:lnTo>
                  <a:pt x="293242" y="455041"/>
                </a:lnTo>
                <a:lnTo>
                  <a:pt x="300354" y="441071"/>
                </a:lnTo>
                <a:lnTo>
                  <a:pt x="302827" y="435482"/>
                </a:lnTo>
                <a:close/>
              </a:path>
              <a:path w="645159" h="664845">
                <a:moveTo>
                  <a:pt x="282066" y="448944"/>
                </a:moveTo>
                <a:lnTo>
                  <a:pt x="281923" y="449199"/>
                </a:lnTo>
                <a:lnTo>
                  <a:pt x="282066" y="448944"/>
                </a:lnTo>
                <a:close/>
              </a:path>
              <a:path w="645159" h="664845">
                <a:moveTo>
                  <a:pt x="308660" y="421767"/>
                </a:moveTo>
                <a:lnTo>
                  <a:pt x="295148" y="421767"/>
                </a:lnTo>
                <a:lnTo>
                  <a:pt x="288817" y="435694"/>
                </a:lnTo>
                <a:lnTo>
                  <a:pt x="288925" y="435482"/>
                </a:lnTo>
                <a:lnTo>
                  <a:pt x="302827" y="435482"/>
                </a:lnTo>
                <a:lnTo>
                  <a:pt x="306704" y="426719"/>
                </a:lnTo>
                <a:lnTo>
                  <a:pt x="308660" y="421767"/>
                </a:lnTo>
                <a:close/>
              </a:path>
              <a:path w="645159" h="664845">
                <a:moveTo>
                  <a:pt x="318297" y="393700"/>
                </a:moveTo>
                <a:lnTo>
                  <a:pt x="305180" y="393700"/>
                </a:lnTo>
                <a:lnTo>
                  <a:pt x="300354" y="408178"/>
                </a:lnTo>
                <a:lnTo>
                  <a:pt x="295020" y="422021"/>
                </a:lnTo>
                <a:lnTo>
                  <a:pt x="295148" y="421767"/>
                </a:lnTo>
                <a:lnTo>
                  <a:pt x="308660" y="421767"/>
                </a:lnTo>
                <a:lnTo>
                  <a:pt x="312419" y="412242"/>
                </a:lnTo>
                <a:lnTo>
                  <a:pt x="317245" y="397510"/>
                </a:lnTo>
                <a:lnTo>
                  <a:pt x="318297" y="393700"/>
                </a:lnTo>
                <a:close/>
              </a:path>
              <a:path w="645159" h="664845">
                <a:moveTo>
                  <a:pt x="300481" y="407797"/>
                </a:moveTo>
                <a:lnTo>
                  <a:pt x="300335" y="408178"/>
                </a:lnTo>
                <a:lnTo>
                  <a:pt x="300481" y="407797"/>
                </a:lnTo>
                <a:close/>
              </a:path>
              <a:path w="645159" h="664845">
                <a:moveTo>
                  <a:pt x="321982" y="379603"/>
                </a:moveTo>
                <a:lnTo>
                  <a:pt x="308990" y="379603"/>
                </a:lnTo>
                <a:lnTo>
                  <a:pt x="305053" y="394081"/>
                </a:lnTo>
                <a:lnTo>
                  <a:pt x="305180" y="393700"/>
                </a:lnTo>
                <a:lnTo>
                  <a:pt x="318297" y="393700"/>
                </a:lnTo>
                <a:lnTo>
                  <a:pt x="321309" y="382778"/>
                </a:lnTo>
                <a:lnTo>
                  <a:pt x="321982" y="379603"/>
                </a:lnTo>
                <a:close/>
              </a:path>
              <a:path w="645159" h="664845">
                <a:moveTo>
                  <a:pt x="324865" y="365251"/>
                </a:moveTo>
                <a:lnTo>
                  <a:pt x="312038" y="365251"/>
                </a:lnTo>
                <a:lnTo>
                  <a:pt x="308863" y="379984"/>
                </a:lnTo>
                <a:lnTo>
                  <a:pt x="308990" y="379603"/>
                </a:lnTo>
                <a:lnTo>
                  <a:pt x="321982" y="379603"/>
                </a:lnTo>
                <a:lnTo>
                  <a:pt x="324484" y="367792"/>
                </a:lnTo>
                <a:lnTo>
                  <a:pt x="324865" y="365251"/>
                </a:lnTo>
                <a:close/>
              </a:path>
              <a:path w="645159" h="664845">
                <a:moveTo>
                  <a:pt x="644398" y="0"/>
                </a:moveTo>
                <a:lnTo>
                  <a:pt x="598297" y="4063"/>
                </a:lnTo>
                <a:lnTo>
                  <a:pt x="552830" y="16001"/>
                </a:lnTo>
                <a:lnTo>
                  <a:pt x="509269" y="34671"/>
                </a:lnTo>
                <a:lnTo>
                  <a:pt x="468122" y="59436"/>
                </a:lnTo>
                <a:lnTo>
                  <a:pt x="418591" y="100584"/>
                </a:lnTo>
                <a:lnTo>
                  <a:pt x="386333" y="136398"/>
                </a:lnTo>
                <a:lnTo>
                  <a:pt x="359155" y="175768"/>
                </a:lnTo>
                <a:lnTo>
                  <a:pt x="337947" y="217804"/>
                </a:lnTo>
                <a:lnTo>
                  <a:pt x="323341" y="261874"/>
                </a:lnTo>
                <a:lnTo>
                  <a:pt x="316483" y="307086"/>
                </a:lnTo>
                <a:lnTo>
                  <a:pt x="315467" y="336804"/>
                </a:lnTo>
                <a:lnTo>
                  <a:pt x="315381" y="337438"/>
                </a:lnTo>
                <a:lnTo>
                  <a:pt x="314198" y="351281"/>
                </a:lnTo>
                <a:lnTo>
                  <a:pt x="311911" y="365632"/>
                </a:lnTo>
                <a:lnTo>
                  <a:pt x="312038" y="365251"/>
                </a:lnTo>
                <a:lnTo>
                  <a:pt x="324865" y="365251"/>
                </a:lnTo>
                <a:lnTo>
                  <a:pt x="326770" y="352551"/>
                </a:lnTo>
                <a:lnTo>
                  <a:pt x="328167" y="337438"/>
                </a:lnTo>
                <a:lnTo>
                  <a:pt x="329170" y="308101"/>
                </a:lnTo>
                <a:lnTo>
                  <a:pt x="330421" y="293750"/>
                </a:lnTo>
                <a:lnTo>
                  <a:pt x="330513" y="293370"/>
                </a:lnTo>
                <a:lnTo>
                  <a:pt x="332700" y="279273"/>
                </a:lnTo>
                <a:lnTo>
                  <a:pt x="335705" y="265049"/>
                </a:lnTo>
                <a:lnTo>
                  <a:pt x="339528" y="250825"/>
                </a:lnTo>
                <a:lnTo>
                  <a:pt x="344211" y="236727"/>
                </a:lnTo>
                <a:lnTo>
                  <a:pt x="349532" y="222885"/>
                </a:lnTo>
                <a:lnTo>
                  <a:pt x="355738" y="209169"/>
                </a:lnTo>
                <a:lnTo>
                  <a:pt x="362711" y="195452"/>
                </a:lnTo>
                <a:lnTo>
                  <a:pt x="370062" y="182372"/>
                </a:lnTo>
                <a:lnTo>
                  <a:pt x="378171" y="169418"/>
                </a:lnTo>
                <a:lnTo>
                  <a:pt x="386880" y="156718"/>
                </a:lnTo>
                <a:lnTo>
                  <a:pt x="396366" y="144145"/>
                </a:lnTo>
                <a:lnTo>
                  <a:pt x="406145" y="132207"/>
                </a:lnTo>
                <a:lnTo>
                  <a:pt x="427251" y="109854"/>
                </a:lnTo>
                <a:lnTo>
                  <a:pt x="427608" y="109474"/>
                </a:lnTo>
                <a:lnTo>
                  <a:pt x="450567" y="88900"/>
                </a:lnTo>
                <a:lnTo>
                  <a:pt x="462914" y="78994"/>
                </a:lnTo>
                <a:lnTo>
                  <a:pt x="475487" y="69723"/>
                </a:lnTo>
                <a:lnTo>
                  <a:pt x="475616" y="69723"/>
                </a:lnTo>
                <a:lnTo>
                  <a:pt x="488441" y="61213"/>
                </a:lnTo>
                <a:lnTo>
                  <a:pt x="488606" y="61213"/>
                </a:lnTo>
                <a:lnTo>
                  <a:pt x="501567" y="53339"/>
                </a:lnTo>
                <a:lnTo>
                  <a:pt x="515002" y="46100"/>
                </a:lnTo>
                <a:lnTo>
                  <a:pt x="528820" y="39370"/>
                </a:lnTo>
                <a:lnTo>
                  <a:pt x="542925" y="33274"/>
                </a:lnTo>
                <a:lnTo>
                  <a:pt x="557149" y="27939"/>
                </a:lnTo>
                <a:lnTo>
                  <a:pt x="557289" y="27939"/>
                </a:lnTo>
                <a:lnTo>
                  <a:pt x="571500" y="23368"/>
                </a:lnTo>
                <a:lnTo>
                  <a:pt x="585977" y="19685"/>
                </a:lnTo>
                <a:lnTo>
                  <a:pt x="585724" y="19685"/>
                </a:lnTo>
                <a:lnTo>
                  <a:pt x="600709" y="16510"/>
                </a:lnTo>
                <a:lnTo>
                  <a:pt x="601210" y="16510"/>
                </a:lnTo>
                <a:lnTo>
                  <a:pt x="615314" y="14477"/>
                </a:lnTo>
                <a:lnTo>
                  <a:pt x="614933" y="14477"/>
                </a:lnTo>
                <a:lnTo>
                  <a:pt x="629919" y="13208"/>
                </a:lnTo>
                <a:lnTo>
                  <a:pt x="629665" y="13208"/>
                </a:lnTo>
                <a:lnTo>
                  <a:pt x="644778" y="12700"/>
                </a:lnTo>
                <a:lnTo>
                  <a:pt x="644398" y="0"/>
                </a:lnTo>
                <a:close/>
              </a:path>
              <a:path w="645159" h="664845">
                <a:moveTo>
                  <a:pt x="314198" y="350900"/>
                </a:moveTo>
                <a:lnTo>
                  <a:pt x="314138" y="351281"/>
                </a:lnTo>
                <a:lnTo>
                  <a:pt x="314198" y="350900"/>
                </a:lnTo>
                <a:close/>
              </a:path>
              <a:path w="645159" h="664845">
                <a:moveTo>
                  <a:pt x="315467" y="336423"/>
                </a:moveTo>
                <a:lnTo>
                  <a:pt x="315435" y="336804"/>
                </a:lnTo>
                <a:lnTo>
                  <a:pt x="315467" y="336423"/>
                </a:lnTo>
                <a:close/>
              </a:path>
              <a:path w="645159" h="664845">
                <a:moveTo>
                  <a:pt x="329216" y="307721"/>
                </a:moveTo>
                <a:lnTo>
                  <a:pt x="329183" y="308101"/>
                </a:lnTo>
                <a:lnTo>
                  <a:pt x="329216" y="307721"/>
                </a:lnTo>
                <a:close/>
              </a:path>
              <a:path w="645159" h="664845">
                <a:moveTo>
                  <a:pt x="330513" y="293370"/>
                </a:moveTo>
                <a:lnTo>
                  <a:pt x="330453" y="293750"/>
                </a:lnTo>
                <a:lnTo>
                  <a:pt x="330513" y="293370"/>
                </a:lnTo>
                <a:close/>
              </a:path>
              <a:path w="645159" h="664845">
                <a:moveTo>
                  <a:pt x="332739" y="279019"/>
                </a:moveTo>
                <a:lnTo>
                  <a:pt x="332612" y="279273"/>
                </a:lnTo>
                <a:lnTo>
                  <a:pt x="332739" y="279019"/>
                </a:lnTo>
                <a:close/>
              </a:path>
              <a:path w="645159" h="664845">
                <a:moveTo>
                  <a:pt x="335787" y="264668"/>
                </a:moveTo>
                <a:lnTo>
                  <a:pt x="335660" y="265049"/>
                </a:lnTo>
                <a:lnTo>
                  <a:pt x="335787" y="264668"/>
                </a:lnTo>
                <a:close/>
              </a:path>
              <a:path w="645159" h="664845">
                <a:moveTo>
                  <a:pt x="339598" y="250571"/>
                </a:moveTo>
                <a:lnTo>
                  <a:pt x="339470" y="250825"/>
                </a:lnTo>
                <a:lnTo>
                  <a:pt x="339598" y="250571"/>
                </a:lnTo>
                <a:close/>
              </a:path>
              <a:path w="645159" h="664845">
                <a:moveTo>
                  <a:pt x="344297" y="236474"/>
                </a:moveTo>
                <a:lnTo>
                  <a:pt x="344169" y="236727"/>
                </a:lnTo>
                <a:lnTo>
                  <a:pt x="344297" y="236474"/>
                </a:lnTo>
                <a:close/>
              </a:path>
              <a:path w="645159" h="664845">
                <a:moveTo>
                  <a:pt x="349630" y="222631"/>
                </a:moveTo>
                <a:lnTo>
                  <a:pt x="349503" y="222885"/>
                </a:lnTo>
                <a:lnTo>
                  <a:pt x="349630" y="222631"/>
                </a:lnTo>
                <a:close/>
              </a:path>
              <a:path w="645159" h="664845">
                <a:moveTo>
                  <a:pt x="362727" y="195452"/>
                </a:moveTo>
                <a:lnTo>
                  <a:pt x="362584" y="195707"/>
                </a:lnTo>
                <a:lnTo>
                  <a:pt x="362727" y="195452"/>
                </a:lnTo>
                <a:close/>
              </a:path>
              <a:path w="645159" h="664845">
                <a:moveTo>
                  <a:pt x="370204" y="182118"/>
                </a:moveTo>
                <a:lnTo>
                  <a:pt x="369950" y="182372"/>
                </a:lnTo>
                <a:lnTo>
                  <a:pt x="370204" y="182118"/>
                </a:lnTo>
                <a:close/>
              </a:path>
              <a:path w="645159" h="664845">
                <a:moveTo>
                  <a:pt x="378332" y="169163"/>
                </a:moveTo>
                <a:lnTo>
                  <a:pt x="378078" y="169418"/>
                </a:lnTo>
                <a:lnTo>
                  <a:pt x="378332" y="169163"/>
                </a:lnTo>
                <a:close/>
              </a:path>
              <a:path w="645159" h="664845">
                <a:moveTo>
                  <a:pt x="386968" y="156590"/>
                </a:moveTo>
                <a:lnTo>
                  <a:pt x="386841" y="156718"/>
                </a:lnTo>
                <a:lnTo>
                  <a:pt x="386968" y="156590"/>
                </a:lnTo>
                <a:close/>
              </a:path>
              <a:path w="645159" h="664845">
                <a:moveTo>
                  <a:pt x="396446" y="144145"/>
                </a:moveTo>
                <a:lnTo>
                  <a:pt x="396239" y="144399"/>
                </a:lnTo>
                <a:lnTo>
                  <a:pt x="396446" y="144145"/>
                </a:lnTo>
                <a:close/>
              </a:path>
              <a:path w="645159" h="664845">
                <a:moveTo>
                  <a:pt x="406249" y="132207"/>
                </a:moveTo>
                <a:lnTo>
                  <a:pt x="405891" y="132587"/>
                </a:lnTo>
                <a:lnTo>
                  <a:pt x="406249" y="132207"/>
                </a:lnTo>
                <a:close/>
              </a:path>
              <a:path w="645159" h="664845">
                <a:moveTo>
                  <a:pt x="427375" y="109722"/>
                </a:moveTo>
                <a:lnTo>
                  <a:pt x="427227" y="109854"/>
                </a:lnTo>
                <a:lnTo>
                  <a:pt x="427375" y="109722"/>
                </a:lnTo>
                <a:close/>
              </a:path>
              <a:path w="645159" h="664845">
                <a:moveTo>
                  <a:pt x="427652" y="109474"/>
                </a:moveTo>
                <a:lnTo>
                  <a:pt x="427375" y="109722"/>
                </a:lnTo>
                <a:lnTo>
                  <a:pt x="427652" y="109474"/>
                </a:lnTo>
                <a:close/>
              </a:path>
              <a:path w="645159" h="664845">
                <a:moveTo>
                  <a:pt x="450850" y="88646"/>
                </a:moveTo>
                <a:lnTo>
                  <a:pt x="450468" y="88900"/>
                </a:lnTo>
                <a:lnTo>
                  <a:pt x="450850" y="88646"/>
                </a:lnTo>
                <a:close/>
              </a:path>
              <a:path w="645159" h="664845">
                <a:moveTo>
                  <a:pt x="462959" y="78994"/>
                </a:moveTo>
                <a:lnTo>
                  <a:pt x="462787" y="79121"/>
                </a:lnTo>
                <a:lnTo>
                  <a:pt x="462959" y="78994"/>
                </a:lnTo>
                <a:close/>
              </a:path>
              <a:path w="645159" h="664845">
                <a:moveTo>
                  <a:pt x="475616" y="69723"/>
                </a:moveTo>
                <a:lnTo>
                  <a:pt x="475487" y="69723"/>
                </a:lnTo>
                <a:lnTo>
                  <a:pt x="475233" y="69976"/>
                </a:lnTo>
                <a:lnTo>
                  <a:pt x="475616" y="69723"/>
                </a:lnTo>
                <a:close/>
              </a:path>
              <a:path w="645159" h="664845">
                <a:moveTo>
                  <a:pt x="488606" y="61213"/>
                </a:moveTo>
                <a:lnTo>
                  <a:pt x="488441" y="61213"/>
                </a:lnTo>
                <a:lnTo>
                  <a:pt x="488187" y="61468"/>
                </a:lnTo>
                <a:lnTo>
                  <a:pt x="488606" y="61213"/>
                </a:lnTo>
                <a:close/>
              </a:path>
              <a:path w="645159" h="664845">
                <a:moveTo>
                  <a:pt x="501776" y="53212"/>
                </a:moveTo>
                <a:lnTo>
                  <a:pt x="501523" y="53339"/>
                </a:lnTo>
                <a:lnTo>
                  <a:pt x="501776" y="53212"/>
                </a:lnTo>
                <a:close/>
              </a:path>
              <a:path w="645159" h="664845">
                <a:moveTo>
                  <a:pt x="529081" y="39243"/>
                </a:moveTo>
                <a:lnTo>
                  <a:pt x="528701" y="39370"/>
                </a:lnTo>
                <a:lnTo>
                  <a:pt x="529081" y="39243"/>
                </a:lnTo>
                <a:close/>
              </a:path>
              <a:path w="645159" h="664845">
                <a:moveTo>
                  <a:pt x="543007" y="33274"/>
                </a:moveTo>
                <a:lnTo>
                  <a:pt x="542670" y="33400"/>
                </a:lnTo>
                <a:lnTo>
                  <a:pt x="543007" y="33274"/>
                </a:lnTo>
                <a:close/>
              </a:path>
              <a:path w="645159" h="664845">
                <a:moveTo>
                  <a:pt x="557289" y="27939"/>
                </a:moveTo>
                <a:lnTo>
                  <a:pt x="557149" y="27939"/>
                </a:lnTo>
                <a:lnTo>
                  <a:pt x="556894" y="28066"/>
                </a:lnTo>
                <a:lnTo>
                  <a:pt x="557289" y="27939"/>
                </a:lnTo>
                <a:close/>
              </a:path>
              <a:path w="645159" h="664845">
                <a:moveTo>
                  <a:pt x="571614" y="23368"/>
                </a:moveTo>
                <a:lnTo>
                  <a:pt x="571118" y="23495"/>
                </a:lnTo>
                <a:lnTo>
                  <a:pt x="571614" y="23368"/>
                </a:lnTo>
                <a:close/>
              </a:path>
              <a:path w="645159" h="664845">
                <a:moveTo>
                  <a:pt x="601210" y="16510"/>
                </a:moveTo>
                <a:lnTo>
                  <a:pt x="600709" y="16510"/>
                </a:lnTo>
                <a:lnTo>
                  <a:pt x="600328" y="16637"/>
                </a:lnTo>
                <a:lnTo>
                  <a:pt x="601210" y="16510"/>
                </a:lnTo>
                <a:close/>
              </a:path>
            </a:pathLst>
          </a:custGeom>
          <a:solidFill>
            <a:srgbClr val="99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8456" y="2933712"/>
            <a:ext cx="965453" cy="511289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90535" y="2974168"/>
            <a:ext cx="6864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60" dirty="0">
                <a:solidFill>
                  <a:srgbClr val="9900FF"/>
                </a:solidFill>
                <a:latin typeface="Arial"/>
                <a:cs typeface="Arial"/>
              </a:rPr>
              <a:t>Forma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58456" y="3153168"/>
            <a:ext cx="1279398" cy="511289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90535" y="3193624"/>
            <a:ext cx="10007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55" dirty="0">
                <a:solidFill>
                  <a:srgbClr val="9900FF"/>
                </a:solidFill>
                <a:latin typeface="Arial"/>
                <a:cs typeface="Arial"/>
              </a:rPr>
              <a:t>polinomia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Sistema in base 2 (sistema</a:t>
            </a:r>
            <a:r>
              <a:rPr spc="-90" dirty="0"/>
              <a:t> </a:t>
            </a:r>
            <a:r>
              <a:rPr dirty="0"/>
              <a:t>binario)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2276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944" y="1438783"/>
            <a:ext cx="7273290" cy="1307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Si </a:t>
            </a:r>
            <a:r>
              <a:rPr sz="1600" spc="-10" dirty="0">
                <a:latin typeface="Arial"/>
                <a:cs typeface="Arial"/>
              </a:rPr>
              <a:t>divide </a:t>
            </a:r>
            <a:r>
              <a:rPr sz="1600" spc="-5" dirty="0">
                <a:latin typeface="Arial"/>
                <a:cs typeface="Arial"/>
              </a:rPr>
              <a:t>ripetutamente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numero </a:t>
            </a:r>
            <a:r>
              <a:rPr sz="1600" b="1" spc="-75" dirty="0">
                <a:latin typeface="Arial"/>
                <a:cs typeface="Arial"/>
              </a:rPr>
              <a:t>intero </a:t>
            </a:r>
            <a:r>
              <a:rPr sz="1600" spc="-10" dirty="0">
                <a:latin typeface="Arial"/>
                <a:cs typeface="Arial"/>
              </a:rPr>
              <a:t>decimale </a:t>
            </a:r>
            <a:r>
              <a:rPr sz="1600" spc="-5" dirty="0">
                <a:latin typeface="Arial"/>
                <a:cs typeface="Arial"/>
              </a:rPr>
              <a:t>per 2 fino ad ottenere un  quoziente nullo.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 cifre del numero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binario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sono i resti delle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divisioni</a:t>
            </a:r>
            <a:r>
              <a:rPr sz="1600" spc="-10" dirty="0">
                <a:latin typeface="Arial"/>
                <a:cs typeface="Arial"/>
              </a:rPr>
              <a:t>;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cifra più  significativa è l’ultimo resto ottenuto</a:t>
            </a:r>
            <a:endParaRPr sz="1600">
              <a:latin typeface="Arial"/>
              <a:cs typeface="Arial"/>
            </a:endParaRPr>
          </a:p>
          <a:p>
            <a:pPr marL="440690">
              <a:lnSpc>
                <a:spcPts val="1950"/>
              </a:lnSpc>
              <a:spcBef>
                <a:spcPts val="425"/>
              </a:spcBef>
            </a:pPr>
            <a:r>
              <a:rPr sz="1650" i="1" spc="-35" dirty="0">
                <a:latin typeface="Arial"/>
                <a:cs typeface="Arial"/>
              </a:rPr>
              <a:t>Esempi:</a:t>
            </a:r>
            <a:endParaRPr sz="1650">
              <a:latin typeface="Arial"/>
              <a:cs typeface="Arial"/>
            </a:endParaRPr>
          </a:p>
          <a:p>
            <a:pPr marL="440690">
              <a:lnSpc>
                <a:spcPts val="1950"/>
              </a:lnSpc>
            </a:pPr>
            <a:r>
              <a:rPr sz="1650" i="1" spc="-20" dirty="0">
                <a:latin typeface="Arial"/>
                <a:cs typeface="Arial"/>
              </a:rPr>
              <a:t>- </a:t>
            </a:r>
            <a:r>
              <a:rPr sz="1650" i="1" spc="-30" dirty="0">
                <a:latin typeface="Arial"/>
                <a:cs typeface="Arial"/>
              </a:rPr>
              <a:t>Di quanti </a:t>
            </a:r>
            <a:r>
              <a:rPr sz="1650" i="1" spc="-25" dirty="0">
                <a:latin typeface="Arial"/>
                <a:cs typeface="Arial"/>
              </a:rPr>
              <a:t>bit </a:t>
            </a:r>
            <a:r>
              <a:rPr sz="1650" i="1" spc="-35" dirty="0">
                <a:latin typeface="Arial"/>
                <a:cs typeface="Arial"/>
              </a:rPr>
              <a:t>ho</a:t>
            </a:r>
            <a:r>
              <a:rPr sz="1650" i="1" spc="3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bisogno??...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146" y="3131653"/>
            <a:ext cx="1343025" cy="12573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950"/>
              </a:lnSpc>
              <a:spcBef>
                <a:spcPts val="130"/>
              </a:spcBef>
            </a:pPr>
            <a:r>
              <a:rPr sz="1650" i="1" spc="-35" dirty="0">
                <a:latin typeface="Arial"/>
                <a:cs typeface="Arial"/>
              </a:rPr>
              <a:t>43 </a:t>
            </a:r>
            <a:r>
              <a:rPr sz="1650" i="1" spc="-15" dirty="0">
                <a:latin typeface="Arial"/>
                <a:cs typeface="Arial"/>
              </a:rPr>
              <a:t>: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 </a:t>
            </a:r>
            <a:r>
              <a:rPr sz="1650" i="1" spc="-30" dirty="0">
                <a:latin typeface="Arial"/>
                <a:cs typeface="Arial"/>
              </a:rPr>
              <a:t>21 </a:t>
            </a:r>
            <a:r>
              <a:rPr sz="1650" i="1" spc="-35" dirty="0">
                <a:latin typeface="Arial"/>
                <a:cs typeface="Arial"/>
              </a:rPr>
              <a:t>+</a:t>
            </a:r>
            <a:r>
              <a:rPr sz="1650" i="1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  <a:p>
            <a:pPr algn="ctr">
              <a:lnSpc>
                <a:spcPts val="1920"/>
              </a:lnSpc>
            </a:pPr>
            <a:r>
              <a:rPr sz="1650" i="1" spc="-35" dirty="0">
                <a:latin typeface="Arial"/>
                <a:cs typeface="Arial"/>
              </a:rPr>
              <a:t>21 </a:t>
            </a:r>
            <a:r>
              <a:rPr sz="1650" i="1" spc="-15" dirty="0">
                <a:latin typeface="Arial"/>
                <a:cs typeface="Arial"/>
              </a:rPr>
              <a:t>: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 </a:t>
            </a:r>
            <a:r>
              <a:rPr sz="1650" i="1" spc="-30" dirty="0">
                <a:latin typeface="Arial"/>
                <a:cs typeface="Arial"/>
              </a:rPr>
              <a:t>10 </a:t>
            </a:r>
            <a:r>
              <a:rPr sz="1650" i="1" spc="-35" dirty="0">
                <a:latin typeface="Arial"/>
                <a:cs typeface="Arial"/>
              </a:rPr>
              <a:t>+</a:t>
            </a:r>
            <a:r>
              <a:rPr sz="1650" i="1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  <a:p>
            <a:pPr algn="ctr">
              <a:lnSpc>
                <a:spcPts val="1920"/>
              </a:lnSpc>
            </a:pPr>
            <a:r>
              <a:rPr sz="1650" i="1" spc="-35" dirty="0">
                <a:latin typeface="Arial"/>
                <a:cs typeface="Arial"/>
              </a:rPr>
              <a:t>10 </a:t>
            </a:r>
            <a:r>
              <a:rPr sz="1650" i="1" spc="-15" dirty="0">
                <a:latin typeface="Arial"/>
                <a:cs typeface="Arial"/>
              </a:rPr>
              <a:t>: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  </a:t>
            </a:r>
            <a:r>
              <a:rPr sz="1650" i="1" spc="-30" dirty="0">
                <a:latin typeface="Arial"/>
                <a:cs typeface="Arial"/>
              </a:rPr>
              <a:t>5  </a:t>
            </a:r>
            <a:r>
              <a:rPr sz="1650" i="1" spc="-35" dirty="0">
                <a:latin typeface="Arial"/>
                <a:cs typeface="Arial"/>
              </a:rPr>
              <a:t>+</a:t>
            </a:r>
            <a:r>
              <a:rPr sz="1650" i="1" spc="4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L="113664" algn="ctr">
              <a:lnSpc>
                <a:spcPts val="1920"/>
              </a:lnSpc>
            </a:pPr>
            <a:r>
              <a:rPr sz="1650" i="1" spc="-30" dirty="0">
                <a:latin typeface="Arial"/>
                <a:cs typeface="Arial"/>
              </a:rPr>
              <a:t>5 </a:t>
            </a:r>
            <a:r>
              <a:rPr sz="1650" i="1" spc="-15" dirty="0">
                <a:latin typeface="Arial"/>
                <a:cs typeface="Arial"/>
              </a:rPr>
              <a:t>: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  </a:t>
            </a:r>
            <a:r>
              <a:rPr sz="1650" i="1" spc="-30" dirty="0">
                <a:latin typeface="Arial"/>
                <a:cs typeface="Arial"/>
              </a:rPr>
              <a:t>2  </a:t>
            </a:r>
            <a:r>
              <a:rPr sz="1650" i="1" spc="-35" dirty="0">
                <a:latin typeface="Arial"/>
                <a:cs typeface="Arial"/>
              </a:rPr>
              <a:t>+</a:t>
            </a:r>
            <a:r>
              <a:rPr sz="1650" i="1" spc="3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  <a:p>
            <a:pPr marL="113664" algn="ctr">
              <a:lnSpc>
                <a:spcPts val="1950"/>
              </a:lnSpc>
            </a:pP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15" dirty="0">
                <a:latin typeface="Arial"/>
                <a:cs typeface="Arial"/>
              </a:rPr>
              <a:t>: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  </a:t>
            </a:r>
            <a:r>
              <a:rPr sz="1650" i="1" spc="-30" dirty="0">
                <a:latin typeface="Arial"/>
                <a:cs typeface="Arial"/>
              </a:rPr>
              <a:t>1  </a:t>
            </a:r>
            <a:r>
              <a:rPr sz="1650" i="1" spc="-35" dirty="0">
                <a:latin typeface="Arial"/>
                <a:cs typeface="Arial"/>
              </a:rPr>
              <a:t>+</a:t>
            </a:r>
            <a:r>
              <a:rPr sz="1650" i="1" spc="4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3445" y="4351106"/>
            <a:ext cx="122809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Arial"/>
                <a:cs typeface="Arial"/>
              </a:rPr>
              <a:t>1 </a:t>
            </a:r>
            <a:r>
              <a:rPr sz="1650" i="1" spc="-15" dirty="0">
                <a:latin typeface="Arial"/>
                <a:cs typeface="Arial"/>
              </a:rPr>
              <a:t>: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 </a:t>
            </a:r>
            <a:r>
              <a:rPr sz="1650" i="1" spc="-30" dirty="0">
                <a:latin typeface="Arial"/>
                <a:cs typeface="Arial"/>
              </a:rPr>
              <a:t>0 </a:t>
            </a:r>
            <a:r>
              <a:rPr sz="1650" i="1" spc="-35" dirty="0">
                <a:latin typeface="Arial"/>
                <a:cs typeface="Arial"/>
              </a:rPr>
              <a:t>+</a:t>
            </a:r>
            <a:r>
              <a:rPr sz="1650" i="1" spc="3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65298" y="3138677"/>
            <a:ext cx="222885" cy="1537970"/>
          </a:xfrm>
          <a:custGeom>
            <a:avLst/>
            <a:gdLst/>
            <a:ahLst/>
            <a:cxnLst/>
            <a:rect l="l" t="t" r="r" b="b"/>
            <a:pathLst>
              <a:path w="222885" h="1537970">
                <a:moveTo>
                  <a:pt x="0" y="1537716"/>
                </a:moveTo>
                <a:lnTo>
                  <a:pt x="222504" y="1537716"/>
                </a:lnTo>
                <a:lnTo>
                  <a:pt x="222504" y="0"/>
                </a:lnTo>
                <a:lnTo>
                  <a:pt x="0" y="0"/>
                </a:lnTo>
                <a:lnTo>
                  <a:pt x="0" y="1537716"/>
                </a:lnTo>
                <a:close/>
              </a:path>
            </a:pathLst>
          </a:custGeom>
          <a:ln w="19812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71747" y="2890225"/>
            <a:ext cx="40830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25" dirty="0">
                <a:latin typeface="Arial"/>
                <a:cs typeface="Arial"/>
              </a:rPr>
              <a:t>resti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8667" y="3084702"/>
            <a:ext cx="438150" cy="179705"/>
          </a:xfrm>
          <a:custGeom>
            <a:avLst/>
            <a:gdLst/>
            <a:ahLst/>
            <a:cxnLst/>
            <a:rect l="l" t="t" r="r" b="b"/>
            <a:pathLst>
              <a:path w="438150" h="179704">
                <a:moveTo>
                  <a:pt x="57784" y="107950"/>
                </a:moveTo>
                <a:lnTo>
                  <a:pt x="0" y="170561"/>
                </a:lnTo>
                <a:lnTo>
                  <a:pt x="84708" y="179324"/>
                </a:lnTo>
                <a:lnTo>
                  <a:pt x="75175" y="154050"/>
                </a:lnTo>
                <a:lnTo>
                  <a:pt x="61594" y="154050"/>
                </a:lnTo>
                <a:lnTo>
                  <a:pt x="57150" y="142239"/>
                </a:lnTo>
                <a:lnTo>
                  <a:pt x="69027" y="137752"/>
                </a:lnTo>
                <a:lnTo>
                  <a:pt x="57784" y="107950"/>
                </a:lnTo>
                <a:close/>
              </a:path>
              <a:path w="438150" h="179704">
                <a:moveTo>
                  <a:pt x="69027" y="137752"/>
                </a:moveTo>
                <a:lnTo>
                  <a:pt x="57150" y="142239"/>
                </a:lnTo>
                <a:lnTo>
                  <a:pt x="61594" y="154050"/>
                </a:lnTo>
                <a:lnTo>
                  <a:pt x="73482" y="149564"/>
                </a:lnTo>
                <a:lnTo>
                  <a:pt x="69027" y="137752"/>
                </a:lnTo>
                <a:close/>
              </a:path>
              <a:path w="438150" h="179704">
                <a:moveTo>
                  <a:pt x="73482" y="149564"/>
                </a:moveTo>
                <a:lnTo>
                  <a:pt x="61594" y="154050"/>
                </a:lnTo>
                <a:lnTo>
                  <a:pt x="75175" y="154050"/>
                </a:lnTo>
                <a:lnTo>
                  <a:pt x="73482" y="149564"/>
                </a:lnTo>
                <a:close/>
              </a:path>
              <a:path w="438150" h="179704">
                <a:moveTo>
                  <a:pt x="433578" y="0"/>
                </a:moveTo>
                <a:lnTo>
                  <a:pt x="69027" y="137752"/>
                </a:lnTo>
                <a:lnTo>
                  <a:pt x="73482" y="149564"/>
                </a:lnTo>
                <a:lnTo>
                  <a:pt x="438149" y="11937"/>
                </a:lnTo>
                <a:lnTo>
                  <a:pt x="433578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67050" y="4330406"/>
            <a:ext cx="167449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25" dirty="0">
                <a:latin typeface="Arial"/>
                <a:cs typeface="Arial"/>
              </a:rPr>
              <a:t>bit </a:t>
            </a:r>
            <a:r>
              <a:rPr sz="1650" i="1" spc="-30" dirty="0">
                <a:latin typeface="Arial"/>
                <a:cs typeface="Arial"/>
              </a:rPr>
              <a:t>più</a:t>
            </a:r>
            <a:r>
              <a:rPr sz="1650" i="1" spc="-55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significativo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8973" y="4668734"/>
            <a:ext cx="16573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Arial"/>
                <a:cs typeface="Arial"/>
              </a:rPr>
              <a:t>(43)</a:t>
            </a:r>
            <a:r>
              <a:rPr sz="1650" i="1" spc="-44" baseline="-20202" dirty="0">
                <a:latin typeface="Arial"/>
                <a:cs typeface="Arial"/>
              </a:rPr>
              <a:t>10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-13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(101011)</a:t>
            </a:r>
            <a:r>
              <a:rPr sz="1650" i="1" spc="-44" baseline="-20202" dirty="0">
                <a:latin typeface="Arial"/>
                <a:cs typeface="Arial"/>
              </a:rPr>
              <a:t>2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3275965">
              <a:lnSpc>
                <a:spcPct val="100000"/>
              </a:lnSpc>
              <a:spcBef>
                <a:spcPts val="105"/>
              </a:spcBef>
            </a:pPr>
            <a:r>
              <a:rPr dirty="0"/>
              <a:t>Conversioni di</a:t>
            </a:r>
            <a:r>
              <a:rPr spc="-95" dirty="0"/>
              <a:t> </a:t>
            </a:r>
            <a:r>
              <a:rPr dirty="0"/>
              <a:t>base:  </a:t>
            </a:r>
            <a:r>
              <a:rPr spc="-5" dirty="0"/>
              <a:t>dec2bin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66028" y="2929849"/>
            <a:ext cx="47815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5" dirty="0">
                <a:latin typeface="Arial"/>
                <a:cs typeface="Arial"/>
              </a:rPr>
              <a:t>34</a:t>
            </a:r>
            <a:r>
              <a:rPr sz="1650" i="1" spc="35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66028" y="3173690"/>
            <a:ext cx="47815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5" dirty="0">
                <a:latin typeface="Arial"/>
                <a:cs typeface="Arial"/>
              </a:rPr>
              <a:t>17</a:t>
            </a:r>
            <a:r>
              <a:rPr sz="1650" i="1" spc="35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22416" y="3417208"/>
            <a:ext cx="422909" cy="101409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35"/>
              </a:spcBef>
              <a:tabLst>
                <a:tab pos="297180" algn="l"/>
              </a:tabLst>
            </a:pPr>
            <a:r>
              <a:rPr sz="1650" i="1" spc="-30" dirty="0">
                <a:latin typeface="Arial"/>
                <a:cs typeface="Arial"/>
              </a:rPr>
              <a:t>8	0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920"/>
              </a:lnSpc>
              <a:tabLst>
                <a:tab pos="297180" algn="l"/>
              </a:tabLst>
            </a:pPr>
            <a:r>
              <a:rPr sz="1650" i="1" spc="-30" dirty="0">
                <a:latin typeface="Arial"/>
                <a:cs typeface="Arial"/>
              </a:rPr>
              <a:t>4	0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920"/>
              </a:lnSpc>
              <a:tabLst>
                <a:tab pos="297180" algn="l"/>
              </a:tabLst>
            </a:pPr>
            <a:r>
              <a:rPr sz="1650" i="1" spc="-30" dirty="0">
                <a:latin typeface="Arial"/>
                <a:cs typeface="Arial"/>
              </a:rPr>
              <a:t>2	0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ts val="1950"/>
              </a:lnSpc>
              <a:tabLst>
                <a:tab pos="297180" algn="l"/>
              </a:tabLst>
            </a:pPr>
            <a:r>
              <a:rPr sz="1650" i="1" spc="-30" dirty="0">
                <a:latin typeface="Arial"/>
                <a:cs typeface="Arial"/>
              </a:rPr>
              <a:t>1	1</a:t>
            </a:r>
            <a:endParaRPr sz="16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4581" y="2920451"/>
            <a:ext cx="480059" cy="1013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950"/>
              </a:lnSpc>
              <a:spcBef>
                <a:spcPts val="130"/>
              </a:spcBef>
            </a:pPr>
            <a:r>
              <a:rPr sz="1650" i="1" spc="-35" dirty="0">
                <a:latin typeface="Arial"/>
                <a:cs typeface="Arial"/>
              </a:rPr>
              <a:t>12</a:t>
            </a:r>
            <a:r>
              <a:rPr sz="1650" i="1" spc="34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L="113664" algn="ctr">
              <a:lnSpc>
                <a:spcPts val="1920"/>
              </a:lnSpc>
            </a:pPr>
            <a:r>
              <a:rPr sz="1650" i="1" spc="-30" dirty="0">
                <a:latin typeface="Arial"/>
                <a:cs typeface="Arial"/>
              </a:rPr>
              <a:t>6</a:t>
            </a:r>
            <a:r>
              <a:rPr sz="1650" i="1" spc="33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L="113664" algn="ctr">
              <a:lnSpc>
                <a:spcPts val="1920"/>
              </a:lnSpc>
            </a:pPr>
            <a:r>
              <a:rPr sz="1650" i="1" spc="-30" dirty="0">
                <a:latin typeface="Arial"/>
                <a:cs typeface="Arial"/>
              </a:rPr>
              <a:t>3</a:t>
            </a:r>
            <a:r>
              <a:rPr sz="1650" i="1" spc="33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  <a:p>
            <a:pPr marL="114300" algn="ctr">
              <a:lnSpc>
                <a:spcPts val="1950"/>
              </a:lnSpc>
            </a:pPr>
            <a:r>
              <a:rPr sz="1650" i="1" spc="-30" dirty="0">
                <a:latin typeface="Arial"/>
                <a:cs typeface="Arial"/>
              </a:rPr>
              <a:t>1</a:t>
            </a:r>
            <a:r>
              <a:rPr sz="1650" i="1" spc="34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852159" y="2927604"/>
            <a:ext cx="0" cy="1656714"/>
          </a:xfrm>
          <a:custGeom>
            <a:avLst/>
            <a:gdLst/>
            <a:ahLst/>
            <a:cxnLst/>
            <a:rect l="l" t="t" r="r" b="b"/>
            <a:pathLst>
              <a:path h="1656714">
                <a:moveTo>
                  <a:pt x="0" y="0"/>
                </a:moveTo>
                <a:lnTo>
                  <a:pt x="0" y="16565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71640" y="3000755"/>
            <a:ext cx="173990" cy="1535430"/>
          </a:xfrm>
          <a:custGeom>
            <a:avLst/>
            <a:gdLst/>
            <a:ahLst/>
            <a:cxnLst/>
            <a:rect l="l" t="t" r="r" b="b"/>
            <a:pathLst>
              <a:path w="173989" h="1535429">
                <a:moveTo>
                  <a:pt x="115890" y="173099"/>
                </a:moveTo>
                <a:lnTo>
                  <a:pt x="57978" y="174242"/>
                </a:lnTo>
                <a:lnTo>
                  <a:pt x="84962" y="1535303"/>
                </a:lnTo>
                <a:lnTo>
                  <a:pt x="142875" y="1534033"/>
                </a:lnTo>
                <a:lnTo>
                  <a:pt x="115890" y="173099"/>
                </a:lnTo>
                <a:close/>
              </a:path>
              <a:path w="173989" h="1535429">
                <a:moveTo>
                  <a:pt x="83438" y="0"/>
                </a:moveTo>
                <a:lnTo>
                  <a:pt x="0" y="175387"/>
                </a:lnTo>
                <a:lnTo>
                  <a:pt x="57978" y="174242"/>
                </a:lnTo>
                <a:lnTo>
                  <a:pt x="57404" y="145288"/>
                </a:lnTo>
                <a:lnTo>
                  <a:pt x="115316" y="144145"/>
                </a:lnTo>
                <a:lnTo>
                  <a:pt x="159131" y="144145"/>
                </a:lnTo>
                <a:lnTo>
                  <a:pt x="83438" y="0"/>
                </a:lnTo>
                <a:close/>
              </a:path>
              <a:path w="173989" h="1535429">
                <a:moveTo>
                  <a:pt x="115316" y="144145"/>
                </a:moveTo>
                <a:lnTo>
                  <a:pt x="57404" y="145288"/>
                </a:lnTo>
                <a:lnTo>
                  <a:pt x="57978" y="174242"/>
                </a:lnTo>
                <a:lnTo>
                  <a:pt x="115890" y="173099"/>
                </a:lnTo>
                <a:lnTo>
                  <a:pt x="115316" y="144145"/>
                </a:lnTo>
                <a:close/>
              </a:path>
              <a:path w="173989" h="1535429">
                <a:moveTo>
                  <a:pt x="159131" y="144145"/>
                </a:moveTo>
                <a:lnTo>
                  <a:pt x="115316" y="144145"/>
                </a:lnTo>
                <a:lnTo>
                  <a:pt x="115890" y="173099"/>
                </a:lnTo>
                <a:lnTo>
                  <a:pt x="173736" y="171958"/>
                </a:lnTo>
                <a:lnTo>
                  <a:pt x="159131" y="1441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79234" y="4405081"/>
            <a:ext cx="70231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Arial"/>
                <a:cs typeface="Arial"/>
              </a:rPr>
              <a:t>100010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217664" y="2947416"/>
            <a:ext cx="0" cy="1097280"/>
          </a:xfrm>
          <a:custGeom>
            <a:avLst/>
            <a:gdLst/>
            <a:ahLst/>
            <a:cxnLst/>
            <a:rect l="l" t="t" r="r" b="b"/>
            <a:pathLst>
              <a:path h="1097279">
                <a:moveTo>
                  <a:pt x="0" y="0"/>
                </a:moveTo>
                <a:lnTo>
                  <a:pt x="0" y="109728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29143" y="2904744"/>
            <a:ext cx="76200" cy="1080770"/>
          </a:xfrm>
          <a:custGeom>
            <a:avLst/>
            <a:gdLst/>
            <a:ahLst/>
            <a:cxnLst/>
            <a:rect l="l" t="t" r="r" b="b"/>
            <a:pathLst>
              <a:path w="76200" h="1080770">
                <a:moveTo>
                  <a:pt x="44450" y="63500"/>
                </a:moveTo>
                <a:lnTo>
                  <a:pt x="31750" y="63500"/>
                </a:lnTo>
                <a:lnTo>
                  <a:pt x="31750" y="1080515"/>
                </a:lnTo>
                <a:lnTo>
                  <a:pt x="44450" y="1080515"/>
                </a:lnTo>
                <a:lnTo>
                  <a:pt x="44450" y="63500"/>
                </a:lnTo>
                <a:close/>
              </a:path>
              <a:path w="76200" h="108077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108077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03260" y="4044529"/>
            <a:ext cx="47688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Arial"/>
                <a:cs typeface="Arial"/>
              </a:rPr>
              <a:t>1100</a:t>
            </a:r>
            <a:endParaRPr sz="165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563361" y="4153661"/>
            <a:ext cx="647700" cy="477520"/>
          </a:xfrm>
          <a:custGeom>
            <a:avLst/>
            <a:gdLst/>
            <a:ahLst/>
            <a:cxnLst/>
            <a:rect l="l" t="t" r="r" b="b"/>
            <a:pathLst>
              <a:path w="647700" h="477520">
                <a:moveTo>
                  <a:pt x="0" y="238506"/>
                </a:moveTo>
                <a:lnTo>
                  <a:pt x="4239" y="199824"/>
                </a:lnTo>
                <a:lnTo>
                  <a:pt x="16514" y="163128"/>
                </a:lnTo>
                <a:lnTo>
                  <a:pt x="36155" y="128909"/>
                </a:lnTo>
                <a:lnTo>
                  <a:pt x="62496" y="97657"/>
                </a:lnTo>
                <a:lnTo>
                  <a:pt x="94868" y="69865"/>
                </a:lnTo>
                <a:lnTo>
                  <a:pt x="132606" y="46024"/>
                </a:lnTo>
                <a:lnTo>
                  <a:pt x="175040" y="26626"/>
                </a:lnTo>
                <a:lnTo>
                  <a:pt x="221504" y="12161"/>
                </a:lnTo>
                <a:lnTo>
                  <a:pt x="271329" y="3122"/>
                </a:lnTo>
                <a:lnTo>
                  <a:pt x="323850" y="0"/>
                </a:lnTo>
                <a:lnTo>
                  <a:pt x="376370" y="3122"/>
                </a:lnTo>
                <a:lnTo>
                  <a:pt x="426195" y="12161"/>
                </a:lnTo>
                <a:lnTo>
                  <a:pt x="472659" y="26626"/>
                </a:lnTo>
                <a:lnTo>
                  <a:pt x="515093" y="46024"/>
                </a:lnTo>
                <a:lnTo>
                  <a:pt x="552831" y="69865"/>
                </a:lnTo>
                <a:lnTo>
                  <a:pt x="585203" y="97657"/>
                </a:lnTo>
                <a:lnTo>
                  <a:pt x="611544" y="128909"/>
                </a:lnTo>
                <a:lnTo>
                  <a:pt x="631185" y="163128"/>
                </a:lnTo>
                <a:lnTo>
                  <a:pt x="643460" y="199824"/>
                </a:lnTo>
                <a:lnTo>
                  <a:pt x="647700" y="238506"/>
                </a:lnTo>
                <a:lnTo>
                  <a:pt x="643460" y="277187"/>
                </a:lnTo>
                <a:lnTo>
                  <a:pt x="631185" y="313883"/>
                </a:lnTo>
                <a:lnTo>
                  <a:pt x="611544" y="348102"/>
                </a:lnTo>
                <a:lnTo>
                  <a:pt x="585203" y="379354"/>
                </a:lnTo>
                <a:lnTo>
                  <a:pt x="552831" y="407146"/>
                </a:lnTo>
                <a:lnTo>
                  <a:pt x="515093" y="430987"/>
                </a:lnTo>
                <a:lnTo>
                  <a:pt x="472659" y="450385"/>
                </a:lnTo>
                <a:lnTo>
                  <a:pt x="426195" y="464850"/>
                </a:lnTo>
                <a:lnTo>
                  <a:pt x="376370" y="473889"/>
                </a:lnTo>
                <a:lnTo>
                  <a:pt x="323850" y="477012"/>
                </a:lnTo>
                <a:lnTo>
                  <a:pt x="271329" y="473889"/>
                </a:lnTo>
                <a:lnTo>
                  <a:pt x="221504" y="464850"/>
                </a:lnTo>
                <a:lnTo>
                  <a:pt x="175040" y="450385"/>
                </a:lnTo>
                <a:lnTo>
                  <a:pt x="132606" y="430987"/>
                </a:lnTo>
                <a:lnTo>
                  <a:pt x="94868" y="407146"/>
                </a:lnTo>
                <a:lnTo>
                  <a:pt x="62496" y="379354"/>
                </a:lnTo>
                <a:lnTo>
                  <a:pt x="36155" y="348102"/>
                </a:lnTo>
                <a:lnTo>
                  <a:pt x="16514" y="313883"/>
                </a:lnTo>
                <a:lnTo>
                  <a:pt x="4239" y="277187"/>
                </a:lnTo>
                <a:lnTo>
                  <a:pt x="0" y="238506"/>
                </a:lnTo>
                <a:close/>
              </a:path>
            </a:pathLst>
          </a:custGeom>
          <a:ln w="25908">
            <a:solidFill>
              <a:srgbClr val="3B8B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17565" y="4530852"/>
            <a:ext cx="168275" cy="576580"/>
          </a:xfrm>
          <a:custGeom>
            <a:avLst/>
            <a:gdLst/>
            <a:ahLst/>
            <a:cxnLst/>
            <a:rect l="l" t="t" r="r" b="b"/>
            <a:pathLst>
              <a:path w="168275" h="576579">
                <a:moveTo>
                  <a:pt x="0" y="492887"/>
                </a:moveTo>
                <a:lnTo>
                  <a:pt x="18542" y="576072"/>
                </a:lnTo>
                <a:lnTo>
                  <a:pt x="69896" y="516000"/>
                </a:lnTo>
                <a:lnTo>
                  <a:pt x="40005" y="516000"/>
                </a:lnTo>
                <a:lnTo>
                  <a:pt x="27686" y="512953"/>
                </a:lnTo>
                <a:lnTo>
                  <a:pt x="30777" y="500554"/>
                </a:lnTo>
                <a:lnTo>
                  <a:pt x="0" y="492887"/>
                </a:lnTo>
                <a:close/>
              </a:path>
              <a:path w="168275" h="576579">
                <a:moveTo>
                  <a:pt x="30777" y="500554"/>
                </a:moveTo>
                <a:lnTo>
                  <a:pt x="27686" y="512953"/>
                </a:lnTo>
                <a:lnTo>
                  <a:pt x="40005" y="516000"/>
                </a:lnTo>
                <a:lnTo>
                  <a:pt x="43094" y="503623"/>
                </a:lnTo>
                <a:lnTo>
                  <a:pt x="30777" y="500554"/>
                </a:lnTo>
                <a:close/>
              </a:path>
              <a:path w="168275" h="576579">
                <a:moveTo>
                  <a:pt x="43094" y="503623"/>
                </a:moveTo>
                <a:lnTo>
                  <a:pt x="40005" y="516000"/>
                </a:lnTo>
                <a:lnTo>
                  <a:pt x="69896" y="516000"/>
                </a:lnTo>
                <a:lnTo>
                  <a:pt x="73913" y="511302"/>
                </a:lnTo>
                <a:lnTo>
                  <a:pt x="43094" y="503623"/>
                </a:lnTo>
                <a:close/>
              </a:path>
              <a:path w="168275" h="576579">
                <a:moveTo>
                  <a:pt x="155575" y="0"/>
                </a:moveTo>
                <a:lnTo>
                  <a:pt x="30777" y="500554"/>
                </a:lnTo>
                <a:lnTo>
                  <a:pt x="43094" y="503623"/>
                </a:lnTo>
                <a:lnTo>
                  <a:pt x="168021" y="3048"/>
                </a:lnTo>
                <a:lnTo>
                  <a:pt x="155575" y="0"/>
                </a:lnTo>
                <a:close/>
              </a:path>
            </a:pathLst>
          </a:custGeom>
          <a:solidFill>
            <a:srgbClr val="3B8B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156959" y="4518533"/>
            <a:ext cx="2088514" cy="668020"/>
          </a:xfrm>
          <a:custGeom>
            <a:avLst/>
            <a:gdLst/>
            <a:ahLst/>
            <a:cxnLst/>
            <a:rect l="l" t="t" r="r" b="b"/>
            <a:pathLst>
              <a:path w="2088515" h="668020">
                <a:moveTo>
                  <a:pt x="74654" y="30321"/>
                </a:moveTo>
                <a:lnTo>
                  <a:pt x="70876" y="42484"/>
                </a:lnTo>
                <a:lnTo>
                  <a:pt x="2084450" y="667639"/>
                </a:lnTo>
                <a:lnTo>
                  <a:pt x="2088261" y="655447"/>
                </a:lnTo>
                <a:lnTo>
                  <a:pt x="74654" y="30321"/>
                </a:lnTo>
                <a:close/>
              </a:path>
              <a:path w="2088515" h="668020">
                <a:moveTo>
                  <a:pt x="84074" y="0"/>
                </a:moveTo>
                <a:lnTo>
                  <a:pt x="0" y="13843"/>
                </a:lnTo>
                <a:lnTo>
                  <a:pt x="61467" y="72771"/>
                </a:lnTo>
                <a:lnTo>
                  <a:pt x="70876" y="42484"/>
                </a:lnTo>
                <a:lnTo>
                  <a:pt x="58800" y="38735"/>
                </a:lnTo>
                <a:lnTo>
                  <a:pt x="62484" y="26543"/>
                </a:lnTo>
                <a:lnTo>
                  <a:pt x="75828" y="26543"/>
                </a:lnTo>
                <a:lnTo>
                  <a:pt x="84074" y="0"/>
                </a:lnTo>
                <a:close/>
              </a:path>
              <a:path w="2088515" h="668020">
                <a:moveTo>
                  <a:pt x="62484" y="26543"/>
                </a:moveTo>
                <a:lnTo>
                  <a:pt x="58800" y="38735"/>
                </a:lnTo>
                <a:lnTo>
                  <a:pt x="70876" y="42484"/>
                </a:lnTo>
                <a:lnTo>
                  <a:pt x="74654" y="30321"/>
                </a:lnTo>
                <a:lnTo>
                  <a:pt x="62484" y="26543"/>
                </a:lnTo>
                <a:close/>
              </a:path>
              <a:path w="2088515" h="668020">
                <a:moveTo>
                  <a:pt x="75828" y="26543"/>
                </a:moveTo>
                <a:lnTo>
                  <a:pt x="62484" y="26543"/>
                </a:lnTo>
                <a:lnTo>
                  <a:pt x="74654" y="30321"/>
                </a:lnTo>
                <a:lnTo>
                  <a:pt x="75828" y="26543"/>
                </a:lnTo>
                <a:close/>
              </a:path>
            </a:pathLst>
          </a:custGeom>
          <a:solidFill>
            <a:srgbClr val="3B8B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73074" y="5590794"/>
            <a:ext cx="7344409" cy="1104900"/>
          </a:xfrm>
          <a:custGeom>
            <a:avLst/>
            <a:gdLst/>
            <a:ahLst/>
            <a:cxnLst/>
            <a:rect l="l" t="t" r="r" b="b"/>
            <a:pathLst>
              <a:path w="7344409" h="1104900">
                <a:moveTo>
                  <a:pt x="0" y="1104899"/>
                </a:moveTo>
                <a:lnTo>
                  <a:pt x="7344156" y="1104899"/>
                </a:lnTo>
                <a:lnTo>
                  <a:pt x="7344156" y="0"/>
                </a:lnTo>
                <a:lnTo>
                  <a:pt x="0" y="0"/>
                </a:lnTo>
                <a:lnTo>
                  <a:pt x="0" y="1104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73074" y="5590794"/>
            <a:ext cx="7344409" cy="1104900"/>
          </a:xfrm>
          <a:custGeom>
            <a:avLst/>
            <a:gdLst/>
            <a:ahLst/>
            <a:cxnLst/>
            <a:rect l="l" t="t" r="r" b="b"/>
            <a:pathLst>
              <a:path w="7344409" h="1104900">
                <a:moveTo>
                  <a:pt x="0" y="1104899"/>
                </a:moveTo>
                <a:lnTo>
                  <a:pt x="7344156" y="1104899"/>
                </a:lnTo>
                <a:lnTo>
                  <a:pt x="7344156" y="0"/>
                </a:lnTo>
                <a:lnTo>
                  <a:pt x="0" y="0"/>
                </a:lnTo>
                <a:lnTo>
                  <a:pt x="0" y="1104899"/>
                </a:lnTo>
                <a:close/>
              </a:path>
            </a:pathLst>
          </a:custGeom>
          <a:ln w="25908">
            <a:solidFill>
              <a:srgbClr val="2C2C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0975" y="5535167"/>
            <a:ext cx="963930" cy="39853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50442" y="5209294"/>
            <a:ext cx="7266305" cy="881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30"/>
              </a:spcBef>
            </a:pPr>
            <a:r>
              <a:rPr sz="1450" b="0" i="1" spc="-30" dirty="0">
                <a:latin typeface="Bookman Old Style"/>
                <a:cs typeface="Bookman Old Style"/>
              </a:rPr>
              <a:t>Ottenuto</a:t>
            </a:r>
            <a:r>
              <a:rPr sz="1450" b="0" i="1" spc="5" dirty="0">
                <a:latin typeface="Bookman Old Style"/>
                <a:cs typeface="Bookman Old Style"/>
              </a:rPr>
              <a:t> </a:t>
            </a:r>
            <a:r>
              <a:rPr sz="1450" b="0" i="1" spc="-5" dirty="0">
                <a:latin typeface="Bookman Old Style"/>
                <a:cs typeface="Bookman Old Style"/>
              </a:rPr>
              <a:t>il</a:t>
            </a:r>
            <a:r>
              <a:rPr sz="1450" b="0" i="1" spc="25" dirty="0">
                <a:latin typeface="Bookman Old Style"/>
                <a:cs typeface="Bookman Old Style"/>
              </a:rPr>
              <a:t> </a:t>
            </a:r>
            <a:r>
              <a:rPr sz="1450" b="0" i="1" spc="-25" dirty="0">
                <a:latin typeface="Bookman Old Style"/>
                <a:cs typeface="Bookman Old Style"/>
              </a:rPr>
              <a:t>quoziente</a:t>
            </a:r>
            <a:r>
              <a:rPr sz="1450" b="0" i="1" spc="5" dirty="0">
                <a:latin typeface="Bookman Old Style"/>
                <a:cs typeface="Bookman Old Style"/>
              </a:rPr>
              <a:t> </a:t>
            </a:r>
            <a:r>
              <a:rPr sz="1450" b="0" i="1" spc="-65" dirty="0">
                <a:latin typeface="Bookman Old Style"/>
                <a:cs typeface="Bookman Old Style"/>
              </a:rPr>
              <a:t>1</a:t>
            </a:r>
            <a:r>
              <a:rPr sz="1450" b="0" i="1" spc="30" dirty="0">
                <a:latin typeface="Bookman Old Style"/>
                <a:cs typeface="Bookman Old Style"/>
              </a:rPr>
              <a:t> </a:t>
            </a:r>
            <a:r>
              <a:rPr sz="1450" b="0" i="1" spc="-60" dirty="0">
                <a:latin typeface="Bookman Old Style"/>
                <a:cs typeface="Bookman Old Style"/>
              </a:rPr>
              <a:t>sulla</a:t>
            </a:r>
            <a:r>
              <a:rPr sz="1450" b="0" i="1" spc="25" dirty="0">
                <a:latin typeface="Bookman Old Style"/>
                <a:cs typeface="Bookman Old Style"/>
              </a:rPr>
              <a:t> </a:t>
            </a:r>
            <a:r>
              <a:rPr sz="1450" b="0" i="1" spc="-30" dirty="0">
                <a:latin typeface="Bookman Old Style"/>
                <a:cs typeface="Bookman Old Style"/>
              </a:rPr>
              <a:t>colonna</a:t>
            </a:r>
            <a:r>
              <a:rPr sz="1450" b="0" i="1" spc="30" dirty="0">
                <a:latin typeface="Bookman Old Style"/>
                <a:cs typeface="Bookman Old Style"/>
              </a:rPr>
              <a:t> </a:t>
            </a:r>
            <a:r>
              <a:rPr sz="1450" b="0" i="1" spc="-65" dirty="0">
                <a:latin typeface="Bookman Old Style"/>
                <a:cs typeface="Bookman Old Style"/>
              </a:rPr>
              <a:t>di</a:t>
            </a:r>
            <a:r>
              <a:rPr sz="1450" b="0" i="1" spc="20" dirty="0">
                <a:latin typeface="Bookman Old Style"/>
                <a:cs typeface="Bookman Old Style"/>
              </a:rPr>
              <a:t> </a:t>
            </a:r>
            <a:r>
              <a:rPr sz="1450" b="0" i="1" spc="-5" dirty="0">
                <a:latin typeface="Bookman Old Style"/>
                <a:cs typeface="Bookman Old Style"/>
              </a:rPr>
              <a:t>sx,</a:t>
            </a:r>
            <a:r>
              <a:rPr sz="1450" b="0" i="1" spc="35" dirty="0">
                <a:latin typeface="Bookman Old Style"/>
                <a:cs typeface="Bookman Old Style"/>
              </a:rPr>
              <a:t> </a:t>
            </a:r>
            <a:r>
              <a:rPr sz="1450" b="0" i="1" spc="15" dirty="0">
                <a:latin typeface="Bookman Old Style"/>
                <a:cs typeface="Bookman Old Style"/>
              </a:rPr>
              <a:t>lo </a:t>
            </a:r>
            <a:r>
              <a:rPr sz="1450" b="0" i="1" spc="-30" dirty="0">
                <a:latin typeface="Bookman Old Style"/>
                <a:cs typeface="Bookman Old Style"/>
              </a:rPr>
              <a:t>si</a:t>
            </a:r>
            <a:r>
              <a:rPr sz="1450" b="0" i="1" spc="30" dirty="0">
                <a:latin typeface="Bookman Old Style"/>
                <a:cs typeface="Bookman Old Style"/>
              </a:rPr>
              <a:t> </a:t>
            </a:r>
            <a:r>
              <a:rPr sz="1450" b="0" i="1" spc="-15" dirty="0">
                <a:latin typeface="Bookman Old Style"/>
                <a:cs typeface="Bookman Old Style"/>
              </a:rPr>
              <a:t>replica</a:t>
            </a:r>
            <a:r>
              <a:rPr sz="1450" b="0" i="1" spc="25" dirty="0">
                <a:latin typeface="Bookman Old Style"/>
                <a:cs typeface="Bookman Old Style"/>
              </a:rPr>
              <a:t> </a:t>
            </a:r>
            <a:r>
              <a:rPr sz="1450" b="0" i="1" spc="-60" dirty="0">
                <a:latin typeface="Bookman Old Style"/>
                <a:cs typeface="Bookman Old Style"/>
              </a:rPr>
              <a:t>sulla</a:t>
            </a:r>
            <a:r>
              <a:rPr sz="1450" b="0" i="1" spc="30" dirty="0">
                <a:latin typeface="Bookman Old Style"/>
                <a:cs typeface="Bookman Old Style"/>
              </a:rPr>
              <a:t> </a:t>
            </a:r>
            <a:r>
              <a:rPr sz="1450" b="0" i="1" spc="-30" dirty="0">
                <a:latin typeface="Bookman Old Style"/>
                <a:cs typeface="Bookman Old Style"/>
              </a:rPr>
              <a:t>colonna</a:t>
            </a:r>
            <a:r>
              <a:rPr sz="1450" b="0" i="1" spc="25" dirty="0">
                <a:latin typeface="Bookman Old Style"/>
                <a:cs typeface="Bookman Old Style"/>
              </a:rPr>
              <a:t> </a:t>
            </a:r>
            <a:r>
              <a:rPr sz="1450" b="0" i="1" spc="-65" dirty="0">
                <a:latin typeface="Bookman Old Style"/>
                <a:cs typeface="Bookman Old Style"/>
              </a:rPr>
              <a:t>di</a:t>
            </a:r>
            <a:r>
              <a:rPr sz="1450" b="0" i="1" spc="25" dirty="0">
                <a:latin typeface="Bookman Old Style"/>
                <a:cs typeface="Bookman Old Style"/>
              </a:rPr>
              <a:t> </a:t>
            </a:r>
            <a:r>
              <a:rPr sz="1450" b="0" i="1" spc="-30" dirty="0">
                <a:latin typeface="Bookman Old Style"/>
                <a:cs typeface="Bookman Old Style"/>
              </a:rPr>
              <a:t>dx</a:t>
            </a:r>
            <a:endParaRPr sz="14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400" spc="-5" dirty="0">
                <a:latin typeface="Arial"/>
                <a:cs typeface="Arial"/>
              </a:rPr>
              <a:t>Esercizio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latin typeface="Arial"/>
                <a:cs typeface="Arial"/>
              </a:rPr>
              <a:t>Si </a:t>
            </a:r>
            <a:r>
              <a:rPr sz="1400" spc="-5" dirty="0">
                <a:latin typeface="Arial"/>
                <a:cs typeface="Arial"/>
              </a:rPr>
              <a:t>verifichi </a:t>
            </a:r>
            <a:r>
              <a:rPr sz="1400" dirty="0">
                <a:latin typeface="Arial"/>
                <a:cs typeface="Arial"/>
              </a:rPr>
              <a:t>se le </a:t>
            </a:r>
            <a:r>
              <a:rPr sz="1400" spc="-5" dirty="0">
                <a:latin typeface="Arial"/>
                <a:cs typeface="Arial"/>
              </a:rPr>
              <a:t>seguenti corrispondenze </a:t>
            </a:r>
            <a:r>
              <a:rPr sz="1400" dirty="0">
                <a:latin typeface="Arial"/>
                <a:cs typeface="Arial"/>
              </a:rPr>
              <a:t>sono</a:t>
            </a:r>
            <a:r>
              <a:rPr sz="1400" spc="-1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corrette: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37706" y="6128715"/>
            <a:ext cx="1649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(10000000)</a:t>
            </a:r>
            <a:r>
              <a:rPr sz="1350" spc="-7" baseline="-21604" dirty="0">
                <a:latin typeface="Arial"/>
                <a:cs typeface="Arial"/>
              </a:rPr>
              <a:t>2</a:t>
            </a:r>
            <a:r>
              <a:rPr sz="1400" spc="-5" dirty="0">
                <a:latin typeface="Arial"/>
                <a:cs typeface="Arial"/>
              </a:rPr>
              <a:t>=(128)</a:t>
            </a:r>
            <a:r>
              <a:rPr sz="1350" spc="-7" baseline="-21604" dirty="0">
                <a:latin typeface="Arial"/>
                <a:cs typeface="Arial"/>
              </a:rPr>
              <a:t>10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50442" y="6065316"/>
            <a:ext cx="1353185" cy="5803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latin typeface="Arial"/>
                <a:cs typeface="Arial"/>
              </a:rPr>
              <a:t>(</a:t>
            </a:r>
            <a:r>
              <a:rPr sz="1400" spc="-5" dirty="0">
                <a:latin typeface="Arial"/>
                <a:cs typeface="Arial"/>
              </a:rPr>
              <a:t>110010</a:t>
            </a:r>
            <a:r>
              <a:rPr sz="1400" dirty="0">
                <a:latin typeface="Arial"/>
                <a:cs typeface="Arial"/>
              </a:rPr>
              <a:t>)</a:t>
            </a:r>
            <a:r>
              <a:rPr sz="1350" spc="22" baseline="-21604" dirty="0">
                <a:latin typeface="Arial"/>
                <a:cs typeface="Arial"/>
              </a:rPr>
              <a:t>2</a:t>
            </a:r>
            <a:r>
              <a:rPr sz="1400" spc="-5" dirty="0">
                <a:latin typeface="Arial"/>
                <a:cs typeface="Arial"/>
              </a:rPr>
              <a:t>=</a:t>
            </a:r>
            <a:r>
              <a:rPr sz="1400" dirty="0">
                <a:latin typeface="Arial"/>
                <a:cs typeface="Arial"/>
              </a:rPr>
              <a:t>(</a:t>
            </a:r>
            <a:r>
              <a:rPr sz="1400" spc="-15" dirty="0">
                <a:latin typeface="Arial"/>
                <a:cs typeface="Arial"/>
              </a:rPr>
              <a:t>5</a:t>
            </a:r>
            <a:r>
              <a:rPr sz="1400" spc="-5" dirty="0">
                <a:latin typeface="Arial"/>
                <a:cs typeface="Arial"/>
              </a:rPr>
              <a:t>0</a:t>
            </a:r>
            <a:r>
              <a:rPr sz="1400" spc="-15" dirty="0">
                <a:latin typeface="Arial"/>
                <a:cs typeface="Arial"/>
              </a:rPr>
              <a:t>)</a:t>
            </a:r>
            <a:r>
              <a:rPr sz="1350" spc="22" baseline="-21604" dirty="0">
                <a:latin typeface="Arial"/>
                <a:cs typeface="Arial"/>
              </a:rPr>
              <a:t>10</a:t>
            </a:r>
            <a:endParaRPr sz="1350" baseline="-21604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latin typeface="Arial"/>
                <a:cs typeface="Arial"/>
              </a:rPr>
              <a:t>(11011)</a:t>
            </a:r>
            <a:r>
              <a:rPr sz="1350" baseline="-21604" dirty="0">
                <a:latin typeface="Arial"/>
                <a:cs typeface="Arial"/>
              </a:rPr>
              <a:t>2</a:t>
            </a:r>
            <a:r>
              <a:rPr sz="1400" dirty="0">
                <a:latin typeface="Arial"/>
                <a:cs typeface="Arial"/>
              </a:rPr>
              <a:t>=(27)</a:t>
            </a:r>
            <a:r>
              <a:rPr sz="1350" baseline="-21604" dirty="0">
                <a:latin typeface="Arial"/>
                <a:cs typeface="Arial"/>
              </a:rPr>
              <a:t>10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79598" y="6065316"/>
            <a:ext cx="1550035" cy="5803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(1110101)</a:t>
            </a:r>
            <a:r>
              <a:rPr sz="1350" spc="-7" baseline="-21604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400" spc="-5" dirty="0">
                <a:solidFill>
                  <a:srgbClr val="FF0000"/>
                </a:solidFill>
                <a:latin typeface="Arial"/>
                <a:cs typeface="Arial"/>
              </a:rPr>
              <a:t>=(102)</a:t>
            </a:r>
            <a:r>
              <a:rPr sz="1350" spc="-7" baseline="-21604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1350" baseline="-21604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(100001)</a:t>
            </a:r>
            <a:r>
              <a:rPr sz="1350" baseline="-21604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=(39)</a:t>
            </a:r>
            <a:r>
              <a:rPr sz="1350" baseline="-21604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08652" y="6065316"/>
            <a:ext cx="1649095" cy="58039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600"/>
              </a:spcBef>
            </a:pP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(1111)</a:t>
            </a:r>
            <a:r>
              <a:rPr sz="1350" baseline="-21604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=(17)</a:t>
            </a:r>
            <a:r>
              <a:rPr sz="1350" baseline="-21604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endParaRPr sz="1350" baseline="-21604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spc="-5" dirty="0">
                <a:latin typeface="Arial"/>
                <a:cs typeface="Arial"/>
              </a:rPr>
              <a:t>(11111111)</a:t>
            </a:r>
            <a:r>
              <a:rPr sz="1350" spc="-7" baseline="-21604" dirty="0">
                <a:latin typeface="Arial"/>
                <a:cs typeface="Arial"/>
              </a:rPr>
              <a:t>2</a:t>
            </a:r>
            <a:r>
              <a:rPr sz="1400" spc="-5" dirty="0">
                <a:latin typeface="Arial"/>
                <a:cs typeface="Arial"/>
              </a:rPr>
              <a:t>=(255)</a:t>
            </a:r>
            <a:r>
              <a:rPr sz="1350" spc="-7" baseline="-21604" dirty="0">
                <a:latin typeface="Arial"/>
                <a:cs typeface="Arial"/>
              </a:rPr>
              <a:t>10</a:t>
            </a:r>
            <a:endParaRPr sz="1350" baseline="-21604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330195" y="4357115"/>
            <a:ext cx="236220" cy="23469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91639" y="4430521"/>
            <a:ext cx="650240" cy="297815"/>
          </a:xfrm>
          <a:custGeom>
            <a:avLst/>
            <a:gdLst/>
            <a:ahLst/>
            <a:cxnLst/>
            <a:rect l="l" t="t" r="r" b="b"/>
            <a:pathLst>
              <a:path w="650239" h="297814">
                <a:moveTo>
                  <a:pt x="54102" y="228091"/>
                </a:moveTo>
                <a:lnTo>
                  <a:pt x="0" y="293877"/>
                </a:lnTo>
                <a:lnTo>
                  <a:pt x="85090" y="297688"/>
                </a:lnTo>
                <a:lnTo>
                  <a:pt x="74515" y="273938"/>
                </a:lnTo>
                <a:lnTo>
                  <a:pt x="60579" y="273938"/>
                </a:lnTo>
                <a:lnTo>
                  <a:pt x="55499" y="262254"/>
                </a:lnTo>
                <a:lnTo>
                  <a:pt x="67029" y="257126"/>
                </a:lnTo>
                <a:lnTo>
                  <a:pt x="54102" y="228091"/>
                </a:lnTo>
                <a:close/>
              </a:path>
              <a:path w="650239" h="297814">
                <a:moveTo>
                  <a:pt x="67029" y="257126"/>
                </a:moveTo>
                <a:lnTo>
                  <a:pt x="55499" y="262254"/>
                </a:lnTo>
                <a:lnTo>
                  <a:pt x="60579" y="273938"/>
                </a:lnTo>
                <a:lnTo>
                  <a:pt x="72211" y="268765"/>
                </a:lnTo>
                <a:lnTo>
                  <a:pt x="67029" y="257126"/>
                </a:lnTo>
                <a:close/>
              </a:path>
              <a:path w="650239" h="297814">
                <a:moveTo>
                  <a:pt x="72211" y="268765"/>
                </a:moveTo>
                <a:lnTo>
                  <a:pt x="60579" y="273938"/>
                </a:lnTo>
                <a:lnTo>
                  <a:pt x="74515" y="273938"/>
                </a:lnTo>
                <a:lnTo>
                  <a:pt x="72211" y="268765"/>
                </a:lnTo>
                <a:close/>
              </a:path>
              <a:path w="650239" h="297814">
                <a:moveTo>
                  <a:pt x="645160" y="0"/>
                </a:moveTo>
                <a:lnTo>
                  <a:pt x="67029" y="257126"/>
                </a:lnTo>
                <a:lnTo>
                  <a:pt x="72211" y="268765"/>
                </a:lnTo>
                <a:lnTo>
                  <a:pt x="650240" y="11683"/>
                </a:lnTo>
                <a:lnTo>
                  <a:pt x="645160" y="0"/>
                </a:lnTo>
                <a:close/>
              </a:path>
            </a:pathLst>
          </a:custGeom>
          <a:solidFill>
            <a:srgbClr val="3B8B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02742" y="4589594"/>
            <a:ext cx="134175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b="0" i="1" spc="-35" dirty="0">
                <a:latin typeface="Bookman Old Style"/>
                <a:cs typeface="Bookman Old Style"/>
              </a:rPr>
              <a:t>Quoziente nullo</a:t>
            </a:r>
            <a:endParaRPr sz="1450">
              <a:latin typeface="Bookman Old Style"/>
              <a:cs typeface="Bookman Old Styl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36720" y="1536191"/>
            <a:ext cx="1213865" cy="45491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0117" y="1590802"/>
            <a:ext cx="7489190" cy="163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Si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moltiplica</a:t>
            </a:r>
            <a:r>
              <a:rPr sz="1600" spc="-5" dirty="0">
                <a:latin typeface="Tahoma"/>
                <a:cs typeface="Tahoma"/>
              </a:rPr>
              <a:t> ripetutamente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il numero frazionario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decimale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per 2</a:t>
            </a:r>
            <a:r>
              <a:rPr sz="1600" spc="-5" dirty="0">
                <a:latin typeface="Tahoma"/>
                <a:cs typeface="Tahoma"/>
              </a:rPr>
              <a:t>, </a:t>
            </a:r>
            <a:r>
              <a:rPr sz="1600" spc="-10" dirty="0">
                <a:latin typeface="Tahoma"/>
                <a:cs typeface="Tahoma"/>
              </a:rPr>
              <a:t>fino </a:t>
            </a:r>
            <a:r>
              <a:rPr sz="1600" spc="-5" dirty="0">
                <a:latin typeface="Tahoma"/>
                <a:cs typeface="Tahoma"/>
              </a:rPr>
              <a:t>ad </a:t>
            </a:r>
            <a:r>
              <a:rPr sz="1600" spc="-10" dirty="0">
                <a:latin typeface="Tahoma"/>
                <a:cs typeface="Tahoma"/>
              </a:rPr>
              <a:t>ottenere  una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parte decimale nulla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</a:t>
            </a:r>
            <a:r>
              <a:rPr sz="1600" dirty="0">
                <a:latin typeface="Tahoma"/>
                <a:cs typeface="Tahoma"/>
              </a:rPr>
              <a:t>, </a:t>
            </a:r>
            <a:r>
              <a:rPr sz="1600" spc="-5" dirty="0">
                <a:latin typeface="Tahoma"/>
                <a:cs typeface="Tahoma"/>
              </a:rPr>
              <a:t>dato </a:t>
            </a:r>
            <a:r>
              <a:rPr sz="1600" spc="-10" dirty="0">
                <a:latin typeface="Tahoma"/>
                <a:cs typeface="Tahoma"/>
              </a:rPr>
              <a:t>che </a:t>
            </a:r>
            <a:r>
              <a:rPr sz="1600" spc="-5" dirty="0">
                <a:latin typeface="Tahoma"/>
                <a:cs typeface="Tahoma"/>
              </a:rPr>
              <a:t>la condizione potrebbe non </a:t>
            </a:r>
            <a:r>
              <a:rPr sz="1600" spc="-10" dirty="0">
                <a:latin typeface="Tahoma"/>
                <a:cs typeface="Tahoma"/>
              </a:rPr>
              <a:t>verificarsi </a:t>
            </a:r>
            <a:r>
              <a:rPr sz="1600" spc="-5" dirty="0">
                <a:latin typeface="Tahoma"/>
                <a:cs typeface="Tahoma"/>
              </a:rPr>
              <a:t>mai,  per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un numero prefissato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di volte</a:t>
            </a:r>
            <a:r>
              <a:rPr sz="1600" dirty="0">
                <a:latin typeface="Tahoma"/>
                <a:cs typeface="Tahoma"/>
              </a:rPr>
              <a:t>. </a:t>
            </a:r>
            <a:r>
              <a:rPr sz="1600" spc="-5" dirty="0">
                <a:latin typeface="Tahoma"/>
                <a:cs typeface="Tahoma"/>
              </a:rPr>
              <a:t>Le </a:t>
            </a:r>
            <a:r>
              <a:rPr sz="1600" spc="-10" dirty="0">
                <a:latin typeface="Tahoma"/>
                <a:cs typeface="Tahoma"/>
              </a:rPr>
              <a:t>cifre </a:t>
            </a:r>
            <a:r>
              <a:rPr sz="1600" spc="-5" dirty="0">
                <a:latin typeface="Tahoma"/>
                <a:cs typeface="Tahoma"/>
              </a:rPr>
              <a:t>del numero binario sono le parti </a:t>
            </a:r>
            <a:r>
              <a:rPr sz="1600" spc="-10" dirty="0">
                <a:latin typeface="Tahoma"/>
                <a:cs typeface="Tahoma"/>
              </a:rPr>
              <a:t>intere  </a:t>
            </a:r>
            <a:r>
              <a:rPr sz="1600" spc="-5" dirty="0">
                <a:latin typeface="Tahoma"/>
                <a:cs typeface="Tahoma"/>
              </a:rPr>
              <a:t>dei prodotti successivi; </a:t>
            </a:r>
            <a:r>
              <a:rPr sz="1600" spc="-10" dirty="0">
                <a:latin typeface="Tahoma"/>
                <a:cs typeface="Tahoma"/>
              </a:rPr>
              <a:t>la </a:t>
            </a:r>
            <a:r>
              <a:rPr sz="1600" spc="-5" dirty="0">
                <a:latin typeface="Tahoma"/>
                <a:cs typeface="Tahoma"/>
              </a:rPr>
              <a:t>cifra più </a:t>
            </a:r>
            <a:r>
              <a:rPr sz="1600" spc="-10" dirty="0">
                <a:latin typeface="Tahoma"/>
                <a:cs typeface="Tahoma"/>
              </a:rPr>
              <a:t>significativa </a:t>
            </a:r>
            <a:r>
              <a:rPr sz="1600" spc="-5" dirty="0">
                <a:latin typeface="Tahoma"/>
                <a:cs typeface="Tahoma"/>
              </a:rPr>
              <a:t>è </a:t>
            </a:r>
            <a:r>
              <a:rPr sz="1600" spc="-10" dirty="0">
                <a:latin typeface="Tahoma"/>
                <a:cs typeface="Tahoma"/>
              </a:rPr>
              <a:t>il risultato </a:t>
            </a:r>
            <a:r>
              <a:rPr sz="1600" spc="-5" dirty="0">
                <a:latin typeface="Tahoma"/>
                <a:cs typeface="Tahoma"/>
              </a:rPr>
              <a:t>della prima  </a:t>
            </a:r>
            <a:r>
              <a:rPr sz="1600" spc="-10" dirty="0">
                <a:latin typeface="Tahoma"/>
                <a:cs typeface="Tahoma"/>
              </a:rPr>
              <a:t>moltiplicazione</a:t>
            </a:r>
            <a:endParaRPr sz="1600">
              <a:latin typeface="Tahoma"/>
              <a:cs typeface="Tahoma"/>
            </a:endParaRPr>
          </a:p>
          <a:p>
            <a:pPr marL="236220">
              <a:lnSpc>
                <a:spcPct val="100000"/>
              </a:lnSpc>
              <a:spcBef>
                <a:spcPts val="1055"/>
              </a:spcBef>
            </a:pPr>
            <a:r>
              <a:rPr sz="1650" i="1" spc="-30" dirty="0">
                <a:latin typeface="Arial"/>
                <a:cs typeface="Arial"/>
              </a:rPr>
              <a:t>Esempio: convertire </a:t>
            </a:r>
            <a:r>
              <a:rPr sz="1650" i="1" spc="-25" dirty="0">
                <a:latin typeface="Arial"/>
                <a:cs typeface="Arial"/>
              </a:rPr>
              <a:t>in </a:t>
            </a:r>
            <a:r>
              <a:rPr sz="1650" i="1" spc="-30" dirty="0">
                <a:latin typeface="Arial"/>
                <a:cs typeface="Arial"/>
              </a:rPr>
              <a:t>binario </a:t>
            </a:r>
            <a:r>
              <a:rPr sz="1650" i="1" spc="-25" dirty="0">
                <a:latin typeface="Arial"/>
                <a:cs typeface="Arial"/>
              </a:rPr>
              <a:t>(0.25)</a:t>
            </a:r>
            <a:r>
              <a:rPr sz="1650" i="1" spc="-37" baseline="-20202" dirty="0">
                <a:latin typeface="Arial"/>
                <a:cs typeface="Arial"/>
              </a:rPr>
              <a:t>10 </a:t>
            </a:r>
            <a:r>
              <a:rPr sz="1650" i="1" spc="-15" dirty="0">
                <a:latin typeface="Arial"/>
                <a:cs typeface="Arial"/>
              </a:rPr>
              <a:t>, </a:t>
            </a:r>
            <a:r>
              <a:rPr sz="1650" i="1" spc="-30" dirty="0">
                <a:latin typeface="Arial"/>
                <a:cs typeface="Arial"/>
              </a:rPr>
              <a:t>(0.21875)</a:t>
            </a:r>
            <a:r>
              <a:rPr sz="1650" i="1" spc="-44" baseline="-20202" dirty="0">
                <a:latin typeface="Arial"/>
                <a:cs typeface="Arial"/>
              </a:rPr>
              <a:t>10 </a:t>
            </a:r>
            <a:r>
              <a:rPr sz="1650" i="1" spc="-30" dirty="0">
                <a:latin typeface="Arial"/>
                <a:cs typeface="Arial"/>
              </a:rPr>
              <a:t>e</a:t>
            </a:r>
            <a:r>
              <a:rPr sz="1650" i="1" spc="-13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(0.45)</a:t>
            </a:r>
            <a:r>
              <a:rPr sz="1650" i="1" spc="-44" baseline="-20202" dirty="0">
                <a:latin typeface="Arial"/>
                <a:cs typeface="Arial"/>
              </a:rPr>
              <a:t>10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63333" y="3513640"/>
            <a:ext cx="1536065" cy="1989455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50" i="1" spc="-25" dirty="0">
                <a:latin typeface="Arial"/>
                <a:cs typeface="Arial"/>
              </a:rPr>
              <a:t>.45 </a:t>
            </a:r>
            <a:r>
              <a:rPr sz="1650" i="1" spc="-30" dirty="0">
                <a:latin typeface="Symbol"/>
                <a:cs typeface="Symbol"/>
              </a:rPr>
              <a:t>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0.9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650" i="1" spc="-25" dirty="0">
                <a:latin typeface="Arial"/>
                <a:cs typeface="Arial"/>
              </a:rPr>
              <a:t>.90 </a:t>
            </a:r>
            <a:r>
              <a:rPr sz="1650" i="1" spc="-30" dirty="0">
                <a:latin typeface="Symbol"/>
                <a:cs typeface="Symbol"/>
              </a:rPr>
              <a:t>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1.8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650" i="1" spc="-25" dirty="0">
                <a:latin typeface="Arial"/>
                <a:cs typeface="Arial"/>
              </a:rPr>
              <a:t>.80 </a:t>
            </a:r>
            <a:r>
              <a:rPr sz="1650" i="1" spc="-30" dirty="0">
                <a:latin typeface="Symbol"/>
                <a:cs typeface="Symbol"/>
              </a:rPr>
              <a:t>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1.6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650" i="1" spc="-25" dirty="0">
                <a:latin typeface="Arial"/>
                <a:cs typeface="Arial"/>
              </a:rPr>
              <a:t>.60 </a:t>
            </a:r>
            <a:r>
              <a:rPr sz="1650" i="1" spc="-30" dirty="0">
                <a:latin typeface="Symbol"/>
                <a:cs typeface="Symbol"/>
              </a:rPr>
              <a:t>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1.2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650" i="1" spc="-25" dirty="0">
                <a:latin typeface="Arial"/>
                <a:cs typeface="Arial"/>
              </a:rPr>
              <a:t>.20 </a:t>
            </a:r>
            <a:r>
              <a:rPr sz="1650" i="1" spc="-30" dirty="0">
                <a:latin typeface="Symbol"/>
                <a:cs typeface="Symbol"/>
              </a:rPr>
              <a:t>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0.4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650" i="1" spc="-25" dirty="0">
                <a:latin typeface="Arial"/>
                <a:cs typeface="Arial"/>
              </a:rPr>
              <a:t>.40 </a:t>
            </a:r>
            <a:r>
              <a:rPr sz="1650" i="1" spc="-30" dirty="0">
                <a:latin typeface="Arial"/>
                <a:cs typeface="Arial"/>
              </a:rPr>
              <a:t>x 2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-4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0.8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650" i="1" spc="-25" dirty="0">
                <a:latin typeface="Arial"/>
                <a:cs typeface="Arial"/>
              </a:rPr>
              <a:t>.80 </a:t>
            </a:r>
            <a:r>
              <a:rPr sz="1650" i="1" spc="-30" dirty="0">
                <a:latin typeface="Arial"/>
                <a:cs typeface="Arial"/>
              </a:rPr>
              <a:t>x 2 </a:t>
            </a:r>
            <a:r>
              <a:rPr sz="1650" i="1" spc="-35" dirty="0">
                <a:latin typeface="Arial"/>
                <a:cs typeface="Arial"/>
              </a:rPr>
              <a:t>= </a:t>
            </a:r>
            <a:r>
              <a:rPr sz="1650" i="1" spc="-25" dirty="0">
                <a:latin typeface="Arial"/>
                <a:cs typeface="Arial"/>
              </a:rPr>
              <a:t>1.6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etc.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7385" y="6043421"/>
            <a:ext cx="2385060" cy="340360"/>
          </a:xfrm>
          <a:prstGeom prst="rect">
            <a:avLst/>
          </a:prstGeom>
          <a:solidFill>
            <a:srgbClr val="FFFFFF"/>
          </a:solidFill>
          <a:ln w="25907">
            <a:solidFill>
              <a:srgbClr val="333399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650" i="1" spc="-25" dirty="0">
                <a:latin typeface="Arial"/>
                <a:cs typeface="Arial"/>
              </a:rPr>
              <a:t>(0.45)</a:t>
            </a:r>
            <a:r>
              <a:rPr sz="1650" i="1" spc="-37" baseline="-20202" dirty="0">
                <a:latin typeface="Arial"/>
                <a:cs typeface="Arial"/>
              </a:rPr>
              <a:t>10 </a:t>
            </a:r>
            <a:r>
              <a:rPr sz="1650" i="1" spc="-30" dirty="0">
                <a:latin typeface="Symbol"/>
                <a:cs typeface="Symbol"/>
              </a:rPr>
              <a:t></a:t>
            </a:r>
            <a:r>
              <a:rPr sz="1650" i="1" spc="-8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Arial"/>
                <a:cs typeface="Arial"/>
              </a:rPr>
              <a:t>(0.0111001)</a:t>
            </a:r>
            <a:r>
              <a:rPr sz="1650" i="1" spc="-44" baseline="-20202" dirty="0">
                <a:latin typeface="Arial"/>
                <a:cs typeface="Arial"/>
              </a:rPr>
              <a:t>2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68006" y="5662421"/>
            <a:ext cx="210820" cy="344805"/>
          </a:xfrm>
          <a:custGeom>
            <a:avLst/>
            <a:gdLst/>
            <a:ahLst/>
            <a:cxnLst/>
            <a:rect l="l" t="t" r="r" b="b"/>
            <a:pathLst>
              <a:path w="210820" h="344804">
                <a:moveTo>
                  <a:pt x="210312" y="257987"/>
                </a:moveTo>
                <a:lnTo>
                  <a:pt x="0" y="257987"/>
                </a:lnTo>
                <a:lnTo>
                  <a:pt x="105155" y="344423"/>
                </a:lnTo>
                <a:lnTo>
                  <a:pt x="210312" y="257987"/>
                </a:lnTo>
                <a:close/>
              </a:path>
              <a:path w="210820" h="344804">
                <a:moveTo>
                  <a:pt x="157734" y="0"/>
                </a:moveTo>
                <a:lnTo>
                  <a:pt x="52577" y="0"/>
                </a:lnTo>
                <a:lnTo>
                  <a:pt x="52577" y="257987"/>
                </a:lnTo>
                <a:lnTo>
                  <a:pt x="157734" y="257987"/>
                </a:lnTo>
                <a:lnTo>
                  <a:pt x="157734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68006" y="5662421"/>
            <a:ext cx="210820" cy="344805"/>
          </a:xfrm>
          <a:custGeom>
            <a:avLst/>
            <a:gdLst/>
            <a:ahLst/>
            <a:cxnLst/>
            <a:rect l="l" t="t" r="r" b="b"/>
            <a:pathLst>
              <a:path w="210820" h="344804">
                <a:moveTo>
                  <a:pt x="0" y="257987"/>
                </a:moveTo>
                <a:lnTo>
                  <a:pt x="52577" y="257987"/>
                </a:lnTo>
                <a:lnTo>
                  <a:pt x="52577" y="0"/>
                </a:lnTo>
                <a:lnTo>
                  <a:pt x="157734" y="0"/>
                </a:lnTo>
                <a:lnTo>
                  <a:pt x="157734" y="257987"/>
                </a:lnTo>
                <a:lnTo>
                  <a:pt x="210312" y="257987"/>
                </a:lnTo>
                <a:lnTo>
                  <a:pt x="105155" y="344423"/>
                </a:lnTo>
                <a:lnTo>
                  <a:pt x="0" y="257987"/>
                </a:lnTo>
                <a:close/>
              </a:path>
            </a:pathLst>
          </a:custGeom>
          <a:ln w="19812">
            <a:solidFill>
              <a:srgbClr val="3B8B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75126" y="3528602"/>
            <a:ext cx="1837055" cy="8667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50" i="1" spc="-30" dirty="0">
                <a:latin typeface="Arial"/>
                <a:cs typeface="Arial"/>
              </a:rPr>
              <a:t>.21875 </a:t>
            </a:r>
            <a:r>
              <a:rPr sz="1650" i="1" spc="-30" dirty="0">
                <a:latin typeface="Symbol"/>
                <a:cs typeface="Symbol"/>
              </a:rPr>
              <a:t>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3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0.4375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692150" algn="l"/>
              </a:tabLst>
            </a:pPr>
            <a:r>
              <a:rPr sz="1650" i="1" spc="-30" dirty="0">
                <a:latin typeface="Arial"/>
                <a:cs typeface="Arial"/>
              </a:rPr>
              <a:t>.4375	</a:t>
            </a:r>
            <a:r>
              <a:rPr sz="1650" i="1" spc="-30" dirty="0">
                <a:latin typeface="Symbol"/>
                <a:cs typeface="Symbol"/>
              </a:rPr>
              <a:t>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25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0.875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693420" algn="l"/>
              </a:tabLst>
            </a:pPr>
            <a:r>
              <a:rPr sz="1650" i="1" spc="-30" dirty="0">
                <a:latin typeface="Arial"/>
                <a:cs typeface="Arial"/>
              </a:rPr>
              <a:t>.875	</a:t>
            </a:r>
            <a:r>
              <a:rPr sz="1650" i="1" spc="-30" dirty="0">
                <a:latin typeface="Symbol"/>
                <a:cs typeface="Symbol"/>
              </a:rPr>
              <a:t>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3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1.75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75126" y="4369747"/>
            <a:ext cx="1504950" cy="5867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tabLst>
                <a:tab pos="695325" algn="l"/>
              </a:tabLst>
            </a:pPr>
            <a:r>
              <a:rPr sz="1650" i="1" spc="-25" dirty="0">
                <a:latin typeface="Arial"/>
                <a:cs typeface="Arial"/>
              </a:rPr>
              <a:t>.75	</a:t>
            </a:r>
            <a:r>
              <a:rPr sz="1650" i="1" spc="-30" dirty="0">
                <a:latin typeface="Symbol"/>
                <a:cs typeface="Symbol"/>
              </a:rPr>
              <a:t>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-3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1.5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696595" algn="l"/>
              </a:tabLst>
            </a:pPr>
            <a:r>
              <a:rPr sz="1650" i="1" spc="-25" dirty="0">
                <a:latin typeface="Arial"/>
                <a:cs typeface="Arial"/>
              </a:rPr>
              <a:t>.5	</a:t>
            </a:r>
            <a:r>
              <a:rPr sz="1650" i="1" spc="-30" dirty="0">
                <a:latin typeface="Symbol"/>
                <a:cs typeface="Symbol"/>
              </a:rPr>
              <a:t>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-3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1.0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68417" y="5156453"/>
            <a:ext cx="208915" cy="344805"/>
          </a:xfrm>
          <a:custGeom>
            <a:avLst/>
            <a:gdLst/>
            <a:ahLst/>
            <a:cxnLst/>
            <a:rect l="l" t="t" r="r" b="b"/>
            <a:pathLst>
              <a:path w="208914" h="344804">
                <a:moveTo>
                  <a:pt x="208787" y="258572"/>
                </a:moveTo>
                <a:lnTo>
                  <a:pt x="0" y="258572"/>
                </a:lnTo>
                <a:lnTo>
                  <a:pt x="104394" y="344424"/>
                </a:lnTo>
                <a:lnTo>
                  <a:pt x="208787" y="258572"/>
                </a:lnTo>
                <a:close/>
              </a:path>
              <a:path w="208914" h="344804">
                <a:moveTo>
                  <a:pt x="156591" y="0"/>
                </a:moveTo>
                <a:lnTo>
                  <a:pt x="52197" y="0"/>
                </a:lnTo>
                <a:lnTo>
                  <a:pt x="52197" y="258572"/>
                </a:lnTo>
                <a:lnTo>
                  <a:pt x="156591" y="258572"/>
                </a:lnTo>
                <a:lnTo>
                  <a:pt x="156591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68417" y="5156453"/>
            <a:ext cx="208915" cy="344805"/>
          </a:xfrm>
          <a:custGeom>
            <a:avLst/>
            <a:gdLst/>
            <a:ahLst/>
            <a:cxnLst/>
            <a:rect l="l" t="t" r="r" b="b"/>
            <a:pathLst>
              <a:path w="208914" h="344804">
                <a:moveTo>
                  <a:pt x="0" y="258572"/>
                </a:moveTo>
                <a:lnTo>
                  <a:pt x="52197" y="258572"/>
                </a:lnTo>
                <a:lnTo>
                  <a:pt x="52197" y="0"/>
                </a:lnTo>
                <a:lnTo>
                  <a:pt x="156591" y="0"/>
                </a:lnTo>
                <a:lnTo>
                  <a:pt x="156591" y="258572"/>
                </a:lnTo>
                <a:lnTo>
                  <a:pt x="208787" y="258572"/>
                </a:lnTo>
                <a:lnTo>
                  <a:pt x="104394" y="344424"/>
                </a:lnTo>
                <a:lnTo>
                  <a:pt x="0" y="258572"/>
                </a:lnTo>
                <a:close/>
              </a:path>
            </a:pathLst>
          </a:custGeom>
          <a:ln w="19812">
            <a:solidFill>
              <a:srgbClr val="3B8B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78122" y="5500211"/>
            <a:ext cx="222186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spc="-30" dirty="0">
                <a:latin typeface="Arial"/>
                <a:cs typeface="Arial"/>
              </a:rPr>
              <a:t>(0.21875)</a:t>
            </a:r>
            <a:r>
              <a:rPr sz="1650" i="1" spc="-44" baseline="-20202" dirty="0">
                <a:latin typeface="Arial"/>
                <a:cs typeface="Arial"/>
              </a:rPr>
              <a:t>10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-10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(0.00111)</a:t>
            </a:r>
            <a:r>
              <a:rPr sz="1650" i="1" spc="-44" baseline="-20202" dirty="0">
                <a:latin typeface="Arial"/>
                <a:cs typeface="Arial"/>
              </a:rPr>
              <a:t>2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68006" y="3537965"/>
            <a:ext cx="213360" cy="2052955"/>
          </a:xfrm>
          <a:custGeom>
            <a:avLst/>
            <a:gdLst/>
            <a:ahLst/>
            <a:cxnLst/>
            <a:rect l="l" t="t" r="r" b="b"/>
            <a:pathLst>
              <a:path w="213359" h="2052954">
                <a:moveTo>
                  <a:pt x="0" y="2052827"/>
                </a:moveTo>
                <a:lnTo>
                  <a:pt x="213359" y="2052827"/>
                </a:lnTo>
                <a:lnTo>
                  <a:pt x="213359" y="0"/>
                </a:lnTo>
                <a:lnTo>
                  <a:pt x="0" y="0"/>
                </a:lnTo>
                <a:lnTo>
                  <a:pt x="0" y="2052827"/>
                </a:lnTo>
                <a:close/>
              </a:path>
            </a:pathLst>
          </a:custGeom>
          <a:ln w="19812">
            <a:solidFill>
              <a:srgbClr val="3B8B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1465" y="3537965"/>
            <a:ext cx="195580" cy="1590040"/>
          </a:xfrm>
          <a:custGeom>
            <a:avLst/>
            <a:gdLst/>
            <a:ahLst/>
            <a:cxnLst/>
            <a:rect l="l" t="t" r="r" b="b"/>
            <a:pathLst>
              <a:path w="195579" h="1590039">
                <a:moveTo>
                  <a:pt x="0" y="1589531"/>
                </a:moveTo>
                <a:lnTo>
                  <a:pt x="195072" y="1589531"/>
                </a:lnTo>
                <a:lnTo>
                  <a:pt x="195072" y="0"/>
                </a:lnTo>
                <a:lnTo>
                  <a:pt x="0" y="0"/>
                </a:lnTo>
                <a:lnTo>
                  <a:pt x="0" y="1589531"/>
                </a:lnTo>
                <a:close/>
              </a:path>
            </a:pathLst>
          </a:custGeom>
          <a:ln w="19812">
            <a:solidFill>
              <a:srgbClr val="3B8B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3275965">
              <a:lnSpc>
                <a:spcPct val="100000"/>
              </a:lnSpc>
              <a:spcBef>
                <a:spcPts val="105"/>
              </a:spcBef>
            </a:pPr>
            <a:r>
              <a:rPr dirty="0"/>
              <a:t>Conversioni di</a:t>
            </a:r>
            <a:r>
              <a:rPr spc="-95" dirty="0"/>
              <a:t> </a:t>
            </a:r>
            <a:r>
              <a:rPr dirty="0"/>
              <a:t>base:  </a:t>
            </a:r>
            <a:r>
              <a:rPr spc="-5" dirty="0"/>
              <a:t>dec2bin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55293" y="3513640"/>
            <a:ext cx="1273175" cy="58674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650" i="1" spc="-25" dirty="0">
                <a:latin typeface="Arial"/>
                <a:cs typeface="Arial"/>
              </a:rPr>
              <a:t>.25 </a:t>
            </a:r>
            <a:r>
              <a:rPr sz="1650" i="1" spc="-30" dirty="0">
                <a:latin typeface="Symbol"/>
                <a:cs typeface="Symbol"/>
              </a:rPr>
              <a:t>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1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0.50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  <a:tabLst>
                <a:tab pos="353695" algn="l"/>
              </a:tabLst>
            </a:pPr>
            <a:r>
              <a:rPr sz="1650" i="1" spc="-25" dirty="0">
                <a:latin typeface="Arial"/>
                <a:cs typeface="Arial"/>
              </a:rPr>
              <a:t>.5	</a:t>
            </a:r>
            <a:r>
              <a:rPr sz="1650" i="1" spc="-30" dirty="0">
                <a:latin typeface="Symbol"/>
                <a:cs typeface="Symbol"/>
              </a:rPr>
              <a:t>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1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1.0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80438" y="4315205"/>
            <a:ext cx="208915" cy="344805"/>
          </a:xfrm>
          <a:custGeom>
            <a:avLst/>
            <a:gdLst/>
            <a:ahLst/>
            <a:cxnLst/>
            <a:rect l="l" t="t" r="r" b="b"/>
            <a:pathLst>
              <a:path w="208914" h="344804">
                <a:moveTo>
                  <a:pt x="208787" y="258572"/>
                </a:moveTo>
                <a:lnTo>
                  <a:pt x="0" y="258572"/>
                </a:lnTo>
                <a:lnTo>
                  <a:pt x="104393" y="344424"/>
                </a:lnTo>
                <a:lnTo>
                  <a:pt x="208787" y="258572"/>
                </a:lnTo>
                <a:close/>
              </a:path>
              <a:path w="208914" h="344804">
                <a:moveTo>
                  <a:pt x="156591" y="0"/>
                </a:moveTo>
                <a:lnTo>
                  <a:pt x="52197" y="0"/>
                </a:lnTo>
                <a:lnTo>
                  <a:pt x="52197" y="258572"/>
                </a:lnTo>
                <a:lnTo>
                  <a:pt x="156591" y="258572"/>
                </a:lnTo>
                <a:lnTo>
                  <a:pt x="156591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80438" y="4315205"/>
            <a:ext cx="208915" cy="344805"/>
          </a:xfrm>
          <a:custGeom>
            <a:avLst/>
            <a:gdLst/>
            <a:ahLst/>
            <a:cxnLst/>
            <a:rect l="l" t="t" r="r" b="b"/>
            <a:pathLst>
              <a:path w="208914" h="344804">
                <a:moveTo>
                  <a:pt x="0" y="258572"/>
                </a:moveTo>
                <a:lnTo>
                  <a:pt x="52197" y="258572"/>
                </a:lnTo>
                <a:lnTo>
                  <a:pt x="52197" y="0"/>
                </a:lnTo>
                <a:lnTo>
                  <a:pt x="156591" y="0"/>
                </a:lnTo>
                <a:lnTo>
                  <a:pt x="156591" y="258572"/>
                </a:lnTo>
                <a:lnTo>
                  <a:pt x="208787" y="258572"/>
                </a:lnTo>
                <a:lnTo>
                  <a:pt x="104393" y="344424"/>
                </a:lnTo>
                <a:lnTo>
                  <a:pt x="0" y="258572"/>
                </a:lnTo>
                <a:close/>
              </a:path>
            </a:pathLst>
          </a:custGeom>
          <a:ln w="19811">
            <a:solidFill>
              <a:srgbClr val="3B8B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94917" y="4762332"/>
            <a:ext cx="154495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25" dirty="0">
                <a:latin typeface="Arial"/>
                <a:cs typeface="Arial"/>
              </a:rPr>
              <a:t>(0.25)</a:t>
            </a:r>
            <a:r>
              <a:rPr sz="1650" i="1" spc="-37" baseline="-20202" dirty="0">
                <a:latin typeface="Arial"/>
                <a:cs typeface="Arial"/>
              </a:rPr>
              <a:t>10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-175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(0.01)</a:t>
            </a:r>
            <a:r>
              <a:rPr sz="1650" i="1" spc="-37" baseline="-20202" dirty="0">
                <a:latin typeface="Arial"/>
                <a:cs typeface="Arial"/>
              </a:rPr>
              <a:t>2</a:t>
            </a:r>
            <a:endParaRPr sz="1650" baseline="-20202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80438" y="3522726"/>
            <a:ext cx="216535" cy="719455"/>
          </a:xfrm>
          <a:custGeom>
            <a:avLst/>
            <a:gdLst/>
            <a:ahLst/>
            <a:cxnLst/>
            <a:rect l="l" t="t" r="r" b="b"/>
            <a:pathLst>
              <a:path w="216535" h="719454">
                <a:moveTo>
                  <a:pt x="0" y="719328"/>
                </a:moveTo>
                <a:lnTo>
                  <a:pt x="216407" y="719328"/>
                </a:lnTo>
                <a:lnTo>
                  <a:pt x="216407" y="0"/>
                </a:lnTo>
                <a:lnTo>
                  <a:pt x="0" y="0"/>
                </a:lnTo>
                <a:lnTo>
                  <a:pt x="0" y="719328"/>
                </a:lnTo>
                <a:close/>
              </a:path>
            </a:pathLst>
          </a:custGeom>
          <a:ln w="19812">
            <a:solidFill>
              <a:srgbClr val="3B8B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80659" y="1511808"/>
            <a:ext cx="790193" cy="45491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58255" y="1511808"/>
            <a:ext cx="1142238" cy="45491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6368" y="1446365"/>
            <a:ext cx="7012940" cy="265811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0"/>
              </a:spcBef>
              <a:buClr>
                <a:srgbClr val="333399"/>
              </a:buClr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Oltre all’espansione esplicita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potenze del 2 </a:t>
            </a:r>
            <a:r>
              <a:rPr sz="1600" spc="-5" dirty="0">
                <a:latin typeface="Symbol"/>
                <a:cs typeface="Symbol"/>
              </a:rPr>
              <a:t>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"/>
                <a:cs typeface="Arial"/>
              </a:rPr>
              <a:t>forma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polinomia…</a:t>
            </a:r>
            <a:endParaRPr sz="1600">
              <a:latin typeface="Arial"/>
              <a:cs typeface="Arial"/>
            </a:endParaRPr>
          </a:p>
          <a:p>
            <a:pPr marL="848994">
              <a:lnSpc>
                <a:spcPct val="100000"/>
              </a:lnSpc>
              <a:spcBef>
                <a:spcPts val="1050"/>
              </a:spcBef>
            </a:pPr>
            <a:r>
              <a:rPr sz="1900" i="1" spc="-50" dirty="0">
                <a:latin typeface="Tahoma"/>
                <a:cs typeface="Tahoma"/>
              </a:rPr>
              <a:t>(101011)</a:t>
            </a:r>
            <a:r>
              <a:rPr sz="1875" i="1" spc="-75" baseline="-20000" dirty="0">
                <a:latin typeface="Tahoma"/>
                <a:cs typeface="Tahoma"/>
              </a:rPr>
              <a:t>2 </a:t>
            </a:r>
            <a:r>
              <a:rPr sz="1900" i="1" spc="-75" dirty="0">
                <a:latin typeface="Tahoma"/>
                <a:cs typeface="Tahoma"/>
              </a:rPr>
              <a:t>= </a:t>
            </a:r>
            <a:r>
              <a:rPr sz="1900" i="1" spc="-55" dirty="0">
                <a:latin typeface="Tahoma"/>
                <a:cs typeface="Tahoma"/>
              </a:rPr>
              <a:t>1 </a:t>
            </a:r>
            <a:r>
              <a:rPr sz="1900" i="1" spc="-45" dirty="0">
                <a:latin typeface="Tahoma"/>
                <a:cs typeface="Tahoma"/>
              </a:rPr>
              <a:t>2</a:t>
            </a:r>
            <a:r>
              <a:rPr sz="1875" i="1" spc="-67" baseline="24444" dirty="0">
                <a:latin typeface="Tahoma"/>
                <a:cs typeface="Tahoma"/>
              </a:rPr>
              <a:t>5 </a:t>
            </a:r>
            <a:r>
              <a:rPr sz="1900" i="1" spc="-75" dirty="0">
                <a:latin typeface="Tahoma"/>
                <a:cs typeface="Tahoma"/>
              </a:rPr>
              <a:t>+ </a:t>
            </a:r>
            <a:r>
              <a:rPr sz="1900" i="1" spc="-55" dirty="0">
                <a:latin typeface="Tahoma"/>
                <a:cs typeface="Tahoma"/>
              </a:rPr>
              <a:t>0 </a:t>
            </a:r>
            <a:r>
              <a:rPr sz="1900" i="1" spc="-45" dirty="0">
                <a:latin typeface="Tahoma"/>
                <a:cs typeface="Tahoma"/>
              </a:rPr>
              <a:t>2</a:t>
            </a:r>
            <a:r>
              <a:rPr sz="1875" i="1" spc="-67" baseline="24444" dirty="0">
                <a:latin typeface="Tahoma"/>
                <a:cs typeface="Tahoma"/>
              </a:rPr>
              <a:t>4 </a:t>
            </a:r>
            <a:r>
              <a:rPr sz="1900" i="1" spc="-75" dirty="0">
                <a:latin typeface="Tahoma"/>
                <a:cs typeface="Tahoma"/>
              </a:rPr>
              <a:t>+ </a:t>
            </a:r>
            <a:r>
              <a:rPr sz="1900" i="1" spc="-55" dirty="0">
                <a:latin typeface="Tahoma"/>
                <a:cs typeface="Tahoma"/>
              </a:rPr>
              <a:t>1 </a:t>
            </a:r>
            <a:r>
              <a:rPr sz="1900" i="1" spc="-40" dirty="0">
                <a:latin typeface="Tahoma"/>
                <a:cs typeface="Tahoma"/>
              </a:rPr>
              <a:t>2</a:t>
            </a:r>
            <a:r>
              <a:rPr sz="1875" i="1" spc="-60" baseline="24444" dirty="0">
                <a:latin typeface="Tahoma"/>
                <a:cs typeface="Tahoma"/>
              </a:rPr>
              <a:t>3 </a:t>
            </a:r>
            <a:r>
              <a:rPr sz="1900" i="1" spc="-75" dirty="0">
                <a:latin typeface="Tahoma"/>
                <a:cs typeface="Tahoma"/>
              </a:rPr>
              <a:t>+ </a:t>
            </a:r>
            <a:r>
              <a:rPr sz="1900" i="1" spc="-55" dirty="0">
                <a:latin typeface="Tahoma"/>
                <a:cs typeface="Tahoma"/>
              </a:rPr>
              <a:t>0 </a:t>
            </a:r>
            <a:r>
              <a:rPr sz="1900" i="1" spc="-45" dirty="0">
                <a:latin typeface="Tahoma"/>
                <a:cs typeface="Tahoma"/>
              </a:rPr>
              <a:t>2</a:t>
            </a:r>
            <a:r>
              <a:rPr sz="1875" i="1" spc="-67" baseline="24444" dirty="0">
                <a:latin typeface="Tahoma"/>
                <a:cs typeface="Tahoma"/>
              </a:rPr>
              <a:t>2 </a:t>
            </a:r>
            <a:r>
              <a:rPr sz="1900" i="1" spc="-75" dirty="0">
                <a:latin typeface="Tahoma"/>
                <a:cs typeface="Tahoma"/>
              </a:rPr>
              <a:t>+ </a:t>
            </a:r>
            <a:r>
              <a:rPr sz="1900" i="1" spc="-55" dirty="0">
                <a:latin typeface="Tahoma"/>
                <a:cs typeface="Tahoma"/>
              </a:rPr>
              <a:t>1 </a:t>
            </a:r>
            <a:r>
              <a:rPr sz="1900" i="1" spc="-45" dirty="0">
                <a:latin typeface="Tahoma"/>
                <a:cs typeface="Tahoma"/>
              </a:rPr>
              <a:t>2</a:t>
            </a:r>
            <a:r>
              <a:rPr sz="1875" i="1" spc="-67" baseline="24444" dirty="0">
                <a:latin typeface="Tahoma"/>
                <a:cs typeface="Tahoma"/>
              </a:rPr>
              <a:t>1 </a:t>
            </a:r>
            <a:r>
              <a:rPr sz="1900" i="1" spc="-75" dirty="0">
                <a:latin typeface="Tahoma"/>
                <a:cs typeface="Tahoma"/>
              </a:rPr>
              <a:t>+ </a:t>
            </a:r>
            <a:r>
              <a:rPr sz="1900" i="1" spc="-55" dirty="0">
                <a:latin typeface="Tahoma"/>
                <a:cs typeface="Tahoma"/>
              </a:rPr>
              <a:t>1 </a:t>
            </a:r>
            <a:r>
              <a:rPr sz="1900" i="1" spc="-45" dirty="0">
                <a:latin typeface="Tahoma"/>
                <a:cs typeface="Tahoma"/>
              </a:rPr>
              <a:t>2</a:t>
            </a:r>
            <a:r>
              <a:rPr sz="1875" i="1" spc="-67" baseline="24444" dirty="0">
                <a:latin typeface="Tahoma"/>
                <a:cs typeface="Tahoma"/>
              </a:rPr>
              <a:t>0 </a:t>
            </a:r>
            <a:r>
              <a:rPr sz="1900" i="1" spc="-75" dirty="0">
                <a:latin typeface="Tahoma"/>
                <a:cs typeface="Tahoma"/>
              </a:rPr>
              <a:t>=</a:t>
            </a:r>
            <a:r>
              <a:rPr sz="1900" i="1" spc="-180" dirty="0">
                <a:latin typeface="Tahoma"/>
                <a:cs typeface="Tahoma"/>
              </a:rPr>
              <a:t> </a:t>
            </a:r>
            <a:r>
              <a:rPr sz="1900" i="1" spc="-45" dirty="0">
                <a:latin typeface="Tahoma"/>
                <a:cs typeface="Tahoma"/>
              </a:rPr>
              <a:t>(43)</a:t>
            </a:r>
            <a:r>
              <a:rPr sz="1875" i="1" spc="-67" baseline="-20000" dirty="0">
                <a:latin typeface="Tahoma"/>
                <a:cs typeface="Tahoma"/>
              </a:rPr>
              <a:t>10</a:t>
            </a:r>
            <a:endParaRPr sz="1875" baseline="-20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085"/>
              </a:spcBef>
              <a:buClr>
                <a:srgbClr val="333399"/>
              </a:buClr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si può </a:t>
            </a:r>
            <a:r>
              <a:rPr sz="1600" spc="-10" dirty="0">
                <a:latin typeface="Arial"/>
                <a:cs typeface="Arial"/>
              </a:rPr>
              <a:t>operare </a:t>
            </a:r>
            <a:r>
              <a:rPr sz="1600" spc="-5" dirty="0">
                <a:latin typeface="Arial"/>
                <a:cs typeface="Arial"/>
              </a:rPr>
              <a:t>nel modo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seguente: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Clr>
                <a:srgbClr val="333399"/>
              </a:buClr>
              <a:buChar char="–"/>
              <a:tabLst>
                <a:tab pos="756285" algn="l"/>
                <a:tab pos="756920" algn="l"/>
              </a:tabLst>
            </a:pP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raddoppia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bit più significativo 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10" dirty="0">
                <a:latin typeface="Arial"/>
                <a:cs typeface="Arial"/>
              </a:rPr>
              <a:t>aggiunge </a:t>
            </a:r>
            <a:r>
              <a:rPr sz="1600" spc="-5" dirty="0">
                <a:latin typeface="Arial"/>
                <a:cs typeface="Arial"/>
              </a:rPr>
              <a:t>al secondo bit;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5"/>
              </a:spcBef>
              <a:buClr>
                <a:srgbClr val="333399"/>
              </a:buClr>
              <a:buChar char="–"/>
              <a:tabLst>
                <a:tab pos="756285" algn="l"/>
                <a:tab pos="756920" algn="l"/>
              </a:tabLst>
            </a:pP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raddoppia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somma 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10" dirty="0">
                <a:latin typeface="Arial"/>
                <a:cs typeface="Arial"/>
              </a:rPr>
              <a:t>aggiunge </a:t>
            </a:r>
            <a:r>
              <a:rPr sz="1600" spc="-5" dirty="0">
                <a:latin typeface="Arial"/>
                <a:cs typeface="Arial"/>
              </a:rPr>
              <a:t>al terzo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bit…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lr>
                <a:srgbClr val="333399"/>
              </a:buClr>
              <a:buChar char="–"/>
              <a:tabLst>
                <a:tab pos="756285" algn="l"/>
                <a:tab pos="756920" algn="l"/>
              </a:tabLst>
            </a:pPr>
            <a:r>
              <a:rPr sz="1600" dirty="0">
                <a:latin typeface="Arial"/>
                <a:cs typeface="Arial"/>
              </a:rPr>
              <a:t>.si </a:t>
            </a:r>
            <a:r>
              <a:rPr sz="1600" spc="-5" dirty="0">
                <a:latin typeface="Arial"/>
                <a:cs typeface="Arial"/>
              </a:rPr>
              <a:t>continua fino al bit meno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significativo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</a:pPr>
            <a:r>
              <a:rPr sz="1450" i="1" spc="-30" dirty="0">
                <a:latin typeface="Tahoma"/>
                <a:cs typeface="Tahoma"/>
              </a:rPr>
              <a:t>Esempio: convertire </a:t>
            </a:r>
            <a:r>
              <a:rPr sz="1450" i="1" spc="-20" dirty="0">
                <a:latin typeface="Tahoma"/>
                <a:cs typeface="Tahoma"/>
              </a:rPr>
              <a:t>in </a:t>
            </a:r>
            <a:r>
              <a:rPr sz="1450" i="1" spc="-25" dirty="0">
                <a:latin typeface="Tahoma"/>
                <a:cs typeface="Tahoma"/>
              </a:rPr>
              <a:t>decimale</a:t>
            </a:r>
            <a:r>
              <a:rPr sz="1450" i="1" spc="-30" dirty="0">
                <a:latin typeface="Tahoma"/>
                <a:cs typeface="Tahoma"/>
              </a:rPr>
              <a:t> </a:t>
            </a:r>
            <a:r>
              <a:rPr sz="1450" i="1" spc="-25" dirty="0">
                <a:latin typeface="Tahoma"/>
                <a:cs typeface="Tahoma"/>
              </a:rPr>
              <a:t>(101011)</a:t>
            </a:r>
            <a:r>
              <a:rPr sz="1425" i="1" spc="-37" baseline="-20467" dirty="0">
                <a:latin typeface="Tahoma"/>
                <a:cs typeface="Tahoma"/>
              </a:rPr>
              <a:t>2</a:t>
            </a:r>
            <a:endParaRPr sz="1425" baseline="-20467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7622" y="4527124"/>
            <a:ext cx="345312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18360" algn="l"/>
                <a:tab pos="3273425" algn="l"/>
              </a:tabLst>
            </a:pPr>
            <a:r>
              <a:rPr sz="2850" i="1" spc="-60" baseline="1461" dirty="0">
                <a:latin typeface="Tahoma"/>
                <a:cs typeface="Tahoma"/>
              </a:rPr>
              <a:t>bit</a:t>
            </a:r>
            <a:r>
              <a:rPr sz="2850" i="1" spc="-37" baseline="1461" dirty="0">
                <a:latin typeface="Tahoma"/>
                <a:cs typeface="Tahoma"/>
              </a:rPr>
              <a:t> </a:t>
            </a:r>
            <a:r>
              <a:rPr sz="2850" i="1" spc="-67" baseline="1461" dirty="0">
                <a:latin typeface="Tahoma"/>
                <a:cs typeface="Tahoma"/>
              </a:rPr>
              <a:t>più</a:t>
            </a:r>
            <a:r>
              <a:rPr sz="2850" i="1" spc="-44" baseline="1461" dirty="0">
                <a:latin typeface="Tahoma"/>
                <a:cs typeface="Tahoma"/>
              </a:rPr>
              <a:t> </a:t>
            </a:r>
            <a:r>
              <a:rPr sz="2850" i="1" spc="-67" baseline="1461" dirty="0">
                <a:latin typeface="Tahoma"/>
                <a:cs typeface="Tahoma"/>
              </a:rPr>
              <a:t>significat</a:t>
            </a:r>
            <a:r>
              <a:rPr sz="2850" i="1" spc="-75" baseline="1461" dirty="0">
                <a:latin typeface="Tahoma"/>
                <a:cs typeface="Tahoma"/>
              </a:rPr>
              <a:t>iv</a:t>
            </a:r>
            <a:r>
              <a:rPr sz="2850" i="1" spc="-82" baseline="1461" dirty="0">
                <a:latin typeface="Tahoma"/>
                <a:cs typeface="Tahoma"/>
              </a:rPr>
              <a:t>o</a:t>
            </a:r>
            <a:r>
              <a:rPr sz="2850" i="1" baseline="1461" dirty="0">
                <a:latin typeface="Tahoma"/>
                <a:cs typeface="Tahoma"/>
              </a:rPr>
              <a:t>	</a:t>
            </a:r>
            <a:r>
              <a:rPr sz="1900" i="1" spc="-55" dirty="0">
                <a:latin typeface="Tahoma"/>
                <a:cs typeface="Tahoma"/>
              </a:rPr>
              <a:t>1</a:t>
            </a:r>
            <a:r>
              <a:rPr sz="1900" i="1" spc="-30" dirty="0">
                <a:latin typeface="Tahoma"/>
                <a:cs typeface="Tahoma"/>
              </a:rPr>
              <a:t> </a:t>
            </a:r>
            <a:r>
              <a:rPr sz="1900" i="1" spc="-50" dirty="0">
                <a:latin typeface="Tahoma"/>
                <a:cs typeface="Tahoma"/>
              </a:rPr>
              <a:t>x</a:t>
            </a:r>
            <a:r>
              <a:rPr sz="1900" i="1" spc="-35" dirty="0">
                <a:latin typeface="Tahoma"/>
                <a:cs typeface="Tahoma"/>
              </a:rPr>
              <a:t> </a:t>
            </a:r>
            <a:r>
              <a:rPr sz="1900" i="1" spc="-55" dirty="0">
                <a:latin typeface="Tahoma"/>
                <a:cs typeface="Tahoma"/>
              </a:rPr>
              <a:t>2</a:t>
            </a:r>
            <a:r>
              <a:rPr sz="1900" i="1" spc="-30" dirty="0">
                <a:latin typeface="Tahoma"/>
                <a:cs typeface="Tahoma"/>
              </a:rPr>
              <a:t> </a:t>
            </a:r>
            <a:r>
              <a:rPr sz="1900" i="1" spc="-75" dirty="0">
                <a:latin typeface="Tahoma"/>
                <a:cs typeface="Tahoma"/>
              </a:rPr>
              <a:t>=</a:t>
            </a:r>
            <a:r>
              <a:rPr sz="1900" i="1" spc="-30" dirty="0">
                <a:latin typeface="Tahoma"/>
                <a:cs typeface="Tahoma"/>
              </a:rPr>
              <a:t> </a:t>
            </a:r>
            <a:r>
              <a:rPr sz="1900" i="1" spc="-55" dirty="0">
                <a:latin typeface="Tahoma"/>
                <a:cs typeface="Tahoma"/>
              </a:rPr>
              <a:t>2</a:t>
            </a:r>
            <a:r>
              <a:rPr sz="1900" i="1" dirty="0">
                <a:latin typeface="Tahoma"/>
                <a:cs typeface="Tahoma"/>
              </a:rPr>
              <a:t>	</a:t>
            </a:r>
            <a:r>
              <a:rPr sz="1900" i="1" spc="-75" dirty="0">
                <a:latin typeface="Tahoma"/>
                <a:cs typeface="Tahoma"/>
              </a:rPr>
              <a:t>+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3409" y="4801698"/>
            <a:ext cx="13468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67130" algn="l"/>
              </a:tabLst>
            </a:pPr>
            <a:r>
              <a:rPr sz="1900" i="1" spc="-55" dirty="0">
                <a:latin typeface="Tahoma"/>
                <a:cs typeface="Tahoma"/>
              </a:rPr>
              <a:t>2</a:t>
            </a:r>
            <a:r>
              <a:rPr sz="1900" i="1" spc="-30" dirty="0">
                <a:latin typeface="Tahoma"/>
                <a:cs typeface="Tahoma"/>
              </a:rPr>
              <a:t> </a:t>
            </a:r>
            <a:r>
              <a:rPr sz="1900" i="1" spc="-50" dirty="0">
                <a:latin typeface="Tahoma"/>
                <a:cs typeface="Tahoma"/>
              </a:rPr>
              <a:t>x</a:t>
            </a:r>
            <a:r>
              <a:rPr sz="1900" i="1" spc="-35" dirty="0">
                <a:latin typeface="Tahoma"/>
                <a:cs typeface="Tahoma"/>
              </a:rPr>
              <a:t> </a:t>
            </a:r>
            <a:r>
              <a:rPr sz="1900" i="1" spc="-55" dirty="0">
                <a:latin typeface="Tahoma"/>
                <a:cs typeface="Tahoma"/>
              </a:rPr>
              <a:t>2</a:t>
            </a:r>
            <a:r>
              <a:rPr sz="1900" i="1" spc="-30" dirty="0">
                <a:latin typeface="Tahoma"/>
                <a:cs typeface="Tahoma"/>
              </a:rPr>
              <a:t> </a:t>
            </a:r>
            <a:r>
              <a:rPr sz="1900" i="1" spc="-75" dirty="0">
                <a:latin typeface="Tahoma"/>
                <a:cs typeface="Tahoma"/>
              </a:rPr>
              <a:t>=</a:t>
            </a:r>
            <a:r>
              <a:rPr sz="1900" i="1" spc="-30" dirty="0">
                <a:latin typeface="Tahoma"/>
                <a:cs typeface="Tahoma"/>
              </a:rPr>
              <a:t> </a:t>
            </a:r>
            <a:r>
              <a:rPr sz="1900" i="1" spc="-55" dirty="0">
                <a:latin typeface="Tahoma"/>
                <a:cs typeface="Tahoma"/>
              </a:rPr>
              <a:t>4</a:t>
            </a:r>
            <a:r>
              <a:rPr sz="1900" i="1" dirty="0">
                <a:latin typeface="Tahoma"/>
                <a:cs typeface="Tahoma"/>
              </a:rPr>
              <a:t>	</a:t>
            </a:r>
            <a:r>
              <a:rPr sz="1900" i="1" spc="-75" dirty="0">
                <a:latin typeface="Tahoma"/>
                <a:cs typeface="Tahoma"/>
              </a:rPr>
              <a:t>+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3409" y="5076018"/>
            <a:ext cx="132905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55" dirty="0">
                <a:latin typeface="Tahoma"/>
                <a:cs typeface="Tahoma"/>
              </a:rPr>
              <a:t>5 </a:t>
            </a:r>
            <a:r>
              <a:rPr sz="1900" i="1" spc="-50" dirty="0">
                <a:latin typeface="Tahoma"/>
                <a:cs typeface="Tahoma"/>
              </a:rPr>
              <a:t>x </a:t>
            </a:r>
            <a:r>
              <a:rPr sz="1900" i="1" spc="-55" dirty="0">
                <a:latin typeface="Tahoma"/>
                <a:cs typeface="Tahoma"/>
              </a:rPr>
              <a:t>2 </a:t>
            </a:r>
            <a:r>
              <a:rPr sz="1900" i="1" spc="-75" dirty="0">
                <a:latin typeface="Tahoma"/>
                <a:cs typeface="Tahoma"/>
              </a:rPr>
              <a:t>= </a:t>
            </a:r>
            <a:r>
              <a:rPr sz="1900" i="1" spc="-55" dirty="0">
                <a:latin typeface="Tahoma"/>
                <a:cs typeface="Tahoma"/>
              </a:rPr>
              <a:t>10</a:t>
            </a:r>
            <a:r>
              <a:rPr sz="1900" i="1" spc="-10" dirty="0">
                <a:latin typeface="Tahoma"/>
                <a:cs typeface="Tahoma"/>
              </a:rPr>
              <a:t> </a:t>
            </a:r>
            <a:r>
              <a:rPr sz="1900" i="1" spc="-75" dirty="0">
                <a:latin typeface="Tahoma"/>
                <a:cs typeface="Tahoma"/>
              </a:rPr>
              <a:t>+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0153" y="5350389"/>
            <a:ext cx="152654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95"/>
              </a:spcBef>
              <a:tabLst>
                <a:tab pos="1024255" algn="l"/>
              </a:tabLst>
            </a:pPr>
            <a:r>
              <a:rPr sz="1900" i="1" spc="-55" dirty="0">
                <a:latin typeface="Tahoma"/>
                <a:cs typeface="Tahoma"/>
              </a:rPr>
              <a:t>10 </a:t>
            </a:r>
            <a:r>
              <a:rPr sz="1900" i="1" spc="-50" dirty="0">
                <a:latin typeface="Tahoma"/>
                <a:cs typeface="Tahoma"/>
              </a:rPr>
              <a:t>x</a:t>
            </a:r>
            <a:r>
              <a:rPr sz="1900" i="1" spc="-10" dirty="0">
                <a:latin typeface="Tahoma"/>
                <a:cs typeface="Tahoma"/>
              </a:rPr>
              <a:t> </a:t>
            </a:r>
            <a:r>
              <a:rPr sz="1900" i="1" spc="-55" dirty="0">
                <a:latin typeface="Tahoma"/>
                <a:cs typeface="Tahoma"/>
              </a:rPr>
              <a:t>2</a:t>
            </a:r>
            <a:r>
              <a:rPr sz="1900" i="1" spc="-30" dirty="0">
                <a:latin typeface="Tahoma"/>
                <a:cs typeface="Tahoma"/>
              </a:rPr>
              <a:t> </a:t>
            </a:r>
            <a:r>
              <a:rPr sz="1900" i="1" spc="-75" dirty="0">
                <a:latin typeface="Tahoma"/>
                <a:cs typeface="Tahoma"/>
              </a:rPr>
              <a:t>=	</a:t>
            </a:r>
            <a:r>
              <a:rPr sz="1900" i="1" spc="-55" dirty="0">
                <a:latin typeface="Tahoma"/>
                <a:cs typeface="Tahoma"/>
              </a:rPr>
              <a:t>20</a:t>
            </a:r>
            <a:r>
              <a:rPr sz="1900" i="1" spc="-114" dirty="0">
                <a:latin typeface="Tahoma"/>
                <a:cs typeface="Tahoma"/>
              </a:rPr>
              <a:t> </a:t>
            </a:r>
            <a:r>
              <a:rPr sz="1900" i="1" spc="-75" dirty="0">
                <a:latin typeface="Tahoma"/>
                <a:cs typeface="Tahoma"/>
              </a:rPr>
              <a:t>+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ts val="2220"/>
              </a:lnSpc>
              <a:tabLst>
                <a:tab pos="1024255" algn="l"/>
              </a:tabLst>
            </a:pPr>
            <a:r>
              <a:rPr sz="1900" i="1" spc="-55" dirty="0">
                <a:latin typeface="Tahoma"/>
                <a:cs typeface="Tahoma"/>
              </a:rPr>
              <a:t>21 </a:t>
            </a:r>
            <a:r>
              <a:rPr sz="1900" i="1" spc="-50" dirty="0">
                <a:latin typeface="Tahoma"/>
                <a:cs typeface="Tahoma"/>
              </a:rPr>
              <a:t>x</a:t>
            </a:r>
            <a:r>
              <a:rPr sz="1900" i="1" spc="-10" dirty="0">
                <a:latin typeface="Tahoma"/>
                <a:cs typeface="Tahoma"/>
              </a:rPr>
              <a:t> </a:t>
            </a:r>
            <a:r>
              <a:rPr sz="1900" i="1" spc="-55" dirty="0">
                <a:latin typeface="Tahoma"/>
                <a:cs typeface="Tahoma"/>
              </a:rPr>
              <a:t>2</a:t>
            </a:r>
            <a:r>
              <a:rPr sz="1900" i="1" spc="-30" dirty="0">
                <a:latin typeface="Tahoma"/>
                <a:cs typeface="Tahoma"/>
              </a:rPr>
              <a:t> </a:t>
            </a:r>
            <a:r>
              <a:rPr sz="1900" i="1" spc="-75" dirty="0">
                <a:latin typeface="Tahoma"/>
                <a:cs typeface="Tahoma"/>
              </a:rPr>
              <a:t>=	</a:t>
            </a:r>
            <a:r>
              <a:rPr sz="1900" i="1" spc="-55" dirty="0">
                <a:latin typeface="Tahoma"/>
                <a:cs typeface="Tahoma"/>
              </a:rPr>
              <a:t>42</a:t>
            </a:r>
            <a:r>
              <a:rPr sz="1900" i="1" spc="-114" dirty="0">
                <a:latin typeface="Tahoma"/>
                <a:cs typeface="Tahoma"/>
              </a:rPr>
              <a:t> </a:t>
            </a:r>
            <a:r>
              <a:rPr sz="1900" i="1" spc="-75" dirty="0">
                <a:latin typeface="Tahoma"/>
                <a:cs typeface="Tahoma"/>
              </a:rPr>
              <a:t>+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6246" y="4569714"/>
            <a:ext cx="212090" cy="1362710"/>
          </a:xfrm>
          <a:prstGeom prst="rect">
            <a:avLst/>
          </a:prstGeom>
          <a:solidFill>
            <a:srgbClr val="EBEBEB"/>
          </a:solidFill>
          <a:ln w="19811">
            <a:solidFill>
              <a:srgbClr val="800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2545">
              <a:lnSpc>
                <a:spcPts val="1985"/>
              </a:lnSpc>
            </a:pPr>
            <a:r>
              <a:rPr sz="1900" i="1" spc="-55" dirty="0">
                <a:latin typeface="Tahoma"/>
                <a:cs typeface="Tahoma"/>
              </a:rPr>
              <a:t>0</a:t>
            </a:r>
            <a:endParaRPr sz="1900">
              <a:latin typeface="Tahoma"/>
              <a:cs typeface="Tahoma"/>
            </a:endParaRPr>
          </a:p>
          <a:p>
            <a:pPr marL="42545">
              <a:lnSpc>
                <a:spcPts val="2160"/>
              </a:lnSpc>
            </a:pPr>
            <a:r>
              <a:rPr sz="1900" i="1" spc="-55" dirty="0">
                <a:latin typeface="Tahoma"/>
                <a:cs typeface="Tahoma"/>
              </a:rPr>
              <a:t>1</a:t>
            </a:r>
            <a:endParaRPr sz="1900">
              <a:latin typeface="Tahoma"/>
              <a:cs typeface="Tahoma"/>
            </a:endParaRPr>
          </a:p>
          <a:p>
            <a:pPr marL="26034">
              <a:lnSpc>
                <a:spcPts val="2160"/>
              </a:lnSpc>
            </a:pPr>
            <a:r>
              <a:rPr sz="1900" i="1" spc="-55" dirty="0">
                <a:latin typeface="Tahoma"/>
                <a:cs typeface="Tahoma"/>
              </a:rPr>
              <a:t>0</a:t>
            </a:r>
            <a:endParaRPr sz="1900">
              <a:latin typeface="Tahoma"/>
              <a:cs typeface="Tahoma"/>
            </a:endParaRPr>
          </a:p>
          <a:p>
            <a:pPr marL="79375">
              <a:lnSpc>
                <a:spcPts val="2160"/>
              </a:lnSpc>
            </a:pPr>
            <a:r>
              <a:rPr sz="1900" i="1" spc="-55" dirty="0">
                <a:latin typeface="Tahoma"/>
                <a:cs typeface="Tahoma"/>
              </a:rPr>
              <a:t>1</a:t>
            </a:r>
            <a:endParaRPr sz="1900">
              <a:latin typeface="Tahoma"/>
              <a:cs typeface="Tahoma"/>
            </a:endParaRPr>
          </a:p>
          <a:p>
            <a:pPr marL="79375">
              <a:lnSpc>
                <a:spcPts val="2220"/>
              </a:lnSpc>
            </a:pPr>
            <a:r>
              <a:rPr sz="1900" i="1" spc="-55" dirty="0">
                <a:latin typeface="Tahoma"/>
                <a:cs typeface="Tahoma"/>
              </a:rPr>
              <a:t>1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79383" y="5624709"/>
            <a:ext cx="5143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75" dirty="0">
                <a:latin typeface="Tahoma"/>
                <a:cs typeface="Tahoma"/>
              </a:rPr>
              <a:t>=</a:t>
            </a:r>
            <a:r>
              <a:rPr sz="1900" i="1" spc="-105" dirty="0">
                <a:latin typeface="Tahoma"/>
                <a:cs typeface="Tahoma"/>
              </a:rPr>
              <a:t> </a:t>
            </a:r>
            <a:r>
              <a:rPr sz="1900" i="1" spc="-55" dirty="0">
                <a:latin typeface="Tahoma"/>
                <a:cs typeface="Tahoma"/>
              </a:rPr>
              <a:t>43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56253" y="4557521"/>
            <a:ext cx="269875" cy="257810"/>
          </a:xfrm>
          <a:custGeom>
            <a:avLst/>
            <a:gdLst/>
            <a:ahLst/>
            <a:cxnLst/>
            <a:rect l="l" t="t" r="r" b="b"/>
            <a:pathLst>
              <a:path w="269875" h="257810">
                <a:moveTo>
                  <a:pt x="0" y="257555"/>
                </a:moveTo>
                <a:lnTo>
                  <a:pt x="269748" y="257555"/>
                </a:lnTo>
                <a:lnTo>
                  <a:pt x="269748" y="0"/>
                </a:lnTo>
                <a:lnTo>
                  <a:pt x="0" y="0"/>
                </a:lnTo>
                <a:lnTo>
                  <a:pt x="0" y="257555"/>
                </a:lnTo>
                <a:close/>
              </a:path>
            </a:pathLst>
          </a:custGeom>
          <a:ln w="19812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81984" y="4425822"/>
            <a:ext cx="1478280" cy="133985"/>
          </a:xfrm>
          <a:custGeom>
            <a:avLst/>
            <a:gdLst/>
            <a:ahLst/>
            <a:cxnLst/>
            <a:rect l="l" t="t" r="r" b="b"/>
            <a:pathLst>
              <a:path w="1478279" h="133985">
                <a:moveTo>
                  <a:pt x="1430274" y="57531"/>
                </a:moveTo>
                <a:lnTo>
                  <a:pt x="1402079" y="57531"/>
                </a:lnTo>
                <a:lnTo>
                  <a:pt x="1440179" y="133731"/>
                </a:lnTo>
                <a:lnTo>
                  <a:pt x="1471929" y="70231"/>
                </a:lnTo>
                <a:lnTo>
                  <a:pt x="1430274" y="70231"/>
                </a:lnTo>
                <a:lnTo>
                  <a:pt x="1430274" y="57531"/>
                </a:lnTo>
                <a:close/>
              </a:path>
              <a:path w="1478279" h="133985">
                <a:moveTo>
                  <a:pt x="1450086" y="0"/>
                </a:moveTo>
                <a:lnTo>
                  <a:pt x="0" y="0"/>
                </a:lnTo>
                <a:lnTo>
                  <a:pt x="0" y="121031"/>
                </a:lnTo>
                <a:lnTo>
                  <a:pt x="19812" y="121031"/>
                </a:lnTo>
                <a:lnTo>
                  <a:pt x="19812" y="19812"/>
                </a:lnTo>
                <a:lnTo>
                  <a:pt x="9905" y="19812"/>
                </a:lnTo>
                <a:lnTo>
                  <a:pt x="19812" y="9906"/>
                </a:lnTo>
                <a:lnTo>
                  <a:pt x="1450086" y="9906"/>
                </a:lnTo>
                <a:lnTo>
                  <a:pt x="1450086" y="0"/>
                </a:lnTo>
                <a:close/>
              </a:path>
              <a:path w="1478279" h="133985">
                <a:moveTo>
                  <a:pt x="1430274" y="9906"/>
                </a:moveTo>
                <a:lnTo>
                  <a:pt x="1430274" y="70231"/>
                </a:lnTo>
                <a:lnTo>
                  <a:pt x="1450086" y="70231"/>
                </a:lnTo>
                <a:lnTo>
                  <a:pt x="1450086" y="19812"/>
                </a:lnTo>
                <a:lnTo>
                  <a:pt x="1440179" y="19812"/>
                </a:lnTo>
                <a:lnTo>
                  <a:pt x="1430274" y="9906"/>
                </a:lnTo>
                <a:close/>
              </a:path>
              <a:path w="1478279" h="133985">
                <a:moveTo>
                  <a:pt x="1478279" y="57531"/>
                </a:moveTo>
                <a:lnTo>
                  <a:pt x="1450086" y="57531"/>
                </a:lnTo>
                <a:lnTo>
                  <a:pt x="1450086" y="70231"/>
                </a:lnTo>
                <a:lnTo>
                  <a:pt x="1471929" y="70231"/>
                </a:lnTo>
                <a:lnTo>
                  <a:pt x="1478279" y="57531"/>
                </a:lnTo>
                <a:close/>
              </a:path>
              <a:path w="1478279" h="133985">
                <a:moveTo>
                  <a:pt x="19812" y="9906"/>
                </a:moveTo>
                <a:lnTo>
                  <a:pt x="9905" y="19812"/>
                </a:lnTo>
                <a:lnTo>
                  <a:pt x="19812" y="19812"/>
                </a:lnTo>
                <a:lnTo>
                  <a:pt x="19812" y="9906"/>
                </a:lnTo>
                <a:close/>
              </a:path>
              <a:path w="1478279" h="133985">
                <a:moveTo>
                  <a:pt x="1430274" y="9906"/>
                </a:moveTo>
                <a:lnTo>
                  <a:pt x="19812" y="9906"/>
                </a:lnTo>
                <a:lnTo>
                  <a:pt x="19812" y="19812"/>
                </a:lnTo>
                <a:lnTo>
                  <a:pt x="1430274" y="19812"/>
                </a:lnTo>
                <a:lnTo>
                  <a:pt x="1430274" y="9906"/>
                </a:lnTo>
                <a:close/>
              </a:path>
              <a:path w="1478279" h="133985">
                <a:moveTo>
                  <a:pt x="1450086" y="9906"/>
                </a:moveTo>
                <a:lnTo>
                  <a:pt x="1430274" y="9906"/>
                </a:lnTo>
                <a:lnTo>
                  <a:pt x="1440179" y="19812"/>
                </a:lnTo>
                <a:lnTo>
                  <a:pt x="1450086" y="19812"/>
                </a:lnTo>
                <a:lnTo>
                  <a:pt x="1450086" y="9906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41801" y="6073985"/>
            <a:ext cx="19126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50" dirty="0">
                <a:latin typeface="Tahoma"/>
                <a:cs typeface="Tahoma"/>
              </a:rPr>
              <a:t>(101011)</a:t>
            </a:r>
            <a:r>
              <a:rPr sz="1875" i="1" spc="-75" baseline="-20000" dirty="0">
                <a:latin typeface="Tahoma"/>
                <a:cs typeface="Tahoma"/>
              </a:rPr>
              <a:t>2 </a:t>
            </a:r>
            <a:r>
              <a:rPr sz="1900" i="1" spc="-75" dirty="0">
                <a:latin typeface="Tahoma"/>
                <a:cs typeface="Tahoma"/>
              </a:rPr>
              <a:t>=</a:t>
            </a:r>
            <a:r>
              <a:rPr sz="1900" i="1" spc="-35" dirty="0">
                <a:latin typeface="Tahoma"/>
                <a:cs typeface="Tahoma"/>
              </a:rPr>
              <a:t> </a:t>
            </a:r>
            <a:r>
              <a:rPr sz="1900" i="1" spc="-45" dirty="0">
                <a:latin typeface="Tahoma"/>
                <a:cs typeface="Tahoma"/>
              </a:rPr>
              <a:t>(43)</a:t>
            </a:r>
            <a:r>
              <a:rPr sz="1875" i="1" spc="-67" baseline="-20000" dirty="0">
                <a:latin typeface="Tahoma"/>
                <a:cs typeface="Tahoma"/>
              </a:rPr>
              <a:t>10</a:t>
            </a:r>
            <a:endParaRPr sz="1875" baseline="-200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3275965">
              <a:lnSpc>
                <a:spcPct val="100000"/>
              </a:lnSpc>
              <a:spcBef>
                <a:spcPts val="105"/>
              </a:spcBef>
            </a:pPr>
            <a:r>
              <a:rPr dirty="0"/>
              <a:t>Conversioni di</a:t>
            </a:r>
            <a:r>
              <a:rPr spc="-95" dirty="0"/>
              <a:t> </a:t>
            </a:r>
            <a:r>
              <a:rPr dirty="0"/>
              <a:t>base:  bin2dec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26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318" y="2874439"/>
            <a:ext cx="4359910" cy="6064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450" i="1" spc="-30" dirty="0">
                <a:latin typeface="Arial"/>
                <a:cs typeface="Arial"/>
              </a:rPr>
              <a:t>Esempio:</a:t>
            </a:r>
            <a:endParaRPr sz="1450">
              <a:latin typeface="Arial"/>
              <a:cs typeface="Arial"/>
            </a:endParaRPr>
          </a:p>
          <a:p>
            <a:pPr marL="590550">
              <a:lnSpc>
                <a:spcPct val="100000"/>
              </a:lnSpc>
              <a:spcBef>
                <a:spcPts val="550"/>
              </a:spcBef>
              <a:tabLst>
                <a:tab pos="2110105" algn="l"/>
                <a:tab pos="2919095" algn="l"/>
              </a:tabLst>
            </a:pPr>
            <a:r>
              <a:rPr sz="1450" i="1" spc="-25" dirty="0">
                <a:latin typeface="Arial"/>
                <a:cs typeface="Arial"/>
              </a:rPr>
              <a:t>(3A2F)</a:t>
            </a:r>
            <a:r>
              <a:rPr sz="1425" i="1" spc="-37" baseline="-20467" dirty="0">
                <a:latin typeface="Arial"/>
                <a:cs typeface="Arial"/>
              </a:rPr>
              <a:t>16 </a:t>
            </a:r>
            <a:r>
              <a:rPr sz="1450" i="1" spc="-30" dirty="0">
                <a:latin typeface="Arial"/>
                <a:cs typeface="Arial"/>
              </a:rPr>
              <a:t>=</a:t>
            </a:r>
            <a:r>
              <a:rPr sz="1450" i="1" dirty="0">
                <a:latin typeface="Arial"/>
                <a:cs typeface="Arial"/>
              </a:rPr>
              <a:t> </a:t>
            </a:r>
            <a:r>
              <a:rPr sz="1450" i="1" spc="-25" dirty="0">
                <a:latin typeface="Arial"/>
                <a:cs typeface="Arial"/>
              </a:rPr>
              <a:t>3</a:t>
            </a:r>
            <a:r>
              <a:rPr sz="1450" i="1" spc="-30" dirty="0">
                <a:latin typeface="Arial"/>
                <a:cs typeface="Arial"/>
              </a:rPr>
              <a:t> </a:t>
            </a:r>
            <a:r>
              <a:rPr sz="1450" i="1" spc="-25" dirty="0">
                <a:latin typeface="Arial"/>
                <a:cs typeface="Arial"/>
              </a:rPr>
              <a:t>16</a:t>
            </a:r>
            <a:r>
              <a:rPr sz="1425" i="1" spc="-37" baseline="23391" dirty="0">
                <a:latin typeface="Arial"/>
                <a:cs typeface="Arial"/>
              </a:rPr>
              <a:t>3	</a:t>
            </a:r>
            <a:r>
              <a:rPr sz="1450" i="1" spc="-30" dirty="0">
                <a:latin typeface="Arial"/>
                <a:cs typeface="Arial"/>
              </a:rPr>
              <a:t>+</a:t>
            </a:r>
            <a:r>
              <a:rPr sz="1450" i="1" spc="-35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10 </a:t>
            </a:r>
            <a:r>
              <a:rPr sz="1450" i="1" spc="-25" dirty="0">
                <a:latin typeface="Arial"/>
                <a:cs typeface="Arial"/>
              </a:rPr>
              <a:t>16</a:t>
            </a:r>
            <a:r>
              <a:rPr sz="1425" i="1" spc="-37" baseline="23391" dirty="0">
                <a:latin typeface="Arial"/>
                <a:cs typeface="Arial"/>
              </a:rPr>
              <a:t>2	</a:t>
            </a:r>
            <a:r>
              <a:rPr sz="1450" i="1" spc="-30" dirty="0">
                <a:latin typeface="Arial"/>
                <a:cs typeface="Arial"/>
              </a:rPr>
              <a:t>+ </a:t>
            </a:r>
            <a:r>
              <a:rPr sz="1450" i="1" spc="-25" dirty="0">
                <a:latin typeface="Arial"/>
                <a:cs typeface="Arial"/>
              </a:rPr>
              <a:t>2 16</a:t>
            </a:r>
            <a:r>
              <a:rPr sz="1425" i="1" spc="-37" baseline="23391" dirty="0">
                <a:latin typeface="Arial"/>
                <a:cs typeface="Arial"/>
              </a:rPr>
              <a:t>1 </a:t>
            </a:r>
            <a:r>
              <a:rPr sz="1450" i="1" spc="-30" dirty="0">
                <a:latin typeface="Arial"/>
                <a:cs typeface="Arial"/>
              </a:rPr>
              <a:t>+ 15 </a:t>
            </a:r>
            <a:r>
              <a:rPr sz="1450" i="1" spc="-25" dirty="0">
                <a:latin typeface="Arial"/>
                <a:cs typeface="Arial"/>
              </a:rPr>
              <a:t>16</a:t>
            </a:r>
            <a:r>
              <a:rPr sz="1425" i="1" spc="-37" baseline="23391" dirty="0">
                <a:latin typeface="Arial"/>
                <a:cs typeface="Arial"/>
              </a:rPr>
              <a:t>0</a:t>
            </a:r>
            <a:r>
              <a:rPr sz="1425" i="1" spc="-67" baseline="23391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=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0915" y="1573538"/>
            <a:ext cx="4693285" cy="610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62125">
              <a:lnSpc>
                <a:spcPct val="100000"/>
              </a:lnSpc>
              <a:spcBef>
                <a:spcPts val="130"/>
              </a:spcBef>
            </a:pPr>
            <a:r>
              <a:rPr sz="1450" i="1" spc="-25" dirty="0">
                <a:latin typeface="Arial"/>
                <a:cs typeface="Arial"/>
              </a:rPr>
              <a:t>Cifre: </a:t>
            </a:r>
            <a:r>
              <a:rPr sz="1450" i="1" spc="-30" dirty="0">
                <a:latin typeface="Arial"/>
                <a:cs typeface="Arial"/>
              </a:rPr>
              <a:t>0 1 2 3 4 5 6 7 8 9 </a:t>
            </a:r>
            <a:r>
              <a:rPr sz="1450" i="1" spc="-35" dirty="0">
                <a:latin typeface="Arial"/>
                <a:cs typeface="Arial"/>
              </a:rPr>
              <a:t>A B C D E</a:t>
            </a:r>
            <a:r>
              <a:rPr sz="1450" i="1" spc="114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F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450" i="1" spc="-30" dirty="0">
                <a:latin typeface="Arial"/>
                <a:cs typeface="Arial"/>
              </a:rPr>
              <a:t>La corrispondenza </a:t>
            </a:r>
            <a:r>
              <a:rPr sz="1450" i="1" spc="-25" dirty="0">
                <a:latin typeface="Arial"/>
                <a:cs typeface="Arial"/>
              </a:rPr>
              <a:t>in </a:t>
            </a:r>
            <a:r>
              <a:rPr sz="1450" i="1" spc="-30" dirty="0">
                <a:latin typeface="Arial"/>
                <a:cs typeface="Arial"/>
              </a:rPr>
              <a:t>decimale </a:t>
            </a:r>
            <a:r>
              <a:rPr sz="1450" i="1" spc="-25" dirty="0">
                <a:latin typeface="Arial"/>
                <a:cs typeface="Arial"/>
              </a:rPr>
              <a:t>delle </a:t>
            </a:r>
            <a:r>
              <a:rPr sz="1450" i="1" spc="-20" dirty="0">
                <a:latin typeface="Arial"/>
                <a:cs typeface="Arial"/>
              </a:rPr>
              <a:t>cifre oltre </a:t>
            </a:r>
            <a:r>
              <a:rPr sz="1450" i="1" spc="-15" dirty="0">
                <a:latin typeface="Arial"/>
                <a:cs typeface="Arial"/>
              </a:rPr>
              <a:t>il </a:t>
            </a:r>
            <a:r>
              <a:rPr sz="1450" i="1" spc="-30" dirty="0">
                <a:latin typeface="Arial"/>
                <a:cs typeface="Arial"/>
              </a:rPr>
              <a:t>9</a:t>
            </a:r>
            <a:r>
              <a:rPr sz="1450" i="1" spc="-135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è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6072" y="2292866"/>
            <a:ext cx="80454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30"/>
              </a:spcBef>
            </a:pPr>
            <a:r>
              <a:rPr sz="1450" i="1" spc="-35" dirty="0">
                <a:latin typeface="Arial"/>
                <a:cs typeface="Arial"/>
              </a:rPr>
              <a:t>A </a:t>
            </a:r>
            <a:r>
              <a:rPr sz="1450" i="1" spc="-30" dirty="0">
                <a:latin typeface="Arial"/>
                <a:cs typeface="Arial"/>
              </a:rPr>
              <a:t>=</a:t>
            </a:r>
            <a:r>
              <a:rPr sz="1450" i="1" spc="-90" dirty="0">
                <a:latin typeface="Arial"/>
                <a:cs typeface="Arial"/>
              </a:rPr>
              <a:t> </a:t>
            </a:r>
            <a:r>
              <a:rPr sz="1450" i="1" spc="-20" dirty="0">
                <a:latin typeface="Arial"/>
                <a:cs typeface="Arial"/>
              </a:rPr>
              <a:t>(10)</a:t>
            </a:r>
            <a:r>
              <a:rPr sz="1425" i="1" spc="-30" baseline="-20467" dirty="0">
                <a:latin typeface="Arial"/>
                <a:cs typeface="Arial"/>
              </a:rPr>
              <a:t>10</a:t>
            </a:r>
            <a:endParaRPr sz="1425" baseline="-20467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50" i="1" spc="-35" dirty="0">
                <a:latin typeface="Arial"/>
                <a:cs typeface="Arial"/>
              </a:rPr>
              <a:t>B </a:t>
            </a:r>
            <a:r>
              <a:rPr sz="1450" i="1" spc="-30" dirty="0">
                <a:latin typeface="Arial"/>
                <a:cs typeface="Arial"/>
              </a:rPr>
              <a:t>=</a:t>
            </a:r>
            <a:r>
              <a:rPr sz="1450" i="1" spc="-90" dirty="0">
                <a:latin typeface="Arial"/>
                <a:cs typeface="Arial"/>
              </a:rPr>
              <a:t> </a:t>
            </a:r>
            <a:r>
              <a:rPr sz="1450" i="1" spc="-20" dirty="0">
                <a:latin typeface="Arial"/>
                <a:cs typeface="Arial"/>
              </a:rPr>
              <a:t>(11)</a:t>
            </a:r>
            <a:r>
              <a:rPr sz="1425" i="1" spc="-30" baseline="-20467" dirty="0">
                <a:latin typeface="Arial"/>
                <a:cs typeface="Arial"/>
              </a:rPr>
              <a:t>10</a:t>
            </a:r>
            <a:endParaRPr sz="1425" baseline="-20467">
              <a:latin typeface="Arial"/>
              <a:cs typeface="Arial"/>
            </a:endParaRPr>
          </a:p>
          <a:p>
            <a:pPr marL="12700">
              <a:lnSpc>
                <a:spcPts val="1710"/>
              </a:lnSpc>
            </a:pPr>
            <a:r>
              <a:rPr sz="1450" i="1" spc="-35" dirty="0">
                <a:latin typeface="Arial"/>
                <a:cs typeface="Arial"/>
              </a:rPr>
              <a:t>C </a:t>
            </a:r>
            <a:r>
              <a:rPr sz="1450" i="1" spc="-30" dirty="0">
                <a:latin typeface="Arial"/>
                <a:cs typeface="Arial"/>
              </a:rPr>
              <a:t>=</a:t>
            </a:r>
            <a:r>
              <a:rPr sz="1450" i="1" spc="-90" dirty="0">
                <a:latin typeface="Arial"/>
                <a:cs typeface="Arial"/>
              </a:rPr>
              <a:t> </a:t>
            </a:r>
            <a:r>
              <a:rPr sz="1450" i="1" spc="-20" dirty="0">
                <a:latin typeface="Arial"/>
                <a:cs typeface="Arial"/>
              </a:rPr>
              <a:t>(12)</a:t>
            </a:r>
            <a:r>
              <a:rPr sz="1425" i="1" spc="-30" baseline="-20467" dirty="0">
                <a:latin typeface="Arial"/>
                <a:cs typeface="Arial"/>
              </a:rPr>
              <a:t>10</a:t>
            </a:r>
            <a:endParaRPr sz="1425" baseline="-2046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8846" y="2292866"/>
            <a:ext cx="80454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30"/>
              </a:spcBef>
            </a:pPr>
            <a:r>
              <a:rPr sz="1450" i="1" spc="-35" dirty="0">
                <a:latin typeface="Arial"/>
                <a:cs typeface="Arial"/>
              </a:rPr>
              <a:t>D </a:t>
            </a:r>
            <a:r>
              <a:rPr sz="1450" i="1" spc="-30" dirty="0">
                <a:latin typeface="Arial"/>
                <a:cs typeface="Arial"/>
              </a:rPr>
              <a:t>=</a:t>
            </a:r>
            <a:r>
              <a:rPr sz="1450" i="1" spc="-90" dirty="0">
                <a:latin typeface="Arial"/>
                <a:cs typeface="Arial"/>
              </a:rPr>
              <a:t> </a:t>
            </a:r>
            <a:r>
              <a:rPr sz="1450" i="1" spc="-20" dirty="0">
                <a:latin typeface="Arial"/>
                <a:cs typeface="Arial"/>
              </a:rPr>
              <a:t>(13)</a:t>
            </a:r>
            <a:r>
              <a:rPr sz="1425" i="1" spc="-30" baseline="-20467" dirty="0">
                <a:latin typeface="Arial"/>
                <a:cs typeface="Arial"/>
              </a:rPr>
              <a:t>10</a:t>
            </a:r>
            <a:endParaRPr sz="1425" baseline="-20467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50" i="1" spc="-35" dirty="0">
                <a:latin typeface="Arial"/>
                <a:cs typeface="Arial"/>
              </a:rPr>
              <a:t>E </a:t>
            </a:r>
            <a:r>
              <a:rPr sz="1450" i="1" spc="-30" dirty="0">
                <a:latin typeface="Arial"/>
                <a:cs typeface="Arial"/>
              </a:rPr>
              <a:t>=</a:t>
            </a:r>
            <a:r>
              <a:rPr sz="1450" i="1" spc="-85" dirty="0">
                <a:latin typeface="Arial"/>
                <a:cs typeface="Arial"/>
              </a:rPr>
              <a:t> </a:t>
            </a:r>
            <a:r>
              <a:rPr sz="1450" i="1" spc="-20" dirty="0">
                <a:latin typeface="Arial"/>
                <a:cs typeface="Arial"/>
              </a:rPr>
              <a:t>(14)</a:t>
            </a:r>
            <a:r>
              <a:rPr sz="1425" i="1" spc="-30" baseline="-20467" dirty="0">
                <a:latin typeface="Arial"/>
                <a:cs typeface="Arial"/>
              </a:rPr>
              <a:t>10</a:t>
            </a:r>
            <a:endParaRPr sz="1425" baseline="-20467">
              <a:latin typeface="Arial"/>
              <a:cs typeface="Arial"/>
            </a:endParaRPr>
          </a:p>
          <a:p>
            <a:pPr marL="21590">
              <a:lnSpc>
                <a:spcPts val="1710"/>
              </a:lnSpc>
            </a:pPr>
            <a:r>
              <a:rPr sz="1450" i="1" spc="-30" dirty="0">
                <a:latin typeface="Arial"/>
                <a:cs typeface="Arial"/>
              </a:rPr>
              <a:t>F =</a:t>
            </a:r>
            <a:r>
              <a:rPr sz="1450" i="1" spc="-95" dirty="0">
                <a:latin typeface="Arial"/>
                <a:cs typeface="Arial"/>
              </a:rPr>
              <a:t> </a:t>
            </a:r>
            <a:r>
              <a:rPr sz="1450" i="1" spc="-20" dirty="0">
                <a:latin typeface="Arial"/>
                <a:cs typeface="Arial"/>
              </a:rPr>
              <a:t>(15)</a:t>
            </a:r>
            <a:r>
              <a:rPr sz="1425" i="1" spc="-30" baseline="-20467" dirty="0">
                <a:latin typeface="Arial"/>
                <a:cs typeface="Arial"/>
              </a:rPr>
              <a:t>10</a:t>
            </a:r>
            <a:endParaRPr sz="1425" baseline="-20467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Sistema</a:t>
            </a:r>
            <a:r>
              <a:rPr spc="-15" dirty="0"/>
              <a:t> </a:t>
            </a:r>
            <a:r>
              <a:rPr dirty="0"/>
              <a:t>esadecimale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1718" y="3387809"/>
            <a:ext cx="5189855" cy="5734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556385">
              <a:lnSpc>
                <a:spcPct val="100000"/>
              </a:lnSpc>
              <a:spcBef>
                <a:spcPts val="565"/>
              </a:spcBef>
              <a:tabLst>
                <a:tab pos="3729990" algn="l"/>
                <a:tab pos="4276725" algn="l"/>
              </a:tabLst>
            </a:pPr>
            <a:r>
              <a:rPr sz="1450" i="1" spc="-30" dirty="0">
                <a:latin typeface="Arial"/>
                <a:cs typeface="Arial"/>
              </a:rPr>
              <a:t>3 4096  +  10 256  + </a:t>
            </a:r>
            <a:r>
              <a:rPr sz="1450" i="1" spc="55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2</a:t>
            </a:r>
            <a:r>
              <a:rPr sz="1450" i="1" spc="-35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16	+ </a:t>
            </a:r>
            <a:r>
              <a:rPr sz="1450" i="1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15	=</a:t>
            </a:r>
            <a:r>
              <a:rPr sz="1450" i="1" spc="-95" dirty="0">
                <a:latin typeface="Arial"/>
                <a:cs typeface="Arial"/>
              </a:rPr>
              <a:t> </a:t>
            </a:r>
            <a:r>
              <a:rPr sz="1450" i="1" spc="-20" dirty="0">
                <a:latin typeface="Arial"/>
                <a:cs typeface="Arial"/>
              </a:rPr>
              <a:t>(14895)</a:t>
            </a:r>
            <a:r>
              <a:rPr sz="1425" i="1" spc="-30" baseline="-20467" dirty="0">
                <a:latin typeface="Arial"/>
                <a:cs typeface="Arial"/>
              </a:rPr>
              <a:t>10</a:t>
            </a:r>
            <a:endParaRPr sz="1425" baseline="-20467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lr>
                <a:srgbClr val="333399"/>
              </a:buClr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Una </a:t>
            </a:r>
            <a:r>
              <a:rPr sz="1400" dirty="0">
                <a:latin typeface="Arial"/>
                <a:cs typeface="Arial"/>
              </a:rPr>
              <a:t>cifra </a:t>
            </a:r>
            <a:r>
              <a:rPr sz="1400" spc="-5" dirty="0">
                <a:latin typeface="Arial"/>
                <a:cs typeface="Arial"/>
              </a:rPr>
              <a:t>esadecimale corrisponde </a:t>
            </a:r>
            <a:r>
              <a:rPr sz="1400" dirty="0">
                <a:latin typeface="Arial"/>
                <a:cs typeface="Arial"/>
              </a:rPr>
              <a:t>a 4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718" y="5813552"/>
            <a:ext cx="7616190" cy="6870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65"/>
              </a:spcBef>
              <a:buClr>
                <a:srgbClr val="333399"/>
              </a:buClr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Si possono rappresentare numeri binari </a:t>
            </a:r>
            <a:r>
              <a:rPr sz="1400" dirty="0">
                <a:latin typeface="Arial"/>
                <a:cs typeface="Arial"/>
              </a:rPr>
              <a:t>lunghi con </a:t>
            </a:r>
            <a:r>
              <a:rPr sz="1400" spc="-5" dirty="0">
                <a:latin typeface="Arial"/>
                <a:cs typeface="Arial"/>
              </a:rPr>
              <a:t>poche </a:t>
            </a:r>
            <a:r>
              <a:rPr sz="1400" dirty="0">
                <a:latin typeface="Arial"/>
                <a:cs typeface="Arial"/>
              </a:rPr>
              <a:t>cifre</a:t>
            </a:r>
            <a:r>
              <a:rPr sz="1400" spc="-2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(1/4).</a:t>
            </a:r>
            <a:endParaRPr sz="1400">
              <a:latin typeface="Arial"/>
              <a:cs typeface="Arial"/>
            </a:endParaRPr>
          </a:p>
          <a:p>
            <a:pPr marL="355600" marR="5080" indent="-342900">
              <a:lnSpc>
                <a:spcPts val="1510"/>
              </a:lnSpc>
              <a:spcBef>
                <a:spcPts val="360"/>
              </a:spcBef>
              <a:buClr>
                <a:srgbClr val="333399"/>
              </a:buClr>
              <a:buChar char="•"/>
              <a:tabLst>
                <a:tab pos="354965" algn="l"/>
                <a:tab pos="355600" algn="l"/>
              </a:tabLst>
            </a:pPr>
            <a:r>
              <a:rPr sz="1400" spc="-5" dirty="0">
                <a:latin typeface="Arial"/>
                <a:cs typeface="Arial"/>
              </a:rPr>
              <a:t>BIN2HEX: </a:t>
            </a:r>
            <a:r>
              <a:rPr sz="1400" spc="-10" dirty="0">
                <a:latin typeface="Arial"/>
                <a:cs typeface="Arial"/>
              </a:rPr>
              <a:t>raggruppando le </a:t>
            </a:r>
            <a:r>
              <a:rPr sz="1400" spc="-5" dirty="0">
                <a:latin typeface="Arial"/>
                <a:cs typeface="Arial"/>
              </a:rPr>
              <a:t>cifre </a:t>
            </a:r>
            <a:r>
              <a:rPr sz="1400" spc="-10" dirty="0">
                <a:latin typeface="Arial"/>
                <a:cs typeface="Arial"/>
              </a:rPr>
              <a:t>binarie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gruppi di </a:t>
            </a:r>
            <a:r>
              <a:rPr sz="1400" dirty="0">
                <a:latin typeface="Arial"/>
                <a:cs typeface="Arial"/>
              </a:rPr>
              <a:t>4 e </a:t>
            </a:r>
            <a:r>
              <a:rPr sz="1400" spc="-10" dirty="0">
                <a:latin typeface="Arial"/>
                <a:cs typeface="Arial"/>
              </a:rPr>
              <a:t>sostituendole </a:t>
            </a:r>
            <a:r>
              <a:rPr sz="1400" spc="-5" dirty="0">
                <a:latin typeface="Arial"/>
                <a:cs typeface="Arial"/>
              </a:rPr>
              <a:t>con </a:t>
            </a:r>
            <a:r>
              <a:rPr sz="1400" dirty="0">
                <a:latin typeface="Arial"/>
                <a:cs typeface="Arial"/>
              </a:rPr>
              <a:t>le </a:t>
            </a:r>
            <a:r>
              <a:rPr sz="1400" spc="-5" dirty="0">
                <a:latin typeface="Arial"/>
                <a:cs typeface="Arial"/>
              </a:rPr>
              <a:t>cifre  esadecimali secondo </a:t>
            </a:r>
            <a:r>
              <a:rPr sz="1400" dirty="0">
                <a:latin typeface="Arial"/>
                <a:cs typeface="Arial"/>
              </a:rPr>
              <a:t>la </a:t>
            </a:r>
            <a:r>
              <a:rPr sz="1400" spc="-5" dirty="0">
                <a:latin typeface="Arial"/>
                <a:cs typeface="Arial"/>
              </a:rPr>
              <a:t>tabella</a:t>
            </a:r>
            <a:r>
              <a:rPr sz="1400" spc="-10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seguente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1202" y="4022098"/>
            <a:ext cx="618490" cy="1744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30"/>
              </a:spcBef>
            </a:pPr>
            <a:r>
              <a:rPr sz="1450" i="1" spc="-30" dirty="0">
                <a:latin typeface="Arial"/>
                <a:cs typeface="Arial"/>
              </a:rPr>
              <a:t>0000</a:t>
            </a:r>
            <a:r>
              <a:rPr sz="1450" i="1" spc="265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50" i="1" spc="-30" dirty="0">
                <a:latin typeface="Arial"/>
                <a:cs typeface="Arial"/>
              </a:rPr>
              <a:t>0001</a:t>
            </a:r>
            <a:r>
              <a:rPr sz="1450" i="1" spc="265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50" i="1" spc="-30" dirty="0">
                <a:latin typeface="Arial"/>
                <a:cs typeface="Arial"/>
              </a:rPr>
              <a:t>0010</a:t>
            </a:r>
            <a:r>
              <a:rPr sz="1450" i="1" spc="260" dirty="0">
                <a:latin typeface="Arial"/>
                <a:cs typeface="Arial"/>
              </a:rPr>
              <a:t> </a:t>
            </a:r>
            <a:r>
              <a:rPr sz="1450" i="1" spc="-25" dirty="0">
                <a:latin typeface="Arial"/>
                <a:cs typeface="Arial"/>
              </a:rPr>
              <a:t>2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50" i="1" spc="-30" dirty="0">
                <a:latin typeface="Arial"/>
                <a:cs typeface="Arial"/>
              </a:rPr>
              <a:t>0011</a:t>
            </a:r>
            <a:r>
              <a:rPr sz="1450" i="1" spc="265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3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50" i="1" spc="-30" dirty="0">
                <a:latin typeface="Arial"/>
                <a:cs typeface="Arial"/>
              </a:rPr>
              <a:t>0100</a:t>
            </a:r>
            <a:r>
              <a:rPr sz="1450" i="1" spc="265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4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50" i="1" spc="-30" dirty="0">
                <a:latin typeface="Arial"/>
                <a:cs typeface="Arial"/>
              </a:rPr>
              <a:t>0101</a:t>
            </a:r>
            <a:r>
              <a:rPr sz="1450" i="1" spc="265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5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50" i="1" spc="-30" dirty="0">
                <a:latin typeface="Arial"/>
                <a:cs typeface="Arial"/>
              </a:rPr>
              <a:t>0110</a:t>
            </a:r>
            <a:r>
              <a:rPr sz="1450" i="1" spc="265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6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10"/>
              </a:lnSpc>
            </a:pPr>
            <a:r>
              <a:rPr sz="1450" i="1" spc="-30" dirty="0">
                <a:latin typeface="Arial"/>
                <a:cs typeface="Arial"/>
              </a:rPr>
              <a:t>0111</a:t>
            </a:r>
            <a:r>
              <a:rPr sz="1450" i="1" spc="265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7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03752" y="4022098"/>
            <a:ext cx="646430" cy="17449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30"/>
              </a:spcBef>
            </a:pPr>
            <a:r>
              <a:rPr sz="1450" i="1" spc="-30" dirty="0">
                <a:latin typeface="Arial"/>
                <a:cs typeface="Arial"/>
              </a:rPr>
              <a:t>1000</a:t>
            </a:r>
            <a:r>
              <a:rPr sz="1450" i="1" spc="254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8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50" i="1" spc="-30" dirty="0">
                <a:latin typeface="Arial"/>
                <a:cs typeface="Arial"/>
              </a:rPr>
              <a:t>1001</a:t>
            </a:r>
            <a:r>
              <a:rPr sz="1450" i="1" spc="254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9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50" i="1" spc="-30" dirty="0">
                <a:latin typeface="Arial"/>
                <a:cs typeface="Arial"/>
              </a:rPr>
              <a:t>1010</a:t>
            </a:r>
            <a:r>
              <a:rPr sz="1450" i="1" spc="250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A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50" i="1" spc="-30" dirty="0">
                <a:latin typeface="Arial"/>
                <a:cs typeface="Arial"/>
              </a:rPr>
              <a:t>1011</a:t>
            </a:r>
            <a:r>
              <a:rPr sz="1450" i="1" spc="250" dirty="0">
                <a:latin typeface="Arial"/>
                <a:cs typeface="Arial"/>
              </a:rPr>
              <a:t> </a:t>
            </a:r>
            <a:r>
              <a:rPr sz="1450" i="1" spc="-35" dirty="0">
                <a:latin typeface="Arial"/>
                <a:cs typeface="Arial"/>
              </a:rPr>
              <a:t>B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50" i="1" spc="-30" dirty="0">
                <a:latin typeface="Arial"/>
                <a:cs typeface="Arial"/>
              </a:rPr>
              <a:t>1100</a:t>
            </a:r>
            <a:r>
              <a:rPr sz="1450" i="1" spc="250" dirty="0">
                <a:latin typeface="Arial"/>
                <a:cs typeface="Arial"/>
              </a:rPr>
              <a:t> </a:t>
            </a:r>
            <a:r>
              <a:rPr sz="1450" i="1" spc="-35" dirty="0">
                <a:latin typeface="Arial"/>
                <a:cs typeface="Arial"/>
              </a:rPr>
              <a:t>C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50" i="1" spc="-30" dirty="0">
                <a:latin typeface="Arial"/>
                <a:cs typeface="Arial"/>
              </a:rPr>
              <a:t>1101</a:t>
            </a:r>
            <a:r>
              <a:rPr sz="1450" i="1" spc="250" dirty="0">
                <a:latin typeface="Arial"/>
                <a:cs typeface="Arial"/>
              </a:rPr>
              <a:t> </a:t>
            </a:r>
            <a:r>
              <a:rPr sz="1450" i="1" spc="-35" dirty="0">
                <a:latin typeface="Arial"/>
                <a:cs typeface="Arial"/>
              </a:rPr>
              <a:t>D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50" i="1" spc="-30" dirty="0">
                <a:latin typeface="Arial"/>
                <a:cs typeface="Arial"/>
              </a:rPr>
              <a:t>1110</a:t>
            </a:r>
            <a:r>
              <a:rPr sz="1450" i="1" spc="250" dirty="0">
                <a:latin typeface="Arial"/>
                <a:cs typeface="Arial"/>
              </a:rPr>
              <a:t> </a:t>
            </a:r>
            <a:r>
              <a:rPr sz="1450" i="1" spc="-35" dirty="0">
                <a:latin typeface="Arial"/>
                <a:cs typeface="Arial"/>
              </a:rPr>
              <a:t>E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10"/>
              </a:lnSpc>
            </a:pPr>
            <a:r>
              <a:rPr sz="1450" i="1" spc="-30" dirty="0">
                <a:latin typeface="Arial"/>
                <a:cs typeface="Arial"/>
              </a:rPr>
              <a:t>1111</a:t>
            </a:r>
            <a:r>
              <a:rPr sz="1450" i="1" spc="250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F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2480" y="5514653"/>
            <a:ext cx="193675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0" dirty="0">
                <a:latin typeface="Arial"/>
                <a:cs typeface="Arial"/>
              </a:rPr>
              <a:t>F corrisponde a 4 </a:t>
            </a:r>
            <a:r>
              <a:rPr sz="1450" i="1" spc="-20" dirty="0">
                <a:latin typeface="Arial"/>
                <a:cs typeface="Arial"/>
              </a:rPr>
              <a:t>bit </a:t>
            </a:r>
            <a:r>
              <a:rPr sz="1450" i="1" spc="-30" dirty="0">
                <a:latin typeface="Arial"/>
                <a:cs typeface="Arial"/>
              </a:rPr>
              <a:t>a</a:t>
            </a:r>
            <a:r>
              <a:rPr sz="1450" i="1" spc="-70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95222" y="4022098"/>
            <a:ext cx="192532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0" dirty="0">
                <a:latin typeface="Arial"/>
                <a:cs typeface="Arial"/>
              </a:rPr>
              <a:t>0 corrisponde a 4 </a:t>
            </a:r>
            <a:r>
              <a:rPr sz="1450" i="1" spc="-20" dirty="0">
                <a:latin typeface="Arial"/>
                <a:cs typeface="Arial"/>
              </a:rPr>
              <a:t>bit </a:t>
            </a:r>
            <a:r>
              <a:rPr sz="1450" i="1" spc="-30" dirty="0">
                <a:latin typeface="Arial"/>
                <a:cs typeface="Arial"/>
              </a:rPr>
              <a:t>a</a:t>
            </a:r>
            <a:r>
              <a:rPr sz="1450" i="1" spc="-70" dirty="0">
                <a:latin typeface="Arial"/>
                <a:cs typeface="Arial"/>
              </a:rPr>
              <a:t> </a:t>
            </a:r>
            <a:r>
              <a:rPr sz="1450" i="1" spc="-3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29057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Codifica </a:t>
            </a:r>
            <a:r>
              <a:rPr dirty="0"/>
              <a:t>dei </a:t>
            </a:r>
            <a:r>
              <a:rPr spc="-5" dirty="0"/>
              <a:t>dati:  </a:t>
            </a:r>
            <a:r>
              <a:rPr dirty="0"/>
              <a:t>SISTEMA</a:t>
            </a:r>
            <a:r>
              <a:rPr spc="-70" dirty="0"/>
              <a:t> </a:t>
            </a:r>
            <a:r>
              <a:rPr spc="-5" dirty="0"/>
              <a:t>NUMERICO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683" y="1557527"/>
            <a:ext cx="7415783" cy="4844796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617" y="1605534"/>
            <a:ext cx="8011159" cy="44278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spc="-5" dirty="0">
                <a:latin typeface="Tahoma"/>
                <a:cs typeface="Tahoma"/>
              </a:rPr>
              <a:t>HEX2BIN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333399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ahoma"/>
                <a:cs typeface="Tahoma"/>
              </a:rPr>
              <a:t>Un numero binario di 4n bit </a:t>
            </a:r>
            <a:r>
              <a:rPr sz="1800" spc="-5" dirty="0">
                <a:latin typeface="Tahoma"/>
                <a:cs typeface="Tahoma"/>
              </a:rPr>
              <a:t>corrisponde </a:t>
            </a:r>
            <a:r>
              <a:rPr sz="1800" dirty="0">
                <a:latin typeface="Tahoma"/>
                <a:cs typeface="Tahoma"/>
              </a:rPr>
              <a:t>a un numero </a:t>
            </a:r>
            <a:r>
              <a:rPr sz="1800" spc="-5" dirty="0">
                <a:latin typeface="Tahoma"/>
                <a:cs typeface="Tahoma"/>
              </a:rPr>
              <a:t>esadecimale </a:t>
            </a:r>
            <a:r>
              <a:rPr sz="1800" dirty="0">
                <a:latin typeface="Tahoma"/>
                <a:cs typeface="Tahoma"/>
              </a:rPr>
              <a:t>di n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cifre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377825">
              <a:lnSpc>
                <a:spcPct val="100000"/>
              </a:lnSpc>
            </a:pPr>
            <a:r>
              <a:rPr sz="1900" i="1" spc="-60" dirty="0">
                <a:latin typeface="Tahoma"/>
                <a:cs typeface="Tahoma"/>
              </a:rPr>
              <a:t>Esempio: </a:t>
            </a:r>
            <a:r>
              <a:rPr sz="1900" i="1" spc="-55" dirty="0">
                <a:latin typeface="Tahoma"/>
                <a:cs typeface="Tahoma"/>
              </a:rPr>
              <a:t>32 </a:t>
            </a:r>
            <a:r>
              <a:rPr sz="1900" i="1" spc="-40" dirty="0">
                <a:latin typeface="Tahoma"/>
                <a:cs typeface="Tahoma"/>
              </a:rPr>
              <a:t>bit </a:t>
            </a:r>
            <a:r>
              <a:rPr sz="1900" i="1" spc="-55" dirty="0">
                <a:latin typeface="Tahoma"/>
                <a:cs typeface="Tahoma"/>
              </a:rPr>
              <a:t>corrispondono a 8 </a:t>
            </a:r>
            <a:r>
              <a:rPr sz="1900" i="1" spc="-50" dirty="0">
                <a:latin typeface="Tahoma"/>
                <a:cs typeface="Tahoma"/>
              </a:rPr>
              <a:t>cifre</a:t>
            </a:r>
            <a:r>
              <a:rPr sz="1900" i="1" spc="150" dirty="0">
                <a:latin typeface="Tahoma"/>
                <a:cs typeface="Tahoma"/>
              </a:rPr>
              <a:t> </a:t>
            </a:r>
            <a:r>
              <a:rPr sz="1900" i="1" spc="-50" dirty="0">
                <a:latin typeface="Tahoma"/>
                <a:cs typeface="Tahoma"/>
              </a:rPr>
              <a:t>esadecimali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Times New Roman"/>
              <a:cs typeface="Times New Roman"/>
            </a:endParaRPr>
          </a:p>
          <a:p>
            <a:pPr marL="781050" algn="ctr">
              <a:lnSpc>
                <a:spcPts val="2220"/>
              </a:lnSpc>
              <a:spcBef>
                <a:spcPts val="5"/>
              </a:spcBef>
              <a:tabLst>
                <a:tab pos="1425575" algn="l"/>
                <a:tab pos="2069464" algn="l"/>
                <a:tab pos="2713990" algn="l"/>
                <a:tab pos="3357879" algn="l"/>
                <a:tab pos="4002404" algn="l"/>
                <a:tab pos="4646295" algn="l"/>
                <a:tab pos="5289550" algn="l"/>
              </a:tabLst>
            </a:pPr>
            <a:r>
              <a:rPr sz="1900" i="1" spc="-55" dirty="0">
                <a:latin typeface="Tahoma"/>
                <a:cs typeface="Tahoma"/>
              </a:rPr>
              <a:t>1101	1001	0001	1011	0100	0011	0111	1111</a:t>
            </a:r>
            <a:endParaRPr sz="1900">
              <a:latin typeface="Tahoma"/>
              <a:cs typeface="Tahoma"/>
            </a:endParaRPr>
          </a:p>
          <a:p>
            <a:pPr marL="811530" algn="ctr">
              <a:lnSpc>
                <a:spcPts val="2220"/>
              </a:lnSpc>
              <a:tabLst>
                <a:tab pos="1466215" algn="l"/>
                <a:tab pos="2091055" algn="l"/>
                <a:tab pos="2717800" algn="l"/>
                <a:tab pos="3423285" algn="l"/>
                <a:tab pos="3978275" algn="l"/>
                <a:tab pos="4674870" algn="l"/>
                <a:tab pos="5299710" algn="l"/>
              </a:tabLst>
            </a:pPr>
            <a:r>
              <a:rPr sz="1900" i="1" spc="-70" dirty="0">
                <a:latin typeface="Tahoma"/>
                <a:cs typeface="Tahoma"/>
              </a:rPr>
              <a:t>D	</a:t>
            </a:r>
            <a:r>
              <a:rPr sz="1900" i="1" spc="-55" dirty="0">
                <a:latin typeface="Tahoma"/>
                <a:cs typeface="Tahoma"/>
              </a:rPr>
              <a:t>9	1	</a:t>
            </a:r>
            <a:r>
              <a:rPr sz="1900" i="1" spc="-60" dirty="0">
                <a:latin typeface="Tahoma"/>
                <a:cs typeface="Tahoma"/>
              </a:rPr>
              <a:t>B	</a:t>
            </a:r>
            <a:r>
              <a:rPr sz="1900" i="1" spc="-55" dirty="0">
                <a:latin typeface="Tahoma"/>
                <a:cs typeface="Tahoma"/>
              </a:rPr>
              <a:t>4	3	7	F</a:t>
            </a:r>
            <a:endParaRPr sz="1900">
              <a:latin typeface="Tahoma"/>
              <a:cs typeface="Tahoma"/>
            </a:endParaRPr>
          </a:p>
          <a:p>
            <a:pPr marL="533400" algn="ctr">
              <a:lnSpc>
                <a:spcPct val="100000"/>
              </a:lnSpc>
              <a:spcBef>
                <a:spcPts val="1670"/>
              </a:spcBef>
            </a:pPr>
            <a:r>
              <a:rPr sz="1900" i="1" spc="-50" dirty="0">
                <a:latin typeface="Tahoma"/>
                <a:cs typeface="Tahoma"/>
              </a:rPr>
              <a:t>(D91B437F)</a:t>
            </a:r>
            <a:r>
              <a:rPr sz="1875" i="1" spc="-75" baseline="-20000" dirty="0">
                <a:latin typeface="Tahoma"/>
                <a:cs typeface="Tahoma"/>
              </a:rPr>
              <a:t>16</a:t>
            </a:r>
            <a:endParaRPr sz="1875" baseline="-20000">
              <a:latin typeface="Tahoma"/>
              <a:cs typeface="Tahoma"/>
            </a:endParaRPr>
          </a:p>
          <a:p>
            <a:pPr marL="358140">
              <a:lnSpc>
                <a:spcPct val="100000"/>
              </a:lnSpc>
              <a:spcBef>
                <a:spcPts val="1635"/>
              </a:spcBef>
            </a:pPr>
            <a:r>
              <a:rPr sz="1900" i="1" spc="-55" dirty="0">
                <a:latin typeface="Tahoma"/>
                <a:cs typeface="Tahoma"/>
              </a:rPr>
              <a:t>Esempio: 16 </a:t>
            </a:r>
            <a:r>
              <a:rPr sz="1900" i="1" spc="-40" dirty="0">
                <a:latin typeface="Tahoma"/>
                <a:cs typeface="Tahoma"/>
              </a:rPr>
              <a:t>bit </a:t>
            </a:r>
            <a:r>
              <a:rPr sz="1900" i="1" spc="-55" dirty="0">
                <a:latin typeface="Tahoma"/>
                <a:cs typeface="Tahoma"/>
              </a:rPr>
              <a:t>corrispondono a 4 </a:t>
            </a:r>
            <a:r>
              <a:rPr sz="1900" i="1" spc="-45" dirty="0">
                <a:latin typeface="Tahoma"/>
                <a:cs typeface="Tahoma"/>
              </a:rPr>
              <a:t>cifre</a:t>
            </a:r>
            <a:r>
              <a:rPr sz="1900" i="1" spc="110" dirty="0">
                <a:latin typeface="Tahoma"/>
                <a:cs typeface="Tahoma"/>
              </a:rPr>
              <a:t> </a:t>
            </a:r>
            <a:r>
              <a:rPr sz="1900" i="1" spc="-50" dirty="0">
                <a:latin typeface="Tahoma"/>
                <a:cs typeface="Tahoma"/>
              </a:rPr>
              <a:t>esadecimali</a:t>
            </a:r>
            <a:endParaRPr sz="1900">
              <a:latin typeface="Tahoma"/>
              <a:cs typeface="Tahoma"/>
            </a:endParaRPr>
          </a:p>
          <a:p>
            <a:pPr marL="488950" algn="ctr">
              <a:lnSpc>
                <a:spcPts val="2220"/>
              </a:lnSpc>
              <a:spcBef>
                <a:spcPts val="1485"/>
              </a:spcBef>
              <a:tabLst>
                <a:tab pos="1133475" algn="l"/>
                <a:tab pos="1778000" algn="l"/>
                <a:tab pos="2421890" algn="l"/>
              </a:tabLst>
            </a:pPr>
            <a:r>
              <a:rPr sz="1900" i="1" spc="-55" dirty="0">
                <a:latin typeface="Tahoma"/>
                <a:cs typeface="Tahoma"/>
              </a:rPr>
              <a:t>0000	0000	1111	1111</a:t>
            </a:r>
            <a:endParaRPr sz="1900">
              <a:latin typeface="Tahoma"/>
              <a:cs typeface="Tahoma"/>
            </a:endParaRPr>
          </a:p>
          <a:p>
            <a:pPr marL="3248660">
              <a:lnSpc>
                <a:spcPts val="2220"/>
              </a:lnSpc>
              <a:tabLst>
                <a:tab pos="3873500" algn="l"/>
                <a:tab pos="4498340" algn="l"/>
                <a:tab pos="5118100" algn="l"/>
              </a:tabLst>
            </a:pPr>
            <a:r>
              <a:rPr sz="1900" i="1" spc="-55" dirty="0">
                <a:latin typeface="Tahoma"/>
                <a:cs typeface="Tahoma"/>
              </a:rPr>
              <a:t>0	0	F	F</a:t>
            </a:r>
            <a:endParaRPr sz="1900">
              <a:latin typeface="Tahoma"/>
              <a:cs typeface="Tahoma"/>
            </a:endParaRPr>
          </a:p>
          <a:p>
            <a:pPr marL="483234" algn="ctr">
              <a:lnSpc>
                <a:spcPct val="100000"/>
              </a:lnSpc>
              <a:spcBef>
                <a:spcPts val="1585"/>
              </a:spcBef>
            </a:pPr>
            <a:r>
              <a:rPr sz="1900" i="1" spc="-50" dirty="0">
                <a:latin typeface="Tahoma"/>
                <a:cs typeface="Tahoma"/>
              </a:rPr>
              <a:t>(00FF)</a:t>
            </a:r>
            <a:r>
              <a:rPr sz="1875" i="1" spc="-75" baseline="-20000" dirty="0">
                <a:latin typeface="Tahoma"/>
                <a:cs typeface="Tahoma"/>
              </a:rPr>
              <a:t>16</a:t>
            </a:r>
            <a:endParaRPr sz="1875" baseline="-200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Sistema</a:t>
            </a:r>
            <a:r>
              <a:rPr spc="-15" dirty="0"/>
              <a:t> </a:t>
            </a:r>
            <a:r>
              <a:rPr dirty="0"/>
              <a:t>esadecimale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30302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Codifica </a:t>
            </a:r>
            <a:r>
              <a:rPr dirty="0"/>
              <a:t>dei </a:t>
            </a:r>
            <a:r>
              <a:rPr spc="-5" dirty="0"/>
              <a:t>dati: 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Numeri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interi</a:t>
            </a:r>
            <a:r>
              <a:rPr u="heavy" spc="-7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relativi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9942" y="1658492"/>
            <a:ext cx="7613650" cy="405765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58419" marR="5080">
              <a:lnSpc>
                <a:spcPts val="1730"/>
              </a:lnSpc>
              <a:spcBef>
                <a:spcPts val="310"/>
              </a:spcBef>
            </a:pPr>
            <a:r>
              <a:rPr sz="1600" spc="-20" dirty="0">
                <a:latin typeface="Tahoma"/>
                <a:cs typeface="Tahoma"/>
              </a:rPr>
              <a:t>Per </a:t>
            </a:r>
            <a:r>
              <a:rPr sz="1600" spc="-10" dirty="0">
                <a:latin typeface="Tahoma"/>
                <a:cs typeface="Tahoma"/>
              </a:rPr>
              <a:t>rappresentare </a:t>
            </a:r>
            <a:r>
              <a:rPr sz="1600" spc="-5" dirty="0">
                <a:latin typeface="Tahoma"/>
                <a:cs typeface="Tahoma"/>
              </a:rPr>
              <a:t>numeri </a:t>
            </a:r>
            <a:r>
              <a:rPr sz="1600" spc="-10" dirty="0">
                <a:latin typeface="Tahoma"/>
                <a:cs typeface="Tahoma"/>
              </a:rPr>
              <a:t>con segno </a:t>
            </a:r>
            <a:r>
              <a:rPr sz="1600" spc="-5" dirty="0">
                <a:latin typeface="Tahoma"/>
                <a:cs typeface="Tahoma"/>
              </a:rPr>
              <a:t>in </a:t>
            </a:r>
            <a:r>
              <a:rPr sz="1600" spc="-10" dirty="0">
                <a:latin typeface="Tahoma"/>
                <a:cs typeface="Tahoma"/>
              </a:rPr>
              <a:t>binario, </a:t>
            </a:r>
            <a:r>
              <a:rPr sz="1600" spc="-5" dirty="0">
                <a:latin typeface="Tahoma"/>
                <a:cs typeface="Tahoma"/>
              </a:rPr>
              <a:t>occorre </a:t>
            </a:r>
            <a:r>
              <a:rPr sz="1600" spc="-10" dirty="0">
                <a:latin typeface="Tahoma"/>
                <a:cs typeface="Tahoma"/>
              </a:rPr>
              <a:t>utilizzare </a:t>
            </a:r>
            <a:r>
              <a:rPr sz="1600" spc="-5" dirty="0">
                <a:latin typeface="Tahoma"/>
                <a:cs typeface="Tahoma"/>
              </a:rPr>
              <a:t>1 bit per </a:t>
            </a:r>
            <a:r>
              <a:rPr sz="1600" spc="-10" dirty="0">
                <a:latin typeface="Tahoma"/>
                <a:cs typeface="Tahoma"/>
              </a:rPr>
              <a:t>definire il  segno </a:t>
            </a:r>
            <a:r>
              <a:rPr sz="1600" spc="-5" dirty="0">
                <a:latin typeface="Tahoma"/>
                <a:cs typeface="Tahoma"/>
              </a:rPr>
              <a:t>del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numero</a:t>
            </a:r>
            <a:endParaRPr sz="1600">
              <a:latin typeface="Tahoma"/>
              <a:cs typeface="Tahoma"/>
            </a:endParaRPr>
          </a:p>
          <a:p>
            <a:pPr marL="58419">
              <a:lnSpc>
                <a:spcPts val="1920"/>
              </a:lnSpc>
              <a:spcBef>
                <a:spcPts val="1465"/>
              </a:spcBef>
            </a:pPr>
            <a:r>
              <a:rPr sz="1600" spc="-5" dirty="0">
                <a:latin typeface="Tahoma"/>
                <a:cs typeface="Tahoma"/>
              </a:rPr>
              <a:t>Si </a:t>
            </a:r>
            <a:r>
              <a:rPr sz="1600" spc="-10" dirty="0">
                <a:latin typeface="Tahoma"/>
                <a:cs typeface="Tahoma"/>
              </a:rPr>
              <a:t>possono usare </a:t>
            </a:r>
            <a:r>
              <a:rPr sz="1600" spc="-5" dirty="0">
                <a:latin typeface="Tahoma"/>
                <a:cs typeface="Tahoma"/>
              </a:rPr>
              <a:t>3 </a:t>
            </a:r>
            <a:r>
              <a:rPr sz="1600" spc="-10" dirty="0">
                <a:latin typeface="Tahoma"/>
                <a:cs typeface="Tahoma"/>
              </a:rPr>
              <a:t>tecniche </a:t>
            </a:r>
            <a:r>
              <a:rPr sz="1600" dirty="0">
                <a:latin typeface="Tahoma"/>
                <a:cs typeface="Tahoma"/>
              </a:rPr>
              <a:t>di</a:t>
            </a:r>
            <a:r>
              <a:rPr sz="1600" spc="8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codifica:</a:t>
            </a:r>
            <a:endParaRPr sz="1600">
              <a:latin typeface="Tahoma"/>
              <a:cs typeface="Tahoma"/>
            </a:endParaRPr>
          </a:p>
          <a:p>
            <a:pPr marL="802005" indent="-286385">
              <a:lnSpc>
                <a:spcPts val="1950"/>
              </a:lnSpc>
              <a:buClr>
                <a:srgbClr val="009999"/>
              </a:buClr>
              <a:buSzPct val="96969"/>
              <a:buFont typeface="Wingdings"/>
              <a:buChar char=""/>
              <a:tabLst>
                <a:tab pos="802005" algn="l"/>
                <a:tab pos="802640" algn="l"/>
              </a:tabLst>
            </a:pPr>
            <a:r>
              <a:rPr sz="1650" i="1" spc="-35" dirty="0">
                <a:latin typeface="Tahoma"/>
                <a:cs typeface="Tahoma"/>
              </a:rPr>
              <a:t>Modulo </a:t>
            </a:r>
            <a:r>
              <a:rPr sz="1650" i="1" spc="-30" dirty="0">
                <a:latin typeface="Tahoma"/>
                <a:cs typeface="Tahoma"/>
              </a:rPr>
              <a:t>e</a:t>
            </a:r>
            <a:r>
              <a:rPr sz="1650" i="1" spc="25" dirty="0">
                <a:latin typeface="Tahoma"/>
                <a:cs typeface="Tahoma"/>
              </a:rPr>
              <a:t> </a:t>
            </a:r>
            <a:r>
              <a:rPr sz="1650" i="1" spc="-35" dirty="0">
                <a:latin typeface="Tahoma"/>
                <a:cs typeface="Tahoma"/>
              </a:rPr>
              <a:t>segno</a:t>
            </a:r>
            <a:endParaRPr sz="1650">
              <a:latin typeface="Tahoma"/>
              <a:cs typeface="Tahoma"/>
            </a:endParaRPr>
          </a:p>
          <a:p>
            <a:pPr marL="802005" indent="-286385">
              <a:lnSpc>
                <a:spcPts val="1920"/>
              </a:lnSpc>
              <a:buClr>
                <a:srgbClr val="009999"/>
              </a:buClr>
              <a:buSzPct val="96969"/>
              <a:buFont typeface="Wingdings"/>
              <a:buChar char=""/>
              <a:tabLst>
                <a:tab pos="802005" algn="l"/>
                <a:tab pos="802640" algn="l"/>
              </a:tabLst>
            </a:pPr>
            <a:r>
              <a:rPr sz="1650" i="1" spc="-35" dirty="0">
                <a:latin typeface="Tahoma"/>
                <a:cs typeface="Tahoma"/>
              </a:rPr>
              <a:t>Complemento </a:t>
            </a:r>
            <a:r>
              <a:rPr sz="1650" i="1" spc="-30" dirty="0">
                <a:latin typeface="Tahoma"/>
                <a:cs typeface="Tahoma"/>
              </a:rPr>
              <a:t>a 1 (poco</a:t>
            </a:r>
            <a:r>
              <a:rPr sz="1650" i="1" spc="90" dirty="0">
                <a:latin typeface="Tahoma"/>
                <a:cs typeface="Tahoma"/>
              </a:rPr>
              <a:t> </a:t>
            </a:r>
            <a:r>
              <a:rPr sz="1650" i="1" spc="-30" dirty="0">
                <a:latin typeface="Tahoma"/>
                <a:cs typeface="Tahoma"/>
              </a:rPr>
              <a:t>usato)</a:t>
            </a:r>
            <a:endParaRPr sz="1650">
              <a:latin typeface="Tahoma"/>
              <a:cs typeface="Tahoma"/>
            </a:endParaRPr>
          </a:p>
          <a:p>
            <a:pPr marL="802005" indent="-286385">
              <a:lnSpc>
                <a:spcPts val="1950"/>
              </a:lnSpc>
              <a:buClr>
                <a:srgbClr val="009999"/>
              </a:buClr>
              <a:buSzPct val="96969"/>
              <a:buFont typeface="Wingdings"/>
              <a:buChar char=""/>
              <a:tabLst>
                <a:tab pos="802005" algn="l"/>
                <a:tab pos="802640" algn="l"/>
              </a:tabLst>
            </a:pPr>
            <a:r>
              <a:rPr sz="1650" i="1" spc="-35" dirty="0">
                <a:latin typeface="Tahoma"/>
                <a:cs typeface="Tahoma"/>
              </a:rPr>
              <a:t>Complemento </a:t>
            </a:r>
            <a:r>
              <a:rPr sz="1650" i="1" spc="-30" dirty="0">
                <a:latin typeface="Tahoma"/>
                <a:cs typeface="Tahoma"/>
              </a:rPr>
              <a:t>a</a:t>
            </a:r>
            <a:r>
              <a:rPr sz="1650" i="1" spc="40" dirty="0">
                <a:latin typeface="Tahoma"/>
                <a:cs typeface="Tahoma"/>
              </a:rPr>
              <a:t> </a:t>
            </a:r>
            <a:r>
              <a:rPr sz="1650" i="1" spc="-30" dirty="0">
                <a:latin typeface="Tahoma"/>
                <a:cs typeface="Tahoma"/>
              </a:rPr>
              <a:t>2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95"/>
              </a:spcBef>
              <a:buClr>
                <a:srgbClr val="009999"/>
              </a:buClr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Rappresentazione </a:t>
            </a:r>
            <a:r>
              <a:rPr sz="1600" b="1" spc="-85" dirty="0">
                <a:latin typeface="Arial"/>
                <a:cs typeface="Arial"/>
              </a:rPr>
              <a:t>modulo </a:t>
            </a:r>
            <a:r>
              <a:rPr sz="1600" b="1" spc="-5" dirty="0">
                <a:latin typeface="Arial"/>
                <a:cs typeface="Arial"/>
              </a:rPr>
              <a:t>e</a:t>
            </a:r>
            <a:r>
              <a:rPr sz="1600" b="1" spc="9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segno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 bit a disposizione per </a:t>
            </a:r>
            <a:r>
              <a:rPr sz="1600" spc="-10" dirty="0">
                <a:latin typeface="Arial"/>
                <a:cs typeface="Arial"/>
              </a:rPr>
              <a:t>rappresentare </a:t>
            </a:r>
            <a:r>
              <a:rPr sz="1600" spc="-5" dirty="0">
                <a:latin typeface="Arial"/>
                <a:cs typeface="Arial"/>
              </a:rPr>
              <a:t>un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intero relativo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ts val="1895"/>
              </a:lnSpc>
            </a:pPr>
            <a:r>
              <a:rPr sz="1600" dirty="0">
                <a:latin typeface="Arial"/>
                <a:cs typeface="Arial"/>
              </a:rPr>
              <a:t>il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primo bit (bit più significativo) viene usato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per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indicare 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il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segno:</a:t>
            </a:r>
            <a:endParaRPr sz="1600">
              <a:latin typeface="Arial"/>
              <a:cs typeface="Arial"/>
            </a:endParaRPr>
          </a:p>
          <a:p>
            <a:pPr marL="926465" marR="3959225">
              <a:lnSpc>
                <a:spcPts val="1920"/>
              </a:lnSpc>
              <a:spcBef>
                <a:spcPts val="90"/>
              </a:spcBef>
            </a:pPr>
            <a:r>
              <a:rPr sz="1650" i="1" spc="-30" dirty="0">
                <a:latin typeface="Arial"/>
                <a:cs typeface="Arial"/>
              </a:rPr>
              <a:t>Primo </a:t>
            </a:r>
            <a:r>
              <a:rPr sz="1650" i="1" spc="-25" dirty="0">
                <a:latin typeface="Arial"/>
                <a:cs typeface="Arial"/>
              </a:rPr>
              <a:t>bit </a:t>
            </a:r>
            <a:r>
              <a:rPr sz="1650" i="1" spc="-35" dirty="0">
                <a:latin typeface="Arial"/>
                <a:cs typeface="Arial"/>
              </a:rPr>
              <a:t>= </a:t>
            </a:r>
            <a:r>
              <a:rPr sz="1650" i="1" spc="-30" dirty="0">
                <a:latin typeface="Arial"/>
                <a:cs typeface="Arial"/>
              </a:rPr>
              <a:t>0 </a:t>
            </a:r>
            <a:r>
              <a:rPr sz="1650" i="1" spc="-35" dirty="0">
                <a:latin typeface="Arial"/>
                <a:cs typeface="Arial"/>
              </a:rPr>
              <a:t>numero </a:t>
            </a:r>
            <a:r>
              <a:rPr sz="1650" i="1" spc="-25" dirty="0">
                <a:latin typeface="Arial"/>
                <a:cs typeface="Arial"/>
              </a:rPr>
              <a:t>positivo  </a:t>
            </a:r>
            <a:r>
              <a:rPr sz="1650" i="1" spc="-30" dirty="0">
                <a:latin typeface="Arial"/>
                <a:cs typeface="Arial"/>
              </a:rPr>
              <a:t>Primo </a:t>
            </a:r>
            <a:r>
              <a:rPr sz="1650" i="1" spc="-25" dirty="0">
                <a:latin typeface="Arial"/>
                <a:cs typeface="Arial"/>
              </a:rPr>
              <a:t>bit </a:t>
            </a:r>
            <a:r>
              <a:rPr sz="1650" i="1" spc="-35" dirty="0">
                <a:latin typeface="Arial"/>
                <a:cs typeface="Arial"/>
              </a:rPr>
              <a:t>= </a:t>
            </a:r>
            <a:r>
              <a:rPr sz="1650" i="1" spc="-30" dirty="0">
                <a:latin typeface="Arial"/>
                <a:cs typeface="Arial"/>
              </a:rPr>
              <a:t>1 </a:t>
            </a:r>
            <a:r>
              <a:rPr sz="1650" i="1" spc="-35" dirty="0">
                <a:latin typeface="Arial"/>
                <a:cs typeface="Arial"/>
              </a:rPr>
              <a:t>numero</a:t>
            </a:r>
            <a:r>
              <a:rPr sz="1650" i="1" spc="2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negativo</a:t>
            </a:r>
            <a:endParaRPr sz="1650">
              <a:latin typeface="Arial"/>
              <a:cs typeface="Arial"/>
            </a:endParaRPr>
          </a:p>
          <a:p>
            <a:pPr marL="469265">
              <a:lnSpc>
                <a:spcPts val="1895"/>
              </a:lnSpc>
              <a:spcBef>
                <a:spcPts val="1855"/>
              </a:spcBef>
            </a:pPr>
            <a:r>
              <a:rPr sz="1600" spc="-5" dirty="0">
                <a:latin typeface="Arial"/>
                <a:cs typeface="Arial"/>
              </a:rPr>
              <a:t>Con n cifre si possono </a:t>
            </a:r>
            <a:r>
              <a:rPr sz="1600" spc="-10" dirty="0">
                <a:latin typeface="Arial"/>
                <a:cs typeface="Arial"/>
              </a:rPr>
              <a:t>rappresentare </a:t>
            </a:r>
            <a:r>
              <a:rPr sz="1600" spc="-5" dirty="0">
                <a:latin typeface="Arial"/>
                <a:cs typeface="Arial"/>
              </a:rPr>
              <a:t>i numeri: -(2</a:t>
            </a:r>
            <a:r>
              <a:rPr sz="1575" spc="-7" baseline="26455" dirty="0">
                <a:latin typeface="Arial"/>
                <a:cs typeface="Arial"/>
              </a:rPr>
              <a:t>n-1 </a:t>
            </a:r>
            <a:r>
              <a:rPr sz="1600" spc="-5" dirty="0">
                <a:latin typeface="Arial"/>
                <a:cs typeface="Arial"/>
              </a:rPr>
              <a:t>−1) </a:t>
            </a:r>
            <a:r>
              <a:rPr sz="1600" spc="55" dirty="0">
                <a:latin typeface="Arial"/>
                <a:cs typeface="Arial"/>
              </a:rPr>
              <a:t>≤ </a:t>
            </a:r>
            <a:r>
              <a:rPr sz="1600" spc="-5" dirty="0">
                <a:latin typeface="Arial"/>
                <a:cs typeface="Arial"/>
              </a:rPr>
              <a:t>X </a:t>
            </a:r>
            <a:r>
              <a:rPr sz="1600" spc="55" dirty="0">
                <a:latin typeface="Arial"/>
                <a:cs typeface="Arial"/>
              </a:rPr>
              <a:t>≤ </a:t>
            </a:r>
            <a:r>
              <a:rPr sz="1600" spc="-5" dirty="0">
                <a:latin typeface="Arial"/>
                <a:cs typeface="Arial"/>
              </a:rPr>
              <a:t>+(2 </a:t>
            </a:r>
            <a:r>
              <a:rPr sz="1575" spc="7" baseline="26455" dirty="0">
                <a:latin typeface="Arial"/>
                <a:cs typeface="Arial"/>
              </a:rPr>
              <a:t>n-1</a:t>
            </a:r>
            <a:r>
              <a:rPr sz="1575" spc="127" baseline="264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−1)</a:t>
            </a:r>
            <a:endParaRPr sz="1600">
              <a:latin typeface="Arial"/>
              <a:cs typeface="Arial"/>
            </a:endParaRPr>
          </a:p>
          <a:p>
            <a:pPr marL="525780">
              <a:lnSpc>
                <a:spcPts val="1955"/>
              </a:lnSpc>
            </a:pPr>
            <a:r>
              <a:rPr sz="1650" i="1" spc="-25" dirty="0">
                <a:latin typeface="Arial"/>
                <a:cs typeface="Arial"/>
              </a:rPr>
              <a:t>“0” positivo </a:t>
            </a:r>
            <a:r>
              <a:rPr sz="1650" i="1" spc="-30" dirty="0">
                <a:latin typeface="Arial"/>
                <a:cs typeface="Arial"/>
              </a:rPr>
              <a:t>e </a:t>
            </a:r>
            <a:r>
              <a:rPr sz="1650" i="1" spc="-25" dirty="0">
                <a:latin typeface="Arial"/>
                <a:cs typeface="Arial"/>
              </a:rPr>
              <a:t>“0”</a:t>
            </a:r>
            <a:r>
              <a:rPr sz="1650" i="1" spc="55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negativo…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228334" y="66243"/>
            <a:ext cx="22625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dirty="0">
                <a:latin typeface="Georgia"/>
                <a:cs typeface="Georgia"/>
              </a:rPr>
              <a:t>Dr.Ing. Donato</a:t>
            </a:r>
            <a:r>
              <a:rPr sz="1400" i="1" spc="-11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3600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Il</a:t>
            </a:r>
            <a:r>
              <a:rPr spc="-5" dirty="0"/>
              <a:t> BIT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2868" y="2901060"/>
            <a:ext cx="262128" cy="51358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4065" y="1604924"/>
            <a:ext cx="3689985" cy="2053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1590" indent="-342900">
              <a:lnSpc>
                <a:spcPct val="1201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Alfabeto del calcolatore costituito da due  </a:t>
            </a:r>
            <a:r>
              <a:rPr sz="1600" dirty="0">
                <a:latin typeface="Arial"/>
                <a:cs typeface="Arial"/>
              </a:rPr>
              <a:t>simboli: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0,1.</a:t>
            </a:r>
            <a:endParaRPr sz="1600">
              <a:latin typeface="Arial"/>
              <a:cs typeface="Arial"/>
            </a:endParaRPr>
          </a:p>
          <a:p>
            <a:pPr marL="228600">
              <a:lnSpc>
                <a:spcPct val="100000"/>
              </a:lnSpc>
              <a:spcBef>
                <a:spcPts val="1755"/>
              </a:spcBef>
            </a:pPr>
            <a:r>
              <a:rPr sz="1600" b="1" spc="-25" dirty="0">
                <a:latin typeface="Arial"/>
                <a:cs typeface="Arial"/>
              </a:rPr>
              <a:t>BIT </a:t>
            </a:r>
            <a:r>
              <a:rPr sz="1600" b="1" spc="-65" dirty="0">
                <a:latin typeface="Arial"/>
                <a:cs typeface="Arial"/>
              </a:rPr>
              <a:t>(binary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digit):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571500" marR="5080" indent="-69850" algn="ctr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Unità elementare di </a:t>
            </a:r>
            <a:r>
              <a:rPr sz="1600" spc="-10" dirty="0">
                <a:latin typeface="Arial"/>
                <a:cs typeface="Arial"/>
              </a:rPr>
              <a:t>informazione.  </a:t>
            </a:r>
            <a:r>
              <a:rPr sz="1600" spc="-5" dirty="0">
                <a:latin typeface="Arial"/>
                <a:cs typeface="Arial"/>
              </a:rPr>
              <a:t>La cifra </a:t>
            </a:r>
            <a:r>
              <a:rPr sz="1600" spc="-10" dirty="0">
                <a:latin typeface="Arial"/>
                <a:cs typeface="Arial"/>
              </a:rPr>
              <a:t>binaria può assumere </a:t>
            </a:r>
            <a:r>
              <a:rPr sz="1600" spc="-5" dirty="0">
                <a:latin typeface="Arial"/>
                <a:cs typeface="Arial"/>
              </a:rPr>
              <a:t>solo  </a:t>
            </a:r>
            <a:r>
              <a:rPr sz="1600" spc="-10" dirty="0">
                <a:latin typeface="Arial"/>
                <a:cs typeface="Arial"/>
              </a:rPr>
              <a:t>due </a:t>
            </a:r>
            <a:r>
              <a:rPr sz="1600" spc="-5" dirty="0">
                <a:latin typeface="Arial"/>
                <a:cs typeface="Arial"/>
              </a:rPr>
              <a:t>valori alternativi: 0 </a:t>
            </a:r>
            <a:r>
              <a:rPr sz="1600" spc="-10" dirty="0">
                <a:latin typeface="Arial"/>
                <a:cs typeface="Arial"/>
              </a:rPr>
              <a:t>oppure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1.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2868" y="4608271"/>
            <a:ext cx="262128" cy="270052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33068" y="4609338"/>
            <a:ext cx="7098665" cy="18249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Archiviato da un dispositivo digitale o un sistema fisico che esiste in </a:t>
            </a:r>
            <a:r>
              <a:rPr sz="1600" spc="-10" dirty="0">
                <a:latin typeface="Arial"/>
                <a:cs typeface="Arial"/>
              </a:rPr>
              <a:t>uno </a:t>
            </a:r>
            <a:r>
              <a:rPr sz="1600" spc="-5" dirty="0">
                <a:latin typeface="Arial"/>
                <a:cs typeface="Arial"/>
              </a:rPr>
              <a:t>di </a:t>
            </a:r>
            <a:r>
              <a:rPr sz="1600" spc="-10" dirty="0">
                <a:latin typeface="Arial"/>
                <a:cs typeface="Arial"/>
              </a:rPr>
              <a:t>due  </a:t>
            </a:r>
            <a:r>
              <a:rPr sz="1600" spc="-5" dirty="0">
                <a:latin typeface="Arial"/>
                <a:cs typeface="Arial"/>
              </a:rPr>
              <a:t>possibili stati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distinti.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400" dirty="0">
                <a:latin typeface="Arial"/>
                <a:cs typeface="Arial"/>
              </a:rPr>
              <a:t>Es.:</a:t>
            </a:r>
            <a:endParaRPr sz="1400">
              <a:latin typeface="Arial"/>
              <a:cs typeface="Arial"/>
            </a:endParaRPr>
          </a:p>
          <a:p>
            <a:pPr marL="469265" indent="-342265">
              <a:lnSpc>
                <a:spcPct val="100000"/>
              </a:lnSpc>
              <a:spcBef>
                <a:spcPts val="50"/>
              </a:spcBef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due </a:t>
            </a:r>
            <a:r>
              <a:rPr sz="1400" dirty="0">
                <a:latin typeface="Arial"/>
                <a:cs typeface="Arial"/>
              </a:rPr>
              <a:t>stati </a:t>
            </a:r>
            <a:r>
              <a:rPr sz="1400" spc="-5" dirty="0">
                <a:latin typeface="Arial"/>
                <a:cs typeface="Arial"/>
              </a:rPr>
              <a:t>stabili di un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flip-flop,</a:t>
            </a:r>
            <a:endParaRPr sz="1400">
              <a:latin typeface="Arial"/>
              <a:cs typeface="Arial"/>
            </a:endParaRPr>
          </a:p>
          <a:p>
            <a:pPr marL="469265" indent="-34226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due posizioni di un interruttore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elettrico,</a:t>
            </a:r>
            <a:endParaRPr sz="1400">
              <a:latin typeface="Arial"/>
              <a:cs typeface="Arial"/>
            </a:endParaRPr>
          </a:p>
          <a:p>
            <a:pPr marL="469265" indent="-34226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due distinte tensione 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5" dirty="0">
                <a:latin typeface="Arial"/>
                <a:cs typeface="Arial"/>
              </a:rPr>
              <a:t>gli attuali livelli consentiti da un</a:t>
            </a:r>
            <a:r>
              <a:rPr sz="1400" spc="-1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circuito,</a:t>
            </a:r>
            <a:endParaRPr sz="1400">
              <a:latin typeface="Arial"/>
              <a:cs typeface="Arial"/>
            </a:endParaRPr>
          </a:p>
          <a:p>
            <a:pPr marL="469265" indent="-34226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Arial"/>
                <a:cs typeface="Arial"/>
              </a:rPr>
              <a:t>due </a:t>
            </a:r>
            <a:r>
              <a:rPr sz="1400" spc="-5" dirty="0">
                <a:latin typeface="Arial"/>
                <a:cs typeface="Arial"/>
              </a:rPr>
              <a:t>distinti livelli </a:t>
            </a:r>
            <a:r>
              <a:rPr sz="1400" dirty="0">
                <a:latin typeface="Arial"/>
                <a:cs typeface="Arial"/>
              </a:rPr>
              <a:t>di </a:t>
            </a:r>
            <a:r>
              <a:rPr sz="1400" spc="-5" dirty="0">
                <a:latin typeface="Arial"/>
                <a:cs typeface="Arial"/>
              </a:rPr>
              <a:t>intensità della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luce,</a:t>
            </a:r>
            <a:endParaRPr sz="1400">
              <a:latin typeface="Arial"/>
              <a:cs typeface="Arial"/>
            </a:endParaRPr>
          </a:p>
          <a:p>
            <a:pPr marL="469265" indent="-342265">
              <a:lnSpc>
                <a:spcPct val="100000"/>
              </a:lnSpc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"/>
                <a:cs typeface="Arial"/>
              </a:rPr>
              <a:t>due direzioni di magnetizzazione </a:t>
            </a:r>
            <a:r>
              <a:rPr sz="1400" dirty="0">
                <a:latin typeface="Arial"/>
                <a:cs typeface="Arial"/>
              </a:rPr>
              <a:t>o </a:t>
            </a:r>
            <a:r>
              <a:rPr sz="1400" spc="-5" dirty="0">
                <a:latin typeface="Arial"/>
                <a:cs typeface="Arial"/>
              </a:rPr>
              <a:t>di polarizzazione,</a:t>
            </a:r>
            <a:r>
              <a:rPr sz="1400" spc="-1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ecc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645152" y="1557527"/>
            <a:ext cx="3671315" cy="297332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3443" y="1654555"/>
            <a:ext cx="7935595" cy="1640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Il bit più </a:t>
            </a:r>
            <a:r>
              <a:rPr sz="1600" spc="-10" dirty="0">
                <a:latin typeface="Arial"/>
                <a:cs typeface="Arial"/>
              </a:rPr>
              <a:t>significativo </a:t>
            </a:r>
            <a:r>
              <a:rPr sz="1600" spc="-5" dirty="0">
                <a:latin typeface="Arial"/>
                <a:cs typeface="Arial"/>
              </a:rPr>
              <a:t>rappresenta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segno: 0 per i numeri positivi, 1 per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quelli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negativi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Esiste uno zero positivo (00…0) e uno zero negativo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(10…0)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utilizzano n bit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rappresentano tutti i </a:t>
            </a:r>
            <a:r>
              <a:rPr sz="1600" spc="-10" dirty="0">
                <a:latin typeface="Arial"/>
                <a:cs typeface="Arial"/>
              </a:rPr>
              <a:t>numeri compresi </a:t>
            </a:r>
            <a:r>
              <a:rPr sz="1600" spc="-5" dirty="0">
                <a:latin typeface="Arial"/>
                <a:cs typeface="Arial"/>
              </a:rPr>
              <a:t>fra </a:t>
            </a:r>
            <a:r>
              <a:rPr sz="1600" spc="-5" dirty="0">
                <a:latin typeface="Symbol"/>
                <a:cs typeface="Symbol"/>
              </a:rPr>
              <a:t></a:t>
            </a:r>
            <a:r>
              <a:rPr sz="1600" spc="-5" dirty="0">
                <a:latin typeface="Arial"/>
                <a:cs typeface="Arial"/>
              </a:rPr>
              <a:t>(2</a:t>
            </a:r>
            <a:r>
              <a:rPr sz="1575" spc="-7" baseline="26455" dirty="0">
                <a:latin typeface="Arial"/>
                <a:cs typeface="Arial"/>
              </a:rPr>
              <a:t>n-1</a:t>
            </a:r>
            <a:r>
              <a:rPr sz="1600" spc="-5" dirty="0">
                <a:latin typeface="Symbol"/>
                <a:cs typeface="Symbol"/>
              </a:rPr>
              <a:t></a:t>
            </a:r>
            <a:r>
              <a:rPr sz="1600" spc="-5" dirty="0">
                <a:latin typeface="Arial"/>
                <a:cs typeface="Arial"/>
              </a:rPr>
              <a:t>1) e</a:t>
            </a:r>
            <a:r>
              <a:rPr sz="1600" spc="1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+2</a:t>
            </a:r>
            <a:r>
              <a:rPr sz="1575" baseline="26455" dirty="0">
                <a:latin typeface="Arial"/>
                <a:cs typeface="Arial"/>
              </a:rPr>
              <a:t>n-1</a:t>
            </a:r>
            <a:r>
              <a:rPr sz="1600" dirty="0">
                <a:latin typeface="Symbol"/>
                <a:cs typeface="Symbol"/>
              </a:rPr>
              <a:t></a:t>
            </a:r>
            <a:r>
              <a:rPr sz="1600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50">
              <a:latin typeface="Times New Roman"/>
              <a:cs typeface="Times New Roman"/>
            </a:endParaRPr>
          </a:p>
          <a:p>
            <a:pPr marL="339725">
              <a:lnSpc>
                <a:spcPct val="100000"/>
              </a:lnSpc>
            </a:pPr>
            <a:r>
              <a:rPr sz="1650" i="1" spc="-30" dirty="0">
                <a:latin typeface="Arial"/>
                <a:cs typeface="Arial"/>
              </a:rPr>
              <a:t>Esempio: con 4 </a:t>
            </a:r>
            <a:r>
              <a:rPr sz="1650" i="1" spc="-20" dirty="0">
                <a:latin typeface="Arial"/>
                <a:cs typeface="Arial"/>
              </a:rPr>
              <a:t>bit si </a:t>
            </a:r>
            <a:r>
              <a:rPr sz="1650" i="1" spc="-30" dirty="0">
                <a:latin typeface="Arial"/>
                <a:cs typeface="Arial"/>
              </a:rPr>
              <a:t>rappresentano </a:t>
            </a:r>
            <a:r>
              <a:rPr sz="1650" i="1" spc="-15" dirty="0">
                <a:latin typeface="Arial"/>
                <a:cs typeface="Arial"/>
              </a:rPr>
              <a:t>i </a:t>
            </a:r>
            <a:r>
              <a:rPr sz="1650" i="1" spc="-35" dirty="0">
                <a:latin typeface="Arial"/>
                <a:cs typeface="Arial"/>
              </a:rPr>
              <a:t>numeri </a:t>
            </a:r>
            <a:r>
              <a:rPr sz="1650" i="1" spc="-25" dirty="0">
                <a:latin typeface="Arial"/>
                <a:cs typeface="Arial"/>
              </a:rPr>
              <a:t>fra </a:t>
            </a:r>
            <a:r>
              <a:rPr sz="1650" i="1" spc="-30" dirty="0">
                <a:latin typeface="Symbol"/>
                <a:cs typeface="Symbol"/>
              </a:rPr>
              <a:t></a:t>
            </a:r>
            <a:r>
              <a:rPr sz="1650" i="1" spc="-30" dirty="0">
                <a:latin typeface="Arial"/>
                <a:cs typeface="Arial"/>
              </a:rPr>
              <a:t>7 (</a:t>
            </a:r>
            <a:r>
              <a:rPr sz="1650" i="1" spc="-30" dirty="0">
                <a:latin typeface="Symbol"/>
                <a:cs typeface="Symbol"/>
              </a:rPr>
              <a:t></a:t>
            </a:r>
            <a:r>
              <a:rPr sz="1650" i="1" spc="-30" dirty="0">
                <a:latin typeface="Arial"/>
                <a:cs typeface="Arial"/>
              </a:rPr>
              <a:t>(2</a:t>
            </a:r>
            <a:r>
              <a:rPr sz="1650" i="1" spc="-44" baseline="25252" dirty="0">
                <a:latin typeface="Arial"/>
                <a:cs typeface="Arial"/>
              </a:rPr>
              <a:t>3</a:t>
            </a:r>
            <a:r>
              <a:rPr sz="1650" i="1" spc="-30" dirty="0">
                <a:latin typeface="Symbol"/>
                <a:cs typeface="Symbol"/>
              </a:rPr>
              <a:t></a:t>
            </a:r>
            <a:r>
              <a:rPr sz="1650" i="1" spc="-30" dirty="0">
                <a:latin typeface="Arial"/>
                <a:cs typeface="Arial"/>
              </a:rPr>
              <a:t>1)) e </a:t>
            </a:r>
            <a:r>
              <a:rPr sz="1650" i="1" spc="-35" dirty="0">
                <a:latin typeface="Arial"/>
                <a:cs typeface="Arial"/>
              </a:rPr>
              <a:t>+7</a:t>
            </a:r>
            <a:r>
              <a:rPr sz="1650" i="1" spc="24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(2</a:t>
            </a:r>
            <a:r>
              <a:rPr sz="1650" i="1" spc="-44" baseline="25252" dirty="0">
                <a:latin typeface="Arial"/>
                <a:cs typeface="Arial"/>
              </a:rPr>
              <a:t>3</a:t>
            </a:r>
            <a:r>
              <a:rPr sz="1650" i="1" spc="-30" dirty="0">
                <a:latin typeface="Symbol"/>
                <a:cs typeface="Symbol"/>
              </a:rPr>
              <a:t></a:t>
            </a:r>
            <a:r>
              <a:rPr sz="1650" i="1" spc="-30" dirty="0">
                <a:latin typeface="Arial"/>
                <a:cs typeface="Arial"/>
              </a:rPr>
              <a:t>1)</a:t>
            </a:r>
            <a:endParaRPr sz="1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3945" y="3665175"/>
            <a:ext cx="962025" cy="223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95"/>
              </a:spcBef>
              <a:tabLst>
                <a:tab pos="656590" algn="l"/>
              </a:tabLst>
            </a:pPr>
            <a:r>
              <a:rPr sz="1900" i="1" spc="-55" dirty="0">
                <a:latin typeface="Tahoma"/>
                <a:cs typeface="Tahoma"/>
              </a:rPr>
              <a:t>0000	</a:t>
            </a:r>
            <a:r>
              <a:rPr sz="1900" i="1" spc="-65" dirty="0">
                <a:latin typeface="Tahoma"/>
                <a:cs typeface="Tahoma"/>
              </a:rPr>
              <a:t>+0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ts val="2160"/>
              </a:lnSpc>
              <a:tabLst>
                <a:tab pos="656590" algn="l"/>
              </a:tabLst>
            </a:pPr>
            <a:r>
              <a:rPr sz="1900" i="1" spc="-55" dirty="0">
                <a:latin typeface="Tahoma"/>
                <a:cs typeface="Tahoma"/>
              </a:rPr>
              <a:t>0001	</a:t>
            </a:r>
            <a:r>
              <a:rPr sz="1900" i="1" spc="-65" dirty="0">
                <a:latin typeface="Tahoma"/>
                <a:cs typeface="Tahoma"/>
              </a:rPr>
              <a:t>+1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ts val="2160"/>
              </a:lnSpc>
              <a:tabLst>
                <a:tab pos="656590" algn="l"/>
              </a:tabLst>
            </a:pPr>
            <a:r>
              <a:rPr sz="1900" i="1" spc="-55" dirty="0">
                <a:latin typeface="Tahoma"/>
                <a:cs typeface="Tahoma"/>
              </a:rPr>
              <a:t>0010	</a:t>
            </a:r>
            <a:r>
              <a:rPr sz="1900" i="1" spc="-65" dirty="0">
                <a:latin typeface="Tahoma"/>
                <a:cs typeface="Tahoma"/>
              </a:rPr>
              <a:t>+2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ts val="2160"/>
              </a:lnSpc>
              <a:tabLst>
                <a:tab pos="656590" algn="l"/>
              </a:tabLst>
            </a:pPr>
            <a:r>
              <a:rPr sz="1900" i="1" spc="-55" dirty="0">
                <a:latin typeface="Tahoma"/>
                <a:cs typeface="Tahoma"/>
              </a:rPr>
              <a:t>0011	</a:t>
            </a:r>
            <a:r>
              <a:rPr sz="1900" i="1" spc="-65" dirty="0">
                <a:latin typeface="Tahoma"/>
                <a:cs typeface="Tahoma"/>
              </a:rPr>
              <a:t>+3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ts val="2160"/>
              </a:lnSpc>
              <a:tabLst>
                <a:tab pos="656590" algn="l"/>
              </a:tabLst>
            </a:pPr>
            <a:r>
              <a:rPr sz="1900" i="1" spc="-55" dirty="0">
                <a:latin typeface="Tahoma"/>
                <a:cs typeface="Tahoma"/>
              </a:rPr>
              <a:t>0100	</a:t>
            </a:r>
            <a:r>
              <a:rPr sz="1900" i="1" spc="-65" dirty="0">
                <a:latin typeface="Tahoma"/>
                <a:cs typeface="Tahoma"/>
              </a:rPr>
              <a:t>+4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ts val="2160"/>
              </a:lnSpc>
              <a:tabLst>
                <a:tab pos="656590" algn="l"/>
              </a:tabLst>
            </a:pPr>
            <a:r>
              <a:rPr sz="1900" i="1" spc="-55" dirty="0">
                <a:latin typeface="Tahoma"/>
                <a:cs typeface="Tahoma"/>
              </a:rPr>
              <a:t>0101	</a:t>
            </a:r>
            <a:r>
              <a:rPr sz="1900" i="1" spc="-65" dirty="0">
                <a:latin typeface="Tahoma"/>
                <a:cs typeface="Tahoma"/>
              </a:rPr>
              <a:t>+5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ts val="2160"/>
              </a:lnSpc>
              <a:tabLst>
                <a:tab pos="656590" algn="l"/>
              </a:tabLst>
            </a:pPr>
            <a:r>
              <a:rPr sz="1900" i="1" spc="-55" dirty="0">
                <a:latin typeface="Tahoma"/>
                <a:cs typeface="Tahoma"/>
              </a:rPr>
              <a:t>0110	</a:t>
            </a:r>
            <a:r>
              <a:rPr sz="1900" i="1" spc="-65" dirty="0">
                <a:latin typeface="Tahoma"/>
                <a:cs typeface="Tahoma"/>
              </a:rPr>
              <a:t>+6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ts val="2220"/>
              </a:lnSpc>
              <a:tabLst>
                <a:tab pos="656590" algn="l"/>
              </a:tabLst>
            </a:pPr>
            <a:r>
              <a:rPr sz="1900" i="1" spc="-55" dirty="0">
                <a:latin typeface="Tahoma"/>
                <a:cs typeface="Tahoma"/>
              </a:rPr>
              <a:t>0111	</a:t>
            </a:r>
            <a:r>
              <a:rPr sz="1900" i="1" spc="-65" dirty="0">
                <a:latin typeface="Tahoma"/>
                <a:cs typeface="Tahoma"/>
              </a:rPr>
              <a:t>+7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2582" y="3647694"/>
            <a:ext cx="177165" cy="2318385"/>
          </a:xfrm>
          <a:custGeom>
            <a:avLst/>
            <a:gdLst/>
            <a:ahLst/>
            <a:cxnLst/>
            <a:rect l="l" t="t" r="r" b="b"/>
            <a:pathLst>
              <a:path w="177164" h="2318385">
                <a:moveTo>
                  <a:pt x="0" y="2318004"/>
                </a:moveTo>
                <a:lnTo>
                  <a:pt x="176783" y="2318004"/>
                </a:lnTo>
                <a:lnTo>
                  <a:pt x="176783" y="0"/>
                </a:lnTo>
                <a:lnTo>
                  <a:pt x="0" y="0"/>
                </a:lnTo>
                <a:lnTo>
                  <a:pt x="0" y="2318004"/>
                </a:lnTo>
                <a:close/>
              </a:path>
            </a:pathLst>
          </a:custGeom>
          <a:ln w="28956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86121" y="3681221"/>
            <a:ext cx="175260" cy="2316480"/>
          </a:xfrm>
          <a:custGeom>
            <a:avLst/>
            <a:gdLst/>
            <a:ahLst/>
            <a:cxnLst/>
            <a:rect l="l" t="t" r="r" b="b"/>
            <a:pathLst>
              <a:path w="175260" h="2316479">
                <a:moveTo>
                  <a:pt x="0" y="2316479"/>
                </a:moveTo>
                <a:lnTo>
                  <a:pt x="175260" y="2316479"/>
                </a:lnTo>
                <a:lnTo>
                  <a:pt x="175260" y="0"/>
                </a:lnTo>
                <a:lnTo>
                  <a:pt x="0" y="0"/>
                </a:lnTo>
                <a:lnTo>
                  <a:pt x="0" y="2316479"/>
                </a:lnTo>
                <a:close/>
              </a:path>
            </a:pathLst>
          </a:custGeom>
          <a:ln w="2895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71825" y="5898708"/>
            <a:ext cx="72453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45" dirty="0">
                <a:latin typeface="Tahoma"/>
                <a:cs typeface="Tahoma"/>
              </a:rPr>
              <a:t>positivi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6154" y="3696798"/>
            <a:ext cx="877569" cy="2528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95"/>
              </a:spcBef>
              <a:tabLst>
                <a:tab pos="657225" algn="l"/>
              </a:tabLst>
            </a:pPr>
            <a:r>
              <a:rPr sz="1900" i="1" spc="-55" dirty="0">
                <a:latin typeface="Tahoma"/>
                <a:cs typeface="Tahoma"/>
              </a:rPr>
              <a:t>1000	</a:t>
            </a:r>
            <a:r>
              <a:rPr sz="1900" i="1" spc="-50" dirty="0">
                <a:latin typeface="Tahoma"/>
                <a:cs typeface="Tahoma"/>
              </a:rPr>
              <a:t>-</a:t>
            </a:r>
            <a:r>
              <a:rPr sz="1900" i="1" spc="-55" dirty="0">
                <a:latin typeface="Tahoma"/>
                <a:cs typeface="Tahoma"/>
              </a:rPr>
              <a:t>0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ts val="2160"/>
              </a:lnSpc>
              <a:tabLst>
                <a:tab pos="657225" algn="l"/>
              </a:tabLst>
            </a:pPr>
            <a:r>
              <a:rPr sz="1900" i="1" spc="-55" dirty="0">
                <a:latin typeface="Tahoma"/>
                <a:cs typeface="Tahoma"/>
              </a:rPr>
              <a:t>1001	</a:t>
            </a:r>
            <a:r>
              <a:rPr sz="1900" i="1" spc="-50" dirty="0">
                <a:latin typeface="Tahoma"/>
                <a:cs typeface="Tahoma"/>
              </a:rPr>
              <a:t>-</a:t>
            </a:r>
            <a:r>
              <a:rPr sz="1900" i="1" spc="-55" dirty="0">
                <a:latin typeface="Tahoma"/>
                <a:cs typeface="Tahoma"/>
              </a:rPr>
              <a:t>1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ts val="2160"/>
              </a:lnSpc>
              <a:tabLst>
                <a:tab pos="657225" algn="l"/>
              </a:tabLst>
            </a:pPr>
            <a:r>
              <a:rPr sz="1900" i="1" spc="-55" dirty="0">
                <a:latin typeface="Tahoma"/>
                <a:cs typeface="Tahoma"/>
              </a:rPr>
              <a:t>1010	</a:t>
            </a:r>
            <a:r>
              <a:rPr sz="1900" i="1" spc="-50" dirty="0">
                <a:latin typeface="Tahoma"/>
                <a:cs typeface="Tahoma"/>
              </a:rPr>
              <a:t>-</a:t>
            </a:r>
            <a:r>
              <a:rPr sz="1900" i="1" spc="-55" dirty="0">
                <a:latin typeface="Tahoma"/>
                <a:cs typeface="Tahoma"/>
              </a:rPr>
              <a:t>2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ts val="2160"/>
              </a:lnSpc>
              <a:tabLst>
                <a:tab pos="657225" algn="l"/>
              </a:tabLst>
            </a:pPr>
            <a:r>
              <a:rPr sz="1900" i="1" spc="-55" dirty="0">
                <a:latin typeface="Tahoma"/>
                <a:cs typeface="Tahoma"/>
              </a:rPr>
              <a:t>1011	</a:t>
            </a:r>
            <a:r>
              <a:rPr sz="1900" i="1" spc="-50" dirty="0">
                <a:latin typeface="Tahoma"/>
                <a:cs typeface="Tahoma"/>
              </a:rPr>
              <a:t>-</a:t>
            </a:r>
            <a:r>
              <a:rPr sz="1900" i="1" spc="-55" dirty="0">
                <a:latin typeface="Tahoma"/>
                <a:cs typeface="Tahoma"/>
              </a:rPr>
              <a:t>3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ts val="2160"/>
              </a:lnSpc>
              <a:tabLst>
                <a:tab pos="657225" algn="l"/>
              </a:tabLst>
            </a:pPr>
            <a:r>
              <a:rPr sz="1900" i="1" spc="-55" dirty="0">
                <a:latin typeface="Tahoma"/>
                <a:cs typeface="Tahoma"/>
              </a:rPr>
              <a:t>1100	</a:t>
            </a:r>
            <a:r>
              <a:rPr sz="1900" i="1" spc="-50" dirty="0">
                <a:latin typeface="Tahoma"/>
                <a:cs typeface="Tahoma"/>
              </a:rPr>
              <a:t>-</a:t>
            </a:r>
            <a:r>
              <a:rPr sz="1900" i="1" spc="-55" dirty="0">
                <a:latin typeface="Tahoma"/>
                <a:cs typeface="Tahoma"/>
              </a:rPr>
              <a:t>4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ts val="2160"/>
              </a:lnSpc>
              <a:tabLst>
                <a:tab pos="657225" algn="l"/>
              </a:tabLst>
            </a:pPr>
            <a:r>
              <a:rPr sz="1900" i="1" spc="-55" dirty="0">
                <a:latin typeface="Tahoma"/>
                <a:cs typeface="Tahoma"/>
              </a:rPr>
              <a:t>1101	</a:t>
            </a:r>
            <a:r>
              <a:rPr sz="1900" i="1" spc="-50" dirty="0">
                <a:latin typeface="Tahoma"/>
                <a:cs typeface="Tahoma"/>
              </a:rPr>
              <a:t>-</a:t>
            </a:r>
            <a:r>
              <a:rPr sz="1900" i="1" spc="-55" dirty="0">
                <a:latin typeface="Tahoma"/>
                <a:cs typeface="Tahoma"/>
              </a:rPr>
              <a:t>5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ts val="2160"/>
              </a:lnSpc>
              <a:tabLst>
                <a:tab pos="657225" algn="l"/>
              </a:tabLst>
            </a:pPr>
            <a:r>
              <a:rPr sz="1900" i="1" spc="-55" dirty="0">
                <a:latin typeface="Tahoma"/>
                <a:cs typeface="Tahoma"/>
              </a:rPr>
              <a:t>1110	</a:t>
            </a:r>
            <a:r>
              <a:rPr sz="1900" i="1" spc="-50" dirty="0">
                <a:latin typeface="Tahoma"/>
                <a:cs typeface="Tahoma"/>
              </a:rPr>
              <a:t>-</a:t>
            </a:r>
            <a:r>
              <a:rPr sz="1900" i="1" spc="-55" dirty="0">
                <a:latin typeface="Tahoma"/>
                <a:cs typeface="Tahoma"/>
              </a:rPr>
              <a:t>6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ts val="2220"/>
              </a:lnSpc>
              <a:tabLst>
                <a:tab pos="657225" algn="l"/>
              </a:tabLst>
            </a:pPr>
            <a:r>
              <a:rPr sz="1900" i="1" spc="-55" dirty="0">
                <a:latin typeface="Tahoma"/>
                <a:cs typeface="Tahoma"/>
              </a:rPr>
              <a:t>1111	</a:t>
            </a:r>
            <a:r>
              <a:rPr sz="1900" i="1" spc="-50" dirty="0">
                <a:latin typeface="Tahoma"/>
                <a:cs typeface="Tahoma"/>
              </a:rPr>
              <a:t>-</a:t>
            </a:r>
            <a:r>
              <a:rPr sz="1900" i="1" spc="-55" dirty="0">
                <a:latin typeface="Tahoma"/>
                <a:cs typeface="Tahoma"/>
              </a:rPr>
              <a:t>7</a:t>
            </a:r>
            <a:endParaRPr sz="1900">
              <a:latin typeface="Tahoma"/>
              <a:cs typeface="Tahoma"/>
            </a:endParaRPr>
          </a:p>
          <a:p>
            <a:pPr marL="34925">
              <a:lnSpc>
                <a:spcPct val="100000"/>
              </a:lnSpc>
              <a:spcBef>
                <a:spcPts val="25"/>
              </a:spcBef>
            </a:pPr>
            <a:r>
              <a:rPr sz="1900" i="1" spc="-45" dirty="0">
                <a:latin typeface="Tahoma"/>
                <a:cs typeface="Tahoma"/>
              </a:rPr>
              <a:t>negativi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30302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Codifica </a:t>
            </a:r>
            <a:r>
              <a:rPr dirty="0"/>
              <a:t>dei </a:t>
            </a:r>
            <a:r>
              <a:rPr spc="-5" dirty="0"/>
              <a:t>dati: 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Numeri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interi</a:t>
            </a:r>
            <a:r>
              <a:rPr u="heavy" spc="-7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relativi</a:t>
            </a:r>
          </a:p>
        </p:txBody>
      </p:sp>
      <p:sp>
        <p:nvSpPr>
          <p:cNvPr id="10" name="object 10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30302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Codifica </a:t>
            </a:r>
            <a:r>
              <a:rPr dirty="0"/>
              <a:t>dei </a:t>
            </a:r>
            <a:r>
              <a:rPr spc="-5" dirty="0"/>
              <a:t>dati: 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Numeri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interi</a:t>
            </a:r>
            <a:r>
              <a:rPr u="heavy" spc="-7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relativi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8040" y="1654555"/>
            <a:ext cx="8352155" cy="2466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009999"/>
              </a:buClr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Rappresentazione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b="1" spc="-75" dirty="0">
                <a:latin typeface="Arial"/>
                <a:cs typeface="Arial"/>
              </a:rPr>
              <a:t>complemento </a:t>
            </a:r>
            <a:r>
              <a:rPr sz="1600" b="1" spc="-5" dirty="0">
                <a:latin typeface="Arial"/>
                <a:cs typeface="Arial"/>
              </a:rPr>
              <a:t>a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469900" lvl="1" indent="-193675">
              <a:lnSpc>
                <a:spcPct val="100000"/>
              </a:lnSpc>
              <a:buClr>
                <a:srgbClr val="009999"/>
              </a:buClr>
              <a:buChar char="•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Il complemento a 2 di un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binario (N)</a:t>
            </a:r>
            <a:r>
              <a:rPr sz="1575" spc="-7" baseline="-21164" dirty="0">
                <a:latin typeface="Arial"/>
                <a:cs typeface="Arial"/>
              </a:rPr>
              <a:t>2 </a:t>
            </a:r>
            <a:r>
              <a:rPr sz="1600" spc="-5" dirty="0">
                <a:latin typeface="Arial"/>
                <a:cs typeface="Arial"/>
              </a:rPr>
              <a:t>a n cifre è il </a:t>
            </a:r>
            <a:r>
              <a:rPr sz="1600" spc="-10" dirty="0">
                <a:latin typeface="Arial"/>
                <a:cs typeface="Arial"/>
              </a:rPr>
              <a:t>numero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</a:t>
            </a:r>
            <a:r>
              <a:rPr sz="1575" spc="-7" baseline="26455" dirty="0">
                <a:latin typeface="Arial"/>
                <a:cs typeface="Arial"/>
              </a:rPr>
              <a:t>n</a:t>
            </a:r>
            <a:r>
              <a:rPr sz="1600" spc="-5" dirty="0">
                <a:latin typeface="Symbol"/>
                <a:cs typeface="Symbol"/>
              </a:rPr>
              <a:t></a:t>
            </a:r>
            <a:r>
              <a:rPr sz="1600" spc="-5" dirty="0">
                <a:latin typeface="Arial"/>
                <a:cs typeface="Arial"/>
              </a:rPr>
              <a:t>(N)</a:t>
            </a:r>
            <a:r>
              <a:rPr sz="1575" spc="-7" baseline="-21164" dirty="0">
                <a:latin typeface="Arial"/>
                <a:cs typeface="Arial"/>
              </a:rPr>
              <a:t>2</a:t>
            </a:r>
            <a:endParaRPr sz="1575" baseline="-21164">
              <a:latin typeface="Arial"/>
              <a:cs typeface="Arial"/>
            </a:endParaRPr>
          </a:p>
          <a:p>
            <a:pPr marL="469900" lvl="1" indent="-193675">
              <a:lnSpc>
                <a:spcPct val="100000"/>
              </a:lnSpc>
              <a:spcBef>
                <a:spcPts val="1920"/>
              </a:spcBef>
              <a:buClr>
                <a:srgbClr val="009999"/>
              </a:buClr>
              <a:buChar char="•"/>
              <a:tabLst>
                <a:tab pos="469900" algn="l"/>
              </a:tabLst>
            </a:pP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bit più a sinistra indica </a:t>
            </a:r>
            <a:r>
              <a:rPr sz="1600" dirty="0">
                <a:latin typeface="Arial"/>
                <a:cs typeface="Arial"/>
              </a:rPr>
              <a:t>il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segno,</a:t>
            </a:r>
            <a:endParaRPr sz="1600">
              <a:latin typeface="Arial"/>
              <a:cs typeface="Arial"/>
            </a:endParaRPr>
          </a:p>
          <a:p>
            <a:pPr marL="469900" lvl="1" indent="-193675">
              <a:lnSpc>
                <a:spcPct val="100000"/>
              </a:lnSpc>
              <a:buClr>
                <a:srgbClr val="009999"/>
              </a:buClr>
              <a:buChar char="•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un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numero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positivo</a:t>
            </a:r>
            <a:r>
              <a:rPr sz="1600" spc="-5" dirty="0">
                <a:latin typeface="Arial"/>
                <a:cs typeface="Arial"/>
              </a:rPr>
              <a:t> è individuato dal primo bit uguale a 0 (rappr. modulo e</a:t>
            </a:r>
            <a:r>
              <a:rPr sz="1600" spc="1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segno)</a:t>
            </a:r>
            <a:endParaRPr sz="1600">
              <a:latin typeface="Arial"/>
              <a:cs typeface="Arial"/>
            </a:endParaRPr>
          </a:p>
          <a:p>
            <a:pPr marL="469900" lvl="1" indent="-193675">
              <a:lnSpc>
                <a:spcPct val="100000"/>
              </a:lnSpc>
              <a:buClr>
                <a:srgbClr val="009999"/>
              </a:buClr>
              <a:buChar char="•"/>
              <a:tabLst>
                <a:tab pos="469900" algn="l"/>
              </a:tabLst>
            </a:pPr>
            <a:r>
              <a:rPr sz="1600" spc="-5" dirty="0">
                <a:latin typeface="Arial"/>
                <a:cs typeface="Arial"/>
              </a:rPr>
              <a:t>per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ottenere</a:t>
            </a:r>
            <a:r>
              <a:rPr sz="1600" spc="2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spc="254" dirty="0">
                <a:latin typeface="Arial"/>
                <a:cs typeface="Arial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numero</a:t>
            </a:r>
            <a:r>
              <a:rPr sz="1600" u="sng" spc="2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negativo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partendo</a:t>
            </a:r>
            <a:r>
              <a:rPr sz="1600" spc="2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dalla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sua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versione</a:t>
            </a:r>
            <a:r>
              <a:rPr sz="1600" spc="229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positiva,</a:t>
            </a:r>
            <a:r>
              <a:rPr sz="1600" spc="229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procede</a:t>
            </a:r>
            <a:r>
              <a:rPr sz="1600" spc="2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endParaRPr sz="1600">
              <a:latin typeface="Arial"/>
              <a:cs typeface="Arial"/>
            </a:endParaRPr>
          </a:p>
          <a:p>
            <a:pPr marL="44958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due passi:</a:t>
            </a:r>
            <a:endParaRPr sz="1600">
              <a:latin typeface="Arial"/>
              <a:cs typeface="Arial"/>
            </a:endParaRPr>
          </a:p>
          <a:p>
            <a:pPr marL="1555115" lvl="2" indent="-170815">
              <a:lnSpc>
                <a:spcPct val="100000"/>
              </a:lnSpc>
              <a:spcBef>
                <a:spcPts val="5"/>
              </a:spcBef>
              <a:buAutoNum type="romanUcPeriod"/>
              <a:tabLst>
                <a:tab pos="1555750" algn="l"/>
              </a:tabLst>
            </a:pPr>
            <a:r>
              <a:rPr sz="1600" spc="-5" dirty="0">
                <a:latin typeface="Arial"/>
                <a:cs typeface="Arial"/>
              </a:rPr>
              <a:t>Si sostituiscono tutti gli uno con degli zero e viceversa (complemento a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1)</a:t>
            </a:r>
            <a:endParaRPr sz="1600">
              <a:latin typeface="Arial"/>
              <a:cs typeface="Arial"/>
            </a:endParaRPr>
          </a:p>
          <a:p>
            <a:pPr marL="2298700" marR="267335" lvl="2" indent="-914400">
              <a:lnSpc>
                <a:spcPts val="1920"/>
              </a:lnSpc>
              <a:spcBef>
                <a:spcPts val="65"/>
              </a:spcBef>
              <a:buAutoNum type="romanUcPeriod"/>
              <a:tabLst>
                <a:tab pos="1613535" algn="l"/>
              </a:tabLst>
            </a:pPr>
            <a:r>
              <a:rPr sz="1600" spc="-5" dirty="0">
                <a:latin typeface="Arial"/>
                <a:cs typeface="Arial"/>
              </a:rPr>
              <a:t>Si </a:t>
            </a:r>
            <a:r>
              <a:rPr sz="1600" spc="-10" dirty="0">
                <a:latin typeface="Arial"/>
                <a:cs typeface="Arial"/>
              </a:rPr>
              <a:t>aggiunge </a:t>
            </a:r>
            <a:r>
              <a:rPr sz="1600" spc="-5" dirty="0">
                <a:latin typeface="Arial"/>
                <a:cs typeface="Arial"/>
              </a:rPr>
              <a:t>1 al risultato (somma </a:t>
            </a:r>
            <a:r>
              <a:rPr sz="1600" spc="-10" dirty="0">
                <a:latin typeface="Arial"/>
                <a:cs typeface="Arial"/>
              </a:rPr>
              <a:t>binaria </a:t>
            </a:r>
            <a:r>
              <a:rPr sz="1600" spc="-5" dirty="0">
                <a:latin typeface="Arial"/>
                <a:cs typeface="Arial"/>
              </a:rPr>
              <a:t>simile a quella decimale, </a:t>
            </a:r>
            <a:r>
              <a:rPr sz="1600" dirty="0">
                <a:latin typeface="Arial"/>
                <a:cs typeface="Arial"/>
              </a:rPr>
              <a:t>si  </a:t>
            </a:r>
            <a:r>
              <a:rPr sz="1600" spc="-5" dirty="0">
                <a:latin typeface="Arial"/>
                <a:cs typeface="Arial"/>
              </a:rPr>
              <a:t>riporta 1 se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somma è maggiore di 1) </a:t>
            </a:r>
            <a:r>
              <a:rPr sz="1650" i="1" spc="-35" dirty="0">
                <a:latin typeface="Arial"/>
                <a:cs typeface="Arial"/>
              </a:rPr>
              <a:t>(…vedi </a:t>
            </a:r>
            <a:r>
              <a:rPr sz="1650" i="1" spc="-25" dirty="0">
                <a:latin typeface="Arial"/>
                <a:cs typeface="Arial"/>
              </a:rPr>
              <a:t>slide</a:t>
            </a:r>
            <a:r>
              <a:rPr sz="1650" i="1" spc="12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successiva)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1019" y="4797552"/>
            <a:ext cx="3742944" cy="888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006208" y="4671576"/>
            <a:ext cx="1107440" cy="4629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05"/>
              </a:lnSpc>
              <a:spcBef>
                <a:spcPts val="130"/>
              </a:spcBef>
              <a:tabLst>
                <a:tab pos="446405" algn="l"/>
              </a:tabLst>
            </a:pPr>
            <a:r>
              <a:rPr sz="1450" i="1" spc="-25" dirty="0">
                <a:latin typeface="Arial"/>
                <a:cs typeface="Arial"/>
              </a:rPr>
              <a:t>ES:	</a:t>
            </a:r>
            <a:r>
              <a:rPr sz="1450" i="1" spc="-30" dirty="0">
                <a:latin typeface="Arial"/>
                <a:cs typeface="Arial"/>
              </a:rPr>
              <a:t>6=</a:t>
            </a:r>
            <a:r>
              <a:rPr sz="1450" i="1" spc="-85" dirty="0">
                <a:latin typeface="Arial"/>
                <a:cs typeface="Arial"/>
              </a:rPr>
              <a:t> </a:t>
            </a:r>
            <a:r>
              <a:rPr sz="1450" i="1" spc="-35" dirty="0">
                <a:latin typeface="Arial"/>
                <a:cs typeface="Arial"/>
              </a:rPr>
              <a:t>0110</a:t>
            </a:r>
            <a:endParaRPr sz="1450">
              <a:latin typeface="Arial"/>
              <a:cs typeface="Arial"/>
            </a:endParaRPr>
          </a:p>
          <a:p>
            <a:pPr marL="307975">
              <a:lnSpc>
                <a:spcPts val="1705"/>
              </a:lnSpc>
              <a:tabLst>
                <a:tab pos="662940" algn="l"/>
              </a:tabLst>
            </a:pPr>
            <a:r>
              <a:rPr sz="1450" i="1" spc="-25" dirty="0">
                <a:latin typeface="Arial"/>
                <a:cs typeface="Arial"/>
              </a:rPr>
              <a:t>1)	</a:t>
            </a:r>
            <a:r>
              <a:rPr sz="1450" i="1" spc="-35" dirty="0">
                <a:latin typeface="Arial"/>
                <a:cs typeface="Arial"/>
              </a:rPr>
              <a:t>1001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1865" y="5096772"/>
            <a:ext cx="77343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61035" algn="l"/>
              </a:tabLst>
            </a:pPr>
            <a:r>
              <a:rPr sz="1450" i="1" spc="-35" dirty="0">
                <a:latin typeface="Arial"/>
                <a:cs typeface="Arial"/>
              </a:rPr>
              <a:t>2</a:t>
            </a:r>
            <a:r>
              <a:rPr sz="1450" i="1" spc="-20" dirty="0">
                <a:latin typeface="Arial"/>
                <a:cs typeface="Arial"/>
              </a:rPr>
              <a:t>)</a:t>
            </a:r>
            <a:r>
              <a:rPr sz="1450" i="1" dirty="0">
                <a:latin typeface="Arial"/>
                <a:cs typeface="Arial"/>
              </a:rPr>
              <a:t>	</a:t>
            </a:r>
            <a:r>
              <a:rPr sz="1450" i="1" spc="-3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23252" y="5310132"/>
            <a:ext cx="146558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71475" algn="l"/>
                <a:tab pos="1452245" algn="l"/>
              </a:tabLst>
            </a:pPr>
            <a:r>
              <a:rPr sz="1450" i="1" strike="sngStrike" spc="-15" dirty="0">
                <a:latin typeface="Arial"/>
                <a:cs typeface="Arial"/>
              </a:rPr>
              <a:t> 	</a:t>
            </a:r>
            <a:r>
              <a:rPr sz="1450" i="1" strike="sngStrike" spc="-30" dirty="0">
                <a:latin typeface="Arial"/>
                <a:cs typeface="Arial"/>
              </a:rPr>
              <a:t>1010</a:t>
            </a:r>
            <a:r>
              <a:rPr sz="1450" i="1" strike="sngStrike" spc="-135" dirty="0">
                <a:latin typeface="Arial"/>
                <a:cs typeface="Arial"/>
              </a:rPr>
              <a:t> </a:t>
            </a:r>
            <a:r>
              <a:rPr sz="1450" i="1" strike="sngStrike" spc="-25" dirty="0">
                <a:latin typeface="Arial"/>
                <a:cs typeface="Arial"/>
              </a:rPr>
              <a:t>=-6	</a:t>
            </a:r>
            <a:endParaRPr sz="14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0442" y="5800920"/>
            <a:ext cx="5392420" cy="8337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4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Il </a:t>
            </a:r>
            <a:r>
              <a:rPr sz="1600" spc="-10" dirty="0">
                <a:latin typeface="Arial"/>
                <a:cs typeface="Arial"/>
              </a:rPr>
              <a:t>campo </a:t>
            </a:r>
            <a:r>
              <a:rPr sz="1600" spc="-5" dirty="0">
                <a:latin typeface="Arial"/>
                <a:cs typeface="Arial"/>
              </a:rPr>
              <a:t>dei </a:t>
            </a:r>
            <a:r>
              <a:rPr sz="1600" spc="-10" dirty="0">
                <a:latin typeface="Arial"/>
                <a:cs typeface="Arial"/>
              </a:rPr>
              <a:t>numeri </a:t>
            </a:r>
            <a:r>
              <a:rPr sz="1600" spc="-5" dirty="0">
                <a:latin typeface="Arial"/>
                <a:cs typeface="Arial"/>
              </a:rPr>
              <a:t>rappresentabili è da </a:t>
            </a:r>
            <a:r>
              <a:rPr sz="1600" dirty="0">
                <a:latin typeface="Symbol"/>
                <a:cs typeface="Symbol"/>
              </a:rPr>
              <a:t>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575" baseline="26455" dirty="0">
                <a:latin typeface="Arial"/>
                <a:cs typeface="Arial"/>
              </a:rPr>
              <a:t>n-1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+2</a:t>
            </a:r>
            <a:r>
              <a:rPr sz="1575" spc="-7" baseline="26455" dirty="0">
                <a:latin typeface="Arial"/>
                <a:cs typeface="Arial"/>
              </a:rPr>
              <a:t>n-1</a:t>
            </a:r>
            <a:r>
              <a:rPr sz="1600" spc="-5" dirty="0">
                <a:latin typeface="Symbol"/>
                <a:cs typeface="Symbol"/>
              </a:rPr>
              <a:t></a:t>
            </a: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  <a:p>
            <a:pPr marR="792480" algn="r">
              <a:lnSpc>
                <a:spcPts val="1950"/>
              </a:lnSpc>
              <a:spcBef>
                <a:spcPts val="290"/>
              </a:spcBef>
            </a:pPr>
            <a:r>
              <a:rPr sz="1650" i="1" spc="-30" dirty="0">
                <a:latin typeface="Arial"/>
                <a:cs typeface="Arial"/>
              </a:rPr>
              <a:t>Nota: </a:t>
            </a:r>
            <a:r>
              <a:rPr sz="1650" i="1" spc="-35" dirty="0">
                <a:latin typeface="Arial"/>
                <a:cs typeface="Arial"/>
              </a:rPr>
              <a:t>0111</a:t>
            </a:r>
            <a:r>
              <a:rPr sz="1650" i="1" spc="375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+7</a:t>
            </a:r>
            <a:endParaRPr sz="1650">
              <a:latin typeface="Arial"/>
              <a:cs typeface="Arial"/>
            </a:endParaRPr>
          </a:p>
          <a:p>
            <a:pPr marR="814069" algn="r">
              <a:lnSpc>
                <a:spcPts val="1950"/>
              </a:lnSpc>
              <a:tabLst>
                <a:tab pos="622935" algn="l"/>
              </a:tabLst>
            </a:pPr>
            <a:r>
              <a:rPr sz="1650" i="1" spc="-35" dirty="0">
                <a:latin typeface="Arial"/>
                <a:cs typeface="Arial"/>
              </a:rPr>
              <a:t>100</a:t>
            </a:r>
            <a:r>
              <a:rPr sz="1650" i="1" spc="-30" dirty="0">
                <a:latin typeface="Arial"/>
                <a:cs typeface="Arial"/>
              </a:rPr>
              <a:t>0</a:t>
            </a:r>
            <a:r>
              <a:rPr sz="1650" i="1" dirty="0">
                <a:latin typeface="Arial"/>
                <a:cs typeface="Arial"/>
              </a:rPr>
              <a:t>	</a:t>
            </a:r>
            <a:r>
              <a:rPr sz="1650" i="1" spc="-25" dirty="0">
                <a:latin typeface="Arial"/>
                <a:cs typeface="Arial"/>
              </a:rPr>
              <a:t>-</a:t>
            </a:r>
            <a:r>
              <a:rPr sz="1650" i="1" spc="-30" dirty="0">
                <a:latin typeface="Arial"/>
                <a:cs typeface="Arial"/>
              </a:rPr>
              <a:t>8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02302" y="4671576"/>
            <a:ext cx="1107440" cy="4629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705"/>
              </a:lnSpc>
              <a:spcBef>
                <a:spcPts val="130"/>
              </a:spcBef>
              <a:tabLst>
                <a:tab pos="446405" algn="l"/>
              </a:tabLst>
            </a:pPr>
            <a:r>
              <a:rPr sz="1450" i="1" spc="-25" dirty="0">
                <a:latin typeface="Arial"/>
                <a:cs typeface="Arial"/>
              </a:rPr>
              <a:t>ES:	</a:t>
            </a:r>
            <a:r>
              <a:rPr sz="1450" i="1" spc="-30" dirty="0">
                <a:latin typeface="Arial"/>
                <a:cs typeface="Arial"/>
              </a:rPr>
              <a:t>4=</a:t>
            </a:r>
            <a:r>
              <a:rPr sz="1450" i="1" spc="-85" dirty="0">
                <a:latin typeface="Arial"/>
                <a:cs typeface="Arial"/>
              </a:rPr>
              <a:t> </a:t>
            </a:r>
            <a:r>
              <a:rPr sz="1450" i="1" spc="-35" dirty="0">
                <a:latin typeface="Arial"/>
                <a:cs typeface="Arial"/>
              </a:rPr>
              <a:t>0100</a:t>
            </a:r>
            <a:endParaRPr sz="1450">
              <a:latin typeface="Arial"/>
              <a:cs typeface="Arial"/>
            </a:endParaRPr>
          </a:p>
          <a:p>
            <a:pPr marL="307975">
              <a:lnSpc>
                <a:spcPts val="1705"/>
              </a:lnSpc>
              <a:tabLst>
                <a:tab pos="662940" algn="l"/>
              </a:tabLst>
            </a:pPr>
            <a:r>
              <a:rPr sz="1450" i="1" spc="-25" dirty="0">
                <a:latin typeface="Arial"/>
                <a:cs typeface="Arial"/>
              </a:rPr>
              <a:t>1)	</a:t>
            </a:r>
            <a:r>
              <a:rPr sz="1450" i="1" spc="-35" dirty="0">
                <a:latin typeface="Arial"/>
                <a:cs typeface="Arial"/>
              </a:rPr>
              <a:t>1011</a:t>
            </a:r>
            <a:endParaRPr sz="14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97958" y="5096772"/>
            <a:ext cx="18415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0" dirty="0">
                <a:latin typeface="Arial"/>
                <a:cs typeface="Arial"/>
              </a:rPr>
              <a:t>2)</a:t>
            </a:r>
            <a:endParaRPr sz="14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78628" y="5096772"/>
            <a:ext cx="731520" cy="4648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8905" algn="ctr">
              <a:lnSpc>
                <a:spcPts val="1710"/>
              </a:lnSpc>
              <a:spcBef>
                <a:spcPts val="130"/>
              </a:spcBef>
            </a:pPr>
            <a:r>
              <a:rPr sz="1450" i="1" spc="-3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710"/>
              </a:lnSpc>
            </a:pPr>
            <a:r>
              <a:rPr sz="1450" i="1" spc="-30" dirty="0">
                <a:latin typeface="Arial"/>
                <a:cs typeface="Arial"/>
              </a:rPr>
              <a:t>1100</a:t>
            </a:r>
            <a:r>
              <a:rPr sz="1450" i="1" spc="-110" dirty="0">
                <a:latin typeface="Arial"/>
                <a:cs typeface="Arial"/>
              </a:rPr>
              <a:t> </a:t>
            </a:r>
            <a:r>
              <a:rPr sz="1450" i="1" spc="-25" dirty="0">
                <a:latin typeface="Arial"/>
                <a:cs typeface="Arial"/>
              </a:rPr>
              <a:t>=-4</a:t>
            </a:r>
            <a:endParaRPr sz="145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89932" y="5372100"/>
            <a:ext cx="1440180" cy="0"/>
          </a:xfrm>
          <a:custGeom>
            <a:avLst/>
            <a:gdLst/>
            <a:ahLst/>
            <a:cxnLst/>
            <a:rect l="l" t="t" r="r" b="b"/>
            <a:pathLst>
              <a:path w="1440179">
                <a:moveTo>
                  <a:pt x="0" y="0"/>
                </a:moveTo>
                <a:lnTo>
                  <a:pt x="144017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721942"/>
            <a:ext cx="5298440" cy="2827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Consideriamo le 4 possibilità di addizione tra due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bit:</a:t>
            </a:r>
            <a:endParaRPr sz="1600">
              <a:latin typeface="Arial"/>
              <a:cs typeface="Arial"/>
            </a:endParaRPr>
          </a:p>
          <a:p>
            <a:pPr marL="374015" algn="ctr">
              <a:lnSpc>
                <a:spcPts val="1950"/>
              </a:lnSpc>
              <a:spcBef>
                <a:spcPts val="1475"/>
              </a:spcBef>
            </a:pPr>
            <a:r>
              <a:rPr sz="1650" i="1" spc="-30" dirty="0">
                <a:latin typeface="Arial"/>
                <a:cs typeface="Arial"/>
              </a:rPr>
              <a:t>0 </a:t>
            </a:r>
            <a:r>
              <a:rPr sz="1650" i="1" spc="-35" dirty="0">
                <a:latin typeface="Arial"/>
                <a:cs typeface="Arial"/>
              </a:rPr>
              <a:t>+ </a:t>
            </a:r>
            <a:r>
              <a:rPr sz="1650" i="1" spc="-30" dirty="0">
                <a:latin typeface="Arial"/>
                <a:cs typeface="Arial"/>
              </a:rPr>
              <a:t>0 </a:t>
            </a:r>
            <a:r>
              <a:rPr sz="1650" i="1" spc="-35" dirty="0">
                <a:latin typeface="Arial"/>
                <a:cs typeface="Arial"/>
              </a:rPr>
              <a:t>= </a:t>
            </a:r>
            <a:r>
              <a:rPr sz="1650" i="1" spc="-30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L="374015" algn="ctr">
              <a:lnSpc>
                <a:spcPts val="1920"/>
              </a:lnSpc>
            </a:pPr>
            <a:r>
              <a:rPr sz="1650" i="1" spc="-30" dirty="0">
                <a:latin typeface="Arial"/>
                <a:cs typeface="Arial"/>
              </a:rPr>
              <a:t>0 </a:t>
            </a:r>
            <a:r>
              <a:rPr sz="1650" i="1" spc="-35" dirty="0">
                <a:latin typeface="Arial"/>
                <a:cs typeface="Arial"/>
              </a:rPr>
              <a:t>+ </a:t>
            </a:r>
            <a:r>
              <a:rPr sz="1650" i="1" spc="-30" dirty="0">
                <a:latin typeface="Arial"/>
                <a:cs typeface="Arial"/>
              </a:rPr>
              <a:t>1 </a:t>
            </a:r>
            <a:r>
              <a:rPr sz="1650" i="1" spc="-35" dirty="0">
                <a:latin typeface="Arial"/>
                <a:cs typeface="Arial"/>
              </a:rPr>
              <a:t>= </a:t>
            </a:r>
            <a:r>
              <a:rPr sz="1650" i="1" spc="-30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  <a:p>
            <a:pPr marL="374015" algn="ctr">
              <a:lnSpc>
                <a:spcPts val="1920"/>
              </a:lnSpc>
            </a:pPr>
            <a:r>
              <a:rPr sz="1650" i="1" spc="-30" dirty="0">
                <a:latin typeface="Arial"/>
                <a:cs typeface="Arial"/>
              </a:rPr>
              <a:t>1 </a:t>
            </a:r>
            <a:r>
              <a:rPr sz="1650" i="1" spc="-35" dirty="0">
                <a:latin typeface="Arial"/>
                <a:cs typeface="Arial"/>
              </a:rPr>
              <a:t>+ </a:t>
            </a:r>
            <a:r>
              <a:rPr sz="1650" i="1" spc="-30" dirty="0">
                <a:latin typeface="Arial"/>
                <a:cs typeface="Arial"/>
              </a:rPr>
              <a:t>0 </a:t>
            </a:r>
            <a:r>
              <a:rPr sz="1650" i="1" spc="-35" dirty="0">
                <a:latin typeface="Arial"/>
                <a:cs typeface="Arial"/>
              </a:rPr>
              <a:t>= </a:t>
            </a:r>
            <a:r>
              <a:rPr sz="1650" i="1" spc="-30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  <a:p>
            <a:pPr marL="2433955">
              <a:lnSpc>
                <a:spcPts val="1950"/>
              </a:lnSpc>
            </a:pPr>
            <a:r>
              <a:rPr sz="1650" i="1" spc="-30" dirty="0">
                <a:latin typeface="Arial"/>
                <a:cs typeface="Arial"/>
              </a:rPr>
              <a:t>1 </a:t>
            </a:r>
            <a:r>
              <a:rPr sz="1650" i="1" spc="-35" dirty="0">
                <a:latin typeface="Arial"/>
                <a:cs typeface="Arial"/>
              </a:rPr>
              <a:t>+ </a:t>
            </a:r>
            <a:r>
              <a:rPr sz="1650" i="1" spc="-30" dirty="0">
                <a:latin typeface="Arial"/>
                <a:cs typeface="Arial"/>
              </a:rPr>
              <a:t>1 </a:t>
            </a:r>
            <a:r>
              <a:rPr sz="1650" i="1" spc="-35" dirty="0">
                <a:latin typeface="Arial"/>
                <a:cs typeface="Arial"/>
              </a:rPr>
              <a:t>= </a:t>
            </a:r>
            <a:r>
              <a:rPr sz="1650" i="1" spc="-30" dirty="0">
                <a:latin typeface="Arial"/>
                <a:cs typeface="Arial"/>
              </a:rPr>
              <a:t>0 </a:t>
            </a:r>
            <a:r>
              <a:rPr sz="1650" i="1" spc="-35" dirty="0">
                <a:latin typeface="Arial"/>
                <a:cs typeface="Arial"/>
              </a:rPr>
              <a:t>con </a:t>
            </a:r>
            <a:r>
              <a:rPr sz="1650" i="1" spc="-25" dirty="0">
                <a:latin typeface="Arial"/>
                <a:cs typeface="Arial"/>
              </a:rPr>
              <a:t>riporto (carry) di</a:t>
            </a:r>
            <a:r>
              <a:rPr sz="1650" i="1" spc="13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600" spc="-10" dirty="0">
                <a:latin typeface="Arial"/>
                <a:cs typeface="Arial"/>
              </a:rPr>
              <a:t>Osservazione…. </a:t>
            </a:r>
            <a:r>
              <a:rPr sz="1600" spc="-5" dirty="0">
                <a:latin typeface="Arial"/>
                <a:cs typeface="Arial"/>
              </a:rPr>
              <a:t>(1)</a:t>
            </a:r>
            <a:r>
              <a:rPr sz="1575" spc="-7" baseline="-21164" dirty="0">
                <a:latin typeface="Arial"/>
                <a:cs typeface="Arial"/>
              </a:rPr>
              <a:t>2</a:t>
            </a:r>
            <a:r>
              <a:rPr sz="1600" spc="-5" dirty="0">
                <a:latin typeface="Arial"/>
                <a:cs typeface="Arial"/>
              </a:rPr>
              <a:t>+(1)</a:t>
            </a:r>
            <a:r>
              <a:rPr sz="1575" spc="-7" baseline="-21164" dirty="0">
                <a:latin typeface="Arial"/>
                <a:cs typeface="Arial"/>
              </a:rPr>
              <a:t>2 </a:t>
            </a:r>
            <a:r>
              <a:rPr sz="1600" spc="-5" dirty="0">
                <a:latin typeface="Arial"/>
                <a:cs typeface="Arial"/>
              </a:rPr>
              <a:t>= (10)</a:t>
            </a:r>
            <a:r>
              <a:rPr sz="1575" spc="-7" baseline="-21164" dirty="0">
                <a:latin typeface="Arial"/>
                <a:cs typeface="Arial"/>
              </a:rPr>
              <a:t>2 </a:t>
            </a:r>
            <a:r>
              <a:rPr sz="1600" spc="-5" dirty="0">
                <a:latin typeface="Arial"/>
                <a:cs typeface="Arial"/>
              </a:rPr>
              <a:t>… (1+1=2)</a:t>
            </a:r>
            <a:r>
              <a:rPr sz="1575" spc="-7" baseline="-21164" dirty="0">
                <a:latin typeface="Arial"/>
                <a:cs typeface="Arial"/>
              </a:rPr>
              <a:t>10</a:t>
            </a:r>
            <a:r>
              <a:rPr sz="1575" spc="37" baseline="-2116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!!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349250">
              <a:lnSpc>
                <a:spcPct val="100000"/>
              </a:lnSpc>
            </a:pPr>
            <a:r>
              <a:rPr sz="1650" i="1" spc="-35" dirty="0">
                <a:latin typeface="Arial"/>
                <a:cs typeface="Arial"/>
              </a:rPr>
              <a:t>Esempio</a:t>
            </a:r>
            <a:endParaRPr sz="1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8473" y="4540082"/>
            <a:ext cx="70485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Arial"/>
                <a:cs typeface="Arial"/>
              </a:rPr>
              <a:t>1 </a:t>
            </a:r>
            <a:r>
              <a:rPr sz="1650" i="1" spc="-35" dirty="0">
                <a:latin typeface="Arial"/>
                <a:cs typeface="Arial"/>
              </a:rPr>
              <a:t>11 </a:t>
            </a:r>
            <a:r>
              <a:rPr sz="1650" i="1" spc="-30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8473" y="4783923"/>
            <a:ext cx="104648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5" dirty="0">
                <a:latin typeface="Arial"/>
                <a:cs typeface="Arial"/>
              </a:rPr>
              <a:t>01011011+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5528" y="5027762"/>
            <a:ext cx="1247775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950"/>
              </a:lnSpc>
              <a:spcBef>
                <a:spcPts val="130"/>
              </a:spcBef>
              <a:tabLst>
                <a:tab pos="202565" algn="l"/>
              </a:tabLst>
            </a:pPr>
            <a:r>
              <a:rPr sz="1650" i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65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01011010</a:t>
            </a:r>
            <a:r>
              <a:rPr sz="1650" i="1" u="sng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1650">
              <a:latin typeface="Arial"/>
              <a:cs typeface="Arial"/>
            </a:endParaRPr>
          </a:p>
          <a:p>
            <a:pPr marL="85725" algn="ctr">
              <a:lnSpc>
                <a:spcPts val="1950"/>
              </a:lnSpc>
            </a:pPr>
            <a:r>
              <a:rPr sz="1650" i="1" spc="-30" dirty="0">
                <a:latin typeface="Arial"/>
                <a:cs typeface="Arial"/>
              </a:rPr>
              <a:t>10110101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4532" y="4564379"/>
            <a:ext cx="868680" cy="291465"/>
          </a:xfrm>
          <a:custGeom>
            <a:avLst/>
            <a:gdLst/>
            <a:ahLst/>
            <a:cxnLst/>
            <a:rect l="l" t="t" r="r" b="b"/>
            <a:pathLst>
              <a:path w="868679" h="291464">
                <a:moveTo>
                  <a:pt x="0" y="291084"/>
                </a:moveTo>
                <a:lnTo>
                  <a:pt x="868680" y="291084"/>
                </a:lnTo>
                <a:lnTo>
                  <a:pt x="868680" y="0"/>
                </a:lnTo>
                <a:lnTo>
                  <a:pt x="0" y="0"/>
                </a:lnTo>
                <a:lnTo>
                  <a:pt x="0" y="291084"/>
                </a:lnTo>
                <a:close/>
              </a:path>
            </a:pathLst>
          </a:custGeom>
          <a:ln w="9144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80001" y="4524207"/>
            <a:ext cx="53276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20" dirty="0">
                <a:latin typeface="Arial"/>
                <a:cs typeface="Arial"/>
              </a:rPr>
              <a:t>riporti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05728" y="4602479"/>
            <a:ext cx="943610" cy="1109980"/>
          </a:xfrm>
          <a:custGeom>
            <a:avLst/>
            <a:gdLst/>
            <a:ahLst/>
            <a:cxnLst/>
            <a:rect l="l" t="t" r="r" b="b"/>
            <a:pathLst>
              <a:path w="943609" h="1109979">
                <a:moveTo>
                  <a:pt x="0" y="1109472"/>
                </a:moveTo>
                <a:lnTo>
                  <a:pt x="943355" y="1109472"/>
                </a:lnTo>
                <a:lnTo>
                  <a:pt x="943355" y="0"/>
                </a:lnTo>
                <a:lnTo>
                  <a:pt x="0" y="0"/>
                </a:lnTo>
                <a:lnTo>
                  <a:pt x="0" y="1109472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38315" y="5337047"/>
            <a:ext cx="631190" cy="0"/>
          </a:xfrm>
          <a:custGeom>
            <a:avLst/>
            <a:gdLst/>
            <a:ahLst/>
            <a:cxnLst/>
            <a:rect l="l" t="t" r="r" b="b"/>
            <a:pathLst>
              <a:path w="631190">
                <a:moveTo>
                  <a:pt x="0" y="0"/>
                </a:moveTo>
                <a:lnTo>
                  <a:pt x="6309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05728" y="4602479"/>
            <a:ext cx="943610" cy="1109980"/>
          </a:xfrm>
          <a:prstGeom prst="rect">
            <a:avLst/>
          </a:prstGeom>
          <a:ln w="9144">
            <a:solidFill>
              <a:srgbClr val="6600CC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090"/>
              </a:spcBef>
            </a:pPr>
            <a:r>
              <a:rPr sz="1650" i="1" spc="-35" dirty="0">
                <a:latin typeface="Arial"/>
                <a:cs typeface="Arial"/>
              </a:rPr>
              <a:t>91+</a:t>
            </a:r>
            <a:endParaRPr sz="1650">
              <a:latin typeface="Arial"/>
              <a:cs typeface="Arial"/>
            </a:endParaRPr>
          </a:p>
          <a:p>
            <a:pPr marR="138430" algn="ctr">
              <a:lnSpc>
                <a:spcPct val="100000"/>
              </a:lnSpc>
              <a:spcBef>
                <a:spcPts val="254"/>
              </a:spcBef>
            </a:pPr>
            <a:r>
              <a:rPr sz="1650" i="1" spc="-35" dirty="0">
                <a:latin typeface="Arial"/>
                <a:cs typeface="Arial"/>
              </a:rPr>
              <a:t>90</a:t>
            </a:r>
            <a:endParaRPr sz="1650">
              <a:latin typeface="Arial"/>
              <a:cs typeface="Arial"/>
            </a:endParaRPr>
          </a:p>
          <a:p>
            <a:pPr marR="262890" algn="ctr">
              <a:lnSpc>
                <a:spcPct val="100000"/>
              </a:lnSpc>
              <a:spcBef>
                <a:spcPts val="385"/>
              </a:spcBef>
            </a:pPr>
            <a:r>
              <a:rPr sz="1650" i="1" spc="-30" dirty="0">
                <a:latin typeface="Arial"/>
                <a:cs typeface="Arial"/>
              </a:rPr>
              <a:t>181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86171" y="4946903"/>
            <a:ext cx="556260" cy="283845"/>
          </a:xfrm>
          <a:custGeom>
            <a:avLst/>
            <a:gdLst/>
            <a:ahLst/>
            <a:cxnLst/>
            <a:rect l="l" t="t" r="r" b="b"/>
            <a:pathLst>
              <a:path w="556260" h="283845">
                <a:moveTo>
                  <a:pt x="138556" y="0"/>
                </a:moveTo>
                <a:lnTo>
                  <a:pt x="0" y="141732"/>
                </a:lnTo>
                <a:lnTo>
                  <a:pt x="138556" y="283464"/>
                </a:lnTo>
                <a:lnTo>
                  <a:pt x="138556" y="212598"/>
                </a:lnTo>
                <a:lnTo>
                  <a:pt x="556260" y="212598"/>
                </a:lnTo>
                <a:lnTo>
                  <a:pt x="556260" y="70866"/>
                </a:lnTo>
                <a:lnTo>
                  <a:pt x="138556" y="70866"/>
                </a:lnTo>
                <a:lnTo>
                  <a:pt x="138556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86171" y="4946903"/>
            <a:ext cx="556260" cy="283845"/>
          </a:xfrm>
          <a:custGeom>
            <a:avLst/>
            <a:gdLst/>
            <a:ahLst/>
            <a:cxnLst/>
            <a:rect l="l" t="t" r="r" b="b"/>
            <a:pathLst>
              <a:path w="556260" h="283845">
                <a:moveTo>
                  <a:pt x="0" y="141732"/>
                </a:moveTo>
                <a:lnTo>
                  <a:pt x="138556" y="0"/>
                </a:lnTo>
                <a:lnTo>
                  <a:pt x="138556" y="70866"/>
                </a:lnTo>
                <a:lnTo>
                  <a:pt x="556260" y="70866"/>
                </a:lnTo>
                <a:lnTo>
                  <a:pt x="556260" y="212598"/>
                </a:lnTo>
                <a:lnTo>
                  <a:pt x="138556" y="212598"/>
                </a:lnTo>
                <a:lnTo>
                  <a:pt x="138556" y="283464"/>
                </a:lnTo>
                <a:lnTo>
                  <a:pt x="0" y="141732"/>
                </a:lnTo>
                <a:close/>
              </a:path>
            </a:pathLst>
          </a:custGeom>
          <a:ln w="9144">
            <a:solidFill>
              <a:srgbClr val="66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Addizione</a:t>
            </a:r>
            <a:r>
              <a:rPr spc="-10" dirty="0"/>
              <a:t> </a:t>
            </a:r>
            <a:r>
              <a:rPr spc="-5" dirty="0"/>
              <a:t>Binaria</a:t>
            </a:r>
          </a:p>
        </p:txBody>
      </p:sp>
      <p:sp>
        <p:nvSpPr>
          <p:cNvPr id="15" name="object 15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5632" y="1679448"/>
            <a:ext cx="892302" cy="45491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43811" y="1679448"/>
            <a:ext cx="895350" cy="45491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775" y="1972055"/>
            <a:ext cx="893826" cy="454913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3624" y="1972055"/>
            <a:ext cx="971550" cy="454913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3443" y="1676806"/>
            <a:ext cx="8022590" cy="14401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 </a:t>
            </a:r>
            <a:r>
              <a:rPr sz="1600" spc="-10" dirty="0">
                <a:solidFill>
                  <a:srgbClr val="0000FF"/>
                </a:solidFill>
                <a:latin typeface="Arial"/>
                <a:cs typeface="Arial"/>
              </a:rPr>
              <a:t>numeri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positivi </a:t>
            </a:r>
            <a:r>
              <a:rPr sz="1600" spc="-5" dirty="0">
                <a:latin typeface="Arial"/>
                <a:cs typeface="Arial"/>
              </a:rPr>
              <a:t>sono rappresentati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modulo e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segno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 </a:t>
            </a:r>
            <a:r>
              <a:rPr sz="1600" spc="-5" dirty="0">
                <a:solidFill>
                  <a:srgbClr val="0000FF"/>
                </a:solidFill>
                <a:latin typeface="Arial"/>
                <a:cs typeface="Arial"/>
              </a:rPr>
              <a:t>numeri negativi </a:t>
            </a:r>
            <a:r>
              <a:rPr sz="1600" spc="-5" dirty="0">
                <a:latin typeface="Arial"/>
                <a:cs typeface="Arial"/>
              </a:rPr>
              <a:t>hanno un 1 </a:t>
            </a:r>
            <a:r>
              <a:rPr sz="1600" spc="-10" dirty="0">
                <a:latin typeface="Arial"/>
                <a:cs typeface="Arial"/>
              </a:rPr>
              <a:t>nella </a:t>
            </a:r>
            <a:r>
              <a:rPr sz="1600" spc="-5" dirty="0">
                <a:latin typeface="Arial"/>
                <a:cs typeface="Arial"/>
              </a:rPr>
              <a:t>posizione </a:t>
            </a:r>
            <a:r>
              <a:rPr sz="1600" spc="-10" dirty="0">
                <a:latin typeface="Arial"/>
                <a:cs typeface="Arial"/>
              </a:rPr>
              <a:t>più significativa </a:t>
            </a:r>
            <a:r>
              <a:rPr sz="1600" spc="-5" dirty="0">
                <a:latin typeface="Arial"/>
                <a:cs typeface="Arial"/>
              </a:rPr>
              <a:t>e </a:t>
            </a:r>
            <a:r>
              <a:rPr sz="1600" spc="-10" dirty="0">
                <a:latin typeface="Arial"/>
                <a:cs typeface="Arial"/>
              </a:rPr>
              <a:t>sono </a:t>
            </a:r>
            <a:r>
              <a:rPr sz="1600" spc="-5" dirty="0">
                <a:latin typeface="Arial"/>
                <a:cs typeface="Arial"/>
              </a:rPr>
              <a:t>rappresentati </a:t>
            </a:r>
            <a:r>
              <a:rPr sz="1600" dirty="0">
                <a:latin typeface="Arial"/>
                <a:cs typeface="Arial"/>
              </a:rPr>
              <a:t>in  </a:t>
            </a:r>
            <a:r>
              <a:rPr sz="1600" spc="-10" dirty="0">
                <a:latin typeface="Arial"/>
                <a:cs typeface="Arial"/>
              </a:rPr>
              <a:t>complemento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Lo zero è </a:t>
            </a:r>
            <a:r>
              <a:rPr sz="1600" spc="-10" dirty="0">
                <a:latin typeface="Arial"/>
                <a:cs typeface="Arial"/>
              </a:rPr>
              <a:t>rappresentato </a:t>
            </a:r>
            <a:r>
              <a:rPr sz="1600" spc="-5" dirty="0">
                <a:latin typeface="Arial"/>
                <a:cs typeface="Arial"/>
              </a:rPr>
              <a:t>come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positivo (con una sequenza di n</a:t>
            </a:r>
            <a:r>
              <a:rPr sz="1600" spc="1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zeri)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Il </a:t>
            </a:r>
            <a:r>
              <a:rPr sz="1600" spc="-10" dirty="0">
                <a:latin typeface="Arial"/>
                <a:cs typeface="Arial"/>
              </a:rPr>
              <a:t>campo </a:t>
            </a:r>
            <a:r>
              <a:rPr sz="1600" spc="-5" dirty="0">
                <a:latin typeface="Arial"/>
                <a:cs typeface="Arial"/>
              </a:rPr>
              <a:t>dei </a:t>
            </a:r>
            <a:r>
              <a:rPr sz="1600" spc="-10" dirty="0">
                <a:latin typeface="Arial"/>
                <a:cs typeface="Arial"/>
              </a:rPr>
              <a:t>numeri </a:t>
            </a:r>
            <a:r>
              <a:rPr sz="1600" spc="-5" dirty="0">
                <a:latin typeface="Arial"/>
                <a:cs typeface="Arial"/>
              </a:rPr>
              <a:t>rappresentabili è da </a:t>
            </a:r>
            <a:r>
              <a:rPr sz="1600" dirty="0">
                <a:latin typeface="Symbol"/>
                <a:cs typeface="Symbol"/>
              </a:rPr>
              <a:t>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575" baseline="26455" dirty="0">
                <a:latin typeface="Arial"/>
                <a:cs typeface="Arial"/>
              </a:rPr>
              <a:t>n-1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+2</a:t>
            </a:r>
            <a:r>
              <a:rPr sz="1575" spc="-7" baseline="26455" dirty="0">
                <a:latin typeface="Arial"/>
                <a:cs typeface="Arial"/>
              </a:rPr>
              <a:t>n-1</a:t>
            </a:r>
            <a:r>
              <a:rPr sz="1600" spc="-5" dirty="0">
                <a:latin typeface="Symbol"/>
                <a:cs typeface="Symbol"/>
              </a:rPr>
              <a:t></a:t>
            </a:r>
            <a:r>
              <a:rPr sz="1600" spc="-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07669" y="3604606"/>
          <a:ext cx="4899660" cy="2592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7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7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25">
                <a:tc>
                  <a:txBody>
                    <a:bodyPr/>
                    <a:lstStyle/>
                    <a:p>
                      <a:pPr marR="41910" algn="r">
                        <a:lnSpc>
                          <a:spcPts val="2280"/>
                        </a:lnSpc>
                      </a:pPr>
                      <a:r>
                        <a:rPr sz="1900" i="1" spc="-60" dirty="0">
                          <a:latin typeface="Tahoma"/>
                          <a:cs typeface="Tahoma"/>
                        </a:rPr>
                        <a:t>Ad </a:t>
                      </a:r>
                      <a:r>
                        <a:rPr sz="1900" i="1" spc="-55" dirty="0">
                          <a:latin typeface="Tahoma"/>
                          <a:cs typeface="Tahoma"/>
                        </a:rPr>
                        <a:t>esempio: numeri a 4</a:t>
                      </a:r>
                      <a:r>
                        <a:rPr sz="1900" i="1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900" i="1" spc="-50" dirty="0">
                          <a:latin typeface="Tahoma"/>
                          <a:cs typeface="Tahoma"/>
                        </a:rPr>
                        <a:t>cifre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499">
                <a:tc>
                  <a:txBody>
                    <a:bodyPr/>
                    <a:lstStyle/>
                    <a:p>
                      <a:pPr marR="86995" algn="r">
                        <a:lnSpc>
                          <a:spcPts val="2125"/>
                        </a:lnSpc>
                        <a:spcBef>
                          <a:spcPts val="350"/>
                        </a:spcBef>
                      </a:pPr>
                      <a:r>
                        <a:rPr sz="1900" i="1" dirty="0">
                          <a:latin typeface="Tahoma"/>
                          <a:cs typeface="Tahoma"/>
                        </a:rPr>
                        <a:t>0000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2125"/>
                        </a:lnSpc>
                        <a:spcBef>
                          <a:spcPts val="350"/>
                        </a:spcBef>
                      </a:pPr>
                      <a:r>
                        <a:rPr sz="1900" i="1" spc="-65" dirty="0">
                          <a:latin typeface="Tahoma"/>
                          <a:cs typeface="Tahoma"/>
                        </a:rPr>
                        <a:t>+0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25"/>
                        </a:lnSpc>
                        <a:spcBef>
                          <a:spcPts val="350"/>
                        </a:spcBef>
                        <a:tabLst>
                          <a:tab pos="644525" algn="l"/>
                        </a:tabLst>
                      </a:pPr>
                      <a:r>
                        <a:rPr sz="1900" i="1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900" i="1" spc="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900" i="1" dirty="0">
                          <a:latin typeface="Tahoma"/>
                          <a:cs typeface="Tahoma"/>
                        </a:rPr>
                        <a:t>00	</a:t>
                      </a:r>
                      <a:r>
                        <a:rPr sz="1900" i="1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900" i="1" dirty="0">
                          <a:latin typeface="Tahoma"/>
                          <a:cs typeface="Tahoma"/>
                        </a:rPr>
                        <a:t>8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4445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40">
                <a:tc>
                  <a:txBody>
                    <a:bodyPr/>
                    <a:lstStyle/>
                    <a:p>
                      <a:pPr marR="86360" algn="r">
                        <a:lnSpc>
                          <a:spcPts val="2065"/>
                        </a:lnSpc>
                      </a:pPr>
                      <a:r>
                        <a:rPr sz="1900" i="1" dirty="0">
                          <a:latin typeface="Tahoma"/>
                          <a:cs typeface="Tahoma"/>
                        </a:rPr>
                        <a:t>0001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2065"/>
                        </a:lnSpc>
                      </a:pPr>
                      <a:r>
                        <a:rPr sz="1900" i="1" spc="-65" dirty="0">
                          <a:latin typeface="Tahoma"/>
                          <a:cs typeface="Tahoma"/>
                        </a:rPr>
                        <a:t>+1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5"/>
                        </a:lnSpc>
                        <a:tabLst>
                          <a:tab pos="644525" algn="l"/>
                        </a:tabLst>
                      </a:pPr>
                      <a:r>
                        <a:rPr sz="1900" i="1" dirty="0">
                          <a:latin typeface="Tahoma"/>
                          <a:cs typeface="Tahoma"/>
                        </a:rPr>
                        <a:t>10</a:t>
                      </a:r>
                      <a:r>
                        <a:rPr sz="1900" i="1" spc="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900" i="1" dirty="0">
                          <a:latin typeface="Tahoma"/>
                          <a:cs typeface="Tahoma"/>
                        </a:rPr>
                        <a:t>1	</a:t>
                      </a:r>
                      <a:r>
                        <a:rPr sz="1900" i="1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900" i="1" dirty="0">
                          <a:latin typeface="Tahoma"/>
                          <a:cs typeface="Tahoma"/>
                        </a:rPr>
                        <a:t>7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3">
                <a:tc>
                  <a:txBody>
                    <a:bodyPr/>
                    <a:lstStyle/>
                    <a:p>
                      <a:pPr marR="86995" algn="r">
                        <a:lnSpc>
                          <a:spcPts val="2060"/>
                        </a:lnSpc>
                      </a:pPr>
                      <a:r>
                        <a:rPr sz="1900" i="1" dirty="0">
                          <a:latin typeface="Tahoma"/>
                          <a:cs typeface="Tahoma"/>
                        </a:rPr>
                        <a:t>0010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2060"/>
                        </a:lnSpc>
                      </a:pPr>
                      <a:r>
                        <a:rPr sz="1900" i="1" spc="-65" dirty="0">
                          <a:latin typeface="Tahoma"/>
                          <a:cs typeface="Tahoma"/>
                        </a:rPr>
                        <a:t>+2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0"/>
                        </a:lnSpc>
                        <a:tabLst>
                          <a:tab pos="644525" algn="l"/>
                        </a:tabLst>
                      </a:pPr>
                      <a:r>
                        <a:rPr sz="1900" i="1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900" i="1" spc="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900" i="1" dirty="0">
                          <a:latin typeface="Tahoma"/>
                          <a:cs typeface="Tahoma"/>
                        </a:rPr>
                        <a:t>10	</a:t>
                      </a:r>
                      <a:r>
                        <a:rPr sz="1900" i="1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900" i="1" dirty="0">
                          <a:latin typeface="Tahoma"/>
                          <a:cs typeface="Tahoma"/>
                        </a:rPr>
                        <a:t>6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86995" algn="r">
                        <a:lnSpc>
                          <a:spcPts val="2060"/>
                        </a:lnSpc>
                      </a:pPr>
                      <a:r>
                        <a:rPr sz="1900" i="1" dirty="0">
                          <a:latin typeface="Tahoma"/>
                          <a:cs typeface="Tahoma"/>
                        </a:rPr>
                        <a:t>0011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2060"/>
                        </a:lnSpc>
                      </a:pPr>
                      <a:r>
                        <a:rPr sz="1900" i="1" spc="-65" dirty="0">
                          <a:latin typeface="Tahoma"/>
                          <a:cs typeface="Tahoma"/>
                        </a:rPr>
                        <a:t>+3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0"/>
                        </a:lnSpc>
                        <a:tabLst>
                          <a:tab pos="644525" algn="l"/>
                        </a:tabLst>
                      </a:pPr>
                      <a:r>
                        <a:rPr sz="1900" i="1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900" i="1" spc="5" dirty="0">
                          <a:latin typeface="Tahoma"/>
                          <a:cs typeface="Tahoma"/>
                        </a:rPr>
                        <a:t>0</a:t>
                      </a:r>
                      <a:r>
                        <a:rPr sz="1900" i="1" dirty="0">
                          <a:latin typeface="Tahoma"/>
                          <a:cs typeface="Tahoma"/>
                        </a:rPr>
                        <a:t>11	</a:t>
                      </a:r>
                      <a:r>
                        <a:rPr sz="1900" i="1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900" i="1" dirty="0">
                          <a:latin typeface="Tahoma"/>
                          <a:cs typeface="Tahoma"/>
                        </a:rPr>
                        <a:t>5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R="86995" algn="r">
                        <a:lnSpc>
                          <a:spcPts val="2060"/>
                        </a:lnSpc>
                      </a:pPr>
                      <a:r>
                        <a:rPr sz="1900" i="1" dirty="0">
                          <a:latin typeface="Tahoma"/>
                          <a:cs typeface="Tahoma"/>
                        </a:rPr>
                        <a:t>0100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2060"/>
                        </a:lnSpc>
                      </a:pPr>
                      <a:r>
                        <a:rPr sz="1900" i="1" spc="-65" dirty="0">
                          <a:latin typeface="Tahoma"/>
                          <a:cs typeface="Tahoma"/>
                        </a:rPr>
                        <a:t>+4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0"/>
                        </a:lnSpc>
                        <a:tabLst>
                          <a:tab pos="644525" algn="l"/>
                        </a:tabLst>
                      </a:pPr>
                      <a:r>
                        <a:rPr sz="1900" i="1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900" i="1" spc="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900" i="1" dirty="0">
                          <a:latin typeface="Tahoma"/>
                          <a:cs typeface="Tahoma"/>
                        </a:rPr>
                        <a:t>00	</a:t>
                      </a:r>
                      <a:r>
                        <a:rPr sz="1900" i="1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900" i="1" dirty="0">
                          <a:latin typeface="Tahoma"/>
                          <a:cs typeface="Tahoma"/>
                        </a:rPr>
                        <a:t>4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85">
                <a:tc>
                  <a:txBody>
                    <a:bodyPr/>
                    <a:lstStyle/>
                    <a:p>
                      <a:pPr marR="86995" algn="r">
                        <a:lnSpc>
                          <a:spcPts val="2060"/>
                        </a:lnSpc>
                      </a:pPr>
                      <a:r>
                        <a:rPr sz="1900" i="1" dirty="0">
                          <a:latin typeface="Tahoma"/>
                          <a:cs typeface="Tahoma"/>
                        </a:rPr>
                        <a:t>0101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2060"/>
                        </a:lnSpc>
                      </a:pPr>
                      <a:r>
                        <a:rPr sz="1900" i="1" spc="-65" dirty="0">
                          <a:latin typeface="Tahoma"/>
                          <a:cs typeface="Tahoma"/>
                        </a:rPr>
                        <a:t>+5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0"/>
                        </a:lnSpc>
                        <a:tabLst>
                          <a:tab pos="644525" algn="l"/>
                        </a:tabLst>
                      </a:pPr>
                      <a:r>
                        <a:rPr sz="1900" i="1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900" i="1" spc="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900" i="1" dirty="0">
                          <a:latin typeface="Tahoma"/>
                          <a:cs typeface="Tahoma"/>
                        </a:rPr>
                        <a:t>01	</a:t>
                      </a:r>
                      <a:r>
                        <a:rPr sz="1900" i="1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900" i="1" dirty="0">
                          <a:latin typeface="Tahoma"/>
                          <a:cs typeface="Tahoma"/>
                        </a:rPr>
                        <a:t>3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472">
                <a:tc>
                  <a:txBody>
                    <a:bodyPr/>
                    <a:lstStyle/>
                    <a:p>
                      <a:pPr marR="86995" algn="r">
                        <a:lnSpc>
                          <a:spcPts val="2060"/>
                        </a:lnSpc>
                      </a:pPr>
                      <a:r>
                        <a:rPr sz="1900" i="1" dirty="0">
                          <a:latin typeface="Tahoma"/>
                          <a:cs typeface="Tahoma"/>
                        </a:rPr>
                        <a:t>0110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2060"/>
                        </a:lnSpc>
                      </a:pPr>
                      <a:r>
                        <a:rPr sz="1900" i="1" spc="-65" dirty="0">
                          <a:latin typeface="Tahoma"/>
                          <a:cs typeface="Tahoma"/>
                        </a:rPr>
                        <a:t>+6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60"/>
                        </a:lnSpc>
                        <a:tabLst>
                          <a:tab pos="644525" algn="l"/>
                        </a:tabLst>
                      </a:pPr>
                      <a:r>
                        <a:rPr sz="1900" i="1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900" i="1" spc="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900" i="1" dirty="0">
                          <a:latin typeface="Tahoma"/>
                          <a:cs typeface="Tahoma"/>
                        </a:rPr>
                        <a:t>10	</a:t>
                      </a:r>
                      <a:r>
                        <a:rPr sz="1900" i="1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900" i="1" dirty="0">
                          <a:latin typeface="Tahoma"/>
                          <a:cs typeface="Tahoma"/>
                        </a:rPr>
                        <a:t>2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585">
                <a:tc>
                  <a:txBody>
                    <a:bodyPr/>
                    <a:lstStyle/>
                    <a:p>
                      <a:pPr marR="86995" algn="r">
                        <a:lnSpc>
                          <a:spcPts val="2125"/>
                        </a:lnSpc>
                      </a:pPr>
                      <a:r>
                        <a:rPr sz="1900" i="1" dirty="0">
                          <a:latin typeface="Tahoma"/>
                          <a:cs typeface="Tahoma"/>
                        </a:rPr>
                        <a:t>0111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2125"/>
                        </a:lnSpc>
                      </a:pPr>
                      <a:r>
                        <a:rPr sz="1900" i="1" spc="-65" dirty="0">
                          <a:latin typeface="Tahoma"/>
                          <a:cs typeface="Tahoma"/>
                        </a:rPr>
                        <a:t>+7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25"/>
                        </a:lnSpc>
                        <a:tabLst>
                          <a:tab pos="644525" algn="l"/>
                        </a:tabLst>
                      </a:pPr>
                      <a:r>
                        <a:rPr sz="1900" i="1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900" i="1" spc="5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900" i="1" dirty="0">
                          <a:latin typeface="Tahoma"/>
                          <a:cs typeface="Tahoma"/>
                        </a:rPr>
                        <a:t>11	</a:t>
                      </a:r>
                      <a:r>
                        <a:rPr sz="1900" i="1" spc="-10" dirty="0">
                          <a:latin typeface="Tahoma"/>
                          <a:cs typeface="Tahoma"/>
                        </a:rPr>
                        <a:t>-</a:t>
                      </a:r>
                      <a:r>
                        <a:rPr sz="1900" i="1" dirty="0">
                          <a:latin typeface="Tahoma"/>
                          <a:cs typeface="Tahoma"/>
                        </a:rPr>
                        <a:t>1</a:t>
                      </a:r>
                      <a:endParaRPr sz="19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655434" y="4133297"/>
            <a:ext cx="158496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20"/>
              </a:lnSpc>
              <a:spcBef>
                <a:spcPts val="95"/>
              </a:spcBef>
              <a:tabLst>
                <a:tab pos="1280795" algn="l"/>
              </a:tabLst>
            </a:pPr>
            <a:r>
              <a:rPr sz="1900" i="1" spc="-75" dirty="0">
                <a:latin typeface="Tahoma"/>
                <a:cs typeface="Tahoma"/>
              </a:rPr>
              <a:t>N</a:t>
            </a:r>
            <a:r>
              <a:rPr sz="1900" i="1" spc="-65" dirty="0">
                <a:latin typeface="Tahoma"/>
                <a:cs typeface="Tahoma"/>
              </a:rPr>
              <a:t>o</a:t>
            </a:r>
            <a:r>
              <a:rPr sz="1900" i="1" spc="-50" dirty="0">
                <a:latin typeface="Tahoma"/>
                <a:cs typeface="Tahoma"/>
              </a:rPr>
              <a:t>ta</a:t>
            </a:r>
            <a:r>
              <a:rPr sz="1900" i="1" spc="-40" dirty="0">
                <a:latin typeface="Tahoma"/>
                <a:cs typeface="Tahoma"/>
              </a:rPr>
              <a:t>:</a:t>
            </a:r>
            <a:r>
              <a:rPr sz="1900" i="1" spc="-35" dirty="0">
                <a:latin typeface="Tahoma"/>
                <a:cs typeface="Tahoma"/>
              </a:rPr>
              <a:t> </a:t>
            </a:r>
            <a:r>
              <a:rPr sz="1900" i="1" spc="-55" dirty="0">
                <a:latin typeface="Tahoma"/>
                <a:cs typeface="Tahoma"/>
              </a:rPr>
              <a:t>0111</a:t>
            </a:r>
            <a:r>
              <a:rPr sz="1900" i="1" dirty="0">
                <a:latin typeface="Tahoma"/>
                <a:cs typeface="Tahoma"/>
              </a:rPr>
              <a:t>	</a:t>
            </a:r>
            <a:r>
              <a:rPr sz="1900" i="1" spc="-65" dirty="0">
                <a:latin typeface="Tahoma"/>
                <a:cs typeface="Tahoma"/>
              </a:rPr>
              <a:t>+7</a:t>
            </a:r>
            <a:endParaRPr sz="1900">
              <a:latin typeface="Tahoma"/>
              <a:cs typeface="Tahoma"/>
            </a:endParaRPr>
          </a:p>
          <a:p>
            <a:pPr marL="655320">
              <a:lnSpc>
                <a:spcPts val="2220"/>
              </a:lnSpc>
              <a:tabLst>
                <a:tab pos="1347470" algn="l"/>
              </a:tabLst>
            </a:pPr>
            <a:r>
              <a:rPr sz="1900" i="1" spc="-55" dirty="0">
                <a:latin typeface="Tahoma"/>
                <a:cs typeface="Tahoma"/>
              </a:rPr>
              <a:t>1000	-8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30302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Codifica </a:t>
            </a:r>
            <a:r>
              <a:rPr dirty="0"/>
              <a:t>dei </a:t>
            </a:r>
            <a:r>
              <a:rPr spc="-5" dirty="0"/>
              <a:t>dati: 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Numeri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interi</a:t>
            </a:r>
            <a:r>
              <a:rPr u="heavy" spc="-7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relativi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1594230"/>
            <a:ext cx="7073265" cy="1423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Consideriamo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4 possibilità di sottrazione tra due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bit:</a:t>
            </a:r>
            <a:endParaRPr sz="1600">
              <a:latin typeface="Arial"/>
              <a:cs typeface="Arial"/>
            </a:endParaRPr>
          </a:p>
          <a:p>
            <a:pPr marL="974090">
              <a:lnSpc>
                <a:spcPts val="1950"/>
              </a:lnSpc>
              <a:spcBef>
                <a:spcPts val="1345"/>
              </a:spcBef>
            </a:pPr>
            <a:r>
              <a:rPr sz="1650" i="1" spc="-30" dirty="0">
                <a:latin typeface="Arial"/>
                <a:cs typeface="Arial"/>
              </a:rPr>
              <a:t>0 </a:t>
            </a:r>
            <a:r>
              <a:rPr sz="1650" i="1" spc="-30" dirty="0">
                <a:latin typeface="Symbol"/>
                <a:cs typeface="Symbol"/>
              </a:rPr>
              <a:t>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Arial"/>
                <a:cs typeface="Arial"/>
              </a:rPr>
              <a:t>0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L="974090">
              <a:lnSpc>
                <a:spcPts val="1920"/>
              </a:lnSpc>
            </a:pPr>
            <a:r>
              <a:rPr sz="1650" i="1" spc="-30" dirty="0">
                <a:latin typeface="Arial"/>
                <a:cs typeface="Arial"/>
              </a:rPr>
              <a:t>1 </a:t>
            </a:r>
            <a:r>
              <a:rPr sz="1650" i="1" spc="-30" dirty="0">
                <a:latin typeface="Symbol"/>
                <a:cs typeface="Symbol"/>
              </a:rPr>
              <a:t>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Arial"/>
                <a:cs typeface="Arial"/>
              </a:rPr>
              <a:t>0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  <a:p>
            <a:pPr marL="974090">
              <a:lnSpc>
                <a:spcPts val="1920"/>
              </a:lnSpc>
            </a:pPr>
            <a:r>
              <a:rPr sz="1650" i="1" spc="-30" dirty="0">
                <a:latin typeface="Arial"/>
                <a:cs typeface="Arial"/>
              </a:rPr>
              <a:t>1 </a:t>
            </a:r>
            <a:r>
              <a:rPr sz="1650" i="1" spc="-30" dirty="0">
                <a:latin typeface="Symbol"/>
                <a:cs typeface="Symbol"/>
              </a:rPr>
              <a:t>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Arial"/>
                <a:cs typeface="Arial"/>
              </a:rPr>
              <a:t>1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-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  <a:p>
            <a:pPr marL="974090">
              <a:lnSpc>
                <a:spcPts val="1950"/>
              </a:lnSpc>
            </a:pPr>
            <a:r>
              <a:rPr sz="1650" i="1" spc="-30" dirty="0">
                <a:latin typeface="Arial"/>
                <a:cs typeface="Arial"/>
              </a:rPr>
              <a:t>0 </a:t>
            </a:r>
            <a:r>
              <a:rPr sz="1650" i="1" spc="-30" dirty="0">
                <a:latin typeface="Symbol"/>
                <a:cs typeface="Symbol"/>
              </a:rPr>
              <a:t>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Arial"/>
                <a:cs typeface="Arial"/>
              </a:rPr>
              <a:t>1 </a:t>
            </a:r>
            <a:r>
              <a:rPr sz="1650" i="1" spc="-35" dirty="0">
                <a:latin typeface="Arial"/>
                <a:cs typeface="Arial"/>
              </a:rPr>
              <a:t>= </a:t>
            </a:r>
            <a:r>
              <a:rPr sz="1650" i="1" spc="-30" dirty="0">
                <a:latin typeface="Arial"/>
                <a:cs typeface="Arial"/>
              </a:rPr>
              <a:t>1 con </a:t>
            </a:r>
            <a:r>
              <a:rPr sz="1650" i="1" spc="-25" dirty="0">
                <a:latin typeface="Arial"/>
                <a:cs typeface="Arial"/>
              </a:rPr>
              <a:t>prestito </a:t>
            </a:r>
            <a:r>
              <a:rPr sz="1650" i="1" spc="-30" dirty="0">
                <a:latin typeface="Arial"/>
                <a:cs typeface="Arial"/>
              </a:rPr>
              <a:t>(borrow) </a:t>
            </a:r>
            <a:r>
              <a:rPr sz="1650" i="1" spc="-25" dirty="0">
                <a:latin typeface="Arial"/>
                <a:cs typeface="Arial"/>
              </a:rPr>
              <a:t>di </a:t>
            </a:r>
            <a:r>
              <a:rPr sz="1650" i="1" spc="-30" dirty="0">
                <a:latin typeface="Arial"/>
                <a:cs typeface="Arial"/>
              </a:rPr>
              <a:t>1 </a:t>
            </a:r>
            <a:r>
              <a:rPr sz="1650" i="1" spc="-25" dirty="0">
                <a:latin typeface="Arial"/>
                <a:cs typeface="Arial"/>
              </a:rPr>
              <a:t>dalla </a:t>
            </a:r>
            <a:r>
              <a:rPr sz="1650" i="1" spc="-20" dirty="0">
                <a:latin typeface="Arial"/>
                <a:cs typeface="Arial"/>
              </a:rPr>
              <a:t>cifra </a:t>
            </a:r>
            <a:r>
              <a:rPr sz="1650" i="1" spc="-35" dirty="0">
                <a:latin typeface="Arial"/>
                <a:cs typeface="Arial"/>
              </a:rPr>
              <a:t>precedente </a:t>
            </a:r>
            <a:r>
              <a:rPr sz="1650" i="1" spc="-30" dirty="0">
                <a:latin typeface="Arial"/>
                <a:cs typeface="Arial"/>
              </a:rPr>
              <a:t>a</a:t>
            </a:r>
            <a:r>
              <a:rPr sz="1650" i="1" spc="34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sinistra</a:t>
            </a:r>
            <a:endParaRPr sz="1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6195" y="3156925"/>
            <a:ext cx="8159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5" dirty="0">
                <a:latin typeface="Arial"/>
                <a:cs typeface="Arial"/>
              </a:rPr>
              <a:t>Esempio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15844" y="3505668"/>
            <a:ext cx="1247775" cy="769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2075">
              <a:lnSpc>
                <a:spcPts val="1950"/>
              </a:lnSpc>
              <a:spcBef>
                <a:spcPts val="130"/>
              </a:spcBef>
            </a:pPr>
            <a:r>
              <a:rPr sz="1650" i="1" spc="-30" dirty="0">
                <a:latin typeface="Arial"/>
                <a:cs typeface="Arial"/>
              </a:rPr>
              <a:t>1 1 0 0 1</a:t>
            </a:r>
            <a:r>
              <a:rPr sz="1650" i="1" spc="-40" dirty="0">
                <a:latin typeface="Arial"/>
                <a:cs typeface="Arial"/>
              </a:rPr>
              <a:t> </a:t>
            </a:r>
            <a:r>
              <a:rPr sz="1650" i="1" spc="-30" dirty="0">
                <a:latin typeface="Symbol"/>
                <a:cs typeface="Symbol"/>
              </a:rPr>
              <a:t></a:t>
            </a:r>
            <a:endParaRPr sz="1650">
              <a:latin typeface="Symbol"/>
              <a:cs typeface="Symbol"/>
            </a:endParaRPr>
          </a:p>
          <a:p>
            <a:pPr algn="ctr">
              <a:lnSpc>
                <a:spcPts val="1920"/>
              </a:lnSpc>
              <a:tabLst>
                <a:tab pos="422275" algn="l"/>
                <a:tab pos="1221740" algn="l"/>
              </a:tabLst>
            </a:pPr>
            <a:r>
              <a:rPr sz="1650" i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r>
              <a:rPr sz="165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1 0</a:t>
            </a:r>
            <a:r>
              <a:rPr sz="1650" i="1" u="sng" spc="-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5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	</a:t>
            </a:r>
            <a:endParaRPr sz="1650">
              <a:latin typeface="Arial"/>
              <a:cs typeface="Arial"/>
            </a:endParaRPr>
          </a:p>
          <a:p>
            <a:pPr marL="92075">
              <a:lnSpc>
                <a:spcPts val="1950"/>
              </a:lnSpc>
            </a:pPr>
            <a:r>
              <a:rPr sz="1650" i="1" spc="-30" dirty="0">
                <a:latin typeface="Arial"/>
                <a:cs typeface="Arial"/>
              </a:rPr>
              <a:t>1 0 1 0</a:t>
            </a:r>
            <a:r>
              <a:rPr sz="1650" i="1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0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25340" y="3683508"/>
            <a:ext cx="556260" cy="283845"/>
          </a:xfrm>
          <a:custGeom>
            <a:avLst/>
            <a:gdLst/>
            <a:ahLst/>
            <a:cxnLst/>
            <a:rect l="l" t="t" r="r" b="b"/>
            <a:pathLst>
              <a:path w="556260" h="283845">
                <a:moveTo>
                  <a:pt x="138557" y="0"/>
                </a:moveTo>
                <a:lnTo>
                  <a:pt x="0" y="141732"/>
                </a:lnTo>
                <a:lnTo>
                  <a:pt x="138557" y="283464"/>
                </a:lnTo>
                <a:lnTo>
                  <a:pt x="138557" y="212598"/>
                </a:lnTo>
                <a:lnTo>
                  <a:pt x="556260" y="212598"/>
                </a:lnTo>
                <a:lnTo>
                  <a:pt x="556260" y="70866"/>
                </a:lnTo>
                <a:lnTo>
                  <a:pt x="138557" y="70866"/>
                </a:lnTo>
                <a:lnTo>
                  <a:pt x="138557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25340" y="3683508"/>
            <a:ext cx="556260" cy="283845"/>
          </a:xfrm>
          <a:custGeom>
            <a:avLst/>
            <a:gdLst/>
            <a:ahLst/>
            <a:cxnLst/>
            <a:rect l="l" t="t" r="r" b="b"/>
            <a:pathLst>
              <a:path w="556260" h="283845">
                <a:moveTo>
                  <a:pt x="0" y="141732"/>
                </a:moveTo>
                <a:lnTo>
                  <a:pt x="138557" y="0"/>
                </a:lnTo>
                <a:lnTo>
                  <a:pt x="138557" y="70866"/>
                </a:lnTo>
                <a:lnTo>
                  <a:pt x="556260" y="70866"/>
                </a:lnTo>
                <a:lnTo>
                  <a:pt x="556260" y="212598"/>
                </a:lnTo>
                <a:lnTo>
                  <a:pt x="138557" y="212598"/>
                </a:lnTo>
                <a:lnTo>
                  <a:pt x="138557" y="283464"/>
                </a:lnTo>
                <a:lnTo>
                  <a:pt x="0" y="141732"/>
                </a:lnTo>
                <a:close/>
              </a:path>
            </a:pathLst>
          </a:custGeom>
          <a:ln w="9144">
            <a:solidFill>
              <a:srgbClr val="660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48884" y="3297935"/>
            <a:ext cx="942340" cy="1109980"/>
          </a:xfrm>
          <a:custGeom>
            <a:avLst/>
            <a:gdLst/>
            <a:ahLst/>
            <a:cxnLst/>
            <a:rect l="l" t="t" r="r" b="b"/>
            <a:pathLst>
              <a:path w="942339" h="1109979">
                <a:moveTo>
                  <a:pt x="0" y="1109471"/>
                </a:moveTo>
                <a:lnTo>
                  <a:pt x="941832" y="1109471"/>
                </a:lnTo>
                <a:lnTo>
                  <a:pt x="941832" y="0"/>
                </a:lnTo>
                <a:lnTo>
                  <a:pt x="0" y="0"/>
                </a:lnTo>
                <a:lnTo>
                  <a:pt x="0" y="1109471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81471" y="4032503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>
                <a:moveTo>
                  <a:pt x="0" y="0"/>
                </a:moveTo>
                <a:lnTo>
                  <a:pt x="630936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548884" y="3297935"/>
            <a:ext cx="942340" cy="1109980"/>
          </a:xfrm>
          <a:prstGeom prst="rect">
            <a:avLst/>
          </a:prstGeom>
          <a:ln w="9144">
            <a:solidFill>
              <a:srgbClr val="6600CC"/>
            </a:solidFill>
          </a:ln>
        </p:spPr>
        <p:txBody>
          <a:bodyPr vert="horz" wrap="square" lIns="0" tIns="137795" rIns="0" bIns="0" rtlCol="0">
            <a:spAutoFit/>
          </a:bodyPr>
          <a:lstStyle/>
          <a:p>
            <a:pPr marL="22225" algn="ctr">
              <a:lnSpc>
                <a:spcPct val="100000"/>
              </a:lnSpc>
              <a:spcBef>
                <a:spcPts val="1085"/>
              </a:spcBef>
            </a:pPr>
            <a:r>
              <a:rPr sz="1650" i="1" spc="-30" dirty="0">
                <a:latin typeface="Arial"/>
                <a:cs typeface="Arial"/>
              </a:rPr>
              <a:t>25</a:t>
            </a:r>
            <a:r>
              <a:rPr sz="1650" i="1" spc="-35" dirty="0">
                <a:latin typeface="Arial"/>
                <a:cs typeface="Arial"/>
              </a:rPr>
              <a:t> </a:t>
            </a:r>
            <a:r>
              <a:rPr sz="1650" i="1" spc="-30" dirty="0">
                <a:latin typeface="Symbol"/>
                <a:cs typeface="Symbol"/>
              </a:rPr>
              <a:t></a:t>
            </a:r>
            <a:endParaRPr sz="1650">
              <a:latin typeface="Symbol"/>
              <a:cs typeface="Symbol"/>
            </a:endParaRPr>
          </a:p>
          <a:p>
            <a:pPr marR="21590" algn="ctr">
              <a:lnSpc>
                <a:spcPct val="100000"/>
              </a:lnSpc>
              <a:spcBef>
                <a:spcPts val="254"/>
              </a:spcBef>
            </a:pPr>
            <a:r>
              <a:rPr sz="1650" i="1" spc="-30" dirty="0">
                <a:latin typeface="Arial"/>
                <a:cs typeface="Arial"/>
              </a:rPr>
              <a:t>5</a:t>
            </a:r>
            <a:endParaRPr sz="1650">
              <a:latin typeface="Arial"/>
              <a:cs typeface="Arial"/>
            </a:endParaRPr>
          </a:p>
          <a:p>
            <a:pPr marR="147320" algn="ctr">
              <a:lnSpc>
                <a:spcPct val="100000"/>
              </a:lnSpc>
              <a:spcBef>
                <a:spcPts val="385"/>
              </a:spcBef>
            </a:pPr>
            <a:r>
              <a:rPr sz="1650" i="1" spc="-30" dirty="0">
                <a:latin typeface="Arial"/>
                <a:cs typeface="Arial"/>
              </a:rPr>
              <a:t>20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Sottrazione</a:t>
            </a:r>
            <a:r>
              <a:rPr spc="-5" dirty="0"/>
              <a:t> Binaria</a:t>
            </a:r>
          </a:p>
        </p:txBody>
      </p:sp>
      <p:sp>
        <p:nvSpPr>
          <p:cNvPr id="12" name="object 12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5967" y="4521200"/>
            <a:ext cx="7620000" cy="140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0045" marR="5080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60680" algn="l"/>
              </a:tabLst>
            </a:pPr>
            <a:r>
              <a:rPr sz="1600" spc="-5" dirty="0">
                <a:latin typeface="Arial"/>
                <a:cs typeface="Arial"/>
              </a:rPr>
              <a:t>Il </a:t>
            </a:r>
            <a:r>
              <a:rPr sz="1600" spc="-10" dirty="0">
                <a:latin typeface="Arial"/>
                <a:cs typeface="Arial"/>
              </a:rPr>
              <a:t>calcolo </a:t>
            </a:r>
            <a:r>
              <a:rPr sz="1600" spc="-5" dirty="0">
                <a:latin typeface="Arial"/>
                <a:cs typeface="Arial"/>
              </a:rPr>
              <a:t>della sottrazione può divenire </a:t>
            </a:r>
            <a:r>
              <a:rPr sz="1600" spc="-10" dirty="0">
                <a:latin typeface="Arial"/>
                <a:cs typeface="Arial"/>
              </a:rPr>
              <a:t>complicato: </a:t>
            </a:r>
            <a:r>
              <a:rPr sz="1600" spc="-5" dirty="0">
                <a:latin typeface="Arial"/>
                <a:cs typeface="Arial"/>
              </a:rPr>
              <a:t>quando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ha una richiesta  sulla cifra precedente a sinistra, che è uno </a:t>
            </a:r>
            <a:r>
              <a:rPr sz="1600" dirty="0">
                <a:latin typeface="Arial"/>
                <a:cs typeface="Arial"/>
              </a:rPr>
              <a:t>0, </a:t>
            </a:r>
            <a:r>
              <a:rPr sz="1600" spc="-10" dirty="0">
                <a:latin typeface="Arial"/>
                <a:cs typeface="Arial"/>
              </a:rPr>
              <a:t>l’operazione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propaga a sinistra  fino alla prima cifra ad 1 del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sottraendo</a:t>
            </a:r>
            <a:endParaRPr sz="1600">
              <a:latin typeface="Arial"/>
              <a:cs typeface="Arial"/>
            </a:endParaRPr>
          </a:p>
          <a:p>
            <a:pPr marL="12700" marR="7620">
              <a:lnSpc>
                <a:spcPts val="1920"/>
              </a:lnSpc>
              <a:spcBef>
                <a:spcPts val="1285"/>
              </a:spcBef>
            </a:pPr>
            <a:r>
              <a:rPr sz="1650" i="1" spc="-25" dirty="0">
                <a:latin typeface="Tahoma"/>
                <a:cs typeface="Tahoma"/>
              </a:rPr>
              <a:t>Utilizzando la </a:t>
            </a:r>
            <a:r>
              <a:rPr sz="1650" i="1" spc="-35" dirty="0">
                <a:latin typeface="Tahoma"/>
                <a:cs typeface="Tahoma"/>
              </a:rPr>
              <a:t>rappresentazione </a:t>
            </a:r>
            <a:r>
              <a:rPr sz="1650" i="1" spc="-20" dirty="0">
                <a:latin typeface="Tahoma"/>
                <a:cs typeface="Tahoma"/>
              </a:rPr>
              <a:t>in </a:t>
            </a:r>
            <a:r>
              <a:rPr sz="1650" i="1" spc="-35" dirty="0">
                <a:latin typeface="Tahoma"/>
                <a:cs typeface="Tahoma"/>
              </a:rPr>
              <a:t>complemento </a:t>
            </a:r>
            <a:r>
              <a:rPr sz="1650" i="1" spc="-30" dirty="0">
                <a:latin typeface="Tahoma"/>
                <a:cs typeface="Tahoma"/>
              </a:rPr>
              <a:t>a </a:t>
            </a:r>
            <a:r>
              <a:rPr sz="1650" i="1" spc="-25" dirty="0">
                <a:latin typeface="Tahoma"/>
                <a:cs typeface="Tahoma"/>
              </a:rPr>
              <a:t>2, </a:t>
            </a:r>
            <a:r>
              <a:rPr sz="1650" i="1" spc="-30" dirty="0">
                <a:latin typeface="Tahoma"/>
                <a:cs typeface="Tahoma"/>
              </a:rPr>
              <a:t>addizione e sottrazione sono  trattate </a:t>
            </a:r>
            <a:r>
              <a:rPr sz="1650" i="1" spc="-35" dirty="0">
                <a:latin typeface="Tahoma"/>
                <a:cs typeface="Tahoma"/>
              </a:rPr>
              <a:t>come una </a:t>
            </a:r>
            <a:r>
              <a:rPr sz="1650" i="1" spc="-30" dirty="0">
                <a:latin typeface="Tahoma"/>
                <a:cs typeface="Tahoma"/>
              </a:rPr>
              <a:t>unica</a:t>
            </a:r>
            <a:r>
              <a:rPr sz="1650" i="1" spc="75" dirty="0">
                <a:latin typeface="Tahoma"/>
                <a:cs typeface="Tahoma"/>
              </a:rPr>
              <a:t> </a:t>
            </a:r>
            <a:r>
              <a:rPr sz="1650" i="1" spc="-30" dirty="0">
                <a:latin typeface="Tahoma"/>
                <a:cs typeface="Tahoma"/>
              </a:rPr>
              <a:t>operazione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768855"/>
            <a:ext cx="17900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1605280" algn="l"/>
              </a:tabLst>
            </a:pPr>
            <a:r>
              <a:rPr sz="1800" dirty="0">
                <a:latin typeface="Tahoma"/>
                <a:cs typeface="Tahoma"/>
              </a:rPr>
              <a:t>U</a:t>
            </a:r>
            <a:r>
              <a:rPr sz="1800" spc="-5" dirty="0">
                <a:latin typeface="Tahoma"/>
                <a:cs typeface="Tahoma"/>
              </a:rPr>
              <a:t>t</a:t>
            </a:r>
            <a:r>
              <a:rPr sz="1800" dirty="0">
                <a:latin typeface="Tahoma"/>
                <a:cs typeface="Tahoma"/>
              </a:rPr>
              <a:t>i</a:t>
            </a:r>
            <a:r>
              <a:rPr sz="1800" spc="-10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izz</a:t>
            </a:r>
            <a:r>
              <a:rPr sz="1800" spc="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ndo	</a:t>
            </a:r>
            <a:r>
              <a:rPr sz="1800" spc="-5" dirty="0">
                <a:latin typeface="Tahoma"/>
                <a:cs typeface="Tahoma"/>
              </a:rPr>
              <a:t>la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7226" y="1768855"/>
            <a:ext cx="3631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1985" algn="l"/>
                <a:tab pos="2258060" algn="l"/>
              </a:tabLst>
            </a:pPr>
            <a:r>
              <a:rPr sz="1800" spc="-5" dirty="0">
                <a:latin typeface="Tahoma"/>
                <a:cs typeface="Tahoma"/>
              </a:rPr>
              <a:t>rappresentazione	in	complemento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68617" y="1768855"/>
            <a:ext cx="19107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659765" algn="l"/>
                <a:tab pos="1777364" algn="l"/>
              </a:tabLst>
            </a:pPr>
            <a:r>
              <a:rPr sz="1800" dirty="0">
                <a:latin typeface="Tahoma"/>
                <a:cs typeface="Tahoma"/>
              </a:rPr>
              <a:t>a	2,	addizione	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744" y="2043176"/>
            <a:ext cx="5332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sottrazione sono trattate come </a:t>
            </a:r>
            <a:r>
              <a:rPr sz="1800" dirty="0">
                <a:latin typeface="Tahoma"/>
                <a:cs typeface="Tahoma"/>
              </a:rPr>
              <a:t>una unica</a:t>
            </a:r>
            <a:r>
              <a:rPr sz="1800" spc="-4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operazione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25748" y="2662697"/>
            <a:ext cx="238950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i="1" spc="-55" dirty="0">
                <a:latin typeface="Tahoma"/>
                <a:cs typeface="Tahoma"/>
              </a:rPr>
              <a:t>N</a:t>
            </a:r>
            <a:r>
              <a:rPr sz="1875" i="1" spc="-82" baseline="-20000" dirty="0">
                <a:latin typeface="Tahoma"/>
                <a:cs typeface="Tahoma"/>
              </a:rPr>
              <a:t>1</a:t>
            </a:r>
            <a:r>
              <a:rPr sz="1900" i="1" spc="-55" dirty="0">
                <a:latin typeface="Symbol"/>
                <a:cs typeface="Symbol"/>
              </a:rPr>
              <a:t></a:t>
            </a:r>
            <a:r>
              <a:rPr sz="1900" i="1" spc="-55" dirty="0">
                <a:latin typeface="Tahoma"/>
                <a:cs typeface="Tahoma"/>
              </a:rPr>
              <a:t>N</a:t>
            </a:r>
            <a:r>
              <a:rPr sz="1875" i="1" spc="-82" baseline="-20000" dirty="0">
                <a:latin typeface="Tahoma"/>
                <a:cs typeface="Tahoma"/>
              </a:rPr>
              <a:t>2 </a:t>
            </a:r>
            <a:r>
              <a:rPr sz="1900" i="1" spc="-75" dirty="0">
                <a:latin typeface="Tahoma"/>
                <a:cs typeface="Tahoma"/>
              </a:rPr>
              <a:t>=</a:t>
            </a:r>
            <a:r>
              <a:rPr sz="1900" i="1" spc="-30" dirty="0">
                <a:latin typeface="Tahoma"/>
                <a:cs typeface="Tahoma"/>
              </a:rPr>
              <a:t> </a:t>
            </a:r>
            <a:r>
              <a:rPr sz="1900" i="1" spc="-55" dirty="0">
                <a:latin typeface="Tahoma"/>
                <a:cs typeface="Tahoma"/>
              </a:rPr>
              <a:t>N</a:t>
            </a:r>
            <a:r>
              <a:rPr sz="1875" i="1" spc="-82" baseline="-20000" dirty="0">
                <a:latin typeface="Tahoma"/>
                <a:cs typeface="Tahoma"/>
              </a:rPr>
              <a:t>1</a:t>
            </a:r>
            <a:r>
              <a:rPr sz="1900" i="1" spc="-55" dirty="0">
                <a:latin typeface="Tahoma"/>
                <a:cs typeface="Tahoma"/>
              </a:rPr>
              <a:t>+(2</a:t>
            </a:r>
            <a:r>
              <a:rPr sz="1875" i="1" spc="-82" baseline="24444" dirty="0">
                <a:latin typeface="Tahoma"/>
                <a:cs typeface="Tahoma"/>
              </a:rPr>
              <a:t>n</a:t>
            </a:r>
            <a:r>
              <a:rPr sz="1900" i="1" spc="-55" dirty="0">
                <a:latin typeface="Symbol"/>
                <a:cs typeface="Symbol"/>
              </a:rPr>
              <a:t></a:t>
            </a:r>
            <a:r>
              <a:rPr sz="1900" i="1" spc="-55" dirty="0">
                <a:latin typeface="Tahoma"/>
                <a:cs typeface="Tahoma"/>
              </a:rPr>
              <a:t>N</a:t>
            </a:r>
            <a:r>
              <a:rPr sz="1875" i="1" spc="-82" baseline="-20000" dirty="0">
                <a:latin typeface="Tahoma"/>
                <a:cs typeface="Tahoma"/>
              </a:rPr>
              <a:t>2</a:t>
            </a:r>
            <a:r>
              <a:rPr sz="1900" i="1" spc="-55" dirty="0">
                <a:latin typeface="Tahoma"/>
                <a:cs typeface="Tahoma"/>
              </a:rPr>
              <a:t>)</a:t>
            </a:r>
            <a:r>
              <a:rPr sz="1900" i="1" spc="-55" dirty="0">
                <a:latin typeface="Symbol"/>
                <a:cs typeface="Symbol"/>
              </a:rPr>
              <a:t></a:t>
            </a:r>
            <a:r>
              <a:rPr sz="1900" i="1" spc="-55" dirty="0">
                <a:latin typeface="Tahoma"/>
                <a:cs typeface="Tahoma"/>
              </a:rPr>
              <a:t>2</a:t>
            </a:r>
            <a:r>
              <a:rPr sz="1875" i="1" spc="-82" baseline="24444" dirty="0">
                <a:latin typeface="Tahoma"/>
                <a:cs typeface="Tahoma"/>
              </a:rPr>
              <a:t>n</a:t>
            </a:r>
            <a:endParaRPr sz="1875" baseline="24444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1232" y="2580341"/>
            <a:ext cx="20999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40" dirty="0">
                <a:latin typeface="Tahoma"/>
                <a:cs typeface="Tahoma"/>
              </a:rPr>
              <a:t>si </a:t>
            </a:r>
            <a:r>
              <a:rPr sz="1900" i="1" spc="-60" dirty="0">
                <a:latin typeface="Tahoma"/>
                <a:cs typeface="Tahoma"/>
              </a:rPr>
              <a:t>trascura </a:t>
            </a:r>
            <a:r>
              <a:rPr sz="1900" i="1" spc="-25" dirty="0">
                <a:latin typeface="Tahoma"/>
                <a:cs typeface="Tahoma"/>
              </a:rPr>
              <a:t>il </a:t>
            </a:r>
            <a:r>
              <a:rPr sz="1900" i="1" spc="-40" dirty="0">
                <a:latin typeface="Tahoma"/>
                <a:cs typeface="Tahoma"/>
              </a:rPr>
              <a:t>bit </a:t>
            </a:r>
            <a:r>
              <a:rPr sz="1900" i="1" spc="-60" dirty="0">
                <a:latin typeface="Tahoma"/>
                <a:cs typeface="Tahoma"/>
              </a:rPr>
              <a:t>n</a:t>
            </a:r>
            <a:r>
              <a:rPr sz="1900" i="1" spc="-215" dirty="0">
                <a:latin typeface="Tahoma"/>
                <a:cs typeface="Tahoma"/>
              </a:rPr>
              <a:t> </a:t>
            </a:r>
            <a:r>
              <a:rPr sz="1900" i="1" spc="-70" dirty="0">
                <a:latin typeface="Tahoma"/>
                <a:cs typeface="Tahoma"/>
              </a:rPr>
              <a:t>+1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21529" y="3057905"/>
            <a:ext cx="635635" cy="0"/>
          </a:xfrm>
          <a:custGeom>
            <a:avLst/>
            <a:gdLst/>
            <a:ahLst/>
            <a:cxnLst/>
            <a:rect l="l" t="t" r="r" b="b"/>
            <a:pathLst>
              <a:path w="635635">
                <a:moveTo>
                  <a:pt x="0" y="0"/>
                </a:moveTo>
                <a:lnTo>
                  <a:pt x="635508" y="0"/>
                </a:lnTo>
              </a:path>
            </a:pathLst>
          </a:custGeom>
          <a:ln w="19812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81525" y="3080004"/>
            <a:ext cx="287655" cy="252095"/>
          </a:xfrm>
          <a:custGeom>
            <a:avLst/>
            <a:gdLst/>
            <a:ahLst/>
            <a:cxnLst/>
            <a:rect l="l" t="t" r="r" b="b"/>
            <a:pathLst>
              <a:path w="287654" h="252095">
                <a:moveTo>
                  <a:pt x="226069" y="45241"/>
                </a:moveTo>
                <a:lnTo>
                  <a:pt x="0" y="242062"/>
                </a:lnTo>
                <a:lnTo>
                  <a:pt x="8382" y="251713"/>
                </a:lnTo>
                <a:lnTo>
                  <a:pt x="234409" y="54808"/>
                </a:lnTo>
                <a:lnTo>
                  <a:pt x="226069" y="45241"/>
                </a:lnTo>
                <a:close/>
              </a:path>
              <a:path w="287654" h="252095">
                <a:moveTo>
                  <a:pt x="272454" y="36957"/>
                </a:moveTo>
                <a:lnTo>
                  <a:pt x="235585" y="36957"/>
                </a:lnTo>
                <a:lnTo>
                  <a:pt x="243966" y="46482"/>
                </a:lnTo>
                <a:lnTo>
                  <a:pt x="234409" y="54808"/>
                </a:lnTo>
                <a:lnTo>
                  <a:pt x="255270" y="78740"/>
                </a:lnTo>
                <a:lnTo>
                  <a:pt x="272454" y="36957"/>
                </a:lnTo>
                <a:close/>
              </a:path>
              <a:path w="287654" h="252095">
                <a:moveTo>
                  <a:pt x="235585" y="36957"/>
                </a:moveTo>
                <a:lnTo>
                  <a:pt x="226069" y="45241"/>
                </a:lnTo>
                <a:lnTo>
                  <a:pt x="234409" y="54808"/>
                </a:lnTo>
                <a:lnTo>
                  <a:pt x="243966" y="46482"/>
                </a:lnTo>
                <a:lnTo>
                  <a:pt x="235585" y="36957"/>
                </a:lnTo>
                <a:close/>
              </a:path>
              <a:path w="287654" h="252095">
                <a:moveTo>
                  <a:pt x="287654" y="0"/>
                </a:moveTo>
                <a:lnTo>
                  <a:pt x="205232" y="21336"/>
                </a:lnTo>
                <a:lnTo>
                  <a:pt x="226069" y="45241"/>
                </a:lnTo>
                <a:lnTo>
                  <a:pt x="235585" y="36957"/>
                </a:lnTo>
                <a:lnTo>
                  <a:pt x="272454" y="36957"/>
                </a:lnTo>
                <a:lnTo>
                  <a:pt x="28765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90615" y="2768854"/>
            <a:ext cx="530225" cy="106045"/>
          </a:xfrm>
          <a:custGeom>
            <a:avLst/>
            <a:gdLst/>
            <a:ahLst/>
            <a:cxnLst/>
            <a:rect l="l" t="t" r="r" b="b"/>
            <a:pathLst>
              <a:path w="530225" h="106044">
                <a:moveTo>
                  <a:pt x="70358" y="29972"/>
                </a:moveTo>
                <a:lnTo>
                  <a:pt x="0" y="77978"/>
                </a:lnTo>
                <a:lnTo>
                  <a:pt x="80645" y="105537"/>
                </a:lnTo>
                <a:lnTo>
                  <a:pt x="76582" y="75692"/>
                </a:lnTo>
                <a:lnTo>
                  <a:pt x="63754" y="75692"/>
                </a:lnTo>
                <a:lnTo>
                  <a:pt x="62103" y="63119"/>
                </a:lnTo>
                <a:lnTo>
                  <a:pt x="74639" y="61420"/>
                </a:lnTo>
                <a:lnTo>
                  <a:pt x="70358" y="29972"/>
                </a:lnTo>
                <a:close/>
              </a:path>
              <a:path w="530225" h="106044">
                <a:moveTo>
                  <a:pt x="74639" y="61420"/>
                </a:moveTo>
                <a:lnTo>
                  <a:pt x="62103" y="63119"/>
                </a:lnTo>
                <a:lnTo>
                  <a:pt x="63754" y="75692"/>
                </a:lnTo>
                <a:lnTo>
                  <a:pt x="76350" y="73989"/>
                </a:lnTo>
                <a:lnTo>
                  <a:pt x="74639" y="61420"/>
                </a:lnTo>
                <a:close/>
              </a:path>
              <a:path w="530225" h="106044">
                <a:moveTo>
                  <a:pt x="76350" y="73989"/>
                </a:moveTo>
                <a:lnTo>
                  <a:pt x="63754" y="75692"/>
                </a:lnTo>
                <a:lnTo>
                  <a:pt x="76582" y="75692"/>
                </a:lnTo>
                <a:lnTo>
                  <a:pt x="76350" y="73989"/>
                </a:lnTo>
                <a:close/>
              </a:path>
              <a:path w="530225" h="106044">
                <a:moveTo>
                  <a:pt x="527938" y="0"/>
                </a:moveTo>
                <a:lnTo>
                  <a:pt x="74639" y="61420"/>
                </a:lnTo>
                <a:lnTo>
                  <a:pt x="76350" y="73989"/>
                </a:lnTo>
                <a:lnTo>
                  <a:pt x="529717" y="12700"/>
                </a:lnTo>
                <a:lnTo>
                  <a:pt x="527938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6291" y="3155270"/>
            <a:ext cx="6132195" cy="2730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01345">
              <a:lnSpc>
                <a:spcPct val="100000"/>
              </a:lnSpc>
              <a:spcBef>
                <a:spcPts val="95"/>
              </a:spcBef>
            </a:pPr>
            <a:r>
              <a:rPr sz="1900" i="1" spc="-60" dirty="0">
                <a:latin typeface="Tahoma"/>
                <a:cs typeface="Tahoma"/>
              </a:rPr>
              <a:t>complemento </a:t>
            </a:r>
            <a:r>
              <a:rPr sz="1900" i="1" spc="-55" dirty="0">
                <a:latin typeface="Tahoma"/>
                <a:cs typeface="Tahoma"/>
              </a:rPr>
              <a:t>a 2 </a:t>
            </a:r>
            <a:r>
              <a:rPr sz="1900" i="1" spc="-40" dirty="0">
                <a:latin typeface="Tahoma"/>
                <a:cs typeface="Tahoma"/>
              </a:rPr>
              <a:t>di </a:t>
            </a:r>
            <a:r>
              <a:rPr sz="1900" i="1" spc="-50" dirty="0">
                <a:latin typeface="Tahoma"/>
                <a:cs typeface="Tahoma"/>
              </a:rPr>
              <a:t>N</a:t>
            </a:r>
            <a:r>
              <a:rPr sz="1875" i="1" spc="-75" baseline="-20000" dirty="0">
                <a:latin typeface="Tahoma"/>
                <a:cs typeface="Tahoma"/>
              </a:rPr>
              <a:t>2</a:t>
            </a:r>
            <a:r>
              <a:rPr sz="1875" i="1" spc="382" baseline="-20000" dirty="0">
                <a:latin typeface="Tahoma"/>
                <a:cs typeface="Tahoma"/>
              </a:rPr>
              <a:t> </a:t>
            </a:r>
            <a:r>
              <a:rPr sz="1900" i="1" spc="-50" dirty="0">
                <a:latin typeface="Tahoma"/>
                <a:cs typeface="Tahoma"/>
              </a:rPr>
              <a:t>(-N</a:t>
            </a:r>
            <a:r>
              <a:rPr sz="1875" i="1" spc="-75" baseline="-20000" dirty="0">
                <a:latin typeface="Tahoma"/>
                <a:cs typeface="Tahoma"/>
              </a:rPr>
              <a:t>2</a:t>
            </a:r>
            <a:r>
              <a:rPr sz="1900" i="1" spc="-50" dirty="0">
                <a:latin typeface="Tahoma"/>
                <a:cs typeface="Tahoma"/>
              </a:rPr>
              <a:t>)</a:t>
            </a:r>
            <a:endParaRPr sz="1900">
              <a:latin typeface="Tahoma"/>
              <a:cs typeface="Tahoma"/>
            </a:endParaRPr>
          </a:p>
          <a:p>
            <a:pPr marL="1401445">
              <a:lnSpc>
                <a:spcPts val="2220"/>
              </a:lnSpc>
              <a:spcBef>
                <a:spcPts val="1925"/>
              </a:spcBef>
            </a:pPr>
            <a:r>
              <a:rPr sz="1800" spc="-200" dirty="0">
                <a:solidFill>
                  <a:srgbClr val="9900FF"/>
                </a:solidFill>
                <a:latin typeface="MS UI Gothic"/>
                <a:cs typeface="MS UI Gothic"/>
              </a:rPr>
              <a:t> </a:t>
            </a:r>
            <a:r>
              <a:rPr sz="1900" i="1" spc="-40" dirty="0">
                <a:latin typeface="Tahoma"/>
                <a:cs typeface="Tahoma"/>
              </a:rPr>
              <a:t>Si </a:t>
            </a:r>
            <a:r>
              <a:rPr sz="1900" i="1" spc="-50" dirty="0">
                <a:latin typeface="Tahoma"/>
                <a:cs typeface="Tahoma"/>
              </a:rPr>
              <a:t>calcola </a:t>
            </a:r>
            <a:r>
              <a:rPr sz="1900" i="1" spc="-25" dirty="0">
                <a:latin typeface="Tahoma"/>
                <a:cs typeface="Tahoma"/>
              </a:rPr>
              <a:t>il </a:t>
            </a:r>
            <a:r>
              <a:rPr sz="1900" i="1" spc="-60" dirty="0">
                <a:latin typeface="Tahoma"/>
                <a:cs typeface="Tahoma"/>
              </a:rPr>
              <a:t>complemento </a:t>
            </a:r>
            <a:r>
              <a:rPr sz="1900" i="1" spc="-55" dirty="0">
                <a:latin typeface="Tahoma"/>
                <a:cs typeface="Tahoma"/>
              </a:rPr>
              <a:t>a 2 </a:t>
            </a:r>
            <a:r>
              <a:rPr sz="1900" i="1" spc="-40" dirty="0">
                <a:latin typeface="Tahoma"/>
                <a:cs typeface="Tahoma"/>
              </a:rPr>
              <a:t>di</a:t>
            </a:r>
            <a:r>
              <a:rPr sz="1900" i="1" spc="-75" dirty="0">
                <a:latin typeface="Tahoma"/>
                <a:cs typeface="Tahoma"/>
              </a:rPr>
              <a:t> </a:t>
            </a:r>
            <a:r>
              <a:rPr sz="1900" i="1" spc="-45" dirty="0">
                <a:latin typeface="Tahoma"/>
                <a:cs typeface="Tahoma"/>
              </a:rPr>
              <a:t>N</a:t>
            </a:r>
            <a:r>
              <a:rPr sz="1875" i="1" spc="-67" baseline="-20000" dirty="0">
                <a:latin typeface="Tahoma"/>
                <a:cs typeface="Tahoma"/>
              </a:rPr>
              <a:t>2</a:t>
            </a:r>
            <a:endParaRPr sz="1875" baseline="-20000">
              <a:latin typeface="Tahoma"/>
              <a:cs typeface="Tahoma"/>
            </a:endParaRPr>
          </a:p>
          <a:p>
            <a:pPr marL="1675764" indent="-274320">
              <a:lnSpc>
                <a:spcPts val="2160"/>
              </a:lnSpc>
              <a:buClr>
                <a:srgbClr val="9900FF"/>
              </a:buClr>
              <a:buSzPct val="94736"/>
              <a:buFont typeface="MS UI Gothic"/>
              <a:buChar char="❖"/>
              <a:tabLst>
                <a:tab pos="1676400" algn="l"/>
              </a:tabLst>
            </a:pPr>
            <a:r>
              <a:rPr sz="1900" i="1" spc="-40" dirty="0">
                <a:latin typeface="Tahoma"/>
                <a:cs typeface="Tahoma"/>
              </a:rPr>
              <a:t>Si </a:t>
            </a:r>
            <a:r>
              <a:rPr sz="1900" i="1" spc="-70" dirty="0">
                <a:latin typeface="Tahoma"/>
                <a:cs typeface="Tahoma"/>
              </a:rPr>
              <a:t>somma </a:t>
            </a:r>
            <a:r>
              <a:rPr sz="1900" i="1" spc="-45" dirty="0">
                <a:latin typeface="Tahoma"/>
                <a:cs typeface="Tahoma"/>
              </a:rPr>
              <a:t>N</a:t>
            </a:r>
            <a:r>
              <a:rPr sz="1875" i="1" spc="-67" baseline="-20000" dirty="0">
                <a:latin typeface="Tahoma"/>
                <a:cs typeface="Tahoma"/>
              </a:rPr>
              <a:t>1 </a:t>
            </a:r>
            <a:r>
              <a:rPr sz="1900" i="1" spc="-60" dirty="0">
                <a:latin typeface="Tahoma"/>
                <a:cs typeface="Tahoma"/>
              </a:rPr>
              <a:t>con </a:t>
            </a:r>
            <a:r>
              <a:rPr sz="1900" i="1" spc="-25" dirty="0">
                <a:latin typeface="Tahoma"/>
                <a:cs typeface="Tahoma"/>
              </a:rPr>
              <a:t>il </a:t>
            </a:r>
            <a:r>
              <a:rPr sz="1900" i="1" spc="-60" dirty="0">
                <a:latin typeface="Tahoma"/>
                <a:cs typeface="Tahoma"/>
              </a:rPr>
              <a:t>complemento </a:t>
            </a:r>
            <a:r>
              <a:rPr sz="1900" i="1" spc="-55" dirty="0">
                <a:latin typeface="Tahoma"/>
                <a:cs typeface="Tahoma"/>
              </a:rPr>
              <a:t>a 2 </a:t>
            </a:r>
            <a:r>
              <a:rPr sz="1900" i="1" spc="-40" dirty="0">
                <a:latin typeface="Tahoma"/>
                <a:cs typeface="Tahoma"/>
              </a:rPr>
              <a:t>di </a:t>
            </a:r>
            <a:r>
              <a:rPr sz="1900" i="1" spc="-50" dirty="0">
                <a:latin typeface="Tahoma"/>
                <a:cs typeface="Tahoma"/>
              </a:rPr>
              <a:t>N</a:t>
            </a:r>
            <a:r>
              <a:rPr sz="1875" i="1" spc="-75" baseline="-20000" dirty="0">
                <a:latin typeface="Tahoma"/>
                <a:cs typeface="Tahoma"/>
              </a:rPr>
              <a:t>2</a:t>
            </a:r>
            <a:endParaRPr sz="1875" baseline="-20000">
              <a:latin typeface="Tahoma"/>
              <a:cs typeface="Tahoma"/>
            </a:endParaRPr>
          </a:p>
          <a:p>
            <a:pPr marL="1401445">
              <a:lnSpc>
                <a:spcPts val="2220"/>
              </a:lnSpc>
            </a:pPr>
            <a:r>
              <a:rPr sz="1800" spc="-200" dirty="0">
                <a:solidFill>
                  <a:srgbClr val="9900FF"/>
                </a:solidFill>
                <a:latin typeface="MS UI Gothic"/>
                <a:cs typeface="MS UI Gothic"/>
              </a:rPr>
              <a:t> </a:t>
            </a:r>
            <a:r>
              <a:rPr sz="1900" i="1" spc="-40" dirty="0">
                <a:latin typeface="Tahoma"/>
                <a:cs typeface="Tahoma"/>
              </a:rPr>
              <a:t>Si </a:t>
            </a:r>
            <a:r>
              <a:rPr sz="1900" i="1" spc="-60" dirty="0">
                <a:latin typeface="Tahoma"/>
                <a:cs typeface="Tahoma"/>
              </a:rPr>
              <a:t>trascura </a:t>
            </a:r>
            <a:r>
              <a:rPr sz="1900" i="1" spc="-25" dirty="0">
                <a:latin typeface="Tahoma"/>
                <a:cs typeface="Tahoma"/>
              </a:rPr>
              <a:t>il </a:t>
            </a:r>
            <a:r>
              <a:rPr sz="1900" i="1" spc="-40" dirty="0">
                <a:latin typeface="Tahoma"/>
                <a:cs typeface="Tahoma"/>
              </a:rPr>
              <a:t>bit </a:t>
            </a:r>
            <a:r>
              <a:rPr sz="1900" i="1" spc="-45" dirty="0">
                <a:latin typeface="Tahoma"/>
                <a:cs typeface="Tahoma"/>
              </a:rPr>
              <a:t>più significativo del</a:t>
            </a:r>
            <a:r>
              <a:rPr sz="1900" i="1" spc="-135" dirty="0">
                <a:latin typeface="Tahoma"/>
                <a:cs typeface="Tahoma"/>
              </a:rPr>
              <a:t> </a:t>
            </a:r>
            <a:r>
              <a:rPr sz="1900" i="1" spc="-45" dirty="0">
                <a:latin typeface="Tahoma"/>
                <a:cs typeface="Tahoma"/>
              </a:rPr>
              <a:t>risultato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</a:pPr>
            <a:r>
              <a:rPr sz="1900" i="1" spc="-60" dirty="0">
                <a:latin typeface="Tahoma"/>
                <a:cs typeface="Tahoma"/>
              </a:rPr>
              <a:t>Esempio: </a:t>
            </a:r>
            <a:r>
              <a:rPr sz="1900" i="1" spc="-50" dirty="0">
                <a:latin typeface="Tahoma"/>
                <a:cs typeface="Tahoma"/>
              </a:rPr>
              <a:t>(010001)</a:t>
            </a:r>
            <a:r>
              <a:rPr sz="1875" i="1" spc="-75" baseline="-20000" dirty="0">
                <a:latin typeface="Tahoma"/>
                <a:cs typeface="Tahoma"/>
              </a:rPr>
              <a:t>2</a:t>
            </a:r>
            <a:r>
              <a:rPr sz="1900" i="1" spc="-50" dirty="0">
                <a:latin typeface="Symbol"/>
                <a:cs typeface="Symbol"/>
              </a:rPr>
              <a:t></a:t>
            </a:r>
            <a:r>
              <a:rPr sz="1900" i="1" spc="-50" dirty="0">
                <a:latin typeface="Tahoma"/>
                <a:cs typeface="Tahoma"/>
              </a:rPr>
              <a:t>(000101)</a:t>
            </a:r>
            <a:r>
              <a:rPr sz="1875" i="1" spc="-75" baseline="-20000" dirty="0">
                <a:latin typeface="Tahoma"/>
                <a:cs typeface="Tahoma"/>
              </a:rPr>
              <a:t>2 </a:t>
            </a:r>
            <a:r>
              <a:rPr sz="1900" i="1" spc="-75" dirty="0">
                <a:latin typeface="Tahoma"/>
                <a:cs typeface="Tahoma"/>
              </a:rPr>
              <a:t>=</a:t>
            </a:r>
            <a:r>
              <a:rPr sz="1900" i="1" spc="-65" dirty="0">
                <a:latin typeface="Tahoma"/>
                <a:cs typeface="Tahoma"/>
              </a:rPr>
              <a:t> </a:t>
            </a:r>
            <a:r>
              <a:rPr sz="1900" i="1" spc="-45" dirty="0">
                <a:latin typeface="Tahoma"/>
                <a:cs typeface="Tahoma"/>
              </a:rPr>
              <a:t>(17)</a:t>
            </a:r>
            <a:r>
              <a:rPr sz="1875" i="1" spc="-67" baseline="-20000" dirty="0">
                <a:latin typeface="Tahoma"/>
                <a:cs typeface="Tahoma"/>
              </a:rPr>
              <a:t>10</a:t>
            </a:r>
            <a:r>
              <a:rPr sz="1900" i="1" spc="-45" dirty="0">
                <a:latin typeface="Symbol"/>
                <a:cs typeface="Symbol"/>
              </a:rPr>
              <a:t></a:t>
            </a:r>
            <a:r>
              <a:rPr sz="1900" i="1" spc="-45" dirty="0">
                <a:latin typeface="Tahoma"/>
                <a:cs typeface="Tahoma"/>
              </a:rPr>
              <a:t>(5)</a:t>
            </a:r>
            <a:r>
              <a:rPr sz="1875" i="1" spc="-67" baseline="-20000" dirty="0">
                <a:latin typeface="Tahoma"/>
                <a:cs typeface="Tahoma"/>
              </a:rPr>
              <a:t>10</a:t>
            </a:r>
            <a:endParaRPr sz="1875" baseline="-20000">
              <a:latin typeface="Tahoma"/>
              <a:cs typeface="Tahoma"/>
            </a:endParaRPr>
          </a:p>
          <a:p>
            <a:pPr marL="138430" algn="ctr">
              <a:lnSpc>
                <a:spcPct val="100000"/>
              </a:lnSpc>
              <a:spcBef>
                <a:spcPts val="1920"/>
              </a:spcBef>
            </a:pPr>
            <a:r>
              <a:rPr sz="1800" dirty="0">
                <a:latin typeface="Tahoma"/>
                <a:cs typeface="Tahoma"/>
              </a:rPr>
              <a:t>010001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+</a:t>
            </a:r>
            <a:endParaRPr sz="1800">
              <a:latin typeface="Tahoma"/>
              <a:cs typeface="Tahoma"/>
            </a:endParaRPr>
          </a:p>
          <a:p>
            <a:pPr marR="260350" algn="ctr">
              <a:lnSpc>
                <a:spcPct val="100000"/>
              </a:lnSpc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sng" spc="2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111011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51301" y="5860186"/>
            <a:ext cx="900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1001100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03676" y="5879591"/>
            <a:ext cx="165100" cy="283845"/>
          </a:xfrm>
          <a:custGeom>
            <a:avLst/>
            <a:gdLst/>
            <a:ahLst/>
            <a:cxnLst/>
            <a:rect l="l" t="t" r="r" b="b"/>
            <a:pathLst>
              <a:path w="165100" h="283845">
                <a:moveTo>
                  <a:pt x="0" y="283463"/>
                </a:moveTo>
                <a:lnTo>
                  <a:pt x="164591" y="283463"/>
                </a:lnTo>
                <a:lnTo>
                  <a:pt x="164591" y="0"/>
                </a:lnTo>
                <a:lnTo>
                  <a:pt x="0" y="0"/>
                </a:lnTo>
                <a:lnTo>
                  <a:pt x="0" y="283463"/>
                </a:lnTo>
                <a:close/>
              </a:path>
            </a:pathLst>
          </a:custGeom>
          <a:ln w="12192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1228" y="5993891"/>
            <a:ext cx="364490" cy="76200"/>
          </a:xfrm>
          <a:custGeom>
            <a:avLst/>
            <a:gdLst/>
            <a:ahLst/>
            <a:cxnLst/>
            <a:rect l="l" t="t" r="r" b="b"/>
            <a:pathLst>
              <a:path w="364489" h="76200">
                <a:moveTo>
                  <a:pt x="288036" y="0"/>
                </a:moveTo>
                <a:lnTo>
                  <a:pt x="288036" y="76200"/>
                </a:lnTo>
                <a:lnTo>
                  <a:pt x="351536" y="44450"/>
                </a:lnTo>
                <a:lnTo>
                  <a:pt x="300736" y="44450"/>
                </a:lnTo>
                <a:lnTo>
                  <a:pt x="300736" y="31750"/>
                </a:lnTo>
                <a:lnTo>
                  <a:pt x="351536" y="31750"/>
                </a:lnTo>
                <a:lnTo>
                  <a:pt x="288036" y="0"/>
                </a:lnTo>
                <a:close/>
              </a:path>
              <a:path w="364489" h="76200">
                <a:moveTo>
                  <a:pt x="288036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88036" y="44450"/>
                </a:lnTo>
                <a:lnTo>
                  <a:pt x="288036" y="31750"/>
                </a:lnTo>
                <a:close/>
              </a:path>
              <a:path w="364489" h="76200">
                <a:moveTo>
                  <a:pt x="351536" y="31750"/>
                </a:moveTo>
                <a:lnTo>
                  <a:pt x="300736" y="31750"/>
                </a:lnTo>
                <a:lnTo>
                  <a:pt x="300736" y="44450"/>
                </a:lnTo>
                <a:lnTo>
                  <a:pt x="351536" y="44450"/>
                </a:lnTo>
                <a:lnTo>
                  <a:pt x="364236" y="38100"/>
                </a:lnTo>
                <a:lnTo>
                  <a:pt x="351536" y="3175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019802" y="5862758"/>
            <a:ext cx="6172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50" dirty="0">
                <a:latin typeface="Tahoma"/>
                <a:cs typeface="Tahoma"/>
              </a:rPr>
              <a:t>(12)</a:t>
            </a:r>
            <a:r>
              <a:rPr sz="1875" i="1" spc="-44" baseline="-20000" dirty="0">
                <a:latin typeface="Tahoma"/>
                <a:cs typeface="Tahoma"/>
              </a:rPr>
              <a:t>10</a:t>
            </a:r>
            <a:endParaRPr sz="1875" baseline="-2000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Sottrazione</a:t>
            </a:r>
            <a:r>
              <a:rPr spc="-5" dirty="0"/>
              <a:t> Binaria</a:t>
            </a:r>
          </a:p>
        </p:txBody>
      </p:sp>
      <p:sp>
        <p:nvSpPr>
          <p:cNvPr id="18" name="object 18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497228"/>
            <a:ext cx="7614920" cy="100139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considerino due </a:t>
            </a:r>
            <a:r>
              <a:rPr sz="1600" spc="-10" dirty="0">
                <a:latin typeface="Arial"/>
                <a:cs typeface="Arial"/>
              </a:rPr>
              <a:t>numeri </a:t>
            </a:r>
            <a:r>
              <a:rPr sz="1600" spc="-5" dirty="0">
                <a:latin typeface="Arial"/>
                <a:cs typeface="Arial"/>
              </a:rPr>
              <a:t>binari ad n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</a:t>
            </a:r>
            <a:endParaRPr sz="1600">
              <a:latin typeface="Arial"/>
              <a:cs typeface="Arial"/>
            </a:endParaRPr>
          </a:p>
          <a:p>
            <a:pPr marL="355600" marR="5080" indent="-343535" algn="just">
              <a:lnSpc>
                <a:spcPct val="90100"/>
              </a:lnSpc>
              <a:spcBef>
                <a:spcPts val="384"/>
              </a:spcBef>
            </a:pP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ha </a:t>
            </a:r>
            <a:r>
              <a:rPr sz="1600" b="1" u="sng" spc="-80" dirty="0">
                <a:solidFill>
                  <a:srgbClr val="3B8B92"/>
                </a:solidFill>
                <a:uFill>
                  <a:solidFill>
                    <a:srgbClr val="3B8B92"/>
                  </a:solidFill>
                </a:uFill>
                <a:latin typeface="Arial"/>
                <a:cs typeface="Arial"/>
              </a:rPr>
              <a:t>overflow</a:t>
            </a:r>
            <a:r>
              <a:rPr sz="1600" b="1" spc="-80" dirty="0">
                <a:solidFill>
                  <a:srgbClr val="3B8B92"/>
                </a:solidFill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quando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risultato di un’operazione tra i due numeri non è  rappresentabile correttamente con n bit (eccede il limite superiore o inferiore </a:t>
            </a:r>
            <a:r>
              <a:rPr sz="1600" spc="-10" dirty="0">
                <a:latin typeface="Arial"/>
                <a:cs typeface="Arial"/>
              </a:rPr>
              <a:t>di  </a:t>
            </a:r>
            <a:r>
              <a:rPr sz="1600" spc="-5" dirty="0">
                <a:latin typeface="Arial"/>
                <a:cs typeface="Arial"/>
              </a:rPr>
              <a:t>rappresentabilità con gli n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4316348"/>
            <a:ext cx="1436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  <a:tab pos="815975" algn="l"/>
              </a:tabLst>
            </a:pPr>
            <a:r>
              <a:rPr sz="1600" spc="-10" dirty="0">
                <a:latin typeface="Tahoma"/>
                <a:cs typeface="Tahoma"/>
              </a:rPr>
              <a:t>Per	evitare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45182" y="4316348"/>
            <a:ext cx="6032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35050" algn="l"/>
                <a:tab pos="1865630" algn="l"/>
                <a:tab pos="2998470" algn="l"/>
                <a:tab pos="3258820" algn="l"/>
                <a:tab pos="4114165" algn="l"/>
                <a:tab pos="4441825" algn="l"/>
                <a:tab pos="4838065" algn="l"/>
                <a:tab pos="5727065" algn="l"/>
              </a:tabLst>
            </a:pPr>
            <a:r>
              <a:rPr sz="1600" spc="-10" dirty="0">
                <a:latin typeface="Tahoma"/>
                <a:cs typeface="Tahoma"/>
              </a:rPr>
              <a:t>l’</a:t>
            </a:r>
            <a:r>
              <a:rPr sz="1600" dirty="0">
                <a:latin typeface="Tahoma"/>
                <a:cs typeface="Tahoma"/>
              </a:rPr>
              <a:t>ov</a:t>
            </a:r>
            <a:r>
              <a:rPr sz="1600" spc="-10" dirty="0">
                <a:latin typeface="Tahoma"/>
                <a:cs typeface="Tahoma"/>
              </a:rPr>
              <a:t>erf</a:t>
            </a:r>
            <a:r>
              <a:rPr sz="1600" spc="-5" dirty="0">
                <a:latin typeface="Tahoma"/>
                <a:cs typeface="Tahoma"/>
              </a:rPr>
              <a:t>low</a:t>
            </a:r>
            <a:r>
              <a:rPr sz="1600" dirty="0">
                <a:latin typeface="Tahoma"/>
                <a:cs typeface="Tahoma"/>
              </a:rPr>
              <a:t>	o</a:t>
            </a:r>
            <a:r>
              <a:rPr sz="1600" spc="-10" dirty="0">
                <a:latin typeface="Tahoma"/>
                <a:cs typeface="Tahoma"/>
              </a:rPr>
              <a:t>ccorr</a:t>
            </a:r>
            <a:r>
              <a:rPr sz="1600" spc="-5" dirty="0">
                <a:latin typeface="Tahoma"/>
                <a:cs typeface="Tahoma"/>
              </a:rPr>
              <a:t>e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5" dirty="0">
                <a:latin typeface="Tahoma"/>
                <a:cs typeface="Tahoma"/>
              </a:rPr>
              <a:t>aumentare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1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l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5" dirty="0">
                <a:latin typeface="Tahoma"/>
                <a:cs typeface="Tahoma"/>
              </a:rPr>
              <a:t>n</a:t>
            </a:r>
            <a:r>
              <a:rPr sz="1600" spc="-10" dirty="0">
                <a:latin typeface="Tahoma"/>
                <a:cs typeface="Tahoma"/>
              </a:rPr>
              <a:t>u</a:t>
            </a:r>
            <a:r>
              <a:rPr sz="1600" spc="-5" dirty="0">
                <a:latin typeface="Tahoma"/>
                <a:cs typeface="Tahoma"/>
              </a:rPr>
              <a:t>mero</a:t>
            </a:r>
            <a:r>
              <a:rPr sz="1600" dirty="0">
                <a:latin typeface="Tahoma"/>
                <a:cs typeface="Tahoma"/>
              </a:rPr>
              <a:t>	d</a:t>
            </a:r>
            <a:r>
              <a:rPr sz="1600" spc="-5" dirty="0">
                <a:latin typeface="Tahoma"/>
                <a:cs typeface="Tahoma"/>
              </a:rPr>
              <a:t>i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5" dirty="0">
                <a:latin typeface="Tahoma"/>
                <a:cs typeface="Tahoma"/>
              </a:rPr>
              <a:t>b</a:t>
            </a:r>
            <a:r>
              <a:rPr sz="1600" dirty="0">
                <a:latin typeface="Tahoma"/>
                <a:cs typeface="Tahoma"/>
              </a:rPr>
              <a:t>i</a:t>
            </a:r>
            <a:r>
              <a:rPr sz="1600" spc="-5" dirty="0">
                <a:latin typeface="Tahoma"/>
                <a:cs typeface="Tahoma"/>
              </a:rPr>
              <a:t>t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5" dirty="0">
                <a:latin typeface="Tahoma"/>
                <a:cs typeface="Tahoma"/>
              </a:rPr>
              <a:t>u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10" dirty="0">
                <a:latin typeface="Tahoma"/>
                <a:cs typeface="Tahoma"/>
              </a:rPr>
              <a:t>il</a:t>
            </a:r>
            <a:r>
              <a:rPr sz="1600" dirty="0">
                <a:latin typeface="Tahoma"/>
                <a:cs typeface="Tahoma"/>
              </a:rPr>
              <a:t>i</a:t>
            </a:r>
            <a:r>
              <a:rPr sz="1600" spc="-10" dirty="0">
                <a:latin typeface="Tahoma"/>
                <a:cs typeface="Tahoma"/>
              </a:rPr>
              <a:t>zz</a:t>
            </a:r>
            <a:r>
              <a:rPr sz="1600" spc="5" dirty="0">
                <a:latin typeface="Tahoma"/>
                <a:cs typeface="Tahoma"/>
              </a:rPr>
              <a:t>a</a:t>
            </a:r>
            <a:r>
              <a:rPr sz="1600" spc="-15" dirty="0">
                <a:latin typeface="Tahoma"/>
                <a:cs typeface="Tahoma"/>
              </a:rPr>
              <a:t>t</a:t>
            </a:r>
            <a:r>
              <a:rPr sz="1600" spc="-5" dirty="0">
                <a:latin typeface="Tahoma"/>
                <a:cs typeface="Tahoma"/>
              </a:rPr>
              <a:t>i</a:t>
            </a:r>
            <a:r>
              <a:rPr sz="1600" dirty="0">
                <a:latin typeface="Tahoma"/>
                <a:cs typeface="Tahoma"/>
              </a:rPr>
              <a:t>	</a:t>
            </a:r>
            <a:r>
              <a:rPr sz="1600" spc="-5" dirty="0">
                <a:latin typeface="Tahoma"/>
                <a:cs typeface="Tahoma"/>
              </a:rPr>
              <a:t>p</a:t>
            </a:r>
            <a:r>
              <a:rPr sz="1600" spc="-10" dirty="0">
                <a:latin typeface="Tahoma"/>
                <a:cs typeface="Tahoma"/>
              </a:rPr>
              <a:t>er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4535500"/>
            <a:ext cx="7614920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lnSpc>
                <a:spcPts val="1825"/>
              </a:lnSpc>
              <a:spcBef>
                <a:spcPts val="95"/>
              </a:spcBef>
            </a:pPr>
            <a:r>
              <a:rPr sz="1600" spc="-5" dirty="0">
                <a:latin typeface="Tahoma"/>
                <a:cs typeface="Tahoma"/>
              </a:rPr>
              <a:t>rappresentare</a:t>
            </a:r>
            <a:r>
              <a:rPr sz="1600" spc="8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gli</a:t>
            </a:r>
            <a:r>
              <a:rPr sz="1600" spc="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operandi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(operazione</a:t>
            </a:r>
            <a:r>
              <a:rPr sz="1600" spc="8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non</a:t>
            </a:r>
            <a:r>
              <a:rPr sz="1600" spc="7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possibile</a:t>
            </a:r>
            <a:r>
              <a:rPr sz="1600" spc="8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se</a:t>
            </a:r>
            <a:r>
              <a:rPr sz="1600" spc="8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il</a:t>
            </a:r>
            <a:r>
              <a:rPr sz="1600" spc="6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calcolatore</a:t>
            </a:r>
            <a:r>
              <a:rPr sz="1600" spc="8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è</a:t>
            </a:r>
            <a:r>
              <a:rPr sz="1600" spc="6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già</a:t>
            </a:r>
            <a:r>
              <a:rPr sz="1600" spc="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stato</a:t>
            </a:r>
            <a:endParaRPr sz="1600">
              <a:latin typeface="Tahoma"/>
              <a:cs typeface="Tahoma"/>
            </a:endParaRPr>
          </a:p>
          <a:p>
            <a:pPr marL="355600">
              <a:lnSpc>
                <a:spcPts val="1825"/>
              </a:lnSpc>
            </a:pPr>
            <a:r>
              <a:rPr sz="1600" spc="-10" dirty="0">
                <a:latin typeface="Tahoma"/>
                <a:cs typeface="Tahoma"/>
              </a:rPr>
              <a:t>progettato)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1730"/>
              </a:lnSpc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Tahoma"/>
                <a:cs typeface="Tahoma"/>
              </a:rPr>
              <a:t>In caso </a:t>
            </a:r>
            <a:r>
              <a:rPr sz="1600" dirty="0">
                <a:latin typeface="Tahoma"/>
                <a:cs typeface="Tahoma"/>
              </a:rPr>
              <a:t>di </a:t>
            </a:r>
            <a:r>
              <a:rPr sz="1600" spc="-5" dirty="0">
                <a:latin typeface="Tahoma"/>
                <a:cs typeface="Tahoma"/>
              </a:rPr>
              <a:t>overflow la </a:t>
            </a:r>
            <a:r>
              <a:rPr sz="1600" spc="-10" dirty="0">
                <a:latin typeface="Tahoma"/>
                <a:cs typeface="Tahoma"/>
              </a:rPr>
              <a:t>circuteria </a:t>
            </a:r>
            <a:r>
              <a:rPr sz="1600" spc="-5" dirty="0">
                <a:latin typeface="Tahoma"/>
                <a:cs typeface="Tahoma"/>
              </a:rPr>
              <a:t>hardware lo </a:t>
            </a:r>
            <a:r>
              <a:rPr sz="1600" spc="-10" dirty="0">
                <a:latin typeface="Tahoma"/>
                <a:cs typeface="Tahoma"/>
              </a:rPr>
              <a:t>rileva </a:t>
            </a:r>
            <a:r>
              <a:rPr sz="1600" spc="-5" dirty="0">
                <a:latin typeface="Tahoma"/>
                <a:cs typeface="Tahoma"/>
              </a:rPr>
              <a:t>e </a:t>
            </a:r>
            <a:r>
              <a:rPr sz="1600" spc="-10" dirty="0">
                <a:latin typeface="Tahoma"/>
                <a:cs typeface="Tahoma"/>
              </a:rPr>
              <a:t>segnala </a:t>
            </a:r>
            <a:r>
              <a:rPr sz="1600" spc="-5" dirty="0">
                <a:latin typeface="Tahoma"/>
                <a:cs typeface="Tahoma"/>
              </a:rPr>
              <a:t>un </a:t>
            </a:r>
            <a:r>
              <a:rPr sz="1600" spc="-10" dirty="0">
                <a:latin typeface="Tahoma"/>
                <a:cs typeface="Tahoma"/>
              </a:rPr>
              <a:t>errore </a:t>
            </a:r>
            <a:r>
              <a:rPr sz="1600" spc="-5" dirty="0">
                <a:latin typeface="Tahoma"/>
                <a:cs typeface="Tahoma"/>
              </a:rPr>
              <a:t>(bit </a:t>
            </a:r>
            <a:r>
              <a:rPr sz="1600" dirty="0">
                <a:latin typeface="Tahoma"/>
                <a:cs typeface="Tahoma"/>
              </a:rPr>
              <a:t>di  </a:t>
            </a:r>
            <a:r>
              <a:rPr sz="1600" spc="-10" dirty="0">
                <a:latin typeface="Tahoma"/>
                <a:cs typeface="Tahoma"/>
              </a:rPr>
              <a:t>overflow </a:t>
            </a:r>
            <a:r>
              <a:rPr sz="1600" spc="-5" dirty="0">
                <a:latin typeface="Tahoma"/>
                <a:cs typeface="Tahoma"/>
              </a:rPr>
              <a:t>nella </a:t>
            </a:r>
            <a:r>
              <a:rPr sz="1600" spc="-10" dirty="0">
                <a:latin typeface="Tahoma"/>
                <a:cs typeface="Tahoma"/>
              </a:rPr>
              <a:t>PSW </a:t>
            </a:r>
            <a:r>
              <a:rPr sz="1600" spc="-5" dirty="0">
                <a:latin typeface="Tahoma"/>
                <a:cs typeface="Tahoma"/>
              </a:rPr>
              <a:t>del</a:t>
            </a:r>
            <a:r>
              <a:rPr sz="1600" spc="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processore)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73527" y="3178698"/>
            <a:ext cx="926465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895">
              <a:lnSpc>
                <a:spcPts val="2220"/>
              </a:lnSpc>
              <a:spcBef>
                <a:spcPts val="100"/>
              </a:spcBef>
            </a:pPr>
            <a:r>
              <a:rPr sz="1900" i="1" spc="-55" dirty="0">
                <a:latin typeface="Tahoma"/>
                <a:cs typeface="Tahoma"/>
              </a:rPr>
              <a:t>01110</a:t>
            </a:r>
            <a:r>
              <a:rPr sz="1900" i="1" spc="-100" dirty="0">
                <a:latin typeface="Tahoma"/>
                <a:cs typeface="Tahoma"/>
              </a:rPr>
              <a:t> </a:t>
            </a:r>
            <a:r>
              <a:rPr sz="1900" i="1" spc="-75" dirty="0">
                <a:latin typeface="Tahoma"/>
                <a:cs typeface="Tahoma"/>
              </a:rPr>
              <a:t>+</a:t>
            </a:r>
            <a:endParaRPr sz="1900">
              <a:latin typeface="Tahoma"/>
              <a:cs typeface="Tahoma"/>
            </a:endParaRPr>
          </a:p>
          <a:p>
            <a:pPr marL="48895" marR="244475" indent="-36830">
              <a:lnSpc>
                <a:spcPts val="2160"/>
              </a:lnSpc>
              <a:spcBef>
                <a:spcPts val="110"/>
              </a:spcBef>
            </a:pPr>
            <a:r>
              <a:rPr sz="1900" i="1" u="sng" spc="-3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900" i="1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01010 </a:t>
            </a:r>
            <a:r>
              <a:rPr sz="1900" i="1" spc="-55" dirty="0">
                <a:latin typeface="Tahoma"/>
                <a:cs typeface="Tahoma"/>
              </a:rPr>
              <a:t> 11000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8151" y="2658324"/>
            <a:ext cx="3770629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3050" indent="-260350">
              <a:lnSpc>
                <a:spcPct val="100000"/>
              </a:lnSpc>
              <a:spcBef>
                <a:spcPts val="130"/>
              </a:spcBef>
              <a:buFont typeface="Symbol"/>
              <a:buChar char=""/>
              <a:tabLst>
                <a:tab pos="273685" algn="l"/>
              </a:tabLst>
            </a:pPr>
            <a:r>
              <a:rPr sz="1650" i="1" spc="-30" dirty="0">
                <a:latin typeface="Arial"/>
                <a:cs typeface="Arial"/>
              </a:rPr>
              <a:t>[-16,+15], rappresentazione </a:t>
            </a:r>
            <a:r>
              <a:rPr sz="1650" i="1" spc="-35" dirty="0">
                <a:latin typeface="Arial"/>
                <a:cs typeface="Arial"/>
              </a:rPr>
              <a:t>compl </a:t>
            </a:r>
            <a:r>
              <a:rPr sz="1650" i="1" spc="-30" dirty="0">
                <a:latin typeface="Arial"/>
                <a:cs typeface="Arial"/>
              </a:rPr>
              <a:t>a</a:t>
            </a:r>
            <a:r>
              <a:rPr sz="1650" i="1" spc="7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2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586227" y="3785615"/>
            <a:ext cx="681355" cy="222885"/>
          </a:xfrm>
          <a:custGeom>
            <a:avLst/>
            <a:gdLst/>
            <a:ahLst/>
            <a:cxnLst/>
            <a:rect l="l" t="t" r="r" b="b"/>
            <a:pathLst>
              <a:path w="681354" h="222885">
                <a:moveTo>
                  <a:pt x="0" y="222504"/>
                </a:moveTo>
                <a:lnTo>
                  <a:pt x="681227" y="222504"/>
                </a:lnTo>
                <a:lnTo>
                  <a:pt x="681227" y="0"/>
                </a:lnTo>
                <a:lnTo>
                  <a:pt x="0" y="0"/>
                </a:lnTo>
                <a:lnTo>
                  <a:pt x="0" y="222504"/>
                </a:lnTo>
                <a:close/>
              </a:path>
            </a:pathLst>
          </a:custGeom>
          <a:ln w="9144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75740" y="2658324"/>
            <a:ext cx="1312545" cy="13620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Arial"/>
                <a:cs typeface="Arial"/>
              </a:rPr>
              <a:t>Esempio: 5</a:t>
            </a:r>
            <a:r>
              <a:rPr sz="1650" i="1" spc="-95" dirty="0">
                <a:latin typeface="Arial"/>
                <a:cs typeface="Arial"/>
              </a:rPr>
              <a:t> </a:t>
            </a:r>
            <a:r>
              <a:rPr sz="1650" i="1" spc="-20" dirty="0">
                <a:latin typeface="Arial"/>
                <a:cs typeface="Arial"/>
              </a:rPr>
              <a:t>bit</a:t>
            </a:r>
            <a:endParaRPr sz="1650">
              <a:latin typeface="Arial"/>
              <a:cs typeface="Arial"/>
            </a:endParaRPr>
          </a:p>
          <a:p>
            <a:pPr marL="663575">
              <a:lnSpc>
                <a:spcPts val="2220"/>
              </a:lnSpc>
              <a:spcBef>
                <a:spcPts val="1910"/>
              </a:spcBef>
            </a:pPr>
            <a:r>
              <a:rPr sz="1900" i="1" spc="-55" dirty="0">
                <a:latin typeface="Tahoma"/>
                <a:cs typeface="Tahoma"/>
              </a:rPr>
              <a:t>14</a:t>
            </a:r>
            <a:r>
              <a:rPr sz="1900" i="1" spc="-60" dirty="0">
                <a:latin typeface="Tahoma"/>
                <a:cs typeface="Tahoma"/>
              </a:rPr>
              <a:t> </a:t>
            </a:r>
            <a:r>
              <a:rPr sz="1900" i="1" spc="-75" dirty="0">
                <a:latin typeface="Tahoma"/>
                <a:cs typeface="Tahoma"/>
              </a:rPr>
              <a:t>+</a:t>
            </a:r>
            <a:endParaRPr sz="1900">
              <a:latin typeface="Tahoma"/>
              <a:cs typeface="Tahoma"/>
            </a:endParaRPr>
          </a:p>
          <a:p>
            <a:pPr marL="663575">
              <a:lnSpc>
                <a:spcPts val="2160"/>
              </a:lnSpc>
            </a:pPr>
            <a:r>
              <a:rPr sz="1900" i="1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10</a:t>
            </a:r>
            <a:endParaRPr sz="1900">
              <a:latin typeface="Tahoma"/>
              <a:cs typeface="Tahoma"/>
            </a:endParaRPr>
          </a:p>
          <a:p>
            <a:pPr marL="663575">
              <a:lnSpc>
                <a:spcPts val="2220"/>
              </a:lnSpc>
            </a:pPr>
            <a:r>
              <a:rPr sz="1900" i="1" spc="-55" dirty="0">
                <a:latin typeface="Tahoma"/>
                <a:cs typeface="Tahoma"/>
              </a:rPr>
              <a:t>24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03111" y="3236296"/>
            <a:ext cx="1054735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0">
              <a:lnSpc>
                <a:spcPts val="2220"/>
              </a:lnSpc>
              <a:spcBef>
                <a:spcPts val="95"/>
              </a:spcBef>
            </a:pPr>
            <a:r>
              <a:rPr sz="1900" i="1" spc="-55" dirty="0">
                <a:latin typeface="Tahoma"/>
                <a:cs typeface="Tahoma"/>
              </a:rPr>
              <a:t>11000</a:t>
            </a:r>
            <a:r>
              <a:rPr sz="1900" i="1" spc="-105" dirty="0">
                <a:latin typeface="Tahoma"/>
                <a:cs typeface="Tahoma"/>
              </a:rPr>
              <a:t> </a:t>
            </a:r>
            <a:r>
              <a:rPr sz="1900" i="1" spc="-75" dirty="0">
                <a:latin typeface="Tahoma"/>
                <a:cs typeface="Tahoma"/>
              </a:rPr>
              <a:t>+</a:t>
            </a:r>
            <a:endParaRPr sz="1900">
              <a:latin typeface="Tahoma"/>
              <a:cs typeface="Tahoma"/>
            </a:endParaRPr>
          </a:p>
          <a:p>
            <a:pPr marL="34290" marR="243840" indent="-22225">
              <a:lnSpc>
                <a:spcPts val="2160"/>
              </a:lnSpc>
              <a:spcBef>
                <a:spcPts val="115"/>
              </a:spcBef>
            </a:pPr>
            <a:r>
              <a:rPr sz="1900" i="1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900" i="1" u="sng" spc="1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900" i="1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10110 </a:t>
            </a:r>
            <a:r>
              <a:rPr sz="1900" i="1" spc="-35" dirty="0">
                <a:latin typeface="Tahoma"/>
                <a:cs typeface="Tahoma"/>
              </a:rPr>
              <a:t> </a:t>
            </a:r>
            <a:r>
              <a:rPr sz="1900" i="1" spc="-55" dirty="0">
                <a:latin typeface="Tahoma"/>
                <a:cs typeface="Tahoma"/>
              </a:rPr>
              <a:t>101110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89547" y="3845052"/>
            <a:ext cx="730250" cy="231775"/>
          </a:xfrm>
          <a:custGeom>
            <a:avLst/>
            <a:gdLst/>
            <a:ahLst/>
            <a:cxnLst/>
            <a:rect l="l" t="t" r="r" b="b"/>
            <a:pathLst>
              <a:path w="730250" h="231775">
                <a:moveTo>
                  <a:pt x="0" y="231648"/>
                </a:moveTo>
                <a:lnTo>
                  <a:pt x="729996" y="231648"/>
                </a:lnTo>
                <a:lnTo>
                  <a:pt x="729996" y="0"/>
                </a:lnTo>
                <a:lnTo>
                  <a:pt x="0" y="0"/>
                </a:lnTo>
                <a:lnTo>
                  <a:pt x="0" y="231648"/>
                </a:lnTo>
                <a:close/>
              </a:path>
            </a:pathLst>
          </a:custGeom>
          <a:ln w="9144">
            <a:solidFill>
              <a:srgbClr val="33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27701" y="3214071"/>
            <a:ext cx="614680" cy="863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210">
              <a:lnSpc>
                <a:spcPts val="2220"/>
              </a:lnSpc>
              <a:spcBef>
                <a:spcPts val="95"/>
              </a:spcBef>
            </a:pPr>
            <a:r>
              <a:rPr sz="1900" i="1" spc="-55" dirty="0">
                <a:latin typeface="Tahoma"/>
                <a:cs typeface="Tahoma"/>
              </a:rPr>
              <a:t>-8</a:t>
            </a:r>
            <a:r>
              <a:rPr sz="1900" i="1" spc="-105" dirty="0">
                <a:latin typeface="Tahoma"/>
                <a:cs typeface="Tahoma"/>
              </a:rPr>
              <a:t> </a:t>
            </a:r>
            <a:r>
              <a:rPr sz="1900" i="1" spc="-75" dirty="0">
                <a:latin typeface="Tahoma"/>
                <a:cs typeface="Tahoma"/>
              </a:rPr>
              <a:t>+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ts val="2160"/>
              </a:lnSpc>
            </a:pPr>
            <a:r>
              <a:rPr sz="1900" i="1" u="sng" spc="-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-10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ts val="2220"/>
              </a:lnSpc>
            </a:pPr>
            <a:r>
              <a:rPr sz="1900" i="1" spc="-50" dirty="0">
                <a:latin typeface="Tahoma"/>
                <a:cs typeface="Tahoma"/>
              </a:rPr>
              <a:t>-18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14750" y="3698322"/>
            <a:ext cx="2330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50" dirty="0">
                <a:latin typeface="Tahoma"/>
                <a:cs typeface="Tahoma"/>
              </a:rPr>
              <a:t>-</a:t>
            </a:r>
            <a:r>
              <a:rPr sz="1900" i="1" spc="-55" dirty="0">
                <a:latin typeface="Tahoma"/>
                <a:cs typeface="Tahoma"/>
              </a:rPr>
              <a:t>8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01661" y="3798398"/>
            <a:ext cx="44195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65" dirty="0">
                <a:latin typeface="Tahoma"/>
                <a:cs typeface="Tahoma"/>
              </a:rPr>
              <a:t>+14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91840" y="3831335"/>
            <a:ext cx="376555" cy="76200"/>
          </a:xfrm>
          <a:custGeom>
            <a:avLst/>
            <a:gdLst/>
            <a:ahLst/>
            <a:cxnLst/>
            <a:rect l="l" t="t" r="r" b="b"/>
            <a:pathLst>
              <a:path w="376554" h="76200">
                <a:moveTo>
                  <a:pt x="300227" y="0"/>
                </a:moveTo>
                <a:lnTo>
                  <a:pt x="300227" y="76200"/>
                </a:lnTo>
                <a:lnTo>
                  <a:pt x="363727" y="44450"/>
                </a:lnTo>
                <a:lnTo>
                  <a:pt x="312927" y="44450"/>
                </a:lnTo>
                <a:lnTo>
                  <a:pt x="312927" y="31750"/>
                </a:lnTo>
                <a:lnTo>
                  <a:pt x="363727" y="31750"/>
                </a:lnTo>
                <a:lnTo>
                  <a:pt x="300227" y="0"/>
                </a:lnTo>
                <a:close/>
              </a:path>
              <a:path w="376554" h="76200">
                <a:moveTo>
                  <a:pt x="300227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300227" y="44450"/>
                </a:lnTo>
                <a:lnTo>
                  <a:pt x="300227" y="31750"/>
                </a:lnTo>
                <a:close/>
              </a:path>
              <a:path w="376554" h="76200">
                <a:moveTo>
                  <a:pt x="363727" y="31750"/>
                </a:moveTo>
                <a:lnTo>
                  <a:pt x="312927" y="31750"/>
                </a:lnTo>
                <a:lnTo>
                  <a:pt x="312927" y="44450"/>
                </a:lnTo>
                <a:lnTo>
                  <a:pt x="363727" y="44450"/>
                </a:lnTo>
                <a:lnTo>
                  <a:pt x="376427" y="38100"/>
                </a:lnTo>
                <a:lnTo>
                  <a:pt x="363727" y="31750"/>
                </a:lnTo>
                <a:close/>
              </a:path>
            </a:pathLst>
          </a:custGeom>
          <a:solidFill>
            <a:srgbClr val="33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060692" y="3916679"/>
            <a:ext cx="248411" cy="76200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OVERFLOW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940" y="1558798"/>
            <a:ext cx="8139430" cy="70802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2900" algn="just">
              <a:lnSpc>
                <a:spcPts val="1730"/>
              </a:lnSpc>
              <a:spcBef>
                <a:spcPts val="310"/>
              </a:spcBef>
              <a:buChar char="•"/>
              <a:tabLst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Ogni </a:t>
            </a:r>
            <a:r>
              <a:rPr sz="1600" spc="-5" dirty="0">
                <a:latin typeface="Arial"/>
                <a:cs typeface="Arial"/>
              </a:rPr>
              <a:t>numero può essere rappresentato come prodotto delle sue cifre significative per  una potenza </a:t>
            </a:r>
            <a:r>
              <a:rPr sz="1600" spc="-10" dirty="0">
                <a:latin typeface="Arial"/>
                <a:cs typeface="Arial"/>
              </a:rPr>
              <a:t>della </a:t>
            </a:r>
            <a:r>
              <a:rPr sz="1600" spc="-5" dirty="0">
                <a:latin typeface="Arial"/>
                <a:cs typeface="Arial"/>
              </a:rPr>
              <a:t>base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10" dirty="0">
                <a:latin typeface="Arial"/>
                <a:cs typeface="Arial"/>
              </a:rPr>
              <a:t>cui valore dipende </a:t>
            </a:r>
            <a:r>
              <a:rPr sz="1600" spc="-5" dirty="0">
                <a:latin typeface="Arial"/>
                <a:cs typeface="Arial"/>
              </a:rPr>
              <a:t>dalla </a:t>
            </a:r>
            <a:r>
              <a:rPr sz="1600" spc="-10" dirty="0">
                <a:latin typeface="Arial"/>
                <a:cs typeface="Arial"/>
              </a:rPr>
              <a:t>posizione </a:t>
            </a:r>
            <a:r>
              <a:rPr sz="1600" spc="-5" dirty="0">
                <a:latin typeface="Arial"/>
                <a:cs typeface="Arial"/>
              </a:rPr>
              <a:t>della virgola nel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di  </a:t>
            </a:r>
            <a:r>
              <a:rPr sz="1600" spc="-10" dirty="0">
                <a:latin typeface="Arial"/>
                <a:cs typeface="Arial"/>
              </a:rPr>
              <a:t>partenza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4671" y="2265629"/>
            <a:ext cx="3200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9070" y="2240277"/>
            <a:ext cx="1553845" cy="56324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spc="-5" dirty="0">
                <a:latin typeface="Arial"/>
                <a:cs typeface="Arial"/>
              </a:rPr>
              <a:t>0.0012 =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12x10</a:t>
            </a:r>
            <a:r>
              <a:rPr sz="1575" spc="-7" baseline="26455" dirty="0">
                <a:latin typeface="Arial"/>
                <a:cs typeface="Arial"/>
              </a:rPr>
              <a:t>-4</a:t>
            </a:r>
            <a:endParaRPr sz="1575" baseline="2645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35.5 =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355x10</a:t>
            </a:r>
            <a:r>
              <a:rPr sz="1575" baseline="26455" dirty="0">
                <a:latin typeface="Arial"/>
                <a:cs typeface="Arial"/>
              </a:rPr>
              <a:t>-1</a:t>
            </a:r>
            <a:endParaRPr sz="1575" baseline="2645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7140" y="4363592"/>
            <a:ext cx="4429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qualsiasi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può essere espresso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3652" y="4863160"/>
            <a:ext cx="44195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Arial"/>
                <a:cs typeface="Arial"/>
              </a:rPr>
              <a:t>D</a:t>
            </a:r>
            <a:r>
              <a:rPr sz="1400" spc="-5" dirty="0">
                <a:latin typeface="Arial"/>
                <a:cs typeface="Arial"/>
              </a:rPr>
              <a:t>ove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9070" y="4842078"/>
            <a:ext cx="4812030" cy="73088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400" spc="5" dirty="0">
                <a:latin typeface="Arial"/>
                <a:cs typeface="Arial"/>
              </a:rPr>
              <a:t>M </a:t>
            </a:r>
            <a:r>
              <a:rPr sz="1400" dirty="0">
                <a:latin typeface="Arial"/>
                <a:cs typeface="Arial"/>
              </a:rPr>
              <a:t>= </a:t>
            </a:r>
            <a:r>
              <a:rPr sz="1400" spc="-5" dirty="0">
                <a:latin typeface="Arial"/>
                <a:cs typeface="Arial"/>
              </a:rPr>
              <a:t>Mantissa </a:t>
            </a:r>
            <a:r>
              <a:rPr sz="1400" spc="-80" dirty="0">
                <a:latin typeface="Arial"/>
                <a:cs typeface="Arial"/>
              </a:rPr>
              <a:t>– </a:t>
            </a:r>
            <a:r>
              <a:rPr sz="1400" spc="-5" dirty="0">
                <a:latin typeface="Arial"/>
                <a:cs typeface="Arial"/>
              </a:rPr>
              <a:t>CIFRE RAPPRESENTATIVE </a:t>
            </a:r>
            <a:r>
              <a:rPr sz="1400" dirty="0">
                <a:latin typeface="Arial"/>
                <a:cs typeface="Arial"/>
              </a:rPr>
              <a:t>DEL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NUMERO</a:t>
            </a:r>
            <a:endParaRPr sz="1400">
              <a:latin typeface="Arial"/>
              <a:cs typeface="Arial"/>
            </a:endParaRPr>
          </a:p>
          <a:p>
            <a:pPr marL="12700" marR="1913889">
              <a:lnSpc>
                <a:spcPct val="11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r = Base </a:t>
            </a:r>
            <a:r>
              <a:rPr sz="1400" spc="-5" dirty="0">
                <a:latin typeface="Arial"/>
                <a:cs typeface="Arial"/>
              </a:rPr>
              <a:t>del sistema di numerazione  </a:t>
            </a:r>
            <a:r>
              <a:rPr sz="1400" dirty="0">
                <a:latin typeface="Arial"/>
                <a:cs typeface="Arial"/>
              </a:rPr>
              <a:t>E = </a:t>
            </a:r>
            <a:r>
              <a:rPr sz="1400" spc="-5" dirty="0">
                <a:latin typeface="Arial"/>
                <a:cs typeface="Arial"/>
              </a:rPr>
              <a:t>Esponente della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base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140" y="5814503"/>
            <a:ext cx="6268720" cy="5619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Oss.: rappresentazione non univoca: 0.0012 </a:t>
            </a:r>
            <a:r>
              <a:rPr sz="1600" dirty="0">
                <a:latin typeface="Arial"/>
                <a:cs typeface="Arial"/>
              </a:rPr>
              <a:t>=0.12x10</a:t>
            </a:r>
            <a:r>
              <a:rPr sz="1575" baseline="26455" dirty="0">
                <a:latin typeface="Arial"/>
                <a:cs typeface="Arial"/>
              </a:rPr>
              <a:t>-2 </a:t>
            </a:r>
            <a:r>
              <a:rPr sz="1600" spc="-5" dirty="0">
                <a:latin typeface="Arial"/>
                <a:cs typeface="Arial"/>
              </a:rPr>
              <a:t>=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12x10</a:t>
            </a:r>
            <a:r>
              <a:rPr sz="1575" baseline="26455" dirty="0">
                <a:latin typeface="Arial"/>
                <a:cs typeface="Arial"/>
              </a:rPr>
              <a:t>-4</a:t>
            </a:r>
            <a:endParaRPr sz="1575" baseline="26455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NB: la mantissa contiene sempre solo le cifre significative del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numero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46248" y="3471671"/>
            <a:ext cx="960881" cy="45491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35096" y="3471671"/>
            <a:ext cx="1166622" cy="45491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6248" y="3715511"/>
            <a:ext cx="936498" cy="454913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10711" y="3715511"/>
            <a:ext cx="1166622" cy="45491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9940" y="3070986"/>
            <a:ext cx="8141970" cy="9709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55600" marR="5080" indent="-342900">
              <a:lnSpc>
                <a:spcPts val="1730"/>
              </a:lnSpc>
              <a:spcBef>
                <a:spcPts val="310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La IEEE ha previsto uno standard (IEEE 754) per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rappresentazione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virgola  mobile</a:t>
            </a:r>
            <a:endParaRPr sz="1600">
              <a:latin typeface="Arial"/>
              <a:cs typeface="Arial"/>
            </a:endParaRPr>
          </a:p>
          <a:p>
            <a:pPr marL="2484120" lvl="1" indent="-155575">
              <a:lnSpc>
                <a:spcPts val="1810"/>
              </a:lnSpc>
              <a:buClr>
                <a:srgbClr val="000000"/>
              </a:buClr>
              <a:buSzPct val="96969"/>
              <a:buFont typeface="Tahoma"/>
              <a:buChar char="•"/>
              <a:tabLst>
                <a:tab pos="2484755" algn="l"/>
              </a:tabLst>
            </a:pPr>
            <a:r>
              <a:rPr sz="1650" i="1" spc="-30" dirty="0">
                <a:solidFill>
                  <a:srgbClr val="9900FF"/>
                </a:solidFill>
                <a:latin typeface="Tahoma"/>
                <a:cs typeface="Tahoma"/>
              </a:rPr>
              <a:t>singola precisione </a:t>
            </a:r>
            <a:r>
              <a:rPr sz="1650" i="1" spc="-30" dirty="0">
                <a:latin typeface="Tahoma"/>
                <a:cs typeface="Tahoma"/>
              </a:rPr>
              <a:t>(32 </a:t>
            </a:r>
            <a:r>
              <a:rPr sz="1650" i="1" spc="-20" dirty="0">
                <a:latin typeface="Tahoma"/>
                <a:cs typeface="Tahoma"/>
              </a:rPr>
              <a:t>bit </a:t>
            </a:r>
            <a:r>
              <a:rPr sz="1650" i="1" spc="-40" dirty="0">
                <a:latin typeface="Tahoma"/>
                <a:cs typeface="Tahoma"/>
              </a:rPr>
              <a:t>= </a:t>
            </a:r>
            <a:r>
              <a:rPr sz="1650" i="1" spc="-30" dirty="0">
                <a:latin typeface="Tahoma"/>
                <a:cs typeface="Tahoma"/>
              </a:rPr>
              <a:t>4</a:t>
            </a:r>
            <a:r>
              <a:rPr sz="1650" i="1" spc="50" dirty="0">
                <a:latin typeface="Tahoma"/>
                <a:cs typeface="Tahoma"/>
              </a:rPr>
              <a:t> </a:t>
            </a:r>
            <a:r>
              <a:rPr sz="1650" i="1" spc="-30" dirty="0">
                <a:latin typeface="Tahoma"/>
                <a:cs typeface="Tahoma"/>
              </a:rPr>
              <a:t>byte)</a:t>
            </a:r>
            <a:endParaRPr sz="1650">
              <a:latin typeface="Tahoma"/>
              <a:cs typeface="Tahoma"/>
            </a:endParaRPr>
          </a:p>
          <a:p>
            <a:pPr marL="2484120" lvl="1" indent="-155575">
              <a:lnSpc>
                <a:spcPts val="1950"/>
              </a:lnSpc>
              <a:buClr>
                <a:srgbClr val="000000"/>
              </a:buClr>
              <a:buSzPct val="96969"/>
              <a:buFont typeface="Tahoma"/>
              <a:buChar char="•"/>
              <a:tabLst>
                <a:tab pos="2484755" algn="l"/>
              </a:tabLst>
            </a:pPr>
            <a:r>
              <a:rPr sz="1650" i="1" spc="-30" dirty="0">
                <a:solidFill>
                  <a:srgbClr val="9900FF"/>
                </a:solidFill>
                <a:latin typeface="Tahoma"/>
                <a:cs typeface="Tahoma"/>
              </a:rPr>
              <a:t>doppia precisione </a:t>
            </a:r>
            <a:r>
              <a:rPr sz="1650" i="1" spc="-30" dirty="0">
                <a:latin typeface="Tahoma"/>
                <a:cs typeface="Tahoma"/>
              </a:rPr>
              <a:t>(64 </a:t>
            </a:r>
            <a:r>
              <a:rPr sz="1650" i="1" spc="-25" dirty="0">
                <a:latin typeface="Tahoma"/>
                <a:cs typeface="Tahoma"/>
              </a:rPr>
              <a:t>bit </a:t>
            </a:r>
            <a:r>
              <a:rPr sz="1650" i="1" spc="-40" dirty="0">
                <a:latin typeface="Tahoma"/>
                <a:cs typeface="Tahoma"/>
              </a:rPr>
              <a:t>= </a:t>
            </a:r>
            <a:r>
              <a:rPr sz="1650" i="1" spc="-30" dirty="0">
                <a:latin typeface="Tahoma"/>
                <a:cs typeface="Tahoma"/>
              </a:rPr>
              <a:t>8</a:t>
            </a:r>
            <a:r>
              <a:rPr sz="1650" i="1" spc="55" dirty="0">
                <a:latin typeface="Tahoma"/>
                <a:cs typeface="Tahoma"/>
              </a:rPr>
              <a:t> </a:t>
            </a:r>
            <a:r>
              <a:rPr sz="1650" i="1" spc="-30" dirty="0">
                <a:latin typeface="Tahoma"/>
                <a:cs typeface="Tahoma"/>
              </a:rPr>
              <a:t>byte)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1751964">
              <a:lnSpc>
                <a:spcPct val="100000"/>
              </a:lnSpc>
              <a:spcBef>
                <a:spcPts val="105"/>
              </a:spcBef>
            </a:pPr>
            <a:r>
              <a:rPr dirty="0"/>
              <a:t>Numeri </a:t>
            </a:r>
            <a:r>
              <a:rPr spc="-5" dirty="0"/>
              <a:t>razionali 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Notazione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in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virgola</a:t>
            </a:r>
            <a:r>
              <a:rPr u="heavy" spc="-2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mobile</a:t>
            </a:r>
          </a:p>
        </p:txBody>
      </p:sp>
      <p:sp>
        <p:nvSpPr>
          <p:cNvPr id="16" name="object 16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414147" y="4308347"/>
            <a:ext cx="1691005" cy="415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550" i="1" spc="45" dirty="0">
                <a:latin typeface="Times New Roman"/>
                <a:cs typeface="Times New Roman"/>
              </a:rPr>
              <a:t>N </a:t>
            </a:r>
            <a:r>
              <a:rPr sz="2550" spc="35" dirty="0">
                <a:latin typeface="Symbol"/>
                <a:cs typeface="Symbol"/>
              </a:rPr>
              <a:t></a:t>
            </a:r>
            <a:r>
              <a:rPr sz="2550" spc="35" dirty="0">
                <a:latin typeface="Times New Roman"/>
                <a:cs typeface="Times New Roman"/>
              </a:rPr>
              <a:t> </a:t>
            </a:r>
            <a:r>
              <a:rPr sz="2550" spc="130" dirty="0">
                <a:latin typeface="Symbol"/>
                <a:cs typeface="Symbol"/>
              </a:rPr>
              <a:t></a:t>
            </a:r>
            <a:r>
              <a:rPr sz="2550" i="1" spc="130" dirty="0">
                <a:latin typeface="Times New Roman"/>
                <a:cs typeface="Times New Roman"/>
              </a:rPr>
              <a:t>M </a:t>
            </a:r>
            <a:r>
              <a:rPr sz="2550" spc="35" dirty="0">
                <a:latin typeface="Symbol"/>
                <a:cs typeface="Symbol"/>
              </a:rPr>
              <a:t></a:t>
            </a:r>
            <a:r>
              <a:rPr sz="2550" spc="-295" dirty="0">
                <a:latin typeface="Times New Roman"/>
                <a:cs typeface="Times New Roman"/>
              </a:rPr>
              <a:t> </a:t>
            </a:r>
            <a:r>
              <a:rPr sz="2550" i="1" spc="114" dirty="0">
                <a:latin typeface="Times New Roman"/>
                <a:cs typeface="Times New Roman"/>
              </a:rPr>
              <a:t>r</a:t>
            </a:r>
            <a:r>
              <a:rPr sz="2250" i="1" spc="172" baseline="42592" dirty="0">
                <a:latin typeface="Times New Roman"/>
                <a:cs typeface="Times New Roman"/>
              </a:rPr>
              <a:t>E</a:t>
            </a:r>
            <a:endParaRPr sz="2250" baseline="42592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5967" y="2872695"/>
            <a:ext cx="183768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50" dirty="0">
                <a:latin typeface="Tahoma"/>
                <a:cs typeface="Tahoma"/>
              </a:rPr>
              <a:t>Singola</a:t>
            </a:r>
            <a:r>
              <a:rPr sz="1900" i="1" spc="-85" dirty="0">
                <a:latin typeface="Tahoma"/>
                <a:cs typeface="Tahoma"/>
              </a:rPr>
              <a:t> </a:t>
            </a:r>
            <a:r>
              <a:rPr sz="1900" i="1" spc="-50" dirty="0">
                <a:latin typeface="Tahoma"/>
                <a:cs typeface="Tahoma"/>
              </a:rPr>
              <a:t>precisione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4857" y="2975364"/>
            <a:ext cx="123189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0" dirty="0">
                <a:latin typeface="Tahoma"/>
                <a:cs typeface="Tahoma"/>
              </a:rPr>
              <a:t>0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1675" y="2975364"/>
            <a:ext cx="220979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0" dirty="0">
                <a:latin typeface="Tahoma"/>
                <a:cs typeface="Tahoma"/>
              </a:rPr>
              <a:t>31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5348" y="2975364"/>
            <a:ext cx="479425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0" dirty="0">
                <a:latin typeface="Tahoma"/>
                <a:cs typeface="Tahoma"/>
              </a:rPr>
              <a:t>23</a:t>
            </a:r>
            <a:r>
              <a:rPr sz="1450" i="1" spc="-20" dirty="0">
                <a:latin typeface="Tahoma"/>
                <a:cs typeface="Tahoma"/>
              </a:rPr>
              <a:t> </a:t>
            </a:r>
            <a:r>
              <a:rPr sz="1450" i="1" spc="-30" dirty="0">
                <a:latin typeface="Tahoma"/>
                <a:cs typeface="Tahoma"/>
              </a:rPr>
              <a:t>22</a:t>
            </a:r>
            <a:endParaRPr sz="145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299459" y="3241548"/>
          <a:ext cx="3693160" cy="257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1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730"/>
                        </a:lnSpc>
                        <a:spcBef>
                          <a:spcPts val="120"/>
                        </a:spcBef>
                      </a:pPr>
                      <a:r>
                        <a:rPr sz="1450" i="1" spc="-30" dirty="0">
                          <a:latin typeface="Tahoma"/>
                          <a:cs typeface="Tahoma"/>
                        </a:rPr>
                        <a:t>8</a:t>
                      </a:r>
                      <a:r>
                        <a:rPr sz="1450" i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i="1" spc="-20" dirty="0">
                          <a:latin typeface="Tahoma"/>
                          <a:cs typeface="Tahoma"/>
                        </a:rPr>
                        <a:t>bit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247650" algn="ctr">
                        <a:lnSpc>
                          <a:spcPts val="1730"/>
                        </a:lnSpc>
                        <a:spcBef>
                          <a:spcPts val="120"/>
                        </a:spcBef>
                      </a:pPr>
                      <a:r>
                        <a:rPr sz="1450" i="1" spc="-30" dirty="0">
                          <a:latin typeface="Tahoma"/>
                          <a:cs typeface="Tahoma"/>
                        </a:rPr>
                        <a:t>23</a:t>
                      </a:r>
                      <a:r>
                        <a:rPr sz="1450" i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i="1" spc="-20" dirty="0">
                          <a:latin typeface="Tahoma"/>
                          <a:cs typeface="Tahoma"/>
                        </a:rPr>
                        <a:t>bit</a:t>
                      </a:r>
                      <a:endParaRPr sz="1450" dirty="0">
                        <a:latin typeface="Tahoma"/>
                        <a:cs typeface="Tahoma"/>
                      </a:endParaRPr>
                    </a:p>
                  </a:txBody>
                  <a:tcPr marL="0" marR="0" marT="152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019802" y="3590499"/>
            <a:ext cx="9036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80" dirty="0">
                <a:latin typeface="Tahoma"/>
                <a:cs typeface="Tahoma"/>
              </a:rPr>
              <a:t>M</a:t>
            </a:r>
            <a:r>
              <a:rPr sz="1900" i="1" spc="-50" dirty="0">
                <a:latin typeface="Tahoma"/>
                <a:cs typeface="Tahoma"/>
              </a:rPr>
              <a:t>a</a:t>
            </a:r>
            <a:r>
              <a:rPr sz="1900" i="1" spc="-45" dirty="0">
                <a:latin typeface="Tahoma"/>
                <a:cs typeface="Tahoma"/>
              </a:rPr>
              <a:t>ntissa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3145" y="3561797"/>
            <a:ext cx="65151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60" dirty="0">
                <a:latin typeface="Tahoma"/>
                <a:cs typeface="Tahoma"/>
              </a:rPr>
              <a:t>Segno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77160" y="3373754"/>
            <a:ext cx="650240" cy="230504"/>
          </a:xfrm>
          <a:custGeom>
            <a:avLst/>
            <a:gdLst/>
            <a:ahLst/>
            <a:cxnLst/>
            <a:rect l="l" t="t" r="r" b="b"/>
            <a:pathLst>
              <a:path w="650239" h="230504">
                <a:moveTo>
                  <a:pt x="575305" y="30234"/>
                </a:moveTo>
                <a:lnTo>
                  <a:pt x="0" y="218312"/>
                </a:lnTo>
                <a:lnTo>
                  <a:pt x="4063" y="230505"/>
                </a:lnTo>
                <a:lnTo>
                  <a:pt x="579256" y="42298"/>
                </a:lnTo>
                <a:lnTo>
                  <a:pt x="575305" y="30234"/>
                </a:lnTo>
                <a:close/>
              </a:path>
              <a:path w="650239" h="230504">
                <a:moveTo>
                  <a:pt x="635870" y="26289"/>
                </a:moveTo>
                <a:lnTo>
                  <a:pt x="587375" y="26289"/>
                </a:lnTo>
                <a:lnTo>
                  <a:pt x="591312" y="38354"/>
                </a:lnTo>
                <a:lnTo>
                  <a:pt x="579256" y="42298"/>
                </a:lnTo>
                <a:lnTo>
                  <a:pt x="589152" y="72517"/>
                </a:lnTo>
                <a:lnTo>
                  <a:pt x="635870" y="26289"/>
                </a:lnTo>
                <a:close/>
              </a:path>
              <a:path w="650239" h="230504">
                <a:moveTo>
                  <a:pt x="587375" y="26289"/>
                </a:moveTo>
                <a:lnTo>
                  <a:pt x="575305" y="30234"/>
                </a:lnTo>
                <a:lnTo>
                  <a:pt x="579256" y="42298"/>
                </a:lnTo>
                <a:lnTo>
                  <a:pt x="591312" y="38354"/>
                </a:lnTo>
                <a:lnTo>
                  <a:pt x="587375" y="26289"/>
                </a:lnTo>
                <a:close/>
              </a:path>
              <a:path w="650239" h="230504">
                <a:moveTo>
                  <a:pt x="565403" y="0"/>
                </a:moveTo>
                <a:lnTo>
                  <a:pt x="575305" y="30234"/>
                </a:lnTo>
                <a:lnTo>
                  <a:pt x="587375" y="26289"/>
                </a:lnTo>
                <a:lnTo>
                  <a:pt x="635870" y="26289"/>
                </a:lnTo>
                <a:lnTo>
                  <a:pt x="649731" y="12573"/>
                </a:lnTo>
                <a:lnTo>
                  <a:pt x="565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98697" y="3563322"/>
            <a:ext cx="1522095" cy="548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995">
              <a:lnSpc>
                <a:spcPts val="2205"/>
              </a:lnSpc>
              <a:spcBef>
                <a:spcPts val="95"/>
              </a:spcBef>
            </a:pPr>
            <a:r>
              <a:rPr sz="1900" i="1" spc="-55" dirty="0">
                <a:latin typeface="Tahoma"/>
                <a:cs typeface="Tahoma"/>
              </a:rPr>
              <a:t>Esponente</a:t>
            </a:r>
            <a:endParaRPr sz="1900">
              <a:latin typeface="Tahoma"/>
              <a:cs typeface="Tahoma"/>
            </a:endParaRPr>
          </a:p>
          <a:p>
            <a:pPr marL="12700">
              <a:lnSpc>
                <a:spcPts val="1905"/>
              </a:lnSpc>
            </a:pPr>
            <a:r>
              <a:rPr sz="1650" i="1" spc="-25" dirty="0">
                <a:latin typeface="Tahoma"/>
                <a:cs typeface="Tahoma"/>
              </a:rPr>
              <a:t>(o</a:t>
            </a:r>
            <a:r>
              <a:rPr sz="1650" i="1" spc="-70" dirty="0">
                <a:latin typeface="Tahoma"/>
                <a:cs typeface="Tahoma"/>
              </a:rPr>
              <a:t> </a:t>
            </a:r>
            <a:r>
              <a:rPr sz="1650" i="1" spc="-30" dirty="0">
                <a:latin typeface="Tahoma"/>
                <a:cs typeface="Tahoma"/>
              </a:rPr>
              <a:t>Caratteristica)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1751964">
              <a:lnSpc>
                <a:spcPct val="100000"/>
              </a:lnSpc>
              <a:spcBef>
                <a:spcPts val="105"/>
              </a:spcBef>
            </a:pPr>
            <a:r>
              <a:rPr dirty="0"/>
              <a:t>Numeri </a:t>
            </a:r>
            <a:r>
              <a:rPr spc="-5" dirty="0"/>
              <a:t>razionali 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Notazione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in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virgola</a:t>
            </a:r>
            <a:r>
              <a:rPr u="heavy" spc="-2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mobile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7140" y="1478872"/>
            <a:ext cx="5855970" cy="11537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600" spc="-1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qualsiasi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può essere espresso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come:</a:t>
            </a:r>
            <a:endParaRPr sz="1600">
              <a:latin typeface="Arial"/>
              <a:cs typeface="Arial"/>
            </a:endParaRPr>
          </a:p>
          <a:p>
            <a:pPr marL="2634615">
              <a:lnSpc>
                <a:spcPct val="100000"/>
              </a:lnSpc>
              <a:spcBef>
                <a:spcPts val="1040"/>
              </a:spcBef>
            </a:pPr>
            <a:r>
              <a:rPr sz="2550" i="1" spc="45" dirty="0">
                <a:latin typeface="Times New Roman"/>
                <a:cs typeface="Times New Roman"/>
              </a:rPr>
              <a:t>N </a:t>
            </a:r>
            <a:r>
              <a:rPr sz="2550" spc="35" dirty="0">
                <a:latin typeface="Symbol"/>
                <a:cs typeface="Symbol"/>
              </a:rPr>
              <a:t></a:t>
            </a:r>
            <a:r>
              <a:rPr sz="2550" spc="35" dirty="0">
                <a:latin typeface="Times New Roman"/>
                <a:cs typeface="Times New Roman"/>
              </a:rPr>
              <a:t> </a:t>
            </a:r>
            <a:r>
              <a:rPr sz="2550" spc="130" dirty="0">
                <a:latin typeface="Symbol"/>
                <a:cs typeface="Symbol"/>
              </a:rPr>
              <a:t></a:t>
            </a:r>
            <a:r>
              <a:rPr sz="2550" i="1" spc="130" dirty="0">
                <a:latin typeface="Times New Roman"/>
                <a:cs typeface="Times New Roman"/>
              </a:rPr>
              <a:t>M </a:t>
            </a:r>
            <a:r>
              <a:rPr sz="2550" spc="35" dirty="0">
                <a:latin typeface="Symbol"/>
                <a:cs typeface="Symbol"/>
              </a:rPr>
              <a:t></a:t>
            </a:r>
            <a:r>
              <a:rPr sz="2550" spc="-225" dirty="0">
                <a:latin typeface="Times New Roman"/>
                <a:cs typeface="Times New Roman"/>
              </a:rPr>
              <a:t> </a:t>
            </a:r>
            <a:r>
              <a:rPr sz="2550" i="1" spc="114" dirty="0">
                <a:latin typeface="Times New Roman"/>
                <a:cs typeface="Times New Roman"/>
              </a:rPr>
              <a:t>r</a:t>
            </a:r>
            <a:r>
              <a:rPr sz="2250" i="1" spc="172" baseline="42592" dirty="0">
                <a:latin typeface="Times New Roman"/>
                <a:cs typeface="Times New Roman"/>
              </a:rPr>
              <a:t>E</a:t>
            </a:r>
            <a:endParaRPr sz="2250" baseline="42592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600" spc="-5" dirty="0">
                <a:latin typeface="Arial"/>
                <a:cs typeface="Arial"/>
              </a:rPr>
              <a:t>La base può essere omessa dato che nel calcolatore è sempre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859942" y="4261764"/>
            <a:ext cx="4142740" cy="16351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latin typeface="Arial"/>
                <a:cs typeface="Arial"/>
              </a:rPr>
              <a:t>Considerazioni </a:t>
            </a:r>
            <a:r>
              <a:rPr sz="1600" spc="-5" dirty="0">
                <a:latin typeface="Arial"/>
                <a:cs typeface="Arial"/>
              </a:rPr>
              <a:t>sulla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mantissa: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M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intero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1/r&lt;=M&lt;=1 MANTISSA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NORMALIZZATA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Considerazioni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sull’esponente: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intero relativo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complemento 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39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99459" y="2942844"/>
          <a:ext cx="3693160" cy="257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1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41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ts val="1730"/>
                        </a:lnSpc>
                        <a:spcBef>
                          <a:spcPts val="125"/>
                        </a:spcBef>
                      </a:pPr>
                      <a:r>
                        <a:rPr sz="1450" i="1" spc="-3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450" i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i="1" spc="-20" dirty="0">
                          <a:latin typeface="Tahoma"/>
                          <a:cs typeface="Tahoma"/>
                        </a:rPr>
                        <a:t>bit</a:t>
                      </a:r>
                      <a:endParaRPr sz="145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345440" algn="ctr">
                        <a:lnSpc>
                          <a:spcPts val="1730"/>
                        </a:lnSpc>
                        <a:spcBef>
                          <a:spcPts val="125"/>
                        </a:spcBef>
                      </a:pPr>
                      <a:r>
                        <a:rPr sz="1450" i="1" spc="-30" dirty="0">
                          <a:latin typeface="Tahoma"/>
                          <a:cs typeface="Tahoma"/>
                        </a:rPr>
                        <a:t>4</a:t>
                      </a:r>
                      <a:r>
                        <a:rPr sz="1450" i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450" i="1" spc="-20" dirty="0">
                          <a:latin typeface="Tahoma"/>
                          <a:cs typeface="Tahoma"/>
                        </a:rPr>
                        <a:t>bit</a:t>
                      </a:r>
                      <a:endParaRPr sz="1450" dirty="0">
                        <a:latin typeface="Tahoma"/>
                        <a:cs typeface="Tahoma"/>
                      </a:endParaRPr>
                    </a:p>
                  </a:txBody>
                  <a:tcPr marL="0" marR="0" marT="158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19802" y="3291795"/>
            <a:ext cx="9036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80" dirty="0">
                <a:latin typeface="Tahoma"/>
                <a:cs typeface="Tahoma"/>
              </a:rPr>
              <a:t>M</a:t>
            </a:r>
            <a:r>
              <a:rPr sz="1900" i="1" spc="-50" dirty="0">
                <a:latin typeface="Tahoma"/>
                <a:cs typeface="Tahoma"/>
              </a:rPr>
              <a:t>a</a:t>
            </a:r>
            <a:r>
              <a:rPr sz="1900" i="1" spc="-45" dirty="0">
                <a:latin typeface="Tahoma"/>
                <a:cs typeface="Tahoma"/>
              </a:rPr>
              <a:t>ntissa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77160" y="3075304"/>
            <a:ext cx="650240" cy="231775"/>
          </a:xfrm>
          <a:custGeom>
            <a:avLst/>
            <a:gdLst/>
            <a:ahLst/>
            <a:cxnLst/>
            <a:rect l="l" t="t" r="r" b="b"/>
            <a:pathLst>
              <a:path w="650239" h="231775">
                <a:moveTo>
                  <a:pt x="575340" y="30127"/>
                </a:moveTo>
                <a:lnTo>
                  <a:pt x="0" y="219710"/>
                </a:lnTo>
                <a:lnTo>
                  <a:pt x="4063" y="231648"/>
                </a:lnTo>
                <a:lnTo>
                  <a:pt x="579327" y="42215"/>
                </a:lnTo>
                <a:lnTo>
                  <a:pt x="575340" y="30127"/>
                </a:lnTo>
                <a:close/>
              </a:path>
              <a:path w="650239" h="231775">
                <a:moveTo>
                  <a:pt x="635801" y="26162"/>
                </a:moveTo>
                <a:lnTo>
                  <a:pt x="587375" y="26162"/>
                </a:lnTo>
                <a:lnTo>
                  <a:pt x="591438" y="38227"/>
                </a:lnTo>
                <a:lnTo>
                  <a:pt x="579327" y="42215"/>
                </a:lnTo>
                <a:lnTo>
                  <a:pt x="589279" y="72390"/>
                </a:lnTo>
                <a:lnTo>
                  <a:pt x="635801" y="26162"/>
                </a:lnTo>
                <a:close/>
              </a:path>
              <a:path w="650239" h="231775">
                <a:moveTo>
                  <a:pt x="587375" y="26162"/>
                </a:moveTo>
                <a:lnTo>
                  <a:pt x="575340" y="30127"/>
                </a:lnTo>
                <a:lnTo>
                  <a:pt x="579327" y="42215"/>
                </a:lnTo>
                <a:lnTo>
                  <a:pt x="591438" y="38227"/>
                </a:lnTo>
                <a:lnTo>
                  <a:pt x="587375" y="26162"/>
                </a:lnTo>
                <a:close/>
              </a:path>
              <a:path w="650239" h="231775">
                <a:moveTo>
                  <a:pt x="565403" y="0"/>
                </a:moveTo>
                <a:lnTo>
                  <a:pt x="575340" y="30127"/>
                </a:lnTo>
                <a:lnTo>
                  <a:pt x="587375" y="26162"/>
                </a:lnTo>
                <a:lnTo>
                  <a:pt x="635801" y="26162"/>
                </a:lnTo>
                <a:lnTo>
                  <a:pt x="649731" y="12319"/>
                </a:lnTo>
                <a:lnTo>
                  <a:pt x="5654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3145" y="3264677"/>
            <a:ext cx="21488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675" algn="l"/>
              </a:tabLst>
            </a:pPr>
            <a:r>
              <a:rPr sz="1900" i="1" spc="-60" dirty="0">
                <a:latin typeface="Tahoma"/>
                <a:cs typeface="Tahoma"/>
              </a:rPr>
              <a:t>Seg</a:t>
            </a:r>
            <a:r>
              <a:rPr sz="1900" i="1" spc="-55" dirty="0">
                <a:latin typeface="Tahoma"/>
                <a:cs typeface="Tahoma"/>
              </a:rPr>
              <a:t>no</a:t>
            </a:r>
            <a:r>
              <a:rPr sz="1900" i="1" dirty="0">
                <a:latin typeface="Tahoma"/>
                <a:cs typeface="Tahoma"/>
              </a:rPr>
              <a:t>	</a:t>
            </a:r>
            <a:r>
              <a:rPr sz="1900" i="1" spc="-60" dirty="0">
                <a:latin typeface="Tahoma"/>
                <a:cs typeface="Tahoma"/>
              </a:rPr>
              <a:t>Esp</a:t>
            </a:r>
            <a:r>
              <a:rPr sz="1900" i="1" spc="-65" dirty="0">
                <a:latin typeface="Tahoma"/>
                <a:cs typeface="Tahoma"/>
              </a:rPr>
              <a:t>o</a:t>
            </a:r>
            <a:r>
              <a:rPr sz="1900" i="1" spc="-55" dirty="0">
                <a:latin typeface="Tahoma"/>
                <a:cs typeface="Tahoma"/>
              </a:rPr>
              <a:t>nen</a:t>
            </a:r>
            <a:r>
              <a:rPr sz="1900" i="1" spc="-50" dirty="0">
                <a:latin typeface="Tahoma"/>
                <a:cs typeface="Tahoma"/>
              </a:rPr>
              <a:t>te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1751964">
              <a:lnSpc>
                <a:spcPct val="100000"/>
              </a:lnSpc>
              <a:spcBef>
                <a:spcPts val="105"/>
              </a:spcBef>
            </a:pPr>
            <a:r>
              <a:rPr dirty="0"/>
              <a:t>Numeri </a:t>
            </a:r>
            <a:r>
              <a:rPr spc="-5" dirty="0"/>
              <a:t>razionali 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Notazione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in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virgola</a:t>
            </a:r>
            <a:r>
              <a:rPr u="heavy" spc="-2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mobile</a:t>
            </a:r>
          </a:p>
        </p:txBody>
      </p:sp>
      <p:sp>
        <p:nvSpPr>
          <p:cNvPr id="9" name="object 9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7140" y="1478872"/>
            <a:ext cx="4429125" cy="134810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600" spc="-1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qualsiasi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può essere espresso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come:</a:t>
            </a:r>
            <a:endParaRPr sz="1600">
              <a:latin typeface="Arial"/>
              <a:cs typeface="Arial"/>
            </a:endParaRPr>
          </a:p>
          <a:p>
            <a:pPr marL="2634615">
              <a:lnSpc>
                <a:spcPct val="100000"/>
              </a:lnSpc>
              <a:spcBef>
                <a:spcPts val="1040"/>
              </a:spcBef>
            </a:pPr>
            <a:r>
              <a:rPr sz="2550" i="1" spc="45" dirty="0">
                <a:latin typeface="Times New Roman"/>
                <a:cs typeface="Times New Roman"/>
              </a:rPr>
              <a:t>N </a:t>
            </a:r>
            <a:r>
              <a:rPr sz="2550" spc="35" dirty="0">
                <a:latin typeface="Symbol"/>
                <a:cs typeface="Symbol"/>
              </a:rPr>
              <a:t></a:t>
            </a:r>
            <a:r>
              <a:rPr sz="2550" spc="35" dirty="0">
                <a:latin typeface="Times New Roman"/>
                <a:cs typeface="Times New Roman"/>
              </a:rPr>
              <a:t> </a:t>
            </a:r>
            <a:r>
              <a:rPr sz="2550" spc="130" dirty="0">
                <a:latin typeface="Symbol"/>
                <a:cs typeface="Symbol"/>
              </a:rPr>
              <a:t></a:t>
            </a:r>
            <a:r>
              <a:rPr sz="2550" i="1" spc="130" dirty="0">
                <a:latin typeface="Times New Roman"/>
                <a:cs typeface="Times New Roman"/>
              </a:rPr>
              <a:t>M </a:t>
            </a:r>
            <a:r>
              <a:rPr sz="2550" spc="35" dirty="0">
                <a:latin typeface="Symbol"/>
                <a:cs typeface="Symbol"/>
              </a:rPr>
              <a:t></a:t>
            </a:r>
            <a:r>
              <a:rPr sz="2550" spc="-275" dirty="0">
                <a:latin typeface="Times New Roman"/>
                <a:cs typeface="Times New Roman"/>
              </a:rPr>
              <a:t> </a:t>
            </a:r>
            <a:r>
              <a:rPr sz="2550" i="1" spc="114" dirty="0">
                <a:latin typeface="Times New Roman"/>
                <a:cs typeface="Times New Roman"/>
              </a:rPr>
              <a:t>r</a:t>
            </a:r>
            <a:r>
              <a:rPr sz="2250" i="1" spc="172" baseline="42592" dirty="0">
                <a:latin typeface="Times New Roman"/>
                <a:cs typeface="Times New Roman"/>
              </a:rPr>
              <a:t>E</a:t>
            </a:r>
            <a:endParaRPr sz="2250" baseline="42592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  <a:spcBef>
                <a:spcPts val="1485"/>
              </a:spcBef>
            </a:pPr>
            <a:r>
              <a:rPr sz="1900" i="1" spc="-60" dirty="0">
                <a:latin typeface="Tahoma"/>
                <a:cs typeface="Tahoma"/>
              </a:rPr>
              <a:t>Esempio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9942" y="3766464"/>
            <a:ext cx="5206365" cy="16351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10111010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Segno=1 -&gt; </a:t>
            </a:r>
            <a:r>
              <a:rPr sz="1600" spc="-10" dirty="0">
                <a:latin typeface="Arial"/>
                <a:cs typeface="Arial"/>
              </a:rPr>
              <a:t>numero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negativo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Esponente=011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complemento </a:t>
            </a:r>
            <a:r>
              <a:rPr sz="1600" spc="-5" dirty="0">
                <a:latin typeface="Arial"/>
                <a:cs typeface="Arial"/>
              </a:rPr>
              <a:t>a 2 =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+3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Mantissa normalizzata=0.1010 = 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575" baseline="26455" dirty="0">
                <a:latin typeface="Arial"/>
                <a:cs typeface="Arial"/>
              </a:rPr>
              <a:t>-1 </a:t>
            </a:r>
            <a:r>
              <a:rPr sz="1600" dirty="0">
                <a:latin typeface="Arial"/>
                <a:cs typeface="Arial"/>
              </a:rPr>
              <a:t>+2</a:t>
            </a:r>
            <a:r>
              <a:rPr sz="1575" baseline="26455" dirty="0">
                <a:latin typeface="Arial"/>
                <a:cs typeface="Arial"/>
              </a:rPr>
              <a:t>-3</a:t>
            </a:r>
            <a:r>
              <a:rPr sz="1575" spc="44" baseline="264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=1/2+1/8=5/8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N=-5/8x 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575" baseline="26455" dirty="0">
                <a:latin typeface="Arial"/>
                <a:cs typeface="Arial"/>
              </a:rPr>
              <a:t>3</a:t>
            </a:r>
            <a:r>
              <a:rPr sz="1575" spc="254" baseline="264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=-5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9942" y="5644388"/>
            <a:ext cx="6327775" cy="8305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Esercizio: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Char char="-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Determinare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più </a:t>
            </a:r>
            <a:r>
              <a:rPr sz="1600" spc="-10" dirty="0">
                <a:latin typeface="Arial"/>
                <a:cs typeface="Arial"/>
              </a:rPr>
              <a:t>grande numero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rappresentabile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0"/>
              </a:spcBef>
              <a:buChar char="-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Determinare </a:t>
            </a:r>
            <a:r>
              <a:rPr sz="1600" spc="-5" dirty="0">
                <a:latin typeface="Arial"/>
                <a:cs typeface="Arial"/>
              </a:rPr>
              <a:t>il più piccolo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(vicino allo zero)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rappresentabile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Sequenze </a:t>
            </a:r>
            <a:r>
              <a:rPr spc="-5" dirty="0"/>
              <a:t>di</a:t>
            </a:r>
            <a:r>
              <a:rPr spc="-35" dirty="0"/>
              <a:t> </a:t>
            </a:r>
            <a:r>
              <a:rPr spc="-5" dirty="0"/>
              <a:t>BIT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0168" y="1417310"/>
            <a:ext cx="8052434" cy="178117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600" spc="-5" dirty="0">
                <a:latin typeface="Arial"/>
                <a:cs typeface="Arial"/>
              </a:rPr>
              <a:t>Per poter rappresentare un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maggiore di informazione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10" dirty="0">
                <a:latin typeface="Arial"/>
                <a:cs typeface="Arial"/>
              </a:rPr>
              <a:t>usano </a:t>
            </a:r>
            <a:r>
              <a:rPr sz="1650" b="1" i="1" spc="-75" dirty="0">
                <a:latin typeface="Arial"/>
                <a:cs typeface="Arial"/>
              </a:rPr>
              <a:t>sequenze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1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95"/>
              </a:lnSpc>
              <a:spcBef>
                <a:spcPts val="950"/>
              </a:spcBef>
            </a:pPr>
            <a:r>
              <a:rPr sz="1600" spc="-5" dirty="0">
                <a:latin typeface="Arial"/>
                <a:cs typeface="Arial"/>
              </a:rPr>
              <a:t>Il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che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fa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corrispondere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ad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dato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reale</a:t>
            </a:r>
            <a:r>
              <a:rPr sz="1600" spc="2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una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sequenze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prende</a:t>
            </a:r>
            <a:r>
              <a:rPr sz="1600" spc="2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il</a:t>
            </a:r>
            <a:r>
              <a:rPr sz="1600" spc="204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nome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ts val="1955"/>
              </a:lnSpc>
            </a:pPr>
            <a:r>
              <a:rPr sz="1650" b="1" i="1" spc="-100" dirty="0">
                <a:latin typeface="Arial"/>
                <a:cs typeface="Arial"/>
              </a:rPr>
              <a:t>codifica</a:t>
            </a:r>
            <a:r>
              <a:rPr sz="1650" b="1" i="1" spc="-40" dirty="0">
                <a:latin typeface="Arial"/>
                <a:cs typeface="Arial"/>
              </a:rPr>
              <a:t> </a:t>
            </a:r>
            <a:r>
              <a:rPr sz="1650" b="1" i="1" spc="-95" dirty="0">
                <a:latin typeface="Arial"/>
                <a:cs typeface="Arial"/>
              </a:rPr>
              <a:t>dell’informazione</a:t>
            </a:r>
            <a:endParaRPr sz="1650">
              <a:latin typeface="Arial"/>
              <a:cs typeface="Arial"/>
            </a:endParaRPr>
          </a:p>
          <a:p>
            <a:pPr marL="354965" marR="69215">
              <a:lnSpc>
                <a:spcPct val="100000"/>
              </a:lnSpc>
              <a:spcBef>
                <a:spcPts val="910"/>
              </a:spcBef>
            </a:pPr>
            <a:r>
              <a:rPr sz="1400" dirty="0">
                <a:latin typeface="Arial"/>
                <a:cs typeface="Arial"/>
              </a:rPr>
              <a:t>Es.1: </a:t>
            </a:r>
            <a:r>
              <a:rPr sz="1400" spc="-5" dirty="0">
                <a:latin typeface="Arial"/>
                <a:cs typeface="Arial"/>
              </a:rPr>
              <a:t>un esame può avere quattro possibili esiti: </a:t>
            </a:r>
            <a:r>
              <a:rPr sz="1450" i="1" spc="-25" dirty="0">
                <a:latin typeface="Arial"/>
                <a:cs typeface="Arial"/>
              </a:rPr>
              <a:t>ottimo, discreto, sufficiente, insufficiente. </a:t>
            </a:r>
            <a:r>
              <a:rPr sz="1400" dirty="0">
                <a:latin typeface="Arial"/>
                <a:cs typeface="Arial"/>
              </a:rPr>
              <a:t>Quanti  </a:t>
            </a:r>
            <a:r>
              <a:rPr sz="1400" spc="-5" dirty="0">
                <a:latin typeface="Arial"/>
                <a:cs typeface="Arial"/>
              </a:rPr>
              <a:t>bit sono necessari per codificare tale</a:t>
            </a:r>
            <a:r>
              <a:rPr sz="1400" spc="-12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informazione?</a:t>
            </a:r>
            <a:endParaRPr sz="1400">
              <a:latin typeface="Arial"/>
              <a:cs typeface="Arial"/>
            </a:endParaRPr>
          </a:p>
          <a:p>
            <a:pPr marL="926465">
              <a:lnSpc>
                <a:spcPts val="1680"/>
              </a:lnSpc>
            </a:pPr>
            <a:r>
              <a:rPr sz="1450" b="1" i="1" spc="-80" dirty="0">
                <a:latin typeface="Arial"/>
                <a:cs typeface="Arial"/>
              </a:rPr>
              <a:t>due</a:t>
            </a:r>
            <a:r>
              <a:rPr sz="1450" b="1" i="1" spc="-65" dirty="0">
                <a:latin typeface="Arial"/>
                <a:cs typeface="Arial"/>
              </a:rPr>
              <a:t> </a:t>
            </a:r>
            <a:r>
              <a:rPr sz="1450" b="1" i="1" spc="-95" dirty="0">
                <a:latin typeface="Arial"/>
                <a:cs typeface="Arial"/>
              </a:rPr>
              <a:t>bit:</a:t>
            </a:r>
            <a:endParaRPr sz="14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70900" y="629069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4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4517" y="3160657"/>
            <a:ext cx="967105" cy="8915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ct val="96600"/>
              </a:lnSpc>
              <a:spcBef>
                <a:spcPts val="190"/>
              </a:spcBef>
            </a:pPr>
            <a:r>
              <a:rPr sz="1450" i="1" spc="-25" dirty="0">
                <a:latin typeface="Arial"/>
                <a:cs typeface="Arial"/>
              </a:rPr>
              <a:t>ottimo  discreto  sufficiente  ins</a:t>
            </a:r>
            <a:r>
              <a:rPr sz="1450" i="1" spc="-35" dirty="0">
                <a:latin typeface="Arial"/>
                <a:cs typeface="Arial"/>
              </a:rPr>
              <a:t>u</a:t>
            </a:r>
            <a:r>
              <a:rPr sz="1450" i="1" spc="-15" dirty="0">
                <a:latin typeface="Arial"/>
                <a:cs typeface="Arial"/>
              </a:rPr>
              <a:t>ff</a:t>
            </a:r>
            <a:r>
              <a:rPr sz="1450" i="1" spc="-20" dirty="0">
                <a:latin typeface="Arial"/>
                <a:cs typeface="Arial"/>
              </a:rPr>
              <a:t>i</a:t>
            </a:r>
            <a:r>
              <a:rPr sz="1450" i="1" spc="-35" dirty="0">
                <a:latin typeface="Arial"/>
                <a:cs typeface="Arial"/>
              </a:rPr>
              <a:t>c</a:t>
            </a:r>
            <a:r>
              <a:rPr sz="1450" i="1" spc="-30" dirty="0">
                <a:latin typeface="Arial"/>
                <a:cs typeface="Arial"/>
              </a:rPr>
              <a:t>ien</a:t>
            </a:r>
            <a:r>
              <a:rPr sz="1450" i="1" spc="-25" dirty="0">
                <a:latin typeface="Arial"/>
                <a:cs typeface="Arial"/>
              </a:rPr>
              <a:t>t</a:t>
            </a:r>
            <a:r>
              <a:rPr sz="1450" i="1" spc="-30" dirty="0">
                <a:latin typeface="Arial"/>
                <a:cs typeface="Arial"/>
              </a:rPr>
              <a:t>e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3698" y="3170301"/>
            <a:ext cx="223520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00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3068" y="4136398"/>
            <a:ext cx="5499100" cy="4648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583565" marR="5080" indent="-571500">
              <a:lnSpc>
                <a:spcPts val="1680"/>
              </a:lnSpc>
              <a:spcBef>
                <a:spcPts val="235"/>
              </a:spcBef>
            </a:pPr>
            <a:r>
              <a:rPr sz="1400" dirty="0">
                <a:latin typeface="Arial"/>
                <a:cs typeface="Arial"/>
              </a:rPr>
              <a:t>Es.2: otto </a:t>
            </a:r>
            <a:r>
              <a:rPr sz="1400" spc="-5" dirty="0">
                <a:latin typeface="Arial"/>
                <a:cs typeface="Arial"/>
              </a:rPr>
              <a:t>colori: </a:t>
            </a:r>
            <a:r>
              <a:rPr sz="1450" i="1" spc="-25" dirty="0">
                <a:latin typeface="Arial"/>
                <a:cs typeface="Arial"/>
              </a:rPr>
              <a:t>nero, </a:t>
            </a:r>
            <a:r>
              <a:rPr sz="1450" i="1" spc="-25" dirty="0">
                <a:solidFill>
                  <a:srgbClr val="FF0000"/>
                </a:solidFill>
                <a:latin typeface="Arial"/>
                <a:cs typeface="Arial"/>
              </a:rPr>
              <a:t>rosso</a:t>
            </a:r>
            <a:r>
              <a:rPr sz="1450" i="1" spc="-25" dirty="0">
                <a:latin typeface="Arial"/>
                <a:cs typeface="Arial"/>
              </a:rPr>
              <a:t>, </a:t>
            </a:r>
            <a:r>
              <a:rPr sz="1450" i="1" spc="-25" dirty="0">
                <a:solidFill>
                  <a:srgbClr val="009999"/>
                </a:solidFill>
                <a:latin typeface="Arial"/>
                <a:cs typeface="Arial"/>
              </a:rPr>
              <a:t>blu</a:t>
            </a:r>
            <a:r>
              <a:rPr sz="1450" i="1" spc="-25" dirty="0">
                <a:latin typeface="Arial"/>
                <a:cs typeface="Arial"/>
              </a:rPr>
              <a:t>, </a:t>
            </a:r>
            <a:r>
              <a:rPr sz="1450" i="1" spc="-25" dirty="0">
                <a:solidFill>
                  <a:srgbClr val="BADFE2"/>
                </a:solidFill>
                <a:latin typeface="Arial"/>
                <a:cs typeface="Arial"/>
              </a:rPr>
              <a:t>giallo</a:t>
            </a:r>
            <a:r>
              <a:rPr sz="1450" i="1" spc="-25" dirty="0">
                <a:latin typeface="Arial"/>
                <a:cs typeface="Arial"/>
              </a:rPr>
              <a:t>, </a:t>
            </a:r>
            <a:r>
              <a:rPr sz="1450" i="1" spc="-25" dirty="0">
                <a:solidFill>
                  <a:srgbClr val="33CC33"/>
                </a:solidFill>
                <a:latin typeface="Arial"/>
                <a:cs typeface="Arial"/>
              </a:rPr>
              <a:t>verde</a:t>
            </a:r>
            <a:r>
              <a:rPr sz="1450" i="1" spc="-25" dirty="0">
                <a:latin typeface="Arial"/>
                <a:cs typeface="Arial"/>
              </a:rPr>
              <a:t>, viola, </a:t>
            </a:r>
            <a:r>
              <a:rPr sz="1450" i="1" spc="-25" dirty="0">
                <a:solidFill>
                  <a:srgbClr val="333399"/>
                </a:solidFill>
                <a:latin typeface="Arial"/>
                <a:cs typeface="Arial"/>
              </a:rPr>
              <a:t>grigio</a:t>
            </a:r>
            <a:r>
              <a:rPr sz="1450" i="1" spc="-25" dirty="0">
                <a:latin typeface="Arial"/>
                <a:cs typeface="Arial"/>
              </a:rPr>
              <a:t>, </a:t>
            </a:r>
            <a:r>
              <a:rPr sz="1450" i="1" spc="-30" dirty="0">
                <a:solidFill>
                  <a:srgbClr val="FF9933"/>
                </a:solidFill>
                <a:latin typeface="Arial"/>
                <a:cs typeface="Arial"/>
              </a:rPr>
              <a:t>arancione  </a:t>
            </a:r>
            <a:r>
              <a:rPr sz="1450" b="1" i="1" spc="-70" dirty="0">
                <a:latin typeface="Arial"/>
                <a:cs typeface="Arial"/>
              </a:rPr>
              <a:t>tre</a:t>
            </a:r>
            <a:r>
              <a:rPr sz="1450" b="1" i="1" spc="-50" dirty="0">
                <a:latin typeface="Arial"/>
                <a:cs typeface="Arial"/>
              </a:rPr>
              <a:t> </a:t>
            </a:r>
            <a:r>
              <a:rPr sz="1450" b="1" i="1" spc="-95" dirty="0">
                <a:latin typeface="Arial"/>
                <a:cs typeface="Arial"/>
              </a:rPr>
              <a:t>bit: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4517" y="4562797"/>
            <a:ext cx="808990" cy="174561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341630">
              <a:lnSpc>
                <a:spcPct val="96600"/>
              </a:lnSpc>
              <a:spcBef>
                <a:spcPts val="190"/>
              </a:spcBef>
            </a:pPr>
            <a:r>
              <a:rPr sz="1450" i="1" spc="-30" dirty="0">
                <a:latin typeface="Arial"/>
                <a:cs typeface="Arial"/>
              </a:rPr>
              <a:t>nero  </a:t>
            </a:r>
            <a:r>
              <a:rPr sz="1450" i="1" spc="-20" dirty="0">
                <a:solidFill>
                  <a:srgbClr val="FF0000"/>
                </a:solidFill>
                <a:latin typeface="Arial"/>
                <a:cs typeface="Arial"/>
              </a:rPr>
              <a:t>rosso  </a:t>
            </a:r>
            <a:r>
              <a:rPr sz="1450" i="1" spc="-30" dirty="0">
                <a:solidFill>
                  <a:srgbClr val="009999"/>
                </a:solidFill>
                <a:latin typeface="Arial"/>
                <a:cs typeface="Arial"/>
              </a:rPr>
              <a:t>blu  </a:t>
            </a:r>
            <a:r>
              <a:rPr sz="1450" i="1" spc="-25" dirty="0">
                <a:solidFill>
                  <a:srgbClr val="BADFE2"/>
                </a:solidFill>
                <a:latin typeface="Arial"/>
                <a:cs typeface="Arial"/>
              </a:rPr>
              <a:t>giallo  </a:t>
            </a:r>
            <a:r>
              <a:rPr sz="1450" i="1" spc="-25" dirty="0">
                <a:solidFill>
                  <a:srgbClr val="33CC33"/>
                </a:solidFill>
                <a:latin typeface="Arial"/>
                <a:cs typeface="Arial"/>
              </a:rPr>
              <a:t>verde  </a:t>
            </a:r>
            <a:r>
              <a:rPr sz="1450" i="1" spc="-25" dirty="0">
                <a:latin typeface="Arial"/>
                <a:cs typeface="Arial"/>
              </a:rPr>
              <a:t>viola  </a:t>
            </a:r>
            <a:r>
              <a:rPr sz="1450" i="1" spc="-25" dirty="0">
                <a:solidFill>
                  <a:srgbClr val="333399"/>
                </a:solidFill>
                <a:latin typeface="Arial"/>
                <a:cs typeface="Arial"/>
              </a:rPr>
              <a:t>grigio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ts val="1680"/>
              </a:lnSpc>
            </a:pPr>
            <a:r>
              <a:rPr sz="1450" i="1" spc="-30" dirty="0">
                <a:solidFill>
                  <a:srgbClr val="FF9933"/>
                </a:solidFill>
                <a:latin typeface="Arial"/>
                <a:cs typeface="Arial"/>
              </a:rPr>
              <a:t>arancione</a:t>
            </a:r>
            <a:endParaRPr sz="1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33698" y="4572457"/>
            <a:ext cx="322580" cy="1734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Arial"/>
                <a:cs typeface="Arial"/>
              </a:rPr>
              <a:t>000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001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011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100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101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Arial"/>
                <a:cs typeface="Arial"/>
              </a:rPr>
              <a:t>110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111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1751964">
              <a:lnSpc>
                <a:spcPct val="100000"/>
              </a:lnSpc>
              <a:spcBef>
                <a:spcPts val="105"/>
              </a:spcBef>
            </a:pPr>
            <a:r>
              <a:rPr dirty="0"/>
              <a:t>Numeri </a:t>
            </a:r>
            <a:r>
              <a:rPr spc="-5" dirty="0"/>
              <a:t>razionali 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Notazione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in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virgola</a:t>
            </a:r>
            <a:r>
              <a:rPr u="heavy" spc="-2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mobile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9942" y="1460994"/>
            <a:ext cx="5453380" cy="13671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(+7)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base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positivo -&gt;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Segno=0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7 mantissa </a:t>
            </a:r>
            <a:r>
              <a:rPr sz="1600" dirty="0">
                <a:latin typeface="Arial"/>
                <a:cs typeface="Arial"/>
              </a:rPr>
              <a:t>su </a:t>
            </a:r>
            <a:r>
              <a:rPr sz="1600" spc="-5" dirty="0">
                <a:latin typeface="Arial"/>
                <a:cs typeface="Arial"/>
              </a:rPr>
              <a:t>4 bit = </a:t>
            </a:r>
            <a:r>
              <a:rPr sz="1600" dirty="0">
                <a:latin typeface="Arial"/>
                <a:cs typeface="Arial"/>
              </a:rPr>
              <a:t>0111x2</a:t>
            </a:r>
            <a:r>
              <a:rPr sz="1575" baseline="26455" dirty="0">
                <a:latin typeface="Arial"/>
                <a:cs typeface="Arial"/>
              </a:rPr>
              <a:t>0 </a:t>
            </a:r>
            <a:r>
              <a:rPr sz="1600" spc="-5" dirty="0">
                <a:latin typeface="Arial"/>
                <a:cs typeface="Arial"/>
              </a:rPr>
              <a:t>=0.111x2</a:t>
            </a:r>
            <a:r>
              <a:rPr sz="1575" spc="-7" baseline="26455" dirty="0">
                <a:latin typeface="Arial"/>
                <a:cs typeface="Arial"/>
              </a:rPr>
              <a:t>3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mantissa=1110</a:t>
            </a:r>
            <a:endParaRPr sz="1600">
              <a:latin typeface="Arial"/>
              <a:cs typeface="Arial"/>
            </a:endParaRPr>
          </a:p>
          <a:p>
            <a:pPr marL="12700" marR="1422400">
              <a:lnSpc>
                <a:spcPct val="11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Esponente=011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complemento </a:t>
            </a:r>
            <a:r>
              <a:rPr sz="1600" spc="-5" dirty="0">
                <a:latin typeface="Arial"/>
                <a:cs typeface="Arial"/>
              </a:rPr>
              <a:t>a 2 = +3  N=0 011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1110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942" y="2900451"/>
            <a:ext cx="3341370" cy="13677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più piccolo (più vicino allo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positivo -&gt;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Segno=0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Esponente = -4 -&gt;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  <a:p>
            <a:pPr marL="12700" marR="1367790">
              <a:lnSpc>
                <a:spcPct val="11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Mantissa =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0.0001  N=0 100 0001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21428" y="2973984"/>
            <a:ext cx="4109085" cy="109918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01000001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Segno=0 -&gt; </a:t>
            </a:r>
            <a:r>
              <a:rPr sz="1600" spc="-10" dirty="0">
                <a:latin typeface="Arial"/>
                <a:cs typeface="Arial"/>
              </a:rPr>
              <a:t>numero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positivo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Esponente =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-4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Mantissa normalizzata=0.0001 = 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575" baseline="26455" dirty="0">
                <a:latin typeface="Arial"/>
                <a:cs typeface="Arial"/>
              </a:rPr>
              <a:t>-4</a:t>
            </a:r>
            <a:r>
              <a:rPr sz="1575" spc="225" baseline="264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=1/16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1428" y="4340478"/>
            <a:ext cx="2119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N=+1/16x </a:t>
            </a:r>
            <a:r>
              <a:rPr sz="1600" b="1" spc="10" dirty="0">
                <a:latin typeface="Arial"/>
                <a:cs typeface="Arial"/>
              </a:rPr>
              <a:t>2</a:t>
            </a:r>
            <a:r>
              <a:rPr sz="1575" b="1" spc="15" baseline="26455" dirty="0">
                <a:latin typeface="Arial"/>
                <a:cs typeface="Arial"/>
              </a:rPr>
              <a:t>-4 </a:t>
            </a:r>
            <a:r>
              <a:rPr sz="1600" b="1" spc="-5" dirty="0">
                <a:latin typeface="Arial"/>
                <a:cs typeface="Arial"/>
              </a:rPr>
              <a:t>= +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1/256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9942" y="4838217"/>
            <a:ext cx="2867025" cy="13671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Secondo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più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piccolo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positivo -&gt;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Segno=0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Esponente = -4 -&gt;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100</a:t>
            </a:r>
            <a:endParaRPr sz="1600">
              <a:latin typeface="Arial"/>
              <a:cs typeface="Arial"/>
            </a:endParaRPr>
          </a:p>
          <a:p>
            <a:pPr marL="12700" marR="893444">
              <a:lnSpc>
                <a:spcPct val="11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Mantissa =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0.0010  N=0 100 0010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21428" y="4774844"/>
            <a:ext cx="3996054" cy="10985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01000010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Segno=0 -&gt; </a:t>
            </a:r>
            <a:r>
              <a:rPr sz="1600" spc="-10" dirty="0">
                <a:latin typeface="Arial"/>
                <a:cs typeface="Arial"/>
              </a:rPr>
              <a:t>numero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positivo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Esponente =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-4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Mantissa normalizzata=0.0010 = 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575" baseline="26455" dirty="0">
                <a:latin typeface="Arial"/>
                <a:cs typeface="Arial"/>
              </a:rPr>
              <a:t>-3</a:t>
            </a:r>
            <a:r>
              <a:rPr sz="1575" spc="225" baseline="264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=1/8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1428" y="6141211"/>
            <a:ext cx="2006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N=+1/8x </a:t>
            </a:r>
            <a:r>
              <a:rPr sz="1600" b="1" spc="10" dirty="0">
                <a:latin typeface="Arial"/>
                <a:cs typeface="Arial"/>
              </a:rPr>
              <a:t>2</a:t>
            </a:r>
            <a:r>
              <a:rPr sz="1575" b="1" spc="15" baseline="26455" dirty="0">
                <a:latin typeface="Arial"/>
                <a:cs typeface="Arial"/>
              </a:rPr>
              <a:t>-4 </a:t>
            </a:r>
            <a:r>
              <a:rPr sz="1600" b="1" spc="-5" dirty="0">
                <a:latin typeface="Arial"/>
                <a:cs typeface="Arial"/>
              </a:rPr>
              <a:t>= +</a:t>
            </a:r>
            <a:r>
              <a:rPr sz="1600" b="1" spc="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1/128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5161" y="6453378"/>
            <a:ext cx="2871470" cy="338455"/>
          </a:xfrm>
          <a:prstGeom prst="rect">
            <a:avLst/>
          </a:prstGeom>
          <a:solidFill>
            <a:srgbClr val="FFFFFF"/>
          </a:solidFill>
          <a:ln w="25907">
            <a:solidFill>
              <a:srgbClr val="BADFE2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600" i="1" spc="-5" dirty="0">
                <a:latin typeface="Arial"/>
                <a:cs typeface="Arial"/>
              </a:rPr>
              <a:t>Distanza=1/128=0.0078125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1751964">
              <a:lnSpc>
                <a:spcPct val="100000"/>
              </a:lnSpc>
              <a:spcBef>
                <a:spcPts val="105"/>
              </a:spcBef>
            </a:pPr>
            <a:r>
              <a:rPr dirty="0"/>
              <a:t>Numeri </a:t>
            </a:r>
            <a:r>
              <a:rPr spc="-5" dirty="0"/>
              <a:t>razionali 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Notazione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in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virgola</a:t>
            </a:r>
            <a:r>
              <a:rPr u="heavy" spc="-2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mobile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9942" y="1597646"/>
            <a:ext cx="2867025" cy="13665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più </a:t>
            </a:r>
            <a:r>
              <a:rPr sz="1600" spc="-10" dirty="0">
                <a:latin typeface="Arial"/>
                <a:cs typeface="Arial"/>
              </a:rPr>
              <a:t>grande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positivo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positivo -&gt;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Segno=0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Esponente = +3 -&gt;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011</a:t>
            </a:r>
            <a:endParaRPr sz="1600">
              <a:latin typeface="Arial"/>
              <a:cs typeface="Arial"/>
            </a:endParaRPr>
          </a:p>
          <a:p>
            <a:pPr marL="12700" marR="1062355">
              <a:lnSpc>
                <a:spcPct val="11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Mantissa =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1111  N=0 011 1111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7977" y="1597646"/>
            <a:ext cx="4594225" cy="16351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00111111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Segno=0 -&gt; </a:t>
            </a:r>
            <a:r>
              <a:rPr sz="1600" spc="-10" dirty="0">
                <a:latin typeface="Arial"/>
                <a:cs typeface="Arial"/>
              </a:rPr>
              <a:t>numero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positivo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Esponente=011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complemento </a:t>
            </a:r>
            <a:r>
              <a:rPr sz="1600" spc="-5" dirty="0">
                <a:latin typeface="Arial"/>
                <a:cs typeface="Arial"/>
              </a:rPr>
              <a:t>a 2 =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+3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Mantissa normalizzata=1111 = 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575" baseline="26455" dirty="0">
                <a:latin typeface="Arial"/>
                <a:cs typeface="Arial"/>
              </a:rPr>
              <a:t>-1 </a:t>
            </a:r>
            <a:r>
              <a:rPr sz="1600" dirty="0">
                <a:latin typeface="Arial"/>
                <a:cs typeface="Arial"/>
              </a:rPr>
              <a:t>+2</a:t>
            </a:r>
            <a:r>
              <a:rPr sz="1575" baseline="26455" dirty="0">
                <a:latin typeface="Arial"/>
                <a:cs typeface="Arial"/>
              </a:rPr>
              <a:t>-2 </a:t>
            </a:r>
            <a:r>
              <a:rPr sz="1600" dirty="0">
                <a:latin typeface="Arial"/>
                <a:cs typeface="Arial"/>
              </a:rPr>
              <a:t>+2</a:t>
            </a:r>
            <a:r>
              <a:rPr sz="1575" baseline="26455" dirty="0">
                <a:latin typeface="Arial"/>
                <a:cs typeface="Arial"/>
              </a:rPr>
              <a:t>-3</a:t>
            </a:r>
            <a:r>
              <a:rPr sz="1575" spc="-225" baseline="264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+2</a:t>
            </a:r>
            <a:r>
              <a:rPr sz="1575" baseline="26455" dirty="0">
                <a:latin typeface="Arial"/>
                <a:cs typeface="Arial"/>
              </a:rPr>
              <a:t>-4</a:t>
            </a:r>
            <a:endParaRPr sz="1575" baseline="26455">
              <a:latin typeface="Arial"/>
              <a:cs typeface="Arial"/>
            </a:endParaRPr>
          </a:p>
          <a:p>
            <a:pPr marR="746125" algn="r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=15/16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N=+15/16x 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575" baseline="26455" dirty="0">
                <a:latin typeface="Arial"/>
                <a:cs typeface="Arial"/>
              </a:rPr>
              <a:t>3 </a:t>
            </a:r>
            <a:r>
              <a:rPr sz="1600" spc="-5" dirty="0">
                <a:latin typeface="Arial"/>
                <a:cs typeface="Arial"/>
              </a:rPr>
              <a:t>= 7,5 (si </a:t>
            </a:r>
            <a:r>
              <a:rPr sz="1600" spc="-10" dirty="0">
                <a:latin typeface="Arial"/>
                <a:cs typeface="Arial"/>
              </a:rPr>
              <a:t>provi </a:t>
            </a:r>
            <a:r>
              <a:rPr sz="1600" spc="-5" dirty="0">
                <a:latin typeface="Arial"/>
                <a:cs typeface="Arial"/>
              </a:rPr>
              <a:t>a rappresentare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8!!)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942" y="3685438"/>
            <a:ext cx="3335654" cy="13671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Secondo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più </a:t>
            </a:r>
            <a:r>
              <a:rPr sz="1600" spc="-10" dirty="0">
                <a:latin typeface="Arial"/>
                <a:cs typeface="Arial"/>
              </a:rPr>
              <a:t>grande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positivo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positivo -&gt;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Segno=0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Esponente = +3 -&gt;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011</a:t>
            </a:r>
            <a:endParaRPr sz="1600">
              <a:latin typeface="Arial"/>
              <a:cs typeface="Arial"/>
            </a:endParaRPr>
          </a:p>
          <a:p>
            <a:pPr marL="12700" marR="1523365">
              <a:lnSpc>
                <a:spcPct val="11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600" b="1" spc="-55" dirty="0">
                <a:latin typeface="Arial"/>
                <a:cs typeface="Arial"/>
              </a:rPr>
              <a:t>Mantissa </a:t>
            </a:r>
            <a:r>
              <a:rPr sz="1600" b="1" spc="-5" dirty="0">
                <a:latin typeface="Arial"/>
                <a:cs typeface="Arial"/>
              </a:rPr>
              <a:t>= </a:t>
            </a:r>
            <a:r>
              <a:rPr sz="1600" b="1" spc="5" dirty="0">
                <a:latin typeface="Arial"/>
                <a:cs typeface="Arial"/>
              </a:rPr>
              <a:t>1110  </a:t>
            </a:r>
            <a:r>
              <a:rPr sz="1600" spc="-5" dirty="0">
                <a:latin typeface="Arial"/>
                <a:cs typeface="Arial"/>
              </a:rPr>
              <a:t>N=0 011 1110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87977" y="3685438"/>
            <a:ext cx="4278630" cy="16351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00111110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Segno=0 -&gt; </a:t>
            </a:r>
            <a:r>
              <a:rPr sz="1600" spc="-10" dirty="0">
                <a:latin typeface="Arial"/>
                <a:cs typeface="Arial"/>
              </a:rPr>
              <a:t>numero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positivo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Esponente=011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complemento </a:t>
            </a:r>
            <a:r>
              <a:rPr sz="1600" spc="-5" dirty="0">
                <a:latin typeface="Arial"/>
                <a:cs typeface="Arial"/>
              </a:rPr>
              <a:t>a 2 =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+3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Mantissa normalizzata=1110 = </a:t>
            </a:r>
            <a:r>
              <a:rPr sz="1600" spc="5" dirty="0">
                <a:latin typeface="Arial"/>
                <a:cs typeface="Arial"/>
              </a:rPr>
              <a:t>2</a:t>
            </a:r>
            <a:r>
              <a:rPr sz="1575" spc="7" baseline="26455" dirty="0">
                <a:latin typeface="Arial"/>
                <a:cs typeface="Arial"/>
              </a:rPr>
              <a:t>-1 </a:t>
            </a:r>
            <a:r>
              <a:rPr sz="1600" dirty="0">
                <a:latin typeface="Arial"/>
                <a:cs typeface="Arial"/>
              </a:rPr>
              <a:t>+2</a:t>
            </a:r>
            <a:r>
              <a:rPr sz="1575" baseline="26455" dirty="0">
                <a:latin typeface="Arial"/>
                <a:cs typeface="Arial"/>
              </a:rPr>
              <a:t>-2</a:t>
            </a:r>
            <a:r>
              <a:rPr sz="1575" spc="-37" baseline="264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+2</a:t>
            </a:r>
            <a:r>
              <a:rPr sz="1575" baseline="26455" dirty="0">
                <a:latin typeface="Arial"/>
                <a:cs typeface="Arial"/>
              </a:rPr>
              <a:t>-3</a:t>
            </a:r>
            <a:endParaRPr sz="1575" baseline="26455">
              <a:latin typeface="Arial"/>
              <a:cs typeface="Arial"/>
            </a:endParaRPr>
          </a:p>
          <a:p>
            <a:pPr marR="655955" algn="r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latin typeface="Arial"/>
                <a:cs typeface="Arial"/>
              </a:rPr>
              <a:t>=7/8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N=+7/8x 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575" baseline="26455" dirty="0">
                <a:latin typeface="Arial"/>
                <a:cs typeface="Arial"/>
              </a:rPr>
              <a:t>3 </a:t>
            </a:r>
            <a:r>
              <a:rPr sz="1600" spc="-5" dirty="0">
                <a:latin typeface="Arial"/>
                <a:cs typeface="Arial"/>
              </a:rPr>
              <a:t>= 7 (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provi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 rappresentare</a:t>
            </a:r>
            <a:r>
              <a:rPr sz="16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7.25</a:t>
            </a:r>
            <a:r>
              <a:rPr sz="1600" spc="-5" dirty="0">
                <a:latin typeface="Arial"/>
                <a:cs typeface="Arial"/>
              </a:rPr>
              <a:t>!!)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5161" y="5732526"/>
            <a:ext cx="1447800" cy="340360"/>
          </a:xfrm>
          <a:prstGeom prst="rect">
            <a:avLst/>
          </a:prstGeom>
          <a:solidFill>
            <a:srgbClr val="FFFFFF"/>
          </a:solidFill>
          <a:ln w="25907">
            <a:solidFill>
              <a:srgbClr val="BADFE2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600" i="1" spc="-10" dirty="0">
                <a:latin typeface="Arial"/>
                <a:cs typeface="Arial"/>
              </a:rPr>
              <a:t>Distanza=0.5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42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1751964">
              <a:lnSpc>
                <a:spcPct val="100000"/>
              </a:lnSpc>
              <a:spcBef>
                <a:spcPts val="105"/>
              </a:spcBef>
            </a:pPr>
            <a:r>
              <a:rPr dirty="0"/>
              <a:t>Numeri </a:t>
            </a:r>
            <a:r>
              <a:rPr spc="-5" dirty="0"/>
              <a:t>razionali 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Notazione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in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virgola</a:t>
            </a:r>
            <a:r>
              <a:rPr u="heavy" spc="-2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mobile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9942" y="4261764"/>
            <a:ext cx="2946400" cy="5619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(-5.75)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base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1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negativo -&gt;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Segno=1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9942" y="5066817"/>
            <a:ext cx="5278755" cy="5619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29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Esponente=011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complemento </a:t>
            </a:r>
            <a:r>
              <a:rPr sz="1600" spc="-5" dirty="0">
                <a:latin typeface="Arial"/>
                <a:cs typeface="Arial"/>
              </a:rPr>
              <a:t>a 2 =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+3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latin typeface="Arial"/>
                <a:cs typeface="Arial"/>
              </a:rPr>
              <a:t>N=1 011 1011 = -5.5!!! </a:t>
            </a:r>
            <a:r>
              <a:rPr sz="1600" b="1" dirty="0">
                <a:latin typeface="Arial"/>
                <a:cs typeface="Arial"/>
              </a:rPr>
              <a:t>ERRORE DI</a:t>
            </a:r>
            <a:r>
              <a:rPr sz="1600" b="1" spc="8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APPROSSIMAZIONE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9942" y="2253132"/>
            <a:ext cx="5793105" cy="163512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spc="-5" dirty="0">
                <a:latin typeface="Arial"/>
                <a:cs typeface="Arial"/>
              </a:rPr>
              <a:t>(-5.5)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base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negativo -&gt;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Segno=1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75"/>
              </a:lnSpc>
              <a:spcBef>
                <a:spcPts val="19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5.5 mantissa </a:t>
            </a:r>
            <a:r>
              <a:rPr sz="1600" dirty="0">
                <a:latin typeface="Arial"/>
                <a:cs typeface="Arial"/>
              </a:rPr>
              <a:t>su </a:t>
            </a:r>
            <a:r>
              <a:rPr sz="1600" spc="-5" dirty="0">
                <a:latin typeface="Arial"/>
                <a:cs typeface="Arial"/>
              </a:rPr>
              <a:t>4 bit = </a:t>
            </a:r>
            <a:r>
              <a:rPr sz="1600" dirty="0">
                <a:latin typeface="Arial"/>
                <a:cs typeface="Arial"/>
              </a:rPr>
              <a:t>101.1x2</a:t>
            </a:r>
            <a:r>
              <a:rPr sz="1575" baseline="26455" dirty="0">
                <a:latin typeface="Arial"/>
                <a:cs typeface="Arial"/>
              </a:rPr>
              <a:t>0 </a:t>
            </a:r>
            <a:r>
              <a:rPr sz="1600" spc="-5" dirty="0">
                <a:latin typeface="Arial"/>
                <a:cs typeface="Arial"/>
              </a:rPr>
              <a:t>=0.1011x2</a:t>
            </a:r>
            <a:r>
              <a:rPr sz="1575" spc="-7" baseline="26455" dirty="0">
                <a:latin typeface="Arial"/>
                <a:cs typeface="Arial"/>
              </a:rPr>
              <a:t>3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mantissa=1011</a:t>
            </a:r>
            <a:endParaRPr sz="1600">
              <a:latin typeface="Arial"/>
              <a:cs typeface="Arial"/>
            </a:endParaRPr>
          </a:p>
          <a:p>
            <a:pPr marL="1571625">
              <a:lnSpc>
                <a:spcPts val="1935"/>
              </a:lnSpc>
              <a:tabLst>
                <a:tab pos="1913255" algn="l"/>
              </a:tabLst>
            </a:pPr>
            <a:r>
              <a:rPr sz="1650" i="1" spc="-25" dirty="0">
                <a:latin typeface="Arial"/>
                <a:cs typeface="Arial"/>
              </a:rPr>
              <a:t>.5	</a:t>
            </a:r>
            <a:r>
              <a:rPr sz="1650" i="1" spc="-30" dirty="0">
                <a:latin typeface="Symbol"/>
                <a:cs typeface="Symbol"/>
              </a:rPr>
              <a:t>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65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1.0</a:t>
            </a:r>
            <a:endParaRPr sz="1650">
              <a:latin typeface="Arial"/>
              <a:cs typeface="Arial"/>
            </a:endParaRPr>
          </a:p>
          <a:p>
            <a:pPr marL="12700" marR="1762125">
              <a:lnSpc>
                <a:spcPct val="110000"/>
              </a:lnSpc>
              <a:spcBef>
                <a:spcPts val="22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Esponente=011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complemento </a:t>
            </a:r>
            <a:r>
              <a:rPr sz="1600" spc="-5" dirty="0">
                <a:latin typeface="Arial"/>
                <a:cs typeface="Arial"/>
              </a:rPr>
              <a:t>a 2 = +3  N=1 011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1011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80833" y="4668734"/>
            <a:ext cx="12731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25" dirty="0">
                <a:latin typeface="Arial"/>
                <a:cs typeface="Arial"/>
              </a:rPr>
              <a:t>.75 </a:t>
            </a:r>
            <a:r>
              <a:rPr sz="1650" i="1" spc="-30" dirty="0">
                <a:latin typeface="Symbol"/>
                <a:cs typeface="Symbol"/>
              </a:rPr>
              <a:t>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10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1.50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9942" y="4812244"/>
            <a:ext cx="6515734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30"/>
              </a:spcBef>
              <a:buChar char="•"/>
              <a:tabLst>
                <a:tab pos="299085" algn="l"/>
                <a:tab pos="299720" algn="l"/>
                <a:tab pos="6333490" algn="l"/>
              </a:tabLst>
            </a:pPr>
            <a:r>
              <a:rPr sz="1600" spc="-10" dirty="0">
                <a:latin typeface="Arial"/>
                <a:cs typeface="Arial"/>
              </a:rPr>
              <a:t>5.</a:t>
            </a:r>
            <a:r>
              <a:rPr sz="1600" spc="-5" dirty="0">
                <a:latin typeface="Arial"/>
                <a:cs typeface="Arial"/>
              </a:rPr>
              <a:t>5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=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10</a:t>
            </a:r>
            <a:r>
              <a:rPr sz="1600" spc="-5" dirty="0">
                <a:latin typeface="Arial"/>
                <a:cs typeface="Arial"/>
              </a:rPr>
              <a:t>1</a:t>
            </a:r>
            <a:r>
              <a:rPr sz="1600" spc="-10" dirty="0">
                <a:latin typeface="Arial"/>
                <a:cs typeface="Arial"/>
              </a:rPr>
              <a:t>.11</a:t>
            </a:r>
            <a:r>
              <a:rPr sz="1600" spc="-5" dirty="0">
                <a:latin typeface="Arial"/>
                <a:cs typeface="Arial"/>
              </a:rPr>
              <a:t>x</a:t>
            </a:r>
            <a:r>
              <a:rPr sz="1600" spc="-10" dirty="0">
                <a:latin typeface="Arial"/>
                <a:cs typeface="Arial"/>
              </a:rPr>
              <a:t>2</a:t>
            </a:r>
            <a:r>
              <a:rPr sz="1575" spc="15" baseline="26455" dirty="0">
                <a:latin typeface="Arial"/>
                <a:cs typeface="Arial"/>
              </a:rPr>
              <a:t>0</a:t>
            </a:r>
            <a:r>
              <a:rPr sz="1575" baseline="26455" dirty="0">
                <a:latin typeface="Arial"/>
                <a:cs typeface="Arial"/>
              </a:rPr>
              <a:t> </a:t>
            </a:r>
            <a:r>
              <a:rPr sz="1575" spc="-225" baseline="264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=</a:t>
            </a:r>
            <a:r>
              <a:rPr sz="1600" spc="-10" dirty="0">
                <a:latin typeface="Arial"/>
                <a:cs typeface="Arial"/>
              </a:rPr>
              <a:t>0.10111</a:t>
            </a:r>
            <a:r>
              <a:rPr sz="1600" spc="-5" dirty="0">
                <a:latin typeface="Arial"/>
                <a:cs typeface="Arial"/>
              </a:rPr>
              <a:t>x2</a:t>
            </a:r>
            <a:r>
              <a:rPr sz="1575" baseline="26455" dirty="0">
                <a:latin typeface="Arial"/>
                <a:cs typeface="Arial"/>
              </a:rPr>
              <a:t>3</a:t>
            </a:r>
            <a:r>
              <a:rPr sz="1600" spc="-5" dirty="0">
                <a:latin typeface="Arial"/>
                <a:cs typeface="Arial"/>
              </a:rPr>
              <a:t>,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manti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5" dirty="0">
                <a:latin typeface="Arial"/>
                <a:cs typeface="Arial"/>
              </a:rPr>
              <a:t>s</a:t>
            </a:r>
            <a:r>
              <a:rPr sz="1600" spc="-10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=</a:t>
            </a:r>
            <a:r>
              <a:rPr sz="1600" spc="-10" dirty="0">
                <a:latin typeface="Arial"/>
                <a:cs typeface="Arial"/>
              </a:rPr>
              <a:t>101</a:t>
            </a:r>
            <a:r>
              <a:rPr sz="1600" spc="-5" dirty="0">
                <a:latin typeface="Arial"/>
                <a:cs typeface="Arial"/>
              </a:rPr>
              <a:t>1 (ma</a:t>
            </a:r>
            <a:r>
              <a:rPr sz="1600" spc="-10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tissa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 4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spc="-10" dirty="0">
                <a:latin typeface="Arial"/>
                <a:cs typeface="Arial"/>
              </a:rPr>
              <a:t>!</a:t>
            </a:r>
            <a:r>
              <a:rPr sz="1600" spc="-5" dirty="0">
                <a:latin typeface="Arial"/>
                <a:cs typeface="Arial"/>
              </a:rPr>
              <a:t>)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2475" i="1" spc="-37" baseline="-37037" dirty="0">
                <a:latin typeface="Arial"/>
                <a:cs typeface="Arial"/>
              </a:rPr>
              <a:t>.5</a:t>
            </a:r>
            <a:endParaRPr sz="2475" baseline="-3703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22209" y="4949150"/>
            <a:ext cx="820419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30" dirty="0">
                <a:latin typeface="Symbol"/>
                <a:cs typeface="Symbol"/>
              </a:rPr>
              <a:t>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latin typeface="Arial"/>
                <a:cs typeface="Arial"/>
              </a:rPr>
              <a:t>2 </a:t>
            </a:r>
            <a:r>
              <a:rPr sz="1650" i="1" spc="-35" dirty="0">
                <a:latin typeface="Arial"/>
                <a:cs typeface="Arial"/>
              </a:rPr>
              <a:t>=</a:t>
            </a:r>
            <a:r>
              <a:rPr sz="1650" i="1" spc="-2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1.0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7240" y="6303390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spc="-5" dirty="0">
                <a:latin typeface="Arial"/>
                <a:cs typeface="Arial"/>
              </a:rPr>
              <a:t>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1751964">
              <a:lnSpc>
                <a:spcPct val="100000"/>
              </a:lnSpc>
              <a:spcBef>
                <a:spcPts val="105"/>
              </a:spcBef>
            </a:pPr>
            <a:r>
              <a:rPr dirty="0"/>
              <a:t>Numeri </a:t>
            </a:r>
            <a:r>
              <a:rPr spc="-5" dirty="0"/>
              <a:t>razionali 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Notazione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in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virgola</a:t>
            </a:r>
            <a:r>
              <a:rPr u="heavy" spc="-2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mobile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91892" y="1508505"/>
            <a:ext cx="4760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Characteristics of </a:t>
            </a:r>
            <a:r>
              <a:rPr sz="1800" dirty="0">
                <a:latin typeface="Arial"/>
                <a:cs typeface="Arial"/>
              </a:rPr>
              <a:t>IEEE </a:t>
            </a:r>
            <a:r>
              <a:rPr sz="1800" spc="-5" dirty="0">
                <a:latin typeface="Arial"/>
                <a:cs typeface="Arial"/>
              </a:rPr>
              <a:t>floating-point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numbers.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276" y="1844039"/>
            <a:ext cx="7488935" cy="1825751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55748" y="4076700"/>
            <a:ext cx="6336792" cy="243840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739" y="4092407"/>
            <a:ext cx="2220595" cy="957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36550">
              <a:lnSpc>
                <a:spcPct val="100000"/>
              </a:lnSpc>
              <a:spcBef>
                <a:spcPts val="130"/>
              </a:spcBef>
            </a:pPr>
            <a:r>
              <a:rPr sz="1650" i="1" spc="-15" dirty="0">
                <a:latin typeface="Arial"/>
                <a:cs typeface="Arial"/>
              </a:rPr>
              <a:t>Il </a:t>
            </a:r>
            <a:r>
              <a:rPr sz="1650" i="1" spc="-30" dirty="0">
                <a:latin typeface="Arial"/>
                <a:cs typeface="Arial"/>
              </a:rPr>
              <a:t>valore</a:t>
            </a:r>
            <a:r>
              <a:rPr sz="1650" i="1" spc="-2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è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ts val="1920"/>
              </a:lnSpc>
              <a:spcBef>
                <a:spcPts val="1535"/>
              </a:spcBef>
              <a:tabLst>
                <a:tab pos="1541145" algn="l"/>
                <a:tab pos="1574800" algn="l"/>
              </a:tabLst>
            </a:pPr>
            <a:r>
              <a:rPr sz="1650" i="1" spc="-25" dirty="0">
                <a:latin typeface="Arial"/>
                <a:cs typeface="Arial"/>
              </a:rPr>
              <a:t>(-1)</a:t>
            </a:r>
            <a:r>
              <a:rPr sz="1650" i="1" spc="-37" baseline="25252" dirty="0">
                <a:latin typeface="Arial"/>
                <a:cs typeface="Arial"/>
              </a:rPr>
              <a:t>S</a:t>
            </a:r>
            <a:r>
              <a:rPr sz="1650" i="1" spc="254" baseline="25252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1.M </a:t>
            </a:r>
            <a:r>
              <a:rPr sz="1650" i="1" spc="4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2</a:t>
            </a:r>
            <a:r>
              <a:rPr sz="1650" i="1" spc="-37" baseline="25252" dirty="0">
                <a:latin typeface="Arial"/>
                <a:cs typeface="Arial"/>
              </a:rPr>
              <a:t>E-127		</a:t>
            </a:r>
            <a:r>
              <a:rPr sz="1650" i="1" spc="-30" dirty="0">
                <a:latin typeface="Arial"/>
                <a:cs typeface="Arial"/>
              </a:rPr>
              <a:t>se</a:t>
            </a:r>
            <a:r>
              <a:rPr sz="1650" i="1" spc="-105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E</a:t>
            </a:r>
            <a:r>
              <a:rPr sz="1650" i="1" spc="-30" dirty="0">
                <a:latin typeface="Symbol"/>
                <a:cs typeface="Symbol"/>
              </a:rPr>
              <a:t></a:t>
            </a:r>
            <a:r>
              <a:rPr sz="1650" i="1" spc="-30" dirty="0">
                <a:latin typeface="Arial"/>
                <a:cs typeface="Arial"/>
              </a:rPr>
              <a:t>0  </a:t>
            </a:r>
            <a:r>
              <a:rPr sz="1650" i="1" spc="-25" dirty="0">
                <a:latin typeface="Arial"/>
                <a:cs typeface="Arial"/>
              </a:rPr>
              <a:t>(-1)</a:t>
            </a:r>
            <a:r>
              <a:rPr sz="1650" i="1" spc="-37" baseline="25252" dirty="0">
                <a:latin typeface="Arial"/>
                <a:cs typeface="Arial"/>
              </a:rPr>
              <a:t>S</a:t>
            </a:r>
            <a:r>
              <a:rPr sz="1650" i="1" spc="254" baseline="25252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0.M </a:t>
            </a:r>
            <a:r>
              <a:rPr sz="1650" i="1" spc="40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2</a:t>
            </a:r>
            <a:r>
              <a:rPr sz="1650" i="1" spc="-37" baseline="25252" dirty="0">
                <a:latin typeface="Arial"/>
                <a:cs typeface="Arial"/>
              </a:rPr>
              <a:t>-127	</a:t>
            </a:r>
            <a:r>
              <a:rPr sz="1650" i="1" spc="-30" dirty="0">
                <a:latin typeface="Arial"/>
                <a:cs typeface="Arial"/>
              </a:rPr>
              <a:t>se</a:t>
            </a:r>
            <a:r>
              <a:rPr sz="1650" i="1" spc="-75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E=0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1751964">
              <a:lnSpc>
                <a:spcPct val="100000"/>
              </a:lnSpc>
              <a:spcBef>
                <a:spcPts val="105"/>
              </a:spcBef>
            </a:pPr>
            <a:r>
              <a:rPr dirty="0"/>
              <a:t>Numeri </a:t>
            </a:r>
            <a:r>
              <a:rPr spc="-5" dirty="0"/>
              <a:t>razionali 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Notazione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in </a:t>
            </a:r>
            <a:r>
              <a:rPr u="heavy" spc="-5" dirty="0">
                <a:uFill>
                  <a:solidFill>
                    <a:srgbClr val="FFFFFF"/>
                  </a:solidFill>
                </a:uFill>
              </a:rPr>
              <a:t>virgola</a:t>
            </a:r>
            <a:r>
              <a:rPr u="heavy" spc="-25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u="heavy" dirty="0">
                <a:uFill>
                  <a:solidFill>
                    <a:srgbClr val="FFFFFF"/>
                  </a:solidFill>
                </a:uFill>
              </a:rPr>
              <a:t>mobile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3836" y="2197607"/>
            <a:ext cx="7054595" cy="3534156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91892" y="1508505"/>
            <a:ext cx="4760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Characteristics of </a:t>
            </a:r>
            <a:r>
              <a:rPr sz="1800" dirty="0">
                <a:latin typeface="Arial"/>
                <a:cs typeface="Arial"/>
              </a:rPr>
              <a:t>IEEE </a:t>
            </a:r>
            <a:r>
              <a:rPr sz="1800" spc="-5" dirty="0">
                <a:latin typeface="Arial"/>
                <a:cs typeface="Arial"/>
              </a:rPr>
              <a:t>floating-point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numbers.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9465" y="2001011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9465" y="2293620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9465" y="2830067"/>
            <a:ext cx="140208" cy="14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2079" y="2944367"/>
            <a:ext cx="1162050" cy="45491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Aritmetica degli</a:t>
            </a:r>
            <a:r>
              <a:rPr dirty="0"/>
              <a:t> elaboratori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9465" y="4175886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71016" y="4046220"/>
            <a:ext cx="1169670" cy="454913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9465" y="4712334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16011" y="4582667"/>
            <a:ext cx="939546" cy="454913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8596" y="4826508"/>
            <a:ext cx="720090" cy="454914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9465" y="5248783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9465" y="5541390"/>
            <a:ext cx="140208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29590" y="1584477"/>
            <a:ext cx="8278495" cy="43961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5" dirty="0">
                <a:solidFill>
                  <a:srgbClr val="1E4648"/>
                </a:solidFill>
                <a:latin typeface="Tahoma"/>
                <a:cs typeface="Tahoma"/>
              </a:rPr>
              <a:t>Rango </a:t>
            </a:r>
            <a:r>
              <a:rPr sz="1600" spc="-10" dirty="0">
                <a:solidFill>
                  <a:srgbClr val="1E4648"/>
                </a:solidFill>
                <a:latin typeface="Tahoma"/>
                <a:cs typeface="Tahoma"/>
              </a:rPr>
              <a:t>finito </a:t>
            </a:r>
            <a:r>
              <a:rPr sz="1600" spc="-5" dirty="0">
                <a:solidFill>
                  <a:srgbClr val="1E4648"/>
                </a:solidFill>
                <a:latin typeface="Tahoma"/>
                <a:cs typeface="Tahoma"/>
              </a:rPr>
              <a:t>dei numeri</a:t>
            </a:r>
            <a:r>
              <a:rPr sz="1600" spc="45" dirty="0">
                <a:solidFill>
                  <a:srgbClr val="1E4648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1E4648"/>
                </a:solidFill>
                <a:latin typeface="Tahoma"/>
                <a:cs typeface="Tahoma"/>
              </a:rPr>
              <a:t>rappresentabili</a:t>
            </a:r>
            <a:endParaRPr sz="16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Tahoma"/>
                <a:cs typeface="Tahoma"/>
              </a:rPr>
              <a:t>Qualunque </a:t>
            </a:r>
            <a:r>
              <a:rPr sz="1600" spc="-10" dirty="0">
                <a:latin typeface="Tahoma"/>
                <a:cs typeface="Tahoma"/>
              </a:rPr>
              <a:t>sia </a:t>
            </a:r>
            <a:r>
              <a:rPr sz="1600" spc="-5" dirty="0">
                <a:latin typeface="Tahoma"/>
                <a:cs typeface="Tahoma"/>
              </a:rPr>
              <a:t>la </a:t>
            </a:r>
            <a:r>
              <a:rPr sz="1600" spc="-10" dirty="0">
                <a:latin typeface="Tahoma"/>
                <a:cs typeface="Tahoma"/>
              </a:rPr>
              <a:t>codifica, esistono sempre </a:t>
            </a:r>
            <a:r>
              <a:rPr sz="1600" spc="-5" dirty="0">
                <a:latin typeface="Tahoma"/>
                <a:cs typeface="Tahoma"/>
              </a:rPr>
              <a:t>il più grande ed il più </a:t>
            </a:r>
            <a:r>
              <a:rPr sz="1600" spc="-10" dirty="0">
                <a:latin typeface="Tahoma"/>
                <a:cs typeface="Tahoma"/>
              </a:rPr>
              <a:t>piccolo</a:t>
            </a:r>
            <a:r>
              <a:rPr sz="1600" spc="24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numero</a:t>
            </a:r>
            <a:endParaRPr sz="1600">
              <a:latin typeface="Tahoma"/>
              <a:cs typeface="Tahoma"/>
            </a:endParaRPr>
          </a:p>
          <a:p>
            <a:pPr marL="756285" marR="508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Tahoma"/>
                <a:cs typeface="Tahoma"/>
              </a:rPr>
              <a:t>I limiti inferiore e </a:t>
            </a:r>
            <a:r>
              <a:rPr sz="1600" spc="-10" dirty="0">
                <a:latin typeface="Tahoma"/>
                <a:cs typeface="Tahoma"/>
              </a:rPr>
              <a:t>superiore </a:t>
            </a:r>
            <a:r>
              <a:rPr sz="1600" spc="-5" dirty="0">
                <a:latin typeface="Tahoma"/>
                <a:cs typeface="Tahoma"/>
              </a:rPr>
              <a:t>dipendono </a:t>
            </a:r>
            <a:r>
              <a:rPr sz="1600" spc="-10" dirty="0">
                <a:latin typeface="Tahoma"/>
                <a:cs typeface="Tahoma"/>
              </a:rPr>
              <a:t>sia </a:t>
            </a:r>
            <a:r>
              <a:rPr sz="1600" spc="-5" dirty="0">
                <a:latin typeface="Tahoma"/>
                <a:cs typeface="Tahoma"/>
              </a:rPr>
              <a:t>dal tipo </a:t>
            </a:r>
            <a:r>
              <a:rPr sz="1600" dirty="0">
                <a:latin typeface="Tahoma"/>
                <a:cs typeface="Tahoma"/>
              </a:rPr>
              <a:t>di </a:t>
            </a:r>
            <a:r>
              <a:rPr sz="1600" spc="-5" dirty="0">
                <a:latin typeface="Tahoma"/>
                <a:cs typeface="Tahoma"/>
              </a:rPr>
              <a:t>codifica, </a:t>
            </a:r>
            <a:r>
              <a:rPr sz="1600" spc="-10" dirty="0">
                <a:latin typeface="Tahoma"/>
                <a:cs typeface="Tahoma"/>
              </a:rPr>
              <a:t>sia </a:t>
            </a:r>
            <a:r>
              <a:rPr sz="1600" spc="-5" dirty="0">
                <a:latin typeface="Tahoma"/>
                <a:cs typeface="Tahoma"/>
              </a:rPr>
              <a:t>dal numero </a:t>
            </a:r>
            <a:r>
              <a:rPr sz="1600" dirty="0">
                <a:latin typeface="Tahoma"/>
                <a:cs typeface="Tahoma"/>
              </a:rPr>
              <a:t>di bit  </a:t>
            </a:r>
            <a:r>
              <a:rPr sz="1600" spc="-10" dirty="0">
                <a:latin typeface="Tahoma"/>
                <a:cs typeface="Tahoma"/>
              </a:rPr>
              <a:t>utilizzati</a:t>
            </a:r>
            <a:endParaRPr sz="1600">
              <a:latin typeface="Tahoma"/>
              <a:cs typeface="Tahoma"/>
            </a:endParaRPr>
          </a:p>
          <a:p>
            <a:pPr marL="756285" marR="5080" algn="just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Tahoma"/>
                <a:cs typeface="Tahoma"/>
              </a:rPr>
              <a:t>Se </a:t>
            </a:r>
            <a:r>
              <a:rPr sz="1600" spc="-10" dirty="0">
                <a:latin typeface="Tahoma"/>
                <a:cs typeface="Tahoma"/>
              </a:rPr>
              <a:t>il risultato </a:t>
            </a:r>
            <a:r>
              <a:rPr sz="1600" spc="-5" dirty="0">
                <a:latin typeface="Tahoma"/>
                <a:cs typeface="Tahoma"/>
              </a:rPr>
              <a:t>di un’operazione non appartiene al rango dei numeri rappresentabili,  si dice </a:t>
            </a:r>
            <a:r>
              <a:rPr sz="1600" spc="-10" dirty="0">
                <a:latin typeface="Tahoma"/>
                <a:cs typeface="Tahoma"/>
              </a:rPr>
              <a:t>che </a:t>
            </a:r>
            <a:r>
              <a:rPr sz="1600" spc="-5" dirty="0">
                <a:latin typeface="Tahoma"/>
                <a:cs typeface="Tahoma"/>
              </a:rPr>
              <a:t>si è </a:t>
            </a:r>
            <a:r>
              <a:rPr sz="1600" spc="-10" dirty="0">
                <a:latin typeface="Tahoma"/>
                <a:cs typeface="Tahoma"/>
              </a:rPr>
              <a:t>verificato </a:t>
            </a:r>
            <a:r>
              <a:rPr sz="1600" spc="-5" dirty="0">
                <a:latin typeface="Tahoma"/>
                <a:cs typeface="Tahoma"/>
              </a:rPr>
              <a:t>un overflow (un </a:t>
            </a:r>
            <a:r>
              <a:rPr sz="1600" spc="-5" dirty="0">
                <a:solidFill>
                  <a:srgbClr val="6600CC"/>
                </a:solidFill>
                <a:latin typeface="Tahoma"/>
                <a:cs typeface="Tahoma"/>
              </a:rPr>
              <a:t>underflow</a:t>
            </a:r>
            <a:r>
              <a:rPr sz="1600" spc="-5" dirty="0">
                <a:latin typeface="Tahoma"/>
                <a:cs typeface="Tahoma"/>
              </a:rPr>
              <a:t>, più precisamente, se</a:t>
            </a:r>
            <a:r>
              <a:rPr sz="1600" spc="9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il  risultato </a:t>
            </a:r>
            <a:r>
              <a:rPr sz="1600" spc="-5" dirty="0">
                <a:latin typeface="Tahoma"/>
                <a:cs typeface="Tahoma"/>
              </a:rPr>
              <a:t>è più </a:t>
            </a:r>
            <a:r>
              <a:rPr sz="1600" spc="-10" dirty="0">
                <a:latin typeface="Tahoma"/>
                <a:cs typeface="Tahoma"/>
              </a:rPr>
              <a:t>piccolo </a:t>
            </a:r>
            <a:r>
              <a:rPr sz="1600" spc="-5" dirty="0">
                <a:latin typeface="Tahoma"/>
                <a:cs typeface="Tahoma"/>
              </a:rPr>
              <a:t>del più </a:t>
            </a:r>
            <a:r>
              <a:rPr sz="1600" spc="-10" dirty="0">
                <a:latin typeface="Tahoma"/>
                <a:cs typeface="Tahoma"/>
              </a:rPr>
              <a:t>piccolo </a:t>
            </a:r>
            <a:r>
              <a:rPr sz="1600" spc="-5" dirty="0">
                <a:latin typeface="Tahoma"/>
                <a:cs typeface="Tahoma"/>
              </a:rPr>
              <a:t>numero</a:t>
            </a:r>
            <a:r>
              <a:rPr sz="1600" spc="16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rappresentabile)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solidFill>
                  <a:srgbClr val="1E4648"/>
                </a:solidFill>
                <a:latin typeface="Tahoma"/>
                <a:cs typeface="Tahoma"/>
              </a:rPr>
              <a:t>Precisione finita </a:t>
            </a:r>
            <a:r>
              <a:rPr sz="1600" spc="-5" dirty="0">
                <a:solidFill>
                  <a:srgbClr val="1E4648"/>
                </a:solidFill>
                <a:latin typeface="Tahoma"/>
                <a:cs typeface="Tahoma"/>
              </a:rPr>
              <a:t>dei</a:t>
            </a:r>
            <a:r>
              <a:rPr sz="1600" spc="65" dirty="0">
                <a:solidFill>
                  <a:srgbClr val="1E4648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1E4648"/>
                </a:solidFill>
                <a:latin typeface="Tahoma"/>
                <a:cs typeface="Tahoma"/>
              </a:rPr>
              <a:t>numeri</a:t>
            </a:r>
            <a:endParaRPr sz="1600">
              <a:latin typeface="Tahoma"/>
              <a:cs typeface="Tahoma"/>
            </a:endParaRPr>
          </a:p>
          <a:p>
            <a:pPr marL="756285" marR="86360">
              <a:lnSpc>
                <a:spcPct val="100000"/>
              </a:lnSpc>
              <a:spcBef>
                <a:spcPts val="380"/>
              </a:spcBef>
            </a:pPr>
            <a:r>
              <a:rPr sz="1600" spc="-5" dirty="0">
                <a:latin typeface="Tahoma"/>
                <a:cs typeface="Tahoma"/>
              </a:rPr>
              <a:t>La </a:t>
            </a:r>
            <a:r>
              <a:rPr sz="1600" spc="-10" dirty="0">
                <a:solidFill>
                  <a:srgbClr val="3333FF"/>
                </a:solidFill>
                <a:latin typeface="Tahoma"/>
                <a:cs typeface="Tahoma"/>
              </a:rPr>
              <a:t>precisione </a:t>
            </a:r>
            <a:r>
              <a:rPr sz="1600" spc="-5" dirty="0">
                <a:latin typeface="Tahoma"/>
                <a:cs typeface="Tahoma"/>
              </a:rPr>
              <a:t>della rappresentazione </a:t>
            </a:r>
            <a:r>
              <a:rPr sz="1600" dirty="0">
                <a:latin typeface="Tahoma"/>
                <a:cs typeface="Tahoma"/>
              </a:rPr>
              <a:t>di </a:t>
            </a:r>
            <a:r>
              <a:rPr sz="1600" spc="-5" dirty="0">
                <a:latin typeface="Tahoma"/>
                <a:cs typeface="Tahoma"/>
              </a:rPr>
              <a:t>un numero frazionario è </a:t>
            </a:r>
            <a:r>
              <a:rPr sz="1600" spc="-10" dirty="0">
                <a:latin typeface="Tahoma"/>
                <a:cs typeface="Tahoma"/>
              </a:rPr>
              <a:t>una </a:t>
            </a:r>
            <a:r>
              <a:rPr sz="1600" spc="-5" dirty="0">
                <a:latin typeface="Tahoma"/>
                <a:cs typeface="Tahoma"/>
              </a:rPr>
              <a:t>misura </a:t>
            </a:r>
            <a:r>
              <a:rPr sz="1600" dirty="0">
                <a:latin typeface="Tahoma"/>
                <a:cs typeface="Tahoma"/>
              </a:rPr>
              <a:t>di  </a:t>
            </a:r>
            <a:r>
              <a:rPr sz="1600" spc="-5" dirty="0">
                <a:latin typeface="Tahoma"/>
                <a:cs typeface="Tahoma"/>
              </a:rPr>
              <a:t>quanto </a:t>
            </a:r>
            <a:r>
              <a:rPr sz="1600" spc="-10" dirty="0">
                <a:latin typeface="Tahoma"/>
                <a:cs typeface="Tahoma"/>
              </a:rPr>
              <a:t>essa corrisponda </a:t>
            </a:r>
            <a:r>
              <a:rPr sz="1600" spc="-5" dirty="0">
                <a:latin typeface="Tahoma"/>
                <a:cs typeface="Tahoma"/>
              </a:rPr>
              <a:t>al numero </a:t>
            </a:r>
            <a:r>
              <a:rPr sz="1600" spc="-10" dirty="0">
                <a:latin typeface="Tahoma"/>
                <a:cs typeface="Tahoma"/>
              </a:rPr>
              <a:t>che </a:t>
            </a:r>
            <a:r>
              <a:rPr sz="1600" spc="-5" dirty="0">
                <a:latin typeface="Tahoma"/>
                <a:cs typeface="Tahoma"/>
              </a:rPr>
              <a:t>deve </a:t>
            </a:r>
            <a:r>
              <a:rPr sz="1600" spc="-10" dirty="0">
                <a:latin typeface="Tahoma"/>
                <a:cs typeface="Tahoma"/>
              </a:rPr>
              <a:t>essere</a:t>
            </a:r>
            <a:r>
              <a:rPr sz="1600" spc="12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rappresentato</a:t>
            </a:r>
            <a:endParaRPr sz="1600">
              <a:latin typeface="Tahoma"/>
              <a:cs typeface="Tahoma"/>
            </a:endParaRPr>
          </a:p>
          <a:p>
            <a:pPr marL="756285" marR="8953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Tahoma"/>
                <a:cs typeface="Tahoma"/>
              </a:rPr>
              <a:t>Negli elaboratori, i numeri frazionari sono </a:t>
            </a:r>
            <a:r>
              <a:rPr sz="1600" spc="-10" dirty="0">
                <a:latin typeface="Tahoma"/>
                <a:cs typeface="Tahoma"/>
              </a:rPr>
              <a:t>rappresentati </a:t>
            </a:r>
            <a:r>
              <a:rPr sz="1600" spc="-5" dirty="0">
                <a:latin typeface="Tahoma"/>
                <a:cs typeface="Tahoma"/>
              </a:rPr>
              <a:t>in virgola mobile (floating  point), </a:t>
            </a:r>
            <a:r>
              <a:rPr sz="1600" spc="-10" dirty="0">
                <a:latin typeface="Tahoma"/>
                <a:cs typeface="Tahoma"/>
              </a:rPr>
              <a:t>utilizzando </a:t>
            </a:r>
            <a:r>
              <a:rPr sz="1600" spc="-5" dirty="0">
                <a:latin typeface="Tahoma"/>
                <a:cs typeface="Tahoma"/>
              </a:rPr>
              <a:t>un numero </a:t>
            </a:r>
            <a:r>
              <a:rPr sz="1600" spc="-10" dirty="0">
                <a:latin typeface="Tahoma"/>
                <a:cs typeface="Tahoma"/>
              </a:rPr>
              <a:t>finito </a:t>
            </a:r>
            <a:r>
              <a:rPr sz="1600" dirty="0">
                <a:latin typeface="Tahoma"/>
                <a:cs typeface="Tahoma"/>
              </a:rPr>
              <a:t>di</a:t>
            </a:r>
            <a:r>
              <a:rPr sz="1600" spc="1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bit</a:t>
            </a:r>
            <a:endParaRPr sz="16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Tahoma"/>
                <a:cs typeface="Tahoma"/>
              </a:rPr>
              <a:t>È plausibile </a:t>
            </a:r>
            <a:r>
              <a:rPr sz="1600" spc="-10" dirty="0">
                <a:latin typeface="Tahoma"/>
                <a:cs typeface="Tahoma"/>
              </a:rPr>
              <a:t>che </a:t>
            </a:r>
            <a:r>
              <a:rPr sz="1600" spc="-5" dirty="0">
                <a:latin typeface="Tahoma"/>
                <a:cs typeface="Tahoma"/>
              </a:rPr>
              <a:t>un numero </a:t>
            </a:r>
            <a:r>
              <a:rPr sz="1600" spc="-10" dirty="0">
                <a:latin typeface="Tahoma"/>
                <a:cs typeface="Tahoma"/>
              </a:rPr>
              <a:t>reale non </a:t>
            </a:r>
            <a:r>
              <a:rPr sz="1600" spc="-5" dirty="0">
                <a:latin typeface="Tahoma"/>
                <a:cs typeface="Tahoma"/>
              </a:rPr>
              <a:t>ammetta </a:t>
            </a:r>
            <a:r>
              <a:rPr sz="1600" spc="-10" dirty="0">
                <a:latin typeface="Tahoma"/>
                <a:cs typeface="Tahoma"/>
              </a:rPr>
              <a:t>una rappresentazione</a:t>
            </a:r>
            <a:r>
              <a:rPr sz="1600" spc="16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finita,</a:t>
            </a:r>
            <a:endParaRPr sz="1600">
              <a:latin typeface="Tahoma"/>
              <a:cs typeface="Tahoma"/>
            </a:endParaRPr>
          </a:p>
          <a:p>
            <a:pPr marL="756285" marR="87630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Tahoma"/>
                <a:cs typeface="Tahoma"/>
              </a:rPr>
              <a:t>Negli elaboratori si rappresentano soltanto numeri </a:t>
            </a:r>
            <a:r>
              <a:rPr sz="1600" spc="-10" dirty="0">
                <a:latin typeface="Tahoma"/>
                <a:cs typeface="Tahoma"/>
              </a:rPr>
              <a:t>razionali </a:t>
            </a:r>
            <a:r>
              <a:rPr sz="1600" spc="-5" dirty="0">
                <a:latin typeface="Tahoma"/>
                <a:cs typeface="Tahoma"/>
              </a:rPr>
              <a:t>(fino ad </a:t>
            </a:r>
            <a:r>
              <a:rPr sz="1600" spc="-10" dirty="0">
                <a:latin typeface="Tahoma"/>
                <a:cs typeface="Tahoma"/>
              </a:rPr>
              <a:t>una </a:t>
            </a:r>
            <a:r>
              <a:rPr sz="1600" spc="-5" dirty="0">
                <a:latin typeface="Tahoma"/>
                <a:cs typeface="Tahoma"/>
              </a:rPr>
              <a:t>data  </a:t>
            </a:r>
            <a:r>
              <a:rPr sz="1600" spc="-10" dirty="0">
                <a:latin typeface="Tahoma"/>
                <a:cs typeface="Tahoma"/>
              </a:rPr>
              <a:t>precisione)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106045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Codifica </a:t>
            </a:r>
            <a:r>
              <a:rPr dirty="0"/>
              <a:t>dei </a:t>
            </a:r>
            <a:r>
              <a:rPr spc="-5" dirty="0"/>
              <a:t>dati:  Rappresentazione dei</a:t>
            </a:r>
            <a:r>
              <a:rPr spc="-20" dirty="0"/>
              <a:t> </a:t>
            </a:r>
            <a:r>
              <a:rPr spc="-5" dirty="0"/>
              <a:t>caratteri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2516" y="1485646"/>
            <a:ext cx="79990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Ciascun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carattere</a:t>
            </a:r>
            <a:r>
              <a:rPr sz="1600" spc="3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alfanumerico,</a:t>
            </a:r>
            <a:r>
              <a:rPr sz="1600" spc="3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3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punteggiatura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spc="3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</a:t>
            </a:r>
            <a:r>
              <a:rPr sz="1600" spc="3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controllo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che</a:t>
            </a:r>
            <a:r>
              <a:rPr sz="1600" spc="3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compone</a:t>
            </a:r>
            <a:r>
              <a:rPr sz="1600" spc="3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il</a:t>
            </a:r>
            <a:r>
              <a:rPr sz="1600" spc="3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testo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10641" y="1584439"/>
            <a:ext cx="7774940" cy="417512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1045"/>
              </a:spcBef>
            </a:pPr>
            <a:r>
              <a:rPr sz="1600" spc="-5" dirty="0">
                <a:latin typeface="Arial"/>
                <a:cs typeface="Arial"/>
              </a:rPr>
              <a:t>deve essere rappresentato nei termini di codice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binario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75"/>
              </a:lnSpc>
              <a:spcBef>
                <a:spcPts val="1035"/>
              </a:spcBef>
            </a:pPr>
            <a:r>
              <a:rPr sz="1600" b="1" dirty="0">
                <a:latin typeface="Arial"/>
                <a:cs typeface="Arial"/>
              </a:rPr>
              <a:t>CODICE </a:t>
            </a:r>
            <a:r>
              <a:rPr sz="1600" b="1" spc="-15" dirty="0">
                <a:latin typeface="Arial"/>
                <a:cs typeface="Arial"/>
              </a:rPr>
              <a:t>ASCII </a:t>
            </a:r>
            <a:r>
              <a:rPr sz="1650" i="1" spc="-30" dirty="0">
                <a:latin typeface="Arial"/>
                <a:cs typeface="Arial"/>
              </a:rPr>
              <a:t>(American Standard </a:t>
            </a:r>
            <a:r>
              <a:rPr sz="1650" i="1" spc="-40" dirty="0">
                <a:latin typeface="Arial"/>
                <a:cs typeface="Arial"/>
              </a:rPr>
              <a:t>Code </a:t>
            </a:r>
            <a:r>
              <a:rPr sz="1650" i="1" spc="-25" dirty="0">
                <a:latin typeface="Arial"/>
                <a:cs typeface="Arial"/>
              </a:rPr>
              <a:t>for Information </a:t>
            </a:r>
            <a:r>
              <a:rPr sz="1650" i="1" spc="-30" dirty="0">
                <a:latin typeface="Arial"/>
                <a:cs typeface="Arial"/>
              </a:rPr>
              <a:t>Interchange) o</a:t>
            </a:r>
            <a:r>
              <a:rPr sz="1650" i="1" spc="18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ISO-646</a:t>
            </a:r>
            <a:endParaRPr sz="1600">
              <a:latin typeface="Arial"/>
              <a:cs typeface="Arial"/>
            </a:endParaRPr>
          </a:p>
          <a:p>
            <a:pPr marL="168910" algn="ctr">
              <a:lnSpc>
                <a:spcPts val="1914"/>
              </a:lnSpc>
            </a:pPr>
            <a:r>
              <a:rPr sz="1600" spc="-5" dirty="0">
                <a:latin typeface="Arial"/>
                <a:cs typeface="Arial"/>
              </a:rPr>
              <a:t>utilizza 8bit di cui uno di controllo (di parità): 7bit=128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configurazioni</a:t>
            </a:r>
            <a:endParaRPr sz="1600">
              <a:latin typeface="Arial"/>
              <a:cs typeface="Arial"/>
            </a:endParaRPr>
          </a:p>
          <a:p>
            <a:pPr marL="120014">
              <a:lnSpc>
                <a:spcPct val="100000"/>
              </a:lnSpc>
              <a:spcBef>
                <a:spcPts val="1835"/>
              </a:spcBef>
            </a:pPr>
            <a:r>
              <a:rPr sz="1600" spc="-5" dirty="0">
                <a:latin typeface="Arial"/>
                <a:cs typeface="Arial"/>
              </a:rPr>
              <a:t>i </a:t>
            </a:r>
            <a:r>
              <a:rPr sz="1600" spc="-10" dirty="0">
                <a:latin typeface="Arial"/>
                <a:cs typeface="Arial"/>
              </a:rPr>
              <a:t>caratteri </a:t>
            </a:r>
            <a:r>
              <a:rPr sz="1600" spc="-5" dirty="0">
                <a:latin typeface="Arial"/>
                <a:cs typeface="Arial"/>
              </a:rPr>
              <a:t>sono distinti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302895" marR="1059180" indent="-18288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03530" algn="l"/>
              </a:tabLst>
            </a:pPr>
            <a:r>
              <a:rPr sz="1600" b="1" spc="-60" dirty="0">
                <a:latin typeface="Arial"/>
                <a:cs typeface="Arial"/>
              </a:rPr>
              <a:t>caratteri </a:t>
            </a:r>
            <a:r>
              <a:rPr sz="1600" b="1" spc="-85" dirty="0">
                <a:latin typeface="Arial"/>
                <a:cs typeface="Arial"/>
              </a:rPr>
              <a:t>di </a:t>
            </a:r>
            <a:r>
              <a:rPr sz="1600" b="1" spc="-75" dirty="0">
                <a:latin typeface="Arial"/>
                <a:cs typeface="Arial"/>
              </a:rPr>
              <a:t>comando (codici </a:t>
            </a:r>
            <a:r>
              <a:rPr sz="1600" b="1" spc="-85" dirty="0">
                <a:latin typeface="Arial"/>
                <a:cs typeface="Arial"/>
              </a:rPr>
              <a:t>di </a:t>
            </a:r>
            <a:r>
              <a:rPr sz="1600" b="1" spc="-75" dirty="0">
                <a:latin typeface="Arial"/>
                <a:cs typeface="Arial"/>
              </a:rPr>
              <a:t>trasmissione </a:t>
            </a:r>
            <a:r>
              <a:rPr sz="1600" b="1" spc="-90" dirty="0">
                <a:latin typeface="Arial"/>
                <a:cs typeface="Arial"/>
              </a:rPr>
              <a:t>o </a:t>
            </a:r>
            <a:r>
              <a:rPr sz="1600" b="1" spc="-85" dirty="0">
                <a:latin typeface="Arial"/>
                <a:cs typeface="Arial"/>
              </a:rPr>
              <a:t>di </a:t>
            </a:r>
            <a:r>
              <a:rPr sz="1600" b="1" spc="-90" dirty="0">
                <a:latin typeface="Arial"/>
                <a:cs typeface="Arial"/>
              </a:rPr>
              <a:t>controllo </a:t>
            </a:r>
            <a:r>
              <a:rPr sz="1600" b="1" spc="-50" dirty="0">
                <a:latin typeface="Arial"/>
                <a:cs typeface="Arial"/>
              </a:rPr>
              <a:t>della stampa)  </a:t>
            </a:r>
            <a:r>
              <a:rPr sz="1600" spc="-5" dirty="0">
                <a:latin typeface="Arial"/>
                <a:cs typeface="Arial"/>
              </a:rPr>
              <a:t>Line Feed (LF) </a:t>
            </a:r>
            <a:r>
              <a:rPr sz="1600" spc="-10" dirty="0">
                <a:latin typeface="Arial"/>
                <a:cs typeface="Arial"/>
              </a:rPr>
              <a:t>00001010 </a:t>
            </a:r>
            <a:r>
              <a:rPr sz="1600" spc="-5" dirty="0">
                <a:latin typeface="Arial"/>
                <a:cs typeface="Arial"/>
              </a:rPr>
              <a:t>Escape (Esc)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00011011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302895" indent="-182880">
              <a:lnSpc>
                <a:spcPct val="100000"/>
              </a:lnSpc>
              <a:buFont typeface="Arial"/>
              <a:buChar char="•"/>
              <a:tabLst>
                <a:tab pos="303530" algn="l"/>
              </a:tabLst>
            </a:pPr>
            <a:r>
              <a:rPr sz="1600" b="1" spc="-60" dirty="0">
                <a:latin typeface="Arial"/>
                <a:cs typeface="Arial"/>
              </a:rPr>
              <a:t>caratteri </a:t>
            </a:r>
            <a:r>
              <a:rPr sz="1600" b="1" spc="-70" dirty="0">
                <a:latin typeface="Arial"/>
                <a:cs typeface="Arial"/>
              </a:rPr>
              <a:t>alfanumerici: </a:t>
            </a:r>
            <a:r>
              <a:rPr sz="1600" b="1" spc="-50" dirty="0">
                <a:latin typeface="Arial"/>
                <a:cs typeface="Arial"/>
              </a:rPr>
              <a:t>lettere </a:t>
            </a:r>
            <a:r>
              <a:rPr sz="1600" b="1" spc="-65" dirty="0">
                <a:latin typeface="Arial"/>
                <a:cs typeface="Arial"/>
              </a:rPr>
              <a:t>dell’alfabeto </a:t>
            </a:r>
            <a:r>
              <a:rPr sz="1600" b="1" spc="-70" dirty="0">
                <a:latin typeface="Arial"/>
                <a:cs typeface="Arial"/>
              </a:rPr>
              <a:t>maiuscole </a:t>
            </a:r>
            <a:r>
              <a:rPr sz="1600" b="1" spc="-5" dirty="0">
                <a:latin typeface="Arial"/>
                <a:cs typeface="Arial"/>
              </a:rPr>
              <a:t>e </a:t>
            </a:r>
            <a:r>
              <a:rPr sz="1600" b="1" spc="-80" dirty="0">
                <a:latin typeface="Arial"/>
                <a:cs typeface="Arial"/>
              </a:rPr>
              <a:t>minuscole </a:t>
            </a:r>
            <a:r>
              <a:rPr sz="1600" b="1" spc="-5" dirty="0">
                <a:latin typeface="Arial"/>
                <a:cs typeface="Arial"/>
              </a:rPr>
              <a:t>e </a:t>
            </a:r>
            <a:r>
              <a:rPr sz="1600" b="1" spc="-65" dirty="0">
                <a:latin typeface="Arial"/>
                <a:cs typeface="Arial"/>
              </a:rPr>
              <a:t>cifre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70" dirty="0">
                <a:latin typeface="Arial"/>
                <a:cs typeface="Arial"/>
              </a:rPr>
              <a:t>numeriche</a:t>
            </a:r>
            <a:endParaRPr sz="1600">
              <a:latin typeface="Arial"/>
              <a:cs typeface="Arial"/>
            </a:endParaRPr>
          </a:p>
          <a:p>
            <a:pPr marL="57721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A </a:t>
            </a:r>
            <a:r>
              <a:rPr sz="1600" spc="-10" dirty="0">
                <a:latin typeface="Arial"/>
                <a:cs typeface="Arial"/>
              </a:rPr>
              <a:t>01000001 </a:t>
            </a:r>
            <a:r>
              <a:rPr sz="1600" spc="-5" dirty="0">
                <a:latin typeface="Arial"/>
                <a:cs typeface="Arial"/>
              </a:rPr>
              <a:t>B </a:t>
            </a:r>
            <a:r>
              <a:rPr sz="1600" spc="-10" dirty="0">
                <a:latin typeface="Arial"/>
                <a:cs typeface="Arial"/>
              </a:rPr>
              <a:t>01000010 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01000011</a:t>
            </a:r>
            <a:endParaRPr sz="1600">
              <a:latin typeface="Arial"/>
              <a:cs typeface="Arial"/>
            </a:endParaRPr>
          </a:p>
          <a:p>
            <a:pPr marL="57721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 01100001 b 01100010 c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01100011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302895" indent="-182880">
              <a:lnSpc>
                <a:spcPct val="100000"/>
              </a:lnSpc>
              <a:buFont typeface="Arial"/>
              <a:buChar char="•"/>
              <a:tabLst>
                <a:tab pos="303530" algn="l"/>
              </a:tabLst>
            </a:pPr>
            <a:r>
              <a:rPr sz="1600" b="1" spc="-60" dirty="0">
                <a:latin typeface="Arial"/>
                <a:cs typeface="Arial"/>
              </a:rPr>
              <a:t>Segni: </a:t>
            </a:r>
            <a:r>
              <a:rPr sz="1600" b="1" spc="-90" dirty="0">
                <a:latin typeface="Arial"/>
                <a:cs typeface="Arial"/>
              </a:rPr>
              <a:t>simboli </a:t>
            </a:r>
            <a:r>
              <a:rPr sz="1600" b="1" spc="-85" dirty="0">
                <a:latin typeface="Arial"/>
                <a:cs typeface="Arial"/>
              </a:rPr>
              <a:t>di </a:t>
            </a:r>
            <a:r>
              <a:rPr sz="1600" b="1" spc="-70" dirty="0">
                <a:latin typeface="Arial"/>
                <a:cs typeface="Arial"/>
              </a:rPr>
              <a:t>punteggiatura </a:t>
            </a:r>
            <a:r>
              <a:rPr sz="1600" b="1" spc="-5" dirty="0">
                <a:latin typeface="Arial"/>
                <a:cs typeface="Arial"/>
              </a:rPr>
              <a:t>e </a:t>
            </a:r>
            <a:r>
              <a:rPr sz="1600" b="1" spc="-70" dirty="0">
                <a:latin typeface="Arial"/>
                <a:cs typeface="Arial"/>
              </a:rPr>
              <a:t>operatori</a:t>
            </a:r>
            <a:r>
              <a:rPr sz="1600" b="1" spc="245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aritmetico-logici</a:t>
            </a:r>
            <a:endParaRPr sz="1600">
              <a:latin typeface="Arial"/>
              <a:cs typeface="Arial"/>
            </a:endParaRPr>
          </a:p>
          <a:p>
            <a:pPr marL="57721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; </a:t>
            </a:r>
            <a:r>
              <a:rPr sz="1600" spc="-10" dirty="0">
                <a:latin typeface="Arial"/>
                <a:cs typeface="Arial"/>
              </a:rPr>
              <a:t>00111011 </a:t>
            </a:r>
            <a:r>
              <a:rPr sz="1600" spc="-5" dirty="0">
                <a:latin typeface="Arial"/>
                <a:cs typeface="Arial"/>
              </a:rPr>
              <a:t>“ </a:t>
            </a:r>
            <a:r>
              <a:rPr sz="1600" spc="-10" dirty="0">
                <a:latin typeface="Arial"/>
                <a:cs typeface="Arial"/>
              </a:rPr>
              <a:t>00100010 </a:t>
            </a:r>
            <a:r>
              <a:rPr sz="1600" spc="-5" dirty="0">
                <a:latin typeface="Arial"/>
                <a:cs typeface="Arial"/>
              </a:rPr>
              <a:t>[</a:t>
            </a:r>
            <a:r>
              <a:rPr sz="1600" spc="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01011011</a:t>
            </a:r>
            <a:endParaRPr sz="1600">
              <a:latin typeface="Arial"/>
              <a:cs typeface="Arial"/>
            </a:endParaRPr>
          </a:p>
          <a:p>
            <a:pPr marL="57721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* 00101010 / 00101111 &gt;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00111110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106045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Codifica </a:t>
            </a:r>
            <a:r>
              <a:rPr dirty="0"/>
              <a:t>dei </a:t>
            </a:r>
            <a:r>
              <a:rPr spc="-5" dirty="0"/>
              <a:t>dati:  Rappresentazione dei</a:t>
            </a:r>
            <a:r>
              <a:rPr spc="-20" dirty="0"/>
              <a:t> </a:t>
            </a:r>
            <a:r>
              <a:rPr spc="-5" dirty="0"/>
              <a:t>caratteri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1412747"/>
            <a:ext cx="4860036" cy="544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73878" y="3818595"/>
            <a:ext cx="4225925" cy="525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950"/>
              </a:lnSpc>
              <a:spcBef>
                <a:spcPts val="130"/>
              </a:spcBef>
              <a:tabLst>
                <a:tab pos="1101725" algn="l"/>
                <a:tab pos="2203450" algn="l"/>
              </a:tabLst>
            </a:pPr>
            <a:r>
              <a:rPr sz="1650" b="0" i="1" spc="-80" dirty="0">
                <a:latin typeface="Bookman Old Style"/>
                <a:cs typeface="Bookman Old Style"/>
              </a:rPr>
              <a:t>01000011	01101001	01100001</a:t>
            </a:r>
            <a:r>
              <a:rPr sz="1650" b="0" i="1" spc="5" dirty="0">
                <a:latin typeface="Bookman Old Style"/>
                <a:cs typeface="Bookman Old Style"/>
              </a:rPr>
              <a:t> </a:t>
            </a:r>
            <a:r>
              <a:rPr sz="1650" b="0" i="1" spc="-80" dirty="0">
                <a:latin typeface="Bookman Old Style"/>
                <a:cs typeface="Bookman Old Style"/>
              </a:rPr>
              <a:t>01101111</a:t>
            </a:r>
            <a:endParaRPr sz="1650">
              <a:latin typeface="Bookman Old Style"/>
              <a:cs typeface="Bookman Old Style"/>
            </a:endParaRPr>
          </a:p>
          <a:p>
            <a:pPr marL="112395" algn="ctr">
              <a:lnSpc>
                <a:spcPts val="1950"/>
              </a:lnSpc>
              <a:tabLst>
                <a:tab pos="1142365" algn="l"/>
                <a:tab pos="2222500" algn="l"/>
                <a:tab pos="3216275" algn="l"/>
              </a:tabLst>
            </a:pPr>
            <a:r>
              <a:rPr sz="1650" b="0" i="1" spc="-60" dirty="0">
                <a:latin typeface="Bookman Old Style"/>
                <a:cs typeface="Bookman Old Style"/>
              </a:rPr>
              <a:t>C	</a:t>
            </a:r>
            <a:r>
              <a:rPr sz="1650" b="0" i="1" spc="-5" dirty="0">
                <a:latin typeface="Bookman Old Style"/>
                <a:cs typeface="Bookman Old Style"/>
              </a:rPr>
              <a:t>i	</a:t>
            </a:r>
            <a:r>
              <a:rPr sz="1650" b="0" i="1" spc="-160" dirty="0">
                <a:latin typeface="Bookman Old Style"/>
                <a:cs typeface="Bookman Old Style"/>
              </a:rPr>
              <a:t>a	</a:t>
            </a:r>
            <a:r>
              <a:rPr sz="1650" b="0" i="1" spc="35" dirty="0">
                <a:latin typeface="Bookman Old Style"/>
                <a:cs typeface="Bookman Old Style"/>
              </a:rPr>
              <a:t>o</a:t>
            </a:r>
            <a:endParaRPr sz="1650">
              <a:latin typeface="Bookman Old Style"/>
              <a:cs typeface="Bookman Old Styl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106045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Codifica </a:t>
            </a:r>
            <a:r>
              <a:rPr dirty="0"/>
              <a:t>dei </a:t>
            </a:r>
            <a:r>
              <a:rPr spc="-5" dirty="0"/>
              <a:t>dati:  Rappresentazione dei</a:t>
            </a:r>
            <a:r>
              <a:rPr spc="-20" dirty="0"/>
              <a:t> </a:t>
            </a:r>
            <a:r>
              <a:rPr spc="-5" dirty="0"/>
              <a:t>caratteri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65320" y="5811011"/>
            <a:ext cx="628650" cy="45491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21935" y="5811011"/>
            <a:ext cx="345186" cy="45491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895088" y="5811011"/>
            <a:ext cx="383273" cy="454914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51676" y="5811011"/>
            <a:ext cx="628650" cy="45491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08292" y="5811011"/>
            <a:ext cx="345185" cy="45491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81443" y="5811011"/>
            <a:ext cx="494550" cy="454914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99260" y="6054852"/>
            <a:ext cx="628650" cy="454914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55876" y="6054852"/>
            <a:ext cx="345186" cy="45491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29027" y="6054852"/>
            <a:ext cx="494550" cy="454914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4065" y="1510029"/>
            <a:ext cx="8051800" cy="4871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ASCII sviluppato </a:t>
            </a:r>
            <a:r>
              <a:rPr sz="1600" spc="-1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lingue anglosassoni, </a:t>
            </a:r>
            <a:r>
              <a:rPr sz="1600" spc="-10" dirty="0">
                <a:latin typeface="Arial"/>
                <a:cs typeface="Arial"/>
              </a:rPr>
              <a:t>quindi non </a:t>
            </a:r>
            <a:r>
              <a:rPr sz="1600" spc="-5" dirty="0">
                <a:latin typeface="Arial"/>
                <a:cs typeface="Arial"/>
              </a:rPr>
              <a:t>contiene codici </a:t>
            </a:r>
            <a:r>
              <a:rPr sz="1600" spc="-1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molti </a:t>
            </a:r>
            <a:r>
              <a:rPr sz="1600" spc="-10" dirty="0">
                <a:latin typeface="Arial"/>
                <a:cs typeface="Arial"/>
              </a:rPr>
              <a:t>caratteri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</a:t>
            </a:r>
            <a:endParaRPr sz="1600">
              <a:latin typeface="Arial"/>
              <a:cs typeface="Arial"/>
            </a:endParaRPr>
          </a:p>
          <a:p>
            <a:pPr marL="4889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altre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lingue</a:t>
            </a:r>
            <a:endParaRPr sz="1600">
              <a:latin typeface="Arial"/>
              <a:cs typeface="Arial"/>
            </a:endParaRPr>
          </a:p>
          <a:p>
            <a:pPr marL="317500" marR="77470" algn="just">
              <a:lnSpc>
                <a:spcPct val="100000"/>
              </a:lnSpc>
              <a:spcBef>
                <a:spcPts val="1580"/>
              </a:spcBef>
            </a:pPr>
            <a:r>
              <a:rPr sz="1600" b="1" spc="-5" dirty="0">
                <a:latin typeface="Arial"/>
                <a:cs typeface="Arial"/>
              </a:rPr>
              <a:t>UNICODE</a:t>
            </a:r>
            <a:r>
              <a:rPr sz="1600" spc="-5" dirty="0">
                <a:latin typeface="Arial"/>
                <a:cs typeface="Arial"/>
              </a:rPr>
              <a:t>:sistema di codifica che assegna un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univoco ad ogni </a:t>
            </a:r>
            <a:r>
              <a:rPr sz="1600" dirty="0">
                <a:latin typeface="Arial"/>
                <a:cs typeface="Arial"/>
              </a:rPr>
              <a:t>carattere  </a:t>
            </a:r>
            <a:r>
              <a:rPr sz="1600" spc="-5" dirty="0">
                <a:latin typeface="Arial"/>
                <a:cs typeface="Arial"/>
              </a:rPr>
              <a:t>usato per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scrittura di </a:t>
            </a:r>
            <a:r>
              <a:rPr sz="1600" dirty="0">
                <a:latin typeface="Arial"/>
                <a:cs typeface="Arial"/>
              </a:rPr>
              <a:t>testi, in </a:t>
            </a:r>
            <a:r>
              <a:rPr sz="1600" spc="-5" dirty="0">
                <a:latin typeface="Arial"/>
                <a:cs typeface="Arial"/>
              </a:rPr>
              <a:t>maniera </a:t>
            </a:r>
            <a:r>
              <a:rPr sz="1600" spc="-10" dirty="0">
                <a:latin typeface="Arial"/>
                <a:cs typeface="Arial"/>
              </a:rPr>
              <a:t>indipendente </a:t>
            </a:r>
            <a:r>
              <a:rPr sz="1600" spc="-5" dirty="0">
                <a:latin typeface="Arial"/>
                <a:cs typeface="Arial"/>
              </a:rPr>
              <a:t>dalla </a:t>
            </a:r>
            <a:r>
              <a:rPr sz="1600" spc="-10" dirty="0">
                <a:latin typeface="Arial"/>
                <a:cs typeface="Arial"/>
              </a:rPr>
              <a:t>lingua, </a:t>
            </a:r>
            <a:r>
              <a:rPr sz="1600" spc="-5" dirty="0">
                <a:latin typeface="Arial"/>
                <a:cs typeface="Arial"/>
              </a:rPr>
              <a:t>dalla piattaforma  informatica e dal </a:t>
            </a:r>
            <a:r>
              <a:rPr sz="1600" spc="-10" dirty="0">
                <a:latin typeface="Arial"/>
                <a:cs typeface="Arial"/>
              </a:rPr>
              <a:t>programma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utilizzato.</a:t>
            </a:r>
            <a:endParaRPr sz="1600">
              <a:latin typeface="Arial"/>
              <a:cs typeface="Arial"/>
            </a:endParaRPr>
          </a:p>
          <a:p>
            <a:pPr marL="715645" marR="5080" indent="-342900" algn="just">
              <a:lnSpc>
                <a:spcPct val="100000"/>
              </a:lnSpc>
              <a:spcBef>
                <a:spcPts val="1875"/>
              </a:spcBef>
              <a:buChar char="•"/>
              <a:tabLst>
                <a:tab pos="716280" algn="l"/>
              </a:tabLst>
            </a:pPr>
            <a:r>
              <a:rPr sz="1600" spc="-5" dirty="0">
                <a:latin typeface="Arial"/>
                <a:cs typeface="Arial"/>
              </a:rPr>
              <a:t>Codice a 16 </a:t>
            </a:r>
            <a:r>
              <a:rPr sz="1600" spc="-10" dirty="0">
                <a:latin typeface="Arial"/>
                <a:cs typeface="Arial"/>
              </a:rPr>
              <a:t>bit </a:t>
            </a:r>
            <a:r>
              <a:rPr sz="1600" spc="-5" dirty="0">
                <a:latin typeface="Arial"/>
                <a:cs typeface="Arial"/>
              </a:rPr>
              <a:t>che può essere usato per </a:t>
            </a:r>
            <a:r>
              <a:rPr sz="1600" spc="-10" dirty="0">
                <a:latin typeface="Arial"/>
                <a:cs typeface="Arial"/>
              </a:rPr>
              <a:t>codificare </a:t>
            </a:r>
            <a:r>
              <a:rPr sz="1600" dirty="0">
                <a:latin typeface="Arial"/>
                <a:cs typeface="Arial"/>
              </a:rPr>
              <a:t>2</a:t>
            </a:r>
            <a:r>
              <a:rPr sz="1575" baseline="26455" dirty="0">
                <a:latin typeface="Arial"/>
                <a:cs typeface="Arial"/>
              </a:rPr>
              <a:t>16 </a:t>
            </a:r>
            <a:r>
              <a:rPr sz="1600" spc="-5" dirty="0">
                <a:latin typeface="Arial"/>
                <a:cs typeface="Arial"/>
              </a:rPr>
              <a:t>simboli </a:t>
            </a:r>
            <a:r>
              <a:rPr sz="1600" spc="-10" dirty="0">
                <a:latin typeface="Arial"/>
                <a:cs typeface="Arial"/>
              </a:rPr>
              <a:t>diversi  </a:t>
            </a:r>
            <a:r>
              <a:rPr sz="1600" spc="-5" dirty="0">
                <a:latin typeface="Arial"/>
                <a:cs typeface="Arial"/>
              </a:rPr>
              <a:t>(codificando i caratteri usati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quasi </a:t>
            </a:r>
            <a:r>
              <a:rPr sz="1600" spc="-5" dirty="0">
                <a:latin typeface="Arial"/>
                <a:cs typeface="Arial"/>
              </a:rPr>
              <a:t>tutte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10" dirty="0">
                <a:latin typeface="Arial"/>
                <a:cs typeface="Arial"/>
              </a:rPr>
              <a:t>lingue </a:t>
            </a:r>
            <a:r>
              <a:rPr sz="1600" spc="-5" dirty="0">
                <a:latin typeface="Arial"/>
                <a:cs typeface="Arial"/>
              </a:rPr>
              <a:t>vive 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alcune lingue morte,  </a:t>
            </a:r>
            <a:r>
              <a:rPr sz="1600" spc="-5" dirty="0">
                <a:latin typeface="Arial"/>
                <a:cs typeface="Arial"/>
              </a:rPr>
              <a:t>nonché simboli matematici e chimici, cartografici, l'alfabeto Braille,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ecc.)</a:t>
            </a:r>
            <a:endParaRPr sz="1600">
              <a:latin typeface="Arial"/>
              <a:cs typeface="Arial"/>
            </a:endParaRPr>
          </a:p>
          <a:p>
            <a:pPr marL="715645" indent="-342900" algn="just">
              <a:lnSpc>
                <a:spcPct val="100000"/>
              </a:lnSpc>
              <a:spcBef>
                <a:spcPts val="385"/>
              </a:spcBef>
              <a:buChar char="•"/>
              <a:tabLst>
                <a:tab pos="716280" algn="l"/>
              </a:tabLst>
            </a:pPr>
            <a:r>
              <a:rPr sz="1600" spc="-5" dirty="0">
                <a:latin typeface="Arial"/>
                <a:cs typeface="Arial"/>
              </a:rPr>
              <a:t>PRO:</a:t>
            </a:r>
            <a:endParaRPr sz="1600">
              <a:latin typeface="Arial"/>
              <a:cs typeface="Arial"/>
            </a:endParaRPr>
          </a:p>
          <a:p>
            <a:pPr marL="1094105" lvl="1" indent="-365760">
              <a:lnSpc>
                <a:spcPct val="100000"/>
              </a:lnSpc>
              <a:spcBef>
                <a:spcPts val="385"/>
              </a:spcBef>
              <a:buChar char="—"/>
              <a:tabLst>
                <a:tab pos="1093470" algn="l"/>
                <a:tab pos="1094740" algn="l"/>
              </a:tabLst>
            </a:pPr>
            <a:r>
              <a:rPr sz="1600" spc="-5" dirty="0">
                <a:latin typeface="Arial"/>
                <a:cs typeface="Arial"/>
              </a:rPr>
              <a:t>Universalità</a:t>
            </a:r>
            <a:endParaRPr sz="1600">
              <a:latin typeface="Arial"/>
              <a:cs typeface="Arial"/>
            </a:endParaRPr>
          </a:p>
          <a:p>
            <a:pPr marL="715645" indent="-342900" algn="just">
              <a:lnSpc>
                <a:spcPct val="100000"/>
              </a:lnSpc>
              <a:spcBef>
                <a:spcPts val="384"/>
              </a:spcBef>
              <a:buChar char="•"/>
              <a:tabLst>
                <a:tab pos="716280" algn="l"/>
              </a:tabLst>
            </a:pPr>
            <a:r>
              <a:rPr sz="1600" spc="-5" dirty="0">
                <a:latin typeface="Arial"/>
                <a:cs typeface="Arial"/>
              </a:rPr>
              <a:t>Problemi:</a:t>
            </a:r>
            <a:endParaRPr sz="1600">
              <a:latin typeface="Arial"/>
              <a:cs typeface="Arial"/>
            </a:endParaRPr>
          </a:p>
          <a:p>
            <a:pPr marL="1064895" lvl="1" indent="-347345">
              <a:lnSpc>
                <a:spcPct val="100000"/>
              </a:lnSpc>
              <a:spcBef>
                <a:spcPts val="380"/>
              </a:spcBef>
              <a:buChar char="—"/>
              <a:tabLst>
                <a:tab pos="1064895" algn="l"/>
                <a:tab pos="1065530" algn="l"/>
              </a:tabLst>
            </a:pPr>
            <a:r>
              <a:rPr sz="1600" spc="-5" dirty="0">
                <a:latin typeface="Arial"/>
                <a:cs typeface="Arial"/>
              </a:rPr>
              <a:t>Non tutti gli editori lo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trattano</a:t>
            </a:r>
            <a:endParaRPr sz="1600">
              <a:latin typeface="Arial"/>
              <a:cs typeface="Arial"/>
            </a:endParaRPr>
          </a:p>
          <a:p>
            <a:pPr marL="1064895" lvl="1" indent="-347345">
              <a:lnSpc>
                <a:spcPct val="100000"/>
              </a:lnSpc>
              <a:spcBef>
                <a:spcPts val="390"/>
              </a:spcBef>
              <a:buChar char="—"/>
              <a:tabLst>
                <a:tab pos="1064895" algn="l"/>
                <a:tab pos="1065530" algn="l"/>
              </a:tabLst>
            </a:pPr>
            <a:r>
              <a:rPr sz="1600" spc="-5" dirty="0">
                <a:latin typeface="Arial"/>
                <a:cs typeface="Arial"/>
              </a:rPr>
              <a:t>Dimensioni dei </a:t>
            </a:r>
            <a:r>
              <a:rPr sz="1600" dirty="0">
                <a:latin typeface="Arial"/>
                <a:cs typeface="Arial"/>
              </a:rPr>
              <a:t>file </a:t>
            </a:r>
            <a:r>
              <a:rPr sz="1600" spc="-5" dirty="0">
                <a:latin typeface="Arial"/>
                <a:cs typeface="Arial"/>
              </a:rPr>
              <a:t>raddoppiano rispetto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all’ASCII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264795">
              <a:lnSpc>
                <a:spcPct val="96700"/>
              </a:lnSpc>
            </a:pPr>
            <a:r>
              <a:rPr sz="1650" i="1" spc="-45" dirty="0">
                <a:latin typeface="Tahoma"/>
                <a:cs typeface="Tahoma"/>
              </a:rPr>
              <a:t>L’ultima </a:t>
            </a:r>
            <a:r>
              <a:rPr sz="1650" i="1" spc="-35" dirty="0">
                <a:latin typeface="Tahoma"/>
                <a:cs typeface="Tahoma"/>
              </a:rPr>
              <a:t>versione </a:t>
            </a:r>
            <a:r>
              <a:rPr sz="1650" i="1" spc="-30" dirty="0">
                <a:latin typeface="Tahoma"/>
                <a:cs typeface="Tahoma"/>
              </a:rPr>
              <a:t>dello standard definisce 3 </a:t>
            </a:r>
            <a:r>
              <a:rPr sz="1650" i="1" spc="-25" dirty="0">
                <a:latin typeface="Tahoma"/>
                <a:cs typeface="Tahoma"/>
              </a:rPr>
              <a:t>tipi </a:t>
            </a:r>
            <a:r>
              <a:rPr sz="1650" i="1" spc="-30" dirty="0">
                <a:latin typeface="Tahoma"/>
                <a:cs typeface="Tahoma"/>
              </a:rPr>
              <a:t>diversi </a:t>
            </a:r>
            <a:r>
              <a:rPr sz="1650" i="1" spc="-25" dirty="0">
                <a:latin typeface="Tahoma"/>
                <a:cs typeface="Tahoma"/>
              </a:rPr>
              <a:t>di </a:t>
            </a:r>
            <a:r>
              <a:rPr sz="1650" i="1" spc="-30" dirty="0">
                <a:latin typeface="Tahoma"/>
                <a:cs typeface="Tahoma"/>
              </a:rPr>
              <a:t>codifica </a:t>
            </a:r>
            <a:r>
              <a:rPr sz="1650" i="1" spc="-35" dirty="0">
                <a:latin typeface="Tahoma"/>
                <a:cs typeface="Tahoma"/>
              </a:rPr>
              <a:t>che permettono </a:t>
            </a:r>
            <a:r>
              <a:rPr sz="1650" i="1" spc="-25" dirty="0">
                <a:latin typeface="Tahoma"/>
                <a:cs typeface="Tahoma"/>
              </a:rPr>
              <a:t>agli  </a:t>
            </a:r>
            <a:r>
              <a:rPr sz="1650" i="1" spc="-30" dirty="0">
                <a:latin typeface="Tahoma"/>
                <a:cs typeface="Tahoma"/>
              </a:rPr>
              <a:t>stessi </a:t>
            </a:r>
            <a:r>
              <a:rPr sz="1650" i="1" spc="-25" dirty="0">
                <a:latin typeface="Tahoma"/>
                <a:cs typeface="Tahoma"/>
              </a:rPr>
              <a:t>dati di </a:t>
            </a:r>
            <a:r>
              <a:rPr sz="1650" i="1" spc="-35" dirty="0">
                <a:latin typeface="Tahoma"/>
                <a:cs typeface="Tahoma"/>
              </a:rPr>
              <a:t>essere </a:t>
            </a:r>
            <a:r>
              <a:rPr sz="1650" i="1" spc="-30" dirty="0">
                <a:latin typeface="Tahoma"/>
                <a:cs typeface="Tahoma"/>
              </a:rPr>
              <a:t>trasmessi in byte </a:t>
            </a:r>
            <a:r>
              <a:rPr sz="1650" i="1" spc="-25" dirty="0">
                <a:latin typeface="Tahoma"/>
                <a:cs typeface="Tahoma"/>
              </a:rPr>
              <a:t>(8 </a:t>
            </a:r>
            <a:r>
              <a:rPr sz="1650" i="1" spc="-20" dirty="0">
                <a:latin typeface="Tahoma"/>
                <a:cs typeface="Tahoma"/>
              </a:rPr>
              <a:t>bit </a:t>
            </a:r>
            <a:r>
              <a:rPr sz="1650" i="1" spc="-30" dirty="0">
                <a:latin typeface="Symbol"/>
                <a:cs typeface="Symbol"/>
              </a:rPr>
              <a:t>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solidFill>
                  <a:srgbClr val="9900FF"/>
                </a:solidFill>
                <a:latin typeface="Tahoma"/>
                <a:cs typeface="Tahoma"/>
              </a:rPr>
              <a:t>UTF-8</a:t>
            </a:r>
            <a:r>
              <a:rPr sz="1650" i="1" spc="-30" dirty="0">
                <a:latin typeface="Tahoma"/>
                <a:cs typeface="Tahoma"/>
              </a:rPr>
              <a:t>), </a:t>
            </a:r>
            <a:r>
              <a:rPr sz="1650" i="1" spc="-35" dirty="0">
                <a:latin typeface="Tahoma"/>
                <a:cs typeface="Tahoma"/>
              </a:rPr>
              <a:t>word </a:t>
            </a:r>
            <a:r>
              <a:rPr sz="1650" i="1" spc="-30" dirty="0">
                <a:latin typeface="Tahoma"/>
                <a:cs typeface="Tahoma"/>
              </a:rPr>
              <a:t>(16 </a:t>
            </a:r>
            <a:r>
              <a:rPr sz="1650" i="1" spc="-20" dirty="0">
                <a:latin typeface="Tahoma"/>
                <a:cs typeface="Tahoma"/>
              </a:rPr>
              <a:t>bit </a:t>
            </a:r>
            <a:r>
              <a:rPr sz="1650" i="1" spc="-30" dirty="0">
                <a:latin typeface="Symbol"/>
                <a:cs typeface="Symbol"/>
              </a:rPr>
              <a:t></a:t>
            </a:r>
            <a:r>
              <a:rPr sz="1650" i="1" spc="-30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solidFill>
                  <a:srgbClr val="9900FF"/>
                </a:solidFill>
                <a:latin typeface="Tahoma"/>
                <a:cs typeface="Tahoma"/>
              </a:rPr>
              <a:t>UTF-16</a:t>
            </a:r>
            <a:r>
              <a:rPr sz="1650" i="1" spc="-30" dirty="0">
                <a:latin typeface="Tahoma"/>
                <a:cs typeface="Tahoma"/>
              </a:rPr>
              <a:t>) o double  </a:t>
            </a:r>
            <a:r>
              <a:rPr sz="1650" i="1" spc="-35" dirty="0">
                <a:latin typeface="Tahoma"/>
                <a:cs typeface="Tahoma"/>
              </a:rPr>
              <a:t>word </a:t>
            </a:r>
            <a:r>
              <a:rPr sz="1650" i="1" spc="-30" dirty="0">
                <a:latin typeface="Tahoma"/>
                <a:cs typeface="Tahoma"/>
              </a:rPr>
              <a:t>(32 </a:t>
            </a:r>
            <a:r>
              <a:rPr sz="1650" i="1" spc="-25" dirty="0">
                <a:latin typeface="Tahoma"/>
                <a:cs typeface="Tahoma"/>
              </a:rPr>
              <a:t>bit </a:t>
            </a:r>
            <a:r>
              <a:rPr sz="1650" i="1" spc="-30" dirty="0">
                <a:latin typeface="Symbol"/>
                <a:cs typeface="Symbol"/>
              </a:rPr>
              <a:t></a:t>
            </a:r>
            <a:r>
              <a:rPr sz="1650" i="1" spc="155" dirty="0">
                <a:latin typeface="Times New Roman"/>
                <a:cs typeface="Times New Roman"/>
              </a:rPr>
              <a:t> </a:t>
            </a:r>
            <a:r>
              <a:rPr sz="1650" i="1" spc="-30" dirty="0">
                <a:solidFill>
                  <a:srgbClr val="9900FF"/>
                </a:solidFill>
                <a:latin typeface="Tahoma"/>
                <a:cs typeface="Tahoma"/>
              </a:rPr>
              <a:t>UTF-32</a:t>
            </a:r>
            <a:r>
              <a:rPr sz="1650" i="1" spc="-30" dirty="0">
                <a:latin typeface="Tahoma"/>
                <a:cs typeface="Tahoma"/>
              </a:rPr>
              <a:t>).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20650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Rappresentazione digitale  dei </a:t>
            </a:r>
            <a:r>
              <a:rPr dirty="0"/>
              <a:t>suoni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0258" y="1629917"/>
            <a:ext cx="8136890" cy="3139440"/>
          </a:xfrm>
          <a:custGeom>
            <a:avLst/>
            <a:gdLst/>
            <a:ahLst/>
            <a:cxnLst/>
            <a:rect l="l" t="t" r="r" b="b"/>
            <a:pathLst>
              <a:path w="8136890" h="3139440">
                <a:moveTo>
                  <a:pt x="0" y="3139439"/>
                </a:moveTo>
                <a:lnTo>
                  <a:pt x="8136635" y="3139439"/>
                </a:lnTo>
                <a:lnTo>
                  <a:pt x="8136635" y="0"/>
                </a:lnTo>
                <a:lnTo>
                  <a:pt x="0" y="0"/>
                </a:lnTo>
                <a:lnTo>
                  <a:pt x="0" y="3139439"/>
                </a:lnTo>
                <a:close/>
              </a:path>
            </a:pathLst>
          </a:custGeom>
          <a:ln w="25908">
            <a:solidFill>
              <a:srgbClr val="CC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1240" y="1949450"/>
            <a:ext cx="262127" cy="26974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1240" y="2485898"/>
            <a:ext cx="262127" cy="26974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1240" y="3607942"/>
            <a:ext cx="262127" cy="26974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1240" y="3900551"/>
            <a:ext cx="262127" cy="26974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6527" y="5396484"/>
            <a:ext cx="6781419" cy="91404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6527" y="5396484"/>
            <a:ext cx="6781800" cy="914400"/>
          </a:xfrm>
          <a:custGeom>
            <a:avLst/>
            <a:gdLst/>
            <a:ahLst/>
            <a:cxnLst/>
            <a:rect l="l" t="t" r="r" b="b"/>
            <a:pathLst>
              <a:path w="6781800" h="914400">
                <a:moveTo>
                  <a:pt x="0" y="0"/>
                </a:moveTo>
                <a:lnTo>
                  <a:pt x="6781419" y="0"/>
                </a:lnTo>
                <a:lnTo>
                  <a:pt x="6781419" y="914044"/>
                </a:lnTo>
                <a:lnTo>
                  <a:pt x="0" y="914044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6527" y="5396484"/>
            <a:ext cx="6781419" cy="6515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6527" y="5396484"/>
            <a:ext cx="6781800" cy="65405"/>
          </a:xfrm>
          <a:custGeom>
            <a:avLst/>
            <a:gdLst/>
            <a:ahLst/>
            <a:cxnLst/>
            <a:rect l="l" t="t" r="r" b="b"/>
            <a:pathLst>
              <a:path w="6781800" h="65404">
                <a:moveTo>
                  <a:pt x="0" y="0"/>
                </a:moveTo>
                <a:lnTo>
                  <a:pt x="6781419" y="0"/>
                </a:lnTo>
                <a:lnTo>
                  <a:pt x="6713728" y="65150"/>
                </a:lnTo>
                <a:lnTo>
                  <a:pt x="66954" y="65150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89747" y="5396484"/>
            <a:ext cx="68199" cy="914044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89747" y="5396484"/>
            <a:ext cx="68580" cy="914400"/>
          </a:xfrm>
          <a:custGeom>
            <a:avLst/>
            <a:gdLst/>
            <a:ahLst/>
            <a:cxnLst/>
            <a:rect l="l" t="t" r="r" b="b"/>
            <a:pathLst>
              <a:path w="68579" h="914400">
                <a:moveTo>
                  <a:pt x="68199" y="0"/>
                </a:moveTo>
                <a:lnTo>
                  <a:pt x="68199" y="914044"/>
                </a:lnTo>
                <a:lnTo>
                  <a:pt x="0" y="846416"/>
                </a:lnTo>
                <a:lnTo>
                  <a:pt x="0" y="66928"/>
                </a:lnTo>
                <a:lnTo>
                  <a:pt x="6819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6527" y="6242303"/>
            <a:ext cx="6781419" cy="68211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6527" y="6242303"/>
            <a:ext cx="6781800" cy="68580"/>
          </a:xfrm>
          <a:custGeom>
            <a:avLst/>
            <a:gdLst/>
            <a:ahLst/>
            <a:cxnLst/>
            <a:rect l="l" t="t" r="r" b="b"/>
            <a:pathLst>
              <a:path w="6781800" h="68579">
                <a:moveTo>
                  <a:pt x="6781419" y="68211"/>
                </a:moveTo>
                <a:lnTo>
                  <a:pt x="0" y="68211"/>
                </a:lnTo>
                <a:lnTo>
                  <a:pt x="66954" y="0"/>
                </a:lnTo>
                <a:lnTo>
                  <a:pt x="6713728" y="0"/>
                </a:lnTo>
                <a:lnTo>
                  <a:pt x="6781419" y="682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76527" y="5396484"/>
            <a:ext cx="66700" cy="914044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6527" y="5396484"/>
            <a:ext cx="67310" cy="914400"/>
          </a:xfrm>
          <a:custGeom>
            <a:avLst/>
            <a:gdLst/>
            <a:ahLst/>
            <a:cxnLst/>
            <a:rect l="l" t="t" r="r" b="b"/>
            <a:pathLst>
              <a:path w="67309" h="914400">
                <a:moveTo>
                  <a:pt x="0" y="914044"/>
                </a:moveTo>
                <a:lnTo>
                  <a:pt x="0" y="0"/>
                </a:lnTo>
                <a:lnTo>
                  <a:pt x="66700" y="66928"/>
                </a:lnTo>
                <a:lnTo>
                  <a:pt x="66700" y="846416"/>
                </a:lnTo>
                <a:lnTo>
                  <a:pt x="0" y="91404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0527" y="5625084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651" y="0"/>
                </a:lnTo>
                <a:lnTo>
                  <a:pt x="1217549" y="0"/>
                </a:lnTo>
                <a:lnTo>
                  <a:pt x="1218438" y="0"/>
                </a:lnTo>
                <a:lnTo>
                  <a:pt x="1219200" y="711"/>
                </a:lnTo>
                <a:lnTo>
                  <a:pt x="1219200" y="1587"/>
                </a:lnTo>
                <a:lnTo>
                  <a:pt x="1219200" y="379412"/>
                </a:lnTo>
                <a:lnTo>
                  <a:pt x="1219200" y="380288"/>
                </a:lnTo>
                <a:lnTo>
                  <a:pt x="1218438" y="380999"/>
                </a:lnTo>
                <a:lnTo>
                  <a:pt x="1217549" y="380999"/>
                </a:lnTo>
                <a:lnTo>
                  <a:pt x="1651" y="380999"/>
                </a:lnTo>
                <a:lnTo>
                  <a:pt x="762" y="380999"/>
                </a:lnTo>
                <a:lnTo>
                  <a:pt x="0" y="380288"/>
                </a:lnTo>
                <a:lnTo>
                  <a:pt x="0" y="379412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05100" y="5629655"/>
            <a:ext cx="1210310" cy="372110"/>
          </a:xfrm>
          <a:prstGeom prst="rect">
            <a:avLst/>
          </a:prstGeom>
          <a:solidFill>
            <a:srgbClr val="00E3A8"/>
          </a:solidFill>
        </p:spPr>
        <p:txBody>
          <a:bodyPr vert="horz" wrap="square" lIns="0" tIns="11874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35"/>
              </a:spcBef>
            </a:pPr>
            <a:r>
              <a:rPr sz="900" b="1" spc="-5" dirty="0">
                <a:latin typeface="Tahoma"/>
                <a:cs typeface="Tahoma"/>
              </a:rPr>
              <a:t>Campionamento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91328" y="5625084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650" y="0"/>
                </a:lnTo>
                <a:lnTo>
                  <a:pt x="1141349" y="0"/>
                </a:lnTo>
                <a:lnTo>
                  <a:pt x="1142238" y="0"/>
                </a:lnTo>
                <a:lnTo>
                  <a:pt x="1143000" y="711"/>
                </a:lnTo>
                <a:lnTo>
                  <a:pt x="1143000" y="1587"/>
                </a:lnTo>
                <a:lnTo>
                  <a:pt x="1143000" y="379412"/>
                </a:lnTo>
                <a:lnTo>
                  <a:pt x="1143000" y="380288"/>
                </a:lnTo>
                <a:lnTo>
                  <a:pt x="1142238" y="380999"/>
                </a:lnTo>
                <a:lnTo>
                  <a:pt x="1141349" y="380999"/>
                </a:lnTo>
                <a:lnTo>
                  <a:pt x="1650" y="380999"/>
                </a:lnTo>
                <a:lnTo>
                  <a:pt x="762" y="380999"/>
                </a:lnTo>
                <a:lnTo>
                  <a:pt x="0" y="380288"/>
                </a:lnTo>
                <a:lnTo>
                  <a:pt x="0" y="379412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295900" y="5629655"/>
            <a:ext cx="1134110" cy="372110"/>
          </a:xfrm>
          <a:prstGeom prst="rect">
            <a:avLst/>
          </a:prstGeom>
          <a:solidFill>
            <a:srgbClr val="00E3A8"/>
          </a:solidFill>
        </p:spPr>
        <p:txBody>
          <a:bodyPr vert="horz" wrap="square" lIns="0" tIns="11874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35"/>
              </a:spcBef>
            </a:pPr>
            <a:r>
              <a:rPr sz="1000" b="1" spc="-5" dirty="0">
                <a:latin typeface="Tahoma"/>
                <a:cs typeface="Tahoma"/>
              </a:rPr>
              <a:t>Quantizzazione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28927" y="5791568"/>
            <a:ext cx="1371600" cy="127000"/>
          </a:xfrm>
          <a:custGeom>
            <a:avLst/>
            <a:gdLst/>
            <a:ahLst/>
            <a:cxnLst/>
            <a:rect l="l" t="t" r="r" b="b"/>
            <a:pathLst>
              <a:path w="1371600" h="127000">
                <a:moveTo>
                  <a:pt x="1244587" y="69848"/>
                </a:moveTo>
                <a:lnTo>
                  <a:pt x="1244473" y="127000"/>
                </a:lnTo>
                <a:lnTo>
                  <a:pt x="1359114" y="69862"/>
                </a:lnTo>
                <a:lnTo>
                  <a:pt x="1244587" y="69848"/>
                </a:lnTo>
                <a:close/>
              </a:path>
              <a:path w="1371600" h="127000">
                <a:moveTo>
                  <a:pt x="1244612" y="57148"/>
                </a:moveTo>
                <a:lnTo>
                  <a:pt x="1244587" y="69848"/>
                </a:lnTo>
                <a:lnTo>
                  <a:pt x="1257299" y="69862"/>
                </a:lnTo>
                <a:lnTo>
                  <a:pt x="1257299" y="57162"/>
                </a:lnTo>
                <a:lnTo>
                  <a:pt x="1244612" y="57148"/>
                </a:lnTo>
                <a:close/>
              </a:path>
              <a:path w="1371600" h="127000">
                <a:moveTo>
                  <a:pt x="1244727" y="0"/>
                </a:moveTo>
                <a:lnTo>
                  <a:pt x="1244612" y="57148"/>
                </a:lnTo>
                <a:lnTo>
                  <a:pt x="1257299" y="57162"/>
                </a:lnTo>
                <a:lnTo>
                  <a:pt x="1257299" y="69862"/>
                </a:lnTo>
                <a:lnTo>
                  <a:pt x="1359114" y="69862"/>
                </a:lnTo>
                <a:lnTo>
                  <a:pt x="1371599" y="63639"/>
                </a:lnTo>
                <a:lnTo>
                  <a:pt x="1244727" y="0"/>
                </a:lnTo>
                <a:close/>
              </a:path>
              <a:path w="1371600" h="127000">
                <a:moveTo>
                  <a:pt x="0" y="55765"/>
                </a:moveTo>
                <a:lnTo>
                  <a:pt x="0" y="68465"/>
                </a:lnTo>
                <a:lnTo>
                  <a:pt x="1244587" y="69848"/>
                </a:lnTo>
                <a:lnTo>
                  <a:pt x="1244612" y="57148"/>
                </a:lnTo>
                <a:lnTo>
                  <a:pt x="0" y="55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05889" y="5625846"/>
            <a:ext cx="1141095" cy="378460"/>
          </a:xfrm>
          <a:custGeom>
            <a:avLst/>
            <a:gdLst/>
            <a:ahLst/>
            <a:cxnLst/>
            <a:rect l="l" t="t" r="r" b="b"/>
            <a:pathLst>
              <a:path w="1141095" h="378460">
                <a:moveTo>
                  <a:pt x="0" y="227279"/>
                </a:moveTo>
                <a:lnTo>
                  <a:pt x="14664" y="178907"/>
                </a:lnTo>
                <a:lnTo>
                  <a:pt x="30417" y="132524"/>
                </a:lnTo>
                <a:lnTo>
                  <a:pt x="48332" y="90116"/>
                </a:lnTo>
                <a:lnTo>
                  <a:pt x="69481" y="53672"/>
                </a:lnTo>
                <a:lnTo>
                  <a:pt x="94938" y="25179"/>
                </a:lnTo>
                <a:lnTo>
                  <a:pt x="163068" y="0"/>
                </a:lnTo>
                <a:lnTo>
                  <a:pt x="198994" y="5710"/>
                </a:lnTo>
                <a:lnTo>
                  <a:pt x="241935" y="21390"/>
                </a:lnTo>
                <a:lnTo>
                  <a:pt x="289884" y="44861"/>
                </a:lnTo>
                <a:lnTo>
                  <a:pt x="340834" y="73943"/>
                </a:lnTo>
                <a:lnTo>
                  <a:pt x="392778" y="106458"/>
                </a:lnTo>
                <a:lnTo>
                  <a:pt x="443709" y="140228"/>
                </a:lnTo>
                <a:lnTo>
                  <a:pt x="491621" y="173074"/>
                </a:lnTo>
                <a:lnTo>
                  <a:pt x="534505" y="202817"/>
                </a:lnTo>
                <a:lnTo>
                  <a:pt x="570357" y="227279"/>
                </a:lnTo>
                <a:lnTo>
                  <a:pt x="619893" y="269711"/>
                </a:lnTo>
                <a:lnTo>
                  <a:pt x="657090" y="315042"/>
                </a:lnTo>
                <a:lnTo>
                  <a:pt x="685827" y="354262"/>
                </a:lnTo>
                <a:lnTo>
                  <a:pt x="709979" y="378359"/>
                </a:lnTo>
                <a:lnTo>
                  <a:pt x="745809" y="358614"/>
                </a:lnTo>
                <a:lnTo>
                  <a:pt x="759173" y="274883"/>
                </a:lnTo>
                <a:lnTo>
                  <a:pt x="763968" y="222381"/>
                </a:lnTo>
                <a:lnTo>
                  <a:pt x="770049" y="170469"/>
                </a:lnTo>
                <a:lnTo>
                  <a:pt x="779323" y="124908"/>
                </a:lnTo>
                <a:lnTo>
                  <a:pt x="793699" y="91458"/>
                </a:lnTo>
                <a:lnTo>
                  <a:pt x="815085" y="75882"/>
                </a:lnTo>
                <a:lnTo>
                  <a:pt x="846408" y="80455"/>
                </a:lnTo>
                <a:lnTo>
                  <a:pt x="887098" y="100668"/>
                </a:lnTo>
                <a:lnTo>
                  <a:pt x="933819" y="132099"/>
                </a:lnTo>
                <a:lnTo>
                  <a:pt x="983234" y="170327"/>
                </a:lnTo>
                <a:lnTo>
                  <a:pt x="1032005" y="210933"/>
                </a:lnTo>
                <a:lnTo>
                  <a:pt x="1076797" y="249495"/>
                </a:lnTo>
                <a:lnTo>
                  <a:pt x="1114272" y="281593"/>
                </a:lnTo>
                <a:lnTo>
                  <a:pt x="1141095" y="302806"/>
                </a:lnTo>
              </a:path>
            </a:pathLst>
          </a:custGeom>
          <a:ln w="1981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96690" y="5625846"/>
            <a:ext cx="1141095" cy="405130"/>
          </a:xfrm>
          <a:custGeom>
            <a:avLst/>
            <a:gdLst/>
            <a:ahLst/>
            <a:cxnLst/>
            <a:rect l="l" t="t" r="r" b="b"/>
            <a:pathLst>
              <a:path w="1141095" h="405129">
                <a:moveTo>
                  <a:pt x="0" y="241719"/>
                </a:moveTo>
                <a:lnTo>
                  <a:pt x="14664" y="190332"/>
                </a:lnTo>
                <a:lnTo>
                  <a:pt x="30417" y="141024"/>
                </a:lnTo>
                <a:lnTo>
                  <a:pt x="48332" y="95919"/>
                </a:lnTo>
                <a:lnTo>
                  <a:pt x="69481" y="57140"/>
                </a:lnTo>
                <a:lnTo>
                  <a:pt x="94938" y="26811"/>
                </a:lnTo>
                <a:lnTo>
                  <a:pt x="163068" y="0"/>
                </a:lnTo>
                <a:lnTo>
                  <a:pt x="195087" y="4949"/>
                </a:lnTo>
                <a:lnTo>
                  <a:pt x="232945" y="18672"/>
                </a:lnTo>
                <a:lnTo>
                  <a:pt x="275180" y="39480"/>
                </a:lnTo>
                <a:lnTo>
                  <a:pt x="320330" y="65685"/>
                </a:lnTo>
                <a:lnTo>
                  <a:pt x="366934" y="95599"/>
                </a:lnTo>
                <a:lnTo>
                  <a:pt x="413531" y="127534"/>
                </a:lnTo>
                <a:lnTo>
                  <a:pt x="458658" y="159801"/>
                </a:lnTo>
                <a:lnTo>
                  <a:pt x="500855" y="190713"/>
                </a:lnTo>
                <a:lnTo>
                  <a:pt x="538660" y="218582"/>
                </a:lnTo>
                <a:lnTo>
                  <a:pt x="570611" y="241719"/>
                </a:lnTo>
                <a:lnTo>
                  <a:pt x="612815" y="278892"/>
                </a:lnTo>
                <a:lnTo>
                  <a:pt x="645950" y="319336"/>
                </a:lnTo>
                <a:lnTo>
                  <a:pt x="672290" y="357498"/>
                </a:lnTo>
                <a:lnTo>
                  <a:pt x="694111" y="387824"/>
                </a:lnTo>
                <a:lnTo>
                  <a:pt x="713688" y="404761"/>
                </a:lnTo>
                <a:lnTo>
                  <a:pt x="733298" y="402755"/>
                </a:lnTo>
                <a:lnTo>
                  <a:pt x="745682" y="381809"/>
                </a:lnTo>
                <a:lnTo>
                  <a:pt x="753629" y="343060"/>
                </a:lnTo>
                <a:lnTo>
                  <a:pt x="759046" y="292651"/>
                </a:lnTo>
                <a:lnTo>
                  <a:pt x="763841" y="236724"/>
                </a:lnTo>
                <a:lnTo>
                  <a:pt x="769922" y="181423"/>
                </a:lnTo>
                <a:lnTo>
                  <a:pt x="779196" y="132889"/>
                </a:lnTo>
                <a:lnTo>
                  <a:pt x="793572" y="97265"/>
                </a:lnTo>
                <a:lnTo>
                  <a:pt x="814959" y="80695"/>
                </a:lnTo>
                <a:lnTo>
                  <a:pt x="842282" y="84132"/>
                </a:lnTo>
                <a:lnTo>
                  <a:pt x="877307" y="101128"/>
                </a:lnTo>
                <a:lnTo>
                  <a:pt x="917687" y="128378"/>
                </a:lnTo>
                <a:lnTo>
                  <a:pt x="961079" y="162575"/>
                </a:lnTo>
                <a:lnTo>
                  <a:pt x="1005134" y="200414"/>
                </a:lnTo>
                <a:lnTo>
                  <a:pt x="1047510" y="238587"/>
                </a:lnTo>
                <a:lnTo>
                  <a:pt x="1085858" y="273790"/>
                </a:lnTo>
                <a:lnTo>
                  <a:pt x="1117835" y="302716"/>
                </a:lnTo>
                <a:lnTo>
                  <a:pt x="1141095" y="322059"/>
                </a:lnTo>
              </a:path>
            </a:pathLst>
          </a:custGeom>
          <a:ln w="1981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95928" y="5705855"/>
            <a:ext cx="76200" cy="161925"/>
          </a:xfrm>
          <a:custGeom>
            <a:avLst/>
            <a:gdLst/>
            <a:ahLst/>
            <a:cxnLst/>
            <a:rect l="l" t="t" r="r" b="b"/>
            <a:pathLst>
              <a:path w="76200" h="161925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159956"/>
                </a:lnTo>
                <a:lnTo>
                  <a:pt x="76200" y="160832"/>
                </a:lnTo>
                <a:lnTo>
                  <a:pt x="75437" y="161544"/>
                </a:lnTo>
                <a:lnTo>
                  <a:pt x="74675" y="161544"/>
                </a:lnTo>
                <a:lnTo>
                  <a:pt x="1524" y="161544"/>
                </a:lnTo>
                <a:lnTo>
                  <a:pt x="762" y="161544"/>
                </a:lnTo>
                <a:lnTo>
                  <a:pt x="0" y="160832"/>
                </a:lnTo>
                <a:lnTo>
                  <a:pt x="0" y="159956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72128" y="5625084"/>
            <a:ext cx="76200" cy="242570"/>
          </a:xfrm>
          <a:custGeom>
            <a:avLst/>
            <a:gdLst/>
            <a:ahLst/>
            <a:cxnLst/>
            <a:rect l="l" t="t" r="r" b="b"/>
            <a:pathLst>
              <a:path w="76200" h="242570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549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240728"/>
                </a:lnTo>
                <a:lnTo>
                  <a:pt x="76200" y="241604"/>
                </a:lnTo>
                <a:lnTo>
                  <a:pt x="75437" y="242315"/>
                </a:lnTo>
                <a:lnTo>
                  <a:pt x="74549" y="242315"/>
                </a:lnTo>
                <a:lnTo>
                  <a:pt x="1524" y="242315"/>
                </a:lnTo>
                <a:lnTo>
                  <a:pt x="762" y="242315"/>
                </a:lnTo>
                <a:lnTo>
                  <a:pt x="0" y="241604"/>
                </a:lnTo>
                <a:lnTo>
                  <a:pt x="0" y="240728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8328" y="5625084"/>
            <a:ext cx="76200" cy="242570"/>
          </a:xfrm>
          <a:custGeom>
            <a:avLst/>
            <a:gdLst/>
            <a:ahLst/>
            <a:cxnLst/>
            <a:rect l="l" t="t" r="r" b="b"/>
            <a:pathLst>
              <a:path w="76200" h="242570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549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240728"/>
                </a:lnTo>
                <a:lnTo>
                  <a:pt x="76200" y="241604"/>
                </a:lnTo>
                <a:lnTo>
                  <a:pt x="75437" y="242315"/>
                </a:lnTo>
                <a:lnTo>
                  <a:pt x="74549" y="242315"/>
                </a:lnTo>
                <a:lnTo>
                  <a:pt x="1524" y="242315"/>
                </a:lnTo>
                <a:lnTo>
                  <a:pt x="762" y="242315"/>
                </a:lnTo>
                <a:lnTo>
                  <a:pt x="0" y="241604"/>
                </a:lnTo>
                <a:lnTo>
                  <a:pt x="0" y="240728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24528" y="5705855"/>
            <a:ext cx="76200" cy="161925"/>
          </a:xfrm>
          <a:custGeom>
            <a:avLst/>
            <a:gdLst/>
            <a:ahLst/>
            <a:cxnLst/>
            <a:rect l="l" t="t" r="r" b="b"/>
            <a:pathLst>
              <a:path w="76200" h="161925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159956"/>
                </a:lnTo>
                <a:lnTo>
                  <a:pt x="76200" y="160832"/>
                </a:lnTo>
                <a:lnTo>
                  <a:pt x="75437" y="161544"/>
                </a:lnTo>
                <a:lnTo>
                  <a:pt x="74675" y="161544"/>
                </a:lnTo>
                <a:lnTo>
                  <a:pt x="1524" y="161544"/>
                </a:lnTo>
                <a:lnTo>
                  <a:pt x="762" y="161544"/>
                </a:lnTo>
                <a:lnTo>
                  <a:pt x="0" y="160832"/>
                </a:lnTo>
                <a:lnTo>
                  <a:pt x="0" y="159956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00728" y="5705855"/>
            <a:ext cx="76200" cy="161925"/>
          </a:xfrm>
          <a:custGeom>
            <a:avLst/>
            <a:gdLst/>
            <a:ahLst/>
            <a:cxnLst/>
            <a:rect l="l" t="t" r="r" b="b"/>
            <a:pathLst>
              <a:path w="76200" h="161925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159956"/>
                </a:lnTo>
                <a:lnTo>
                  <a:pt x="76200" y="160832"/>
                </a:lnTo>
                <a:lnTo>
                  <a:pt x="75437" y="161544"/>
                </a:lnTo>
                <a:lnTo>
                  <a:pt x="74675" y="161544"/>
                </a:lnTo>
                <a:lnTo>
                  <a:pt x="1524" y="161544"/>
                </a:lnTo>
                <a:lnTo>
                  <a:pt x="762" y="161544"/>
                </a:lnTo>
                <a:lnTo>
                  <a:pt x="0" y="160832"/>
                </a:lnTo>
                <a:lnTo>
                  <a:pt x="0" y="159956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76928" y="5785103"/>
            <a:ext cx="76200" cy="81280"/>
          </a:xfrm>
          <a:custGeom>
            <a:avLst/>
            <a:gdLst/>
            <a:ahLst/>
            <a:cxnLst/>
            <a:rect l="l" t="t" r="r" b="b"/>
            <a:pathLst>
              <a:path w="76200" h="81279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79184"/>
                </a:lnTo>
                <a:lnTo>
                  <a:pt x="76200" y="80060"/>
                </a:lnTo>
                <a:lnTo>
                  <a:pt x="75437" y="80772"/>
                </a:lnTo>
                <a:lnTo>
                  <a:pt x="74675" y="80772"/>
                </a:lnTo>
                <a:lnTo>
                  <a:pt x="1524" y="80772"/>
                </a:lnTo>
                <a:lnTo>
                  <a:pt x="762" y="80772"/>
                </a:lnTo>
                <a:lnTo>
                  <a:pt x="0" y="80060"/>
                </a:lnTo>
                <a:lnTo>
                  <a:pt x="0" y="79184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81728" y="5865876"/>
            <a:ext cx="76200" cy="161925"/>
          </a:xfrm>
          <a:custGeom>
            <a:avLst/>
            <a:gdLst/>
            <a:ahLst/>
            <a:cxnLst/>
            <a:rect l="l" t="t" r="r" b="b"/>
            <a:pathLst>
              <a:path w="76200" h="161925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159956"/>
                </a:lnTo>
                <a:lnTo>
                  <a:pt x="76200" y="160832"/>
                </a:lnTo>
                <a:lnTo>
                  <a:pt x="75437" y="161544"/>
                </a:lnTo>
                <a:lnTo>
                  <a:pt x="74675" y="161544"/>
                </a:lnTo>
                <a:lnTo>
                  <a:pt x="1524" y="161544"/>
                </a:lnTo>
                <a:lnTo>
                  <a:pt x="762" y="161544"/>
                </a:lnTo>
                <a:lnTo>
                  <a:pt x="0" y="160832"/>
                </a:lnTo>
                <a:lnTo>
                  <a:pt x="0" y="159956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05528" y="5865876"/>
            <a:ext cx="76200" cy="81280"/>
          </a:xfrm>
          <a:custGeom>
            <a:avLst/>
            <a:gdLst/>
            <a:ahLst/>
            <a:cxnLst/>
            <a:rect l="l" t="t" r="r" b="b"/>
            <a:pathLst>
              <a:path w="76200" h="81279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79184"/>
                </a:lnTo>
                <a:lnTo>
                  <a:pt x="76200" y="80060"/>
                </a:lnTo>
                <a:lnTo>
                  <a:pt x="75437" y="80772"/>
                </a:lnTo>
                <a:lnTo>
                  <a:pt x="74675" y="80772"/>
                </a:lnTo>
                <a:lnTo>
                  <a:pt x="1524" y="80772"/>
                </a:lnTo>
                <a:lnTo>
                  <a:pt x="762" y="80772"/>
                </a:lnTo>
                <a:lnTo>
                  <a:pt x="0" y="80060"/>
                </a:lnTo>
                <a:lnTo>
                  <a:pt x="0" y="79184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57928" y="5705855"/>
            <a:ext cx="76200" cy="161925"/>
          </a:xfrm>
          <a:custGeom>
            <a:avLst/>
            <a:gdLst/>
            <a:ahLst/>
            <a:cxnLst/>
            <a:rect l="l" t="t" r="r" b="b"/>
            <a:pathLst>
              <a:path w="76200" h="161925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159956"/>
                </a:lnTo>
                <a:lnTo>
                  <a:pt x="76200" y="160832"/>
                </a:lnTo>
                <a:lnTo>
                  <a:pt x="75437" y="161544"/>
                </a:lnTo>
                <a:lnTo>
                  <a:pt x="74675" y="161544"/>
                </a:lnTo>
                <a:lnTo>
                  <a:pt x="1524" y="161544"/>
                </a:lnTo>
                <a:lnTo>
                  <a:pt x="762" y="161544"/>
                </a:lnTo>
                <a:lnTo>
                  <a:pt x="0" y="160832"/>
                </a:lnTo>
                <a:lnTo>
                  <a:pt x="0" y="159956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34128" y="5705855"/>
            <a:ext cx="76200" cy="161925"/>
          </a:xfrm>
          <a:custGeom>
            <a:avLst/>
            <a:gdLst/>
            <a:ahLst/>
            <a:cxnLst/>
            <a:rect l="l" t="t" r="r" b="b"/>
            <a:pathLst>
              <a:path w="76200" h="161925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159956"/>
                </a:lnTo>
                <a:lnTo>
                  <a:pt x="76200" y="160832"/>
                </a:lnTo>
                <a:lnTo>
                  <a:pt x="75437" y="161544"/>
                </a:lnTo>
                <a:lnTo>
                  <a:pt x="74675" y="161544"/>
                </a:lnTo>
                <a:lnTo>
                  <a:pt x="1524" y="161544"/>
                </a:lnTo>
                <a:lnTo>
                  <a:pt x="762" y="161544"/>
                </a:lnTo>
                <a:lnTo>
                  <a:pt x="0" y="160832"/>
                </a:lnTo>
                <a:lnTo>
                  <a:pt x="0" y="159956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10328" y="5785103"/>
            <a:ext cx="76200" cy="81280"/>
          </a:xfrm>
          <a:custGeom>
            <a:avLst/>
            <a:gdLst/>
            <a:ahLst/>
            <a:cxnLst/>
            <a:rect l="l" t="t" r="r" b="b"/>
            <a:pathLst>
              <a:path w="76200" h="81279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79184"/>
                </a:lnTo>
                <a:lnTo>
                  <a:pt x="76200" y="80060"/>
                </a:lnTo>
                <a:lnTo>
                  <a:pt x="75437" y="80772"/>
                </a:lnTo>
                <a:lnTo>
                  <a:pt x="74675" y="80772"/>
                </a:lnTo>
                <a:lnTo>
                  <a:pt x="1524" y="80772"/>
                </a:lnTo>
                <a:lnTo>
                  <a:pt x="762" y="80772"/>
                </a:lnTo>
                <a:lnTo>
                  <a:pt x="0" y="80060"/>
                </a:lnTo>
                <a:lnTo>
                  <a:pt x="0" y="79184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53128" y="5785103"/>
            <a:ext cx="76200" cy="81280"/>
          </a:xfrm>
          <a:custGeom>
            <a:avLst/>
            <a:gdLst/>
            <a:ahLst/>
            <a:cxnLst/>
            <a:rect l="l" t="t" r="r" b="b"/>
            <a:pathLst>
              <a:path w="76200" h="81279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79184"/>
                </a:lnTo>
                <a:lnTo>
                  <a:pt x="76200" y="80060"/>
                </a:lnTo>
                <a:lnTo>
                  <a:pt x="75437" y="80772"/>
                </a:lnTo>
                <a:lnTo>
                  <a:pt x="74675" y="80772"/>
                </a:lnTo>
                <a:lnTo>
                  <a:pt x="1524" y="80772"/>
                </a:lnTo>
                <a:lnTo>
                  <a:pt x="762" y="80772"/>
                </a:lnTo>
                <a:lnTo>
                  <a:pt x="0" y="80060"/>
                </a:lnTo>
                <a:lnTo>
                  <a:pt x="0" y="79184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2728" y="5865876"/>
            <a:ext cx="76200" cy="81280"/>
          </a:xfrm>
          <a:custGeom>
            <a:avLst/>
            <a:gdLst/>
            <a:ahLst/>
            <a:cxnLst/>
            <a:rect l="l" t="t" r="r" b="b"/>
            <a:pathLst>
              <a:path w="76200" h="81279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79184"/>
                </a:lnTo>
                <a:lnTo>
                  <a:pt x="76200" y="80060"/>
                </a:lnTo>
                <a:lnTo>
                  <a:pt x="75437" y="80772"/>
                </a:lnTo>
                <a:lnTo>
                  <a:pt x="74675" y="80772"/>
                </a:lnTo>
                <a:lnTo>
                  <a:pt x="1524" y="80772"/>
                </a:lnTo>
                <a:lnTo>
                  <a:pt x="762" y="80772"/>
                </a:lnTo>
                <a:lnTo>
                  <a:pt x="0" y="80060"/>
                </a:lnTo>
                <a:lnTo>
                  <a:pt x="0" y="79184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19728" y="5803760"/>
            <a:ext cx="1371600" cy="127000"/>
          </a:xfrm>
          <a:custGeom>
            <a:avLst/>
            <a:gdLst/>
            <a:ahLst/>
            <a:cxnLst/>
            <a:rect l="l" t="t" r="r" b="b"/>
            <a:pathLst>
              <a:path w="1371600" h="127000">
                <a:moveTo>
                  <a:pt x="1244587" y="69848"/>
                </a:moveTo>
                <a:lnTo>
                  <a:pt x="1244473" y="126999"/>
                </a:lnTo>
                <a:lnTo>
                  <a:pt x="1359114" y="69862"/>
                </a:lnTo>
                <a:lnTo>
                  <a:pt x="1244587" y="69848"/>
                </a:lnTo>
                <a:close/>
              </a:path>
              <a:path w="1371600" h="127000">
                <a:moveTo>
                  <a:pt x="1244612" y="57148"/>
                </a:moveTo>
                <a:lnTo>
                  <a:pt x="1244587" y="69848"/>
                </a:lnTo>
                <a:lnTo>
                  <a:pt x="1257300" y="69862"/>
                </a:lnTo>
                <a:lnTo>
                  <a:pt x="1257300" y="57162"/>
                </a:lnTo>
                <a:lnTo>
                  <a:pt x="1244612" y="57148"/>
                </a:lnTo>
                <a:close/>
              </a:path>
              <a:path w="1371600" h="127000">
                <a:moveTo>
                  <a:pt x="1244727" y="0"/>
                </a:moveTo>
                <a:lnTo>
                  <a:pt x="1244612" y="57148"/>
                </a:lnTo>
                <a:lnTo>
                  <a:pt x="1257300" y="57162"/>
                </a:lnTo>
                <a:lnTo>
                  <a:pt x="1257300" y="69862"/>
                </a:lnTo>
                <a:lnTo>
                  <a:pt x="1359114" y="69862"/>
                </a:lnTo>
                <a:lnTo>
                  <a:pt x="1371600" y="63639"/>
                </a:lnTo>
                <a:lnTo>
                  <a:pt x="1244727" y="0"/>
                </a:lnTo>
                <a:close/>
              </a:path>
              <a:path w="1371600" h="127000">
                <a:moveTo>
                  <a:pt x="0" y="55765"/>
                </a:moveTo>
                <a:lnTo>
                  <a:pt x="0" y="68465"/>
                </a:lnTo>
                <a:lnTo>
                  <a:pt x="1244587" y="69848"/>
                </a:lnTo>
                <a:lnTo>
                  <a:pt x="1244612" y="57148"/>
                </a:lnTo>
                <a:lnTo>
                  <a:pt x="0" y="55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34328" y="5791568"/>
            <a:ext cx="1371600" cy="127000"/>
          </a:xfrm>
          <a:custGeom>
            <a:avLst/>
            <a:gdLst/>
            <a:ahLst/>
            <a:cxnLst/>
            <a:rect l="l" t="t" r="r" b="b"/>
            <a:pathLst>
              <a:path w="1371600" h="127000">
                <a:moveTo>
                  <a:pt x="1244587" y="69848"/>
                </a:moveTo>
                <a:lnTo>
                  <a:pt x="1244473" y="127000"/>
                </a:lnTo>
                <a:lnTo>
                  <a:pt x="1359114" y="69862"/>
                </a:lnTo>
                <a:lnTo>
                  <a:pt x="1244587" y="69848"/>
                </a:lnTo>
                <a:close/>
              </a:path>
              <a:path w="1371600" h="127000">
                <a:moveTo>
                  <a:pt x="1244612" y="57148"/>
                </a:moveTo>
                <a:lnTo>
                  <a:pt x="1244587" y="69848"/>
                </a:lnTo>
                <a:lnTo>
                  <a:pt x="1257300" y="69862"/>
                </a:lnTo>
                <a:lnTo>
                  <a:pt x="1257300" y="57162"/>
                </a:lnTo>
                <a:lnTo>
                  <a:pt x="1244612" y="57148"/>
                </a:lnTo>
                <a:close/>
              </a:path>
              <a:path w="1371600" h="127000">
                <a:moveTo>
                  <a:pt x="1244727" y="0"/>
                </a:moveTo>
                <a:lnTo>
                  <a:pt x="1244612" y="57148"/>
                </a:lnTo>
                <a:lnTo>
                  <a:pt x="1257300" y="57162"/>
                </a:lnTo>
                <a:lnTo>
                  <a:pt x="1257300" y="69862"/>
                </a:lnTo>
                <a:lnTo>
                  <a:pt x="1359114" y="69862"/>
                </a:lnTo>
                <a:lnTo>
                  <a:pt x="1371600" y="63639"/>
                </a:lnTo>
                <a:lnTo>
                  <a:pt x="1244727" y="0"/>
                </a:lnTo>
                <a:close/>
              </a:path>
              <a:path w="1371600" h="127000">
                <a:moveTo>
                  <a:pt x="0" y="55765"/>
                </a:moveTo>
                <a:lnTo>
                  <a:pt x="0" y="68465"/>
                </a:lnTo>
                <a:lnTo>
                  <a:pt x="1244587" y="69848"/>
                </a:lnTo>
                <a:lnTo>
                  <a:pt x="1244612" y="57148"/>
                </a:lnTo>
                <a:lnTo>
                  <a:pt x="0" y="55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601332" y="5659932"/>
            <a:ext cx="9829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CC"/>
                </a:solidFill>
                <a:latin typeface="Tahoma"/>
                <a:cs typeface="Tahoma"/>
              </a:rPr>
              <a:t>10001001010001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44" name="object 44"/>
          <p:cNvSpPr txBox="1"/>
          <p:nvPr/>
        </p:nvSpPr>
        <p:spPr>
          <a:xfrm>
            <a:off x="1418844" y="6039103"/>
            <a:ext cx="1168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ahoma"/>
                <a:cs typeface="Tahoma"/>
              </a:rPr>
              <a:t>Segnale</a:t>
            </a:r>
            <a:r>
              <a:rPr sz="1000" b="1" spc="-45" dirty="0">
                <a:latin typeface="Tahoma"/>
                <a:cs typeface="Tahoma"/>
              </a:rPr>
              <a:t> </a:t>
            </a:r>
            <a:r>
              <a:rPr sz="1000" b="1" spc="-5" dirty="0">
                <a:latin typeface="Tahoma"/>
                <a:cs typeface="Tahoma"/>
              </a:rPr>
              <a:t>analogico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10278" y="6023559"/>
            <a:ext cx="1301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ahoma"/>
                <a:cs typeface="Tahoma"/>
              </a:rPr>
              <a:t>Segnale</a:t>
            </a:r>
            <a:r>
              <a:rPr sz="1000" b="1" spc="-60" dirty="0">
                <a:latin typeface="Tahoma"/>
                <a:cs typeface="Tahoma"/>
              </a:rPr>
              <a:t> </a:t>
            </a:r>
            <a:r>
              <a:rPr sz="1000" b="1" spc="-5" dirty="0">
                <a:latin typeface="Tahoma"/>
                <a:cs typeface="Tahoma"/>
              </a:rPr>
              <a:t>campionato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01332" y="6023559"/>
            <a:ext cx="10325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ahoma"/>
                <a:cs typeface="Tahoma"/>
              </a:rPr>
              <a:t>Segnale</a:t>
            </a:r>
            <a:r>
              <a:rPr sz="1000" b="1" spc="-35" dirty="0">
                <a:latin typeface="Tahoma"/>
                <a:cs typeface="Tahoma"/>
              </a:rPr>
              <a:t> </a:t>
            </a:r>
            <a:r>
              <a:rPr sz="1000" b="1" spc="-10" dirty="0">
                <a:latin typeface="Tahoma"/>
                <a:cs typeface="Tahoma"/>
              </a:rPr>
              <a:t>digitale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8540" y="1607972"/>
            <a:ext cx="7978140" cy="37782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0" dirty="0">
                <a:latin typeface="Arial"/>
                <a:cs typeface="Arial"/>
              </a:rPr>
              <a:t>CAMPIONAMENTO:</a:t>
            </a:r>
            <a:endParaRPr sz="1600">
              <a:latin typeface="Arial"/>
              <a:cs typeface="Arial"/>
            </a:endParaRPr>
          </a:p>
          <a:p>
            <a:pPr marL="354965" marR="5080" algn="just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processo di conversione di un segnale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tempo-continuo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 segnale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tempo- 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discreto</a:t>
            </a:r>
            <a:r>
              <a:rPr sz="1600" spc="-5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354965" marR="5080" algn="just">
              <a:lnSpc>
                <a:spcPct val="100000"/>
              </a:lnSpc>
              <a:spcBef>
                <a:spcPts val="385"/>
              </a:spcBef>
            </a:pPr>
            <a:r>
              <a:rPr sz="1600" spc="-15" dirty="0">
                <a:latin typeface="Arial"/>
                <a:cs typeface="Arial"/>
              </a:rPr>
              <a:t>L’ampiezza </a:t>
            </a:r>
            <a:r>
              <a:rPr sz="1600" spc="-5" dirty="0">
                <a:latin typeface="Arial"/>
                <a:cs typeface="Arial"/>
              </a:rPr>
              <a:t>del segnale continuo viene considerata a intervalli di tempo regolari (T -  periodo di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campionamento).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QUANTIZZAZIONE: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processo di conversione di un segnale a valori continui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uno a valori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discreti.</a:t>
            </a:r>
            <a:endParaRPr sz="1600">
              <a:latin typeface="Arial"/>
              <a:cs typeface="Arial"/>
            </a:endParaRPr>
          </a:p>
          <a:p>
            <a:pPr marL="354965" marR="5080" algn="just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Più è alto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numero di bit utilizzati nella quantizzazione e minore è </a:t>
            </a:r>
            <a:r>
              <a:rPr sz="1600" spc="-10" dirty="0">
                <a:latin typeface="Arial"/>
                <a:cs typeface="Arial"/>
              </a:rPr>
              <a:t>l’errore </a:t>
            </a:r>
            <a:r>
              <a:rPr sz="1600" spc="-5" dirty="0">
                <a:latin typeface="Arial"/>
                <a:cs typeface="Arial"/>
              </a:rPr>
              <a:t>che </a:t>
            </a:r>
            <a:r>
              <a:rPr sz="1600" dirty="0">
                <a:latin typeface="Arial"/>
                <a:cs typeface="Arial"/>
              </a:rPr>
              <a:t>si  </a:t>
            </a:r>
            <a:r>
              <a:rPr sz="1600" spc="-5" dirty="0">
                <a:latin typeface="Arial"/>
                <a:cs typeface="Arial"/>
              </a:rPr>
              <a:t>commette (errore di quantizzazione), cioè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riduce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distanza media tra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valore  campionato (continuo) 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corrispondente valore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quantizzato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384425">
              <a:lnSpc>
                <a:spcPct val="100000"/>
              </a:lnSpc>
              <a:spcBef>
                <a:spcPts val="1260"/>
              </a:spcBef>
            </a:pPr>
            <a:r>
              <a:rPr sz="2000" b="1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nalog </a:t>
            </a:r>
            <a:r>
              <a:rPr sz="2000" spc="-5" dirty="0">
                <a:latin typeface="Tahoma"/>
                <a:cs typeface="Tahoma"/>
              </a:rPr>
              <a:t>to </a:t>
            </a:r>
            <a:r>
              <a:rPr sz="2000" b="1" spc="-5" dirty="0">
                <a:latin typeface="Tahoma"/>
                <a:cs typeface="Tahoma"/>
              </a:rPr>
              <a:t>D</a:t>
            </a:r>
            <a:r>
              <a:rPr sz="2000" spc="-5" dirty="0">
                <a:latin typeface="Tahoma"/>
                <a:cs typeface="Tahoma"/>
              </a:rPr>
              <a:t>igital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C</a:t>
            </a:r>
            <a:r>
              <a:rPr sz="2000" spc="-5" dirty="0">
                <a:latin typeface="Tahoma"/>
                <a:cs typeface="Tahoma"/>
              </a:rPr>
              <a:t>onverter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bit, Byte </a:t>
            </a:r>
            <a:r>
              <a:rPr dirty="0"/>
              <a:t>e</a:t>
            </a:r>
            <a:r>
              <a:rPr spc="-5" dirty="0"/>
              <a:t> word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8667" y="3550284"/>
            <a:ext cx="262128" cy="269747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77517" y="5003760"/>
            <a:ext cx="1565275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i="1" spc="-25" dirty="0">
                <a:latin typeface="Arial"/>
                <a:cs typeface="Arial"/>
              </a:rPr>
              <a:t>Strutture</a:t>
            </a:r>
            <a:r>
              <a:rPr sz="1650" i="1" spc="-45" dirty="0">
                <a:latin typeface="Arial"/>
                <a:cs typeface="Arial"/>
              </a:rPr>
              <a:t> </a:t>
            </a:r>
            <a:r>
              <a:rPr sz="1650" i="1" spc="-25" dirty="0">
                <a:latin typeface="Arial"/>
                <a:cs typeface="Arial"/>
              </a:rPr>
              <a:t>logiche: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8667" y="5013959"/>
            <a:ext cx="4032504" cy="1217676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03448" y="3500628"/>
            <a:ext cx="2447544" cy="4373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4608" y="3889222"/>
            <a:ext cx="7463028" cy="704113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42416" y="3892283"/>
            <a:ext cx="7427976" cy="751344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16330" y="3931158"/>
            <a:ext cx="7344409" cy="585470"/>
          </a:xfrm>
          <a:prstGeom prst="rect">
            <a:avLst/>
          </a:prstGeom>
          <a:solidFill>
            <a:srgbClr val="2C2C89"/>
          </a:solidFill>
          <a:ln w="38100">
            <a:solidFill>
              <a:srgbClr val="FFFFFF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ts val="1975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OSSERVAZIONE: con la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lettera </a:t>
            </a:r>
            <a:r>
              <a:rPr sz="1650" i="1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minuscolo,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si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indicano i bit, con la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lettera</a:t>
            </a:r>
            <a:r>
              <a:rPr sz="16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50" i="1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90805">
              <a:lnSpc>
                <a:spcPts val="1914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maiuscolo, si indicano i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byte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6572" y="1443202"/>
            <a:ext cx="7824216" cy="704113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63523" y="1446263"/>
            <a:ext cx="5567172" cy="751344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28294" y="1485138"/>
            <a:ext cx="7705725" cy="585470"/>
          </a:xfrm>
          <a:prstGeom prst="rect">
            <a:avLst/>
          </a:prstGeom>
          <a:solidFill>
            <a:srgbClr val="333399"/>
          </a:solidFill>
          <a:ln w="38100">
            <a:solidFill>
              <a:srgbClr val="FFFFF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73050" indent="-182880">
              <a:lnSpc>
                <a:spcPct val="100000"/>
              </a:lnSpc>
              <a:spcBef>
                <a:spcPts val="290"/>
              </a:spcBef>
              <a:buChar char="•"/>
              <a:tabLst>
                <a:tab pos="273685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Con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 bit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si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possono codificare 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575" spc="7" baseline="26455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stati</a:t>
            </a:r>
            <a:r>
              <a:rPr sz="16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differenti</a:t>
            </a:r>
            <a:endParaRPr sz="1600">
              <a:latin typeface="Arial"/>
              <a:cs typeface="Arial"/>
            </a:endParaRPr>
          </a:p>
          <a:p>
            <a:pPr marL="273050" indent="-182880">
              <a:lnSpc>
                <a:spcPct val="100000"/>
              </a:lnSpc>
              <a:buChar char="•"/>
              <a:tabLst>
                <a:tab pos="27368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Per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rappresentare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N stati, devo usare almeno log</a:t>
            </a:r>
            <a:r>
              <a:rPr sz="1575" spc="-7" baseline="-21164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(N)</a:t>
            </a:r>
            <a:r>
              <a:rPr sz="1600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bit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70900" y="629069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5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5967" y="2159635"/>
            <a:ext cx="7232015" cy="1660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3675">
              <a:lnSpc>
                <a:spcPts val="1655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Vogliamo </a:t>
            </a:r>
            <a:r>
              <a:rPr sz="1400" spc="-5" dirty="0">
                <a:latin typeface="Arial"/>
                <a:cs typeface="Arial"/>
              </a:rPr>
              <a:t>codificare 19 colori… quanti bit</a:t>
            </a:r>
            <a:r>
              <a:rPr sz="1400" spc="-13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servono??</a:t>
            </a:r>
            <a:endParaRPr sz="1400">
              <a:latin typeface="Arial"/>
              <a:cs typeface="Arial"/>
            </a:endParaRPr>
          </a:p>
          <a:p>
            <a:pPr marL="193675">
              <a:lnSpc>
                <a:spcPts val="1714"/>
              </a:lnSpc>
            </a:pPr>
            <a:r>
              <a:rPr sz="1450" i="1" spc="-25" dirty="0">
                <a:latin typeface="Arial"/>
                <a:cs typeface="Arial"/>
              </a:rPr>
              <a:t>ceil(log</a:t>
            </a:r>
            <a:r>
              <a:rPr sz="1425" i="1" spc="-37" baseline="-20467" dirty="0">
                <a:latin typeface="Arial"/>
                <a:cs typeface="Arial"/>
              </a:rPr>
              <a:t>2</a:t>
            </a:r>
            <a:r>
              <a:rPr sz="1450" i="1" spc="-25" dirty="0">
                <a:latin typeface="Arial"/>
                <a:cs typeface="Arial"/>
              </a:rPr>
              <a:t>(N)) </a:t>
            </a:r>
            <a:r>
              <a:rPr sz="1450" i="1" spc="-105" dirty="0">
                <a:latin typeface="Arial"/>
                <a:cs typeface="Arial"/>
              </a:rPr>
              <a:t>– </a:t>
            </a:r>
            <a:r>
              <a:rPr sz="1450" i="1" spc="-30" dirty="0">
                <a:latin typeface="Arial"/>
                <a:cs typeface="Arial"/>
              </a:rPr>
              <a:t>arrotonda </a:t>
            </a:r>
            <a:r>
              <a:rPr sz="1450" i="1" spc="-25" dirty="0">
                <a:latin typeface="Arial"/>
                <a:cs typeface="Arial"/>
              </a:rPr>
              <a:t>all’intero più </a:t>
            </a:r>
            <a:r>
              <a:rPr sz="1450" i="1" spc="-30" dirty="0">
                <a:latin typeface="Arial"/>
                <a:cs typeface="Arial"/>
              </a:rPr>
              <a:t>grande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814"/>
              </a:spcBef>
            </a:pPr>
            <a:r>
              <a:rPr sz="1600" spc="-5" dirty="0">
                <a:latin typeface="Arial"/>
                <a:cs typeface="Arial"/>
              </a:rPr>
              <a:t>I sistemi moderni memorizzano e manipolano miliardi di bit: necessità di multipli.  Le informazioni sono rappresentate mediante stringhe di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4351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8 bit </a:t>
            </a:r>
            <a:r>
              <a:rPr sz="1600" spc="-30" dirty="0">
                <a:latin typeface="Arial"/>
                <a:cs typeface="Arial"/>
              </a:rPr>
              <a:t>(</a:t>
            </a:r>
            <a:r>
              <a:rPr sz="1600" b="1" spc="-30" dirty="0">
                <a:latin typeface="Arial"/>
                <a:cs typeface="Arial"/>
              </a:rPr>
              <a:t>b</a:t>
            </a:r>
            <a:r>
              <a:rPr sz="1600" spc="-30" dirty="0">
                <a:latin typeface="Arial"/>
                <a:cs typeface="Arial"/>
              </a:rPr>
              <a:t>) </a:t>
            </a:r>
            <a:r>
              <a:rPr sz="1600" spc="-5" dirty="0">
                <a:latin typeface="Arial"/>
                <a:cs typeface="Arial"/>
              </a:rPr>
              <a:t>= 1 Byte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(</a:t>
            </a:r>
            <a:r>
              <a:rPr sz="1600" b="1" spc="-30" dirty="0">
                <a:latin typeface="Arial"/>
                <a:cs typeface="Arial"/>
              </a:rPr>
              <a:t>B</a:t>
            </a:r>
            <a:r>
              <a:rPr sz="1600" spc="-3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Codifica </a:t>
            </a:r>
            <a:r>
              <a:rPr dirty="0"/>
              <a:t>audio</a:t>
            </a:r>
            <a:r>
              <a:rPr spc="-5" dirty="0"/>
              <a:t> </a:t>
            </a:r>
            <a:r>
              <a:rPr dirty="0"/>
              <a:t>(1/2)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540" y="1843532"/>
            <a:ext cx="7673975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Il </a:t>
            </a:r>
            <a:r>
              <a:rPr sz="2000" b="1" dirty="0">
                <a:latin typeface="Arial"/>
                <a:cs typeface="Arial"/>
              </a:rPr>
              <a:t>suono </a:t>
            </a:r>
            <a:r>
              <a:rPr sz="2000" dirty="0">
                <a:latin typeface="Arial"/>
                <a:cs typeface="Arial"/>
              </a:rPr>
              <a:t>è definito come una rapida variazione di pressione,  prodotta da una sorgente, in un mezzo elastico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tale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variazione  produce oscillazioni nelle particelle del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mezzo</a:t>
            </a:r>
            <a:endParaRPr sz="2000">
              <a:latin typeface="Arial"/>
              <a:cs typeface="Arial"/>
            </a:endParaRPr>
          </a:p>
          <a:p>
            <a:pPr marL="355600" marR="23304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Le oscillazioni sono spostamenti delle particelle intorno alla  posizione di riposo e nella direzione di propagazione del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suono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5" dirty="0">
                <a:latin typeface="Arial"/>
                <a:cs typeface="Arial"/>
              </a:rPr>
              <a:t>Tali </a:t>
            </a:r>
            <a:r>
              <a:rPr sz="2000" dirty="0">
                <a:latin typeface="Arial"/>
                <a:cs typeface="Arial"/>
              </a:rPr>
              <a:t>oscillazioni sono rappresentate da </a:t>
            </a:r>
            <a:r>
              <a:rPr sz="2000" b="1" dirty="0">
                <a:latin typeface="Arial"/>
                <a:cs typeface="Arial"/>
              </a:rPr>
              <a:t>onde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sonore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18944" y="4128515"/>
            <a:ext cx="4849367" cy="244906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70036" y="6358965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50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Codifica </a:t>
            </a:r>
            <a:r>
              <a:rPr dirty="0"/>
              <a:t>audio</a:t>
            </a:r>
            <a:r>
              <a:rPr spc="-5" dirty="0"/>
              <a:t> </a:t>
            </a:r>
            <a:r>
              <a:rPr dirty="0"/>
              <a:t>(2/2)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8540" y="1843532"/>
            <a:ext cx="49002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La </a:t>
            </a:r>
            <a:r>
              <a:rPr sz="2000" dirty="0">
                <a:latin typeface="Arial"/>
                <a:cs typeface="Arial"/>
              </a:rPr>
              <a:t>soglia </a:t>
            </a:r>
            <a:r>
              <a:rPr sz="2000" spc="-5" dirty="0">
                <a:latin typeface="Arial"/>
                <a:cs typeface="Arial"/>
              </a:rPr>
              <a:t>dell’udibile </a:t>
            </a:r>
            <a:r>
              <a:rPr sz="2000" dirty="0">
                <a:latin typeface="Arial"/>
                <a:cs typeface="Arial"/>
              </a:rPr>
              <a:t>è fra i </a:t>
            </a:r>
            <a:r>
              <a:rPr sz="2000" spc="-5" dirty="0">
                <a:latin typeface="Arial"/>
                <a:cs typeface="Arial"/>
              </a:rPr>
              <a:t>20 </a:t>
            </a:r>
            <a:r>
              <a:rPr sz="2000" dirty="0">
                <a:latin typeface="Arial"/>
                <a:cs typeface="Arial"/>
              </a:rPr>
              <a:t>e i </a:t>
            </a:r>
            <a:r>
              <a:rPr sz="2000" spc="-5" dirty="0">
                <a:latin typeface="Arial"/>
                <a:cs typeface="Arial"/>
              </a:rPr>
              <a:t>20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kHz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8540" y="3976627"/>
            <a:ext cx="7801609" cy="231521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Formato </a:t>
            </a:r>
            <a:r>
              <a:rPr sz="2000" spc="-55" dirty="0">
                <a:latin typeface="Arial"/>
                <a:cs typeface="Arial"/>
              </a:rPr>
              <a:t>WAVE </a:t>
            </a:r>
            <a:r>
              <a:rPr sz="2000" spc="-25" dirty="0">
                <a:latin typeface="Arial"/>
                <a:cs typeface="Arial"/>
              </a:rPr>
              <a:t>(WAVEform </a:t>
            </a:r>
            <a:r>
              <a:rPr sz="2000" dirty="0">
                <a:latin typeface="Arial"/>
                <a:cs typeface="Arial"/>
              </a:rPr>
              <a:t>audio </a:t>
            </a:r>
            <a:r>
              <a:rPr sz="2000" spc="-5" dirty="0">
                <a:latin typeface="Arial"/>
                <a:cs typeface="Arial"/>
              </a:rPr>
              <a:t>file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format):</a:t>
            </a:r>
            <a:endParaRPr sz="2000">
              <a:latin typeface="Arial"/>
              <a:cs typeface="Arial"/>
            </a:endParaRPr>
          </a:p>
          <a:p>
            <a:pPr marL="756285" marR="5080" lvl="1" indent="-220979">
              <a:lnSpc>
                <a:spcPct val="100000"/>
              </a:lnSpc>
              <a:spcBef>
                <a:spcPts val="440"/>
              </a:spcBef>
              <a:buChar char="–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Per il </a:t>
            </a:r>
            <a:r>
              <a:rPr sz="1800" spc="-30" dirty="0">
                <a:latin typeface="Arial"/>
                <a:cs typeface="Arial"/>
              </a:rPr>
              <a:t>Teorema </a:t>
            </a:r>
            <a:r>
              <a:rPr sz="1800" spc="-5" dirty="0">
                <a:latin typeface="Arial"/>
                <a:cs typeface="Arial"/>
              </a:rPr>
              <a:t>di Nyquist-Shannon, la frequenza di campionamento è  </a:t>
            </a:r>
            <a:r>
              <a:rPr sz="1800" spc="-10" dirty="0">
                <a:latin typeface="Arial"/>
                <a:cs typeface="Arial"/>
              </a:rPr>
              <a:t>44100 </a:t>
            </a:r>
            <a:r>
              <a:rPr sz="1800" spc="-5" dirty="0">
                <a:latin typeface="Arial"/>
                <a:cs typeface="Arial"/>
              </a:rPr>
              <a:t>Hz </a:t>
            </a:r>
            <a:r>
              <a:rPr sz="1800" dirty="0">
                <a:latin typeface="Arial"/>
                <a:cs typeface="Arial"/>
              </a:rPr>
              <a:t>(≈ </a:t>
            </a:r>
            <a:r>
              <a:rPr sz="1800" spc="-10" dirty="0">
                <a:latin typeface="Arial"/>
                <a:cs typeface="Arial"/>
              </a:rPr>
              <a:t>20000 </a:t>
            </a:r>
            <a:r>
              <a:rPr sz="1800" dirty="0">
                <a:latin typeface="Arial"/>
                <a:cs typeface="Arial"/>
              </a:rPr>
              <a:t>x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2)</a:t>
            </a:r>
            <a:endParaRPr sz="1800">
              <a:latin typeface="Arial"/>
              <a:cs typeface="Arial"/>
            </a:endParaRPr>
          </a:p>
          <a:p>
            <a:pPr marL="756285" lvl="1" indent="-220979">
              <a:lnSpc>
                <a:spcPct val="100000"/>
              </a:lnSpc>
              <a:spcBef>
                <a:spcPts val="434"/>
              </a:spcBef>
              <a:buChar char="–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Campioni per 2 canali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(sinistro/destro)</a:t>
            </a:r>
            <a:endParaRPr sz="1800">
              <a:latin typeface="Arial"/>
              <a:cs typeface="Arial"/>
            </a:endParaRPr>
          </a:p>
          <a:p>
            <a:pPr marL="756285" lvl="1" indent="-220979">
              <a:lnSpc>
                <a:spcPct val="100000"/>
              </a:lnSpc>
              <a:spcBef>
                <a:spcPts val="430"/>
              </a:spcBef>
              <a:buChar char="–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16 bit per campione per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canale</a:t>
            </a:r>
            <a:endParaRPr sz="1800">
              <a:latin typeface="Arial"/>
              <a:cs typeface="Arial"/>
            </a:endParaRPr>
          </a:p>
          <a:p>
            <a:pPr marL="53530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"/>
                <a:cs typeface="Arial"/>
              </a:rPr>
              <a:t>– </a:t>
            </a:r>
            <a:r>
              <a:rPr sz="1800" spc="-10" dirty="0">
                <a:latin typeface="Arial"/>
                <a:cs typeface="Arial"/>
              </a:rPr>
              <a:t>44100 </a:t>
            </a:r>
            <a:r>
              <a:rPr sz="1800" dirty="0">
                <a:latin typeface="Arial"/>
                <a:cs typeface="Arial"/>
              </a:rPr>
              <a:t>x </a:t>
            </a:r>
            <a:r>
              <a:rPr sz="1800" spc="-5" dirty="0">
                <a:latin typeface="Arial"/>
                <a:cs typeface="Arial"/>
              </a:rPr>
              <a:t>16 </a:t>
            </a:r>
            <a:r>
              <a:rPr sz="1800" dirty="0">
                <a:latin typeface="Arial"/>
                <a:cs typeface="Arial"/>
              </a:rPr>
              <a:t>x 2 = 1 </a:t>
            </a:r>
            <a:r>
              <a:rPr sz="1800" spc="-50" dirty="0">
                <a:latin typeface="Arial"/>
                <a:cs typeface="Arial"/>
              </a:rPr>
              <a:t>411 </a:t>
            </a:r>
            <a:r>
              <a:rPr sz="1800" spc="-5" dirty="0">
                <a:latin typeface="Arial"/>
                <a:cs typeface="Arial"/>
              </a:rPr>
              <a:t>200 bit per secondo </a:t>
            </a:r>
            <a:r>
              <a:rPr sz="1800" dirty="0">
                <a:latin typeface="Arial"/>
                <a:cs typeface="Arial"/>
              </a:rPr>
              <a:t>( ≈ </a:t>
            </a:r>
            <a:r>
              <a:rPr sz="1800" spc="-5" dirty="0">
                <a:latin typeface="Arial"/>
                <a:cs typeface="Arial"/>
              </a:rPr>
              <a:t>0,17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MB)</a:t>
            </a:r>
            <a:endParaRPr sz="1800">
              <a:latin typeface="Arial"/>
              <a:cs typeface="Arial"/>
            </a:endParaRPr>
          </a:p>
          <a:p>
            <a:pPr marL="756285" lvl="1" indent="-220979">
              <a:lnSpc>
                <a:spcPct val="100000"/>
              </a:lnSpc>
              <a:spcBef>
                <a:spcPts val="434"/>
              </a:spcBef>
              <a:buChar char="–"/>
              <a:tabLst>
                <a:tab pos="756920" algn="l"/>
              </a:tabLst>
            </a:pPr>
            <a:r>
              <a:rPr sz="1800" spc="-5" dirty="0">
                <a:latin typeface="Arial"/>
                <a:cs typeface="Arial"/>
              </a:rPr>
              <a:t>Quanto spazio occupa una canzone di 3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minuti?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32076" y="2421635"/>
            <a:ext cx="5023104" cy="1260347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70036" y="6358965"/>
            <a:ext cx="24892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51</a:t>
            </a:fld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3759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Algoritmi </a:t>
            </a:r>
            <a:r>
              <a:rPr dirty="0"/>
              <a:t>di compressione per</a:t>
            </a:r>
            <a:r>
              <a:rPr spc="-114" dirty="0"/>
              <a:t> </a:t>
            </a:r>
            <a:r>
              <a:rPr spc="-5" dirty="0"/>
              <a:t>file  </a:t>
            </a:r>
            <a:r>
              <a:rPr dirty="0"/>
              <a:t>audio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9566" y="1561617"/>
            <a:ext cx="7886700" cy="409384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600" b="1" spc="-5" dirty="0">
                <a:latin typeface="Arial"/>
                <a:cs typeface="Arial"/>
              </a:rPr>
              <a:t>Codifica della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musica</a:t>
            </a:r>
            <a:r>
              <a:rPr sz="1600" spc="-5" dirty="0"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 marL="445770" marR="158115" indent="-342900">
              <a:lnSpc>
                <a:spcPct val="100000"/>
              </a:lnSpc>
              <a:spcBef>
                <a:spcPts val="1125"/>
              </a:spcBef>
            </a:pPr>
            <a:r>
              <a:rPr sz="1600" spc="-5" dirty="0">
                <a:latin typeface="Arial"/>
                <a:cs typeface="Arial"/>
              </a:rPr>
              <a:t>MP3 (compressione </a:t>
            </a:r>
            <a:r>
              <a:rPr sz="1600" spc="-10" dirty="0">
                <a:latin typeface="Arial"/>
                <a:cs typeface="Arial"/>
              </a:rPr>
              <a:t>lossy): </a:t>
            </a:r>
            <a:r>
              <a:rPr sz="1600" spc="-5" dirty="0">
                <a:latin typeface="Arial"/>
                <a:cs typeface="Arial"/>
              </a:rPr>
              <a:t>Sfrutta conoscenza </a:t>
            </a:r>
            <a:r>
              <a:rPr sz="1600" spc="-10" dirty="0">
                <a:latin typeface="Arial"/>
                <a:cs typeface="Arial"/>
              </a:rPr>
              <a:t>dei </a:t>
            </a:r>
            <a:r>
              <a:rPr sz="1600" spc="-5" dirty="0">
                <a:latin typeface="Arial"/>
                <a:cs typeface="Arial"/>
              </a:rPr>
              <a:t>limiti dell’udito </a:t>
            </a:r>
            <a:r>
              <a:rPr sz="1600" spc="-10" dirty="0">
                <a:latin typeface="Arial"/>
                <a:cs typeface="Arial"/>
              </a:rPr>
              <a:t>umano per </a:t>
            </a:r>
            <a:r>
              <a:rPr sz="1600" spc="-5" dirty="0">
                <a:latin typeface="Arial"/>
                <a:cs typeface="Arial"/>
              </a:rPr>
              <a:t>ridurre  la quantita’ di informazione da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memorizzare:</a:t>
            </a:r>
            <a:endParaRPr sz="1600">
              <a:latin typeface="Arial"/>
              <a:cs typeface="Arial"/>
            </a:endParaRPr>
          </a:p>
          <a:p>
            <a:pPr marL="847090" marR="5080" indent="-287020">
              <a:lnSpc>
                <a:spcPct val="100000"/>
              </a:lnSpc>
              <a:spcBef>
                <a:spcPts val="330"/>
              </a:spcBef>
              <a:buChar char="–"/>
              <a:tabLst>
                <a:tab pos="847090" algn="l"/>
                <a:tab pos="847725" algn="l"/>
              </a:tabLst>
            </a:pPr>
            <a:r>
              <a:rPr sz="1400" dirty="0">
                <a:latin typeface="Arial"/>
                <a:cs typeface="Arial"/>
              </a:rPr>
              <a:t>Esclusi </a:t>
            </a:r>
            <a:r>
              <a:rPr sz="1400" spc="-5" dirty="0">
                <a:latin typeface="Arial"/>
                <a:cs typeface="Arial"/>
              </a:rPr>
              <a:t>suoni </a:t>
            </a:r>
            <a:r>
              <a:rPr sz="1400" dirty="0">
                <a:latin typeface="Arial"/>
                <a:cs typeface="Arial"/>
              </a:rPr>
              <a:t>che </a:t>
            </a:r>
            <a:r>
              <a:rPr sz="1400" spc="-5" dirty="0">
                <a:latin typeface="Arial"/>
                <a:cs typeface="Arial"/>
              </a:rPr>
              <a:t>l’orecchio percepisce poco </a:t>
            </a:r>
            <a:r>
              <a:rPr sz="1400" dirty="0">
                <a:latin typeface="Arial"/>
                <a:cs typeface="Arial"/>
              </a:rPr>
              <a:t>(un </a:t>
            </a:r>
            <a:r>
              <a:rPr sz="1400" spc="-5" dirty="0">
                <a:latin typeface="Arial"/>
                <a:cs typeface="Arial"/>
              </a:rPr>
              <a:t>suono ad una </a:t>
            </a:r>
            <a:r>
              <a:rPr sz="1400" dirty="0">
                <a:latin typeface="Arial"/>
                <a:cs typeface="Arial"/>
              </a:rPr>
              <a:t>frequenza </a:t>
            </a:r>
            <a:r>
              <a:rPr sz="1400" spc="-10" dirty="0">
                <a:latin typeface="Arial"/>
                <a:cs typeface="Arial"/>
              </a:rPr>
              <a:t>viene </a:t>
            </a:r>
            <a:r>
              <a:rPr sz="1400" spc="-5" dirty="0">
                <a:latin typeface="Arial"/>
                <a:cs typeface="Arial"/>
              </a:rPr>
              <a:t>percepito  </a:t>
            </a:r>
            <a:r>
              <a:rPr sz="1400" dirty="0">
                <a:latin typeface="Arial"/>
                <a:cs typeface="Arial"/>
              </a:rPr>
              <a:t>meglio di suoni a frequenze adiacenti a più basso</a:t>
            </a:r>
            <a:r>
              <a:rPr sz="1400" spc="-229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volume)</a:t>
            </a:r>
            <a:endParaRPr sz="1400">
              <a:latin typeface="Arial"/>
              <a:cs typeface="Arial"/>
            </a:endParaRPr>
          </a:p>
          <a:p>
            <a:pPr marL="847090" indent="-287020">
              <a:lnSpc>
                <a:spcPct val="100000"/>
              </a:lnSpc>
              <a:spcBef>
                <a:spcPts val="340"/>
              </a:spcBef>
              <a:buChar char="–"/>
              <a:tabLst>
                <a:tab pos="847090" algn="l"/>
                <a:tab pos="847725" algn="l"/>
              </a:tabLst>
            </a:pPr>
            <a:r>
              <a:rPr sz="1400" dirty="0">
                <a:latin typeface="Arial"/>
                <a:cs typeface="Arial"/>
              </a:rPr>
              <a:t>Quando </a:t>
            </a:r>
            <a:r>
              <a:rPr sz="1400" spc="-5" dirty="0">
                <a:latin typeface="Arial"/>
                <a:cs typeface="Arial"/>
              </a:rPr>
              <a:t>c’e’ un suono particolarmente rumoroso, non </a:t>
            </a:r>
            <a:r>
              <a:rPr sz="1400" dirty="0">
                <a:latin typeface="Arial"/>
                <a:cs typeface="Arial"/>
              </a:rPr>
              <a:t>registrare </a:t>
            </a:r>
            <a:r>
              <a:rPr sz="1400" spc="-5" dirty="0">
                <a:latin typeface="Arial"/>
                <a:cs typeface="Arial"/>
              </a:rPr>
              <a:t>gli altri</a:t>
            </a:r>
            <a:r>
              <a:rPr sz="1400" spc="-2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suoni</a:t>
            </a:r>
            <a:endParaRPr sz="1400">
              <a:latin typeface="Arial"/>
              <a:cs typeface="Arial"/>
            </a:endParaRPr>
          </a:p>
          <a:p>
            <a:pPr marL="847090" indent="-287020">
              <a:lnSpc>
                <a:spcPct val="100000"/>
              </a:lnSpc>
              <a:spcBef>
                <a:spcPts val="335"/>
              </a:spcBef>
              <a:buChar char="–"/>
              <a:tabLst>
                <a:tab pos="847090" algn="l"/>
                <a:tab pos="847725" algn="l"/>
              </a:tabLst>
            </a:pPr>
            <a:r>
              <a:rPr sz="1400" dirty="0">
                <a:latin typeface="Arial"/>
                <a:cs typeface="Arial"/>
              </a:rPr>
              <a:t>Fattore di riduzione: anche 10 </a:t>
            </a:r>
            <a:r>
              <a:rPr sz="1400" spc="-5" dirty="0">
                <a:latin typeface="Arial"/>
                <a:cs typeface="Arial"/>
              </a:rPr>
              <a:t>volte </a:t>
            </a:r>
            <a:r>
              <a:rPr sz="1400" dirty="0">
                <a:latin typeface="Arial"/>
                <a:cs typeface="Arial"/>
              </a:rPr>
              <a:t>(= 3-4M per</a:t>
            </a:r>
            <a:r>
              <a:rPr sz="1400" spc="-2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canzone)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latin typeface="Arial"/>
                <a:cs typeface="Arial"/>
              </a:rPr>
              <a:t>Codifica della</a:t>
            </a:r>
            <a:r>
              <a:rPr sz="1600" b="1" spc="35" dirty="0">
                <a:latin typeface="Arial"/>
                <a:cs typeface="Arial"/>
              </a:rPr>
              <a:t> </a:t>
            </a:r>
            <a:r>
              <a:rPr sz="1600" b="1" spc="-15" dirty="0">
                <a:latin typeface="Arial"/>
                <a:cs typeface="Arial"/>
              </a:rPr>
              <a:t>voce:</a:t>
            </a:r>
            <a:endParaRPr sz="16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  <a:spcBef>
                <a:spcPts val="330"/>
              </a:spcBef>
            </a:pPr>
            <a:r>
              <a:rPr sz="1400" dirty="0">
                <a:latin typeface="Arial"/>
                <a:cs typeface="Arial"/>
              </a:rPr>
              <a:t>Pulse </a:t>
            </a:r>
            <a:r>
              <a:rPr sz="1400" spc="-5" dirty="0">
                <a:latin typeface="Arial"/>
                <a:cs typeface="Arial"/>
              </a:rPr>
              <a:t>Code </a:t>
            </a:r>
            <a:r>
              <a:rPr sz="1400" dirty="0">
                <a:latin typeface="Arial"/>
                <a:cs typeface="Arial"/>
              </a:rPr>
              <a:t>Modulation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(PCM)</a:t>
            </a:r>
            <a:endParaRPr sz="1400">
              <a:latin typeface="Arial"/>
              <a:cs typeface="Arial"/>
            </a:endParaRPr>
          </a:p>
          <a:p>
            <a:pPr marL="739775" indent="-273050">
              <a:lnSpc>
                <a:spcPct val="100000"/>
              </a:lnSpc>
              <a:spcBef>
                <a:spcPts val="335"/>
              </a:spcBef>
              <a:buChar char="–"/>
              <a:tabLst>
                <a:tab pos="739775" algn="l"/>
                <a:tab pos="740410" algn="l"/>
              </a:tabLst>
            </a:pPr>
            <a:r>
              <a:rPr sz="1400" spc="-5" dirty="0">
                <a:latin typeface="Arial"/>
                <a:cs typeface="Arial"/>
              </a:rPr>
              <a:t>Trasmissioni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telefoniche</a:t>
            </a:r>
            <a:endParaRPr sz="1400">
              <a:latin typeface="Arial"/>
              <a:cs typeface="Arial"/>
            </a:endParaRPr>
          </a:p>
          <a:p>
            <a:pPr marL="739775" indent="-273050">
              <a:lnSpc>
                <a:spcPct val="100000"/>
              </a:lnSpc>
              <a:spcBef>
                <a:spcPts val="335"/>
              </a:spcBef>
              <a:buChar char="–"/>
              <a:tabLst>
                <a:tab pos="739775" algn="l"/>
                <a:tab pos="740410" algn="l"/>
              </a:tabLst>
            </a:pPr>
            <a:r>
              <a:rPr sz="1400" dirty="0">
                <a:latin typeface="Arial"/>
                <a:cs typeface="Arial"/>
              </a:rPr>
              <a:t>Frequenza campionamento:</a:t>
            </a:r>
            <a:r>
              <a:rPr sz="1400" spc="-1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8KHz</a:t>
            </a:r>
            <a:endParaRPr sz="1400">
              <a:latin typeface="Arial"/>
              <a:cs typeface="Arial"/>
            </a:endParaRPr>
          </a:p>
          <a:p>
            <a:pPr marL="739775" indent="-273050">
              <a:lnSpc>
                <a:spcPct val="100000"/>
              </a:lnSpc>
              <a:spcBef>
                <a:spcPts val="340"/>
              </a:spcBef>
              <a:buChar char="–"/>
              <a:tabLst>
                <a:tab pos="739775" algn="l"/>
                <a:tab pos="740410" algn="l"/>
              </a:tabLst>
            </a:pPr>
            <a:r>
              <a:rPr sz="1400" spc="-5" dirty="0">
                <a:latin typeface="Arial"/>
                <a:cs typeface="Arial"/>
              </a:rPr>
              <a:t>Quantizzazione </a:t>
            </a:r>
            <a:r>
              <a:rPr sz="1400" dirty="0">
                <a:latin typeface="Arial"/>
                <a:cs typeface="Arial"/>
              </a:rPr>
              <a:t>su 8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bit</a:t>
            </a:r>
            <a:endParaRPr sz="1400">
              <a:latin typeface="Arial"/>
              <a:cs typeface="Arial"/>
            </a:endParaRPr>
          </a:p>
          <a:p>
            <a:pPr marL="739775" indent="-273050">
              <a:lnSpc>
                <a:spcPct val="100000"/>
              </a:lnSpc>
              <a:spcBef>
                <a:spcPts val="335"/>
              </a:spcBef>
              <a:buChar char="–"/>
              <a:tabLst>
                <a:tab pos="739775" algn="l"/>
                <a:tab pos="740410" algn="l"/>
              </a:tabLst>
            </a:pPr>
            <a:r>
              <a:rPr sz="1400" spc="-10" dirty="0">
                <a:latin typeface="Arial"/>
                <a:cs typeface="Arial"/>
              </a:rPr>
              <a:t>Velocità </a:t>
            </a:r>
            <a:r>
              <a:rPr sz="1400" dirty="0">
                <a:latin typeface="Arial"/>
                <a:cs typeface="Arial"/>
              </a:rPr>
              <a:t>sul canale </a:t>
            </a:r>
            <a:r>
              <a:rPr sz="1400" spc="-5" dirty="0">
                <a:latin typeface="Arial"/>
                <a:cs typeface="Arial"/>
              </a:rPr>
              <a:t>trasmissivo </a:t>
            </a:r>
            <a:r>
              <a:rPr sz="1400" dirty="0">
                <a:latin typeface="Arial"/>
                <a:cs typeface="Arial"/>
              </a:rPr>
              <a:t>&gt;=</a:t>
            </a:r>
            <a:r>
              <a:rPr sz="1400" spc="-1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64Kbps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Codifica </a:t>
            </a:r>
            <a:r>
              <a:rPr dirty="0"/>
              <a:t>delle</a:t>
            </a:r>
            <a:r>
              <a:rPr spc="-35" dirty="0"/>
              <a:t> </a:t>
            </a:r>
            <a:r>
              <a:rPr spc="-5" dirty="0"/>
              <a:t>immagini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4644" y="1581658"/>
            <a:ext cx="7908925" cy="493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marR="6350" indent="-18288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9715" algn="l"/>
              </a:tabLst>
            </a:pPr>
            <a:r>
              <a:rPr dirty="0"/>
              <a:t>	</a:t>
            </a:r>
            <a:r>
              <a:rPr sz="1800" spc="-5" dirty="0">
                <a:latin typeface="Arial"/>
                <a:cs typeface="Arial"/>
              </a:rPr>
              <a:t>Le operazioni di campionamento </a:t>
            </a:r>
            <a:r>
              <a:rPr sz="1800" dirty="0">
                <a:latin typeface="Arial"/>
                <a:cs typeface="Arial"/>
              </a:rPr>
              <a:t>e </a:t>
            </a:r>
            <a:r>
              <a:rPr sz="1800" spc="-5" dirty="0">
                <a:latin typeface="Arial"/>
                <a:cs typeface="Arial"/>
              </a:rPr>
              <a:t>quantizzazione </a:t>
            </a:r>
            <a:r>
              <a:rPr sz="1800" dirty="0">
                <a:latin typeface="Arial"/>
                <a:cs typeface="Arial"/>
              </a:rPr>
              <a:t>si </a:t>
            </a:r>
            <a:r>
              <a:rPr sz="1800" spc="-5" dirty="0">
                <a:latin typeface="Arial"/>
                <a:cs typeface="Arial"/>
              </a:rPr>
              <a:t>applicano nello spazio  (2D) invece </a:t>
            </a:r>
            <a:r>
              <a:rPr sz="1800" dirty="0">
                <a:latin typeface="Arial"/>
                <a:cs typeface="Arial"/>
              </a:rPr>
              <a:t>che </a:t>
            </a:r>
            <a:r>
              <a:rPr sz="1800" spc="-10" dirty="0">
                <a:latin typeface="Arial"/>
                <a:cs typeface="Arial"/>
              </a:rPr>
              <a:t>nel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tempo.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195580" marR="5080" indent="-182880" algn="just">
              <a:lnSpc>
                <a:spcPct val="100000"/>
              </a:lnSpc>
              <a:buFont typeface="Arial"/>
              <a:buChar char="•"/>
              <a:tabLst>
                <a:tab pos="259715" algn="l"/>
              </a:tabLst>
            </a:pPr>
            <a:r>
              <a:rPr dirty="0"/>
              <a:t>	</a:t>
            </a:r>
            <a:r>
              <a:rPr sz="1800" dirty="0">
                <a:latin typeface="Arial"/>
                <a:cs typeface="Arial"/>
              </a:rPr>
              <a:t>Il </a:t>
            </a:r>
            <a:r>
              <a:rPr sz="1800" spc="-5" dirty="0">
                <a:latin typeface="Arial"/>
                <a:cs typeface="Arial"/>
              </a:rPr>
              <a:t>campionamento consiste </a:t>
            </a:r>
            <a:r>
              <a:rPr sz="1800" spc="-10" dirty="0">
                <a:latin typeface="Arial"/>
                <a:cs typeface="Arial"/>
              </a:rPr>
              <a:t>nel </a:t>
            </a:r>
            <a:r>
              <a:rPr sz="1800" spc="-5" dirty="0">
                <a:latin typeface="Arial"/>
                <a:cs typeface="Arial"/>
              </a:rPr>
              <a:t>dividere l’immagine in sottoinsiemi regolari  (pixel </a:t>
            </a:r>
            <a:r>
              <a:rPr sz="1800" dirty="0">
                <a:latin typeface="Arial"/>
                <a:cs typeface="Arial"/>
              </a:rPr>
              <a:t>= </a:t>
            </a:r>
            <a:r>
              <a:rPr sz="1800" spc="-5" dirty="0">
                <a:latin typeface="Arial"/>
                <a:cs typeface="Arial"/>
              </a:rPr>
              <a:t>picture element), </a:t>
            </a:r>
            <a:r>
              <a:rPr sz="1800" spc="-10" dirty="0">
                <a:latin typeface="Arial"/>
                <a:cs typeface="Arial"/>
              </a:rPr>
              <a:t>per </a:t>
            </a:r>
            <a:r>
              <a:rPr sz="1800" spc="-5" dirty="0">
                <a:latin typeface="Arial"/>
                <a:cs typeface="Arial"/>
              </a:rPr>
              <a:t>ognuno </a:t>
            </a:r>
            <a:r>
              <a:rPr sz="1800" dirty="0">
                <a:latin typeface="Arial"/>
                <a:cs typeface="Arial"/>
              </a:rPr>
              <a:t>dei </a:t>
            </a:r>
            <a:r>
              <a:rPr sz="1800" spc="-5" dirty="0">
                <a:latin typeface="Arial"/>
                <a:cs typeface="Arial"/>
              </a:rPr>
              <a:t>quali </a:t>
            </a:r>
            <a:r>
              <a:rPr sz="1800" dirty="0">
                <a:latin typeface="Arial"/>
                <a:cs typeface="Arial"/>
              </a:rPr>
              <a:t>si </a:t>
            </a:r>
            <a:r>
              <a:rPr sz="1800" spc="-5" dirty="0">
                <a:latin typeface="Arial"/>
                <a:cs typeface="Arial"/>
              </a:rPr>
              <a:t>dovrà prelevare </a:t>
            </a:r>
            <a:r>
              <a:rPr sz="1800" spc="15" dirty="0">
                <a:latin typeface="Arial"/>
                <a:cs typeface="Arial"/>
              </a:rPr>
              <a:t>un  </a:t>
            </a:r>
            <a:r>
              <a:rPr sz="1800" spc="-5" dirty="0">
                <a:latin typeface="Arial"/>
                <a:cs typeface="Arial"/>
              </a:rPr>
              <a:t>campione </a:t>
            </a:r>
            <a:r>
              <a:rPr sz="1800" dirty="0">
                <a:latin typeface="Arial"/>
                <a:cs typeface="Arial"/>
              </a:rPr>
              <a:t>che si </a:t>
            </a:r>
            <a:r>
              <a:rPr sz="1800" spc="-5" dirty="0">
                <a:latin typeface="Arial"/>
                <a:cs typeface="Arial"/>
              </a:rPr>
              <a:t>considera rappresentativo di </a:t>
            </a:r>
            <a:r>
              <a:rPr sz="1800" dirty="0">
                <a:latin typeface="Arial"/>
                <a:cs typeface="Arial"/>
              </a:rPr>
              <a:t>tutto </a:t>
            </a:r>
            <a:r>
              <a:rPr sz="1800" spc="-5" dirty="0">
                <a:latin typeface="Arial"/>
                <a:cs typeface="Arial"/>
              </a:rPr>
              <a:t>il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sottoinsieme.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59079" indent="-246379">
              <a:lnSpc>
                <a:spcPct val="100000"/>
              </a:lnSpc>
              <a:buChar char="•"/>
              <a:tabLst>
                <a:tab pos="259079" algn="l"/>
                <a:tab pos="259715" algn="l"/>
              </a:tabLst>
            </a:pPr>
            <a:r>
              <a:rPr sz="1800" spc="-5" dirty="0">
                <a:latin typeface="Arial"/>
                <a:cs typeface="Arial"/>
              </a:rPr>
              <a:t>La quantizzazione </a:t>
            </a:r>
            <a:r>
              <a:rPr sz="1800" dirty="0">
                <a:latin typeface="Arial"/>
                <a:cs typeface="Arial"/>
              </a:rPr>
              <a:t>è </a:t>
            </a:r>
            <a:r>
              <a:rPr sz="1800" spc="-5" dirty="0">
                <a:latin typeface="Arial"/>
                <a:cs typeface="Arial"/>
              </a:rPr>
              <a:t>la </a:t>
            </a:r>
            <a:r>
              <a:rPr sz="1800" dirty="0">
                <a:latin typeface="Arial"/>
                <a:cs typeface="Arial"/>
              </a:rPr>
              <a:t>codifica </a:t>
            </a:r>
            <a:r>
              <a:rPr sz="1800" spc="-10" dirty="0">
                <a:latin typeface="Arial"/>
                <a:cs typeface="Arial"/>
              </a:rPr>
              <a:t>del </a:t>
            </a:r>
            <a:r>
              <a:rPr sz="1800" spc="-5" dirty="0">
                <a:latin typeface="Arial"/>
                <a:cs typeface="Arial"/>
              </a:rPr>
              <a:t>colore associato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10" dirty="0">
                <a:latin typeface="Arial"/>
                <a:cs typeface="Arial"/>
              </a:rPr>
              <a:t>ogni </a:t>
            </a:r>
            <a:r>
              <a:rPr sz="1800" spc="-5" dirty="0">
                <a:latin typeface="Arial"/>
                <a:cs typeface="Arial"/>
              </a:rPr>
              <a:t>pixel: </a:t>
            </a:r>
            <a:r>
              <a:rPr sz="1800" dirty="0">
                <a:latin typeface="Arial"/>
                <a:cs typeface="Arial"/>
              </a:rPr>
              <a:t>i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più</a:t>
            </a:r>
            <a:endParaRPr sz="18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recenti </a:t>
            </a:r>
            <a:r>
              <a:rPr sz="1800" dirty="0">
                <a:latin typeface="Arial"/>
                <a:cs typeface="Arial"/>
              </a:rPr>
              <a:t>formati </a:t>
            </a:r>
            <a:r>
              <a:rPr sz="1800" spc="-10" dirty="0">
                <a:latin typeface="Arial"/>
                <a:cs typeface="Arial"/>
              </a:rPr>
              <a:t>utilizzano </a:t>
            </a:r>
            <a:r>
              <a:rPr sz="1800" spc="-5" dirty="0">
                <a:latin typeface="Arial"/>
                <a:cs typeface="Arial"/>
              </a:rPr>
              <a:t>32 bit </a:t>
            </a:r>
            <a:r>
              <a:rPr sz="1800" dirty="0">
                <a:latin typeface="Arial"/>
                <a:cs typeface="Arial"/>
              </a:rPr>
              <a:t>(4 </a:t>
            </a:r>
            <a:r>
              <a:rPr sz="1800" spc="-5" dirty="0">
                <a:latin typeface="Arial"/>
                <a:cs typeface="Arial"/>
              </a:rPr>
              <a:t>byte) </a:t>
            </a:r>
            <a:r>
              <a:rPr sz="1800" spc="-10" dirty="0">
                <a:latin typeface="Arial"/>
                <a:cs typeface="Arial"/>
              </a:rPr>
              <a:t>per </a:t>
            </a:r>
            <a:r>
              <a:rPr sz="1800" spc="-5" dirty="0">
                <a:latin typeface="Arial"/>
                <a:cs typeface="Arial"/>
              </a:rPr>
              <a:t>pixel di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cui:</a:t>
            </a:r>
            <a:endParaRPr sz="1800">
              <a:latin typeface="Arial"/>
              <a:cs typeface="Arial"/>
            </a:endParaRPr>
          </a:p>
          <a:p>
            <a:pPr marL="652780" marR="8255" lvl="1" indent="-182880">
              <a:lnSpc>
                <a:spcPct val="100000"/>
              </a:lnSpc>
              <a:buChar char="•"/>
              <a:tabLst>
                <a:tab pos="652780" algn="l"/>
              </a:tabLst>
            </a:pPr>
            <a:r>
              <a:rPr sz="1800" dirty="0">
                <a:latin typeface="Arial"/>
                <a:cs typeface="Arial"/>
              </a:rPr>
              <a:t>8 </a:t>
            </a:r>
            <a:r>
              <a:rPr sz="1800" spc="-5" dirty="0">
                <a:latin typeface="Arial"/>
                <a:cs typeface="Arial"/>
              </a:rPr>
              <a:t>bit </a:t>
            </a:r>
            <a:r>
              <a:rPr sz="1800" spc="-10" dirty="0">
                <a:latin typeface="Arial"/>
                <a:cs typeface="Arial"/>
              </a:rPr>
              <a:t>per </a:t>
            </a:r>
            <a:r>
              <a:rPr sz="1800" spc="-5" dirty="0">
                <a:latin typeface="Arial"/>
                <a:cs typeface="Arial"/>
              </a:rPr>
              <a:t>ognuna delle </a:t>
            </a:r>
            <a:r>
              <a:rPr sz="1800" dirty="0">
                <a:latin typeface="Arial"/>
                <a:cs typeface="Arial"/>
              </a:rPr>
              <a:t>tre </a:t>
            </a:r>
            <a:r>
              <a:rPr sz="1800" spc="-5" dirty="0">
                <a:latin typeface="Arial"/>
                <a:cs typeface="Arial"/>
              </a:rPr>
              <a:t>componenti fondamentali </a:t>
            </a:r>
            <a:r>
              <a:rPr sz="1800" dirty="0">
                <a:latin typeface="Arial"/>
                <a:cs typeface="Arial"/>
              </a:rPr>
              <a:t>(RGB: </a:t>
            </a:r>
            <a:r>
              <a:rPr sz="1800" spc="-5" dirty="0">
                <a:latin typeface="Arial"/>
                <a:cs typeface="Arial"/>
              </a:rPr>
              <a:t>red, </a:t>
            </a:r>
            <a:r>
              <a:rPr sz="1800" spc="-10" dirty="0">
                <a:latin typeface="Arial"/>
                <a:cs typeface="Arial"/>
              </a:rPr>
              <a:t>green,  blue)</a:t>
            </a:r>
            <a:endParaRPr sz="1800">
              <a:latin typeface="Arial"/>
              <a:cs typeface="Arial"/>
            </a:endParaRPr>
          </a:p>
          <a:p>
            <a:pPr marL="652780" lvl="1" indent="-182880">
              <a:lnSpc>
                <a:spcPct val="100000"/>
              </a:lnSpc>
              <a:buChar char="•"/>
              <a:tabLst>
                <a:tab pos="652780" algn="l"/>
              </a:tabLst>
            </a:pPr>
            <a:r>
              <a:rPr sz="1800" spc="-5" dirty="0">
                <a:latin typeface="Arial"/>
                <a:cs typeface="Arial"/>
              </a:rPr>
              <a:t>altri </a:t>
            </a:r>
            <a:r>
              <a:rPr sz="1800" dirty="0">
                <a:latin typeface="Arial"/>
                <a:cs typeface="Arial"/>
              </a:rPr>
              <a:t>8 </a:t>
            </a:r>
            <a:r>
              <a:rPr sz="1800" spc="-10" dirty="0">
                <a:latin typeface="Arial"/>
                <a:cs typeface="Arial"/>
              </a:rPr>
              <a:t>per </a:t>
            </a:r>
            <a:r>
              <a:rPr sz="1800" spc="-5" dirty="0">
                <a:latin typeface="Arial"/>
                <a:cs typeface="Arial"/>
              </a:rPr>
              <a:t>gestire le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trasparenze.</a:t>
            </a:r>
            <a:endParaRPr sz="1800">
              <a:latin typeface="Arial"/>
              <a:cs typeface="Arial"/>
            </a:endParaRPr>
          </a:p>
          <a:p>
            <a:pPr marL="652780" lvl="1" indent="-182880">
              <a:lnSpc>
                <a:spcPts val="2110"/>
              </a:lnSpc>
              <a:buChar char="•"/>
              <a:tabLst>
                <a:tab pos="652780" algn="l"/>
              </a:tabLst>
            </a:pPr>
            <a:r>
              <a:rPr sz="1800" spc="-10" dirty="0">
                <a:latin typeface="Arial"/>
                <a:cs typeface="Arial"/>
              </a:rPr>
              <a:t>L’immagine </a:t>
            </a:r>
            <a:r>
              <a:rPr sz="1800" dirty="0">
                <a:latin typeface="Arial"/>
                <a:cs typeface="Arial"/>
              </a:rPr>
              <a:t>è </a:t>
            </a:r>
            <a:r>
              <a:rPr sz="1800" spc="-10" dirty="0">
                <a:latin typeface="Arial"/>
                <a:cs typeface="Arial"/>
              </a:rPr>
              <a:t>una </a:t>
            </a:r>
            <a:r>
              <a:rPr sz="1800" spc="-5" dirty="0">
                <a:latin typeface="Arial"/>
                <a:cs typeface="Arial"/>
              </a:rPr>
              <a:t>mappa di bit (bitmap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.bmp)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ts val="2170"/>
              </a:lnSpc>
            </a:pPr>
            <a:r>
              <a:rPr sz="1900" i="1" spc="-60" dirty="0">
                <a:latin typeface="Arial"/>
                <a:cs typeface="Arial"/>
              </a:rPr>
              <a:t>Esempio </a:t>
            </a:r>
            <a:r>
              <a:rPr sz="1900" i="1" spc="-45" dirty="0">
                <a:latin typeface="Arial"/>
                <a:cs typeface="Arial"/>
              </a:rPr>
              <a:t>di</a:t>
            </a:r>
            <a:r>
              <a:rPr sz="1900" i="1" spc="5" dirty="0">
                <a:latin typeface="Arial"/>
                <a:cs typeface="Arial"/>
              </a:rPr>
              <a:t> </a:t>
            </a:r>
            <a:r>
              <a:rPr sz="1900" i="1" spc="-55" dirty="0">
                <a:latin typeface="Arial"/>
                <a:cs typeface="Arial"/>
              </a:rPr>
              <a:t>dimensioni:</a:t>
            </a:r>
            <a:endParaRPr sz="1900">
              <a:latin typeface="Arial"/>
              <a:cs typeface="Arial"/>
            </a:endParaRPr>
          </a:p>
          <a:p>
            <a:pPr marL="990600" marR="1715770" indent="-64135">
              <a:lnSpc>
                <a:spcPts val="2160"/>
              </a:lnSpc>
              <a:spcBef>
                <a:spcPts val="114"/>
              </a:spcBef>
              <a:tabLst>
                <a:tab pos="2374900" algn="l"/>
                <a:tab pos="5716270" algn="l"/>
              </a:tabLst>
            </a:pPr>
            <a:r>
              <a:rPr sz="1900" i="1" spc="-60" dirty="0">
                <a:latin typeface="Arial"/>
                <a:cs typeface="Arial"/>
              </a:rPr>
              <a:t>Macc</a:t>
            </a:r>
            <a:r>
              <a:rPr sz="1900" i="1" spc="-70" dirty="0">
                <a:latin typeface="Arial"/>
                <a:cs typeface="Arial"/>
              </a:rPr>
              <a:t>h</a:t>
            </a:r>
            <a:r>
              <a:rPr sz="1900" i="1" spc="-30" dirty="0">
                <a:latin typeface="Arial"/>
                <a:cs typeface="Arial"/>
              </a:rPr>
              <a:t>i</a:t>
            </a:r>
            <a:r>
              <a:rPr sz="1900" i="1" spc="-70" dirty="0">
                <a:latin typeface="Arial"/>
                <a:cs typeface="Arial"/>
              </a:rPr>
              <a:t>n</a:t>
            </a:r>
            <a:r>
              <a:rPr sz="1900" i="1" spc="-60" dirty="0">
                <a:latin typeface="Arial"/>
                <a:cs typeface="Arial"/>
              </a:rPr>
              <a:t>a</a:t>
            </a:r>
            <a:r>
              <a:rPr sz="1900" i="1" spc="-15" dirty="0">
                <a:latin typeface="Arial"/>
                <a:cs typeface="Arial"/>
              </a:rPr>
              <a:t> </a:t>
            </a:r>
            <a:r>
              <a:rPr sz="1900" i="1" spc="-45" dirty="0">
                <a:latin typeface="Arial"/>
                <a:cs typeface="Arial"/>
              </a:rPr>
              <a:t>foto</a:t>
            </a:r>
            <a:r>
              <a:rPr sz="1900" i="1" spc="-70" dirty="0">
                <a:latin typeface="Arial"/>
                <a:cs typeface="Arial"/>
              </a:rPr>
              <a:t>g</a:t>
            </a:r>
            <a:r>
              <a:rPr sz="1900" i="1" spc="-45" dirty="0">
                <a:latin typeface="Arial"/>
                <a:cs typeface="Arial"/>
              </a:rPr>
              <a:t>rafica</a:t>
            </a:r>
            <a:r>
              <a:rPr sz="1900" i="1" spc="-25" dirty="0">
                <a:latin typeface="Arial"/>
                <a:cs typeface="Arial"/>
              </a:rPr>
              <a:t> </a:t>
            </a:r>
            <a:r>
              <a:rPr sz="1900" i="1" spc="-60" dirty="0">
                <a:latin typeface="Arial"/>
                <a:cs typeface="Arial"/>
              </a:rPr>
              <a:t>a</a:t>
            </a:r>
            <a:r>
              <a:rPr sz="1900" i="1" spc="-30" dirty="0">
                <a:latin typeface="Arial"/>
                <a:cs typeface="Arial"/>
              </a:rPr>
              <a:t> </a:t>
            </a:r>
            <a:r>
              <a:rPr sz="1900" i="1" spc="-70" dirty="0">
                <a:latin typeface="Arial"/>
                <a:cs typeface="Arial"/>
              </a:rPr>
              <a:t>1</a:t>
            </a:r>
            <a:r>
              <a:rPr sz="1900" i="1" spc="-65" dirty="0">
                <a:latin typeface="Arial"/>
                <a:cs typeface="Arial"/>
              </a:rPr>
              <a:t>0</a:t>
            </a:r>
            <a:r>
              <a:rPr sz="1900" i="1" spc="-70" dirty="0">
                <a:latin typeface="Arial"/>
                <a:cs typeface="Arial"/>
              </a:rPr>
              <a:t>Mp</a:t>
            </a:r>
            <a:r>
              <a:rPr sz="1900" i="1" spc="-35" dirty="0">
                <a:latin typeface="Arial"/>
                <a:cs typeface="Arial"/>
              </a:rPr>
              <a:t>i</a:t>
            </a:r>
            <a:r>
              <a:rPr sz="1900" i="1" spc="-55" dirty="0">
                <a:latin typeface="Arial"/>
                <a:cs typeface="Arial"/>
              </a:rPr>
              <a:t>xe</a:t>
            </a:r>
            <a:r>
              <a:rPr sz="1900" i="1" spc="-40" dirty="0">
                <a:latin typeface="Arial"/>
                <a:cs typeface="Arial"/>
              </a:rPr>
              <a:t>l</a:t>
            </a:r>
            <a:r>
              <a:rPr sz="1900" i="1" spc="-30" dirty="0">
                <a:latin typeface="Arial"/>
                <a:cs typeface="Arial"/>
              </a:rPr>
              <a:t>:</a:t>
            </a:r>
            <a:r>
              <a:rPr sz="1900" i="1" spc="-10" dirty="0">
                <a:latin typeface="Arial"/>
                <a:cs typeface="Arial"/>
              </a:rPr>
              <a:t> </a:t>
            </a:r>
            <a:r>
              <a:rPr sz="1900" i="1" spc="-70" dirty="0">
                <a:latin typeface="Arial"/>
                <a:cs typeface="Arial"/>
              </a:rPr>
              <a:t>387</a:t>
            </a:r>
            <a:r>
              <a:rPr sz="1900" i="1" spc="-60" dirty="0">
                <a:latin typeface="Arial"/>
                <a:cs typeface="Arial"/>
              </a:rPr>
              <a:t>2</a:t>
            </a:r>
            <a:r>
              <a:rPr sz="1900" i="1" spc="-20" dirty="0">
                <a:latin typeface="Arial"/>
                <a:cs typeface="Arial"/>
              </a:rPr>
              <a:t> </a:t>
            </a:r>
            <a:r>
              <a:rPr sz="1900" i="1" spc="-50" dirty="0">
                <a:latin typeface="Arial"/>
                <a:cs typeface="Arial"/>
              </a:rPr>
              <a:t>x</a:t>
            </a:r>
            <a:r>
              <a:rPr sz="1900" i="1" spc="-25" dirty="0">
                <a:latin typeface="Arial"/>
                <a:cs typeface="Arial"/>
              </a:rPr>
              <a:t> </a:t>
            </a:r>
            <a:r>
              <a:rPr sz="1900" i="1" spc="-70" dirty="0">
                <a:latin typeface="Arial"/>
                <a:cs typeface="Arial"/>
              </a:rPr>
              <a:t>259</a:t>
            </a:r>
            <a:r>
              <a:rPr sz="1900" i="1" spc="-60" dirty="0">
                <a:latin typeface="Arial"/>
                <a:cs typeface="Arial"/>
              </a:rPr>
              <a:t>2</a:t>
            </a:r>
            <a:r>
              <a:rPr sz="1900" i="1" dirty="0">
                <a:latin typeface="Arial"/>
                <a:cs typeface="Arial"/>
              </a:rPr>
              <a:t>	</a:t>
            </a:r>
            <a:r>
              <a:rPr sz="1900" i="1" spc="-65" dirty="0">
                <a:latin typeface="Arial"/>
                <a:cs typeface="Arial"/>
              </a:rPr>
              <a:t>p</a:t>
            </a:r>
            <a:r>
              <a:rPr sz="1900" i="1" spc="-35" dirty="0">
                <a:latin typeface="Arial"/>
                <a:cs typeface="Arial"/>
              </a:rPr>
              <a:t>i</a:t>
            </a:r>
            <a:r>
              <a:rPr sz="1900" i="1" spc="-40" dirty="0">
                <a:latin typeface="Arial"/>
                <a:cs typeface="Arial"/>
              </a:rPr>
              <a:t>xel </a:t>
            </a:r>
            <a:r>
              <a:rPr sz="1900" i="1" spc="-30" dirty="0">
                <a:latin typeface="Arial"/>
                <a:cs typeface="Arial"/>
              </a:rPr>
              <a:t> </a:t>
            </a:r>
            <a:r>
              <a:rPr sz="1900" i="1" spc="-65" dirty="0">
                <a:latin typeface="Arial"/>
                <a:cs typeface="Arial"/>
              </a:rPr>
              <a:t>3872</a:t>
            </a:r>
            <a:r>
              <a:rPr sz="1900" i="1" spc="-20" dirty="0">
                <a:latin typeface="Arial"/>
                <a:cs typeface="Arial"/>
              </a:rPr>
              <a:t> </a:t>
            </a:r>
            <a:r>
              <a:rPr sz="1900" i="1" spc="-50" dirty="0">
                <a:latin typeface="Arial"/>
                <a:cs typeface="Arial"/>
              </a:rPr>
              <a:t>x</a:t>
            </a:r>
            <a:r>
              <a:rPr sz="1900" i="1" spc="-30" dirty="0">
                <a:latin typeface="Arial"/>
                <a:cs typeface="Arial"/>
              </a:rPr>
              <a:t> </a:t>
            </a:r>
            <a:r>
              <a:rPr sz="1900" i="1" spc="-65" dirty="0">
                <a:latin typeface="Arial"/>
                <a:cs typeface="Arial"/>
              </a:rPr>
              <a:t>2592	x4B=38,29MB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R="140335" algn="r">
              <a:lnSpc>
                <a:spcPct val="100000"/>
              </a:lnSpc>
            </a:pPr>
            <a:r>
              <a:rPr sz="1400" spc="-5" dirty="0">
                <a:latin typeface="Arial"/>
                <a:cs typeface="Arial"/>
              </a:rPr>
              <a:t>53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54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38400" y="1524000"/>
            <a:ext cx="3789045" cy="1536700"/>
          </a:xfrm>
          <a:custGeom>
            <a:avLst/>
            <a:gdLst/>
            <a:ahLst/>
            <a:cxnLst/>
            <a:rect l="l" t="t" r="r" b="b"/>
            <a:pathLst>
              <a:path w="3789045" h="1536700">
                <a:moveTo>
                  <a:pt x="0" y="1536191"/>
                </a:moveTo>
                <a:lnTo>
                  <a:pt x="3788664" y="1536191"/>
                </a:lnTo>
                <a:lnTo>
                  <a:pt x="3788664" y="0"/>
                </a:lnTo>
                <a:lnTo>
                  <a:pt x="0" y="0"/>
                </a:lnTo>
                <a:lnTo>
                  <a:pt x="0" y="153619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4200" y="1600200"/>
            <a:ext cx="2133600" cy="990600"/>
          </a:xfrm>
          <a:custGeom>
            <a:avLst/>
            <a:gdLst/>
            <a:ahLst/>
            <a:cxnLst/>
            <a:rect l="l" t="t" r="r" b="b"/>
            <a:pathLst>
              <a:path w="2133600" h="990600">
                <a:moveTo>
                  <a:pt x="488950" y="0"/>
                </a:moveTo>
                <a:lnTo>
                  <a:pt x="0" y="990600"/>
                </a:lnTo>
                <a:lnTo>
                  <a:pt x="2133600" y="990600"/>
                </a:lnTo>
                <a:lnTo>
                  <a:pt x="488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24200" y="1600200"/>
            <a:ext cx="2133600" cy="990600"/>
          </a:xfrm>
          <a:custGeom>
            <a:avLst/>
            <a:gdLst/>
            <a:ahLst/>
            <a:cxnLst/>
            <a:rect l="l" t="t" r="r" b="b"/>
            <a:pathLst>
              <a:path w="2133600" h="990600">
                <a:moveTo>
                  <a:pt x="0" y="990600"/>
                </a:moveTo>
                <a:lnTo>
                  <a:pt x="488950" y="0"/>
                </a:lnTo>
                <a:lnTo>
                  <a:pt x="2133600" y="990600"/>
                </a:lnTo>
                <a:lnTo>
                  <a:pt x="0" y="990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3468623"/>
            <a:ext cx="3810000" cy="1524000"/>
          </a:xfrm>
          <a:custGeom>
            <a:avLst/>
            <a:gdLst/>
            <a:ahLst/>
            <a:cxnLst/>
            <a:rect l="l" t="t" r="r" b="b"/>
            <a:pathLst>
              <a:path w="3810000" h="1524000">
                <a:moveTo>
                  <a:pt x="0" y="1524000"/>
                </a:moveTo>
                <a:lnTo>
                  <a:pt x="3810000" y="1524000"/>
                </a:lnTo>
                <a:lnTo>
                  <a:pt x="3810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24200" y="3544823"/>
            <a:ext cx="2133600" cy="990600"/>
          </a:xfrm>
          <a:custGeom>
            <a:avLst/>
            <a:gdLst/>
            <a:ahLst/>
            <a:cxnLst/>
            <a:rect l="l" t="t" r="r" b="b"/>
            <a:pathLst>
              <a:path w="2133600" h="990600">
                <a:moveTo>
                  <a:pt x="488950" y="0"/>
                </a:moveTo>
                <a:lnTo>
                  <a:pt x="0" y="990600"/>
                </a:lnTo>
                <a:lnTo>
                  <a:pt x="2133600" y="990600"/>
                </a:lnTo>
                <a:lnTo>
                  <a:pt x="488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24200" y="3544823"/>
            <a:ext cx="2133600" cy="990600"/>
          </a:xfrm>
          <a:custGeom>
            <a:avLst/>
            <a:gdLst/>
            <a:ahLst/>
            <a:cxnLst/>
            <a:rect l="l" t="t" r="r" b="b"/>
            <a:pathLst>
              <a:path w="2133600" h="990600">
                <a:moveTo>
                  <a:pt x="0" y="990600"/>
                </a:moveTo>
                <a:lnTo>
                  <a:pt x="488950" y="0"/>
                </a:lnTo>
                <a:lnTo>
                  <a:pt x="2133600" y="990600"/>
                </a:lnTo>
                <a:lnTo>
                  <a:pt x="0" y="990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38400" y="3468623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381000"/>
                </a:moveTo>
                <a:lnTo>
                  <a:pt x="3810000" y="381000"/>
                </a:lnTo>
                <a:lnTo>
                  <a:pt x="3810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438400" y="3849623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381000"/>
                </a:moveTo>
                <a:lnTo>
                  <a:pt x="3810000" y="381000"/>
                </a:lnTo>
                <a:lnTo>
                  <a:pt x="3810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38400" y="4230623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381000"/>
                </a:moveTo>
                <a:lnTo>
                  <a:pt x="3810000" y="381000"/>
                </a:lnTo>
                <a:lnTo>
                  <a:pt x="3810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38400" y="4611623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381000"/>
                </a:moveTo>
                <a:lnTo>
                  <a:pt x="3810000" y="381000"/>
                </a:lnTo>
                <a:lnTo>
                  <a:pt x="3810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9400" y="3468623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1524000"/>
                </a:moveTo>
                <a:lnTo>
                  <a:pt x="381000" y="1524000"/>
                </a:lnTo>
                <a:lnTo>
                  <a:pt x="381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0400" y="3468623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1524000"/>
                </a:moveTo>
                <a:lnTo>
                  <a:pt x="381000" y="1524000"/>
                </a:lnTo>
                <a:lnTo>
                  <a:pt x="381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81400" y="3468623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1524000"/>
                </a:moveTo>
                <a:lnTo>
                  <a:pt x="381000" y="1524000"/>
                </a:lnTo>
                <a:lnTo>
                  <a:pt x="381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962400" y="3468623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1524000"/>
                </a:moveTo>
                <a:lnTo>
                  <a:pt x="381000" y="1524000"/>
                </a:lnTo>
                <a:lnTo>
                  <a:pt x="381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43400" y="3468623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1524000"/>
                </a:moveTo>
                <a:lnTo>
                  <a:pt x="381000" y="1524000"/>
                </a:lnTo>
                <a:lnTo>
                  <a:pt x="381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4400" y="3468623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1524000"/>
                </a:moveTo>
                <a:lnTo>
                  <a:pt x="381000" y="1524000"/>
                </a:lnTo>
                <a:lnTo>
                  <a:pt x="381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05400" y="3468623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1524000"/>
                </a:moveTo>
                <a:lnTo>
                  <a:pt x="381000" y="1524000"/>
                </a:lnTo>
                <a:lnTo>
                  <a:pt x="381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86400" y="3468623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1524000"/>
                </a:moveTo>
                <a:lnTo>
                  <a:pt x="381000" y="1524000"/>
                </a:lnTo>
                <a:lnTo>
                  <a:pt x="381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7400" y="3468623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1524000"/>
                </a:moveTo>
                <a:lnTo>
                  <a:pt x="381000" y="1524000"/>
                </a:lnTo>
                <a:lnTo>
                  <a:pt x="381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6639" y="3118866"/>
            <a:ext cx="7494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Consideriamo una </a:t>
            </a:r>
            <a:r>
              <a:rPr sz="1600" spc="-5" dirty="0">
                <a:latin typeface="Arial"/>
                <a:cs typeface="Arial"/>
              </a:rPr>
              <a:t>griglia formata da righe orizzontali e verticali a distanza</a:t>
            </a:r>
            <a:r>
              <a:rPr sz="1600" spc="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costante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Codifica </a:t>
            </a:r>
            <a:r>
              <a:rPr dirty="0"/>
              <a:t>delle</a:t>
            </a:r>
            <a:r>
              <a:rPr spc="-35" dirty="0"/>
              <a:t> </a:t>
            </a:r>
            <a:r>
              <a:rPr spc="-5" dirty="0"/>
              <a:t>immagini</a:t>
            </a:r>
          </a:p>
        </p:txBody>
      </p:sp>
      <p:sp>
        <p:nvSpPr>
          <p:cNvPr id="25" name="object 25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47217" y="5123774"/>
            <a:ext cx="8140065" cy="9874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298450" indent="-342900">
              <a:lnSpc>
                <a:spcPts val="1730"/>
              </a:lnSpc>
              <a:spcBef>
                <a:spcPts val="395"/>
              </a:spcBef>
              <a:buChar char="•"/>
              <a:tabLst>
                <a:tab pos="354965" algn="l"/>
                <a:tab pos="355600" algn="l"/>
              </a:tabLst>
            </a:pPr>
            <a:r>
              <a:rPr sz="1600" spc="-10" dirty="0">
                <a:latin typeface="Arial"/>
                <a:cs typeface="Arial"/>
              </a:rPr>
              <a:t>Ogni quadratino prende </a:t>
            </a:r>
            <a:r>
              <a:rPr sz="1600" spc="-5" dirty="0">
                <a:latin typeface="Arial"/>
                <a:cs typeface="Arial"/>
              </a:rPr>
              <a:t>il </a:t>
            </a:r>
            <a:r>
              <a:rPr sz="1600" spc="-10" dirty="0">
                <a:latin typeface="Arial"/>
                <a:cs typeface="Arial"/>
              </a:rPr>
              <a:t>nome </a:t>
            </a:r>
            <a:r>
              <a:rPr sz="1600" spc="-5" dirty="0">
                <a:latin typeface="Arial"/>
                <a:cs typeface="Arial"/>
              </a:rPr>
              <a:t>di </a:t>
            </a:r>
            <a:r>
              <a:rPr sz="1650" b="1" i="1" spc="-90" dirty="0">
                <a:latin typeface="Arial"/>
                <a:cs typeface="Arial"/>
              </a:rPr>
              <a:t>pixel </a:t>
            </a:r>
            <a:r>
              <a:rPr sz="1600" spc="-5" dirty="0">
                <a:latin typeface="Arial"/>
                <a:cs typeface="Arial"/>
              </a:rPr>
              <a:t>(picture </a:t>
            </a:r>
            <a:r>
              <a:rPr sz="1600" spc="-10" dirty="0">
                <a:latin typeface="Arial"/>
                <a:cs typeface="Arial"/>
              </a:rPr>
              <a:t>element) </a:t>
            </a:r>
            <a:r>
              <a:rPr sz="1600" spc="-5" dirty="0">
                <a:latin typeface="Arial"/>
                <a:cs typeface="Arial"/>
              </a:rPr>
              <a:t>e </a:t>
            </a:r>
            <a:r>
              <a:rPr sz="1600" spc="-10" dirty="0">
                <a:latin typeface="Arial"/>
                <a:cs typeface="Arial"/>
              </a:rPr>
              <a:t>può </a:t>
            </a:r>
            <a:r>
              <a:rPr sz="1600" spc="-5" dirty="0">
                <a:latin typeface="Arial"/>
                <a:cs typeface="Arial"/>
              </a:rPr>
              <a:t>essere codificato in  </a:t>
            </a:r>
            <a:r>
              <a:rPr sz="1600" spc="-10" dirty="0">
                <a:latin typeface="Arial"/>
                <a:cs typeface="Arial"/>
              </a:rPr>
              <a:t>binario </a:t>
            </a:r>
            <a:r>
              <a:rPr sz="1600" spc="-5" dirty="0">
                <a:latin typeface="Arial"/>
                <a:cs typeface="Arial"/>
              </a:rPr>
              <a:t>secondo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10" dirty="0">
                <a:latin typeface="Arial"/>
                <a:cs typeface="Arial"/>
              </a:rPr>
              <a:t>seguente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convenzione:</a:t>
            </a:r>
            <a:endParaRPr sz="1600">
              <a:latin typeface="Arial"/>
              <a:cs typeface="Arial"/>
            </a:endParaRPr>
          </a:p>
          <a:p>
            <a:pPr marL="356870">
              <a:lnSpc>
                <a:spcPts val="1825"/>
              </a:lnSpc>
              <a:spcBef>
                <a:spcPts val="165"/>
              </a:spcBef>
              <a:tabLst>
                <a:tab pos="704215" algn="l"/>
              </a:tabLst>
            </a:pPr>
            <a:r>
              <a:rPr sz="1600" spc="-95" dirty="0">
                <a:latin typeface="Arial"/>
                <a:cs typeface="Arial"/>
              </a:rPr>
              <a:t>–	</a:t>
            </a:r>
            <a:r>
              <a:rPr sz="1600" spc="-5" dirty="0">
                <a:latin typeface="Arial"/>
                <a:cs typeface="Arial"/>
              </a:rPr>
              <a:t>“0” viene utilizzato </a:t>
            </a:r>
            <a:r>
              <a:rPr sz="1600" spc="-1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la codifica di un pixel </a:t>
            </a:r>
            <a:r>
              <a:rPr sz="1600" spc="-10" dirty="0">
                <a:latin typeface="Arial"/>
                <a:cs typeface="Arial"/>
              </a:rPr>
              <a:t>corrispondente </a:t>
            </a:r>
            <a:r>
              <a:rPr sz="1600" spc="-5" dirty="0">
                <a:latin typeface="Arial"/>
                <a:cs typeface="Arial"/>
              </a:rPr>
              <a:t>ad un </a:t>
            </a:r>
            <a:r>
              <a:rPr sz="1600" spc="-10" dirty="0">
                <a:latin typeface="Arial"/>
                <a:cs typeface="Arial"/>
              </a:rPr>
              <a:t>quadratino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cui</a:t>
            </a:r>
            <a:endParaRPr sz="1600">
              <a:latin typeface="Arial"/>
              <a:cs typeface="Arial"/>
            </a:endParaRPr>
          </a:p>
          <a:p>
            <a:pPr marL="704215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il bianco è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predominante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1641" y="6110427"/>
            <a:ext cx="77958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0045" algn="l"/>
              </a:tabLst>
            </a:pPr>
            <a:r>
              <a:rPr sz="1600" spc="-95" dirty="0">
                <a:latin typeface="Arial"/>
                <a:cs typeface="Arial"/>
              </a:rPr>
              <a:t>–	</a:t>
            </a:r>
            <a:r>
              <a:rPr sz="1600" spc="-5" dirty="0">
                <a:latin typeface="Arial"/>
                <a:cs typeface="Arial"/>
              </a:rPr>
              <a:t>“1” viene utilizzato </a:t>
            </a:r>
            <a:r>
              <a:rPr sz="1600" spc="-1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la codifica di un pixel </a:t>
            </a:r>
            <a:r>
              <a:rPr sz="1600" spc="-10" dirty="0">
                <a:latin typeface="Arial"/>
                <a:cs typeface="Arial"/>
              </a:rPr>
              <a:t>corrispondente </a:t>
            </a:r>
            <a:r>
              <a:rPr sz="1600" spc="-5" dirty="0">
                <a:latin typeface="Arial"/>
                <a:cs typeface="Arial"/>
              </a:rPr>
              <a:t>ad un </a:t>
            </a:r>
            <a:r>
              <a:rPr sz="1600" spc="-10" dirty="0">
                <a:latin typeface="Arial"/>
                <a:cs typeface="Arial"/>
              </a:rPr>
              <a:t>quadratino 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cui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239113" y="6329883"/>
            <a:ext cx="20440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il </a:t>
            </a:r>
            <a:r>
              <a:rPr sz="1600" spc="-10" dirty="0">
                <a:latin typeface="Arial"/>
                <a:cs typeface="Arial"/>
              </a:rPr>
              <a:t>nero </a:t>
            </a:r>
            <a:r>
              <a:rPr sz="1600" spc="-5" dirty="0">
                <a:latin typeface="Arial"/>
                <a:cs typeface="Arial"/>
              </a:rPr>
              <a:t>è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predominante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8400" y="1752600"/>
            <a:ext cx="3810000" cy="1524000"/>
          </a:xfrm>
          <a:custGeom>
            <a:avLst/>
            <a:gdLst/>
            <a:ahLst/>
            <a:cxnLst/>
            <a:rect l="l" t="t" r="r" b="b"/>
            <a:pathLst>
              <a:path w="3810000" h="1524000">
                <a:moveTo>
                  <a:pt x="0" y="1524000"/>
                </a:moveTo>
                <a:lnTo>
                  <a:pt x="3810000" y="1524000"/>
                </a:lnTo>
                <a:lnTo>
                  <a:pt x="3810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24200" y="1828800"/>
            <a:ext cx="2133600" cy="990600"/>
          </a:xfrm>
          <a:custGeom>
            <a:avLst/>
            <a:gdLst/>
            <a:ahLst/>
            <a:cxnLst/>
            <a:rect l="l" t="t" r="r" b="b"/>
            <a:pathLst>
              <a:path w="2133600" h="990600">
                <a:moveTo>
                  <a:pt x="488950" y="0"/>
                </a:moveTo>
                <a:lnTo>
                  <a:pt x="0" y="990600"/>
                </a:lnTo>
                <a:lnTo>
                  <a:pt x="2133600" y="990600"/>
                </a:lnTo>
                <a:lnTo>
                  <a:pt x="4889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24200" y="1828800"/>
            <a:ext cx="2133600" cy="990600"/>
          </a:xfrm>
          <a:custGeom>
            <a:avLst/>
            <a:gdLst/>
            <a:ahLst/>
            <a:cxnLst/>
            <a:rect l="l" t="t" r="r" b="b"/>
            <a:pathLst>
              <a:path w="2133600" h="990600">
                <a:moveTo>
                  <a:pt x="0" y="990600"/>
                </a:moveTo>
                <a:lnTo>
                  <a:pt x="488950" y="0"/>
                </a:lnTo>
                <a:lnTo>
                  <a:pt x="2133600" y="990600"/>
                </a:lnTo>
                <a:lnTo>
                  <a:pt x="0" y="990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8400" y="1752600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381000"/>
                </a:moveTo>
                <a:lnTo>
                  <a:pt x="3810000" y="381000"/>
                </a:lnTo>
                <a:lnTo>
                  <a:pt x="3810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38400" y="2133600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381000"/>
                </a:moveTo>
                <a:lnTo>
                  <a:pt x="3810000" y="381000"/>
                </a:lnTo>
                <a:lnTo>
                  <a:pt x="3810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38400" y="2514600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381000"/>
                </a:moveTo>
                <a:lnTo>
                  <a:pt x="3810000" y="381000"/>
                </a:lnTo>
                <a:lnTo>
                  <a:pt x="3810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38400" y="2895600"/>
            <a:ext cx="3810000" cy="381000"/>
          </a:xfrm>
          <a:custGeom>
            <a:avLst/>
            <a:gdLst/>
            <a:ahLst/>
            <a:cxnLst/>
            <a:rect l="l" t="t" r="r" b="b"/>
            <a:pathLst>
              <a:path w="3810000" h="381000">
                <a:moveTo>
                  <a:pt x="0" y="381000"/>
                </a:moveTo>
                <a:lnTo>
                  <a:pt x="3810000" y="381000"/>
                </a:lnTo>
                <a:lnTo>
                  <a:pt x="3810000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19400" y="1752600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1524000"/>
                </a:moveTo>
                <a:lnTo>
                  <a:pt x="381000" y="1524000"/>
                </a:lnTo>
                <a:lnTo>
                  <a:pt x="381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00400" y="1752600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1524000"/>
                </a:moveTo>
                <a:lnTo>
                  <a:pt x="381000" y="1524000"/>
                </a:lnTo>
                <a:lnTo>
                  <a:pt x="381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81400" y="1752600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1524000"/>
                </a:moveTo>
                <a:lnTo>
                  <a:pt x="381000" y="1524000"/>
                </a:lnTo>
                <a:lnTo>
                  <a:pt x="381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62400" y="1752600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1524000"/>
                </a:moveTo>
                <a:lnTo>
                  <a:pt x="381000" y="1524000"/>
                </a:lnTo>
                <a:lnTo>
                  <a:pt x="381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3400" y="1752600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1524000"/>
                </a:moveTo>
                <a:lnTo>
                  <a:pt x="381000" y="1524000"/>
                </a:lnTo>
                <a:lnTo>
                  <a:pt x="381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4400" y="1752600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1524000"/>
                </a:moveTo>
                <a:lnTo>
                  <a:pt x="381000" y="1524000"/>
                </a:lnTo>
                <a:lnTo>
                  <a:pt x="381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05400" y="1752600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1524000"/>
                </a:moveTo>
                <a:lnTo>
                  <a:pt x="381000" y="1524000"/>
                </a:lnTo>
                <a:lnTo>
                  <a:pt x="381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6400" y="1752600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1524000"/>
                </a:moveTo>
                <a:lnTo>
                  <a:pt x="381000" y="1524000"/>
                </a:lnTo>
                <a:lnTo>
                  <a:pt x="381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67400" y="1752600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1524000"/>
                </a:moveTo>
                <a:lnTo>
                  <a:pt x="381000" y="1524000"/>
                </a:lnTo>
                <a:lnTo>
                  <a:pt x="3810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814512" y="3567112"/>
          <a:ext cx="4919980" cy="2589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5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83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83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02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1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1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1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1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1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1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1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1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1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4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Codifica </a:t>
            </a:r>
            <a:r>
              <a:rPr dirty="0"/>
              <a:t>delle</a:t>
            </a:r>
            <a:r>
              <a:rPr spc="-35" dirty="0"/>
              <a:t> </a:t>
            </a:r>
            <a:r>
              <a:rPr spc="-5" dirty="0"/>
              <a:t>immagini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4025" y="1693862"/>
          <a:ext cx="4919980" cy="2589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70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83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64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64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402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1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1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1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1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1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1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1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1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1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99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20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419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  <a:endParaRPr sz="36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3600" dirty="0">
                          <a:latin typeface="Arial"/>
                          <a:cs typeface="Arial"/>
                        </a:rPr>
                        <a:t>0</a:t>
                      </a: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Codifica </a:t>
            </a:r>
            <a:r>
              <a:rPr dirty="0"/>
              <a:t>delle</a:t>
            </a:r>
            <a:r>
              <a:rPr spc="-35" dirty="0"/>
              <a:t> </a:t>
            </a:r>
            <a:r>
              <a:rPr spc="-5" dirty="0"/>
              <a:t>immagini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90143" y="5213602"/>
          <a:ext cx="3823970" cy="1533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745735" y="5218176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0" y="762000"/>
                </a:moveTo>
                <a:lnTo>
                  <a:pt x="1905000" y="762000"/>
                </a:lnTo>
                <a:lnTo>
                  <a:pt x="1905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45735" y="5218176"/>
            <a:ext cx="1905000" cy="190500"/>
          </a:xfrm>
          <a:custGeom>
            <a:avLst/>
            <a:gdLst/>
            <a:ahLst/>
            <a:cxnLst/>
            <a:rect l="l" t="t" r="r" b="b"/>
            <a:pathLst>
              <a:path w="1905000" h="190500">
                <a:moveTo>
                  <a:pt x="0" y="190500"/>
                </a:moveTo>
                <a:lnTo>
                  <a:pt x="1905000" y="190500"/>
                </a:lnTo>
                <a:lnTo>
                  <a:pt x="1905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45735" y="5408676"/>
            <a:ext cx="1905000" cy="190500"/>
          </a:xfrm>
          <a:custGeom>
            <a:avLst/>
            <a:gdLst/>
            <a:ahLst/>
            <a:cxnLst/>
            <a:rect l="l" t="t" r="r" b="b"/>
            <a:pathLst>
              <a:path w="1905000" h="190500">
                <a:moveTo>
                  <a:pt x="0" y="190500"/>
                </a:moveTo>
                <a:lnTo>
                  <a:pt x="1905000" y="190500"/>
                </a:lnTo>
                <a:lnTo>
                  <a:pt x="1905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45735" y="5599176"/>
            <a:ext cx="1905000" cy="190500"/>
          </a:xfrm>
          <a:custGeom>
            <a:avLst/>
            <a:gdLst/>
            <a:ahLst/>
            <a:cxnLst/>
            <a:rect l="l" t="t" r="r" b="b"/>
            <a:pathLst>
              <a:path w="1905000" h="190500">
                <a:moveTo>
                  <a:pt x="0" y="190500"/>
                </a:moveTo>
                <a:lnTo>
                  <a:pt x="1905000" y="190500"/>
                </a:lnTo>
                <a:lnTo>
                  <a:pt x="1905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45735" y="5789676"/>
            <a:ext cx="1905000" cy="190500"/>
          </a:xfrm>
          <a:custGeom>
            <a:avLst/>
            <a:gdLst/>
            <a:ahLst/>
            <a:cxnLst/>
            <a:rect l="l" t="t" r="r" b="b"/>
            <a:pathLst>
              <a:path w="1905000" h="190500">
                <a:moveTo>
                  <a:pt x="0" y="190500"/>
                </a:moveTo>
                <a:lnTo>
                  <a:pt x="1905000" y="190500"/>
                </a:lnTo>
                <a:lnTo>
                  <a:pt x="1905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36235" y="5218176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2000"/>
                </a:moveTo>
                <a:lnTo>
                  <a:pt x="190500" y="762000"/>
                </a:lnTo>
                <a:lnTo>
                  <a:pt x="1905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26735" y="5218176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2000"/>
                </a:moveTo>
                <a:lnTo>
                  <a:pt x="190500" y="762000"/>
                </a:lnTo>
                <a:lnTo>
                  <a:pt x="1905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7235" y="5218176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2000"/>
                </a:moveTo>
                <a:lnTo>
                  <a:pt x="190500" y="762000"/>
                </a:lnTo>
                <a:lnTo>
                  <a:pt x="1905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07735" y="5218176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2000"/>
                </a:moveTo>
                <a:lnTo>
                  <a:pt x="190500" y="762000"/>
                </a:lnTo>
                <a:lnTo>
                  <a:pt x="1905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98235" y="5218176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2000"/>
                </a:moveTo>
                <a:lnTo>
                  <a:pt x="190500" y="762000"/>
                </a:lnTo>
                <a:lnTo>
                  <a:pt x="1905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88735" y="5218176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2000"/>
                </a:moveTo>
                <a:lnTo>
                  <a:pt x="190500" y="762000"/>
                </a:lnTo>
                <a:lnTo>
                  <a:pt x="1905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79235" y="5218176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2000"/>
                </a:moveTo>
                <a:lnTo>
                  <a:pt x="190500" y="762000"/>
                </a:lnTo>
                <a:lnTo>
                  <a:pt x="1905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269735" y="5218176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2000"/>
                </a:moveTo>
                <a:lnTo>
                  <a:pt x="190500" y="762000"/>
                </a:lnTo>
                <a:lnTo>
                  <a:pt x="1905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60235" y="5218176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2000"/>
                </a:moveTo>
                <a:lnTo>
                  <a:pt x="190500" y="762000"/>
                </a:lnTo>
                <a:lnTo>
                  <a:pt x="1905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45735" y="5980174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0" y="761999"/>
                </a:moveTo>
                <a:lnTo>
                  <a:pt x="1905000" y="761999"/>
                </a:lnTo>
                <a:lnTo>
                  <a:pt x="19050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45735" y="5980176"/>
            <a:ext cx="1905000" cy="190500"/>
          </a:xfrm>
          <a:custGeom>
            <a:avLst/>
            <a:gdLst/>
            <a:ahLst/>
            <a:cxnLst/>
            <a:rect l="l" t="t" r="r" b="b"/>
            <a:pathLst>
              <a:path w="1905000" h="190500">
                <a:moveTo>
                  <a:pt x="0" y="190500"/>
                </a:moveTo>
                <a:lnTo>
                  <a:pt x="1905000" y="190500"/>
                </a:lnTo>
                <a:lnTo>
                  <a:pt x="1905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45735" y="6170676"/>
            <a:ext cx="1905000" cy="190500"/>
          </a:xfrm>
          <a:custGeom>
            <a:avLst/>
            <a:gdLst/>
            <a:ahLst/>
            <a:cxnLst/>
            <a:rect l="l" t="t" r="r" b="b"/>
            <a:pathLst>
              <a:path w="1905000" h="190500">
                <a:moveTo>
                  <a:pt x="0" y="190500"/>
                </a:moveTo>
                <a:lnTo>
                  <a:pt x="1905000" y="190500"/>
                </a:lnTo>
                <a:lnTo>
                  <a:pt x="1905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5735" y="6361176"/>
            <a:ext cx="1905000" cy="190500"/>
          </a:xfrm>
          <a:custGeom>
            <a:avLst/>
            <a:gdLst/>
            <a:ahLst/>
            <a:cxnLst/>
            <a:rect l="l" t="t" r="r" b="b"/>
            <a:pathLst>
              <a:path w="1905000" h="190500">
                <a:moveTo>
                  <a:pt x="0" y="190500"/>
                </a:moveTo>
                <a:lnTo>
                  <a:pt x="1905000" y="190500"/>
                </a:lnTo>
                <a:lnTo>
                  <a:pt x="1905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745735" y="6551674"/>
            <a:ext cx="1905000" cy="190500"/>
          </a:xfrm>
          <a:custGeom>
            <a:avLst/>
            <a:gdLst/>
            <a:ahLst/>
            <a:cxnLst/>
            <a:rect l="l" t="t" r="r" b="b"/>
            <a:pathLst>
              <a:path w="1905000" h="190500">
                <a:moveTo>
                  <a:pt x="0" y="190499"/>
                </a:moveTo>
                <a:lnTo>
                  <a:pt x="1905000" y="190499"/>
                </a:lnTo>
                <a:lnTo>
                  <a:pt x="19050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36235" y="5980174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1999"/>
                </a:moveTo>
                <a:lnTo>
                  <a:pt x="190500" y="761999"/>
                </a:lnTo>
                <a:lnTo>
                  <a:pt x="1905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26735" y="5980174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1999"/>
                </a:moveTo>
                <a:lnTo>
                  <a:pt x="190500" y="761999"/>
                </a:lnTo>
                <a:lnTo>
                  <a:pt x="1905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17235" y="5980174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1999"/>
                </a:moveTo>
                <a:lnTo>
                  <a:pt x="190500" y="761999"/>
                </a:lnTo>
                <a:lnTo>
                  <a:pt x="1905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07735" y="5980174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1999"/>
                </a:moveTo>
                <a:lnTo>
                  <a:pt x="190500" y="761999"/>
                </a:lnTo>
                <a:lnTo>
                  <a:pt x="1905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98235" y="5980174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1999"/>
                </a:moveTo>
                <a:lnTo>
                  <a:pt x="190500" y="761999"/>
                </a:lnTo>
                <a:lnTo>
                  <a:pt x="1905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88735" y="5980174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1999"/>
                </a:moveTo>
                <a:lnTo>
                  <a:pt x="190500" y="761999"/>
                </a:lnTo>
                <a:lnTo>
                  <a:pt x="1905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79235" y="5980174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1999"/>
                </a:moveTo>
                <a:lnTo>
                  <a:pt x="190500" y="761999"/>
                </a:lnTo>
                <a:lnTo>
                  <a:pt x="1905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69735" y="5980174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1999"/>
                </a:moveTo>
                <a:lnTo>
                  <a:pt x="190500" y="761999"/>
                </a:lnTo>
                <a:lnTo>
                  <a:pt x="1905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60235" y="5980174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1999"/>
                </a:moveTo>
                <a:lnTo>
                  <a:pt x="190500" y="761999"/>
                </a:lnTo>
                <a:lnTo>
                  <a:pt x="1905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650735" y="5218176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0" y="762000"/>
                </a:moveTo>
                <a:lnTo>
                  <a:pt x="1905000" y="762000"/>
                </a:lnTo>
                <a:lnTo>
                  <a:pt x="1905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50735" y="5218176"/>
            <a:ext cx="1905000" cy="190500"/>
          </a:xfrm>
          <a:custGeom>
            <a:avLst/>
            <a:gdLst/>
            <a:ahLst/>
            <a:cxnLst/>
            <a:rect l="l" t="t" r="r" b="b"/>
            <a:pathLst>
              <a:path w="1905000" h="190500">
                <a:moveTo>
                  <a:pt x="0" y="190500"/>
                </a:moveTo>
                <a:lnTo>
                  <a:pt x="1905000" y="190500"/>
                </a:lnTo>
                <a:lnTo>
                  <a:pt x="1905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50735" y="5408676"/>
            <a:ext cx="1905000" cy="190500"/>
          </a:xfrm>
          <a:custGeom>
            <a:avLst/>
            <a:gdLst/>
            <a:ahLst/>
            <a:cxnLst/>
            <a:rect l="l" t="t" r="r" b="b"/>
            <a:pathLst>
              <a:path w="1905000" h="190500">
                <a:moveTo>
                  <a:pt x="0" y="190500"/>
                </a:moveTo>
                <a:lnTo>
                  <a:pt x="1905000" y="190500"/>
                </a:lnTo>
                <a:lnTo>
                  <a:pt x="1905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50735" y="5599176"/>
            <a:ext cx="1905000" cy="190500"/>
          </a:xfrm>
          <a:custGeom>
            <a:avLst/>
            <a:gdLst/>
            <a:ahLst/>
            <a:cxnLst/>
            <a:rect l="l" t="t" r="r" b="b"/>
            <a:pathLst>
              <a:path w="1905000" h="190500">
                <a:moveTo>
                  <a:pt x="0" y="190500"/>
                </a:moveTo>
                <a:lnTo>
                  <a:pt x="1905000" y="190500"/>
                </a:lnTo>
                <a:lnTo>
                  <a:pt x="1905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650735" y="5789676"/>
            <a:ext cx="1905000" cy="190500"/>
          </a:xfrm>
          <a:custGeom>
            <a:avLst/>
            <a:gdLst/>
            <a:ahLst/>
            <a:cxnLst/>
            <a:rect l="l" t="t" r="r" b="b"/>
            <a:pathLst>
              <a:path w="1905000" h="190500">
                <a:moveTo>
                  <a:pt x="0" y="190500"/>
                </a:moveTo>
                <a:lnTo>
                  <a:pt x="1905000" y="190500"/>
                </a:lnTo>
                <a:lnTo>
                  <a:pt x="1905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841235" y="5218176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2000"/>
                </a:moveTo>
                <a:lnTo>
                  <a:pt x="190500" y="762000"/>
                </a:lnTo>
                <a:lnTo>
                  <a:pt x="1905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31735" y="5218176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2000"/>
                </a:moveTo>
                <a:lnTo>
                  <a:pt x="190500" y="762000"/>
                </a:lnTo>
                <a:lnTo>
                  <a:pt x="1905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222235" y="5218176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2000"/>
                </a:moveTo>
                <a:lnTo>
                  <a:pt x="190500" y="762000"/>
                </a:lnTo>
                <a:lnTo>
                  <a:pt x="1905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412735" y="5218176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2000"/>
                </a:moveTo>
                <a:lnTo>
                  <a:pt x="190500" y="762000"/>
                </a:lnTo>
                <a:lnTo>
                  <a:pt x="1905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03235" y="5218176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2000"/>
                </a:moveTo>
                <a:lnTo>
                  <a:pt x="190500" y="762000"/>
                </a:lnTo>
                <a:lnTo>
                  <a:pt x="1905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793735" y="5218176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2000"/>
                </a:moveTo>
                <a:lnTo>
                  <a:pt x="190500" y="762000"/>
                </a:lnTo>
                <a:lnTo>
                  <a:pt x="1905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984235" y="5218176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2000"/>
                </a:moveTo>
                <a:lnTo>
                  <a:pt x="190500" y="762000"/>
                </a:lnTo>
                <a:lnTo>
                  <a:pt x="1905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174735" y="5218176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2000"/>
                </a:moveTo>
                <a:lnTo>
                  <a:pt x="190500" y="762000"/>
                </a:lnTo>
                <a:lnTo>
                  <a:pt x="1905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65235" y="5218176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2000"/>
                </a:moveTo>
                <a:lnTo>
                  <a:pt x="190500" y="762000"/>
                </a:lnTo>
                <a:lnTo>
                  <a:pt x="1905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650735" y="5980174"/>
            <a:ext cx="1905000" cy="762000"/>
          </a:xfrm>
          <a:custGeom>
            <a:avLst/>
            <a:gdLst/>
            <a:ahLst/>
            <a:cxnLst/>
            <a:rect l="l" t="t" r="r" b="b"/>
            <a:pathLst>
              <a:path w="1905000" h="762000">
                <a:moveTo>
                  <a:pt x="0" y="761999"/>
                </a:moveTo>
                <a:lnTo>
                  <a:pt x="1905000" y="761999"/>
                </a:lnTo>
                <a:lnTo>
                  <a:pt x="19050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650735" y="5980176"/>
            <a:ext cx="1905000" cy="190500"/>
          </a:xfrm>
          <a:custGeom>
            <a:avLst/>
            <a:gdLst/>
            <a:ahLst/>
            <a:cxnLst/>
            <a:rect l="l" t="t" r="r" b="b"/>
            <a:pathLst>
              <a:path w="1905000" h="190500">
                <a:moveTo>
                  <a:pt x="0" y="190500"/>
                </a:moveTo>
                <a:lnTo>
                  <a:pt x="1905000" y="190500"/>
                </a:lnTo>
                <a:lnTo>
                  <a:pt x="1905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50735" y="6170676"/>
            <a:ext cx="1905000" cy="190500"/>
          </a:xfrm>
          <a:custGeom>
            <a:avLst/>
            <a:gdLst/>
            <a:ahLst/>
            <a:cxnLst/>
            <a:rect l="l" t="t" r="r" b="b"/>
            <a:pathLst>
              <a:path w="1905000" h="190500">
                <a:moveTo>
                  <a:pt x="0" y="190500"/>
                </a:moveTo>
                <a:lnTo>
                  <a:pt x="1905000" y="190500"/>
                </a:lnTo>
                <a:lnTo>
                  <a:pt x="1905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50735" y="6361176"/>
            <a:ext cx="1905000" cy="190500"/>
          </a:xfrm>
          <a:custGeom>
            <a:avLst/>
            <a:gdLst/>
            <a:ahLst/>
            <a:cxnLst/>
            <a:rect l="l" t="t" r="r" b="b"/>
            <a:pathLst>
              <a:path w="1905000" h="190500">
                <a:moveTo>
                  <a:pt x="0" y="190500"/>
                </a:moveTo>
                <a:lnTo>
                  <a:pt x="1905000" y="190500"/>
                </a:lnTo>
                <a:lnTo>
                  <a:pt x="19050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50735" y="6551674"/>
            <a:ext cx="1905000" cy="190500"/>
          </a:xfrm>
          <a:custGeom>
            <a:avLst/>
            <a:gdLst/>
            <a:ahLst/>
            <a:cxnLst/>
            <a:rect l="l" t="t" r="r" b="b"/>
            <a:pathLst>
              <a:path w="1905000" h="190500">
                <a:moveTo>
                  <a:pt x="0" y="190499"/>
                </a:moveTo>
                <a:lnTo>
                  <a:pt x="1905000" y="190499"/>
                </a:lnTo>
                <a:lnTo>
                  <a:pt x="1905000" y="0"/>
                </a:lnTo>
                <a:lnTo>
                  <a:pt x="0" y="0"/>
                </a:lnTo>
                <a:lnTo>
                  <a:pt x="0" y="1904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41235" y="5980174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1999"/>
                </a:moveTo>
                <a:lnTo>
                  <a:pt x="190500" y="761999"/>
                </a:lnTo>
                <a:lnTo>
                  <a:pt x="1905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31735" y="5980174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1999"/>
                </a:moveTo>
                <a:lnTo>
                  <a:pt x="190500" y="761999"/>
                </a:lnTo>
                <a:lnTo>
                  <a:pt x="1905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22235" y="5980174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1999"/>
                </a:moveTo>
                <a:lnTo>
                  <a:pt x="190500" y="761999"/>
                </a:lnTo>
                <a:lnTo>
                  <a:pt x="1905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412735" y="5980174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1999"/>
                </a:moveTo>
                <a:lnTo>
                  <a:pt x="190500" y="761999"/>
                </a:lnTo>
                <a:lnTo>
                  <a:pt x="1905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603235" y="5980174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1999"/>
                </a:moveTo>
                <a:lnTo>
                  <a:pt x="190500" y="761999"/>
                </a:lnTo>
                <a:lnTo>
                  <a:pt x="1905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793735" y="5980174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1999"/>
                </a:moveTo>
                <a:lnTo>
                  <a:pt x="190500" y="761999"/>
                </a:lnTo>
                <a:lnTo>
                  <a:pt x="1905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984235" y="5980174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1999"/>
                </a:moveTo>
                <a:lnTo>
                  <a:pt x="190500" y="761999"/>
                </a:lnTo>
                <a:lnTo>
                  <a:pt x="1905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174735" y="5980174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1999"/>
                </a:moveTo>
                <a:lnTo>
                  <a:pt x="190500" y="761999"/>
                </a:lnTo>
                <a:lnTo>
                  <a:pt x="1905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365235" y="5980174"/>
            <a:ext cx="190500" cy="762000"/>
          </a:xfrm>
          <a:custGeom>
            <a:avLst/>
            <a:gdLst/>
            <a:ahLst/>
            <a:cxnLst/>
            <a:rect l="l" t="t" r="r" b="b"/>
            <a:pathLst>
              <a:path w="190500" h="762000">
                <a:moveTo>
                  <a:pt x="0" y="761999"/>
                </a:moveTo>
                <a:lnTo>
                  <a:pt x="190500" y="761999"/>
                </a:lnTo>
                <a:lnTo>
                  <a:pt x="1905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888735" y="521817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888735" y="5218176"/>
            <a:ext cx="190500" cy="190500"/>
          </a:xfrm>
          <a:custGeom>
            <a:avLst/>
            <a:gdLst/>
            <a:ahLst/>
            <a:cxnLst/>
            <a:rect l="l" t="t" r="r" b="b"/>
            <a:pathLst>
              <a:path w="190500" h="190500">
                <a:moveTo>
                  <a:pt x="0" y="190500"/>
                </a:moveTo>
                <a:lnTo>
                  <a:pt x="190500" y="190500"/>
                </a:lnTo>
                <a:lnTo>
                  <a:pt x="190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698235" y="5408676"/>
            <a:ext cx="571500" cy="190500"/>
          </a:xfrm>
          <a:custGeom>
            <a:avLst/>
            <a:gdLst/>
            <a:ahLst/>
            <a:cxnLst/>
            <a:rect l="l" t="t" r="r" b="b"/>
            <a:pathLst>
              <a:path w="571500" h="190500">
                <a:moveTo>
                  <a:pt x="0" y="190500"/>
                </a:moveTo>
                <a:lnTo>
                  <a:pt x="571500" y="190500"/>
                </a:lnTo>
                <a:lnTo>
                  <a:pt x="571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698235" y="5408676"/>
            <a:ext cx="571500" cy="190500"/>
          </a:xfrm>
          <a:custGeom>
            <a:avLst/>
            <a:gdLst/>
            <a:ahLst/>
            <a:cxnLst/>
            <a:rect l="l" t="t" r="r" b="b"/>
            <a:pathLst>
              <a:path w="571500" h="190500">
                <a:moveTo>
                  <a:pt x="0" y="190500"/>
                </a:moveTo>
                <a:lnTo>
                  <a:pt x="571500" y="190500"/>
                </a:lnTo>
                <a:lnTo>
                  <a:pt x="571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698235" y="5599176"/>
            <a:ext cx="952500" cy="190500"/>
          </a:xfrm>
          <a:custGeom>
            <a:avLst/>
            <a:gdLst/>
            <a:ahLst/>
            <a:cxnLst/>
            <a:rect l="l" t="t" r="r" b="b"/>
            <a:pathLst>
              <a:path w="952500" h="190500">
                <a:moveTo>
                  <a:pt x="0" y="190500"/>
                </a:moveTo>
                <a:lnTo>
                  <a:pt x="952500" y="190500"/>
                </a:lnTo>
                <a:lnTo>
                  <a:pt x="952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98235" y="5599176"/>
            <a:ext cx="952500" cy="190500"/>
          </a:xfrm>
          <a:custGeom>
            <a:avLst/>
            <a:gdLst/>
            <a:ahLst/>
            <a:cxnLst/>
            <a:rect l="l" t="t" r="r" b="b"/>
            <a:pathLst>
              <a:path w="952500" h="190500">
                <a:moveTo>
                  <a:pt x="0" y="190500"/>
                </a:moveTo>
                <a:lnTo>
                  <a:pt x="952500" y="190500"/>
                </a:lnTo>
                <a:lnTo>
                  <a:pt x="952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507735" y="6170676"/>
            <a:ext cx="2095500" cy="190500"/>
          </a:xfrm>
          <a:custGeom>
            <a:avLst/>
            <a:gdLst/>
            <a:ahLst/>
            <a:cxnLst/>
            <a:rect l="l" t="t" r="r" b="b"/>
            <a:pathLst>
              <a:path w="2095500" h="190500">
                <a:moveTo>
                  <a:pt x="0" y="190500"/>
                </a:moveTo>
                <a:lnTo>
                  <a:pt x="2095500" y="190500"/>
                </a:lnTo>
                <a:lnTo>
                  <a:pt x="2095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07735" y="6170676"/>
            <a:ext cx="2095500" cy="190500"/>
          </a:xfrm>
          <a:custGeom>
            <a:avLst/>
            <a:gdLst/>
            <a:ahLst/>
            <a:cxnLst/>
            <a:rect l="l" t="t" r="r" b="b"/>
            <a:pathLst>
              <a:path w="2095500" h="190500">
                <a:moveTo>
                  <a:pt x="0" y="190500"/>
                </a:moveTo>
                <a:lnTo>
                  <a:pt x="2095500" y="190500"/>
                </a:lnTo>
                <a:lnTo>
                  <a:pt x="2095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507735" y="5980176"/>
            <a:ext cx="1714500" cy="190500"/>
          </a:xfrm>
          <a:custGeom>
            <a:avLst/>
            <a:gdLst/>
            <a:ahLst/>
            <a:cxnLst/>
            <a:rect l="l" t="t" r="r" b="b"/>
            <a:pathLst>
              <a:path w="1714500" h="190500">
                <a:moveTo>
                  <a:pt x="0" y="190500"/>
                </a:moveTo>
                <a:lnTo>
                  <a:pt x="1714500" y="190500"/>
                </a:lnTo>
                <a:lnTo>
                  <a:pt x="1714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507735" y="5980176"/>
            <a:ext cx="1714500" cy="190500"/>
          </a:xfrm>
          <a:custGeom>
            <a:avLst/>
            <a:gdLst/>
            <a:ahLst/>
            <a:cxnLst/>
            <a:rect l="l" t="t" r="r" b="b"/>
            <a:pathLst>
              <a:path w="1714500" h="190500">
                <a:moveTo>
                  <a:pt x="0" y="190500"/>
                </a:moveTo>
                <a:lnTo>
                  <a:pt x="1714500" y="190500"/>
                </a:lnTo>
                <a:lnTo>
                  <a:pt x="1714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698235" y="5789676"/>
            <a:ext cx="1333500" cy="190500"/>
          </a:xfrm>
          <a:custGeom>
            <a:avLst/>
            <a:gdLst/>
            <a:ahLst/>
            <a:cxnLst/>
            <a:rect l="l" t="t" r="r" b="b"/>
            <a:pathLst>
              <a:path w="1333500" h="190500">
                <a:moveTo>
                  <a:pt x="0" y="190500"/>
                </a:moveTo>
                <a:lnTo>
                  <a:pt x="1333500" y="190500"/>
                </a:lnTo>
                <a:lnTo>
                  <a:pt x="1333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698235" y="5789676"/>
            <a:ext cx="1333500" cy="190500"/>
          </a:xfrm>
          <a:custGeom>
            <a:avLst/>
            <a:gdLst/>
            <a:ahLst/>
            <a:cxnLst/>
            <a:rect l="l" t="t" r="r" b="b"/>
            <a:pathLst>
              <a:path w="1333500" h="190500">
                <a:moveTo>
                  <a:pt x="0" y="190500"/>
                </a:moveTo>
                <a:lnTo>
                  <a:pt x="1333500" y="190500"/>
                </a:lnTo>
                <a:lnTo>
                  <a:pt x="13335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02742" y="1583181"/>
            <a:ext cx="8466455" cy="3388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98110" marR="347345">
              <a:lnSpc>
                <a:spcPct val="100000"/>
              </a:lnSpc>
              <a:spcBef>
                <a:spcPts val="95"/>
              </a:spcBef>
              <a:tabLst>
                <a:tab pos="6036310" algn="l"/>
                <a:tab pos="6484620" algn="l"/>
                <a:tab pos="6604634" algn="l"/>
                <a:tab pos="6990715" algn="l"/>
                <a:tab pos="7316470" algn="l"/>
                <a:tab pos="7772400" algn="l"/>
                <a:tab pos="7950834" algn="l"/>
              </a:tabLst>
            </a:pPr>
            <a:r>
              <a:rPr sz="1600" spc="-5" dirty="0">
                <a:latin typeface="Arial"/>
                <a:cs typeface="Arial"/>
              </a:rPr>
              <a:t>Poiché una sequenza di bit è  lineare, è necessario definire  c</a:t>
            </a:r>
            <a:r>
              <a:rPr sz="1600" spc="-10" dirty="0">
                <a:latin typeface="Arial"/>
                <a:cs typeface="Arial"/>
              </a:rPr>
              <a:t>on</a:t>
            </a:r>
            <a:r>
              <a:rPr sz="1600" dirty="0">
                <a:latin typeface="Arial"/>
                <a:cs typeface="Arial"/>
              </a:rPr>
              <a:t>v</a:t>
            </a:r>
            <a:r>
              <a:rPr sz="1600" spc="-10" dirty="0">
                <a:latin typeface="Arial"/>
                <a:cs typeface="Arial"/>
              </a:rPr>
              <a:t>enzio</a:t>
            </a:r>
            <a:r>
              <a:rPr sz="1600" spc="-15" dirty="0">
                <a:latin typeface="Arial"/>
                <a:cs typeface="Arial"/>
              </a:rPr>
              <a:t>n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p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5" dirty="0">
                <a:latin typeface="Arial"/>
                <a:cs typeface="Arial"/>
              </a:rPr>
              <a:t>o</a:t>
            </a:r>
            <a:r>
              <a:rPr sz="1600" spc="-5" dirty="0">
                <a:latin typeface="Arial"/>
                <a:cs typeface="Arial"/>
              </a:rPr>
              <a:t>rdinare</a:t>
            </a:r>
            <a:r>
              <a:rPr sz="1600" dirty="0">
                <a:latin typeface="Arial"/>
                <a:cs typeface="Arial"/>
              </a:rPr>
              <a:t>		la  </a:t>
            </a:r>
            <a:r>
              <a:rPr sz="1600" spc="-10" dirty="0">
                <a:latin typeface="Arial"/>
                <a:cs typeface="Arial"/>
              </a:rPr>
              <a:t>gr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spc="-10" dirty="0">
                <a:latin typeface="Arial"/>
                <a:cs typeface="Arial"/>
              </a:rPr>
              <a:t>g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ia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de</a:t>
            </a:r>
            <a:r>
              <a:rPr sz="1600" spc="-5" dirty="0">
                <a:latin typeface="Arial"/>
                <a:cs typeface="Arial"/>
              </a:rPr>
              <a:t>i</a:t>
            </a:r>
            <a:r>
              <a:rPr sz="1600" dirty="0">
                <a:latin typeface="Arial"/>
                <a:cs typeface="Arial"/>
              </a:rPr>
              <a:t>		</a:t>
            </a:r>
            <a:r>
              <a:rPr sz="1600" spc="-20" dirty="0">
                <a:latin typeface="Arial"/>
                <a:cs typeface="Arial"/>
              </a:rPr>
              <a:t>p</a:t>
            </a:r>
            <a:r>
              <a:rPr sz="1600" spc="-5" dirty="0">
                <a:latin typeface="Arial"/>
                <a:cs typeface="Arial"/>
              </a:rPr>
              <a:t>ix</a:t>
            </a:r>
            <a:r>
              <a:rPr sz="1600" spc="-20" dirty="0">
                <a:latin typeface="Arial"/>
                <a:cs typeface="Arial"/>
              </a:rPr>
              <a:t>e</a:t>
            </a:r>
            <a:r>
              <a:rPr sz="1600" spc="-5" dirty="0">
                <a:latin typeface="Arial"/>
                <a:cs typeface="Arial"/>
              </a:rPr>
              <a:t>l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in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una  </a:t>
            </a:r>
            <a:r>
              <a:rPr sz="1600" spc="-5" dirty="0">
                <a:latin typeface="Arial"/>
                <a:cs typeface="Arial"/>
              </a:rPr>
              <a:t>sequenza.</a:t>
            </a:r>
            <a:endParaRPr sz="1600">
              <a:latin typeface="Arial"/>
              <a:cs typeface="Arial"/>
            </a:endParaRPr>
          </a:p>
          <a:p>
            <a:pPr marL="5198110" marR="347345" algn="just">
              <a:lnSpc>
                <a:spcPct val="100000"/>
              </a:lnSpc>
              <a:tabLst>
                <a:tab pos="6467475" algn="l"/>
                <a:tab pos="7996555" algn="l"/>
              </a:tabLst>
            </a:pPr>
            <a:r>
              <a:rPr sz="1600" spc="-10" dirty="0">
                <a:latin typeface="Arial"/>
                <a:cs typeface="Arial"/>
              </a:rPr>
              <a:t>Non sempre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cortorno della  figura coincide </a:t>
            </a:r>
            <a:r>
              <a:rPr sz="1600" spc="-10" dirty="0">
                <a:latin typeface="Arial"/>
                <a:cs typeface="Arial"/>
              </a:rPr>
              <a:t>con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10" dirty="0">
                <a:latin typeface="Arial"/>
                <a:cs typeface="Arial"/>
              </a:rPr>
              <a:t>linee della  griglia. Quella </a:t>
            </a:r>
            <a:r>
              <a:rPr sz="1600" spc="-5" dirty="0">
                <a:latin typeface="Arial"/>
                <a:cs typeface="Arial"/>
              </a:rPr>
              <a:t>che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10" dirty="0">
                <a:latin typeface="Arial"/>
                <a:cs typeface="Arial"/>
              </a:rPr>
              <a:t>ottiene  ne</a:t>
            </a:r>
            <a:r>
              <a:rPr sz="1600" spc="-15" dirty="0">
                <a:latin typeface="Arial"/>
                <a:cs typeface="Arial"/>
              </a:rPr>
              <a:t>l</a:t>
            </a:r>
            <a:r>
              <a:rPr sz="1600" spc="-5" dirty="0">
                <a:latin typeface="Arial"/>
                <a:cs typeface="Arial"/>
              </a:rPr>
              <a:t>la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c</a:t>
            </a:r>
            <a:r>
              <a:rPr sz="1600" spc="-2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dific</a:t>
            </a:r>
            <a:r>
              <a:rPr sz="1600" spc="-5" dirty="0">
                <a:latin typeface="Arial"/>
                <a:cs typeface="Arial"/>
              </a:rPr>
              <a:t>a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" dirty="0">
                <a:latin typeface="Arial"/>
                <a:cs typeface="Arial"/>
              </a:rPr>
              <a:t>è  un’approssimazione della figura  </a:t>
            </a:r>
            <a:r>
              <a:rPr sz="1600" spc="-10" dirty="0">
                <a:latin typeface="Arial"/>
                <a:cs typeface="Arial"/>
              </a:rPr>
              <a:t>originaria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600" spc="-5" dirty="0">
                <a:latin typeface="Arial"/>
                <a:cs typeface="Arial"/>
              </a:rPr>
              <a:t>La </a:t>
            </a:r>
            <a:r>
              <a:rPr sz="1600" spc="-10" dirty="0">
                <a:latin typeface="Arial"/>
                <a:cs typeface="Arial"/>
              </a:rPr>
              <a:t>rappresentazione </a:t>
            </a:r>
            <a:r>
              <a:rPr sz="1600" spc="-5" dirty="0">
                <a:latin typeface="Arial"/>
                <a:cs typeface="Arial"/>
              </a:rPr>
              <a:t>sarà più fedele all’aumentare del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di pixel, ossia al diminuire</a:t>
            </a:r>
            <a:r>
              <a:rPr sz="1600" spc="1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dimensioni </a:t>
            </a:r>
            <a:r>
              <a:rPr sz="1600" spc="-10" dirty="0">
                <a:latin typeface="Arial"/>
                <a:cs typeface="Arial"/>
              </a:rPr>
              <a:t>dei quadratini </a:t>
            </a:r>
            <a:r>
              <a:rPr sz="1600" spc="-5" dirty="0">
                <a:latin typeface="Arial"/>
                <a:cs typeface="Arial"/>
              </a:rPr>
              <a:t>della griglia in cui è suddivisa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l’immagine</a:t>
            </a:r>
            <a:endParaRPr sz="1600">
              <a:latin typeface="Arial"/>
              <a:cs typeface="Arial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77" name="object 77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8824" y="2833116"/>
            <a:ext cx="6858000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La</a:t>
            </a:r>
            <a:r>
              <a:rPr spc="-5" dirty="0"/>
              <a:t> risoluzione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497471"/>
            <a:ext cx="5388610" cy="93408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3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Arial"/>
                <a:cs typeface="Arial"/>
              </a:rPr>
              <a:t>dpi= dot per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inch</a:t>
            </a:r>
            <a:endParaRPr sz="32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459"/>
              </a:spcBef>
              <a:tabLst>
                <a:tab pos="704215" algn="l"/>
              </a:tabLst>
            </a:pPr>
            <a:r>
              <a:rPr sz="1600" spc="-95" dirty="0">
                <a:latin typeface="Arial"/>
                <a:cs typeface="Arial"/>
              </a:rPr>
              <a:t>–	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di pixel presenti su </a:t>
            </a: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linea lunga </a:t>
            </a:r>
            <a:r>
              <a:rPr sz="1600" spc="-10" dirty="0">
                <a:latin typeface="Arial"/>
                <a:cs typeface="Arial"/>
              </a:rPr>
              <a:t>2,54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cm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Spazio </a:t>
            </a:r>
            <a:r>
              <a:rPr spc="-5" dirty="0"/>
              <a:t>dei colori</a:t>
            </a:r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6790" y="1582295"/>
            <a:ext cx="4571365" cy="4107815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0"/>
              </a:spcBef>
            </a:pPr>
            <a:r>
              <a:rPr sz="2000" spc="-5" dirty="0">
                <a:latin typeface="Arial"/>
                <a:cs typeface="Arial"/>
              </a:rPr>
              <a:t>RGB</a:t>
            </a:r>
            <a:endParaRPr sz="2000">
              <a:latin typeface="Arial"/>
              <a:cs typeface="Arial"/>
            </a:endParaRPr>
          </a:p>
          <a:p>
            <a:pPr marL="190500" marR="5080" algn="just">
              <a:lnSpc>
                <a:spcPct val="101299"/>
              </a:lnSpc>
              <a:spcBef>
                <a:spcPts val="855"/>
              </a:spcBef>
            </a:pPr>
            <a:r>
              <a:rPr sz="1600" spc="-5" dirty="0">
                <a:latin typeface="Arial"/>
                <a:cs typeface="Arial"/>
              </a:rPr>
              <a:t>Sistema additivo: i colori ROSSO, VERDE e  BLU (RGB)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mescolano tra loro creando colori  di luminosità maggiore. Viene utilizzato </a:t>
            </a:r>
            <a:r>
              <a:rPr sz="1600" spc="-10" dirty="0">
                <a:latin typeface="Arial"/>
                <a:cs typeface="Arial"/>
              </a:rPr>
              <a:t>quando 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10" dirty="0">
                <a:latin typeface="Arial"/>
                <a:cs typeface="Arial"/>
              </a:rPr>
              <a:t>vogliono </a:t>
            </a:r>
            <a:r>
              <a:rPr sz="1600" spc="-5" dirty="0">
                <a:latin typeface="Arial"/>
                <a:cs typeface="Arial"/>
              </a:rPr>
              <a:t>mischiare fasci di </a:t>
            </a:r>
            <a:r>
              <a:rPr sz="1600" spc="-10" dirty="0">
                <a:latin typeface="Arial"/>
                <a:cs typeface="Arial"/>
              </a:rPr>
              <a:t>luce </a:t>
            </a:r>
            <a:r>
              <a:rPr sz="1600" spc="-5" dirty="0">
                <a:latin typeface="Arial"/>
                <a:cs typeface="Arial"/>
              </a:rPr>
              <a:t>colorata, ad  esempio sugli schermi e sui</a:t>
            </a:r>
            <a:r>
              <a:rPr sz="16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monitor.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Arial"/>
                <a:cs typeface="Arial"/>
              </a:rPr>
              <a:t>CMY</a:t>
            </a:r>
            <a:endParaRPr sz="2000">
              <a:latin typeface="Arial"/>
              <a:cs typeface="Arial"/>
            </a:endParaRPr>
          </a:p>
          <a:p>
            <a:pPr marL="190500" marR="5080" algn="just">
              <a:lnSpc>
                <a:spcPct val="101299"/>
              </a:lnSpc>
              <a:spcBef>
                <a:spcPts val="855"/>
              </a:spcBef>
            </a:pPr>
            <a:r>
              <a:rPr sz="1600" spc="-5" dirty="0">
                <a:latin typeface="Arial"/>
                <a:cs typeface="Arial"/>
              </a:rPr>
              <a:t>Sistema </a:t>
            </a:r>
            <a:r>
              <a:rPr sz="1600" dirty="0">
                <a:latin typeface="Arial"/>
                <a:cs typeface="Arial"/>
              </a:rPr>
              <a:t>sottrattivo: </a:t>
            </a:r>
            <a:r>
              <a:rPr sz="1600" spc="-5" dirty="0">
                <a:latin typeface="Arial"/>
                <a:cs typeface="Arial"/>
              </a:rPr>
              <a:t>CIANO, MAGENTA e  GIALLO (CMY). I colori che </a:t>
            </a:r>
            <a:r>
              <a:rPr sz="1600" spc="-10" dirty="0">
                <a:latin typeface="Arial"/>
                <a:cs typeface="Arial"/>
              </a:rPr>
              <a:t>vengono generati  </a:t>
            </a:r>
            <a:r>
              <a:rPr sz="1600" spc="-5" dirty="0">
                <a:latin typeface="Arial"/>
                <a:cs typeface="Arial"/>
              </a:rPr>
              <a:t>hanno meno luminosità. Questo sistema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15" dirty="0">
                <a:latin typeface="Arial"/>
                <a:cs typeface="Arial"/>
              </a:rPr>
              <a:t>usa  </a:t>
            </a:r>
            <a:r>
              <a:rPr sz="1600" spc="-5" dirty="0">
                <a:latin typeface="Arial"/>
                <a:cs typeface="Arial"/>
              </a:rPr>
              <a:t>nel caso in </a:t>
            </a:r>
            <a:r>
              <a:rPr sz="1600" spc="-10" dirty="0">
                <a:latin typeface="Arial"/>
                <a:cs typeface="Arial"/>
              </a:rPr>
              <a:t>cui </a:t>
            </a:r>
            <a:r>
              <a:rPr sz="1600" spc="-5" dirty="0">
                <a:latin typeface="Arial"/>
                <a:cs typeface="Arial"/>
              </a:rPr>
              <a:t>si mischiano sostanze </a:t>
            </a:r>
            <a:r>
              <a:rPr sz="1600" spc="-10" dirty="0">
                <a:latin typeface="Arial"/>
                <a:cs typeface="Arial"/>
              </a:rPr>
              <a:t>colorate  </a:t>
            </a:r>
            <a:r>
              <a:rPr sz="1600" spc="-5" dirty="0">
                <a:latin typeface="Arial"/>
                <a:cs typeface="Arial"/>
              </a:rPr>
              <a:t>(che riflettono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luce): inchiostri, tempere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etc.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0552" y="1629155"/>
            <a:ext cx="2808731" cy="221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0552" y="4076700"/>
            <a:ext cx="2808731" cy="2218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58</a:t>
            </a:fld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64991" y="2564892"/>
            <a:ext cx="559308" cy="591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Rappresentazione dei</a:t>
            </a:r>
            <a:r>
              <a:rPr spc="-15" dirty="0"/>
              <a:t> </a:t>
            </a:r>
            <a:r>
              <a:rPr spc="-5" dirty="0"/>
              <a:t>colori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9590" y="1601165"/>
            <a:ext cx="8589645" cy="4779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61975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561975" algn="l"/>
                <a:tab pos="562610" algn="l"/>
              </a:tabLst>
            </a:pPr>
            <a:r>
              <a:rPr sz="1600" spc="-5" dirty="0">
                <a:latin typeface="Arial"/>
                <a:cs typeface="Arial"/>
              </a:rPr>
              <a:t>Se si fa corrispondere a ogni pixel un byte, </a:t>
            </a:r>
            <a:r>
              <a:rPr sz="1600" spc="-10" dirty="0">
                <a:latin typeface="Arial"/>
                <a:cs typeface="Arial"/>
              </a:rPr>
              <a:t>potremo </a:t>
            </a:r>
            <a:r>
              <a:rPr sz="1600" spc="-5" dirty="0">
                <a:latin typeface="Arial"/>
                <a:cs typeface="Arial"/>
              </a:rPr>
              <a:t>differenziare 256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colori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561975" indent="-343535">
              <a:lnSpc>
                <a:spcPct val="100000"/>
              </a:lnSpc>
              <a:buChar char="•"/>
              <a:tabLst>
                <a:tab pos="561975" algn="l"/>
                <a:tab pos="562610" algn="l"/>
              </a:tabLst>
            </a:pPr>
            <a:r>
              <a:rPr sz="1600" spc="-5" dirty="0">
                <a:latin typeface="Arial"/>
                <a:cs typeface="Arial"/>
              </a:rPr>
              <a:t>Necessità di </a:t>
            </a: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tabella di codifica </a:t>
            </a:r>
            <a:r>
              <a:rPr sz="1600" spc="-10" dirty="0">
                <a:latin typeface="Arial"/>
                <a:cs typeface="Arial"/>
              </a:rPr>
              <a:t>dei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colori…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133475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Arial"/>
                <a:cs typeface="Arial"/>
              </a:rPr>
              <a:t>Ad es: </a:t>
            </a:r>
            <a:r>
              <a:rPr sz="1600" spc="-10" dirty="0">
                <a:latin typeface="Arial"/>
                <a:cs typeface="Arial"/>
              </a:rPr>
              <a:t>00101101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Wingdings"/>
                <a:cs typeface="Wingdings"/>
              </a:rPr>
              <a:t></a:t>
            </a:r>
            <a:endParaRPr sz="1600">
              <a:latin typeface="Wingdings"/>
              <a:cs typeface="Wingding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561975" indent="-343535">
              <a:lnSpc>
                <a:spcPct val="100000"/>
              </a:lnSpc>
              <a:buChar char="•"/>
              <a:tabLst>
                <a:tab pos="561975" algn="l"/>
                <a:tab pos="562610" algn="l"/>
              </a:tabLst>
            </a:pPr>
            <a:r>
              <a:rPr sz="1600" spc="-5" dirty="0">
                <a:latin typeface="Arial"/>
                <a:cs typeface="Arial"/>
              </a:rPr>
              <a:t>L’immagine viene fatta </a:t>
            </a:r>
            <a:r>
              <a:rPr sz="1600" spc="-10" dirty="0">
                <a:latin typeface="Arial"/>
                <a:cs typeface="Arial"/>
              </a:rPr>
              <a:t>corrispondere </a:t>
            </a:r>
            <a:r>
              <a:rPr sz="1600" spc="-5" dirty="0">
                <a:latin typeface="Arial"/>
                <a:cs typeface="Arial"/>
              </a:rPr>
              <a:t>a </a:t>
            </a:r>
            <a:r>
              <a:rPr sz="1600" spc="-10" dirty="0">
                <a:latin typeface="Arial"/>
                <a:cs typeface="Arial"/>
              </a:rPr>
              <a:t>una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matrice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561975" indent="-343535">
              <a:lnSpc>
                <a:spcPts val="1825"/>
              </a:lnSpc>
              <a:buChar char="•"/>
              <a:tabLst>
                <a:tab pos="561975" algn="l"/>
                <a:tab pos="562610" algn="l"/>
              </a:tabLst>
            </a:pPr>
            <a:r>
              <a:rPr sz="1600" spc="-10" dirty="0">
                <a:latin typeface="Arial"/>
                <a:cs typeface="Arial"/>
              </a:rPr>
              <a:t>Ogni </a:t>
            </a:r>
            <a:r>
              <a:rPr sz="1600" spc="-5" dirty="0">
                <a:latin typeface="Arial"/>
                <a:cs typeface="Arial"/>
              </a:rPr>
              <a:t>pixel dell’immagine viene codificato dalla sequenza di ‘0’ e ‘1’ associato al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suo</a:t>
            </a:r>
            <a:endParaRPr sz="1600">
              <a:latin typeface="Arial"/>
              <a:cs typeface="Arial"/>
            </a:endParaRPr>
          </a:p>
          <a:p>
            <a:pPr marL="561975">
              <a:lnSpc>
                <a:spcPts val="1825"/>
              </a:lnSpc>
            </a:pPr>
            <a:r>
              <a:rPr sz="1600" spc="-5" dirty="0">
                <a:latin typeface="Arial"/>
                <a:cs typeface="Arial"/>
              </a:rPr>
              <a:t>colore dalla </a:t>
            </a:r>
            <a:r>
              <a:rPr sz="1600" dirty="0">
                <a:latin typeface="Arial"/>
                <a:cs typeface="Arial"/>
              </a:rPr>
              <a:t>tabella </a:t>
            </a:r>
            <a:r>
              <a:rPr sz="1600" spc="-5" dirty="0">
                <a:latin typeface="Arial"/>
                <a:cs typeface="Arial"/>
              </a:rPr>
              <a:t>di codifica dei colori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utilizzata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La </a:t>
            </a:r>
            <a:r>
              <a:rPr sz="1600" b="1" spc="-70" dirty="0">
                <a:latin typeface="Arial"/>
                <a:cs typeface="Arial"/>
              </a:rPr>
              <a:t>dimensione </a:t>
            </a:r>
            <a:r>
              <a:rPr sz="1600" spc="-5" dirty="0">
                <a:latin typeface="Arial"/>
                <a:cs typeface="Arial"/>
              </a:rPr>
              <a:t>dell’immagine è data dal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di pixel che costituiscono la base per il</a:t>
            </a:r>
            <a:r>
              <a:rPr sz="1600" spc="11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numero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di pixel che costituiscono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l’altezza.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33210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La </a:t>
            </a:r>
            <a:r>
              <a:rPr sz="1600" b="1" spc="-80" dirty="0">
                <a:latin typeface="Arial"/>
                <a:cs typeface="Arial"/>
              </a:rPr>
              <a:t>profondità </a:t>
            </a:r>
            <a:r>
              <a:rPr sz="1600" spc="-5" dirty="0">
                <a:latin typeface="Arial"/>
                <a:cs typeface="Arial"/>
              </a:rPr>
              <a:t>dell’immagine è il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di bit che utiliziamo </a:t>
            </a:r>
            <a:r>
              <a:rPr sz="1600" spc="-10" dirty="0">
                <a:latin typeface="Arial"/>
                <a:cs typeface="Arial"/>
              </a:rPr>
              <a:t>per </a:t>
            </a:r>
            <a:r>
              <a:rPr sz="1600" spc="-5" dirty="0">
                <a:latin typeface="Arial"/>
                <a:cs typeface="Arial"/>
              </a:rPr>
              <a:t>rappresentare il colore di </a:t>
            </a:r>
            <a:r>
              <a:rPr sz="1600" spc="-10" dirty="0">
                <a:latin typeface="Arial"/>
                <a:cs typeface="Arial"/>
              </a:rPr>
              <a:t>un  </a:t>
            </a:r>
            <a:r>
              <a:rPr sz="1600" spc="-5" dirty="0">
                <a:latin typeface="Arial"/>
                <a:cs typeface="Arial"/>
              </a:rPr>
              <a:t>singolo pixel dell’immagine (numero di colori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disponibili)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5" dirty="0">
                <a:latin typeface="Arial"/>
                <a:cs typeface="Arial"/>
              </a:rPr>
              <a:t>Numero </a:t>
            </a:r>
            <a:r>
              <a:rPr sz="1600" b="1" spc="-85" dirty="0">
                <a:latin typeface="Arial"/>
                <a:cs typeface="Arial"/>
              </a:rPr>
              <a:t>di bit </a:t>
            </a:r>
            <a:r>
              <a:rPr sz="1600" b="1" spc="-55" dirty="0">
                <a:latin typeface="Arial"/>
                <a:cs typeface="Arial"/>
              </a:rPr>
              <a:t>per </a:t>
            </a:r>
            <a:r>
              <a:rPr sz="1600" b="1" spc="-65" dirty="0">
                <a:latin typeface="Arial"/>
                <a:cs typeface="Arial"/>
              </a:rPr>
              <a:t>immagine </a:t>
            </a:r>
            <a:r>
              <a:rPr sz="1600" b="1" spc="-5" dirty="0">
                <a:latin typeface="Arial"/>
                <a:cs typeface="Arial"/>
              </a:rPr>
              <a:t>= </a:t>
            </a:r>
            <a:r>
              <a:rPr sz="1600" b="1" spc="-75" dirty="0">
                <a:latin typeface="Arial"/>
                <a:cs typeface="Arial"/>
              </a:rPr>
              <a:t>dimensione </a:t>
            </a:r>
            <a:r>
              <a:rPr sz="1600" b="1" spc="-95" dirty="0">
                <a:latin typeface="Arial"/>
                <a:cs typeface="Arial"/>
              </a:rPr>
              <a:t>x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80" dirty="0">
                <a:latin typeface="Arial"/>
                <a:cs typeface="Arial"/>
              </a:rPr>
              <a:t>profondità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59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bit, Byte </a:t>
            </a:r>
            <a:r>
              <a:rPr dirty="0"/>
              <a:t>e</a:t>
            </a:r>
            <a:r>
              <a:rPr spc="-10" dirty="0"/>
              <a:t> </a:t>
            </a:r>
            <a:r>
              <a:rPr dirty="0"/>
              <a:t>multipli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683" y="3319271"/>
            <a:ext cx="7632192" cy="2162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0442" y="5508153"/>
            <a:ext cx="7186295" cy="769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30"/>
              </a:spcBef>
            </a:pPr>
            <a:r>
              <a:rPr sz="1650" b="0" i="1" spc="-30" dirty="0">
                <a:latin typeface="Bookman Old Style"/>
                <a:cs typeface="Bookman Old Style"/>
              </a:rPr>
              <a:t>Esempio: </a:t>
            </a:r>
            <a:r>
              <a:rPr sz="1650" b="0" i="1" spc="-120" dirty="0">
                <a:latin typeface="Bookman Old Style"/>
                <a:cs typeface="Bookman Old Style"/>
              </a:rPr>
              <a:t>un </a:t>
            </a:r>
            <a:r>
              <a:rPr sz="1650" b="0" i="1" spc="-95" dirty="0">
                <a:latin typeface="Bookman Old Style"/>
                <a:cs typeface="Bookman Old Style"/>
              </a:rPr>
              <a:t>hard </a:t>
            </a:r>
            <a:r>
              <a:rPr sz="1650" b="0" i="1" spc="-75" dirty="0">
                <a:latin typeface="Bookman Old Style"/>
                <a:cs typeface="Bookman Old Style"/>
              </a:rPr>
              <a:t>disk </a:t>
            </a:r>
            <a:r>
              <a:rPr sz="1650" b="0" i="1" spc="30" dirty="0">
                <a:latin typeface="Bookman Old Style"/>
                <a:cs typeface="Bookman Old Style"/>
              </a:rPr>
              <a:t>(HD) </a:t>
            </a:r>
            <a:r>
              <a:rPr sz="1650" b="0" i="1" spc="-150" dirty="0">
                <a:latin typeface="Bookman Old Style"/>
                <a:cs typeface="Bookman Old Style"/>
              </a:rPr>
              <a:t>da </a:t>
            </a:r>
            <a:r>
              <a:rPr sz="1650" b="0" i="1" spc="-75" dirty="0">
                <a:latin typeface="Bookman Old Style"/>
                <a:cs typeface="Bookman Old Style"/>
              </a:rPr>
              <a:t>500GB </a:t>
            </a:r>
            <a:r>
              <a:rPr sz="1650" b="0" i="1" spc="-10" dirty="0">
                <a:latin typeface="Bookman Old Style"/>
                <a:cs typeface="Bookman Old Style"/>
              </a:rPr>
              <a:t>contiene</a:t>
            </a:r>
            <a:r>
              <a:rPr sz="1650" b="0" i="1" spc="250" dirty="0">
                <a:latin typeface="Bookman Old Style"/>
                <a:cs typeface="Bookman Old Style"/>
              </a:rPr>
              <a:t> </a:t>
            </a:r>
            <a:r>
              <a:rPr sz="1650" b="0" i="1" spc="-45" dirty="0">
                <a:latin typeface="Bookman Old Style"/>
                <a:cs typeface="Bookman Old Style"/>
              </a:rPr>
              <a:t>esattamente:</a:t>
            </a:r>
            <a:endParaRPr sz="1650">
              <a:latin typeface="Bookman Old Style"/>
              <a:cs typeface="Bookman Old Style"/>
            </a:endParaRPr>
          </a:p>
          <a:p>
            <a:pPr marL="12700">
              <a:lnSpc>
                <a:spcPts val="1920"/>
              </a:lnSpc>
            </a:pPr>
            <a:r>
              <a:rPr sz="1650" b="0" i="1" spc="-50" dirty="0">
                <a:latin typeface="Bookman Old Style"/>
                <a:cs typeface="Bookman Old Style"/>
              </a:rPr>
              <a:t>500x2</a:t>
            </a:r>
            <a:r>
              <a:rPr sz="1650" b="0" i="1" spc="-75" baseline="25252" dirty="0">
                <a:latin typeface="Bookman Old Style"/>
                <a:cs typeface="Bookman Old Style"/>
              </a:rPr>
              <a:t>30 </a:t>
            </a:r>
            <a:r>
              <a:rPr sz="1650" b="0" i="1" spc="5" dirty="0">
                <a:latin typeface="Bookman Old Style"/>
                <a:cs typeface="Bookman Old Style"/>
              </a:rPr>
              <a:t>= </a:t>
            </a:r>
            <a:r>
              <a:rPr sz="1650" b="0" i="1" spc="-35" dirty="0">
                <a:latin typeface="Bookman Old Style"/>
                <a:cs typeface="Bookman Old Style"/>
              </a:rPr>
              <a:t>500x2</a:t>
            </a:r>
            <a:r>
              <a:rPr sz="1650" b="0" i="1" spc="-52" baseline="25252" dirty="0">
                <a:latin typeface="Bookman Old Style"/>
                <a:cs typeface="Bookman Old Style"/>
              </a:rPr>
              <a:t>10</a:t>
            </a:r>
            <a:r>
              <a:rPr sz="1650" b="0" i="1" spc="-35" dirty="0">
                <a:latin typeface="Bookman Old Style"/>
                <a:cs typeface="Bookman Old Style"/>
              </a:rPr>
              <a:t>x2</a:t>
            </a:r>
            <a:r>
              <a:rPr sz="1650" b="0" i="1" spc="-52" baseline="25252" dirty="0">
                <a:latin typeface="Bookman Old Style"/>
                <a:cs typeface="Bookman Old Style"/>
              </a:rPr>
              <a:t>10</a:t>
            </a:r>
            <a:r>
              <a:rPr sz="1650" b="0" i="1" spc="-35" dirty="0">
                <a:latin typeface="Bookman Old Style"/>
                <a:cs typeface="Bookman Old Style"/>
              </a:rPr>
              <a:t>x2</a:t>
            </a:r>
            <a:r>
              <a:rPr sz="1650" b="0" i="1" spc="-52" baseline="25252" dirty="0">
                <a:latin typeface="Bookman Old Style"/>
                <a:cs typeface="Bookman Old Style"/>
              </a:rPr>
              <a:t>10</a:t>
            </a:r>
            <a:r>
              <a:rPr sz="1650" b="0" i="1" spc="-35" dirty="0">
                <a:latin typeface="Bookman Old Style"/>
                <a:cs typeface="Bookman Old Style"/>
              </a:rPr>
              <a:t>=</a:t>
            </a:r>
            <a:r>
              <a:rPr sz="1650" b="0" i="1" spc="170" dirty="0">
                <a:latin typeface="Bookman Old Style"/>
                <a:cs typeface="Bookman Old Style"/>
              </a:rPr>
              <a:t> </a:t>
            </a:r>
            <a:r>
              <a:rPr sz="1650" b="0" i="1" spc="-55" dirty="0">
                <a:latin typeface="Bookman Old Style"/>
                <a:cs typeface="Bookman Old Style"/>
              </a:rPr>
              <a:t>500x1024x1024x1024=536.870.912.000byte</a:t>
            </a:r>
            <a:endParaRPr sz="1650">
              <a:latin typeface="Bookman Old Style"/>
              <a:cs typeface="Bookman Old Style"/>
            </a:endParaRPr>
          </a:p>
          <a:p>
            <a:pPr marL="12700">
              <a:lnSpc>
                <a:spcPts val="1950"/>
              </a:lnSpc>
            </a:pPr>
            <a:r>
              <a:rPr sz="1650" b="0" i="1" spc="-50" dirty="0">
                <a:latin typeface="Bookman Old Style"/>
                <a:cs typeface="Bookman Old Style"/>
              </a:rPr>
              <a:t>E </a:t>
            </a:r>
            <a:r>
              <a:rPr sz="1650" b="0" i="1" spc="-60" dirty="0">
                <a:latin typeface="Bookman Old Style"/>
                <a:cs typeface="Bookman Old Style"/>
              </a:rPr>
              <a:t>in </a:t>
            </a:r>
            <a:r>
              <a:rPr sz="1650" b="0" i="1" spc="-25" dirty="0">
                <a:latin typeface="Bookman Old Style"/>
                <a:cs typeface="Bookman Old Style"/>
              </a:rPr>
              <a:t>termini </a:t>
            </a:r>
            <a:r>
              <a:rPr sz="1650" b="0" i="1" spc="-75" dirty="0">
                <a:latin typeface="Bookman Old Style"/>
                <a:cs typeface="Bookman Old Style"/>
              </a:rPr>
              <a:t>di</a:t>
            </a:r>
            <a:r>
              <a:rPr sz="1650" b="0" i="1" spc="325" dirty="0">
                <a:latin typeface="Bookman Old Style"/>
                <a:cs typeface="Bookman Old Style"/>
              </a:rPr>
              <a:t> </a:t>
            </a:r>
            <a:r>
              <a:rPr sz="1650" b="0" i="1" spc="-45" dirty="0">
                <a:latin typeface="Bookman Old Style"/>
                <a:cs typeface="Bookman Old Style"/>
              </a:rPr>
              <a:t>bit?</a:t>
            </a:r>
            <a:endParaRPr sz="1650">
              <a:latin typeface="Bookman Old Style"/>
              <a:cs typeface="Bookman Old Sty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0442" y="1510029"/>
            <a:ext cx="6664959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I moderni sistemi memorizzano e manipolano molti bit e byte: necessità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multipli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32047" y="1947672"/>
            <a:ext cx="2852928" cy="1194815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19855" y="1950720"/>
            <a:ext cx="2875788" cy="1239012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93770" y="1989582"/>
            <a:ext cx="2734310" cy="1076325"/>
          </a:xfrm>
          <a:prstGeom prst="rect">
            <a:avLst/>
          </a:prstGeom>
          <a:solidFill>
            <a:srgbClr val="2C2C89"/>
          </a:solidFill>
          <a:ln w="38100">
            <a:solidFill>
              <a:srgbClr val="FFFFF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9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K 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chilo</a:t>
            </a:r>
            <a:r>
              <a:rPr sz="16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(mille)</a:t>
            </a:r>
            <a:endParaRPr sz="1600">
              <a:latin typeface="Arial"/>
              <a:cs typeface="Arial"/>
            </a:endParaRPr>
          </a:p>
          <a:p>
            <a:pPr marL="90170" marR="972185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Mega (milioni)  G 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Giga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(miliardi)</a:t>
            </a:r>
            <a:endParaRPr sz="16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–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Tera (migliaia di</a:t>
            </a:r>
            <a:r>
              <a:rPr sz="16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miliardi)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70900" y="629069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6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4540" y="6273800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60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8502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Algoritmi </a:t>
            </a:r>
            <a:r>
              <a:rPr dirty="0"/>
              <a:t>di compressione </a:t>
            </a:r>
            <a:r>
              <a:rPr spc="-5" dirty="0"/>
              <a:t>delle  immagini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6666" y="2603754"/>
            <a:ext cx="7560945" cy="826135"/>
          </a:xfrm>
          <a:prstGeom prst="rect">
            <a:avLst/>
          </a:prstGeom>
          <a:solidFill>
            <a:srgbClr val="FFFFFF"/>
          </a:solidFill>
          <a:ln w="25907">
            <a:solidFill>
              <a:srgbClr val="2C2C89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47370" marR="258445">
              <a:lnSpc>
                <a:spcPct val="100000"/>
              </a:lnSpc>
              <a:spcBef>
                <a:spcPts val="300"/>
              </a:spcBef>
            </a:pPr>
            <a:r>
              <a:rPr sz="1600" spc="-5" dirty="0">
                <a:latin typeface="Arial"/>
                <a:cs typeface="Arial"/>
              </a:rPr>
              <a:t>Per l’occhio </a:t>
            </a:r>
            <a:r>
              <a:rPr sz="1600" spc="-10" dirty="0">
                <a:latin typeface="Arial"/>
                <a:cs typeface="Arial"/>
              </a:rPr>
              <a:t>umano </a:t>
            </a:r>
            <a:r>
              <a:rPr sz="1600" spc="-5" dirty="0">
                <a:latin typeface="Arial"/>
                <a:cs typeface="Arial"/>
              </a:rPr>
              <a:t>lievi </a:t>
            </a:r>
            <a:r>
              <a:rPr sz="1600" spc="-10" dirty="0">
                <a:latin typeface="Arial"/>
                <a:cs typeface="Arial"/>
              </a:rPr>
              <a:t>cambiamenti </a:t>
            </a:r>
            <a:r>
              <a:rPr sz="1600" spc="-5" dirty="0">
                <a:latin typeface="Arial"/>
                <a:cs typeface="Arial"/>
              </a:rPr>
              <a:t>di colore in punti contigui sono poco  visibili e </a:t>
            </a:r>
            <a:r>
              <a:rPr sz="1600" spc="-10" dirty="0">
                <a:latin typeface="Arial"/>
                <a:cs typeface="Arial"/>
              </a:rPr>
              <a:t>quindi </a:t>
            </a:r>
            <a:r>
              <a:rPr sz="1600" spc="-5" dirty="0">
                <a:latin typeface="Arial"/>
                <a:cs typeface="Arial"/>
              </a:rPr>
              <a:t>possono essere eliminati (su questo principio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basano, per  esempio, i formati GIF e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JPEG);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967" y="3541014"/>
            <a:ext cx="7526655" cy="2814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latin typeface="Arial"/>
                <a:cs typeface="Arial"/>
              </a:rPr>
              <a:t>Formato </a:t>
            </a:r>
            <a:r>
              <a:rPr sz="1600" b="1" spc="5" dirty="0">
                <a:latin typeface="Arial"/>
                <a:cs typeface="Arial"/>
              </a:rPr>
              <a:t>GIF</a:t>
            </a:r>
            <a:r>
              <a:rPr sz="1600" spc="5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riduce l’occupazione di un’immagine </a:t>
            </a:r>
            <a:r>
              <a:rPr sz="1600" b="1" spc="-75" dirty="0">
                <a:latin typeface="Arial"/>
                <a:cs typeface="Arial"/>
              </a:rPr>
              <a:t>limitando </a:t>
            </a:r>
            <a:r>
              <a:rPr sz="1600" b="1" spc="-85" dirty="0">
                <a:latin typeface="Arial"/>
                <a:cs typeface="Arial"/>
              </a:rPr>
              <a:t>il </a:t>
            </a:r>
            <a:r>
              <a:rPr sz="1600" b="1" spc="-75" dirty="0">
                <a:latin typeface="Arial"/>
                <a:cs typeface="Arial"/>
              </a:rPr>
              <a:t>numero </a:t>
            </a:r>
            <a:r>
              <a:rPr sz="1600" b="1" spc="-85" dirty="0">
                <a:latin typeface="Arial"/>
                <a:cs typeface="Arial"/>
              </a:rPr>
              <a:t>di colori </a:t>
            </a:r>
            <a:r>
              <a:rPr sz="1600" spc="-10" dirty="0">
                <a:latin typeface="Arial"/>
                <a:cs typeface="Arial"/>
              </a:rPr>
              <a:t>che  </a:t>
            </a:r>
            <a:r>
              <a:rPr sz="1600" spc="-5" dirty="0">
                <a:latin typeface="Arial"/>
                <a:cs typeface="Arial"/>
              </a:rPr>
              <a:t>compaiono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essa -&gt; </a:t>
            </a:r>
            <a:r>
              <a:rPr sz="1600" spc="-10" dirty="0">
                <a:latin typeface="Arial"/>
                <a:cs typeface="Arial"/>
              </a:rPr>
              <a:t>vengono </a:t>
            </a:r>
            <a:r>
              <a:rPr sz="1600" spc="-5" dirty="0">
                <a:latin typeface="Arial"/>
                <a:cs typeface="Arial"/>
              </a:rPr>
              <a:t>scelti quelli più frequenti, alcune sfumature </a:t>
            </a:r>
            <a:r>
              <a:rPr sz="1600" spc="-10" dirty="0">
                <a:latin typeface="Arial"/>
                <a:cs typeface="Arial"/>
              </a:rPr>
              <a:t>vengono  perse </a:t>
            </a:r>
            <a:r>
              <a:rPr sz="1600" spc="-5" dirty="0">
                <a:latin typeface="Arial"/>
                <a:cs typeface="Arial"/>
              </a:rPr>
              <a:t>e sostituite dalle sfumature più vicine fra quelle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mantenute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Più si limita il </a:t>
            </a: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di colori più l’immagine </a:t>
            </a:r>
            <a:r>
              <a:rPr sz="1600" spc="-10" dirty="0">
                <a:latin typeface="Arial"/>
                <a:cs typeface="Arial"/>
              </a:rPr>
              <a:t>occuperà </a:t>
            </a:r>
            <a:r>
              <a:rPr sz="1600" spc="-5" dirty="0">
                <a:latin typeface="Arial"/>
                <a:cs typeface="Arial"/>
              </a:rPr>
              <a:t>meno spazio; il </a:t>
            </a:r>
            <a:r>
              <a:rPr sz="1600" spc="-10" dirty="0">
                <a:latin typeface="Arial"/>
                <a:cs typeface="Arial"/>
              </a:rPr>
              <a:t>numero</a:t>
            </a:r>
            <a:r>
              <a:rPr sz="1600" spc="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può</a:t>
            </a:r>
            <a:endParaRPr sz="1600">
              <a:latin typeface="Arial"/>
              <a:cs typeface="Arial"/>
            </a:endParaRPr>
          </a:p>
          <a:p>
            <a:pPr marL="12700" marR="3115310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andare </a:t>
            </a:r>
            <a:r>
              <a:rPr sz="1600" spc="-5" dirty="0">
                <a:latin typeface="Arial"/>
                <a:cs typeface="Arial"/>
              </a:rPr>
              <a:t>da un minimo di 2 ad un massimo di </a:t>
            </a:r>
            <a:r>
              <a:rPr sz="1600" spc="-10" dirty="0">
                <a:latin typeface="Arial"/>
                <a:cs typeface="Arial"/>
              </a:rPr>
              <a:t>256.  </a:t>
            </a:r>
            <a:r>
              <a:rPr sz="1600" spc="-5" dirty="0">
                <a:latin typeface="Arial"/>
                <a:cs typeface="Arial"/>
              </a:rPr>
              <a:t>Adatto ad immagini geometriche.</a:t>
            </a:r>
            <a:endParaRPr sz="1600">
              <a:latin typeface="Arial"/>
              <a:cs typeface="Arial"/>
            </a:endParaRPr>
          </a:p>
          <a:p>
            <a:pPr marL="12700" marR="656590">
              <a:lnSpc>
                <a:spcPct val="100000"/>
              </a:lnSpc>
              <a:spcBef>
                <a:spcPts val="844"/>
              </a:spcBef>
            </a:pPr>
            <a:r>
              <a:rPr sz="1600" b="1" spc="-65" dirty="0">
                <a:latin typeface="Arial"/>
                <a:cs typeface="Arial"/>
              </a:rPr>
              <a:t>Formato </a:t>
            </a:r>
            <a:r>
              <a:rPr sz="1600" b="1" spc="-20" dirty="0">
                <a:latin typeface="Arial"/>
                <a:cs typeface="Arial"/>
              </a:rPr>
              <a:t>JPEG </a:t>
            </a:r>
            <a:r>
              <a:rPr sz="1600" spc="-5" dirty="0">
                <a:latin typeface="Arial"/>
                <a:cs typeface="Arial"/>
              </a:rPr>
              <a:t>riduce l’occupazione di un’immagine diminuendo la qualità </a:t>
            </a:r>
            <a:r>
              <a:rPr sz="1600" spc="-10" dirty="0">
                <a:latin typeface="Arial"/>
                <a:cs typeface="Arial"/>
              </a:rPr>
              <a:t>di  </a:t>
            </a:r>
            <a:r>
              <a:rPr sz="1600" spc="-5" dirty="0">
                <a:latin typeface="Arial"/>
                <a:cs typeface="Arial"/>
              </a:rPr>
              <a:t>visualizzazione -&gt; consente di usare tutta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10" dirty="0">
                <a:latin typeface="Arial"/>
                <a:cs typeface="Arial"/>
              </a:rPr>
              <a:t>gamma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RGB.</a:t>
            </a:r>
            <a:endParaRPr sz="16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Si sfrutta la diversa sensibilità dell’occhio a diversi livelli di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luminosità</a:t>
            </a:r>
            <a:endParaRPr sz="16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600" spc="-5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aree </a:t>
            </a:r>
            <a:r>
              <a:rPr sz="1600" spc="-5" dirty="0">
                <a:latin typeface="Arial"/>
                <a:cs typeface="Arial"/>
              </a:rPr>
              <a:t>8x8 pixel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individuano solo punti significativi per la percezione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umana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Adatto ad immagini di tipo fotografico o in </a:t>
            </a:r>
            <a:r>
              <a:rPr sz="1600" spc="-10" dirty="0">
                <a:latin typeface="Arial"/>
                <a:cs typeface="Arial"/>
              </a:rPr>
              <a:t>generale </a:t>
            </a:r>
            <a:r>
              <a:rPr sz="1600" spc="-5" dirty="0">
                <a:latin typeface="Arial"/>
                <a:cs typeface="Arial"/>
              </a:rPr>
              <a:t>ad immagini dove un limite</a:t>
            </a:r>
            <a:r>
              <a:rPr sz="1600" spc="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sul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967" y="6331102"/>
            <a:ext cx="53257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numero </a:t>
            </a:r>
            <a:r>
              <a:rPr sz="1600" spc="-5" dirty="0">
                <a:latin typeface="Arial"/>
                <a:cs typeface="Arial"/>
              </a:rPr>
              <a:t>di colori </a:t>
            </a:r>
            <a:r>
              <a:rPr sz="1600" spc="-10" dirty="0">
                <a:latin typeface="Arial"/>
                <a:cs typeface="Arial"/>
              </a:rPr>
              <a:t>produrrebbe </a:t>
            </a:r>
            <a:r>
              <a:rPr sz="1600" spc="-5" dirty="0">
                <a:latin typeface="Arial"/>
                <a:cs typeface="Arial"/>
              </a:rPr>
              <a:t>differenze troppo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significative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9942" y="1510029"/>
            <a:ext cx="5161280" cy="1003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895"/>
              </a:lnSpc>
              <a:spcBef>
                <a:spcPts val="95"/>
              </a:spcBef>
            </a:pPr>
            <a:r>
              <a:rPr sz="1600" b="1" spc="-65" dirty="0">
                <a:latin typeface="Arial"/>
                <a:cs typeface="Arial"/>
              </a:rPr>
              <a:t>Formato </a:t>
            </a:r>
            <a:r>
              <a:rPr sz="1600" b="1" spc="-25" dirty="0">
                <a:latin typeface="Arial"/>
                <a:cs typeface="Arial"/>
              </a:rPr>
              <a:t>BITMAP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45" dirty="0">
                <a:latin typeface="Arial"/>
                <a:cs typeface="Arial"/>
              </a:rPr>
              <a:t>(.bmp)</a:t>
            </a:r>
            <a:endParaRPr sz="1600">
              <a:latin typeface="Arial"/>
              <a:cs typeface="Arial"/>
            </a:endParaRPr>
          </a:p>
          <a:p>
            <a:pPr marL="469265">
              <a:lnSpc>
                <a:spcPts val="1925"/>
              </a:lnSpc>
            </a:pPr>
            <a:r>
              <a:rPr sz="1650" i="1" spc="-35" dirty="0">
                <a:latin typeface="Arial"/>
                <a:cs typeface="Arial"/>
              </a:rPr>
              <a:t>Esempio </a:t>
            </a:r>
            <a:r>
              <a:rPr sz="1650" i="1" spc="-25" dirty="0">
                <a:latin typeface="Arial"/>
                <a:cs typeface="Arial"/>
              </a:rPr>
              <a:t>di</a:t>
            </a:r>
            <a:r>
              <a:rPr sz="1650" i="1" dirty="0">
                <a:latin typeface="Arial"/>
                <a:cs typeface="Arial"/>
              </a:rPr>
              <a:t> </a:t>
            </a:r>
            <a:r>
              <a:rPr sz="1650" i="1" spc="-30" dirty="0">
                <a:latin typeface="Arial"/>
                <a:cs typeface="Arial"/>
              </a:rPr>
              <a:t>dimensioni:</a:t>
            </a:r>
            <a:endParaRPr sz="1650">
              <a:latin typeface="Arial"/>
              <a:cs typeface="Arial"/>
            </a:endParaRPr>
          </a:p>
          <a:p>
            <a:pPr marL="525780" marR="5080" indent="-56515">
              <a:lnSpc>
                <a:spcPts val="1920"/>
              </a:lnSpc>
              <a:spcBef>
                <a:spcPts val="85"/>
              </a:spcBef>
            </a:pPr>
            <a:r>
              <a:rPr sz="1650" i="1" spc="-30" dirty="0">
                <a:latin typeface="Arial"/>
                <a:cs typeface="Arial"/>
              </a:rPr>
              <a:t>Macchina </a:t>
            </a:r>
            <a:r>
              <a:rPr sz="1650" i="1" spc="-25" dirty="0">
                <a:latin typeface="Arial"/>
                <a:cs typeface="Arial"/>
              </a:rPr>
              <a:t>fotografica </a:t>
            </a:r>
            <a:r>
              <a:rPr sz="1650" i="1" spc="-30" dirty="0">
                <a:latin typeface="Arial"/>
                <a:cs typeface="Arial"/>
              </a:rPr>
              <a:t>a 10Mpixel: 3872 x 2592 pixel  3872 x 2592</a:t>
            </a:r>
            <a:r>
              <a:rPr sz="1650" i="1" spc="55" dirty="0">
                <a:latin typeface="Arial"/>
                <a:cs typeface="Arial"/>
              </a:rPr>
              <a:t> </a:t>
            </a:r>
            <a:r>
              <a:rPr sz="1650" i="1" spc="-35" dirty="0">
                <a:latin typeface="Arial"/>
                <a:cs typeface="Arial"/>
              </a:rPr>
              <a:t>x4B=38,29MB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91386"/>
            <a:ext cx="8073390" cy="414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1600" b="1" spc="-5" dirty="0">
                <a:latin typeface="Arial"/>
                <a:cs typeface="Arial"/>
              </a:rPr>
              <a:t>Filmato: </a:t>
            </a:r>
            <a:r>
              <a:rPr sz="1600" spc="-5" dirty="0">
                <a:latin typeface="Arial"/>
                <a:cs typeface="Arial"/>
              </a:rPr>
              <a:t>successione di fotogrammi (frame) accompagnata da una flusso</a:t>
            </a:r>
            <a:r>
              <a:rPr sz="1600" spc="18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audio</a:t>
            </a:r>
            <a:endParaRPr sz="1600">
              <a:latin typeface="Arial"/>
              <a:cs typeface="Arial"/>
            </a:endParaRPr>
          </a:p>
          <a:p>
            <a:pPr marL="355600" marR="5080" algn="just">
              <a:lnSpc>
                <a:spcPct val="80100"/>
              </a:lnSpc>
              <a:spcBef>
                <a:spcPts val="380"/>
              </a:spcBef>
            </a:pPr>
            <a:r>
              <a:rPr sz="1600" spc="-5" dirty="0">
                <a:latin typeface="Arial"/>
                <a:cs typeface="Arial"/>
              </a:rPr>
              <a:t>Il movimento è rappresentato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modo discreto: </a:t>
            </a:r>
            <a:r>
              <a:rPr sz="1600" dirty="0">
                <a:latin typeface="Arial"/>
                <a:cs typeface="Arial"/>
              </a:rPr>
              <a:t>con </a:t>
            </a:r>
            <a:r>
              <a:rPr sz="1600" spc="-5" dirty="0">
                <a:latin typeface="Arial"/>
                <a:cs typeface="Arial"/>
              </a:rPr>
              <a:t>un numero sufficientemente alto  di fotogrammi fissi (24-30 al secondo) l’occhio umano percepisce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movimento come  un continuo (l’occhio umano “scatta” 10 foto al</a:t>
            </a:r>
            <a:r>
              <a:rPr sz="1600" spc="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secondo)</a:t>
            </a:r>
            <a:endParaRPr sz="1600">
              <a:latin typeface="Arial"/>
              <a:cs typeface="Arial"/>
            </a:endParaRPr>
          </a:p>
          <a:p>
            <a:pPr marL="355600" algn="just">
              <a:lnSpc>
                <a:spcPct val="100000"/>
              </a:lnSpc>
            </a:pPr>
            <a:r>
              <a:rPr sz="1600" i="1" spc="-10" dirty="0">
                <a:latin typeface="Arial"/>
                <a:cs typeface="Arial"/>
              </a:rPr>
              <a:t>frame </a:t>
            </a:r>
            <a:r>
              <a:rPr sz="1600" i="1" spc="-5" dirty="0">
                <a:latin typeface="Arial"/>
                <a:cs typeface="Arial"/>
              </a:rPr>
              <a:t>per second</a:t>
            </a:r>
            <a:r>
              <a:rPr sz="1600" i="1" spc="50" dirty="0">
                <a:latin typeface="Arial"/>
                <a:cs typeface="Arial"/>
              </a:rPr>
              <a:t> </a:t>
            </a:r>
            <a:r>
              <a:rPr sz="16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fps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Come codificare un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video?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IDEA..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600" spc="-10" dirty="0">
                <a:latin typeface="Arial"/>
                <a:cs typeface="Arial"/>
              </a:rPr>
              <a:t>Ogni </a:t>
            </a:r>
            <a:r>
              <a:rPr sz="1600" spc="-5" dirty="0">
                <a:latin typeface="Arial"/>
                <a:cs typeface="Arial"/>
              </a:rPr>
              <a:t>fotogramma è un’immagine: codifica delle</a:t>
            </a:r>
            <a:r>
              <a:rPr sz="1600" spc="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immagini</a:t>
            </a:r>
            <a:endParaRPr sz="160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Audio: codifica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dell’audio.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–"/>
            </a:pPr>
            <a:endParaRPr sz="16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PROBLEMA: per codificare un breve </a:t>
            </a:r>
            <a:r>
              <a:rPr sz="1600" dirty="0">
                <a:latin typeface="Arial"/>
                <a:cs typeface="Arial"/>
              </a:rPr>
              <a:t>filmato </a:t>
            </a:r>
            <a:r>
              <a:rPr sz="1600" spc="-5" dirty="0">
                <a:latin typeface="Arial"/>
                <a:cs typeface="Arial"/>
              </a:rPr>
              <a:t>servono moltissimi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bit!</a:t>
            </a:r>
            <a:endParaRPr sz="1600">
              <a:latin typeface="Arial"/>
              <a:cs typeface="Arial"/>
            </a:endParaRPr>
          </a:p>
          <a:p>
            <a:pPr marL="756285" marR="58419" lvl="1" indent="-286385">
              <a:lnSpc>
                <a:spcPts val="1540"/>
              </a:lnSpc>
              <a:spcBef>
                <a:spcPts val="375"/>
              </a:spcBef>
              <a:buChar char="–"/>
              <a:tabLst>
                <a:tab pos="756285" algn="l"/>
                <a:tab pos="756920" algn="l"/>
              </a:tabLst>
            </a:pPr>
            <a:r>
              <a:rPr sz="1600" spc="-5" dirty="0">
                <a:latin typeface="Arial"/>
                <a:cs typeface="Arial"/>
              </a:rPr>
              <a:t>Es: codificando separatamente ogni fotogramma come immagine fissa, lo spazio  di memoria richiesto sarebbe enorme (650 MB per un minuto di flusso</a:t>
            </a:r>
            <a:r>
              <a:rPr sz="1600" spc="1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video)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–"/>
            </a:pP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600" spc="-5" dirty="0">
                <a:latin typeface="Arial"/>
                <a:cs typeface="Arial"/>
              </a:rPr>
              <a:t>SOLUZIONE: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codificare solo delle ‘differenze’ fra un fotogramma e l’altro</a:t>
            </a:r>
            <a:r>
              <a:rPr sz="1600" u="heavy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(MPEG)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Informazione</a:t>
            </a:r>
            <a:r>
              <a:rPr spc="-5" dirty="0"/>
              <a:t> Multimediale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61</a:t>
            </a:fld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Algoritmi di compressione</a:t>
            </a:r>
            <a:r>
              <a:rPr spc="-40" dirty="0"/>
              <a:t> </a:t>
            </a:r>
            <a:r>
              <a:rPr spc="-5" dirty="0"/>
              <a:t>video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4644" y="1651507"/>
            <a:ext cx="7979409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MPEG</a:t>
            </a:r>
            <a:r>
              <a:rPr sz="1600" dirty="0">
                <a:latin typeface="Arial"/>
                <a:cs typeface="Arial"/>
              </a:rPr>
              <a:t>: </a:t>
            </a:r>
            <a:r>
              <a:rPr sz="1600" spc="-10" dirty="0">
                <a:latin typeface="Arial"/>
                <a:cs typeface="Arial"/>
              </a:rPr>
              <a:t>immagini successive hanno parti uguali </a:t>
            </a:r>
            <a:r>
              <a:rPr sz="1600" spc="-5" dirty="0">
                <a:latin typeface="Arial"/>
                <a:cs typeface="Arial"/>
              </a:rPr>
              <a:t>e </a:t>
            </a:r>
            <a:r>
              <a:rPr sz="1600" spc="-10" dirty="0">
                <a:latin typeface="Arial"/>
                <a:cs typeface="Arial"/>
              </a:rPr>
              <a:t>quindi di ogni </a:t>
            </a:r>
            <a:r>
              <a:rPr sz="1600" spc="-5" dirty="0">
                <a:latin typeface="Arial"/>
                <a:cs typeface="Arial"/>
              </a:rPr>
              <a:t>immagine possono  essere memorizzate solo </a:t>
            </a:r>
            <a:r>
              <a:rPr sz="1600" dirty="0">
                <a:latin typeface="Arial"/>
                <a:cs typeface="Arial"/>
              </a:rPr>
              <a:t>le </a:t>
            </a:r>
            <a:r>
              <a:rPr sz="1600" spc="-5" dirty="0">
                <a:latin typeface="Arial"/>
                <a:cs typeface="Arial"/>
              </a:rPr>
              <a:t>differenze con l’immagine </a:t>
            </a:r>
            <a:r>
              <a:rPr sz="1600" spc="-10" dirty="0">
                <a:latin typeface="Arial"/>
                <a:cs typeface="Arial"/>
              </a:rPr>
              <a:t>precedente </a:t>
            </a:r>
            <a:r>
              <a:rPr sz="1600" spc="-5" dirty="0">
                <a:latin typeface="Arial"/>
                <a:cs typeface="Arial"/>
              </a:rPr>
              <a:t>(come fanno, per  esempio, vari standard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MPEG)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87196" y="2770609"/>
            <a:ext cx="6740004" cy="36815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62</a:t>
            </a:fld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dirty="0"/>
              <a:t>Informazione</a:t>
            </a:r>
            <a:r>
              <a:rPr spc="-5" dirty="0"/>
              <a:t> Multimediale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4644" y="1654555"/>
            <a:ext cx="7366000" cy="3927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La dimensione del filmato dipende da almeno cinque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fattori: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04139" indent="-91440">
              <a:lnSpc>
                <a:spcPct val="100000"/>
              </a:lnSpc>
              <a:buFont typeface="Arial"/>
              <a:buChar char="•"/>
              <a:tabLst>
                <a:tab pos="140970" algn="l"/>
              </a:tabLst>
            </a:pPr>
            <a:r>
              <a:rPr sz="1600" b="1" spc="-5" dirty="0">
                <a:latin typeface="Arial"/>
                <a:cs typeface="Arial"/>
              </a:rPr>
              <a:t>Lunghezza del filmato </a:t>
            </a:r>
            <a:r>
              <a:rPr sz="1600" spc="-5" dirty="0">
                <a:latin typeface="Arial"/>
                <a:cs typeface="Arial"/>
              </a:rPr>
              <a:t>(in termini di</a:t>
            </a:r>
            <a:r>
              <a:rPr sz="1600" spc="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[s])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04139" marR="273685" indent="-91440">
              <a:lnSpc>
                <a:spcPct val="100000"/>
              </a:lnSpc>
              <a:buFont typeface="Arial"/>
              <a:buChar char="•"/>
              <a:tabLst>
                <a:tab pos="104139" algn="l"/>
              </a:tabLst>
            </a:pPr>
            <a:r>
              <a:rPr sz="1600" b="1" spc="-5" dirty="0">
                <a:latin typeface="Arial"/>
                <a:cs typeface="Arial"/>
              </a:rPr>
              <a:t>Risoluzione grafica </a:t>
            </a:r>
            <a:r>
              <a:rPr sz="1600" spc="-5" dirty="0">
                <a:latin typeface="Arial"/>
                <a:cs typeface="Arial"/>
              </a:rPr>
              <a:t>(quanto più fitta è la griglia che usiamo per digitalizzare i  singoli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fotogrammi)</a:t>
            </a:r>
            <a:endParaRPr sz="1600">
              <a:latin typeface="Arial"/>
              <a:cs typeface="Arial"/>
            </a:endParaRPr>
          </a:p>
          <a:p>
            <a:pPr marL="597535" lvl="1" indent="-127635">
              <a:lnSpc>
                <a:spcPct val="100000"/>
              </a:lnSpc>
              <a:buChar char="•"/>
              <a:tabLst>
                <a:tab pos="598170" algn="l"/>
              </a:tabLst>
            </a:pP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bassa risoluzione rende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filmato “quadrettato e</a:t>
            </a:r>
            <a:r>
              <a:rPr sz="1600" spc="7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indistinto”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40335" indent="-127635">
              <a:lnSpc>
                <a:spcPct val="100000"/>
              </a:lnSpc>
              <a:buFont typeface="Arial"/>
              <a:buChar char="•"/>
              <a:tabLst>
                <a:tab pos="140970" algn="l"/>
              </a:tabLst>
            </a:pPr>
            <a:r>
              <a:rPr sz="1600" b="1" spc="-15" dirty="0">
                <a:latin typeface="Arial"/>
                <a:cs typeface="Arial"/>
              </a:rPr>
              <a:t>L’ampiezza </a:t>
            </a:r>
            <a:r>
              <a:rPr sz="1600" b="1" spc="-5" dirty="0">
                <a:latin typeface="Arial"/>
                <a:cs typeface="Arial"/>
              </a:rPr>
              <a:t>della ‘palette’ </a:t>
            </a:r>
            <a:r>
              <a:rPr sz="1600" spc="-5" dirty="0">
                <a:latin typeface="Arial"/>
                <a:cs typeface="Arial"/>
              </a:rPr>
              <a:t>di colori utilizzata (ossia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numero dei</a:t>
            </a:r>
            <a:r>
              <a:rPr sz="1600" spc="14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colori)</a:t>
            </a:r>
            <a:endParaRPr sz="1600">
              <a:latin typeface="Arial"/>
              <a:cs typeface="Arial"/>
            </a:endParaRPr>
          </a:p>
          <a:p>
            <a:pPr marL="597535" lvl="1" indent="-127635">
              <a:lnSpc>
                <a:spcPct val="100000"/>
              </a:lnSpc>
              <a:buChar char="•"/>
              <a:tabLst>
                <a:tab pos="598170" algn="l"/>
              </a:tabLst>
            </a:pPr>
            <a:r>
              <a:rPr sz="1600" spc="-10" dirty="0">
                <a:latin typeface="Arial"/>
                <a:cs typeface="Arial"/>
              </a:rPr>
              <a:t>Una </a:t>
            </a:r>
            <a:r>
              <a:rPr sz="1600" spc="-5" dirty="0">
                <a:latin typeface="Arial"/>
                <a:cs typeface="Arial"/>
              </a:rPr>
              <a:t>palette troppo ristretta rende i colori poco</a:t>
            </a:r>
            <a:r>
              <a:rPr sz="1600" spc="114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realistici</a:t>
            </a:r>
            <a:endParaRPr sz="16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650">
              <a:latin typeface="Times New Roman"/>
              <a:cs typeface="Times New Roman"/>
            </a:endParaRPr>
          </a:p>
          <a:p>
            <a:pPr marL="140335" indent="-127635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Il </a:t>
            </a:r>
            <a:r>
              <a:rPr sz="1600" b="1" spc="-5" dirty="0">
                <a:latin typeface="Arial"/>
                <a:cs typeface="Arial"/>
              </a:rPr>
              <a:t>numero di fotogrammi </a:t>
            </a:r>
            <a:r>
              <a:rPr sz="1600" spc="-5" dirty="0">
                <a:latin typeface="Arial"/>
                <a:cs typeface="Arial"/>
              </a:rPr>
              <a:t>(o frame) per</a:t>
            </a:r>
            <a:r>
              <a:rPr sz="1600" spc="1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secondo</a:t>
            </a:r>
            <a:endParaRPr sz="1600">
              <a:latin typeface="Arial"/>
              <a:cs typeface="Arial"/>
            </a:endParaRPr>
          </a:p>
          <a:p>
            <a:pPr marL="597535" lvl="1" indent="-127635">
              <a:lnSpc>
                <a:spcPct val="100000"/>
              </a:lnSpc>
              <a:buChar char="•"/>
              <a:tabLst>
                <a:tab pos="598170" algn="l"/>
              </a:tabLst>
            </a:pPr>
            <a:r>
              <a:rPr sz="1600" spc="-10" dirty="0">
                <a:latin typeface="Arial"/>
                <a:cs typeface="Arial"/>
              </a:rPr>
              <a:t>Un </a:t>
            </a:r>
            <a:r>
              <a:rPr sz="1600" spc="-5" dirty="0">
                <a:latin typeface="Arial"/>
                <a:cs typeface="Arial"/>
              </a:rPr>
              <a:t>numero limitato di fotogrammi fa apparire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sequenza di immagini</a:t>
            </a:r>
            <a:r>
              <a:rPr sz="1600" spc="1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poco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fluida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40335" indent="-127635">
              <a:lnSpc>
                <a:spcPct val="100000"/>
              </a:lnSpc>
              <a:buChar char="•"/>
              <a:tabLst>
                <a:tab pos="140970" algn="l"/>
              </a:tabLst>
            </a:pPr>
            <a:r>
              <a:rPr sz="1600" spc="-5" dirty="0">
                <a:latin typeface="Arial"/>
                <a:cs typeface="Arial"/>
              </a:rPr>
              <a:t>La </a:t>
            </a:r>
            <a:r>
              <a:rPr sz="1600" b="1" spc="-5" dirty="0">
                <a:latin typeface="Arial"/>
                <a:cs typeface="Arial"/>
              </a:rPr>
              <a:t>qualità</a:t>
            </a:r>
            <a:r>
              <a:rPr sz="1600" b="1" spc="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dell’audio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7733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Algoritmi di compressione</a:t>
            </a:r>
            <a:r>
              <a:rPr spc="-40" dirty="0"/>
              <a:t> </a:t>
            </a:r>
            <a:r>
              <a:rPr spc="-5" dirty="0"/>
              <a:t>video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91844" y="1651507"/>
            <a:ext cx="7524750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65" dirty="0">
                <a:latin typeface="Arial"/>
                <a:cs typeface="Arial"/>
              </a:rPr>
              <a:t>Quicktime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(Apple)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85" dirty="0">
                <a:latin typeface="Arial"/>
                <a:cs typeface="Arial"/>
              </a:rPr>
              <a:t>Avi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65" dirty="0">
                <a:latin typeface="Arial"/>
                <a:cs typeface="Arial"/>
              </a:rPr>
              <a:t>(Microsoft)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b="1" spc="-30" dirty="0">
                <a:latin typeface="Arial"/>
                <a:cs typeface="Arial"/>
              </a:rPr>
              <a:t>Real </a:t>
            </a:r>
            <a:r>
              <a:rPr sz="1600" b="1" spc="-50" dirty="0">
                <a:latin typeface="Arial"/>
                <a:cs typeface="Arial"/>
              </a:rPr>
              <a:t>Video</a:t>
            </a:r>
            <a:r>
              <a:rPr sz="1600" spc="-50" dirty="0">
                <a:latin typeface="Arial"/>
                <a:cs typeface="Arial"/>
              </a:rPr>
              <a:t>: </a:t>
            </a:r>
            <a:r>
              <a:rPr sz="1600" spc="-5" dirty="0">
                <a:latin typeface="Arial"/>
                <a:cs typeface="Arial"/>
              </a:rPr>
              <a:t>usato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10" dirty="0">
                <a:latin typeface="Arial"/>
                <a:cs typeface="Arial"/>
              </a:rPr>
              <a:t>applicazioni </a:t>
            </a:r>
            <a:r>
              <a:rPr sz="1600" spc="-5" dirty="0">
                <a:latin typeface="Arial"/>
                <a:cs typeface="Arial"/>
              </a:rPr>
              <a:t>di streaming video per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fruizione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tempo reale  di un video</a:t>
            </a:r>
            <a:endParaRPr sz="1600">
              <a:latin typeface="Arial"/>
              <a:cs typeface="Arial"/>
            </a:endParaRPr>
          </a:p>
          <a:p>
            <a:pPr marL="276225" marR="6350" indent="-182880" algn="just">
              <a:lnSpc>
                <a:spcPct val="100000"/>
              </a:lnSpc>
              <a:buChar char="•"/>
              <a:tabLst>
                <a:tab pos="276860" algn="l"/>
              </a:tabLst>
            </a:pPr>
            <a:r>
              <a:rPr sz="1600" spc="-5" dirty="0">
                <a:latin typeface="Arial"/>
                <a:cs typeface="Arial"/>
              </a:rPr>
              <a:t>i pacchetti </a:t>
            </a:r>
            <a:r>
              <a:rPr sz="1600" spc="-10" dirty="0">
                <a:latin typeface="Arial"/>
                <a:cs typeface="Arial"/>
              </a:rPr>
              <a:t>audio-video </a:t>
            </a:r>
            <a:r>
              <a:rPr sz="1600" spc="-5" dirty="0">
                <a:latin typeface="Arial"/>
                <a:cs typeface="Arial"/>
              </a:rPr>
              <a:t>che rappresentano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filmato </a:t>
            </a:r>
            <a:r>
              <a:rPr sz="1600" spc="-10" dirty="0">
                <a:latin typeface="Arial"/>
                <a:cs typeface="Arial"/>
              </a:rPr>
              <a:t>vengono </a:t>
            </a:r>
            <a:r>
              <a:rPr sz="1600" spc="-5" dirty="0">
                <a:latin typeface="Arial"/>
                <a:cs typeface="Arial"/>
              </a:rPr>
              <a:t>trasmessi  </a:t>
            </a:r>
            <a:r>
              <a:rPr sz="1600" spc="-10" dirty="0">
                <a:latin typeface="Arial"/>
                <a:cs typeface="Arial"/>
              </a:rPr>
              <a:t>continuamente l’uno </a:t>
            </a:r>
            <a:r>
              <a:rPr sz="1600" spc="-5" dirty="0">
                <a:latin typeface="Arial"/>
                <a:cs typeface="Arial"/>
              </a:rPr>
              <a:t>dopo l’altro e </a:t>
            </a:r>
            <a:r>
              <a:rPr sz="1600" spc="-10" dirty="0">
                <a:latin typeface="Arial"/>
                <a:cs typeface="Arial"/>
              </a:rPr>
              <a:t>vengono visualizzati </a:t>
            </a:r>
            <a:r>
              <a:rPr sz="1600" spc="-5" dirty="0">
                <a:latin typeface="Arial"/>
                <a:cs typeface="Arial"/>
              </a:rPr>
              <a:t>man mano che arrivano  nell’ordine;</a:t>
            </a:r>
            <a:endParaRPr sz="1600">
              <a:latin typeface="Arial"/>
              <a:cs typeface="Arial"/>
            </a:endParaRPr>
          </a:p>
          <a:p>
            <a:pPr marL="276225" indent="-182880">
              <a:lnSpc>
                <a:spcPct val="100000"/>
              </a:lnSpc>
              <a:spcBef>
                <a:spcPts val="5"/>
              </a:spcBef>
              <a:buChar char="•"/>
              <a:tabLst>
                <a:tab pos="276860" algn="l"/>
              </a:tabLst>
            </a:pPr>
            <a:r>
              <a:rPr sz="1600" spc="-5" dirty="0">
                <a:latin typeface="Arial"/>
                <a:cs typeface="Arial"/>
              </a:rPr>
              <a:t>poi </a:t>
            </a:r>
            <a:r>
              <a:rPr sz="1600" spc="-10" dirty="0">
                <a:latin typeface="Arial"/>
                <a:cs typeface="Arial"/>
              </a:rPr>
              <a:t>vengono </a:t>
            </a:r>
            <a:r>
              <a:rPr sz="1600" spc="-5" dirty="0">
                <a:latin typeface="Arial"/>
                <a:cs typeface="Arial"/>
              </a:rPr>
              <a:t>buttati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via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streaming video </a:t>
            </a:r>
            <a:r>
              <a:rPr sz="1600" dirty="0">
                <a:latin typeface="Arial"/>
                <a:cs typeface="Arial"/>
              </a:rPr>
              <a:t>vs. </a:t>
            </a:r>
            <a:r>
              <a:rPr sz="1600" spc="-5" dirty="0">
                <a:latin typeface="Arial"/>
                <a:cs typeface="Arial"/>
              </a:rPr>
              <a:t>classico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download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1221" y="6273800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20650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Rappresentazione digitale  dei </a:t>
            </a:r>
            <a:r>
              <a:rPr dirty="0"/>
              <a:t>segnali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74065" y="1639950"/>
            <a:ext cx="5100320" cy="1123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latin typeface="Arial"/>
                <a:cs typeface="Arial"/>
              </a:rPr>
              <a:t>SEGNALE </a:t>
            </a:r>
            <a:r>
              <a:rPr sz="1600" b="1" spc="-35" dirty="0">
                <a:latin typeface="Arial"/>
                <a:cs typeface="Arial"/>
              </a:rPr>
              <a:t>ANALOGICO: </a:t>
            </a:r>
            <a:r>
              <a:rPr sz="1400" spc="-10" dirty="0">
                <a:latin typeface="Arial"/>
                <a:cs typeface="Arial"/>
              </a:rPr>
              <a:t>segnale 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tempo-continuo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che può  </a:t>
            </a:r>
            <a:r>
              <a:rPr sz="1400" spc="-10" dirty="0">
                <a:latin typeface="Arial"/>
                <a:cs typeface="Arial"/>
              </a:rPr>
              <a:t>assumere </a:t>
            </a:r>
            <a:r>
              <a:rPr sz="1400" spc="-5" dirty="0">
                <a:latin typeface="Arial"/>
                <a:cs typeface="Arial"/>
              </a:rPr>
              <a:t>tutti gli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infiniti valori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della grandezza fisica  </a:t>
            </a:r>
            <a:r>
              <a:rPr sz="1400" spc="-5" dirty="0">
                <a:latin typeface="Arial"/>
                <a:cs typeface="Arial"/>
              </a:rPr>
              <a:t>osservabile che </a:t>
            </a:r>
            <a:r>
              <a:rPr sz="1400" spc="-10" dirty="0">
                <a:latin typeface="Arial"/>
                <a:cs typeface="Arial"/>
              </a:rPr>
              <a:t>rappresenta contenuti </a:t>
            </a:r>
            <a:r>
              <a:rPr sz="1400" spc="-5" dirty="0">
                <a:latin typeface="Arial"/>
                <a:cs typeface="Arial"/>
              </a:rPr>
              <a:t>all'interno di un  determinato </a:t>
            </a:r>
            <a:r>
              <a:rPr sz="1400" spc="-10" dirty="0">
                <a:latin typeface="Arial"/>
                <a:cs typeface="Arial"/>
              </a:rPr>
              <a:t>range. </a:t>
            </a:r>
            <a:r>
              <a:rPr sz="1400" dirty="0">
                <a:latin typeface="Arial"/>
                <a:cs typeface="Arial"/>
              </a:rPr>
              <a:t>I </a:t>
            </a:r>
            <a:r>
              <a:rPr sz="1400" spc="-5" dirty="0">
                <a:latin typeface="Arial"/>
                <a:cs typeface="Arial"/>
              </a:rPr>
              <a:t>valori utili che </a:t>
            </a:r>
            <a:r>
              <a:rPr sz="1400" dirty="0">
                <a:latin typeface="Arial"/>
                <a:cs typeface="Arial"/>
              </a:rPr>
              <a:t>lo </a:t>
            </a:r>
            <a:r>
              <a:rPr sz="1400" spc="-10" dirty="0">
                <a:latin typeface="Arial"/>
                <a:cs typeface="Arial"/>
              </a:rPr>
              <a:t>rappresentano </a:t>
            </a:r>
            <a:r>
              <a:rPr sz="1400" spc="-5" dirty="0">
                <a:latin typeface="Arial"/>
                <a:cs typeface="Arial"/>
              </a:rPr>
              <a:t>sono  continui (infiniti) </a:t>
            </a:r>
            <a:r>
              <a:rPr sz="1400" dirty="0">
                <a:latin typeface="Arial"/>
                <a:cs typeface="Arial"/>
              </a:rPr>
              <a:t>in </a:t>
            </a:r>
            <a:r>
              <a:rPr sz="1400" spc="-5" dirty="0">
                <a:latin typeface="Arial"/>
                <a:cs typeface="Arial"/>
              </a:rPr>
              <a:t>un intervallo </a:t>
            </a:r>
            <a:r>
              <a:rPr sz="1400" dirty="0">
                <a:latin typeface="Arial"/>
                <a:cs typeface="Arial"/>
              </a:rPr>
              <a:t>e </a:t>
            </a:r>
            <a:r>
              <a:rPr sz="1400" spc="-5" dirty="0">
                <a:latin typeface="Arial"/>
                <a:cs typeface="Arial"/>
              </a:rPr>
              <a:t>non</a:t>
            </a:r>
            <a:r>
              <a:rPr sz="1400" spc="-13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numerabili.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95771" y="1629155"/>
            <a:ext cx="3025139" cy="1927860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85103" y="3854196"/>
            <a:ext cx="3035807" cy="1735836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16396" y="5084064"/>
            <a:ext cx="73151" cy="73152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16623" y="4942332"/>
            <a:ext cx="73151" cy="73151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3031" y="5157215"/>
            <a:ext cx="73151" cy="73151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19543" y="4652771"/>
            <a:ext cx="73151" cy="73151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35952" y="4364735"/>
            <a:ext cx="73151" cy="71627"/>
          </a:xfrm>
          <a:prstGeom prst="rect">
            <a:avLst/>
          </a:prstGeom>
          <a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12179" y="5300471"/>
            <a:ext cx="73152" cy="73152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522464" y="4436364"/>
            <a:ext cx="73151" cy="73152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40395" y="4724400"/>
            <a:ext cx="73151" cy="73151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28431" y="5300471"/>
            <a:ext cx="73151" cy="73152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96083" y="4652771"/>
            <a:ext cx="1728216" cy="795527"/>
          </a:xfrm>
          <a:prstGeom prst="rect">
            <a:avLst/>
          </a:prstGeom>
          <a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4065" y="3585209"/>
            <a:ext cx="2220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4280" algn="l"/>
              </a:tabLst>
            </a:pPr>
            <a:r>
              <a:rPr sz="1600" b="1" spc="-30" dirty="0">
                <a:latin typeface="Arial"/>
                <a:cs typeface="Arial"/>
              </a:rPr>
              <a:t>SEGNALE	</a:t>
            </a:r>
            <a:r>
              <a:rPr sz="1600" b="1" spc="-35" dirty="0">
                <a:latin typeface="Arial"/>
                <a:cs typeface="Arial"/>
              </a:rPr>
              <a:t>DIGITALE: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0364" y="3609594"/>
            <a:ext cx="25825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0585" algn="l"/>
                <a:tab pos="2282190" algn="l"/>
              </a:tabLst>
            </a:pPr>
            <a:r>
              <a:rPr sz="1400" spc="-10" dirty="0">
                <a:latin typeface="Arial"/>
                <a:cs typeface="Arial"/>
              </a:rPr>
              <a:t>s</a:t>
            </a: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na</a:t>
            </a:r>
            <a:r>
              <a:rPr sz="1400" spc="-15" dirty="0">
                <a:latin typeface="Arial"/>
                <a:cs typeface="Arial"/>
              </a:rPr>
              <a:t>l</a:t>
            </a:r>
            <a:r>
              <a:rPr sz="1400" dirty="0">
                <a:latin typeface="Arial"/>
                <a:cs typeface="Arial"/>
              </a:rPr>
              <a:t>e	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14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-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14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10" dirty="0">
                <a:latin typeface="Arial"/>
                <a:cs typeface="Arial"/>
              </a:rPr>
              <a:t>c</a:t>
            </a:r>
            <a:r>
              <a:rPr sz="1400" spc="-5" dirty="0">
                <a:latin typeface="Arial"/>
                <a:cs typeface="Arial"/>
              </a:rPr>
              <a:t>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6965" y="3829050"/>
            <a:ext cx="4682490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all'interno di un </a:t>
            </a:r>
            <a:r>
              <a:rPr sz="1400" spc="-10" dirty="0">
                <a:latin typeface="Arial"/>
                <a:cs typeface="Arial"/>
              </a:rPr>
              <a:t>determinato range può assumere </a:t>
            </a:r>
            <a:r>
              <a:rPr sz="1400" spc="-5" dirty="0">
                <a:latin typeface="Arial"/>
                <a:cs typeface="Arial"/>
              </a:rPr>
              <a:t>solo </a:t>
            </a:r>
            <a:r>
              <a:rPr sz="1400" spc="-15" dirty="0">
                <a:latin typeface="Arial"/>
                <a:cs typeface="Arial"/>
              </a:rPr>
              <a:t>un 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numero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discreto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(numerabile finito) di</a:t>
            </a:r>
            <a:r>
              <a:rPr sz="1400" u="sng" spc="-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valori</a:t>
            </a:r>
            <a:r>
              <a:rPr sz="1400" spc="-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dirty="0">
                <a:latin typeface="Arial"/>
                <a:cs typeface="Arial"/>
              </a:rPr>
              <a:t>Es.: onda quadra che </a:t>
            </a:r>
            <a:r>
              <a:rPr sz="1200" spc="-5" dirty="0">
                <a:latin typeface="Arial"/>
                <a:cs typeface="Arial"/>
              </a:rPr>
              <a:t>assume </a:t>
            </a:r>
            <a:r>
              <a:rPr sz="1200" dirty="0">
                <a:latin typeface="Arial"/>
                <a:cs typeface="Arial"/>
              </a:rPr>
              <a:t>i </a:t>
            </a:r>
            <a:r>
              <a:rPr sz="1200" spc="-5" dirty="0">
                <a:latin typeface="Arial"/>
                <a:cs typeface="Arial"/>
              </a:rPr>
              <a:t>valori logici </a:t>
            </a:r>
            <a:r>
              <a:rPr sz="1200" dirty="0">
                <a:latin typeface="Arial"/>
                <a:cs typeface="Arial"/>
              </a:rPr>
              <a:t>ALTO </a:t>
            </a:r>
            <a:r>
              <a:rPr sz="1200" spc="-5" dirty="0">
                <a:latin typeface="Arial"/>
                <a:cs typeface="Arial"/>
              </a:rPr>
              <a:t>(1) </a:t>
            </a:r>
            <a:r>
              <a:rPr sz="1200" dirty="0">
                <a:latin typeface="Arial"/>
                <a:cs typeface="Arial"/>
              </a:rPr>
              <a:t>e BASSO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(0).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43316" y="5084064"/>
            <a:ext cx="73151" cy="73152"/>
          </a:xfrm>
          <a:prstGeom prst="rect">
            <a:avLst/>
          </a:prstGeom>
          <a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63016" y="5501437"/>
            <a:ext cx="3487420" cy="10496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400" dirty="0">
                <a:latin typeface="Arial"/>
                <a:cs typeface="Arial"/>
              </a:rPr>
              <a:t>Vantaggi:</a:t>
            </a:r>
            <a:endParaRPr sz="1400">
              <a:latin typeface="Arial"/>
              <a:cs typeface="Arial"/>
            </a:endParaRPr>
          </a:p>
          <a:p>
            <a:pPr marL="463550" indent="-107950">
              <a:lnSpc>
                <a:spcPct val="100000"/>
              </a:lnSpc>
              <a:spcBef>
                <a:spcPts val="335"/>
              </a:spcBef>
              <a:buChar char="-"/>
              <a:tabLst>
                <a:tab pos="464184" algn="l"/>
              </a:tabLst>
            </a:pPr>
            <a:r>
              <a:rPr sz="1400" spc="-5" dirty="0">
                <a:latin typeface="Arial"/>
                <a:cs typeface="Arial"/>
              </a:rPr>
              <a:t>utilizzo di un unico </a:t>
            </a:r>
            <a:r>
              <a:rPr sz="1400" dirty="0">
                <a:latin typeface="Arial"/>
                <a:cs typeface="Arial"/>
              </a:rPr>
              <a:t>linguaggio</a:t>
            </a:r>
            <a:r>
              <a:rPr sz="1400" spc="-9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(binario)</a:t>
            </a:r>
            <a:endParaRPr sz="1400">
              <a:latin typeface="Arial"/>
              <a:cs typeface="Arial"/>
            </a:endParaRPr>
          </a:p>
          <a:p>
            <a:pPr marL="463550" indent="-107950">
              <a:lnSpc>
                <a:spcPct val="100000"/>
              </a:lnSpc>
              <a:spcBef>
                <a:spcPts val="335"/>
              </a:spcBef>
              <a:buChar char="-"/>
              <a:tabLst>
                <a:tab pos="464184" algn="l"/>
              </a:tabLst>
            </a:pPr>
            <a:r>
              <a:rPr sz="1400" spc="-5" dirty="0">
                <a:latin typeface="Arial"/>
                <a:cs typeface="Arial"/>
              </a:rPr>
              <a:t>costanza di qualità nel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tempo</a:t>
            </a:r>
            <a:endParaRPr sz="1400">
              <a:latin typeface="Arial"/>
              <a:cs typeface="Arial"/>
            </a:endParaRPr>
          </a:p>
          <a:p>
            <a:pPr marL="463550" indent="-107950">
              <a:lnSpc>
                <a:spcPct val="100000"/>
              </a:lnSpc>
              <a:spcBef>
                <a:spcPts val="335"/>
              </a:spcBef>
              <a:buChar char="-"/>
              <a:tabLst>
                <a:tab pos="464184" algn="l"/>
              </a:tabLst>
            </a:pPr>
            <a:r>
              <a:rPr sz="1400" spc="-5" dirty="0">
                <a:latin typeface="Arial"/>
                <a:cs typeface="Arial"/>
              </a:rPr>
              <a:t>possibilità di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compressione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20650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Rappresentazione digitale  di </a:t>
            </a:r>
            <a:r>
              <a:rPr dirty="0"/>
              <a:t>segnali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0258" y="1629917"/>
            <a:ext cx="8136890" cy="3139440"/>
          </a:xfrm>
          <a:custGeom>
            <a:avLst/>
            <a:gdLst/>
            <a:ahLst/>
            <a:cxnLst/>
            <a:rect l="l" t="t" r="r" b="b"/>
            <a:pathLst>
              <a:path w="8136890" h="3139440">
                <a:moveTo>
                  <a:pt x="0" y="3139439"/>
                </a:moveTo>
                <a:lnTo>
                  <a:pt x="8136635" y="3139439"/>
                </a:lnTo>
                <a:lnTo>
                  <a:pt x="8136635" y="0"/>
                </a:lnTo>
                <a:lnTo>
                  <a:pt x="0" y="0"/>
                </a:lnTo>
                <a:lnTo>
                  <a:pt x="0" y="3139439"/>
                </a:lnTo>
                <a:close/>
              </a:path>
            </a:pathLst>
          </a:custGeom>
          <a:ln w="25908">
            <a:solidFill>
              <a:srgbClr val="CC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1240" y="1949450"/>
            <a:ext cx="262127" cy="26974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1240" y="2485898"/>
            <a:ext cx="262127" cy="26974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1240" y="3607942"/>
            <a:ext cx="262127" cy="26974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1240" y="3900551"/>
            <a:ext cx="262127" cy="269748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76527" y="5396484"/>
            <a:ext cx="6781419" cy="914044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76527" y="5396484"/>
            <a:ext cx="6781800" cy="914400"/>
          </a:xfrm>
          <a:custGeom>
            <a:avLst/>
            <a:gdLst/>
            <a:ahLst/>
            <a:cxnLst/>
            <a:rect l="l" t="t" r="r" b="b"/>
            <a:pathLst>
              <a:path w="6781800" h="914400">
                <a:moveTo>
                  <a:pt x="0" y="0"/>
                </a:moveTo>
                <a:lnTo>
                  <a:pt x="6781419" y="0"/>
                </a:lnTo>
                <a:lnTo>
                  <a:pt x="6781419" y="914044"/>
                </a:lnTo>
                <a:lnTo>
                  <a:pt x="0" y="914044"/>
                </a:lnTo>
                <a:lnTo>
                  <a:pt x="0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76527" y="5396484"/>
            <a:ext cx="6781419" cy="65150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76527" y="5396484"/>
            <a:ext cx="6781800" cy="65405"/>
          </a:xfrm>
          <a:custGeom>
            <a:avLst/>
            <a:gdLst/>
            <a:ahLst/>
            <a:cxnLst/>
            <a:rect l="l" t="t" r="r" b="b"/>
            <a:pathLst>
              <a:path w="6781800" h="65404">
                <a:moveTo>
                  <a:pt x="0" y="0"/>
                </a:moveTo>
                <a:lnTo>
                  <a:pt x="6781419" y="0"/>
                </a:lnTo>
                <a:lnTo>
                  <a:pt x="6713728" y="65150"/>
                </a:lnTo>
                <a:lnTo>
                  <a:pt x="66954" y="65150"/>
                </a:ln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89747" y="5396484"/>
            <a:ext cx="68199" cy="914044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89747" y="5396484"/>
            <a:ext cx="68580" cy="914400"/>
          </a:xfrm>
          <a:custGeom>
            <a:avLst/>
            <a:gdLst/>
            <a:ahLst/>
            <a:cxnLst/>
            <a:rect l="l" t="t" r="r" b="b"/>
            <a:pathLst>
              <a:path w="68579" h="914400">
                <a:moveTo>
                  <a:pt x="68199" y="0"/>
                </a:moveTo>
                <a:lnTo>
                  <a:pt x="68199" y="914044"/>
                </a:lnTo>
                <a:lnTo>
                  <a:pt x="0" y="846416"/>
                </a:lnTo>
                <a:lnTo>
                  <a:pt x="0" y="66928"/>
                </a:lnTo>
                <a:lnTo>
                  <a:pt x="68199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76527" y="6242303"/>
            <a:ext cx="6781419" cy="68211"/>
          </a:xfrm>
          <a:prstGeom prst="rect">
            <a:avLst/>
          </a:prstGeom>
          <a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76527" y="6242303"/>
            <a:ext cx="6781800" cy="68580"/>
          </a:xfrm>
          <a:custGeom>
            <a:avLst/>
            <a:gdLst/>
            <a:ahLst/>
            <a:cxnLst/>
            <a:rect l="l" t="t" r="r" b="b"/>
            <a:pathLst>
              <a:path w="6781800" h="68579">
                <a:moveTo>
                  <a:pt x="6781419" y="68211"/>
                </a:moveTo>
                <a:lnTo>
                  <a:pt x="0" y="68211"/>
                </a:lnTo>
                <a:lnTo>
                  <a:pt x="66954" y="0"/>
                </a:lnTo>
                <a:lnTo>
                  <a:pt x="6713728" y="0"/>
                </a:lnTo>
                <a:lnTo>
                  <a:pt x="6781419" y="6821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76527" y="5396484"/>
            <a:ext cx="66700" cy="914044"/>
          </a:xfrm>
          <a:prstGeom prst="rect">
            <a:avLst/>
          </a:prstGeom>
          <a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76527" y="5396484"/>
            <a:ext cx="67310" cy="914400"/>
          </a:xfrm>
          <a:custGeom>
            <a:avLst/>
            <a:gdLst/>
            <a:ahLst/>
            <a:cxnLst/>
            <a:rect l="l" t="t" r="r" b="b"/>
            <a:pathLst>
              <a:path w="67309" h="914400">
                <a:moveTo>
                  <a:pt x="0" y="914044"/>
                </a:moveTo>
                <a:lnTo>
                  <a:pt x="0" y="0"/>
                </a:lnTo>
                <a:lnTo>
                  <a:pt x="66700" y="66928"/>
                </a:lnTo>
                <a:lnTo>
                  <a:pt x="66700" y="846416"/>
                </a:lnTo>
                <a:lnTo>
                  <a:pt x="0" y="91404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0527" y="5625084"/>
            <a:ext cx="1219200" cy="381000"/>
          </a:xfrm>
          <a:custGeom>
            <a:avLst/>
            <a:gdLst/>
            <a:ahLst/>
            <a:cxnLst/>
            <a:rect l="l" t="t" r="r" b="b"/>
            <a:pathLst>
              <a:path w="1219200" h="381000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651" y="0"/>
                </a:lnTo>
                <a:lnTo>
                  <a:pt x="1217549" y="0"/>
                </a:lnTo>
                <a:lnTo>
                  <a:pt x="1218438" y="0"/>
                </a:lnTo>
                <a:lnTo>
                  <a:pt x="1219200" y="711"/>
                </a:lnTo>
                <a:lnTo>
                  <a:pt x="1219200" y="1587"/>
                </a:lnTo>
                <a:lnTo>
                  <a:pt x="1219200" y="379412"/>
                </a:lnTo>
                <a:lnTo>
                  <a:pt x="1219200" y="380288"/>
                </a:lnTo>
                <a:lnTo>
                  <a:pt x="1218438" y="380999"/>
                </a:lnTo>
                <a:lnTo>
                  <a:pt x="1217549" y="380999"/>
                </a:lnTo>
                <a:lnTo>
                  <a:pt x="1651" y="380999"/>
                </a:lnTo>
                <a:lnTo>
                  <a:pt x="762" y="380999"/>
                </a:lnTo>
                <a:lnTo>
                  <a:pt x="0" y="380288"/>
                </a:lnTo>
                <a:lnTo>
                  <a:pt x="0" y="379412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05100" y="5629655"/>
            <a:ext cx="1210310" cy="372110"/>
          </a:xfrm>
          <a:prstGeom prst="rect">
            <a:avLst/>
          </a:prstGeom>
          <a:solidFill>
            <a:srgbClr val="00E3A8"/>
          </a:solidFill>
        </p:spPr>
        <p:txBody>
          <a:bodyPr vert="horz" wrap="square" lIns="0" tIns="11874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35"/>
              </a:spcBef>
            </a:pPr>
            <a:r>
              <a:rPr sz="900" b="1" spc="-5" dirty="0">
                <a:latin typeface="Tahoma"/>
                <a:cs typeface="Tahoma"/>
              </a:rPr>
              <a:t>Campionamento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91328" y="5625084"/>
            <a:ext cx="1143000" cy="381000"/>
          </a:xfrm>
          <a:custGeom>
            <a:avLst/>
            <a:gdLst/>
            <a:ahLst/>
            <a:cxnLst/>
            <a:rect l="l" t="t" r="r" b="b"/>
            <a:pathLst>
              <a:path w="1143000" h="381000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650" y="0"/>
                </a:lnTo>
                <a:lnTo>
                  <a:pt x="1141349" y="0"/>
                </a:lnTo>
                <a:lnTo>
                  <a:pt x="1142238" y="0"/>
                </a:lnTo>
                <a:lnTo>
                  <a:pt x="1143000" y="711"/>
                </a:lnTo>
                <a:lnTo>
                  <a:pt x="1143000" y="1587"/>
                </a:lnTo>
                <a:lnTo>
                  <a:pt x="1143000" y="379412"/>
                </a:lnTo>
                <a:lnTo>
                  <a:pt x="1143000" y="380288"/>
                </a:lnTo>
                <a:lnTo>
                  <a:pt x="1142238" y="380999"/>
                </a:lnTo>
                <a:lnTo>
                  <a:pt x="1141349" y="380999"/>
                </a:lnTo>
                <a:lnTo>
                  <a:pt x="1650" y="380999"/>
                </a:lnTo>
                <a:lnTo>
                  <a:pt x="762" y="380999"/>
                </a:lnTo>
                <a:lnTo>
                  <a:pt x="0" y="380288"/>
                </a:lnTo>
                <a:lnTo>
                  <a:pt x="0" y="379412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295900" y="5629655"/>
            <a:ext cx="1134110" cy="372110"/>
          </a:xfrm>
          <a:prstGeom prst="rect">
            <a:avLst/>
          </a:prstGeom>
          <a:solidFill>
            <a:srgbClr val="00E3A8"/>
          </a:solidFill>
        </p:spPr>
        <p:txBody>
          <a:bodyPr vert="horz" wrap="square" lIns="0" tIns="11874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35"/>
              </a:spcBef>
            </a:pPr>
            <a:r>
              <a:rPr sz="1000" b="1" spc="-5" dirty="0">
                <a:latin typeface="Tahoma"/>
                <a:cs typeface="Tahoma"/>
              </a:rPr>
              <a:t>Quantizzazione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328927" y="5791568"/>
            <a:ext cx="1371600" cy="127000"/>
          </a:xfrm>
          <a:custGeom>
            <a:avLst/>
            <a:gdLst/>
            <a:ahLst/>
            <a:cxnLst/>
            <a:rect l="l" t="t" r="r" b="b"/>
            <a:pathLst>
              <a:path w="1371600" h="127000">
                <a:moveTo>
                  <a:pt x="1244587" y="69848"/>
                </a:moveTo>
                <a:lnTo>
                  <a:pt x="1244473" y="127000"/>
                </a:lnTo>
                <a:lnTo>
                  <a:pt x="1359114" y="69862"/>
                </a:lnTo>
                <a:lnTo>
                  <a:pt x="1244587" y="69848"/>
                </a:lnTo>
                <a:close/>
              </a:path>
              <a:path w="1371600" h="127000">
                <a:moveTo>
                  <a:pt x="1244612" y="57148"/>
                </a:moveTo>
                <a:lnTo>
                  <a:pt x="1244587" y="69848"/>
                </a:lnTo>
                <a:lnTo>
                  <a:pt x="1257299" y="69862"/>
                </a:lnTo>
                <a:lnTo>
                  <a:pt x="1257299" y="57162"/>
                </a:lnTo>
                <a:lnTo>
                  <a:pt x="1244612" y="57148"/>
                </a:lnTo>
                <a:close/>
              </a:path>
              <a:path w="1371600" h="127000">
                <a:moveTo>
                  <a:pt x="1244727" y="0"/>
                </a:moveTo>
                <a:lnTo>
                  <a:pt x="1244612" y="57148"/>
                </a:lnTo>
                <a:lnTo>
                  <a:pt x="1257299" y="57162"/>
                </a:lnTo>
                <a:lnTo>
                  <a:pt x="1257299" y="69862"/>
                </a:lnTo>
                <a:lnTo>
                  <a:pt x="1359114" y="69862"/>
                </a:lnTo>
                <a:lnTo>
                  <a:pt x="1371599" y="63639"/>
                </a:lnTo>
                <a:lnTo>
                  <a:pt x="1244727" y="0"/>
                </a:lnTo>
                <a:close/>
              </a:path>
              <a:path w="1371600" h="127000">
                <a:moveTo>
                  <a:pt x="0" y="55765"/>
                </a:moveTo>
                <a:lnTo>
                  <a:pt x="0" y="68465"/>
                </a:lnTo>
                <a:lnTo>
                  <a:pt x="1244587" y="69848"/>
                </a:lnTo>
                <a:lnTo>
                  <a:pt x="1244612" y="57148"/>
                </a:lnTo>
                <a:lnTo>
                  <a:pt x="0" y="55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05889" y="5625846"/>
            <a:ext cx="1141095" cy="378460"/>
          </a:xfrm>
          <a:custGeom>
            <a:avLst/>
            <a:gdLst/>
            <a:ahLst/>
            <a:cxnLst/>
            <a:rect l="l" t="t" r="r" b="b"/>
            <a:pathLst>
              <a:path w="1141095" h="378460">
                <a:moveTo>
                  <a:pt x="0" y="227279"/>
                </a:moveTo>
                <a:lnTo>
                  <a:pt x="14664" y="178907"/>
                </a:lnTo>
                <a:lnTo>
                  <a:pt x="30417" y="132524"/>
                </a:lnTo>
                <a:lnTo>
                  <a:pt x="48332" y="90116"/>
                </a:lnTo>
                <a:lnTo>
                  <a:pt x="69481" y="53672"/>
                </a:lnTo>
                <a:lnTo>
                  <a:pt x="94938" y="25179"/>
                </a:lnTo>
                <a:lnTo>
                  <a:pt x="163068" y="0"/>
                </a:lnTo>
                <a:lnTo>
                  <a:pt x="198994" y="5710"/>
                </a:lnTo>
                <a:lnTo>
                  <a:pt x="241935" y="21390"/>
                </a:lnTo>
                <a:lnTo>
                  <a:pt x="289884" y="44861"/>
                </a:lnTo>
                <a:lnTo>
                  <a:pt x="340834" y="73943"/>
                </a:lnTo>
                <a:lnTo>
                  <a:pt x="392778" y="106458"/>
                </a:lnTo>
                <a:lnTo>
                  <a:pt x="443709" y="140228"/>
                </a:lnTo>
                <a:lnTo>
                  <a:pt x="491621" y="173074"/>
                </a:lnTo>
                <a:lnTo>
                  <a:pt x="534505" y="202817"/>
                </a:lnTo>
                <a:lnTo>
                  <a:pt x="570357" y="227279"/>
                </a:lnTo>
                <a:lnTo>
                  <a:pt x="619893" y="269711"/>
                </a:lnTo>
                <a:lnTo>
                  <a:pt x="657090" y="315042"/>
                </a:lnTo>
                <a:lnTo>
                  <a:pt x="685827" y="354262"/>
                </a:lnTo>
                <a:lnTo>
                  <a:pt x="709979" y="378359"/>
                </a:lnTo>
                <a:lnTo>
                  <a:pt x="745809" y="358614"/>
                </a:lnTo>
                <a:lnTo>
                  <a:pt x="759173" y="274883"/>
                </a:lnTo>
                <a:lnTo>
                  <a:pt x="763968" y="222381"/>
                </a:lnTo>
                <a:lnTo>
                  <a:pt x="770049" y="170469"/>
                </a:lnTo>
                <a:lnTo>
                  <a:pt x="779323" y="124908"/>
                </a:lnTo>
                <a:lnTo>
                  <a:pt x="793699" y="91458"/>
                </a:lnTo>
                <a:lnTo>
                  <a:pt x="815085" y="75882"/>
                </a:lnTo>
                <a:lnTo>
                  <a:pt x="846408" y="80455"/>
                </a:lnTo>
                <a:lnTo>
                  <a:pt x="887098" y="100668"/>
                </a:lnTo>
                <a:lnTo>
                  <a:pt x="933819" y="132099"/>
                </a:lnTo>
                <a:lnTo>
                  <a:pt x="983234" y="170327"/>
                </a:lnTo>
                <a:lnTo>
                  <a:pt x="1032005" y="210933"/>
                </a:lnTo>
                <a:lnTo>
                  <a:pt x="1076797" y="249495"/>
                </a:lnTo>
                <a:lnTo>
                  <a:pt x="1114272" y="281593"/>
                </a:lnTo>
                <a:lnTo>
                  <a:pt x="1141095" y="302806"/>
                </a:lnTo>
              </a:path>
            </a:pathLst>
          </a:custGeom>
          <a:ln w="1981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96690" y="5625846"/>
            <a:ext cx="1141095" cy="405130"/>
          </a:xfrm>
          <a:custGeom>
            <a:avLst/>
            <a:gdLst/>
            <a:ahLst/>
            <a:cxnLst/>
            <a:rect l="l" t="t" r="r" b="b"/>
            <a:pathLst>
              <a:path w="1141095" h="405129">
                <a:moveTo>
                  <a:pt x="0" y="241719"/>
                </a:moveTo>
                <a:lnTo>
                  <a:pt x="14664" y="190332"/>
                </a:lnTo>
                <a:lnTo>
                  <a:pt x="30417" y="141024"/>
                </a:lnTo>
                <a:lnTo>
                  <a:pt x="48332" y="95919"/>
                </a:lnTo>
                <a:lnTo>
                  <a:pt x="69481" y="57140"/>
                </a:lnTo>
                <a:lnTo>
                  <a:pt x="94938" y="26811"/>
                </a:lnTo>
                <a:lnTo>
                  <a:pt x="163068" y="0"/>
                </a:lnTo>
                <a:lnTo>
                  <a:pt x="195087" y="4949"/>
                </a:lnTo>
                <a:lnTo>
                  <a:pt x="232945" y="18672"/>
                </a:lnTo>
                <a:lnTo>
                  <a:pt x="275180" y="39480"/>
                </a:lnTo>
                <a:lnTo>
                  <a:pt x="320330" y="65685"/>
                </a:lnTo>
                <a:lnTo>
                  <a:pt x="366934" y="95599"/>
                </a:lnTo>
                <a:lnTo>
                  <a:pt x="413531" y="127534"/>
                </a:lnTo>
                <a:lnTo>
                  <a:pt x="458658" y="159801"/>
                </a:lnTo>
                <a:lnTo>
                  <a:pt x="500855" y="190713"/>
                </a:lnTo>
                <a:lnTo>
                  <a:pt x="538660" y="218582"/>
                </a:lnTo>
                <a:lnTo>
                  <a:pt x="570611" y="241719"/>
                </a:lnTo>
                <a:lnTo>
                  <a:pt x="612815" y="278892"/>
                </a:lnTo>
                <a:lnTo>
                  <a:pt x="645950" y="319336"/>
                </a:lnTo>
                <a:lnTo>
                  <a:pt x="672290" y="357498"/>
                </a:lnTo>
                <a:lnTo>
                  <a:pt x="694111" y="387824"/>
                </a:lnTo>
                <a:lnTo>
                  <a:pt x="713688" y="404761"/>
                </a:lnTo>
                <a:lnTo>
                  <a:pt x="733298" y="402755"/>
                </a:lnTo>
                <a:lnTo>
                  <a:pt x="745682" y="381809"/>
                </a:lnTo>
                <a:lnTo>
                  <a:pt x="753629" y="343060"/>
                </a:lnTo>
                <a:lnTo>
                  <a:pt x="759046" y="292651"/>
                </a:lnTo>
                <a:lnTo>
                  <a:pt x="763841" y="236724"/>
                </a:lnTo>
                <a:lnTo>
                  <a:pt x="769922" y="181423"/>
                </a:lnTo>
                <a:lnTo>
                  <a:pt x="779196" y="132889"/>
                </a:lnTo>
                <a:lnTo>
                  <a:pt x="793572" y="97265"/>
                </a:lnTo>
                <a:lnTo>
                  <a:pt x="814959" y="80695"/>
                </a:lnTo>
                <a:lnTo>
                  <a:pt x="842282" y="84132"/>
                </a:lnTo>
                <a:lnTo>
                  <a:pt x="877307" y="101128"/>
                </a:lnTo>
                <a:lnTo>
                  <a:pt x="917687" y="128378"/>
                </a:lnTo>
                <a:lnTo>
                  <a:pt x="961079" y="162575"/>
                </a:lnTo>
                <a:lnTo>
                  <a:pt x="1005134" y="200414"/>
                </a:lnTo>
                <a:lnTo>
                  <a:pt x="1047510" y="238587"/>
                </a:lnTo>
                <a:lnTo>
                  <a:pt x="1085858" y="273790"/>
                </a:lnTo>
                <a:lnTo>
                  <a:pt x="1117835" y="302716"/>
                </a:lnTo>
                <a:lnTo>
                  <a:pt x="1141095" y="322059"/>
                </a:lnTo>
              </a:path>
            </a:pathLst>
          </a:custGeom>
          <a:ln w="19812">
            <a:solidFill>
              <a:srgbClr val="33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95928" y="5705855"/>
            <a:ext cx="76200" cy="161925"/>
          </a:xfrm>
          <a:custGeom>
            <a:avLst/>
            <a:gdLst/>
            <a:ahLst/>
            <a:cxnLst/>
            <a:rect l="l" t="t" r="r" b="b"/>
            <a:pathLst>
              <a:path w="76200" h="161925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159956"/>
                </a:lnTo>
                <a:lnTo>
                  <a:pt x="76200" y="160832"/>
                </a:lnTo>
                <a:lnTo>
                  <a:pt x="75437" y="161544"/>
                </a:lnTo>
                <a:lnTo>
                  <a:pt x="74675" y="161544"/>
                </a:lnTo>
                <a:lnTo>
                  <a:pt x="1524" y="161544"/>
                </a:lnTo>
                <a:lnTo>
                  <a:pt x="762" y="161544"/>
                </a:lnTo>
                <a:lnTo>
                  <a:pt x="0" y="160832"/>
                </a:lnTo>
                <a:lnTo>
                  <a:pt x="0" y="159956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72128" y="5625084"/>
            <a:ext cx="76200" cy="242570"/>
          </a:xfrm>
          <a:custGeom>
            <a:avLst/>
            <a:gdLst/>
            <a:ahLst/>
            <a:cxnLst/>
            <a:rect l="l" t="t" r="r" b="b"/>
            <a:pathLst>
              <a:path w="76200" h="242570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549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240728"/>
                </a:lnTo>
                <a:lnTo>
                  <a:pt x="76200" y="241604"/>
                </a:lnTo>
                <a:lnTo>
                  <a:pt x="75437" y="242315"/>
                </a:lnTo>
                <a:lnTo>
                  <a:pt x="74549" y="242315"/>
                </a:lnTo>
                <a:lnTo>
                  <a:pt x="1524" y="242315"/>
                </a:lnTo>
                <a:lnTo>
                  <a:pt x="762" y="242315"/>
                </a:lnTo>
                <a:lnTo>
                  <a:pt x="0" y="241604"/>
                </a:lnTo>
                <a:lnTo>
                  <a:pt x="0" y="240728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148328" y="5625084"/>
            <a:ext cx="76200" cy="242570"/>
          </a:xfrm>
          <a:custGeom>
            <a:avLst/>
            <a:gdLst/>
            <a:ahLst/>
            <a:cxnLst/>
            <a:rect l="l" t="t" r="r" b="b"/>
            <a:pathLst>
              <a:path w="76200" h="242570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549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240728"/>
                </a:lnTo>
                <a:lnTo>
                  <a:pt x="76200" y="241604"/>
                </a:lnTo>
                <a:lnTo>
                  <a:pt x="75437" y="242315"/>
                </a:lnTo>
                <a:lnTo>
                  <a:pt x="74549" y="242315"/>
                </a:lnTo>
                <a:lnTo>
                  <a:pt x="1524" y="242315"/>
                </a:lnTo>
                <a:lnTo>
                  <a:pt x="762" y="242315"/>
                </a:lnTo>
                <a:lnTo>
                  <a:pt x="0" y="241604"/>
                </a:lnTo>
                <a:lnTo>
                  <a:pt x="0" y="240728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24528" y="5705855"/>
            <a:ext cx="76200" cy="161925"/>
          </a:xfrm>
          <a:custGeom>
            <a:avLst/>
            <a:gdLst/>
            <a:ahLst/>
            <a:cxnLst/>
            <a:rect l="l" t="t" r="r" b="b"/>
            <a:pathLst>
              <a:path w="76200" h="161925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159956"/>
                </a:lnTo>
                <a:lnTo>
                  <a:pt x="76200" y="160832"/>
                </a:lnTo>
                <a:lnTo>
                  <a:pt x="75437" y="161544"/>
                </a:lnTo>
                <a:lnTo>
                  <a:pt x="74675" y="161544"/>
                </a:lnTo>
                <a:lnTo>
                  <a:pt x="1524" y="161544"/>
                </a:lnTo>
                <a:lnTo>
                  <a:pt x="762" y="161544"/>
                </a:lnTo>
                <a:lnTo>
                  <a:pt x="0" y="160832"/>
                </a:lnTo>
                <a:lnTo>
                  <a:pt x="0" y="159956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00728" y="5705855"/>
            <a:ext cx="76200" cy="161925"/>
          </a:xfrm>
          <a:custGeom>
            <a:avLst/>
            <a:gdLst/>
            <a:ahLst/>
            <a:cxnLst/>
            <a:rect l="l" t="t" r="r" b="b"/>
            <a:pathLst>
              <a:path w="76200" h="161925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159956"/>
                </a:lnTo>
                <a:lnTo>
                  <a:pt x="76200" y="160832"/>
                </a:lnTo>
                <a:lnTo>
                  <a:pt x="75437" y="161544"/>
                </a:lnTo>
                <a:lnTo>
                  <a:pt x="74675" y="161544"/>
                </a:lnTo>
                <a:lnTo>
                  <a:pt x="1524" y="161544"/>
                </a:lnTo>
                <a:lnTo>
                  <a:pt x="762" y="161544"/>
                </a:lnTo>
                <a:lnTo>
                  <a:pt x="0" y="160832"/>
                </a:lnTo>
                <a:lnTo>
                  <a:pt x="0" y="159956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76928" y="5785103"/>
            <a:ext cx="76200" cy="81280"/>
          </a:xfrm>
          <a:custGeom>
            <a:avLst/>
            <a:gdLst/>
            <a:ahLst/>
            <a:cxnLst/>
            <a:rect l="l" t="t" r="r" b="b"/>
            <a:pathLst>
              <a:path w="76200" h="81279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79184"/>
                </a:lnTo>
                <a:lnTo>
                  <a:pt x="76200" y="80060"/>
                </a:lnTo>
                <a:lnTo>
                  <a:pt x="75437" y="80772"/>
                </a:lnTo>
                <a:lnTo>
                  <a:pt x="74675" y="80772"/>
                </a:lnTo>
                <a:lnTo>
                  <a:pt x="1524" y="80772"/>
                </a:lnTo>
                <a:lnTo>
                  <a:pt x="762" y="80772"/>
                </a:lnTo>
                <a:lnTo>
                  <a:pt x="0" y="80060"/>
                </a:lnTo>
                <a:lnTo>
                  <a:pt x="0" y="79184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81728" y="5865876"/>
            <a:ext cx="76200" cy="161925"/>
          </a:xfrm>
          <a:custGeom>
            <a:avLst/>
            <a:gdLst/>
            <a:ahLst/>
            <a:cxnLst/>
            <a:rect l="l" t="t" r="r" b="b"/>
            <a:pathLst>
              <a:path w="76200" h="161925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159956"/>
                </a:lnTo>
                <a:lnTo>
                  <a:pt x="76200" y="160832"/>
                </a:lnTo>
                <a:lnTo>
                  <a:pt x="75437" y="161544"/>
                </a:lnTo>
                <a:lnTo>
                  <a:pt x="74675" y="161544"/>
                </a:lnTo>
                <a:lnTo>
                  <a:pt x="1524" y="161544"/>
                </a:lnTo>
                <a:lnTo>
                  <a:pt x="762" y="161544"/>
                </a:lnTo>
                <a:lnTo>
                  <a:pt x="0" y="160832"/>
                </a:lnTo>
                <a:lnTo>
                  <a:pt x="0" y="159956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05528" y="5865876"/>
            <a:ext cx="76200" cy="81280"/>
          </a:xfrm>
          <a:custGeom>
            <a:avLst/>
            <a:gdLst/>
            <a:ahLst/>
            <a:cxnLst/>
            <a:rect l="l" t="t" r="r" b="b"/>
            <a:pathLst>
              <a:path w="76200" h="81279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79184"/>
                </a:lnTo>
                <a:lnTo>
                  <a:pt x="76200" y="80060"/>
                </a:lnTo>
                <a:lnTo>
                  <a:pt x="75437" y="80772"/>
                </a:lnTo>
                <a:lnTo>
                  <a:pt x="74675" y="80772"/>
                </a:lnTo>
                <a:lnTo>
                  <a:pt x="1524" y="80772"/>
                </a:lnTo>
                <a:lnTo>
                  <a:pt x="762" y="80772"/>
                </a:lnTo>
                <a:lnTo>
                  <a:pt x="0" y="80060"/>
                </a:lnTo>
                <a:lnTo>
                  <a:pt x="0" y="79184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57928" y="5705855"/>
            <a:ext cx="76200" cy="161925"/>
          </a:xfrm>
          <a:custGeom>
            <a:avLst/>
            <a:gdLst/>
            <a:ahLst/>
            <a:cxnLst/>
            <a:rect l="l" t="t" r="r" b="b"/>
            <a:pathLst>
              <a:path w="76200" h="161925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159956"/>
                </a:lnTo>
                <a:lnTo>
                  <a:pt x="76200" y="160832"/>
                </a:lnTo>
                <a:lnTo>
                  <a:pt x="75437" y="161544"/>
                </a:lnTo>
                <a:lnTo>
                  <a:pt x="74675" y="161544"/>
                </a:lnTo>
                <a:lnTo>
                  <a:pt x="1524" y="161544"/>
                </a:lnTo>
                <a:lnTo>
                  <a:pt x="762" y="161544"/>
                </a:lnTo>
                <a:lnTo>
                  <a:pt x="0" y="160832"/>
                </a:lnTo>
                <a:lnTo>
                  <a:pt x="0" y="159956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834128" y="5705855"/>
            <a:ext cx="76200" cy="161925"/>
          </a:xfrm>
          <a:custGeom>
            <a:avLst/>
            <a:gdLst/>
            <a:ahLst/>
            <a:cxnLst/>
            <a:rect l="l" t="t" r="r" b="b"/>
            <a:pathLst>
              <a:path w="76200" h="161925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159956"/>
                </a:lnTo>
                <a:lnTo>
                  <a:pt x="76200" y="160832"/>
                </a:lnTo>
                <a:lnTo>
                  <a:pt x="75437" y="161544"/>
                </a:lnTo>
                <a:lnTo>
                  <a:pt x="74675" y="161544"/>
                </a:lnTo>
                <a:lnTo>
                  <a:pt x="1524" y="161544"/>
                </a:lnTo>
                <a:lnTo>
                  <a:pt x="762" y="161544"/>
                </a:lnTo>
                <a:lnTo>
                  <a:pt x="0" y="160832"/>
                </a:lnTo>
                <a:lnTo>
                  <a:pt x="0" y="159956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910328" y="5785103"/>
            <a:ext cx="76200" cy="81280"/>
          </a:xfrm>
          <a:custGeom>
            <a:avLst/>
            <a:gdLst/>
            <a:ahLst/>
            <a:cxnLst/>
            <a:rect l="l" t="t" r="r" b="b"/>
            <a:pathLst>
              <a:path w="76200" h="81279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79184"/>
                </a:lnTo>
                <a:lnTo>
                  <a:pt x="76200" y="80060"/>
                </a:lnTo>
                <a:lnTo>
                  <a:pt x="75437" y="80772"/>
                </a:lnTo>
                <a:lnTo>
                  <a:pt x="74675" y="80772"/>
                </a:lnTo>
                <a:lnTo>
                  <a:pt x="1524" y="80772"/>
                </a:lnTo>
                <a:lnTo>
                  <a:pt x="762" y="80772"/>
                </a:lnTo>
                <a:lnTo>
                  <a:pt x="0" y="80060"/>
                </a:lnTo>
                <a:lnTo>
                  <a:pt x="0" y="79184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453128" y="5785103"/>
            <a:ext cx="76200" cy="81280"/>
          </a:xfrm>
          <a:custGeom>
            <a:avLst/>
            <a:gdLst/>
            <a:ahLst/>
            <a:cxnLst/>
            <a:rect l="l" t="t" r="r" b="b"/>
            <a:pathLst>
              <a:path w="76200" h="81279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79184"/>
                </a:lnTo>
                <a:lnTo>
                  <a:pt x="76200" y="80060"/>
                </a:lnTo>
                <a:lnTo>
                  <a:pt x="75437" y="80772"/>
                </a:lnTo>
                <a:lnTo>
                  <a:pt x="74675" y="80772"/>
                </a:lnTo>
                <a:lnTo>
                  <a:pt x="1524" y="80772"/>
                </a:lnTo>
                <a:lnTo>
                  <a:pt x="762" y="80772"/>
                </a:lnTo>
                <a:lnTo>
                  <a:pt x="0" y="80060"/>
                </a:lnTo>
                <a:lnTo>
                  <a:pt x="0" y="79184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62728" y="5865876"/>
            <a:ext cx="76200" cy="81280"/>
          </a:xfrm>
          <a:custGeom>
            <a:avLst/>
            <a:gdLst/>
            <a:ahLst/>
            <a:cxnLst/>
            <a:rect l="l" t="t" r="r" b="b"/>
            <a:pathLst>
              <a:path w="76200" h="81279">
                <a:moveTo>
                  <a:pt x="0" y="1587"/>
                </a:moveTo>
                <a:lnTo>
                  <a:pt x="0" y="711"/>
                </a:lnTo>
                <a:lnTo>
                  <a:pt x="762" y="0"/>
                </a:lnTo>
                <a:lnTo>
                  <a:pt x="1524" y="0"/>
                </a:lnTo>
                <a:lnTo>
                  <a:pt x="74675" y="0"/>
                </a:lnTo>
                <a:lnTo>
                  <a:pt x="75437" y="0"/>
                </a:lnTo>
                <a:lnTo>
                  <a:pt x="76200" y="711"/>
                </a:lnTo>
                <a:lnTo>
                  <a:pt x="76200" y="1587"/>
                </a:lnTo>
                <a:lnTo>
                  <a:pt x="76200" y="79184"/>
                </a:lnTo>
                <a:lnTo>
                  <a:pt x="76200" y="80060"/>
                </a:lnTo>
                <a:lnTo>
                  <a:pt x="75437" y="80772"/>
                </a:lnTo>
                <a:lnTo>
                  <a:pt x="74675" y="80772"/>
                </a:lnTo>
                <a:lnTo>
                  <a:pt x="1524" y="80772"/>
                </a:lnTo>
                <a:lnTo>
                  <a:pt x="762" y="80772"/>
                </a:lnTo>
                <a:lnTo>
                  <a:pt x="0" y="80060"/>
                </a:lnTo>
                <a:lnTo>
                  <a:pt x="0" y="79184"/>
                </a:lnTo>
                <a:lnTo>
                  <a:pt x="0" y="1587"/>
                </a:lnTo>
                <a:close/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919728" y="5803760"/>
            <a:ext cx="1371600" cy="127000"/>
          </a:xfrm>
          <a:custGeom>
            <a:avLst/>
            <a:gdLst/>
            <a:ahLst/>
            <a:cxnLst/>
            <a:rect l="l" t="t" r="r" b="b"/>
            <a:pathLst>
              <a:path w="1371600" h="127000">
                <a:moveTo>
                  <a:pt x="1244587" y="69848"/>
                </a:moveTo>
                <a:lnTo>
                  <a:pt x="1244473" y="126999"/>
                </a:lnTo>
                <a:lnTo>
                  <a:pt x="1359114" y="69862"/>
                </a:lnTo>
                <a:lnTo>
                  <a:pt x="1244587" y="69848"/>
                </a:lnTo>
                <a:close/>
              </a:path>
              <a:path w="1371600" h="127000">
                <a:moveTo>
                  <a:pt x="1244612" y="57148"/>
                </a:moveTo>
                <a:lnTo>
                  <a:pt x="1244587" y="69848"/>
                </a:lnTo>
                <a:lnTo>
                  <a:pt x="1257300" y="69862"/>
                </a:lnTo>
                <a:lnTo>
                  <a:pt x="1257300" y="57162"/>
                </a:lnTo>
                <a:lnTo>
                  <a:pt x="1244612" y="57148"/>
                </a:lnTo>
                <a:close/>
              </a:path>
              <a:path w="1371600" h="127000">
                <a:moveTo>
                  <a:pt x="1244727" y="0"/>
                </a:moveTo>
                <a:lnTo>
                  <a:pt x="1244612" y="57148"/>
                </a:lnTo>
                <a:lnTo>
                  <a:pt x="1257300" y="57162"/>
                </a:lnTo>
                <a:lnTo>
                  <a:pt x="1257300" y="69862"/>
                </a:lnTo>
                <a:lnTo>
                  <a:pt x="1359114" y="69862"/>
                </a:lnTo>
                <a:lnTo>
                  <a:pt x="1371600" y="63639"/>
                </a:lnTo>
                <a:lnTo>
                  <a:pt x="1244727" y="0"/>
                </a:lnTo>
                <a:close/>
              </a:path>
              <a:path w="1371600" h="127000">
                <a:moveTo>
                  <a:pt x="0" y="55765"/>
                </a:moveTo>
                <a:lnTo>
                  <a:pt x="0" y="68465"/>
                </a:lnTo>
                <a:lnTo>
                  <a:pt x="1244587" y="69848"/>
                </a:lnTo>
                <a:lnTo>
                  <a:pt x="1244612" y="57148"/>
                </a:lnTo>
                <a:lnTo>
                  <a:pt x="0" y="55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434328" y="5791568"/>
            <a:ext cx="1371600" cy="127000"/>
          </a:xfrm>
          <a:custGeom>
            <a:avLst/>
            <a:gdLst/>
            <a:ahLst/>
            <a:cxnLst/>
            <a:rect l="l" t="t" r="r" b="b"/>
            <a:pathLst>
              <a:path w="1371600" h="127000">
                <a:moveTo>
                  <a:pt x="1244587" y="69848"/>
                </a:moveTo>
                <a:lnTo>
                  <a:pt x="1244473" y="127000"/>
                </a:lnTo>
                <a:lnTo>
                  <a:pt x="1359114" y="69862"/>
                </a:lnTo>
                <a:lnTo>
                  <a:pt x="1244587" y="69848"/>
                </a:lnTo>
                <a:close/>
              </a:path>
              <a:path w="1371600" h="127000">
                <a:moveTo>
                  <a:pt x="1244612" y="57148"/>
                </a:moveTo>
                <a:lnTo>
                  <a:pt x="1244587" y="69848"/>
                </a:lnTo>
                <a:lnTo>
                  <a:pt x="1257300" y="69862"/>
                </a:lnTo>
                <a:lnTo>
                  <a:pt x="1257300" y="57162"/>
                </a:lnTo>
                <a:lnTo>
                  <a:pt x="1244612" y="57148"/>
                </a:lnTo>
                <a:close/>
              </a:path>
              <a:path w="1371600" h="127000">
                <a:moveTo>
                  <a:pt x="1244727" y="0"/>
                </a:moveTo>
                <a:lnTo>
                  <a:pt x="1244612" y="57148"/>
                </a:lnTo>
                <a:lnTo>
                  <a:pt x="1257300" y="57162"/>
                </a:lnTo>
                <a:lnTo>
                  <a:pt x="1257300" y="69862"/>
                </a:lnTo>
                <a:lnTo>
                  <a:pt x="1359114" y="69862"/>
                </a:lnTo>
                <a:lnTo>
                  <a:pt x="1371600" y="63639"/>
                </a:lnTo>
                <a:lnTo>
                  <a:pt x="1244727" y="0"/>
                </a:lnTo>
                <a:close/>
              </a:path>
              <a:path w="1371600" h="127000">
                <a:moveTo>
                  <a:pt x="0" y="55765"/>
                </a:moveTo>
                <a:lnTo>
                  <a:pt x="0" y="68465"/>
                </a:lnTo>
                <a:lnTo>
                  <a:pt x="1244587" y="69848"/>
                </a:lnTo>
                <a:lnTo>
                  <a:pt x="1244612" y="57148"/>
                </a:lnTo>
                <a:lnTo>
                  <a:pt x="0" y="55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601332" y="5659932"/>
            <a:ext cx="9829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3333CC"/>
                </a:solidFill>
                <a:latin typeface="Tahoma"/>
                <a:cs typeface="Tahoma"/>
              </a:rPr>
              <a:t>10001001010001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470900" y="629069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8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418844" y="6039103"/>
            <a:ext cx="1168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ahoma"/>
                <a:cs typeface="Tahoma"/>
              </a:rPr>
              <a:t>Segnale</a:t>
            </a:r>
            <a:r>
              <a:rPr sz="1000" b="1" spc="-45" dirty="0">
                <a:latin typeface="Tahoma"/>
                <a:cs typeface="Tahoma"/>
              </a:rPr>
              <a:t> </a:t>
            </a:r>
            <a:r>
              <a:rPr sz="1000" b="1" spc="-5" dirty="0">
                <a:latin typeface="Tahoma"/>
                <a:cs typeface="Tahoma"/>
              </a:rPr>
              <a:t>analogico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10278" y="6023559"/>
            <a:ext cx="1301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ahoma"/>
                <a:cs typeface="Tahoma"/>
              </a:rPr>
              <a:t>Segnale</a:t>
            </a:r>
            <a:r>
              <a:rPr sz="1000" b="1" spc="-60" dirty="0">
                <a:latin typeface="Tahoma"/>
                <a:cs typeface="Tahoma"/>
              </a:rPr>
              <a:t> </a:t>
            </a:r>
            <a:r>
              <a:rPr sz="1000" b="1" spc="-5" dirty="0">
                <a:latin typeface="Tahoma"/>
                <a:cs typeface="Tahoma"/>
              </a:rPr>
              <a:t>campionato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01332" y="6023559"/>
            <a:ext cx="10325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ahoma"/>
                <a:cs typeface="Tahoma"/>
              </a:rPr>
              <a:t>Segnale</a:t>
            </a:r>
            <a:r>
              <a:rPr sz="1000" b="1" spc="-35" dirty="0">
                <a:latin typeface="Tahoma"/>
                <a:cs typeface="Tahoma"/>
              </a:rPr>
              <a:t> </a:t>
            </a:r>
            <a:r>
              <a:rPr sz="1000" b="1" spc="-10" dirty="0">
                <a:latin typeface="Tahoma"/>
                <a:cs typeface="Tahoma"/>
              </a:rPr>
              <a:t>digitale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18540" y="1607972"/>
            <a:ext cx="7978140" cy="377825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spc="-10" dirty="0">
                <a:latin typeface="Arial"/>
                <a:cs typeface="Arial"/>
              </a:rPr>
              <a:t>CAMPIONAMENTO:</a:t>
            </a:r>
            <a:endParaRPr sz="1600">
              <a:latin typeface="Arial"/>
              <a:cs typeface="Arial"/>
            </a:endParaRPr>
          </a:p>
          <a:p>
            <a:pPr marL="354965" marR="5080" algn="just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processo di conversione di un segnale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tempo-continuo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 segnale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tempo- 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discreto</a:t>
            </a:r>
            <a:r>
              <a:rPr sz="1600" spc="-5" dirty="0">
                <a:latin typeface="Arial"/>
                <a:cs typeface="Arial"/>
              </a:rPr>
              <a:t>,</a:t>
            </a:r>
            <a:endParaRPr sz="1600">
              <a:latin typeface="Arial"/>
              <a:cs typeface="Arial"/>
            </a:endParaRPr>
          </a:p>
          <a:p>
            <a:pPr marL="354965" marR="5080" algn="just">
              <a:lnSpc>
                <a:spcPct val="100000"/>
              </a:lnSpc>
              <a:spcBef>
                <a:spcPts val="385"/>
              </a:spcBef>
            </a:pPr>
            <a:r>
              <a:rPr sz="1600" spc="-15" dirty="0">
                <a:latin typeface="Arial"/>
                <a:cs typeface="Arial"/>
              </a:rPr>
              <a:t>L’ampiezza </a:t>
            </a:r>
            <a:r>
              <a:rPr sz="1600" spc="-5" dirty="0">
                <a:latin typeface="Arial"/>
                <a:cs typeface="Arial"/>
              </a:rPr>
              <a:t>del segnale continuo viene considerata a intervalli di tempo regolari (T -  periodo di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campionamento).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Arial"/>
                <a:cs typeface="Arial"/>
              </a:rPr>
              <a:t>QUANTIZZAZIONE: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processo di conversione di un segnale a valori continui </a:t>
            </a:r>
            <a:r>
              <a:rPr sz="1600" dirty="0">
                <a:latin typeface="Arial"/>
                <a:cs typeface="Arial"/>
              </a:rPr>
              <a:t>in </a:t>
            </a:r>
            <a:r>
              <a:rPr sz="1600" spc="-5" dirty="0">
                <a:latin typeface="Arial"/>
                <a:cs typeface="Arial"/>
              </a:rPr>
              <a:t>uno a valori</a:t>
            </a:r>
            <a:r>
              <a:rPr sz="1600" spc="10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discreti.</a:t>
            </a:r>
            <a:endParaRPr sz="1600">
              <a:latin typeface="Arial"/>
              <a:cs typeface="Arial"/>
            </a:endParaRPr>
          </a:p>
          <a:p>
            <a:pPr marL="354965" marR="5080" algn="just">
              <a:lnSpc>
                <a:spcPct val="100000"/>
              </a:lnSpc>
              <a:spcBef>
                <a:spcPts val="385"/>
              </a:spcBef>
            </a:pPr>
            <a:r>
              <a:rPr sz="1600" spc="-5" dirty="0">
                <a:latin typeface="Arial"/>
                <a:cs typeface="Arial"/>
              </a:rPr>
              <a:t>Più è alto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numero di bit utilizzati nella quantizzazione e minore è </a:t>
            </a:r>
            <a:r>
              <a:rPr sz="1600" spc="-10" dirty="0">
                <a:latin typeface="Arial"/>
                <a:cs typeface="Arial"/>
              </a:rPr>
              <a:t>l’errore </a:t>
            </a:r>
            <a:r>
              <a:rPr sz="1600" spc="-5" dirty="0">
                <a:latin typeface="Arial"/>
                <a:cs typeface="Arial"/>
              </a:rPr>
              <a:t>che </a:t>
            </a:r>
            <a:r>
              <a:rPr sz="1600" dirty="0">
                <a:latin typeface="Arial"/>
                <a:cs typeface="Arial"/>
              </a:rPr>
              <a:t>si  </a:t>
            </a:r>
            <a:r>
              <a:rPr sz="1600" spc="-5" dirty="0">
                <a:latin typeface="Arial"/>
                <a:cs typeface="Arial"/>
              </a:rPr>
              <a:t>commette (errore di quantizzazione), cioè </a:t>
            </a:r>
            <a:r>
              <a:rPr sz="1600" dirty="0">
                <a:latin typeface="Arial"/>
                <a:cs typeface="Arial"/>
              </a:rPr>
              <a:t>si </a:t>
            </a:r>
            <a:r>
              <a:rPr sz="1600" spc="-5" dirty="0">
                <a:latin typeface="Arial"/>
                <a:cs typeface="Arial"/>
              </a:rPr>
              <a:t>riduce </a:t>
            </a:r>
            <a:r>
              <a:rPr sz="1600" dirty="0">
                <a:latin typeface="Arial"/>
                <a:cs typeface="Arial"/>
              </a:rPr>
              <a:t>la </a:t>
            </a:r>
            <a:r>
              <a:rPr sz="1600" spc="-5" dirty="0">
                <a:latin typeface="Arial"/>
                <a:cs typeface="Arial"/>
              </a:rPr>
              <a:t>distanza media tra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valore  campionato (continuo) e </a:t>
            </a:r>
            <a:r>
              <a:rPr sz="1600" dirty="0">
                <a:latin typeface="Arial"/>
                <a:cs typeface="Arial"/>
              </a:rPr>
              <a:t>il </a:t>
            </a:r>
            <a:r>
              <a:rPr sz="1600" spc="-5" dirty="0">
                <a:latin typeface="Arial"/>
                <a:cs typeface="Arial"/>
              </a:rPr>
              <a:t>corrispondente valore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quantizzato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2384425">
              <a:lnSpc>
                <a:spcPct val="100000"/>
              </a:lnSpc>
              <a:spcBef>
                <a:spcPts val="1260"/>
              </a:spcBef>
            </a:pPr>
            <a:r>
              <a:rPr sz="2000" b="1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nalog </a:t>
            </a:r>
            <a:r>
              <a:rPr sz="2000" spc="-5" dirty="0">
                <a:latin typeface="Tahoma"/>
                <a:cs typeface="Tahoma"/>
              </a:rPr>
              <a:t>to </a:t>
            </a:r>
            <a:r>
              <a:rPr sz="2000" b="1" spc="-5" dirty="0">
                <a:latin typeface="Tahoma"/>
                <a:cs typeface="Tahoma"/>
              </a:rPr>
              <a:t>D</a:t>
            </a:r>
            <a:r>
              <a:rPr sz="2000" spc="-5" dirty="0">
                <a:latin typeface="Tahoma"/>
                <a:cs typeface="Tahoma"/>
              </a:rPr>
              <a:t>igital</a:t>
            </a:r>
            <a:r>
              <a:rPr sz="200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C</a:t>
            </a:r>
            <a:r>
              <a:rPr sz="2000" spc="-5" dirty="0">
                <a:latin typeface="Tahoma"/>
                <a:cs typeface="Tahoma"/>
              </a:rPr>
              <a:t>onverter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683" y="405384"/>
            <a:ext cx="8243316" cy="1007363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marR="206502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Rappresentazione digitale  di </a:t>
            </a:r>
            <a:r>
              <a:rPr dirty="0"/>
              <a:t>segnali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06908"/>
            <a:ext cx="756285" cy="1007744"/>
          </a:xfrm>
          <a:custGeom>
            <a:avLst/>
            <a:gdLst/>
            <a:ahLst/>
            <a:cxnLst/>
            <a:rect l="l" t="t" r="r" b="b"/>
            <a:pathLst>
              <a:path w="756285" h="1007744">
                <a:moveTo>
                  <a:pt x="0" y="1007363"/>
                </a:moveTo>
                <a:lnTo>
                  <a:pt x="755904" y="1007363"/>
                </a:lnTo>
                <a:lnTo>
                  <a:pt x="755904" y="0"/>
                </a:lnTo>
                <a:lnTo>
                  <a:pt x="0" y="0"/>
                </a:lnTo>
                <a:lnTo>
                  <a:pt x="0" y="1007363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32876" y="0"/>
            <a:ext cx="143510" cy="1557655"/>
          </a:xfrm>
          <a:custGeom>
            <a:avLst/>
            <a:gdLst/>
            <a:ahLst/>
            <a:cxnLst/>
            <a:rect l="l" t="t" r="r" b="b"/>
            <a:pathLst>
              <a:path w="143509" h="1557655">
                <a:moveTo>
                  <a:pt x="0" y="1557527"/>
                </a:moveTo>
                <a:lnTo>
                  <a:pt x="143255" y="1557527"/>
                </a:lnTo>
                <a:lnTo>
                  <a:pt x="143255" y="0"/>
                </a:lnTo>
                <a:lnTo>
                  <a:pt x="0" y="0"/>
                </a:lnTo>
                <a:lnTo>
                  <a:pt x="0" y="1557527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4276" y="1773935"/>
            <a:ext cx="7775448" cy="1345691"/>
          </a:xfrm>
          <a:prstGeom prst="rect">
            <a:avLst/>
          </a:pr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5839" y="4091940"/>
            <a:ext cx="7022592" cy="2087880"/>
          </a:xfrm>
          <a:prstGeom prst="rect">
            <a:avLst/>
          </a:pr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84276" y="1751076"/>
            <a:ext cx="1751330" cy="396240"/>
          </a:xfrm>
          <a:prstGeom prst="rect">
            <a:avLst/>
          </a:prstGeom>
          <a:solidFill>
            <a:srgbClr val="FFCC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5"/>
              </a:spcBef>
            </a:pPr>
            <a:r>
              <a:rPr sz="2000" dirty="0">
                <a:latin typeface="Arial"/>
                <a:cs typeface="Arial"/>
              </a:rPr>
              <a:t>Analog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Signal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70900" y="6290690"/>
            <a:ext cx="15049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650"/>
              </a:lnSpc>
            </a:pPr>
            <a:fld id="{81D60167-4931-47E6-BA6A-407CBD079E47}" type="slidenum">
              <a:rPr sz="1400" dirty="0">
                <a:latin typeface="Arial"/>
                <a:cs typeface="Arial"/>
              </a:rPr>
              <a:t>9</a:t>
            </a:fld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2668" y="3767328"/>
            <a:ext cx="3752215" cy="396240"/>
          </a:xfrm>
          <a:prstGeom prst="rect">
            <a:avLst/>
          </a:prstGeom>
          <a:solidFill>
            <a:srgbClr val="FFCC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latin typeface="Arial"/>
                <a:cs typeface="Arial"/>
              </a:rPr>
              <a:t>Sampling: </a:t>
            </a:r>
            <a:r>
              <a:rPr sz="2000" dirty="0">
                <a:latin typeface="Arial"/>
                <a:cs typeface="Arial"/>
              </a:rPr>
              <a:t>Discrete-time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Signal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5768" y="3767328"/>
            <a:ext cx="1717675" cy="396240"/>
          </a:xfrm>
          <a:prstGeom prst="rect">
            <a:avLst/>
          </a:prstGeom>
          <a:solidFill>
            <a:srgbClr val="FFCC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latin typeface="Arial"/>
                <a:cs typeface="Arial"/>
              </a:rPr>
              <a:t>Quantization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8720" y="5693664"/>
            <a:ext cx="2200910" cy="71183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30"/>
              </a:spcBef>
            </a:pPr>
            <a:r>
              <a:rPr sz="2000" spc="-5" dirty="0">
                <a:latin typeface="Arial"/>
                <a:cs typeface="Arial"/>
              </a:rPr>
              <a:t>x(t), </a:t>
            </a:r>
            <a:r>
              <a:rPr sz="2000" spc="-45" dirty="0">
                <a:latin typeface="Arial"/>
                <a:cs typeface="Arial"/>
              </a:rPr>
              <a:t>t=nT,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n=1,2,..</a:t>
            </a:r>
            <a:endParaRPr sz="2000">
              <a:latin typeface="Arial"/>
              <a:cs typeface="Arial"/>
            </a:endParaRPr>
          </a:p>
          <a:p>
            <a:pPr marL="1905" algn="ctr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F=1/T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8794" y="66243"/>
            <a:ext cx="239204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i="1" spc="-5" dirty="0">
                <a:latin typeface="Georgia"/>
                <a:cs typeface="Georgia"/>
              </a:rPr>
              <a:t>Prof.Ing. </a:t>
            </a:r>
            <a:r>
              <a:rPr sz="1400" i="1" dirty="0">
                <a:latin typeface="Georgia"/>
                <a:cs typeface="Georgia"/>
              </a:rPr>
              <a:t>Donato</a:t>
            </a:r>
            <a:r>
              <a:rPr sz="1400" i="1" spc="-80" dirty="0">
                <a:latin typeface="Georgia"/>
                <a:cs typeface="Georgia"/>
              </a:rPr>
              <a:t> </a:t>
            </a:r>
            <a:r>
              <a:rPr sz="1400" i="1" dirty="0">
                <a:latin typeface="Georgia"/>
                <a:cs typeface="Georgia"/>
              </a:rPr>
              <a:t>IMPEDOVO</a:t>
            </a:r>
            <a:endParaRPr sz="14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5571</Words>
  <Application>Microsoft Office PowerPoint</Application>
  <PresentationFormat>Presentazione su schermo (4:3)</PresentationFormat>
  <Paragraphs>1053</Paragraphs>
  <Slides>64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64</vt:i4>
      </vt:variant>
    </vt:vector>
  </HeadingPairs>
  <TitlesOfParts>
    <vt:vector size="74" baseType="lpstr">
      <vt:lpstr>MS UI Gothic</vt:lpstr>
      <vt:lpstr>Arial</vt:lpstr>
      <vt:lpstr>Bookman Old Style</vt:lpstr>
      <vt:lpstr>Calibri</vt:lpstr>
      <vt:lpstr>Georgia</vt:lpstr>
      <vt:lpstr>Symbol</vt:lpstr>
      <vt:lpstr>Tahoma</vt:lpstr>
      <vt:lpstr>Times New Roman</vt:lpstr>
      <vt:lpstr>Wingdings</vt:lpstr>
      <vt:lpstr>Office Theme</vt:lpstr>
      <vt:lpstr>Presentazione standard di PowerPoint</vt:lpstr>
      <vt:lpstr>Rappresentazione digitale Dell’informazione</vt:lpstr>
      <vt:lpstr>Il BIT</vt:lpstr>
      <vt:lpstr>Sequenze di BIT</vt:lpstr>
      <vt:lpstr>bit, Byte e word</vt:lpstr>
      <vt:lpstr>bit, Byte e multipli</vt:lpstr>
      <vt:lpstr>Rappresentazione digitale  dei segnali</vt:lpstr>
      <vt:lpstr>Rappresentazione digitale  di segnali</vt:lpstr>
      <vt:lpstr>Rappresentazione digitale  di segnali</vt:lpstr>
      <vt:lpstr>Problemi legati al campionamento</vt:lpstr>
      <vt:lpstr>Problemi legati al campionamento</vt:lpstr>
      <vt:lpstr>Problemi legati al campionamento</vt:lpstr>
      <vt:lpstr>Problemi legati al campionamento</vt:lpstr>
      <vt:lpstr>Problemi del campionamento</vt:lpstr>
      <vt:lpstr>Problemi legati al campionamento</vt:lpstr>
      <vt:lpstr>Teorema del campionamento di  Nyquist-Shannon</vt:lpstr>
      <vt:lpstr>Rappresentazione digitale  di segnali</vt:lpstr>
      <vt:lpstr>Quantizzazione</vt:lpstr>
      <vt:lpstr>Codifica dei dati:  SISTEMA NUMERICO</vt:lpstr>
      <vt:lpstr>Sistemi in base B</vt:lpstr>
      <vt:lpstr>Numeri interi senza segno</vt:lpstr>
      <vt:lpstr>Sistema in base 2 (sistema binario)</vt:lpstr>
      <vt:lpstr>Conversioni di base:  dec2bin</vt:lpstr>
      <vt:lpstr>Conversioni di base:  dec2bin</vt:lpstr>
      <vt:lpstr>Conversioni di base:  bin2dec</vt:lpstr>
      <vt:lpstr>Sistema esadecimale</vt:lpstr>
      <vt:lpstr>Codifica dei dati:  SISTEMA NUMERICO</vt:lpstr>
      <vt:lpstr>Sistema esadecimale</vt:lpstr>
      <vt:lpstr>Codifica dei dati:  Numeri interi relativi</vt:lpstr>
      <vt:lpstr>Codifica dei dati:  Numeri interi relativi</vt:lpstr>
      <vt:lpstr>Codifica dei dati:  Numeri interi relativi</vt:lpstr>
      <vt:lpstr>Addizione Binaria</vt:lpstr>
      <vt:lpstr>Codifica dei dati:  Numeri interi relativi</vt:lpstr>
      <vt:lpstr>Sottrazione Binaria</vt:lpstr>
      <vt:lpstr>Sottrazione Binaria</vt:lpstr>
      <vt:lpstr>OVERFLOW</vt:lpstr>
      <vt:lpstr>Numeri razionali  Notazione in virgola mobile</vt:lpstr>
      <vt:lpstr>Numeri razionali  Notazione in virgola mobile</vt:lpstr>
      <vt:lpstr>Numeri razionali  Notazione in virgola mobile</vt:lpstr>
      <vt:lpstr>Numeri razionali  Notazione in virgola mobile</vt:lpstr>
      <vt:lpstr>Numeri razionali  Notazione in virgola mobile</vt:lpstr>
      <vt:lpstr>Numeri razionali  Notazione in virgola mobile</vt:lpstr>
      <vt:lpstr>Numeri razionali  Notazione in virgola mobile</vt:lpstr>
      <vt:lpstr>Numeri razionali  Notazione in virgola mobile</vt:lpstr>
      <vt:lpstr>Aritmetica degli elaboratori</vt:lpstr>
      <vt:lpstr>Codifica dei dati:  Rappresentazione dei caratteri</vt:lpstr>
      <vt:lpstr>Codifica dei dati:  Rappresentazione dei caratteri</vt:lpstr>
      <vt:lpstr>Codifica dei dati:  Rappresentazione dei caratteri</vt:lpstr>
      <vt:lpstr>Rappresentazione digitale  dei suoni</vt:lpstr>
      <vt:lpstr>Codifica audio (1/2)</vt:lpstr>
      <vt:lpstr>Codifica audio (2/2)</vt:lpstr>
      <vt:lpstr>Algoritmi di compressione per file  audio</vt:lpstr>
      <vt:lpstr>Codifica delle immagini</vt:lpstr>
      <vt:lpstr>Codifica delle immagini</vt:lpstr>
      <vt:lpstr>Codifica delle immagini</vt:lpstr>
      <vt:lpstr>Codifica delle immagini</vt:lpstr>
      <vt:lpstr>La risoluzione</vt:lpstr>
      <vt:lpstr>Spazio dei colori</vt:lpstr>
      <vt:lpstr>Rappresentazione dei colori</vt:lpstr>
      <vt:lpstr>Algoritmi di compressione delle  immagini</vt:lpstr>
      <vt:lpstr>Informazione Multimediale</vt:lpstr>
      <vt:lpstr>Algoritmi di compressione video</vt:lpstr>
      <vt:lpstr>Informazione Multimediale</vt:lpstr>
      <vt:lpstr>Algoritmi di compressione 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2018-11-07T18:11:43Z</dcterms:created>
  <dcterms:modified xsi:type="dcterms:W3CDTF">2018-11-08T17:35:11Z</dcterms:modified>
</cp:coreProperties>
</file>