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9119" y="382015"/>
            <a:ext cx="7185761" cy="1001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Yu Gothic UI"/>
                <a:cs typeface="Yu Gothic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9119" y="382015"/>
            <a:ext cx="490093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0565" y="1452117"/>
            <a:ext cx="8322868" cy="4508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Yu Gothic UI"/>
                <a:cs typeface="Yu Gothic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3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4489" y="6269228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0658" y="2152014"/>
            <a:ext cx="34296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5" dirty="0">
                <a:latin typeface="Arial"/>
                <a:cs typeface="Arial"/>
              </a:rPr>
              <a:t>Prof. Ing. Donato</a:t>
            </a:r>
            <a:r>
              <a:rPr sz="2200" i="1" spc="-10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Impedovo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683" y="620268"/>
            <a:ext cx="8243315" cy="1437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9119" y="1055954"/>
            <a:ext cx="47313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Livello</a:t>
            </a:r>
            <a:r>
              <a:rPr spc="-65" dirty="0"/>
              <a:t> </a:t>
            </a:r>
            <a:r>
              <a:rPr spc="-5" dirty="0"/>
              <a:t>Logico-Digitale</a:t>
            </a:r>
          </a:p>
        </p:txBody>
      </p:sp>
      <p:sp>
        <p:nvSpPr>
          <p:cNvPr id="6" name="object 6"/>
          <p:cNvSpPr/>
          <p:nvPr/>
        </p:nvSpPr>
        <p:spPr>
          <a:xfrm>
            <a:off x="8676893" y="2640329"/>
            <a:ext cx="467359" cy="0"/>
          </a:xfrm>
          <a:custGeom>
            <a:avLst/>
            <a:gdLst/>
            <a:ahLst/>
            <a:cxnLst/>
            <a:rect l="l" t="t" r="r" b="b"/>
            <a:pathLst>
              <a:path w="467359">
                <a:moveTo>
                  <a:pt x="0" y="0"/>
                </a:moveTo>
                <a:lnTo>
                  <a:pt x="467105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4702" y="2640329"/>
            <a:ext cx="3679190" cy="0"/>
          </a:xfrm>
          <a:custGeom>
            <a:avLst/>
            <a:gdLst/>
            <a:ahLst/>
            <a:cxnLst/>
            <a:rect l="l" t="t" r="r" b="b"/>
            <a:pathLst>
              <a:path w="3679190">
                <a:moveTo>
                  <a:pt x="0" y="0"/>
                </a:moveTo>
                <a:lnTo>
                  <a:pt x="3678681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20268"/>
            <a:ext cx="756285" cy="1437005"/>
          </a:xfrm>
          <a:custGeom>
            <a:avLst/>
            <a:gdLst/>
            <a:ahLst/>
            <a:cxnLst/>
            <a:rect l="l" t="t" r="r" b="b"/>
            <a:pathLst>
              <a:path w="756285" h="1437005">
                <a:moveTo>
                  <a:pt x="0" y="1436751"/>
                </a:moveTo>
                <a:lnTo>
                  <a:pt x="755904" y="1436751"/>
                </a:lnTo>
                <a:lnTo>
                  <a:pt x="755904" y="0"/>
                </a:lnTo>
                <a:lnTo>
                  <a:pt x="0" y="0"/>
                </a:lnTo>
                <a:lnTo>
                  <a:pt x="0" y="1436751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2876" y="0"/>
            <a:ext cx="143510" cy="3357245"/>
          </a:xfrm>
          <a:custGeom>
            <a:avLst/>
            <a:gdLst/>
            <a:ahLst/>
            <a:cxnLst/>
            <a:rect l="l" t="t" r="r" b="b"/>
            <a:pathLst>
              <a:path w="143509" h="3357245">
                <a:moveTo>
                  <a:pt x="0" y="3357117"/>
                </a:moveTo>
                <a:lnTo>
                  <a:pt x="143255" y="3357117"/>
                </a:lnTo>
                <a:lnTo>
                  <a:pt x="143255" y="0"/>
                </a:lnTo>
                <a:lnTo>
                  <a:pt x="0" y="0"/>
                </a:lnTo>
                <a:lnTo>
                  <a:pt x="0" y="335711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87423" y="4213352"/>
            <a:ext cx="5175885" cy="140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Lucida Sans Unicode"/>
                <a:cs typeface="Lucida Sans Unicode"/>
              </a:rPr>
              <a:t>Applicazioni </a:t>
            </a:r>
            <a:r>
              <a:rPr sz="1800" spc="-55" dirty="0">
                <a:latin typeface="Lucida Sans Unicode"/>
                <a:cs typeface="Lucida Sans Unicode"/>
              </a:rPr>
              <a:t>basate </a:t>
            </a:r>
            <a:r>
              <a:rPr sz="1800" spc="-40" dirty="0">
                <a:latin typeface="Lucida Sans Unicode"/>
                <a:cs typeface="Lucida Sans Unicode"/>
              </a:rPr>
              <a:t>su </a:t>
            </a:r>
            <a:r>
              <a:rPr sz="1800" spc="-75" dirty="0">
                <a:latin typeface="Lucida Sans Unicode"/>
                <a:cs typeface="Lucida Sans Unicode"/>
              </a:rPr>
              <a:t>regole</a:t>
            </a:r>
            <a:r>
              <a:rPr sz="1800" spc="-295" dirty="0">
                <a:latin typeface="Lucida Sans Unicode"/>
                <a:cs typeface="Lucida Sans Unicode"/>
              </a:rPr>
              <a:t> </a:t>
            </a:r>
            <a:r>
              <a:rPr sz="1800" spc="-80" dirty="0">
                <a:latin typeface="Lucida Sans Unicode"/>
                <a:cs typeface="Lucida Sans Unicode"/>
              </a:rPr>
              <a:t>booleane:</a:t>
            </a:r>
            <a:endParaRPr sz="1800">
              <a:latin typeface="Lucida Sans Unicode"/>
              <a:cs typeface="Lucida Sans Unicode"/>
            </a:endParaRPr>
          </a:p>
          <a:p>
            <a:pPr marL="195580" marR="5080" indent="-182880">
              <a:lnSpc>
                <a:spcPct val="100000"/>
              </a:lnSpc>
              <a:spcBef>
                <a:spcPts val="2220"/>
              </a:spcBef>
              <a:buChar char="•"/>
              <a:tabLst>
                <a:tab pos="195580" algn="l"/>
              </a:tabLst>
            </a:pPr>
            <a:r>
              <a:rPr sz="1800" spc="-30" dirty="0">
                <a:latin typeface="Lucida Sans Unicode"/>
                <a:cs typeface="Lucida Sans Unicode"/>
              </a:rPr>
              <a:t>Regole</a:t>
            </a:r>
            <a:r>
              <a:rPr sz="1800" spc="-120" dirty="0">
                <a:latin typeface="Lucida Sans Unicode"/>
                <a:cs typeface="Lucida Sans Unicode"/>
              </a:rPr>
              <a:t> </a:t>
            </a:r>
            <a:r>
              <a:rPr sz="1800" spc="-70" dirty="0">
                <a:latin typeface="Lucida Sans Unicode"/>
                <a:cs typeface="Lucida Sans Unicode"/>
              </a:rPr>
              <a:t>di</a:t>
            </a:r>
            <a:r>
              <a:rPr sz="1800" spc="-250" dirty="0">
                <a:latin typeface="Lucida Sans Unicode"/>
                <a:cs typeface="Lucida Sans Unicode"/>
              </a:rPr>
              <a:t> </a:t>
            </a:r>
            <a:r>
              <a:rPr sz="1800" spc="-105" dirty="0">
                <a:latin typeface="Lucida Sans Unicode"/>
                <a:cs typeface="Lucida Sans Unicode"/>
              </a:rPr>
              <a:t>funzionamento</a:t>
            </a:r>
            <a:r>
              <a:rPr sz="1800" spc="-275" dirty="0">
                <a:latin typeface="Lucida Sans Unicode"/>
                <a:cs typeface="Lucida Sans Unicode"/>
              </a:rPr>
              <a:t> </a:t>
            </a:r>
            <a:r>
              <a:rPr sz="1800" spc="-70" dirty="0">
                <a:latin typeface="Lucida Sans Unicode"/>
                <a:cs typeface="Lucida Sans Unicode"/>
              </a:rPr>
              <a:t>di</a:t>
            </a:r>
            <a:r>
              <a:rPr sz="1800" spc="-245" dirty="0">
                <a:latin typeface="Lucida Sans Unicode"/>
                <a:cs typeface="Lucida Sans Unicode"/>
              </a:rPr>
              <a:t> </a:t>
            </a:r>
            <a:r>
              <a:rPr sz="1800" spc="-80" dirty="0">
                <a:latin typeface="Lucida Sans Unicode"/>
                <a:cs typeface="Lucida Sans Unicode"/>
              </a:rPr>
              <a:t>centraline</a:t>
            </a:r>
            <a:r>
              <a:rPr sz="1800" spc="-165" dirty="0">
                <a:latin typeface="Lucida Sans Unicode"/>
                <a:cs typeface="Lucida Sans Unicode"/>
              </a:rPr>
              <a:t> </a:t>
            </a:r>
            <a:r>
              <a:rPr sz="1800" spc="-70" dirty="0">
                <a:latin typeface="Lucida Sans Unicode"/>
                <a:cs typeface="Lucida Sans Unicode"/>
              </a:rPr>
              <a:t>di</a:t>
            </a:r>
            <a:r>
              <a:rPr sz="1800" spc="-245" dirty="0">
                <a:latin typeface="Lucida Sans Unicode"/>
                <a:cs typeface="Lucida Sans Unicode"/>
              </a:rPr>
              <a:t> </a:t>
            </a:r>
            <a:r>
              <a:rPr sz="1800" spc="-105" dirty="0">
                <a:latin typeface="Lucida Sans Unicode"/>
                <a:cs typeface="Lucida Sans Unicode"/>
              </a:rPr>
              <a:t>controllo  </a:t>
            </a:r>
            <a:r>
              <a:rPr sz="1800" spc="-25" dirty="0">
                <a:latin typeface="Lucida Sans Unicode"/>
                <a:cs typeface="Lucida Sans Unicode"/>
              </a:rPr>
              <a:t>(ad </a:t>
            </a:r>
            <a:r>
              <a:rPr sz="1800" spc="-75" dirty="0">
                <a:latin typeface="Lucida Sans Unicode"/>
                <a:cs typeface="Lucida Sans Unicode"/>
              </a:rPr>
              <a:t>esempio </a:t>
            </a:r>
            <a:r>
              <a:rPr sz="1800" spc="-70" dirty="0">
                <a:latin typeface="Lucida Sans Unicode"/>
                <a:cs typeface="Lucida Sans Unicode"/>
              </a:rPr>
              <a:t>dei</a:t>
            </a:r>
            <a:r>
              <a:rPr sz="1800" spc="-315" dirty="0">
                <a:latin typeface="Lucida Sans Unicode"/>
                <a:cs typeface="Lucida Sans Unicode"/>
              </a:rPr>
              <a:t> </a:t>
            </a:r>
            <a:r>
              <a:rPr sz="1800" spc="-80" dirty="0">
                <a:latin typeface="Lucida Sans Unicode"/>
                <a:cs typeface="Lucida Sans Unicode"/>
              </a:rPr>
              <a:t>semafori..)</a:t>
            </a:r>
            <a:endParaRPr sz="1800">
              <a:latin typeface="Lucida Sans Unicode"/>
              <a:cs typeface="Lucida Sans Unicode"/>
            </a:endParaRPr>
          </a:p>
          <a:p>
            <a:pPr marL="195580" indent="-182880">
              <a:lnSpc>
                <a:spcPct val="100000"/>
              </a:lnSpc>
              <a:buChar char="•"/>
              <a:tabLst>
                <a:tab pos="195580" algn="l"/>
              </a:tabLst>
            </a:pPr>
            <a:r>
              <a:rPr sz="1800" spc="-30" dirty="0">
                <a:latin typeface="Lucida Sans Unicode"/>
                <a:cs typeface="Lucida Sans Unicode"/>
              </a:rPr>
              <a:t>Regole </a:t>
            </a:r>
            <a:r>
              <a:rPr sz="1800" spc="-70" dirty="0">
                <a:latin typeface="Lucida Sans Unicode"/>
                <a:cs typeface="Lucida Sans Unicode"/>
              </a:rPr>
              <a:t>di </a:t>
            </a:r>
            <a:r>
              <a:rPr sz="1800" spc="-105" dirty="0">
                <a:latin typeface="Lucida Sans Unicode"/>
                <a:cs typeface="Lucida Sans Unicode"/>
              </a:rPr>
              <a:t>movimentazione </a:t>
            </a:r>
            <a:r>
              <a:rPr sz="1800" spc="-85" dirty="0">
                <a:latin typeface="Lucida Sans Unicode"/>
                <a:cs typeface="Lucida Sans Unicode"/>
              </a:rPr>
              <a:t>apparati</a:t>
            </a:r>
            <a:r>
              <a:rPr sz="1800" spc="-315" dirty="0">
                <a:latin typeface="Lucida Sans Unicode"/>
                <a:cs typeface="Lucida Sans Unicode"/>
              </a:rPr>
              <a:t> </a:t>
            </a:r>
            <a:r>
              <a:rPr sz="1800" spc="-70" dirty="0">
                <a:latin typeface="Lucida Sans Unicode"/>
                <a:cs typeface="Lucida Sans Unicode"/>
              </a:rPr>
              <a:t>meccanici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5429" y="6269228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9119" y="625856"/>
            <a:ext cx="20396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Proprietà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5127" y="1935479"/>
            <a:ext cx="6333744" cy="4085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9144" y="6269228"/>
            <a:ext cx="1835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20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9119" y="625856"/>
            <a:ext cx="20396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Proprietà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6795" y="1645919"/>
            <a:ext cx="5655564" cy="4158996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5429" y="6269228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9119" y="625856"/>
            <a:ext cx="20396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Proprietà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1955" y="1778507"/>
            <a:ext cx="6800088" cy="431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9119" y="625856"/>
            <a:ext cx="20396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Proprietà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6912" y="1646885"/>
            <a:ext cx="4430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0" dirty="0">
                <a:latin typeface="Yu Gothic UI"/>
                <a:cs typeface="Yu Gothic UI"/>
              </a:rPr>
              <a:t>OR </a:t>
            </a:r>
            <a:r>
              <a:rPr sz="1800" b="1" dirty="0">
                <a:latin typeface="Yu Gothic UI"/>
                <a:cs typeface="Yu Gothic UI"/>
              </a:rPr>
              <a:t>e </a:t>
            </a:r>
            <a:r>
              <a:rPr sz="1800" b="1" spc="-20" dirty="0">
                <a:latin typeface="Yu Gothic UI"/>
                <a:cs typeface="Yu Gothic UI"/>
              </a:rPr>
              <a:t>AND </a:t>
            </a:r>
            <a:r>
              <a:rPr sz="1800" b="1" spc="-65" dirty="0">
                <a:latin typeface="Yu Gothic UI"/>
                <a:cs typeface="Yu Gothic UI"/>
              </a:rPr>
              <a:t>godono </a:t>
            </a:r>
            <a:r>
              <a:rPr sz="1800" b="1" spc="-25" dirty="0">
                <a:latin typeface="Yu Gothic UI"/>
                <a:cs typeface="Yu Gothic UI"/>
              </a:rPr>
              <a:t>delle seguenti</a:t>
            </a:r>
            <a:r>
              <a:rPr sz="1800" b="1" spc="5" dirty="0">
                <a:latin typeface="Yu Gothic UI"/>
                <a:cs typeface="Yu Gothic UI"/>
              </a:rPr>
              <a:t> </a:t>
            </a:r>
            <a:r>
              <a:rPr sz="1800" b="1" spc="-45" dirty="0">
                <a:latin typeface="Yu Gothic UI"/>
                <a:cs typeface="Yu Gothic UI"/>
              </a:rPr>
              <a:t>proprietà:</a:t>
            </a:r>
            <a:endParaRPr sz="1800">
              <a:latin typeface="Yu Gothic UI"/>
              <a:cs typeface="Yu Gothic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5732" y="2152073"/>
            <a:ext cx="11677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Lucida Sans Unicode"/>
                <a:cs typeface="Lucida Sans Unicode"/>
              </a:rPr>
              <a:t>A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2000" i="1" spc="-30" dirty="0">
                <a:latin typeface="Cambria Math"/>
                <a:cs typeface="Cambria Math"/>
              </a:rPr>
              <a:t>⋅</a:t>
            </a:r>
            <a:r>
              <a:rPr sz="2000" i="1" spc="-105" dirty="0">
                <a:latin typeface="Cambria Math"/>
                <a:cs typeface="Cambria Math"/>
              </a:rPr>
              <a:t> </a:t>
            </a:r>
            <a:r>
              <a:rPr sz="1800" spc="-60" dirty="0">
                <a:latin typeface="Lucida Sans Unicode"/>
                <a:cs typeface="Lucida Sans Unicode"/>
              </a:rPr>
              <a:t>B=</a:t>
            </a:r>
            <a:r>
              <a:rPr sz="1800" spc="-24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B</a:t>
            </a:r>
            <a:r>
              <a:rPr sz="1800" spc="-90" dirty="0">
                <a:latin typeface="Lucida Sans Unicode"/>
                <a:cs typeface="Lucida Sans Unicode"/>
              </a:rPr>
              <a:t> </a:t>
            </a:r>
            <a:r>
              <a:rPr sz="2000" i="1" spc="-30" dirty="0">
                <a:latin typeface="Cambria Math"/>
                <a:cs typeface="Cambria Math"/>
              </a:rPr>
              <a:t>⋅</a:t>
            </a:r>
            <a:r>
              <a:rPr sz="2000" i="1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A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912" y="2176653"/>
            <a:ext cx="2856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1500" algn="l"/>
              </a:tabLst>
            </a:pPr>
            <a:r>
              <a:rPr sz="1800" b="1" spc="175" dirty="0">
                <a:latin typeface="Yu Gothic UI"/>
                <a:cs typeface="Yu Gothic UI"/>
              </a:rPr>
              <a:t>C</a:t>
            </a:r>
            <a:r>
              <a:rPr sz="1800" b="1" spc="-70" dirty="0">
                <a:latin typeface="Yu Gothic UI"/>
                <a:cs typeface="Yu Gothic UI"/>
              </a:rPr>
              <a:t>o</a:t>
            </a:r>
            <a:r>
              <a:rPr sz="1800" b="1" spc="-85" dirty="0">
                <a:latin typeface="Yu Gothic UI"/>
                <a:cs typeface="Yu Gothic UI"/>
              </a:rPr>
              <a:t>mm</a:t>
            </a:r>
            <a:r>
              <a:rPr sz="1800" b="1" spc="-45" dirty="0">
                <a:latin typeface="Yu Gothic UI"/>
                <a:cs typeface="Yu Gothic UI"/>
              </a:rPr>
              <a:t>u</a:t>
            </a:r>
            <a:r>
              <a:rPr sz="1800" b="1" spc="-55" dirty="0">
                <a:latin typeface="Yu Gothic UI"/>
                <a:cs typeface="Yu Gothic UI"/>
              </a:rPr>
              <a:t>t</a:t>
            </a:r>
            <a:r>
              <a:rPr sz="1800" b="1" spc="-65" dirty="0">
                <a:latin typeface="Yu Gothic UI"/>
                <a:cs typeface="Yu Gothic UI"/>
              </a:rPr>
              <a:t>a</a:t>
            </a:r>
            <a:r>
              <a:rPr sz="1800" b="1" spc="-55" dirty="0">
                <a:latin typeface="Yu Gothic UI"/>
                <a:cs typeface="Yu Gothic UI"/>
              </a:rPr>
              <a:t>ti</a:t>
            </a:r>
            <a:r>
              <a:rPr sz="1800" b="1" spc="-50" dirty="0">
                <a:latin typeface="Yu Gothic UI"/>
                <a:cs typeface="Yu Gothic UI"/>
              </a:rPr>
              <a:t>v</a:t>
            </a:r>
            <a:r>
              <a:rPr sz="1800" b="1" dirty="0">
                <a:latin typeface="Yu Gothic UI"/>
                <a:cs typeface="Yu Gothic UI"/>
              </a:rPr>
              <a:t>a	</a:t>
            </a:r>
            <a:r>
              <a:rPr sz="1800" spc="-165" dirty="0">
                <a:latin typeface="Lucida Sans Unicode"/>
                <a:cs typeface="Lucida Sans Unicode"/>
              </a:rPr>
              <a:t>A</a:t>
            </a:r>
            <a:r>
              <a:rPr sz="1800" spc="-160" dirty="0">
                <a:latin typeface="Lucida Sans Unicode"/>
                <a:cs typeface="Lucida Sans Unicode"/>
              </a:rPr>
              <a:t>+B</a:t>
            </a:r>
            <a:r>
              <a:rPr sz="1800" spc="-185" dirty="0">
                <a:latin typeface="Lucida Sans Unicode"/>
                <a:cs typeface="Lucida Sans Unicode"/>
              </a:rPr>
              <a:t>=</a:t>
            </a:r>
            <a:r>
              <a:rPr sz="1800" spc="-100" dirty="0">
                <a:latin typeface="Lucida Sans Unicode"/>
                <a:cs typeface="Lucida Sans Unicode"/>
              </a:rPr>
              <a:t>B+A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912" y="2749677"/>
            <a:ext cx="1177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Yu Gothic UI"/>
                <a:cs typeface="Yu Gothic UI"/>
              </a:rPr>
              <a:t>Associativa</a:t>
            </a:r>
            <a:endParaRPr sz="1800">
              <a:latin typeface="Yu Gothic UI"/>
              <a:cs typeface="Yu Gothic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40304" y="2717672"/>
            <a:ext cx="3869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ucida Sans Unicode"/>
                <a:cs typeface="Lucida Sans Unicode"/>
              </a:rPr>
              <a:t>A </a:t>
            </a:r>
            <a:r>
              <a:rPr sz="1800" spc="-100" dirty="0">
                <a:latin typeface="Lucida Sans Unicode"/>
                <a:cs typeface="Lucida Sans Unicode"/>
              </a:rPr>
              <a:t>+( </a:t>
            </a:r>
            <a:r>
              <a:rPr sz="1800" dirty="0">
                <a:latin typeface="Lucida Sans Unicode"/>
                <a:cs typeface="Lucida Sans Unicode"/>
              </a:rPr>
              <a:t>B </a:t>
            </a:r>
            <a:r>
              <a:rPr sz="1800" spc="-95" dirty="0">
                <a:latin typeface="Lucida Sans Unicode"/>
                <a:cs typeface="Lucida Sans Unicode"/>
              </a:rPr>
              <a:t>+C </a:t>
            </a:r>
            <a:r>
              <a:rPr sz="1800" dirty="0">
                <a:latin typeface="Lucida Sans Unicode"/>
                <a:cs typeface="Lucida Sans Unicode"/>
              </a:rPr>
              <a:t>) </a:t>
            </a:r>
            <a:r>
              <a:rPr sz="1800" spc="-100" dirty="0">
                <a:latin typeface="Lucida Sans Unicode"/>
                <a:cs typeface="Lucida Sans Unicode"/>
              </a:rPr>
              <a:t>=( </a:t>
            </a:r>
            <a:r>
              <a:rPr sz="1800" dirty="0">
                <a:latin typeface="Lucida Sans Unicode"/>
                <a:cs typeface="Lucida Sans Unicode"/>
              </a:rPr>
              <a:t>A </a:t>
            </a:r>
            <a:r>
              <a:rPr sz="1800" spc="-100" dirty="0">
                <a:latin typeface="Lucida Sans Unicode"/>
                <a:cs typeface="Lucida Sans Unicode"/>
              </a:rPr>
              <a:t>+B </a:t>
            </a:r>
            <a:r>
              <a:rPr sz="1800" dirty="0">
                <a:latin typeface="Lucida Sans Unicode"/>
                <a:cs typeface="Lucida Sans Unicode"/>
              </a:rPr>
              <a:t>) </a:t>
            </a:r>
            <a:r>
              <a:rPr sz="1800" spc="-100" dirty="0">
                <a:latin typeface="Lucida Sans Unicode"/>
                <a:cs typeface="Lucida Sans Unicode"/>
              </a:rPr>
              <a:t>+C =A </a:t>
            </a:r>
            <a:r>
              <a:rPr sz="1800" spc="-95" dirty="0">
                <a:latin typeface="Lucida Sans Unicode"/>
                <a:cs typeface="Lucida Sans Unicode"/>
              </a:rPr>
              <a:t>+B +C  </a:t>
            </a:r>
            <a:r>
              <a:rPr sz="1800" dirty="0">
                <a:latin typeface="Lucida Sans Unicode"/>
                <a:cs typeface="Lucida Sans Unicode"/>
              </a:rPr>
              <a:t>A </a:t>
            </a:r>
            <a:r>
              <a:rPr sz="1800" spc="-40" dirty="0">
                <a:latin typeface="Lucida Sans Unicode"/>
                <a:cs typeface="Lucida Sans Unicode"/>
              </a:rPr>
              <a:t>⋅( </a:t>
            </a:r>
            <a:r>
              <a:rPr sz="1800" dirty="0">
                <a:latin typeface="Lucida Sans Unicode"/>
                <a:cs typeface="Lucida Sans Unicode"/>
              </a:rPr>
              <a:t>B </a:t>
            </a:r>
            <a:r>
              <a:rPr sz="1800" spc="-40" dirty="0">
                <a:latin typeface="Lucida Sans Unicode"/>
                <a:cs typeface="Lucida Sans Unicode"/>
              </a:rPr>
              <a:t>⋅C </a:t>
            </a:r>
            <a:r>
              <a:rPr sz="1800" dirty="0">
                <a:latin typeface="Lucida Sans Unicode"/>
                <a:cs typeface="Lucida Sans Unicode"/>
              </a:rPr>
              <a:t>) </a:t>
            </a:r>
            <a:r>
              <a:rPr sz="1800" spc="-40" dirty="0">
                <a:latin typeface="Lucida Sans Unicode"/>
                <a:cs typeface="Lucida Sans Unicode"/>
              </a:rPr>
              <a:t>=( </a:t>
            </a:r>
            <a:r>
              <a:rPr sz="1800" dirty="0">
                <a:latin typeface="Lucida Sans Unicode"/>
                <a:cs typeface="Lucida Sans Unicode"/>
              </a:rPr>
              <a:t>A </a:t>
            </a:r>
            <a:r>
              <a:rPr sz="1800" spc="-40" dirty="0">
                <a:latin typeface="Lucida Sans Unicode"/>
                <a:cs typeface="Lucida Sans Unicode"/>
              </a:rPr>
              <a:t>⋅B </a:t>
            </a:r>
            <a:r>
              <a:rPr sz="1800" dirty="0">
                <a:latin typeface="Lucida Sans Unicode"/>
                <a:cs typeface="Lucida Sans Unicode"/>
              </a:rPr>
              <a:t>) </a:t>
            </a:r>
            <a:r>
              <a:rPr sz="1800" spc="-40" dirty="0">
                <a:latin typeface="Lucida Sans Unicode"/>
                <a:cs typeface="Lucida Sans Unicode"/>
              </a:rPr>
              <a:t>⋅C =A </a:t>
            </a:r>
            <a:r>
              <a:rPr sz="1800" spc="-30" dirty="0">
                <a:latin typeface="Lucida Sans Unicode"/>
                <a:cs typeface="Lucida Sans Unicode"/>
              </a:rPr>
              <a:t>⋅B</a:t>
            </a:r>
            <a:r>
              <a:rPr sz="1800" spc="-130" dirty="0">
                <a:latin typeface="Lucida Sans Unicode"/>
                <a:cs typeface="Lucida Sans Unicode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⋅C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912" y="3568700"/>
            <a:ext cx="142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Yu Gothic UI"/>
                <a:cs typeface="Yu Gothic UI"/>
              </a:rPr>
              <a:t>Assorbimento</a:t>
            </a:r>
            <a:endParaRPr sz="1800">
              <a:latin typeface="Yu Gothic UI"/>
              <a:cs typeface="Yu Gothic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0132" y="3541267"/>
            <a:ext cx="156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ucida Sans Unicode"/>
                <a:cs typeface="Lucida Sans Unicode"/>
              </a:rPr>
              <a:t>A </a:t>
            </a:r>
            <a:r>
              <a:rPr sz="1800" spc="-100" dirty="0">
                <a:latin typeface="Lucida Sans Unicode"/>
                <a:cs typeface="Lucida Sans Unicode"/>
              </a:rPr>
              <a:t>+( </a:t>
            </a:r>
            <a:r>
              <a:rPr sz="1800" dirty="0">
                <a:latin typeface="Lucida Sans Unicode"/>
                <a:cs typeface="Lucida Sans Unicode"/>
              </a:rPr>
              <a:t>A </a:t>
            </a:r>
            <a:r>
              <a:rPr sz="1800" spc="-75" dirty="0">
                <a:latin typeface="Lucida Sans Unicode"/>
                <a:cs typeface="Lucida Sans Unicode"/>
              </a:rPr>
              <a:t>⋅B </a:t>
            </a:r>
            <a:r>
              <a:rPr sz="1800" dirty="0">
                <a:latin typeface="Lucida Sans Unicode"/>
                <a:cs typeface="Lucida Sans Unicode"/>
              </a:rPr>
              <a:t>)</a:t>
            </a:r>
            <a:r>
              <a:rPr sz="1800" spc="-190" dirty="0">
                <a:latin typeface="Lucida Sans Unicode"/>
                <a:cs typeface="Lucida Sans Unicode"/>
              </a:rPr>
              <a:t> </a:t>
            </a:r>
            <a:r>
              <a:rPr sz="1800" spc="-120" dirty="0">
                <a:latin typeface="Lucida Sans Unicode"/>
                <a:cs typeface="Lucida Sans Unicode"/>
              </a:rPr>
              <a:t>=A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57069" y="3528186"/>
            <a:ext cx="48044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60855" algn="l"/>
                <a:tab pos="4504055" algn="l"/>
              </a:tabLst>
            </a:pPr>
            <a:r>
              <a:rPr sz="1800" dirty="0">
                <a:latin typeface="Lucida Sans Unicode"/>
                <a:cs typeface="Lucida Sans Unicode"/>
              </a:rPr>
              <a:t>A</a:t>
            </a:r>
            <a:r>
              <a:rPr sz="1800" spc="-120" dirty="0">
                <a:latin typeface="Lucida Sans Unicode"/>
                <a:cs typeface="Lucida Sans Unicode"/>
              </a:rPr>
              <a:t> </a:t>
            </a:r>
            <a:r>
              <a:rPr sz="1800" spc="145" dirty="0">
                <a:latin typeface="Lucida Sans Unicode"/>
                <a:cs typeface="Lucida Sans Unicode"/>
              </a:rPr>
              <a:t>⋅</a:t>
            </a:r>
            <a:r>
              <a:rPr sz="1800" dirty="0">
                <a:latin typeface="Lucida Sans Unicode"/>
                <a:cs typeface="Lucida Sans Unicode"/>
              </a:rPr>
              <a:t>(</a:t>
            </a:r>
            <a:r>
              <a:rPr sz="1800" spc="-5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A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105" dirty="0">
                <a:latin typeface="Lucida Sans Unicode"/>
                <a:cs typeface="Lucida Sans Unicode"/>
              </a:rPr>
              <a:t>+</a:t>
            </a:r>
            <a:r>
              <a:rPr sz="1800" dirty="0">
                <a:latin typeface="Lucida Sans Unicode"/>
                <a:cs typeface="Lucida Sans Unicode"/>
              </a:rPr>
              <a:t>B</a:t>
            </a:r>
            <a:r>
              <a:rPr sz="1800" spc="9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)</a:t>
            </a:r>
            <a:r>
              <a:rPr sz="1800" spc="-55" dirty="0">
                <a:latin typeface="Lucida Sans Unicode"/>
                <a:cs typeface="Lucida Sans Unicode"/>
              </a:rPr>
              <a:t> </a:t>
            </a:r>
            <a:r>
              <a:rPr sz="1800" spc="125" dirty="0">
                <a:latin typeface="Lucida Sans Unicode"/>
                <a:cs typeface="Lucida Sans Unicode"/>
              </a:rPr>
              <a:t>=</a:t>
            </a:r>
            <a:r>
              <a:rPr sz="1800" dirty="0">
                <a:latin typeface="Lucida Sans Unicode"/>
                <a:cs typeface="Lucida Sans Unicode"/>
              </a:rPr>
              <a:t>A	</a:t>
            </a:r>
            <a:r>
              <a:rPr sz="1900" spc="-95" dirty="0">
                <a:latin typeface="Lucida Sans Unicode"/>
                <a:cs typeface="Lucida Sans Unicode"/>
              </a:rPr>
              <a:t>(</a:t>
            </a:r>
            <a:r>
              <a:rPr sz="1900" spc="-90" dirty="0">
                <a:latin typeface="Lucida Sans Unicode"/>
                <a:cs typeface="Lucida Sans Unicode"/>
              </a:rPr>
              <a:t>1</a:t>
            </a:r>
            <a:r>
              <a:rPr sz="1900" spc="-5" dirty="0">
                <a:latin typeface="Lucida Sans Unicode"/>
                <a:cs typeface="Lucida Sans Unicode"/>
              </a:rPr>
              <a:t>)</a:t>
            </a:r>
            <a:r>
              <a:rPr sz="1900" dirty="0">
                <a:latin typeface="Lucida Sans Unicode"/>
                <a:cs typeface="Lucida Sans Unicode"/>
              </a:rPr>
              <a:t>	</a:t>
            </a:r>
            <a:r>
              <a:rPr sz="1900" spc="-95" dirty="0">
                <a:latin typeface="Lucida Sans Unicode"/>
                <a:cs typeface="Lucida Sans Unicode"/>
              </a:rPr>
              <a:t>(</a:t>
            </a:r>
            <a:r>
              <a:rPr sz="1900" spc="-90" dirty="0">
                <a:latin typeface="Lucida Sans Unicode"/>
                <a:cs typeface="Lucida Sans Unicode"/>
              </a:rPr>
              <a:t>2</a:t>
            </a:r>
            <a:r>
              <a:rPr sz="1900" spc="-5" dirty="0">
                <a:latin typeface="Lucida Sans Unicode"/>
                <a:cs typeface="Lucida Sans Unicode"/>
              </a:rPr>
              <a:t>)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61261" y="3817090"/>
            <a:ext cx="6838315" cy="5708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1802130" algn="l"/>
              </a:tabLst>
            </a:pPr>
            <a:r>
              <a:rPr sz="1650" spc="-114" dirty="0">
                <a:latin typeface="Lucida Sans Unicode"/>
                <a:cs typeface="Lucida Sans Unicode"/>
              </a:rPr>
              <a:t>Dimostrazione</a:t>
            </a:r>
            <a:r>
              <a:rPr sz="1650" spc="-195" dirty="0">
                <a:latin typeface="Lucida Sans Unicode"/>
                <a:cs typeface="Lucida Sans Unicode"/>
              </a:rPr>
              <a:t> </a:t>
            </a:r>
            <a:r>
              <a:rPr sz="1650" spc="-45" dirty="0">
                <a:latin typeface="Lucida Sans Unicode"/>
                <a:cs typeface="Lucida Sans Unicode"/>
              </a:rPr>
              <a:t>(1):	</a:t>
            </a:r>
            <a:r>
              <a:rPr sz="1650" dirty="0">
                <a:latin typeface="Lucida Sans Unicode"/>
                <a:cs typeface="Lucida Sans Unicode"/>
              </a:rPr>
              <a:t>A ⋅</a:t>
            </a:r>
            <a:r>
              <a:rPr sz="1650" spc="-434" dirty="0">
                <a:latin typeface="Lucida Sans Unicode"/>
                <a:cs typeface="Lucida Sans Unicode"/>
              </a:rPr>
              <a:t> </a:t>
            </a:r>
            <a:r>
              <a:rPr sz="1650" spc="-105" dirty="0">
                <a:latin typeface="Lucida Sans Unicode"/>
                <a:cs typeface="Lucida Sans Unicode"/>
              </a:rPr>
              <a:t>(A+ </a:t>
            </a:r>
            <a:r>
              <a:rPr sz="1650" dirty="0">
                <a:latin typeface="Lucida Sans Unicode"/>
                <a:cs typeface="Lucida Sans Unicode"/>
              </a:rPr>
              <a:t>B ) = A </a:t>
            </a:r>
            <a:r>
              <a:rPr sz="1650" spc="-75" dirty="0">
                <a:latin typeface="Lucida Sans Unicode"/>
                <a:cs typeface="Lucida Sans Unicode"/>
              </a:rPr>
              <a:t>⋅A </a:t>
            </a:r>
            <a:r>
              <a:rPr sz="1650" spc="-125" dirty="0">
                <a:latin typeface="Lucida Sans Unicode"/>
                <a:cs typeface="Lucida Sans Unicode"/>
              </a:rPr>
              <a:t>+A </a:t>
            </a:r>
            <a:r>
              <a:rPr sz="1650" spc="-75" dirty="0">
                <a:latin typeface="Lucida Sans Unicode"/>
                <a:cs typeface="Lucida Sans Unicode"/>
              </a:rPr>
              <a:t>⋅B </a:t>
            </a:r>
            <a:r>
              <a:rPr sz="1650" spc="-120" dirty="0">
                <a:latin typeface="Lucida Sans Unicode"/>
                <a:cs typeface="Lucida Sans Unicode"/>
              </a:rPr>
              <a:t>=A +A </a:t>
            </a:r>
            <a:r>
              <a:rPr sz="1650" spc="-80" dirty="0">
                <a:latin typeface="Lucida Sans Unicode"/>
                <a:cs typeface="Lucida Sans Unicode"/>
              </a:rPr>
              <a:t>⋅B </a:t>
            </a:r>
            <a:r>
              <a:rPr sz="1650" spc="-120" dirty="0">
                <a:latin typeface="Lucida Sans Unicode"/>
                <a:cs typeface="Lucida Sans Unicode"/>
              </a:rPr>
              <a:t>=A </a:t>
            </a:r>
            <a:r>
              <a:rPr sz="1650" spc="-95" dirty="0">
                <a:latin typeface="Lucida Sans Unicode"/>
                <a:cs typeface="Lucida Sans Unicode"/>
              </a:rPr>
              <a:t>⋅(1+B) </a:t>
            </a:r>
            <a:r>
              <a:rPr sz="1650" spc="-120" dirty="0">
                <a:latin typeface="Lucida Sans Unicode"/>
                <a:cs typeface="Lucida Sans Unicode"/>
              </a:rPr>
              <a:t>=A </a:t>
            </a:r>
            <a:r>
              <a:rPr sz="1650" spc="-150" dirty="0">
                <a:latin typeface="Lucida Sans Unicode"/>
                <a:cs typeface="Lucida Sans Unicode"/>
              </a:rPr>
              <a:t>⋅1=A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650" spc="-114" dirty="0">
                <a:latin typeface="Lucida Sans Unicode"/>
                <a:cs typeface="Lucida Sans Unicode"/>
              </a:rPr>
              <a:t>Dimostrazione</a:t>
            </a:r>
            <a:r>
              <a:rPr sz="1650" spc="-270" dirty="0">
                <a:latin typeface="Lucida Sans Unicode"/>
                <a:cs typeface="Lucida Sans Unicode"/>
              </a:rPr>
              <a:t> </a:t>
            </a:r>
            <a:r>
              <a:rPr sz="1650" spc="-45" dirty="0">
                <a:latin typeface="Lucida Sans Unicode"/>
                <a:cs typeface="Lucida Sans Unicode"/>
              </a:rPr>
              <a:t>(2):</a:t>
            </a:r>
            <a:r>
              <a:rPr sz="1650" spc="-160" dirty="0">
                <a:latin typeface="Lucida Sans Unicode"/>
                <a:cs typeface="Lucida Sans Unicode"/>
              </a:rPr>
              <a:t> </a:t>
            </a:r>
            <a:r>
              <a:rPr sz="1650" spc="5" dirty="0">
                <a:latin typeface="Lucida Sans Unicode"/>
                <a:cs typeface="Lucida Sans Unicode"/>
              </a:rPr>
              <a:t>A</a:t>
            </a:r>
            <a:r>
              <a:rPr sz="1650" spc="-155" dirty="0">
                <a:latin typeface="Lucida Sans Unicode"/>
                <a:cs typeface="Lucida Sans Unicode"/>
              </a:rPr>
              <a:t> </a:t>
            </a:r>
            <a:r>
              <a:rPr sz="1650" spc="-120" dirty="0">
                <a:latin typeface="Lucida Sans Unicode"/>
                <a:cs typeface="Lucida Sans Unicode"/>
              </a:rPr>
              <a:t>+(</a:t>
            </a:r>
            <a:r>
              <a:rPr sz="1650" spc="-20" dirty="0">
                <a:latin typeface="Lucida Sans Unicode"/>
                <a:cs typeface="Lucida Sans Unicode"/>
              </a:rPr>
              <a:t> </a:t>
            </a:r>
            <a:r>
              <a:rPr sz="1650" spc="5" dirty="0">
                <a:latin typeface="Lucida Sans Unicode"/>
                <a:cs typeface="Lucida Sans Unicode"/>
              </a:rPr>
              <a:t>A</a:t>
            </a:r>
            <a:r>
              <a:rPr sz="1650" spc="-155" dirty="0">
                <a:latin typeface="Lucida Sans Unicode"/>
                <a:cs typeface="Lucida Sans Unicode"/>
              </a:rPr>
              <a:t> </a:t>
            </a:r>
            <a:r>
              <a:rPr sz="1650" spc="-80" dirty="0">
                <a:latin typeface="Lucida Sans Unicode"/>
                <a:cs typeface="Lucida Sans Unicode"/>
              </a:rPr>
              <a:t>⋅B</a:t>
            </a:r>
            <a:r>
              <a:rPr sz="1650" spc="229" dirty="0">
                <a:latin typeface="Lucida Sans Unicode"/>
                <a:cs typeface="Lucida Sans Unicode"/>
              </a:rPr>
              <a:t> </a:t>
            </a:r>
            <a:r>
              <a:rPr sz="1650" dirty="0">
                <a:latin typeface="Lucida Sans Unicode"/>
                <a:cs typeface="Lucida Sans Unicode"/>
              </a:rPr>
              <a:t>)</a:t>
            </a:r>
            <a:r>
              <a:rPr sz="1650" spc="-20" dirty="0">
                <a:latin typeface="Lucida Sans Unicode"/>
                <a:cs typeface="Lucida Sans Unicode"/>
              </a:rPr>
              <a:t> </a:t>
            </a:r>
            <a:r>
              <a:rPr sz="1650" spc="-110" dirty="0">
                <a:latin typeface="Lucida Sans Unicode"/>
                <a:cs typeface="Lucida Sans Unicode"/>
              </a:rPr>
              <a:t>=(A+A)</a:t>
            </a:r>
            <a:r>
              <a:rPr sz="1650" spc="-245" dirty="0">
                <a:latin typeface="Lucida Sans Unicode"/>
                <a:cs typeface="Lucida Sans Unicode"/>
              </a:rPr>
              <a:t> </a:t>
            </a:r>
            <a:r>
              <a:rPr sz="1650" spc="-114" dirty="0">
                <a:latin typeface="Lucida Sans Unicode"/>
                <a:cs typeface="Lucida Sans Unicode"/>
              </a:rPr>
              <a:t>⋅(A+</a:t>
            </a:r>
            <a:r>
              <a:rPr sz="1650" spc="-320" dirty="0">
                <a:latin typeface="Lucida Sans Unicode"/>
                <a:cs typeface="Lucida Sans Unicode"/>
              </a:rPr>
              <a:t> </a:t>
            </a:r>
            <a:r>
              <a:rPr sz="1650" dirty="0">
                <a:latin typeface="Lucida Sans Unicode"/>
                <a:cs typeface="Lucida Sans Unicode"/>
              </a:rPr>
              <a:t>B</a:t>
            </a:r>
            <a:r>
              <a:rPr sz="1650" spc="229" dirty="0">
                <a:latin typeface="Lucida Sans Unicode"/>
                <a:cs typeface="Lucida Sans Unicode"/>
              </a:rPr>
              <a:t> </a:t>
            </a:r>
            <a:r>
              <a:rPr sz="1650" dirty="0">
                <a:latin typeface="Lucida Sans Unicode"/>
                <a:cs typeface="Lucida Sans Unicode"/>
              </a:rPr>
              <a:t>)</a:t>
            </a:r>
            <a:r>
              <a:rPr sz="1650" spc="-20" dirty="0">
                <a:latin typeface="Lucida Sans Unicode"/>
                <a:cs typeface="Lucida Sans Unicode"/>
              </a:rPr>
              <a:t> </a:t>
            </a:r>
            <a:r>
              <a:rPr sz="1650" spc="-105" dirty="0">
                <a:latin typeface="Lucida Sans Unicode"/>
                <a:cs typeface="Lucida Sans Unicode"/>
              </a:rPr>
              <a:t>=A⋅(A+</a:t>
            </a:r>
            <a:r>
              <a:rPr sz="1650" spc="-320" dirty="0">
                <a:latin typeface="Lucida Sans Unicode"/>
                <a:cs typeface="Lucida Sans Unicode"/>
              </a:rPr>
              <a:t> </a:t>
            </a:r>
            <a:r>
              <a:rPr sz="1650" dirty="0">
                <a:latin typeface="Lucida Sans Unicode"/>
                <a:cs typeface="Lucida Sans Unicode"/>
              </a:rPr>
              <a:t>B</a:t>
            </a:r>
            <a:r>
              <a:rPr sz="1650" spc="229" dirty="0">
                <a:latin typeface="Lucida Sans Unicode"/>
                <a:cs typeface="Lucida Sans Unicode"/>
              </a:rPr>
              <a:t> </a:t>
            </a:r>
            <a:r>
              <a:rPr sz="1650" dirty="0">
                <a:latin typeface="Lucida Sans Unicode"/>
                <a:cs typeface="Lucida Sans Unicode"/>
              </a:rPr>
              <a:t>)</a:t>
            </a:r>
            <a:r>
              <a:rPr sz="1650" spc="-20" dirty="0">
                <a:latin typeface="Lucida Sans Unicode"/>
                <a:cs typeface="Lucida Sans Unicode"/>
              </a:rPr>
              <a:t> </a:t>
            </a:r>
            <a:r>
              <a:rPr sz="1650" spc="-80" dirty="0">
                <a:latin typeface="Lucida Sans Unicode"/>
                <a:cs typeface="Lucida Sans Unicode"/>
              </a:rPr>
              <a:t>..vedi</a:t>
            </a:r>
            <a:r>
              <a:rPr sz="1650" spc="-200" dirty="0">
                <a:latin typeface="Lucida Sans Unicode"/>
                <a:cs typeface="Lucida Sans Unicode"/>
              </a:rPr>
              <a:t> </a:t>
            </a:r>
            <a:r>
              <a:rPr sz="1650" spc="-90" dirty="0">
                <a:latin typeface="Lucida Sans Unicode"/>
                <a:cs typeface="Lucida Sans Unicode"/>
              </a:rPr>
              <a:t>sopra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912" y="4666615"/>
            <a:ext cx="1156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Yu Gothic UI"/>
                <a:cs typeface="Yu Gothic UI"/>
              </a:rPr>
              <a:t>Distributiva</a:t>
            </a:r>
            <a:endParaRPr sz="1800">
              <a:latin typeface="Yu Gothic UI"/>
              <a:cs typeface="Yu Gothic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40304" y="4634610"/>
            <a:ext cx="3998595" cy="57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>
              <a:lnSpc>
                <a:spcPts val="2115"/>
              </a:lnSpc>
              <a:spcBef>
                <a:spcPts val="100"/>
              </a:spcBef>
            </a:pPr>
            <a:r>
              <a:rPr sz="1800" dirty="0">
                <a:latin typeface="Lucida Sans Unicode"/>
                <a:cs typeface="Lucida Sans Unicode"/>
              </a:rPr>
              <a:t>A </a:t>
            </a:r>
            <a:r>
              <a:rPr sz="1800" spc="-40" dirty="0">
                <a:latin typeface="Lucida Sans Unicode"/>
                <a:cs typeface="Lucida Sans Unicode"/>
              </a:rPr>
              <a:t>⋅( </a:t>
            </a:r>
            <a:r>
              <a:rPr sz="1800" dirty="0">
                <a:latin typeface="Lucida Sans Unicode"/>
                <a:cs typeface="Lucida Sans Unicode"/>
              </a:rPr>
              <a:t>B </a:t>
            </a:r>
            <a:r>
              <a:rPr sz="1800" spc="-45" dirty="0">
                <a:latin typeface="Lucida Sans Unicode"/>
                <a:cs typeface="Lucida Sans Unicode"/>
              </a:rPr>
              <a:t>+C </a:t>
            </a:r>
            <a:r>
              <a:rPr sz="1800" dirty="0">
                <a:latin typeface="Lucida Sans Unicode"/>
                <a:cs typeface="Lucida Sans Unicode"/>
              </a:rPr>
              <a:t>) </a:t>
            </a:r>
            <a:r>
              <a:rPr sz="1800" spc="-40" dirty="0">
                <a:latin typeface="Lucida Sans Unicode"/>
                <a:cs typeface="Lucida Sans Unicode"/>
              </a:rPr>
              <a:t>=( </a:t>
            </a:r>
            <a:r>
              <a:rPr sz="1800" dirty="0">
                <a:latin typeface="Lucida Sans Unicode"/>
                <a:cs typeface="Lucida Sans Unicode"/>
              </a:rPr>
              <a:t>A </a:t>
            </a:r>
            <a:r>
              <a:rPr sz="1800" spc="-45" dirty="0">
                <a:latin typeface="Lucida Sans Unicode"/>
                <a:cs typeface="Lucida Sans Unicode"/>
              </a:rPr>
              <a:t>⋅B </a:t>
            </a:r>
            <a:r>
              <a:rPr sz="1800" dirty="0">
                <a:latin typeface="Lucida Sans Unicode"/>
                <a:cs typeface="Lucida Sans Unicode"/>
              </a:rPr>
              <a:t>) </a:t>
            </a:r>
            <a:r>
              <a:rPr sz="1800" spc="-40" dirty="0">
                <a:latin typeface="Lucida Sans Unicode"/>
                <a:cs typeface="Lucida Sans Unicode"/>
              </a:rPr>
              <a:t>+( </a:t>
            </a:r>
            <a:r>
              <a:rPr sz="1800" dirty="0">
                <a:latin typeface="Lucida Sans Unicode"/>
                <a:cs typeface="Lucida Sans Unicode"/>
              </a:rPr>
              <a:t>A </a:t>
            </a:r>
            <a:r>
              <a:rPr sz="1800" spc="-40" dirty="0">
                <a:latin typeface="Lucida Sans Unicode"/>
                <a:cs typeface="Lucida Sans Unicode"/>
              </a:rPr>
              <a:t>⋅C</a:t>
            </a:r>
            <a:r>
              <a:rPr sz="1800" spc="-29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)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ts val="2235"/>
              </a:lnSpc>
              <a:tabLst>
                <a:tab pos="3734435" algn="l"/>
              </a:tabLst>
            </a:pPr>
            <a:r>
              <a:rPr sz="1800" dirty="0">
                <a:latin typeface="Lucida Sans Unicode"/>
                <a:cs typeface="Lucida Sans Unicode"/>
              </a:rPr>
              <a:t>A</a:t>
            </a:r>
            <a:r>
              <a:rPr sz="1800" spc="-120" dirty="0">
                <a:latin typeface="Lucida Sans Unicode"/>
                <a:cs typeface="Lucida Sans Unicode"/>
              </a:rPr>
              <a:t> </a:t>
            </a:r>
            <a:r>
              <a:rPr sz="1800" spc="114" dirty="0">
                <a:latin typeface="Lucida Sans Unicode"/>
                <a:cs typeface="Lucida Sans Unicode"/>
              </a:rPr>
              <a:t>+</a:t>
            </a:r>
            <a:r>
              <a:rPr sz="1800" dirty="0">
                <a:latin typeface="Lucida Sans Unicode"/>
                <a:cs typeface="Lucida Sans Unicode"/>
              </a:rPr>
              <a:t>(</a:t>
            </a:r>
            <a:r>
              <a:rPr sz="1800" spc="-5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B</a:t>
            </a:r>
            <a:r>
              <a:rPr sz="1800" spc="95" dirty="0">
                <a:latin typeface="Lucida Sans Unicode"/>
                <a:cs typeface="Lucida Sans Unicode"/>
              </a:rPr>
              <a:t> </a:t>
            </a:r>
            <a:r>
              <a:rPr sz="1800" spc="145" dirty="0">
                <a:latin typeface="Lucida Sans Unicode"/>
                <a:cs typeface="Lucida Sans Unicode"/>
              </a:rPr>
              <a:t>⋅</a:t>
            </a:r>
            <a:r>
              <a:rPr sz="1800" dirty="0">
                <a:latin typeface="Lucida Sans Unicode"/>
                <a:cs typeface="Lucida Sans Unicode"/>
              </a:rPr>
              <a:t>C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)</a:t>
            </a:r>
            <a:r>
              <a:rPr sz="1800" spc="-55" dirty="0">
                <a:latin typeface="Lucida Sans Unicode"/>
                <a:cs typeface="Lucida Sans Unicode"/>
              </a:rPr>
              <a:t> </a:t>
            </a:r>
            <a:r>
              <a:rPr sz="1800" spc="114" dirty="0">
                <a:latin typeface="Lucida Sans Unicode"/>
                <a:cs typeface="Lucida Sans Unicode"/>
              </a:rPr>
              <a:t>=</a:t>
            </a:r>
            <a:r>
              <a:rPr sz="1800" dirty="0">
                <a:latin typeface="Lucida Sans Unicode"/>
                <a:cs typeface="Lucida Sans Unicode"/>
              </a:rPr>
              <a:t>(</a:t>
            </a:r>
            <a:r>
              <a:rPr sz="1800" spc="-5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A</a:t>
            </a:r>
            <a:r>
              <a:rPr sz="1800" spc="-120" dirty="0">
                <a:latin typeface="Lucida Sans Unicode"/>
                <a:cs typeface="Lucida Sans Unicode"/>
              </a:rPr>
              <a:t> </a:t>
            </a:r>
            <a:r>
              <a:rPr sz="1800" spc="105" dirty="0">
                <a:latin typeface="Lucida Sans Unicode"/>
                <a:cs typeface="Lucida Sans Unicode"/>
              </a:rPr>
              <a:t>+</a:t>
            </a:r>
            <a:r>
              <a:rPr sz="1800" dirty="0">
                <a:latin typeface="Lucida Sans Unicode"/>
                <a:cs typeface="Lucida Sans Unicode"/>
              </a:rPr>
              <a:t>B</a:t>
            </a:r>
            <a:r>
              <a:rPr sz="1800" spc="11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)</a:t>
            </a:r>
            <a:r>
              <a:rPr sz="1800" spc="-55" dirty="0">
                <a:latin typeface="Lucida Sans Unicode"/>
                <a:cs typeface="Lucida Sans Unicode"/>
              </a:rPr>
              <a:t> </a:t>
            </a:r>
            <a:r>
              <a:rPr sz="1800" spc="145" dirty="0">
                <a:latin typeface="Lucida Sans Unicode"/>
                <a:cs typeface="Lucida Sans Unicode"/>
              </a:rPr>
              <a:t>⋅</a:t>
            </a:r>
            <a:r>
              <a:rPr sz="1800" dirty="0">
                <a:latin typeface="Lucida Sans Unicode"/>
                <a:cs typeface="Lucida Sans Unicode"/>
              </a:rPr>
              <a:t>(</a:t>
            </a:r>
            <a:r>
              <a:rPr sz="1800" spc="-5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A</a:t>
            </a:r>
            <a:r>
              <a:rPr sz="1800" spc="-120" dirty="0">
                <a:latin typeface="Lucida Sans Unicode"/>
                <a:cs typeface="Lucida Sans Unicode"/>
              </a:rPr>
              <a:t> </a:t>
            </a:r>
            <a:r>
              <a:rPr sz="1800" spc="105" dirty="0">
                <a:latin typeface="Lucida Sans Unicode"/>
                <a:cs typeface="Lucida Sans Unicode"/>
              </a:rPr>
              <a:t>+</a:t>
            </a:r>
            <a:r>
              <a:rPr sz="1800" dirty="0">
                <a:latin typeface="Lucida Sans Unicode"/>
                <a:cs typeface="Lucida Sans Unicode"/>
              </a:rPr>
              <a:t>C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)	</a:t>
            </a:r>
            <a:r>
              <a:rPr sz="1900" spc="-95" dirty="0">
                <a:latin typeface="Lucida Sans Unicode"/>
                <a:cs typeface="Lucida Sans Unicode"/>
              </a:rPr>
              <a:t>(*</a:t>
            </a:r>
            <a:r>
              <a:rPr sz="1900" spc="-5" dirty="0">
                <a:latin typeface="Lucida Sans Unicode"/>
                <a:cs typeface="Lucida Sans Unicode"/>
              </a:rPr>
              <a:t>)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61261" y="5461203"/>
            <a:ext cx="5838825" cy="764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114" dirty="0">
                <a:latin typeface="Lucida Sans Unicode"/>
                <a:cs typeface="Lucida Sans Unicode"/>
              </a:rPr>
              <a:t>Dimostrazione</a:t>
            </a:r>
            <a:r>
              <a:rPr sz="1650" spc="-265" dirty="0">
                <a:latin typeface="Lucida Sans Unicode"/>
                <a:cs typeface="Lucida Sans Unicode"/>
              </a:rPr>
              <a:t> </a:t>
            </a:r>
            <a:r>
              <a:rPr sz="1650" spc="-70" dirty="0">
                <a:latin typeface="Lucida Sans Unicode"/>
                <a:cs typeface="Lucida Sans Unicode"/>
              </a:rPr>
              <a:t>di</a:t>
            </a:r>
            <a:r>
              <a:rPr sz="1650" spc="-295" dirty="0">
                <a:latin typeface="Lucida Sans Unicode"/>
                <a:cs typeface="Lucida Sans Unicode"/>
              </a:rPr>
              <a:t> </a:t>
            </a:r>
            <a:r>
              <a:rPr sz="1650" spc="-55" dirty="0">
                <a:latin typeface="Lucida Sans Unicode"/>
                <a:cs typeface="Lucida Sans Unicode"/>
              </a:rPr>
              <a:t>(*):</a:t>
            </a:r>
            <a:r>
              <a:rPr sz="1650" spc="-135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(</a:t>
            </a:r>
            <a:r>
              <a:rPr sz="1600" spc="35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A</a:t>
            </a:r>
            <a:r>
              <a:rPr sz="1600" spc="-75" dirty="0">
                <a:latin typeface="Lucida Sans Unicode"/>
                <a:cs typeface="Lucida Sans Unicode"/>
              </a:rPr>
              <a:t> </a:t>
            </a:r>
            <a:r>
              <a:rPr sz="1600" spc="-90" dirty="0">
                <a:latin typeface="Lucida Sans Unicode"/>
                <a:cs typeface="Lucida Sans Unicode"/>
              </a:rPr>
              <a:t>+B</a:t>
            </a:r>
            <a:r>
              <a:rPr sz="1600" spc="300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)</a:t>
            </a:r>
            <a:r>
              <a:rPr sz="1600" spc="30" dirty="0">
                <a:latin typeface="Lucida Sans Unicode"/>
                <a:cs typeface="Lucida Sans Unicode"/>
              </a:rPr>
              <a:t> </a:t>
            </a:r>
            <a:r>
              <a:rPr sz="1600" spc="-60" dirty="0">
                <a:latin typeface="Lucida Sans Unicode"/>
                <a:cs typeface="Lucida Sans Unicode"/>
              </a:rPr>
              <a:t>⋅(</a:t>
            </a:r>
            <a:r>
              <a:rPr sz="1600" spc="35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A</a:t>
            </a:r>
            <a:r>
              <a:rPr sz="1600" spc="-70" dirty="0">
                <a:latin typeface="Lucida Sans Unicode"/>
                <a:cs typeface="Lucida Sans Unicode"/>
              </a:rPr>
              <a:t> </a:t>
            </a:r>
            <a:r>
              <a:rPr sz="1600" spc="-90" dirty="0">
                <a:latin typeface="Lucida Sans Unicode"/>
                <a:cs typeface="Lucida Sans Unicode"/>
              </a:rPr>
              <a:t>+C</a:t>
            </a:r>
            <a:r>
              <a:rPr sz="1600" spc="110" dirty="0">
                <a:latin typeface="Lucida Sans Unicode"/>
                <a:cs typeface="Lucida Sans Unicode"/>
              </a:rPr>
              <a:t> </a:t>
            </a:r>
            <a:r>
              <a:rPr sz="1600" spc="-90" dirty="0">
                <a:latin typeface="Lucida Sans Unicode"/>
                <a:cs typeface="Lucida Sans Unicode"/>
              </a:rPr>
              <a:t>)=</a:t>
            </a:r>
            <a:r>
              <a:rPr sz="1600" spc="-300" dirty="0">
                <a:latin typeface="Lucida Sans Unicode"/>
                <a:cs typeface="Lucida Sans Unicode"/>
              </a:rPr>
              <a:t> </a:t>
            </a:r>
            <a:r>
              <a:rPr sz="1600" spc="-95" dirty="0">
                <a:latin typeface="Lucida Sans Unicode"/>
                <a:cs typeface="Lucida Sans Unicode"/>
              </a:rPr>
              <a:t>A⋅A</a:t>
            </a:r>
            <a:r>
              <a:rPr sz="1600" spc="-280" dirty="0">
                <a:latin typeface="Lucida Sans Unicode"/>
                <a:cs typeface="Lucida Sans Unicode"/>
              </a:rPr>
              <a:t> </a:t>
            </a:r>
            <a:r>
              <a:rPr sz="1600" spc="-100" dirty="0">
                <a:latin typeface="Lucida Sans Unicode"/>
                <a:cs typeface="Lucida Sans Unicode"/>
              </a:rPr>
              <a:t>+A⋅C</a:t>
            </a:r>
            <a:r>
              <a:rPr sz="1600" spc="-180" dirty="0">
                <a:latin typeface="Lucida Sans Unicode"/>
                <a:cs typeface="Lucida Sans Unicode"/>
              </a:rPr>
              <a:t> </a:t>
            </a:r>
            <a:r>
              <a:rPr sz="1600" spc="-85" dirty="0">
                <a:latin typeface="Lucida Sans Unicode"/>
                <a:cs typeface="Lucida Sans Unicode"/>
              </a:rPr>
              <a:t>+B⋅A</a:t>
            </a:r>
            <a:r>
              <a:rPr sz="1600" spc="-120" dirty="0">
                <a:latin typeface="Lucida Sans Unicode"/>
                <a:cs typeface="Lucida Sans Unicode"/>
              </a:rPr>
              <a:t> </a:t>
            </a:r>
            <a:r>
              <a:rPr sz="1600" spc="-70" dirty="0">
                <a:latin typeface="Lucida Sans Unicode"/>
                <a:cs typeface="Lucida Sans Unicode"/>
              </a:rPr>
              <a:t>+B⋅C</a:t>
            </a:r>
            <a:r>
              <a:rPr sz="1600" spc="-240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=</a:t>
            </a:r>
            <a:endParaRPr sz="1600">
              <a:latin typeface="Lucida Sans Unicode"/>
              <a:cs typeface="Lucida Sans Unicode"/>
            </a:endParaRPr>
          </a:p>
          <a:p>
            <a:pPr marL="1841500">
              <a:lnSpc>
                <a:spcPts val="1914"/>
              </a:lnSpc>
            </a:pPr>
            <a:r>
              <a:rPr sz="1600" spc="-90" dirty="0">
                <a:latin typeface="Lucida Sans Unicode"/>
                <a:cs typeface="Lucida Sans Unicode"/>
              </a:rPr>
              <a:t>=A </a:t>
            </a:r>
            <a:r>
              <a:rPr sz="1600" spc="-100" dirty="0">
                <a:latin typeface="Lucida Sans Unicode"/>
                <a:cs typeface="Lucida Sans Unicode"/>
              </a:rPr>
              <a:t>+A⋅C </a:t>
            </a:r>
            <a:r>
              <a:rPr sz="1600" spc="-85" dirty="0">
                <a:latin typeface="Lucida Sans Unicode"/>
                <a:cs typeface="Lucida Sans Unicode"/>
              </a:rPr>
              <a:t>+B⋅A </a:t>
            </a:r>
            <a:r>
              <a:rPr sz="1600" spc="-70" dirty="0">
                <a:latin typeface="Lucida Sans Unicode"/>
                <a:cs typeface="Lucida Sans Unicode"/>
              </a:rPr>
              <a:t>+B⋅C </a:t>
            </a:r>
            <a:r>
              <a:rPr sz="1600" spc="-80" dirty="0">
                <a:latin typeface="Lucida Sans Unicode"/>
                <a:cs typeface="Lucida Sans Unicode"/>
              </a:rPr>
              <a:t>=A(1+C) +B⋅A </a:t>
            </a:r>
            <a:r>
              <a:rPr sz="1600" spc="-70" dirty="0">
                <a:latin typeface="Lucida Sans Unicode"/>
                <a:cs typeface="Lucida Sans Unicode"/>
              </a:rPr>
              <a:t>+B⋅C</a:t>
            </a:r>
            <a:r>
              <a:rPr sz="1600" spc="-165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=</a:t>
            </a:r>
            <a:endParaRPr sz="1600">
              <a:latin typeface="Lucida Sans Unicode"/>
              <a:cs typeface="Lucida Sans Unicode"/>
            </a:endParaRPr>
          </a:p>
          <a:p>
            <a:pPr marL="1841500">
              <a:lnSpc>
                <a:spcPts val="1914"/>
              </a:lnSpc>
            </a:pPr>
            <a:r>
              <a:rPr sz="1600" spc="-90" dirty="0">
                <a:latin typeface="Lucida Sans Unicode"/>
                <a:cs typeface="Lucida Sans Unicode"/>
              </a:rPr>
              <a:t>=A </a:t>
            </a:r>
            <a:r>
              <a:rPr sz="1600" spc="-80" dirty="0">
                <a:latin typeface="Lucida Sans Unicode"/>
                <a:cs typeface="Lucida Sans Unicode"/>
              </a:rPr>
              <a:t>+B⋅A </a:t>
            </a:r>
            <a:r>
              <a:rPr sz="1600" spc="-70" dirty="0">
                <a:latin typeface="Lucida Sans Unicode"/>
                <a:cs typeface="Lucida Sans Unicode"/>
              </a:rPr>
              <a:t>+B⋅C =A(1+B) +B⋅C </a:t>
            </a:r>
            <a:r>
              <a:rPr sz="1600" spc="-90" dirty="0">
                <a:latin typeface="Lucida Sans Unicode"/>
                <a:cs typeface="Lucida Sans Unicode"/>
              </a:rPr>
              <a:t>=A</a:t>
            </a:r>
            <a:r>
              <a:rPr sz="1600" spc="-145" dirty="0">
                <a:latin typeface="Lucida Sans Unicode"/>
                <a:cs typeface="Lucida Sans Unicode"/>
              </a:rPr>
              <a:t> </a:t>
            </a:r>
            <a:r>
              <a:rPr sz="1600" spc="-45" dirty="0">
                <a:latin typeface="Lucida Sans Unicode"/>
                <a:cs typeface="Lucida Sans Unicode"/>
              </a:rPr>
              <a:t>+B⋅C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11971" y="6273495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5429" y="6269228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9119" y="625856"/>
            <a:ext cx="20396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Proprietà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6912" y="1804238"/>
            <a:ext cx="14268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70" dirty="0">
                <a:latin typeface="Yu Gothic UI"/>
                <a:cs typeface="Yu Gothic UI"/>
              </a:rPr>
              <a:t>DE</a:t>
            </a:r>
            <a:r>
              <a:rPr sz="1800" b="1" spc="-10" dirty="0">
                <a:latin typeface="Yu Gothic UI"/>
                <a:cs typeface="Yu Gothic UI"/>
              </a:rPr>
              <a:t> </a:t>
            </a:r>
            <a:r>
              <a:rPr sz="1800" b="1" spc="15" dirty="0">
                <a:latin typeface="Yu Gothic UI"/>
                <a:cs typeface="Yu Gothic UI"/>
              </a:rPr>
              <a:t>MORGAN</a:t>
            </a:r>
            <a:endParaRPr sz="1800">
              <a:latin typeface="Yu Gothic UI"/>
              <a:cs typeface="Yu Gothic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69235" y="1700783"/>
            <a:ext cx="5999988" cy="598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82587" y="2840101"/>
          <a:ext cx="8210544" cy="230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0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1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10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10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10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101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A+B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AB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u="heavy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</a:t>
                      </a:r>
                      <a:r>
                        <a:rPr sz="2400" b="1" u="heavy" spc="-1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A+B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0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5429" y="6269228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9119" y="625856"/>
            <a:ext cx="20396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Proprietà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1123" y="1940051"/>
            <a:ext cx="8328659" cy="379171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9119" y="625856"/>
            <a:ext cx="10134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XOR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7532" y="2234183"/>
            <a:ext cx="2520696" cy="2994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9863" y="1447927"/>
            <a:ext cx="6696709" cy="131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spc="5" dirty="0">
                <a:latin typeface="Lucida Sans Unicode"/>
                <a:cs typeface="Lucida Sans Unicode"/>
              </a:rPr>
              <a:t>La</a:t>
            </a:r>
            <a:r>
              <a:rPr sz="1800" spc="45" dirty="0">
                <a:latin typeface="Lucida Sans Unicode"/>
                <a:cs typeface="Lucida Sans Unicode"/>
              </a:rPr>
              <a:t> </a:t>
            </a:r>
            <a:r>
              <a:rPr sz="1800" spc="-100" dirty="0">
                <a:latin typeface="Lucida Sans Unicode"/>
                <a:cs typeface="Lucida Sans Unicode"/>
              </a:rPr>
              <a:t>funzione</a:t>
            </a:r>
            <a:r>
              <a:rPr sz="1800" spc="-265" dirty="0">
                <a:latin typeface="Lucida Sans Unicode"/>
                <a:cs typeface="Lucida Sans Unicode"/>
              </a:rPr>
              <a:t> </a:t>
            </a:r>
            <a:r>
              <a:rPr sz="1800" spc="45" dirty="0">
                <a:latin typeface="Lucida Sans Unicode"/>
                <a:cs typeface="Lucida Sans Unicode"/>
              </a:rPr>
              <a:t>XOR</a:t>
            </a:r>
            <a:r>
              <a:rPr sz="1800" spc="155" dirty="0">
                <a:latin typeface="Lucida Sans Unicode"/>
                <a:cs typeface="Lucida Sans Unicode"/>
              </a:rPr>
              <a:t> </a:t>
            </a:r>
            <a:r>
              <a:rPr sz="1800" u="sng" spc="-7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verifica</a:t>
            </a:r>
            <a:r>
              <a:rPr sz="1800" u="sng" spc="-1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la</a:t>
            </a:r>
            <a:r>
              <a:rPr sz="1800" u="sng" spc="-10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800" u="sng" spc="-9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disuguaglianza</a:t>
            </a:r>
            <a:r>
              <a:rPr sz="1800" u="sng" spc="-13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800" u="sng" spc="-7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di</a:t>
            </a:r>
            <a:r>
              <a:rPr sz="1800" u="sng" spc="-25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800" u="sng" spc="-7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due</a:t>
            </a:r>
            <a:r>
              <a:rPr sz="1800" u="sng" spc="-19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800" u="sng" spc="-8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variabili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3397885" marR="5080">
              <a:lnSpc>
                <a:spcPct val="100000"/>
              </a:lnSpc>
              <a:spcBef>
                <a:spcPts val="5"/>
              </a:spcBef>
              <a:tabLst>
                <a:tab pos="5563870" algn="l"/>
                <a:tab pos="5808345" algn="l"/>
                <a:tab pos="6438900" algn="l"/>
                <a:tab pos="6683375" algn="l"/>
              </a:tabLst>
            </a:pPr>
            <a:r>
              <a:rPr sz="1600" spc="-50" dirty="0">
                <a:latin typeface="Lucida Sans Unicode"/>
                <a:cs typeface="Lucida Sans Unicode"/>
              </a:rPr>
              <a:t>Esercizio: 	</a:t>
            </a:r>
            <a:r>
              <a:rPr sz="1600" u="sng" spc="-5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	</a:t>
            </a:r>
            <a:r>
              <a:rPr sz="1600" spc="-50" dirty="0">
                <a:latin typeface="Lucida Sans Unicode"/>
                <a:cs typeface="Lucida Sans Unicode"/>
              </a:rPr>
              <a:t>	</a:t>
            </a:r>
            <a:r>
              <a:rPr sz="1600" u="sng" spc="-5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	</a:t>
            </a:r>
            <a:r>
              <a:rPr sz="1600" dirty="0">
                <a:latin typeface="Lucida Sans Unicode"/>
                <a:cs typeface="Lucida Sans Unicode"/>
              </a:rPr>
              <a:t> </a:t>
            </a:r>
            <a:r>
              <a:rPr sz="1600" spc="20" dirty="0">
                <a:latin typeface="Lucida Sans Unicode"/>
                <a:cs typeface="Lucida Sans Unicode"/>
              </a:rPr>
              <a:t>Si</a:t>
            </a:r>
            <a:r>
              <a:rPr sz="1600" spc="-40" dirty="0">
                <a:latin typeface="Lucida Sans Unicode"/>
                <a:cs typeface="Lucida Sans Unicode"/>
              </a:rPr>
              <a:t> </a:t>
            </a:r>
            <a:r>
              <a:rPr sz="1600" spc="-80" dirty="0">
                <a:latin typeface="Lucida Sans Unicode"/>
                <a:cs typeface="Lucida Sans Unicode"/>
              </a:rPr>
              <a:t>verifichi</a:t>
            </a:r>
            <a:r>
              <a:rPr sz="1600" spc="-190" dirty="0">
                <a:latin typeface="Lucida Sans Unicode"/>
                <a:cs typeface="Lucida Sans Unicode"/>
              </a:rPr>
              <a:t> </a:t>
            </a:r>
            <a:r>
              <a:rPr sz="1600" spc="-35" dirty="0">
                <a:latin typeface="Lucida Sans Unicode"/>
                <a:cs typeface="Lucida Sans Unicode"/>
              </a:rPr>
              <a:t>che</a:t>
            </a:r>
            <a:r>
              <a:rPr sz="1600" spc="290" dirty="0">
                <a:latin typeface="Lucida Sans Unicode"/>
                <a:cs typeface="Lucida Sans Unicode"/>
              </a:rPr>
              <a:t> </a:t>
            </a:r>
            <a:r>
              <a:rPr sz="2475" i="1" baseline="8417" dirty="0">
                <a:latin typeface="Times New Roman"/>
                <a:cs typeface="Times New Roman"/>
              </a:rPr>
              <a:t>A</a:t>
            </a:r>
            <a:r>
              <a:rPr sz="2475" i="1" spc="-322" baseline="8417" dirty="0">
                <a:latin typeface="Times New Roman"/>
                <a:cs typeface="Times New Roman"/>
              </a:rPr>
              <a:t> </a:t>
            </a:r>
            <a:r>
              <a:rPr sz="2475" baseline="8417" dirty="0">
                <a:latin typeface="Symbol"/>
                <a:cs typeface="Symbol"/>
              </a:rPr>
              <a:t></a:t>
            </a:r>
            <a:r>
              <a:rPr sz="2475" spc="-52" baseline="8417" dirty="0">
                <a:latin typeface="Times New Roman"/>
                <a:cs typeface="Times New Roman"/>
              </a:rPr>
              <a:t> </a:t>
            </a:r>
            <a:r>
              <a:rPr sz="2475" i="1" baseline="8417" dirty="0">
                <a:latin typeface="Times New Roman"/>
                <a:cs typeface="Times New Roman"/>
              </a:rPr>
              <a:t>B</a:t>
            </a:r>
            <a:r>
              <a:rPr sz="2475" i="1" spc="97" baseline="8417" dirty="0">
                <a:latin typeface="Times New Roman"/>
                <a:cs typeface="Times New Roman"/>
              </a:rPr>
              <a:t> </a:t>
            </a:r>
            <a:r>
              <a:rPr sz="2475" baseline="8417" dirty="0">
                <a:latin typeface="Symbol"/>
                <a:cs typeface="Symbol"/>
              </a:rPr>
              <a:t></a:t>
            </a:r>
            <a:r>
              <a:rPr sz="2475" spc="202" baseline="8417" dirty="0">
                <a:latin typeface="Times New Roman"/>
                <a:cs typeface="Times New Roman"/>
              </a:rPr>
              <a:t> </a:t>
            </a:r>
            <a:r>
              <a:rPr sz="2475" i="1" baseline="8417" dirty="0">
                <a:latin typeface="Times New Roman"/>
                <a:cs typeface="Times New Roman"/>
              </a:rPr>
              <a:t>A</a:t>
            </a:r>
            <a:r>
              <a:rPr sz="2475" i="1" spc="-157" baseline="8417" dirty="0">
                <a:latin typeface="Times New Roman"/>
                <a:cs typeface="Times New Roman"/>
              </a:rPr>
              <a:t> </a:t>
            </a:r>
            <a:r>
              <a:rPr sz="2475" baseline="8417" dirty="0">
                <a:latin typeface="Symbol"/>
                <a:cs typeface="Symbol"/>
              </a:rPr>
              <a:t></a:t>
            </a:r>
            <a:r>
              <a:rPr sz="2475" spc="-187" baseline="8417" dirty="0">
                <a:latin typeface="Times New Roman"/>
                <a:cs typeface="Times New Roman"/>
              </a:rPr>
              <a:t> </a:t>
            </a:r>
            <a:r>
              <a:rPr sz="2475" i="1" baseline="8417" dirty="0">
                <a:latin typeface="Times New Roman"/>
                <a:cs typeface="Times New Roman"/>
              </a:rPr>
              <a:t>B</a:t>
            </a:r>
            <a:r>
              <a:rPr sz="2475" i="1" spc="-37" baseline="8417" dirty="0">
                <a:latin typeface="Times New Roman"/>
                <a:cs typeface="Times New Roman"/>
              </a:rPr>
              <a:t> </a:t>
            </a:r>
            <a:r>
              <a:rPr sz="2475" baseline="8417" dirty="0">
                <a:latin typeface="Symbol"/>
                <a:cs typeface="Symbol"/>
              </a:rPr>
              <a:t></a:t>
            </a:r>
            <a:r>
              <a:rPr sz="2475" spc="112" baseline="8417" dirty="0">
                <a:latin typeface="Times New Roman"/>
                <a:cs typeface="Times New Roman"/>
              </a:rPr>
              <a:t> </a:t>
            </a:r>
            <a:r>
              <a:rPr sz="2475" i="1" baseline="8417" dirty="0">
                <a:latin typeface="Times New Roman"/>
                <a:cs typeface="Times New Roman"/>
              </a:rPr>
              <a:t>A</a:t>
            </a:r>
            <a:r>
              <a:rPr sz="2475" i="1" spc="-397" baseline="8417" dirty="0">
                <a:latin typeface="Times New Roman"/>
                <a:cs typeface="Times New Roman"/>
              </a:rPr>
              <a:t> </a:t>
            </a:r>
            <a:r>
              <a:rPr sz="2475" baseline="8417" dirty="0">
                <a:latin typeface="Symbol"/>
                <a:cs typeface="Symbol"/>
              </a:rPr>
              <a:t></a:t>
            </a:r>
            <a:r>
              <a:rPr sz="2475" spc="-179" baseline="8417" dirty="0">
                <a:latin typeface="Times New Roman"/>
                <a:cs typeface="Times New Roman"/>
              </a:rPr>
              <a:t> </a:t>
            </a:r>
            <a:r>
              <a:rPr sz="2475" i="1" baseline="8417" dirty="0">
                <a:latin typeface="Times New Roman"/>
                <a:cs typeface="Times New Roman"/>
              </a:rPr>
              <a:t>B</a:t>
            </a:r>
            <a:endParaRPr sz="2475" baseline="841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28515" y="2810255"/>
            <a:ext cx="4521708" cy="23027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9119" y="625856"/>
            <a:ext cx="2134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ESERCIZI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1975" y="2060448"/>
            <a:ext cx="3628644" cy="390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8814" y="1578990"/>
            <a:ext cx="5501640" cy="1412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25" dirty="0">
                <a:latin typeface="Arial"/>
                <a:cs typeface="Arial"/>
              </a:rPr>
              <a:t>Verificare </a:t>
            </a:r>
            <a:r>
              <a:rPr sz="1800" i="1" spc="-20" dirty="0">
                <a:latin typeface="Arial"/>
                <a:cs typeface="Arial"/>
              </a:rPr>
              <a:t>l’equivalenza delle </a:t>
            </a:r>
            <a:r>
              <a:rPr sz="1800" i="1" spc="-5" dirty="0">
                <a:latin typeface="Arial"/>
                <a:cs typeface="Arial"/>
              </a:rPr>
              <a:t>seguenti </a:t>
            </a:r>
            <a:r>
              <a:rPr sz="1800" i="1" spc="-20" dirty="0">
                <a:latin typeface="Arial"/>
                <a:cs typeface="Arial"/>
              </a:rPr>
              <a:t>funzioni</a:t>
            </a:r>
            <a:r>
              <a:rPr sz="1800" i="1" spc="29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logiche: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8814" y="3774440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31975" y="3788664"/>
            <a:ext cx="2057400" cy="630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1975" y="2636520"/>
            <a:ext cx="1871472" cy="937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9119" y="625856"/>
            <a:ext cx="2134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ESERCIZI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4339" y="1795017"/>
            <a:ext cx="7480934" cy="445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7630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Esprimere in </a:t>
            </a:r>
            <a:r>
              <a:rPr sz="1800" dirty="0">
                <a:latin typeface="Arial"/>
                <a:cs typeface="Arial"/>
              </a:rPr>
              <a:t>forma </a:t>
            </a:r>
            <a:r>
              <a:rPr sz="1800" spc="-5" dirty="0">
                <a:latin typeface="Arial"/>
                <a:cs typeface="Arial"/>
              </a:rPr>
              <a:t>simbolica la seguente preposizione logica: </a:t>
            </a:r>
            <a:r>
              <a:rPr sz="1800" dirty="0">
                <a:latin typeface="Arial"/>
                <a:cs typeface="Arial"/>
              </a:rPr>
              <a:t>Il  </a:t>
            </a:r>
            <a:r>
              <a:rPr sz="1800" spc="-5" dirty="0">
                <a:latin typeface="Arial"/>
                <a:cs typeface="Arial"/>
              </a:rPr>
              <a:t>passaggio di un astronauta da una nave di servizio ad un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satellite  artificiale, è permesso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se: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La nave </a:t>
            </a:r>
            <a:r>
              <a:rPr sz="1800" dirty="0">
                <a:latin typeface="Arial"/>
                <a:cs typeface="Arial"/>
              </a:rPr>
              <a:t>e il </a:t>
            </a:r>
            <a:r>
              <a:rPr sz="1800" spc="-5" dirty="0">
                <a:latin typeface="Arial"/>
                <a:cs typeface="Arial"/>
              </a:rPr>
              <a:t>satellite sono uniti 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5" dirty="0">
                <a:latin typeface="Arial"/>
                <a:cs typeface="Arial"/>
              </a:rPr>
              <a:t>alla </a:t>
            </a:r>
            <a:r>
              <a:rPr sz="1800" spc="-5" dirty="0">
                <a:latin typeface="Arial"/>
                <a:cs typeface="Arial"/>
              </a:rPr>
              <a:t>stessa pressione interna,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oppure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se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Sono separati e </a:t>
            </a:r>
            <a:r>
              <a:rPr sz="1800" spc="-20" dirty="0">
                <a:latin typeface="Arial"/>
                <a:cs typeface="Arial"/>
              </a:rPr>
              <a:t>l’astronauta </a:t>
            </a:r>
            <a:r>
              <a:rPr sz="1800" spc="-5" dirty="0">
                <a:latin typeface="Arial"/>
                <a:cs typeface="Arial"/>
              </a:rPr>
              <a:t>indossa la </a:t>
            </a:r>
            <a:r>
              <a:rPr sz="1800" dirty="0">
                <a:latin typeface="Arial"/>
                <a:cs typeface="Arial"/>
              </a:rPr>
              <a:t>tuta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pressurizzata.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entrambi i casi occorre che le </a:t>
            </a:r>
            <a:r>
              <a:rPr sz="1800" spc="-20" dirty="0">
                <a:latin typeface="Arial"/>
                <a:cs typeface="Arial"/>
              </a:rPr>
              <a:t>pile </a:t>
            </a:r>
            <a:r>
              <a:rPr sz="1800" spc="-5" dirty="0">
                <a:latin typeface="Arial"/>
                <a:cs typeface="Arial"/>
              </a:rPr>
              <a:t>solari funzionino e </a:t>
            </a:r>
            <a:r>
              <a:rPr sz="1800" spc="-20" dirty="0">
                <a:latin typeface="Arial"/>
                <a:cs typeface="Arial"/>
              </a:rPr>
              <a:t>giunga </a:t>
            </a:r>
            <a:r>
              <a:rPr sz="1800" spc="-5" dirty="0">
                <a:latin typeface="Arial"/>
                <a:cs typeface="Arial"/>
              </a:rPr>
              <a:t>il consenso  del controllo da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terra.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300"/>
              </a:lnSpc>
            </a:pPr>
            <a:r>
              <a:rPr sz="2000" i="1" spc="-90" dirty="0">
                <a:latin typeface="Malgun Gothic"/>
                <a:cs typeface="Malgun Gothic"/>
              </a:rPr>
              <a:t>variabili</a:t>
            </a:r>
            <a:endParaRPr sz="2000">
              <a:latin typeface="Malgun Gothic"/>
              <a:cs typeface="Malgun Gothic"/>
            </a:endParaRPr>
          </a:p>
          <a:p>
            <a:pPr marL="12700" marR="4698365">
              <a:lnSpc>
                <a:spcPts val="2210"/>
              </a:lnSpc>
              <a:spcBef>
                <a:spcPts val="130"/>
              </a:spcBef>
            </a:pPr>
            <a:r>
              <a:rPr sz="2000" i="1" spc="-305" dirty="0">
                <a:latin typeface="Malgun Gothic"/>
                <a:cs typeface="Malgun Gothic"/>
              </a:rPr>
              <a:t>P, </a:t>
            </a:r>
            <a:r>
              <a:rPr sz="2000" i="1" spc="-110" dirty="0">
                <a:latin typeface="Malgun Gothic"/>
                <a:cs typeface="Malgun Gothic"/>
              </a:rPr>
              <a:t>passaggio</a:t>
            </a:r>
            <a:r>
              <a:rPr sz="2000" i="1" spc="-580" dirty="0">
                <a:latin typeface="Malgun Gothic"/>
                <a:cs typeface="Malgun Gothic"/>
              </a:rPr>
              <a:t> </a:t>
            </a:r>
            <a:r>
              <a:rPr sz="2000" i="1" spc="-110" dirty="0">
                <a:latin typeface="Malgun Gothic"/>
                <a:cs typeface="Malgun Gothic"/>
              </a:rPr>
              <a:t>dell’astronauta;  </a:t>
            </a:r>
            <a:r>
              <a:rPr sz="2000" i="1" spc="-75" dirty="0">
                <a:latin typeface="Malgun Gothic"/>
                <a:cs typeface="Malgun Gothic"/>
              </a:rPr>
              <a:t>U, </a:t>
            </a:r>
            <a:r>
              <a:rPr sz="2000" i="1" spc="-110" dirty="0">
                <a:latin typeface="Malgun Gothic"/>
                <a:cs typeface="Malgun Gothic"/>
              </a:rPr>
              <a:t>nave </a:t>
            </a:r>
            <a:r>
              <a:rPr sz="2000" i="1" spc="-60" dirty="0">
                <a:latin typeface="Malgun Gothic"/>
                <a:cs typeface="Malgun Gothic"/>
              </a:rPr>
              <a:t>e </a:t>
            </a:r>
            <a:r>
              <a:rPr sz="2000" i="1" spc="-90" dirty="0">
                <a:latin typeface="Malgun Gothic"/>
                <a:cs typeface="Malgun Gothic"/>
              </a:rPr>
              <a:t>satellite</a:t>
            </a:r>
            <a:r>
              <a:rPr sz="2000" i="1" spc="-315" dirty="0">
                <a:latin typeface="Malgun Gothic"/>
                <a:cs typeface="Malgun Gothic"/>
              </a:rPr>
              <a:t> </a:t>
            </a:r>
            <a:r>
              <a:rPr sz="2000" i="1" spc="-85" dirty="0">
                <a:latin typeface="Malgun Gothic"/>
                <a:cs typeface="Malgun Gothic"/>
              </a:rPr>
              <a:t>uniti;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ts val="2105"/>
              </a:lnSpc>
            </a:pPr>
            <a:r>
              <a:rPr sz="2000" i="1" spc="-40" dirty="0">
                <a:latin typeface="Malgun Gothic"/>
                <a:cs typeface="Malgun Gothic"/>
              </a:rPr>
              <a:t>I, </a:t>
            </a:r>
            <a:r>
              <a:rPr sz="2000" i="1" spc="-95" dirty="0">
                <a:latin typeface="Malgun Gothic"/>
                <a:cs typeface="Malgun Gothic"/>
              </a:rPr>
              <a:t>stessa </a:t>
            </a:r>
            <a:r>
              <a:rPr sz="2000" i="1" spc="-110" dirty="0">
                <a:latin typeface="Malgun Gothic"/>
                <a:cs typeface="Malgun Gothic"/>
              </a:rPr>
              <a:t>pressione</a:t>
            </a:r>
            <a:r>
              <a:rPr sz="2000" i="1" spc="-225" dirty="0">
                <a:latin typeface="Malgun Gothic"/>
                <a:cs typeface="Malgun Gothic"/>
              </a:rPr>
              <a:t> </a:t>
            </a:r>
            <a:r>
              <a:rPr sz="2000" i="1" spc="-95" dirty="0">
                <a:latin typeface="Malgun Gothic"/>
                <a:cs typeface="Malgun Gothic"/>
              </a:rPr>
              <a:t>interna;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ts val="2250"/>
              </a:lnSpc>
            </a:pPr>
            <a:r>
              <a:rPr sz="2000" i="1" spc="-160" dirty="0">
                <a:latin typeface="Malgun Gothic"/>
                <a:cs typeface="Malgun Gothic"/>
              </a:rPr>
              <a:t>T, </a:t>
            </a:r>
            <a:r>
              <a:rPr sz="2000" i="1" spc="-114" dirty="0">
                <a:latin typeface="Malgun Gothic"/>
                <a:cs typeface="Malgun Gothic"/>
              </a:rPr>
              <a:t>l’astronauta </a:t>
            </a:r>
            <a:r>
              <a:rPr sz="2000" i="1" spc="-105" dirty="0">
                <a:latin typeface="Malgun Gothic"/>
                <a:cs typeface="Malgun Gothic"/>
              </a:rPr>
              <a:t>indossa </a:t>
            </a:r>
            <a:r>
              <a:rPr sz="2000" i="1" spc="-65" dirty="0">
                <a:latin typeface="Malgun Gothic"/>
                <a:cs typeface="Malgun Gothic"/>
              </a:rPr>
              <a:t>la </a:t>
            </a:r>
            <a:r>
              <a:rPr sz="2000" i="1" spc="-90" dirty="0">
                <a:latin typeface="Malgun Gothic"/>
                <a:cs typeface="Malgun Gothic"/>
              </a:rPr>
              <a:t>tuta</a:t>
            </a:r>
            <a:r>
              <a:rPr sz="2000" i="1" spc="-265" dirty="0">
                <a:latin typeface="Malgun Gothic"/>
                <a:cs typeface="Malgun Gothic"/>
              </a:rPr>
              <a:t> </a:t>
            </a:r>
            <a:r>
              <a:rPr sz="2000" i="1" spc="-95" dirty="0">
                <a:latin typeface="Malgun Gothic"/>
                <a:cs typeface="Malgun Gothic"/>
              </a:rPr>
              <a:t>pressurizzata;</a:t>
            </a:r>
            <a:endParaRPr sz="2000">
              <a:latin typeface="Malgun Gothic"/>
              <a:cs typeface="Malgun Gothic"/>
            </a:endParaRPr>
          </a:p>
          <a:p>
            <a:pPr marL="12700" marR="4940935">
              <a:lnSpc>
                <a:spcPts val="2100"/>
              </a:lnSpc>
              <a:spcBef>
                <a:spcPts val="220"/>
              </a:spcBef>
            </a:pPr>
            <a:r>
              <a:rPr sz="2000" i="1" spc="-60" dirty="0">
                <a:latin typeface="Malgun Gothic"/>
                <a:cs typeface="Malgun Gothic"/>
              </a:rPr>
              <a:t>S, </a:t>
            </a:r>
            <a:r>
              <a:rPr sz="2000" i="1" spc="-80" dirty="0">
                <a:latin typeface="Malgun Gothic"/>
                <a:cs typeface="Malgun Gothic"/>
              </a:rPr>
              <a:t>pile </a:t>
            </a:r>
            <a:r>
              <a:rPr sz="2000" i="1" spc="-85" dirty="0">
                <a:latin typeface="Malgun Gothic"/>
                <a:cs typeface="Malgun Gothic"/>
              </a:rPr>
              <a:t>solari</a:t>
            </a:r>
            <a:r>
              <a:rPr sz="2000" i="1" spc="-310" dirty="0">
                <a:latin typeface="Malgun Gothic"/>
                <a:cs typeface="Malgun Gothic"/>
              </a:rPr>
              <a:t> </a:t>
            </a:r>
            <a:r>
              <a:rPr sz="2000" i="1" spc="-95" dirty="0">
                <a:latin typeface="Malgun Gothic"/>
                <a:cs typeface="Malgun Gothic"/>
              </a:rPr>
              <a:t>funzionanti;  </a:t>
            </a:r>
            <a:r>
              <a:rPr sz="2000" i="1" spc="-75" dirty="0">
                <a:latin typeface="Malgun Gothic"/>
                <a:cs typeface="Malgun Gothic"/>
              </a:rPr>
              <a:t>C, </a:t>
            </a:r>
            <a:r>
              <a:rPr sz="2000" i="1" spc="-110" dirty="0">
                <a:latin typeface="Malgun Gothic"/>
                <a:cs typeface="Malgun Gothic"/>
              </a:rPr>
              <a:t>consenso </a:t>
            </a:r>
            <a:r>
              <a:rPr sz="2000" i="1" spc="-95" dirty="0">
                <a:latin typeface="Malgun Gothic"/>
                <a:cs typeface="Malgun Gothic"/>
              </a:rPr>
              <a:t>da</a:t>
            </a:r>
            <a:r>
              <a:rPr sz="2000" i="1" spc="-185" dirty="0">
                <a:latin typeface="Malgun Gothic"/>
                <a:cs typeface="Malgun Gothic"/>
              </a:rPr>
              <a:t> </a:t>
            </a:r>
            <a:r>
              <a:rPr sz="2000" i="1" spc="-90" dirty="0">
                <a:latin typeface="Malgun Gothic"/>
                <a:cs typeface="Malgun Gothic"/>
              </a:rPr>
              <a:t>terra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63996" y="4658867"/>
            <a:ext cx="2429255" cy="1638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9119" y="625856"/>
            <a:ext cx="2134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ESERCIZI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4339" y="1795017"/>
            <a:ext cx="7515859" cy="445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3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Esprimere in </a:t>
            </a:r>
            <a:r>
              <a:rPr sz="1800" dirty="0">
                <a:latin typeface="Arial"/>
                <a:cs typeface="Arial"/>
              </a:rPr>
              <a:t>forma </a:t>
            </a:r>
            <a:r>
              <a:rPr sz="1800" spc="-5" dirty="0">
                <a:latin typeface="Arial"/>
                <a:cs typeface="Arial"/>
              </a:rPr>
              <a:t>simbolica la seguente preposizione logica:  l’avanzamento di un nastro trasportatore è permesso secondo </a:t>
            </a:r>
            <a:r>
              <a:rPr sz="1800" spc="-15" dirty="0">
                <a:latin typeface="Arial"/>
                <a:cs typeface="Arial"/>
              </a:rPr>
              <a:t>due </a:t>
            </a:r>
            <a:r>
              <a:rPr sz="1800" spc="-5" dirty="0">
                <a:latin typeface="Arial"/>
                <a:cs typeface="Arial"/>
              </a:rPr>
              <a:t>modi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  funzionamento: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È </a:t>
            </a:r>
            <a:r>
              <a:rPr sz="1800" spc="-5" dirty="0">
                <a:latin typeface="Arial"/>
                <a:cs typeface="Arial"/>
              </a:rPr>
              <a:t>inserito l’interruttore di alimentazione </a:t>
            </a:r>
            <a:r>
              <a:rPr sz="1800" dirty="0">
                <a:latin typeface="Arial"/>
                <a:cs typeface="Arial"/>
              </a:rPr>
              <a:t>e vi </a:t>
            </a:r>
            <a:r>
              <a:rPr sz="1800" spc="-5" dirty="0">
                <a:latin typeface="Arial"/>
                <a:cs typeface="Arial"/>
              </a:rPr>
              <a:t>sono pezzi da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trasportare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È </a:t>
            </a:r>
            <a:r>
              <a:rPr sz="1800" spc="-5" dirty="0">
                <a:latin typeface="Arial"/>
                <a:cs typeface="Arial"/>
              </a:rPr>
              <a:t>inserito l’interruttore, vi sono pezzi da trasportare e il numero di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pezzi  già trasportato è inferiore ad un limite N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(prefissato)</a:t>
            </a:r>
            <a:endParaRPr sz="1800">
              <a:latin typeface="Arial"/>
              <a:cs typeface="Arial"/>
            </a:endParaRPr>
          </a:p>
          <a:p>
            <a:pPr marL="12700" marR="74803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Inoltre l’avanzamento si deve arrestare automaticamente in caso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  incidente </a:t>
            </a:r>
            <a:r>
              <a:rPr sz="1800" dirty="0">
                <a:latin typeface="Arial"/>
                <a:cs typeface="Arial"/>
              </a:rPr>
              <a:t>(es. </a:t>
            </a:r>
            <a:r>
              <a:rPr sz="1800" spc="-5" dirty="0">
                <a:latin typeface="Arial"/>
                <a:cs typeface="Arial"/>
              </a:rPr>
              <a:t>caduta di un pacco,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ecc.).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300"/>
              </a:lnSpc>
            </a:pPr>
            <a:r>
              <a:rPr sz="2000" i="1" spc="-114" dirty="0">
                <a:latin typeface="Malgun Gothic"/>
                <a:cs typeface="Malgun Gothic"/>
              </a:rPr>
              <a:t>Variabili</a:t>
            </a:r>
            <a:endParaRPr sz="2000">
              <a:latin typeface="Malgun Gothic"/>
              <a:cs typeface="Malgun Gothic"/>
            </a:endParaRPr>
          </a:p>
          <a:p>
            <a:pPr marL="12700" marR="51435">
              <a:lnSpc>
                <a:spcPts val="2210"/>
              </a:lnSpc>
              <a:spcBef>
                <a:spcPts val="130"/>
              </a:spcBef>
            </a:pPr>
            <a:r>
              <a:rPr sz="2000" i="1" spc="-90" dirty="0">
                <a:latin typeface="Malgun Gothic"/>
                <a:cs typeface="Malgun Gothic"/>
              </a:rPr>
              <a:t>M, </a:t>
            </a:r>
            <a:r>
              <a:rPr sz="2000" i="1" spc="-125" dirty="0">
                <a:latin typeface="Malgun Gothic"/>
                <a:cs typeface="Malgun Gothic"/>
              </a:rPr>
              <a:t>modo </a:t>
            </a:r>
            <a:r>
              <a:rPr sz="2000" i="1" spc="-70" dirty="0">
                <a:latin typeface="Malgun Gothic"/>
                <a:cs typeface="Malgun Gothic"/>
              </a:rPr>
              <a:t>di </a:t>
            </a:r>
            <a:r>
              <a:rPr sz="2000" i="1" spc="-114" dirty="0">
                <a:latin typeface="Malgun Gothic"/>
                <a:cs typeface="Malgun Gothic"/>
              </a:rPr>
              <a:t>funzionamento </a:t>
            </a:r>
            <a:r>
              <a:rPr sz="2000" i="1" spc="-110" dirty="0">
                <a:latin typeface="Malgun Gothic"/>
                <a:cs typeface="Malgun Gothic"/>
              </a:rPr>
              <a:t>(M= </a:t>
            </a:r>
            <a:r>
              <a:rPr sz="2000" i="1" spc="-60" dirty="0">
                <a:latin typeface="Malgun Gothic"/>
                <a:cs typeface="Malgun Gothic"/>
              </a:rPr>
              <a:t>1, </a:t>
            </a:r>
            <a:r>
              <a:rPr sz="2000" i="1" spc="-105" dirty="0">
                <a:latin typeface="Malgun Gothic"/>
                <a:cs typeface="Malgun Gothic"/>
              </a:rPr>
              <a:t>primo </a:t>
            </a:r>
            <a:r>
              <a:rPr sz="2000" i="1" spc="-114" dirty="0">
                <a:latin typeface="Malgun Gothic"/>
                <a:cs typeface="Malgun Gothic"/>
              </a:rPr>
              <a:t>modo; </a:t>
            </a:r>
            <a:r>
              <a:rPr sz="2000" i="1" spc="-130" dirty="0">
                <a:latin typeface="Malgun Gothic"/>
                <a:cs typeface="Malgun Gothic"/>
              </a:rPr>
              <a:t>M= </a:t>
            </a:r>
            <a:r>
              <a:rPr sz="2000" i="1" spc="-110" dirty="0">
                <a:latin typeface="Malgun Gothic"/>
                <a:cs typeface="Malgun Gothic"/>
              </a:rPr>
              <a:t>0,secondo</a:t>
            </a:r>
            <a:r>
              <a:rPr sz="2000" i="1" spc="-290" dirty="0">
                <a:latin typeface="Malgun Gothic"/>
                <a:cs typeface="Malgun Gothic"/>
              </a:rPr>
              <a:t> </a:t>
            </a:r>
            <a:r>
              <a:rPr sz="2000" i="1" spc="-110" dirty="0">
                <a:latin typeface="Malgun Gothic"/>
                <a:cs typeface="Malgun Gothic"/>
              </a:rPr>
              <a:t>modo);  </a:t>
            </a:r>
            <a:r>
              <a:rPr sz="2000" i="1" spc="-40" dirty="0">
                <a:latin typeface="Malgun Gothic"/>
                <a:cs typeface="Malgun Gothic"/>
              </a:rPr>
              <a:t>I, </a:t>
            </a:r>
            <a:r>
              <a:rPr sz="2000" i="1" spc="-95" dirty="0">
                <a:latin typeface="Malgun Gothic"/>
                <a:cs typeface="Malgun Gothic"/>
              </a:rPr>
              <a:t>posizione</a:t>
            </a:r>
            <a:r>
              <a:rPr sz="2000" i="1" spc="-250" dirty="0">
                <a:latin typeface="Malgun Gothic"/>
                <a:cs typeface="Malgun Gothic"/>
              </a:rPr>
              <a:t> </a:t>
            </a:r>
            <a:r>
              <a:rPr sz="2000" i="1" spc="-95" dirty="0">
                <a:latin typeface="Malgun Gothic"/>
                <a:cs typeface="Malgun Gothic"/>
              </a:rPr>
              <a:t>interruttore;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ts val="2105"/>
              </a:lnSpc>
            </a:pPr>
            <a:r>
              <a:rPr sz="2000" i="1" spc="-305" dirty="0">
                <a:latin typeface="Malgun Gothic"/>
                <a:cs typeface="Malgun Gothic"/>
              </a:rPr>
              <a:t>P,</a:t>
            </a:r>
            <a:r>
              <a:rPr sz="2000" i="1" spc="-440" dirty="0">
                <a:latin typeface="Malgun Gothic"/>
                <a:cs typeface="Malgun Gothic"/>
              </a:rPr>
              <a:t> </a:t>
            </a:r>
            <a:r>
              <a:rPr sz="2000" i="1" spc="-55" dirty="0">
                <a:latin typeface="Malgun Gothic"/>
                <a:cs typeface="Malgun Gothic"/>
              </a:rPr>
              <a:t>ci</a:t>
            </a:r>
            <a:r>
              <a:rPr sz="2000" i="1" spc="-130" dirty="0">
                <a:latin typeface="Malgun Gothic"/>
                <a:cs typeface="Malgun Gothic"/>
              </a:rPr>
              <a:t> </a:t>
            </a:r>
            <a:r>
              <a:rPr sz="2000" i="1" spc="-105" dirty="0">
                <a:latin typeface="Malgun Gothic"/>
                <a:cs typeface="Malgun Gothic"/>
              </a:rPr>
              <a:t>sono</a:t>
            </a:r>
            <a:r>
              <a:rPr sz="2000" i="1" spc="-150" dirty="0">
                <a:latin typeface="Malgun Gothic"/>
                <a:cs typeface="Malgun Gothic"/>
              </a:rPr>
              <a:t> </a:t>
            </a:r>
            <a:r>
              <a:rPr sz="2000" i="1" spc="-90" dirty="0">
                <a:latin typeface="Malgun Gothic"/>
                <a:cs typeface="Malgun Gothic"/>
              </a:rPr>
              <a:t>pezzi</a:t>
            </a:r>
            <a:r>
              <a:rPr sz="2000" i="1" spc="-165" dirty="0">
                <a:latin typeface="Malgun Gothic"/>
                <a:cs typeface="Malgun Gothic"/>
              </a:rPr>
              <a:t> </a:t>
            </a:r>
            <a:r>
              <a:rPr sz="2000" i="1" spc="-95" dirty="0">
                <a:latin typeface="Malgun Gothic"/>
                <a:cs typeface="Malgun Gothic"/>
              </a:rPr>
              <a:t>da</a:t>
            </a:r>
            <a:r>
              <a:rPr sz="2000" i="1" spc="-409" dirty="0">
                <a:latin typeface="Malgun Gothic"/>
                <a:cs typeface="Malgun Gothic"/>
              </a:rPr>
              <a:t> </a:t>
            </a:r>
            <a:r>
              <a:rPr sz="2000" i="1" spc="-85" dirty="0">
                <a:latin typeface="Malgun Gothic"/>
                <a:cs typeface="Malgun Gothic"/>
              </a:rPr>
              <a:t>portare;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ts val="2250"/>
              </a:lnSpc>
            </a:pPr>
            <a:r>
              <a:rPr sz="2000" i="1" spc="-85" dirty="0">
                <a:latin typeface="Malgun Gothic"/>
                <a:cs typeface="Malgun Gothic"/>
              </a:rPr>
              <a:t>N, </a:t>
            </a:r>
            <a:r>
              <a:rPr sz="2000" i="1" spc="-25" dirty="0">
                <a:latin typeface="Malgun Gothic"/>
                <a:cs typeface="Malgun Gothic"/>
              </a:rPr>
              <a:t>i </a:t>
            </a:r>
            <a:r>
              <a:rPr sz="2000" i="1" spc="-90" dirty="0">
                <a:latin typeface="Malgun Gothic"/>
                <a:cs typeface="Malgun Gothic"/>
              </a:rPr>
              <a:t>pezzi </a:t>
            </a:r>
            <a:r>
              <a:rPr sz="2000" i="1" spc="-80" dirty="0">
                <a:latin typeface="Malgun Gothic"/>
                <a:cs typeface="Malgun Gothic"/>
              </a:rPr>
              <a:t>trasportati </a:t>
            </a:r>
            <a:r>
              <a:rPr sz="2000" i="1" spc="-105" dirty="0">
                <a:latin typeface="Malgun Gothic"/>
                <a:cs typeface="Malgun Gothic"/>
              </a:rPr>
              <a:t>sono </a:t>
            </a:r>
            <a:r>
              <a:rPr sz="2000" i="1" spc="-114" dirty="0">
                <a:latin typeface="Malgun Gothic"/>
                <a:cs typeface="Malgun Gothic"/>
              </a:rPr>
              <a:t>meno </a:t>
            </a:r>
            <a:r>
              <a:rPr sz="2000" i="1" spc="-75" dirty="0">
                <a:latin typeface="Malgun Gothic"/>
                <a:cs typeface="Malgun Gothic"/>
              </a:rPr>
              <a:t>di</a:t>
            </a:r>
            <a:r>
              <a:rPr sz="2000" i="1" spc="-509" dirty="0">
                <a:latin typeface="Malgun Gothic"/>
                <a:cs typeface="Malgun Gothic"/>
              </a:rPr>
              <a:t> </a:t>
            </a:r>
            <a:r>
              <a:rPr sz="2000" i="1" spc="-85" dirty="0">
                <a:latin typeface="Malgun Gothic"/>
                <a:cs typeface="Malgun Gothic"/>
              </a:rPr>
              <a:t>N;</a:t>
            </a:r>
            <a:endParaRPr sz="2000">
              <a:latin typeface="Malgun Gothic"/>
              <a:cs typeface="Malgun Gothic"/>
            </a:endParaRPr>
          </a:p>
          <a:p>
            <a:pPr marL="12700" marR="4725035">
              <a:lnSpc>
                <a:spcPts val="2100"/>
              </a:lnSpc>
              <a:spcBef>
                <a:spcPts val="220"/>
              </a:spcBef>
            </a:pPr>
            <a:r>
              <a:rPr sz="2000" i="1" spc="-75" dirty="0">
                <a:latin typeface="Malgun Gothic"/>
                <a:cs typeface="Malgun Gothic"/>
              </a:rPr>
              <a:t>C, </a:t>
            </a:r>
            <a:r>
              <a:rPr sz="2000" i="1" spc="-80" dirty="0">
                <a:latin typeface="Malgun Gothic"/>
                <a:cs typeface="Malgun Gothic"/>
              </a:rPr>
              <a:t>c’è </a:t>
            </a:r>
            <a:r>
              <a:rPr sz="2000" i="1" spc="-95" dirty="0">
                <a:latin typeface="Malgun Gothic"/>
                <a:cs typeface="Malgun Gothic"/>
              </a:rPr>
              <a:t>stato un incidente;  </a:t>
            </a:r>
            <a:r>
              <a:rPr sz="2000" i="1" spc="-20" dirty="0">
                <a:latin typeface="Malgun Gothic"/>
                <a:cs typeface="Malgun Gothic"/>
              </a:rPr>
              <a:t>A, </a:t>
            </a:r>
            <a:r>
              <a:rPr sz="2000" i="1" spc="-125" dirty="0">
                <a:latin typeface="Malgun Gothic"/>
                <a:cs typeface="Malgun Gothic"/>
              </a:rPr>
              <a:t>avanzamento </a:t>
            </a:r>
            <a:r>
              <a:rPr sz="2000" i="1" spc="-80" dirty="0">
                <a:latin typeface="Malgun Gothic"/>
                <a:cs typeface="Malgun Gothic"/>
              </a:rPr>
              <a:t>del</a:t>
            </a:r>
            <a:r>
              <a:rPr sz="2000" i="1" spc="-215" dirty="0">
                <a:latin typeface="Malgun Gothic"/>
                <a:cs typeface="Malgun Gothic"/>
              </a:rPr>
              <a:t> </a:t>
            </a:r>
            <a:r>
              <a:rPr sz="2000" i="1" spc="-110" dirty="0">
                <a:latin typeface="Malgun Gothic"/>
                <a:cs typeface="Malgun Gothic"/>
              </a:rPr>
              <a:t>nastro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21452" y="5516879"/>
            <a:ext cx="2971800" cy="576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85" y="1583512"/>
            <a:ext cx="8062595" cy="5180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0" dirty="0">
                <a:latin typeface="Lucida Sans Unicode"/>
                <a:cs typeface="Lucida Sans Unicode"/>
              </a:rPr>
              <a:t>Considerato </a:t>
            </a:r>
            <a:r>
              <a:rPr sz="1600" spc="-55" dirty="0">
                <a:latin typeface="Lucida Sans Unicode"/>
                <a:cs typeface="Lucida Sans Unicode"/>
              </a:rPr>
              <a:t>un </a:t>
            </a:r>
            <a:r>
              <a:rPr sz="1600" spc="-80" dirty="0">
                <a:latin typeface="Lucida Sans Unicode"/>
                <a:cs typeface="Lucida Sans Unicode"/>
              </a:rPr>
              <a:t>insieme </a:t>
            </a:r>
            <a:r>
              <a:rPr sz="1600" b="1" spc="-5" dirty="0">
                <a:latin typeface="Yu Gothic UI"/>
                <a:cs typeface="Yu Gothic UI"/>
              </a:rPr>
              <a:t>S </a:t>
            </a:r>
            <a:r>
              <a:rPr sz="1600" b="1" spc="-35" dirty="0">
                <a:latin typeface="Yu Gothic UI"/>
                <a:cs typeface="Yu Gothic UI"/>
              </a:rPr>
              <a:t>di</a:t>
            </a:r>
            <a:r>
              <a:rPr sz="1600" b="1" spc="-90" dirty="0">
                <a:latin typeface="Yu Gothic UI"/>
                <a:cs typeface="Yu Gothic UI"/>
              </a:rPr>
              <a:t> </a:t>
            </a:r>
            <a:r>
              <a:rPr sz="1600" b="1" spc="-25" dirty="0">
                <a:latin typeface="Yu Gothic UI"/>
                <a:cs typeface="Yu Gothic UI"/>
              </a:rPr>
              <a:t>elementi:</a:t>
            </a:r>
            <a:endParaRPr sz="1600">
              <a:latin typeface="Yu Gothic UI"/>
              <a:cs typeface="Yu Gothic UI"/>
            </a:endParaRPr>
          </a:p>
          <a:p>
            <a:pPr marL="195580" indent="-182880">
              <a:lnSpc>
                <a:spcPct val="100000"/>
              </a:lnSpc>
              <a:spcBef>
                <a:spcPts val="1905"/>
              </a:spcBef>
              <a:buFont typeface="Arial"/>
              <a:buChar char="•"/>
              <a:tabLst>
                <a:tab pos="195580" algn="l"/>
              </a:tabLst>
            </a:pPr>
            <a:r>
              <a:rPr sz="1800" spc="-85" dirty="0">
                <a:latin typeface="Lucida Sans Unicode"/>
                <a:cs typeface="Lucida Sans Unicode"/>
              </a:rPr>
              <a:t>Ognuno</a:t>
            </a:r>
            <a:r>
              <a:rPr sz="1800" spc="-215" dirty="0">
                <a:latin typeface="Lucida Sans Unicode"/>
                <a:cs typeface="Lucida Sans Unicode"/>
              </a:rPr>
              <a:t> </a:t>
            </a:r>
            <a:r>
              <a:rPr sz="1800" spc="-90" dirty="0">
                <a:latin typeface="Lucida Sans Unicode"/>
                <a:cs typeface="Lucida Sans Unicode"/>
              </a:rPr>
              <a:t>degli</a:t>
            </a:r>
            <a:r>
              <a:rPr sz="1800" spc="-240" dirty="0">
                <a:latin typeface="Lucida Sans Unicode"/>
                <a:cs typeface="Lucida Sans Unicode"/>
              </a:rPr>
              <a:t> </a:t>
            </a:r>
            <a:r>
              <a:rPr sz="1800" spc="-90" dirty="0">
                <a:latin typeface="Lucida Sans Unicode"/>
                <a:cs typeface="Lucida Sans Unicode"/>
              </a:rPr>
              <a:t>elementi</a:t>
            </a:r>
            <a:r>
              <a:rPr sz="1800" spc="-229" dirty="0">
                <a:latin typeface="Lucida Sans Unicode"/>
                <a:cs typeface="Lucida Sans Unicode"/>
              </a:rPr>
              <a:t> </a:t>
            </a:r>
            <a:r>
              <a:rPr sz="1800" spc="-85" dirty="0">
                <a:latin typeface="Lucida Sans Unicode"/>
                <a:cs typeface="Lucida Sans Unicode"/>
              </a:rPr>
              <a:t>può</a:t>
            </a:r>
            <a:r>
              <a:rPr sz="1800" spc="-260" dirty="0">
                <a:latin typeface="Lucida Sans Unicode"/>
                <a:cs typeface="Lucida Sans Unicode"/>
              </a:rPr>
              <a:t> </a:t>
            </a:r>
            <a:r>
              <a:rPr sz="1800" spc="-60" dirty="0">
                <a:latin typeface="Lucida Sans Unicode"/>
                <a:cs typeface="Lucida Sans Unicode"/>
              </a:rPr>
              <a:t>assumere</a:t>
            </a:r>
            <a:r>
              <a:rPr sz="1800" spc="-165" dirty="0">
                <a:latin typeface="Lucida Sans Unicode"/>
                <a:cs typeface="Lucida Sans Unicode"/>
              </a:rPr>
              <a:t> </a:t>
            </a:r>
            <a:r>
              <a:rPr sz="1800" spc="-80" dirty="0">
                <a:latin typeface="Lucida Sans Unicode"/>
                <a:cs typeface="Lucida Sans Unicode"/>
              </a:rPr>
              <a:t>solo</a:t>
            </a:r>
            <a:r>
              <a:rPr sz="1800" spc="-150" dirty="0">
                <a:latin typeface="Lucida Sans Unicode"/>
                <a:cs typeface="Lucida Sans Unicode"/>
              </a:rPr>
              <a:t> </a:t>
            </a:r>
            <a:r>
              <a:rPr sz="1800" spc="-85" dirty="0">
                <a:latin typeface="Lucida Sans Unicode"/>
                <a:cs typeface="Lucida Sans Unicode"/>
              </a:rPr>
              <a:t>uno</a:t>
            </a:r>
            <a:r>
              <a:rPr sz="1800" spc="-250" dirty="0">
                <a:latin typeface="Lucida Sans Unicode"/>
                <a:cs typeface="Lucida Sans Unicode"/>
              </a:rPr>
              <a:t> </a:t>
            </a:r>
            <a:r>
              <a:rPr sz="1800" spc="-70" dirty="0">
                <a:latin typeface="Lucida Sans Unicode"/>
                <a:cs typeface="Lucida Sans Unicode"/>
              </a:rPr>
              <a:t>dei</a:t>
            </a:r>
            <a:r>
              <a:rPr sz="1800" spc="-175" dirty="0">
                <a:latin typeface="Lucida Sans Unicode"/>
                <a:cs typeface="Lucida Sans Unicode"/>
              </a:rPr>
              <a:t> </a:t>
            </a:r>
            <a:r>
              <a:rPr sz="1800" spc="-70" dirty="0">
                <a:latin typeface="Lucida Sans Unicode"/>
                <a:cs typeface="Lucida Sans Unicode"/>
              </a:rPr>
              <a:t>due</a:t>
            </a:r>
            <a:r>
              <a:rPr sz="1800" spc="-160" dirty="0">
                <a:latin typeface="Lucida Sans Unicode"/>
                <a:cs typeface="Lucida Sans Unicode"/>
              </a:rPr>
              <a:t> </a:t>
            </a:r>
            <a:r>
              <a:rPr sz="1800" spc="-85" dirty="0">
                <a:latin typeface="Lucida Sans Unicode"/>
                <a:cs typeface="Lucida Sans Unicode"/>
              </a:rPr>
              <a:t>valori:</a:t>
            </a:r>
            <a:r>
              <a:rPr sz="1800" spc="-120" dirty="0">
                <a:latin typeface="Lucida Sans Unicode"/>
                <a:cs typeface="Lucida Sans Unicode"/>
              </a:rPr>
              <a:t> </a:t>
            </a:r>
            <a:r>
              <a:rPr sz="1800" spc="-55" dirty="0">
                <a:latin typeface="Lucida Sans Unicode"/>
                <a:cs typeface="Lucida Sans Unicode"/>
              </a:rPr>
              <a:t>0,</a:t>
            </a:r>
            <a:r>
              <a:rPr sz="1800" spc="21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1</a:t>
            </a:r>
            <a:endParaRPr sz="1800">
              <a:latin typeface="Lucida Sans Unicode"/>
              <a:cs typeface="Lucida Sans Unicode"/>
            </a:endParaRPr>
          </a:p>
          <a:p>
            <a:pPr marL="195580" indent="-182880">
              <a:lnSpc>
                <a:spcPct val="100000"/>
              </a:lnSpc>
              <a:spcBef>
                <a:spcPts val="2280"/>
              </a:spcBef>
              <a:buFont typeface="Arial"/>
              <a:buChar char="•"/>
              <a:tabLst>
                <a:tab pos="195580" algn="l"/>
              </a:tabLst>
            </a:pPr>
            <a:r>
              <a:rPr sz="1800" spc="-40" dirty="0">
                <a:latin typeface="Lucida Sans Unicode"/>
                <a:cs typeface="Lucida Sans Unicode"/>
              </a:rPr>
              <a:t>Nel</a:t>
            </a:r>
            <a:r>
              <a:rPr sz="1800" spc="-140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quale</a:t>
            </a:r>
            <a:r>
              <a:rPr sz="1800" spc="-125" dirty="0">
                <a:latin typeface="Lucida Sans Unicode"/>
                <a:cs typeface="Lucida Sans Unicode"/>
              </a:rPr>
              <a:t> </a:t>
            </a:r>
            <a:r>
              <a:rPr sz="1800" spc="-55" dirty="0">
                <a:latin typeface="Lucida Sans Unicode"/>
                <a:cs typeface="Lucida Sans Unicode"/>
              </a:rPr>
              <a:t>esiste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85" dirty="0">
                <a:latin typeface="Lucida Sans Unicode"/>
                <a:cs typeface="Lucida Sans Unicode"/>
              </a:rPr>
              <a:t>almeno</a:t>
            </a:r>
            <a:r>
              <a:rPr sz="1800" spc="-190" dirty="0">
                <a:latin typeface="Lucida Sans Unicode"/>
                <a:cs typeface="Lucida Sans Unicode"/>
              </a:rPr>
              <a:t> </a:t>
            </a:r>
            <a:r>
              <a:rPr sz="1800" spc="-60" dirty="0">
                <a:latin typeface="Lucida Sans Unicode"/>
                <a:cs typeface="Lucida Sans Unicode"/>
              </a:rPr>
              <a:t>una</a:t>
            </a:r>
            <a:r>
              <a:rPr sz="1800" spc="-175" dirty="0">
                <a:latin typeface="Lucida Sans Unicode"/>
                <a:cs typeface="Lucida Sans Unicode"/>
              </a:rPr>
              <a:t> </a:t>
            </a:r>
            <a:r>
              <a:rPr sz="1800" spc="-85" dirty="0">
                <a:latin typeface="Lucida Sans Unicode"/>
                <a:cs typeface="Lucida Sans Unicode"/>
              </a:rPr>
              <a:t>coppia</a:t>
            </a:r>
            <a:r>
              <a:rPr sz="1800" spc="-120" dirty="0">
                <a:latin typeface="Lucida Sans Unicode"/>
                <a:cs typeface="Lucida Sans Unicode"/>
              </a:rPr>
              <a:t> </a:t>
            </a:r>
            <a:r>
              <a:rPr sz="1800" spc="-70" dirty="0">
                <a:latin typeface="Lucida Sans Unicode"/>
                <a:cs typeface="Lucida Sans Unicode"/>
              </a:rPr>
              <a:t>di</a:t>
            </a:r>
            <a:r>
              <a:rPr sz="1800" spc="-250" dirty="0">
                <a:latin typeface="Lucida Sans Unicode"/>
                <a:cs typeface="Lucida Sans Unicode"/>
              </a:rPr>
              <a:t> </a:t>
            </a:r>
            <a:r>
              <a:rPr sz="1800" spc="-90" dirty="0">
                <a:latin typeface="Lucida Sans Unicode"/>
                <a:cs typeface="Lucida Sans Unicode"/>
              </a:rPr>
              <a:t>elementi</a:t>
            </a:r>
            <a:r>
              <a:rPr sz="1800" spc="-229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X,Y</a:t>
            </a:r>
            <a:r>
              <a:rPr sz="1800" spc="60" dirty="0">
                <a:latin typeface="Lucida Sans Unicode"/>
                <a:cs typeface="Lucida Sans Unicode"/>
              </a:rPr>
              <a:t> </a:t>
            </a:r>
            <a:r>
              <a:rPr sz="1800" spc="-160" dirty="0">
                <a:latin typeface="Lucida Sans Unicode"/>
                <a:cs typeface="Lucida Sans Unicode"/>
              </a:rPr>
              <a:t>∈</a:t>
            </a:r>
            <a:r>
              <a:rPr sz="1800" b="1" spc="-160" dirty="0">
                <a:latin typeface="Yu Gothic UI"/>
                <a:cs typeface="Yu Gothic UI"/>
              </a:rPr>
              <a:t>S</a:t>
            </a:r>
            <a:r>
              <a:rPr sz="1800" b="1" spc="15" dirty="0">
                <a:latin typeface="Yu Gothic UI"/>
                <a:cs typeface="Yu Gothic UI"/>
              </a:rPr>
              <a:t> </a:t>
            </a:r>
            <a:r>
              <a:rPr sz="1800" b="1" spc="-405" dirty="0">
                <a:latin typeface="Yu Gothic UI"/>
                <a:cs typeface="Yu Gothic UI"/>
              </a:rPr>
              <a:t>∋′X≠Y</a:t>
            </a:r>
            <a:endParaRPr sz="1800">
              <a:latin typeface="Yu Gothic UI"/>
              <a:cs typeface="Yu Gothic UI"/>
            </a:endParaRPr>
          </a:p>
          <a:p>
            <a:pPr marL="195580" marR="20320" indent="-182880">
              <a:lnSpc>
                <a:spcPct val="100000"/>
              </a:lnSpc>
              <a:spcBef>
                <a:spcPts val="2220"/>
              </a:spcBef>
              <a:buFont typeface="Arial"/>
              <a:buChar char="•"/>
              <a:tabLst>
                <a:tab pos="195580" algn="l"/>
              </a:tabLst>
            </a:pPr>
            <a:r>
              <a:rPr sz="1800" spc="5" dirty="0">
                <a:latin typeface="Lucida Sans Unicode"/>
                <a:cs typeface="Lucida Sans Unicode"/>
              </a:rPr>
              <a:t>Per</a:t>
            </a:r>
            <a:r>
              <a:rPr sz="1800" spc="4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i</a:t>
            </a:r>
            <a:r>
              <a:rPr sz="1800" spc="-240" dirty="0">
                <a:latin typeface="Lucida Sans Unicode"/>
                <a:cs typeface="Lucida Sans Unicode"/>
              </a:rPr>
              <a:t> </a:t>
            </a:r>
            <a:r>
              <a:rPr sz="1800" spc="-90" dirty="0">
                <a:latin typeface="Lucida Sans Unicode"/>
                <a:cs typeface="Lucida Sans Unicode"/>
              </a:rPr>
              <a:t>quali</a:t>
            </a:r>
            <a:r>
              <a:rPr sz="1800" spc="-170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sia</a:t>
            </a:r>
            <a:r>
              <a:rPr sz="1800" spc="-65" dirty="0">
                <a:latin typeface="Lucida Sans Unicode"/>
                <a:cs typeface="Lucida Sans Unicode"/>
              </a:rPr>
              <a:t> </a:t>
            </a:r>
            <a:r>
              <a:rPr sz="1800" spc="-100" dirty="0">
                <a:latin typeface="Lucida Sans Unicode"/>
                <a:cs typeface="Lucida Sans Unicode"/>
              </a:rPr>
              <a:t>definita</a:t>
            </a:r>
            <a:r>
              <a:rPr sz="1800" spc="-210" dirty="0">
                <a:latin typeface="Lucida Sans Unicode"/>
                <a:cs typeface="Lucida Sans Unicode"/>
              </a:rPr>
              <a:t> </a:t>
            </a:r>
            <a:r>
              <a:rPr sz="1800" spc="-60" dirty="0">
                <a:latin typeface="Lucida Sans Unicode"/>
                <a:cs typeface="Lucida Sans Unicode"/>
              </a:rPr>
              <a:t>una</a:t>
            </a:r>
            <a:r>
              <a:rPr sz="1800" spc="-150" dirty="0">
                <a:latin typeface="Lucida Sans Unicode"/>
                <a:cs typeface="Lucida Sans Unicode"/>
              </a:rPr>
              <a:t> </a:t>
            </a:r>
            <a:r>
              <a:rPr sz="1800" spc="-70" dirty="0">
                <a:latin typeface="Lucida Sans Unicode"/>
                <a:cs typeface="Lucida Sans Unicode"/>
              </a:rPr>
              <a:t>legge</a:t>
            </a:r>
            <a:r>
              <a:rPr sz="1800" spc="-145" dirty="0">
                <a:latin typeface="Lucida Sans Unicode"/>
                <a:cs typeface="Lucida Sans Unicode"/>
              </a:rPr>
              <a:t> </a:t>
            </a:r>
            <a:r>
              <a:rPr sz="1800" spc="-70" dirty="0">
                <a:latin typeface="Lucida Sans Unicode"/>
                <a:cs typeface="Lucida Sans Unicode"/>
              </a:rPr>
              <a:t>di</a:t>
            </a:r>
            <a:r>
              <a:rPr sz="1800" spc="-250" dirty="0">
                <a:latin typeface="Lucida Sans Unicode"/>
                <a:cs typeface="Lucida Sans Unicode"/>
              </a:rPr>
              <a:t> </a:t>
            </a:r>
            <a:r>
              <a:rPr sz="1800" spc="-95" dirty="0">
                <a:latin typeface="Lucida Sans Unicode"/>
                <a:cs typeface="Lucida Sans Unicode"/>
              </a:rPr>
              <a:t>composizione,</a:t>
            </a:r>
            <a:r>
              <a:rPr sz="1800" spc="-229" dirty="0">
                <a:latin typeface="Lucida Sans Unicode"/>
                <a:cs typeface="Lucida Sans Unicode"/>
              </a:rPr>
              <a:t> </a:t>
            </a:r>
            <a:r>
              <a:rPr sz="1800" spc="-80" dirty="0">
                <a:latin typeface="Lucida Sans Unicode"/>
                <a:cs typeface="Lucida Sans Unicode"/>
              </a:rPr>
              <a:t>detta</a:t>
            </a:r>
            <a:r>
              <a:rPr sz="1800" spc="-195" dirty="0">
                <a:latin typeface="Lucida Sans Unicode"/>
                <a:cs typeface="Lucida Sans Unicode"/>
              </a:rPr>
              <a:t> </a:t>
            </a:r>
            <a:r>
              <a:rPr sz="1800" b="1" spc="-10" dirty="0">
                <a:latin typeface="Yu Gothic UI"/>
                <a:cs typeface="Yu Gothic UI"/>
              </a:rPr>
              <a:t>somma</a:t>
            </a:r>
            <a:r>
              <a:rPr sz="1800" b="1" spc="-45" dirty="0">
                <a:latin typeface="Yu Gothic UI"/>
                <a:cs typeface="Yu Gothic UI"/>
              </a:rPr>
              <a:t> </a:t>
            </a:r>
            <a:r>
              <a:rPr sz="1800" b="1" spc="-35" dirty="0">
                <a:latin typeface="Yu Gothic UI"/>
                <a:cs typeface="Yu Gothic UI"/>
              </a:rPr>
              <a:t>logica</a:t>
            </a:r>
            <a:r>
              <a:rPr sz="1800" b="1" spc="-45" dirty="0">
                <a:latin typeface="Yu Gothic UI"/>
                <a:cs typeface="Yu Gothic UI"/>
              </a:rPr>
              <a:t> </a:t>
            </a:r>
            <a:r>
              <a:rPr sz="1800" b="1" spc="-30" dirty="0">
                <a:latin typeface="Yu Gothic UI"/>
                <a:cs typeface="Yu Gothic UI"/>
              </a:rPr>
              <a:t>(+),</a:t>
            </a:r>
            <a:r>
              <a:rPr sz="1800" b="1" spc="-75" dirty="0">
                <a:latin typeface="Yu Gothic UI"/>
                <a:cs typeface="Yu Gothic UI"/>
              </a:rPr>
              <a:t> </a:t>
            </a:r>
            <a:r>
              <a:rPr sz="1800" b="1" spc="-30" dirty="0">
                <a:latin typeface="Yu Gothic UI"/>
                <a:cs typeface="Yu Gothic UI"/>
              </a:rPr>
              <a:t>tale  </a:t>
            </a:r>
            <a:r>
              <a:rPr sz="1800" b="1" spc="10" dirty="0">
                <a:latin typeface="Yu Gothic UI"/>
                <a:cs typeface="Yu Gothic UI"/>
              </a:rPr>
              <a:t>che </a:t>
            </a:r>
            <a:r>
              <a:rPr sz="1800" b="1" dirty="0">
                <a:latin typeface="Yu Gothic UI"/>
                <a:cs typeface="Yu Gothic UI"/>
              </a:rPr>
              <a:t>Z </a:t>
            </a:r>
            <a:r>
              <a:rPr sz="1800" b="1" spc="45" dirty="0">
                <a:latin typeface="Yu Gothic UI"/>
                <a:cs typeface="Yu Gothic UI"/>
              </a:rPr>
              <a:t>=X </a:t>
            </a:r>
            <a:r>
              <a:rPr sz="1800" b="1" spc="65" dirty="0">
                <a:latin typeface="Yu Gothic UI"/>
                <a:cs typeface="Yu Gothic UI"/>
              </a:rPr>
              <a:t>+Y, </a:t>
            </a:r>
            <a:r>
              <a:rPr sz="1800" spc="-55" dirty="0">
                <a:latin typeface="Lucida Sans Unicode"/>
                <a:cs typeface="Lucida Sans Unicode"/>
              </a:rPr>
              <a:t>con </a:t>
            </a:r>
            <a:r>
              <a:rPr sz="1800" spc="-5" dirty="0">
                <a:latin typeface="Lucida Sans Unicode"/>
                <a:cs typeface="Lucida Sans Unicode"/>
              </a:rPr>
              <a:t>X,Y, </a:t>
            </a:r>
            <a:r>
              <a:rPr sz="1800" dirty="0">
                <a:latin typeface="Lucida Sans Unicode"/>
                <a:cs typeface="Lucida Sans Unicode"/>
              </a:rPr>
              <a:t>Z</a:t>
            </a:r>
            <a:r>
              <a:rPr sz="1800" spc="-204" dirty="0">
                <a:latin typeface="Lucida Sans Unicode"/>
                <a:cs typeface="Lucida Sans Unicode"/>
              </a:rPr>
              <a:t> </a:t>
            </a:r>
            <a:r>
              <a:rPr sz="1800" spc="-110" dirty="0">
                <a:latin typeface="Lucida Sans Unicode"/>
                <a:cs typeface="Lucida Sans Unicode"/>
              </a:rPr>
              <a:t>∈</a:t>
            </a:r>
            <a:r>
              <a:rPr sz="1800" b="1" spc="-110" dirty="0">
                <a:latin typeface="Yu Gothic UI"/>
                <a:cs typeface="Yu Gothic UI"/>
              </a:rPr>
              <a:t>S</a:t>
            </a:r>
            <a:endParaRPr sz="1800">
              <a:latin typeface="Yu Gothic UI"/>
              <a:cs typeface="Yu Gothic UI"/>
            </a:endParaRPr>
          </a:p>
          <a:p>
            <a:pPr marL="195580" indent="-182880">
              <a:lnSpc>
                <a:spcPct val="100000"/>
              </a:lnSpc>
              <a:spcBef>
                <a:spcPts val="2220"/>
              </a:spcBef>
              <a:buFont typeface="Arial"/>
              <a:buChar char="•"/>
              <a:tabLst>
                <a:tab pos="195580" algn="l"/>
              </a:tabLst>
            </a:pPr>
            <a:r>
              <a:rPr sz="1800" spc="5" dirty="0">
                <a:latin typeface="Lucida Sans Unicode"/>
                <a:cs typeface="Lucida Sans Unicode"/>
              </a:rPr>
              <a:t>Per</a:t>
            </a:r>
            <a:r>
              <a:rPr sz="1800" spc="4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i</a:t>
            </a:r>
            <a:r>
              <a:rPr sz="1800" spc="-235" dirty="0">
                <a:latin typeface="Lucida Sans Unicode"/>
                <a:cs typeface="Lucida Sans Unicode"/>
              </a:rPr>
              <a:t> </a:t>
            </a:r>
            <a:r>
              <a:rPr sz="1800" spc="-90" dirty="0">
                <a:latin typeface="Lucida Sans Unicode"/>
                <a:cs typeface="Lucida Sans Unicode"/>
              </a:rPr>
              <a:t>quali</a:t>
            </a:r>
            <a:r>
              <a:rPr sz="1800" spc="-170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sia</a:t>
            </a:r>
            <a:r>
              <a:rPr sz="1800" spc="-60" dirty="0">
                <a:latin typeface="Lucida Sans Unicode"/>
                <a:cs typeface="Lucida Sans Unicode"/>
              </a:rPr>
              <a:t> </a:t>
            </a:r>
            <a:r>
              <a:rPr sz="1800" spc="-100" dirty="0">
                <a:latin typeface="Lucida Sans Unicode"/>
                <a:cs typeface="Lucida Sans Unicode"/>
              </a:rPr>
              <a:t>definita</a:t>
            </a:r>
            <a:r>
              <a:rPr sz="1800" spc="-204" dirty="0">
                <a:latin typeface="Lucida Sans Unicode"/>
                <a:cs typeface="Lucida Sans Unicode"/>
              </a:rPr>
              <a:t> </a:t>
            </a:r>
            <a:r>
              <a:rPr sz="1800" spc="-60" dirty="0">
                <a:latin typeface="Lucida Sans Unicode"/>
                <a:cs typeface="Lucida Sans Unicode"/>
              </a:rPr>
              <a:t>una</a:t>
            </a:r>
            <a:r>
              <a:rPr sz="1800" spc="-150" dirty="0">
                <a:latin typeface="Lucida Sans Unicode"/>
                <a:cs typeface="Lucida Sans Unicode"/>
              </a:rPr>
              <a:t> </a:t>
            </a:r>
            <a:r>
              <a:rPr sz="1800" spc="-70" dirty="0">
                <a:latin typeface="Lucida Sans Unicode"/>
                <a:cs typeface="Lucida Sans Unicode"/>
              </a:rPr>
              <a:t>legge</a:t>
            </a:r>
            <a:r>
              <a:rPr sz="1800" spc="-140" dirty="0">
                <a:latin typeface="Lucida Sans Unicode"/>
                <a:cs typeface="Lucida Sans Unicode"/>
              </a:rPr>
              <a:t> </a:t>
            </a:r>
            <a:r>
              <a:rPr sz="1800" spc="-70" dirty="0">
                <a:latin typeface="Lucida Sans Unicode"/>
                <a:cs typeface="Lucida Sans Unicode"/>
              </a:rPr>
              <a:t>di</a:t>
            </a:r>
            <a:r>
              <a:rPr sz="1800" spc="-250" dirty="0">
                <a:latin typeface="Lucida Sans Unicode"/>
                <a:cs typeface="Lucida Sans Unicode"/>
              </a:rPr>
              <a:t> </a:t>
            </a:r>
            <a:r>
              <a:rPr sz="1800" spc="-95" dirty="0">
                <a:latin typeface="Lucida Sans Unicode"/>
                <a:cs typeface="Lucida Sans Unicode"/>
              </a:rPr>
              <a:t>composizione,</a:t>
            </a:r>
            <a:r>
              <a:rPr sz="1800" spc="-225" dirty="0">
                <a:latin typeface="Lucida Sans Unicode"/>
                <a:cs typeface="Lucida Sans Unicode"/>
              </a:rPr>
              <a:t> </a:t>
            </a:r>
            <a:r>
              <a:rPr sz="1800" spc="-80" dirty="0">
                <a:latin typeface="Lucida Sans Unicode"/>
                <a:cs typeface="Lucida Sans Unicode"/>
              </a:rPr>
              <a:t>detta</a:t>
            </a:r>
            <a:r>
              <a:rPr sz="1800" spc="-195" dirty="0">
                <a:latin typeface="Lucida Sans Unicode"/>
                <a:cs typeface="Lucida Sans Unicode"/>
              </a:rPr>
              <a:t> </a:t>
            </a:r>
            <a:r>
              <a:rPr sz="1800" b="1" spc="-90" dirty="0">
                <a:latin typeface="Yu Gothic UI"/>
                <a:cs typeface="Yu Gothic UI"/>
              </a:rPr>
              <a:t>prodotto</a:t>
            </a:r>
            <a:r>
              <a:rPr sz="1800" b="1" spc="-215" dirty="0">
                <a:latin typeface="Yu Gothic UI"/>
                <a:cs typeface="Yu Gothic UI"/>
              </a:rPr>
              <a:t> </a:t>
            </a:r>
            <a:r>
              <a:rPr sz="1800" b="1" spc="-55" dirty="0">
                <a:latin typeface="Yu Gothic UI"/>
                <a:cs typeface="Yu Gothic UI"/>
              </a:rPr>
              <a:t>logico</a:t>
            </a:r>
            <a:r>
              <a:rPr sz="1800" b="1" spc="-110" dirty="0">
                <a:latin typeface="Yu Gothic UI"/>
                <a:cs typeface="Yu Gothic UI"/>
              </a:rPr>
              <a:t> </a:t>
            </a:r>
            <a:r>
              <a:rPr sz="1800" b="1" spc="-20" dirty="0">
                <a:latin typeface="Yu Gothic UI"/>
                <a:cs typeface="Yu Gothic UI"/>
              </a:rPr>
              <a:t>(•),</a:t>
            </a:r>
            <a:r>
              <a:rPr sz="1800" b="1" spc="-10" dirty="0">
                <a:latin typeface="Yu Gothic UI"/>
                <a:cs typeface="Yu Gothic UI"/>
              </a:rPr>
              <a:t> </a:t>
            </a:r>
            <a:r>
              <a:rPr sz="1800" b="1" spc="-30" dirty="0">
                <a:latin typeface="Yu Gothic UI"/>
                <a:cs typeface="Yu Gothic UI"/>
              </a:rPr>
              <a:t>tale</a:t>
            </a:r>
            <a:endParaRPr sz="1800">
              <a:latin typeface="Yu Gothic UI"/>
              <a:cs typeface="Yu Gothic UI"/>
            </a:endParaRPr>
          </a:p>
          <a:p>
            <a:pPr marL="195580">
              <a:lnSpc>
                <a:spcPct val="100000"/>
              </a:lnSpc>
            </a:pPr>
            <a:r>
              <a:rPr sz="1800" b="1" spc="10" dirty="0">
                <a:latin typeface="Yu Gothic UI"/>
                <a:cs typeface="Yu Gothic UI"/>
              </a:rPr>
              <a:t>che </a:t>
            </a:r>
            <a:r>
              <a:rPr sz="1800" b="1" dirty="0">
                <a:latin typeface="Yu Gothic UI"/>
                <a:cs typeface="Yu Gothic UI"/>
              </a:rPr>
              <a:t>Z </a:t>
            </a:r>
            <a:r>
              <a:rPr sz="1800" b="1" spc="45" dirty="0">
                <a:latin typeface="Yu Gothic UI"/>
                <a:cs typeface="Yu Gothic UI"/>
              </a:rPr>
              <a:t>=X </a:t>
            </a:r>
            <a:r>
              <a:rPr sz="1800" b="1" dirty="0">
                <a:latin typeface="Yu Gothic UI"/>
                <a:cs typeface="Yu Gothic UI"/>
              </a:rPr>
              <a:t>• </a:t>
            </a:r>
            <a:r>
              <a:rPr sz="1800" b="1" spc="50" dirty="0">
                <a:latin typeface="Yu Gothic UI"/>
                <a:cs typeface="Yu Gothic UI"/>
              </a:rPr>
              <a:t>Y, </a:t>
            </a:r>
            <a:r>
              <a:rPr sz="1800" spc="-60" dirty="0">
                <a:latin typeface="Lucida Sans Unicode"/>
                <a:cs typeface="Lucida Sans Unicode"/>
              </a:rPr>
              <a:t>con </a:t>
            </a:r>
            <a:r>
              <a:rPr sz="1800" spc="-5" dirty="0">
                <a:latin typeface="Lucida Sans Unicode"/>
                <a:cs typeface="Lucida Sans Unicode"/>
              </a:rPr>
              <a:t>X,Y, </a:t>
            </a:r>
            <a:r>
              <a:rPr sz="1800" dirty="0">
                <a:latin typeface="Lucida Sans Unicode"/>
                <a:cs typeface="Lucida Sans Unicode"/>
              </a:rPr>
              <a:t>Z</a:t>
            </a:r>
            <a:r>
              <a:rPr sz="1800" spc="150" dirty="0">
                <a:latin typeface="Lucida Sans Unicode"/>
                <a:cs typeface="Lucida Sans Unicode"/>
              </a:rPr>
              <a:t> </a:t>
            </a:r>
            <a:r>
              <a:rPr sz="1800" spc="-160" dirty="0">
                <a:latin typeface="Lucida Sans Unicode"/>
                <a:cs typeface="Lucida Sans Unicode"/>
              </a:rPr>
              <a:t>∈</a:t>
            </a:r>
            <a:r>
              <a:rPr sz="1800" b="1" spc="-160" dirty="0">
                <a:latin typeface="Yu Gothic UI"/>
                <a:cs typeface="Yu Gothic UI"/>
              </a:rPr>
              <a:t>S</a:t>
            </a:r>
            <a:endParaRPr sz="1800">
              <a:latin typeface="Yu Gothic UI"/>
              <a:cs typeface="Yu Gothic UI"/>
            </a:endParaRPr>
          </a:p>
          <a:p>
            <a:pPr marL="195580" marR="290195" indent="-182880">
              <a:lnSpc>
                <a:spcPct val="102800"/>
              </a:lnSpc>
              <a:spcBef>
                <a:spcPts val="2105"/>
              </a:spcBef>
              <a:buFont typeface="Arial"/>
              <a:buChar char="•"/>
              <a:tabLst>
                <a:tab pos="195580" algn="l"/>
              </a:tabLst>
            </a:pPr>
            <a:r>
              <a:rPr sz="1800" spc="-25" dirty="0">
                <a:latin typeface="Lucida Sans Unicode"/>
                <a:cs typeface="Lucida Sans Unicode"/>
              </a:rPr>
              <a:t>Che</a:t>
            </a:r>
            <a:r>
              <a:rPr sz="1800" spc="-50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contenga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un</a:t>
            </a:r>
            <a:r>
              <a:rPr sz="1800" spc="-245" dirty="0">
                <a:latin typeface="Lucida Sans Unicode"/>
                <a:cs typeface="Lucida Sans Unicode"/>
              </a:rPr>
              <a:t> </a:t>
            </a:r>
            <a:r>
              <a:rPr sz="1800" spc="-90" dirty="0">
                <a:latin typeface="Lucida Sans Unicode"/>
                <a:cs typeface="Lucida Sans Unicode"/>
              </a:rPr>
              <a:t>elemento</a:t>
            </a:r>
            <a:r>
              <a:rPr sz="1800" spc="-204" dirty="0">
                <a:latin typeface="Lucida Sans Unicode"/>
                <a:cs typeface="Lucida Sans Unicode"/>
              </a:rPr>
              <a:t> </a:t>
            </a:r>
            <a:r>
              <a:rPr sz="1800" spc="-95" dirty="0">
                <a:latin typeface="Lucida Sans Unicode"/>
                <a:cs typeface="Lucida Sans Unicode"/>
              </a:rPr>
              <a:t>neutro</a:t>
            </a:r>
            <a:r>
              <a:rPr sz="1800" spc="-235" dirty="0">
                <a:latin typeface="Lucida Sans Unicode"/>
                <a:cs typeface="Lucida Sans Unicode"/>
              </a:rPr>
              <a:t> </a:t>
            </a:r>
            <a:r>
              <a:rPr sz="1800" spc="-100" dirty="0">
                <a:latin typeface="Lucida Sans Unicode"/>
                <a:cs typeface="Lucida Sans Unicode"/>
              </a:rPr>
              <a:t>rispetto</a:t>
            </a:r>
            <a:r>
              <a:rPr sz="1800" spc="-245" dirty="0">
                <a:latin typeface="Lucida Sans Unicode"/>
                <a:cs typeface="Lucida Sans Unicode"/>
              </a:rPr>
              <a:t> </a:t>
            </a:r>
            <a:r>
              <a:rPr sz="1800" spc="-50" dirty="0">
                <a:latin typeface="Lucida Sans Unicode"/>
                <a:cs typeface="Lucida Sans Unicode"/>
              </a:rPr>
              <a:t>alla</a:t>
            </a:r>
            <a:r>
              <a:rPr sz="1800" spc="-114" dirty="0">
                <a:latin typeface="Lucida Sans Unicode"/>
                <a:cs typeface="Lucida Sans Unicode"/>
              </a:rPr>
              <a:t> </a:t>
            </a:r>
            <a:r>
              <a:rPr sz="1800" spc="-85" dirty="0">
                <a:latin typeface="Lucida Sans Unicode"/>
                <a:cs typeface="Lucida Sans Unicode"/>
              </a:rPr>
              <a:t>somma</a:t>
            </a:r>
            <a:r>
              <a:rPr sz="1800" spc="-21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(o</a:t>
            </a:r>
            <a:r>
              <a:rPr sz="1800" spc="-90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zero),</a:t>
            </a:r>
            <a:r>
              <a:rPr sz="1800" spc="-155" dirty="0">
                <a:latin typeface="Lucida Sans Unicode"/>
                <a:cs typeface="Lucida Sans Unicode"/>
              </a:rPr>
              <a:t> </a:t>
            </a:r>
            <a:r>
              <a:rPr sz="1800" spc="-100" dirty="0">
                <a:latin typeface="Lucida Sans Unicode"/>
                <a:cs typeface="Lucida Sans Unicode"/>
              </a:rPr>
              <a:t>indicato</a:t>
            </a:r>
            <a:r>
              <a:rPr sz="1800" spc="-310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dal  </a:t>
            </a:r>
            <a:r>
              <a:rPr sz="1800" spc="-110" dirty="0">
                <a:latin typeface="Lucida Sans Unicode"/>
                <a:cs typeface="Lucida Sans Unicode"/>
              </a:rPr>
              <a:t>simbolo </a:t>
            </a:r>
            <a:r>
              <a:rPr sz="1800" b="1" spc="15" dirty="0">
                <a:latin typeface="Yu Gothic UI"/>
                <a:cs typeface="Yu Gothic UI"/>
              </a:rPr>
              <a:t>0, </a:t>
            </a:r>
            <a:r>
              <a:rPr sz="1800" b="1" spc="-25" dirty="0">
                <a:latin typeface="Yu Gothic UI"/>
                <a:cs typeface="Yu Gothic UI"/>
              </a:rPr>
              <a:t>tale </a:t>
            </a:r>
            <a:r>
              <a:rPr sz="1800" b="1" spc="15" dirty="0">
                <a:latin typeface="Yu Gothic UI"/>
                <a:cs typeface="Yu Gothic UI"/>
              </a:rPr>
              <a:t>che </a:t>
            </a:r>
            <a:r>
              <a:rPr sz="1800" b="1" dirty="0">
                <a:latin typeface="Yu Gothic UI"/>
                <a:cs typeface="Yu Gothic UI"/>
              </a:rPr>
              <a:t>X </a:t>
            </a:r>
            <a:r>
              <a:rPr sz="1800" b="1" spc="50" dirty="0">
                <a:latin typeface="Yu Gothic UI"/>
                <a:cs typeface="Yu Gothic UI"/>
              </a:rPr>
              <a:t>+0</a:t>
            </a:r>
            <a:r>
              <a:rPr sz="1800" b="1" spc="145" dirty="0">
                <a:latin typeface="Yu Gothic UI"/>
                <a:cs typeface="Yu Gothic UI"/>
              </a:rPr>
              <a:t> </a:t>
            </a:r>
            <a:r>
              <a:rPr sz="1800" b="1" spc="55" dirty="0">
                <a:latin typeface="Yu Gothic UI"/>
                <a:cs typeface="Yu Gothic UI"/>
              </a:rPr>
              <a:t>=X</a:t>
            </a:r>
            <a:endParaRPr sz="1800">
              <a:latin typeface="Yu Gothic UI"/>
              <a:cs typeface="Yu Gothic UI"/>
            </a:endParaRPr>
          </a:p>
          <a:p>
            <a:pPr marL="195580" marR="326390" indent="-182880">
              <a:lnSpc>
                <a:spcPct val="102800"/>
              </a:lnSpc>
              <a:spcBef>
                <a:spcPts val="2100"/>
              </a:spcBef>
              <a:buFont typeface="Arial"/>
              <a:buChar char="•"/>
              <a:tabLst>
                <a:tab pos="195580" algn="l"/>
              </a:tabLst>
            </a:pPr>
            <a:r>
              <a:rPr sz="1800" spc="-25" dirty="0">
                <a:latin typeface="Lucida Sans Unicode"/>
                <a:cs typeface="Lucida Sans Unicode"/>
              </a:rPr>
              <a:t>Che</a:t>
            </a:r>
            <a:r>
              <a:rPr sz="1800" spc="-50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contenga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un</a:t>
            </a:r>
            <a:r>
              <a:rPr sz="1800" spc="-260" dirty="0">
                <a:latin typeface="Lucida Sans Unicode"/>
                <a:cs typeface="Lucida Sans Unicode"/>
              </a:rPr>
              <a:t> </a:t>
            </a:r>
            <a:r>
              <a:rPr sz="1800" spc="-90" dirty="0">
                <a:latin typeface="Lucida Sans Unicode"/>
                <a:cs typeface="Lucida Sans Unicode"/>
              </a:rPr>
              <a:t>elemento</a:t>
            </a:r>
            <a:r>
              <a:rPr sz="1800" spc="-200" dirty="0">
                <a:latin typeface="Lucida Sans Unicode"/>
                <a:cs typeface="Lucida Sans Unicode"/>
              </a:rPr>
              <a:t> </a:t>
            </a:r>
            <a:r>
              <a:rPr sz="1800" spc="-95" dirty="0">
                <a:latin typeface="Lucida Sans Unicode"/>
                <a:cs typeface="Lucida Sans Unicode"/>
              </a:rPr>
              <a:t>neutro</a:t>
            </a:r>
            <a:r>
              <a:rPr sz="1800" spc="-275" dirty="0">
                <a:latin typeface="Lucida Sans Unicode"/>
                <a:cs typeface="Lucida Sans Unicode"/>
              </a:rPr>
              <a:t> </a:t>
            </a:r>
            <a:r>
              <a:rPr sz="1800" spc="-100" dirty="0">
                <a:latin typeface="Lucida Sans Unicode"/>
                <a:cs typeface="Lucida Sans Unicode"/>
              </a:rPr>
              <a:t>rispetto</a:t>
            </a:r>
            <a:r>
              <a:rPr sz="1800" spc="-22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al</a:t>
            </a:r>
            <a:r>
              <a:rPr sz="1800" spc="-120" dirty="0">
                <a:latin typeface="Lucida Sans Unicode"/>
                <a:cs typeface="Lucida Sans Unicode"/>
              </a:rPr>
              <a:t> </a:t>
            </a:r>
            <a:r>
              <a:rPr sz="1800" spc="-135" dirty="0">
                <a:latin typeface="Lucida Sans Unicode"/>
                <a:cs typeface="Lucida Sans Unicode"/>
              </a:rPr>
              <a:t>prodotto</a:t>
            </a:r>
            <a:r>
              <a:rPr sz="1800" spc="-220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(o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85" dirty="0">
                <a:latin typeface="Lucida Sans Unicode"/>
                <a:cs typeface="Lucida Sans Unicode"/>
              </a:rPr>
              <a:t>unità),</a:t>
            </a:r>
            <a:r>
              <a:rPr sz="1800" spc="-135" dirty="0">
                <a:latin typeface="Lucida Sans Unicode"/>
                <a:cs typeface="Lucida Sans Unicode"/>
              </a:rPr>
              <a:t> </a:t>
            </a:r>
            <a:r>
              <a:rPr sz="1800" spc="-100" dirty="0">
                <a:latin typeface="Lucida Sans Unicode"/>
                <a:cs typeface="Lucida Sans Unicode"/>
              </a:rPr>
              <a:t>indicato</a:t>
            </a:r>
            <a:r>
              <a:rPr sz="1800" spc="-155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dal  </a:t>
            </a:r>
            <a:r>
              <a:rPr sz="1800" spc="-110" dirty="0">
                <a:latin typeface="Lucida Sans Unicode"/>
                <a:cs typeface="Lucida Sans Unicode"/>
              </a:rPr>
              <a:t>simbolo </a:t>
            </a:r>
            <a:r>
              <a:rPr sz="1800" b="1" dirty="0">
                <a:latin typeface="Yu Gothic UI"/>
                <a:cs typeface="Yu Gothic UI"/>
              </a:rPr>
              <a:t>1 , </a:t>
            </a:r>
            <a:r>
              <a:rPr sz="1800" b="1" spc="-25" dirty="0">
                <a:latin typeface="Yu Gothic UI"/>
                <a:cs typeface="Yu Gothic UI"/>
              </a:rPr>
              <a:t>tale </a:t>
            </a:r>
            <a:r>
              <a:rPr sz="1800" b="1" spc="15" dirty="0">
                <a:latin typeface="Yu Gothic UI"/>
                <a:cs typeface="Yu Gothic UI"/>
              </a:rPr>
              <a:t>che </a:t>
            </a:r>
            <a:r>
              <a:rPr sz="1800" b="1" dirty="0">
                <a:latin typeface="Yu Gothic UI"/>
                <a:cs typeface="Yu Gothic UI"/>
              </a:rPr>
              <a:t>X • 1</a:t>
            </a:r>
            <a:r>
              <a:rPr sz="1800" b="1" spc="-55" dirty="0">
                <a:latin typeface="Yu Gothic UI"/>
                <a:cs typeface="Yu Gothic UI"/>
              </a:rPr>
              <a:t> </a:t>
            </a:r>
            <a:r>
              <a:rPr sz="1800" b="1" spc="45" dirty="0">
                <a:latin typeface="Yu Gothic UI"/>
                <a:cs typeface="Yu Gothic UI"/>
              </a:rPr>
              <a:t>=X</a:t>
            </a:r>
            <a:endParaRPr sz="1800">
              <a:latin typeface="Yu Gothic UI"/>
              <a:cs typeface="Yu Gothic UI"/>
            </a:endParaRPr>
          </a:p>
          <a:p>
            <a:pPr marL="12700">
              <a:lnSpc>
                <a:spcPct val="100000"/>
              </a:lnSpc>
              <a:spcBef>
                <a:spcPts val="2320"/>
              </a:spcBef>
            </a:pPr>
            <a:r>
              <a:rPr sz="1400" spc="-55" dirty="0">
                <a:latin typeface="Lucida Sans Unicode"/>
                <a:cs typeface="Lucida Sans Unicode"/>
              </a:rPr>
              <a:t>Continua…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9119" y="625856"/>
            <a:ext cx="34683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Algebra di</a:t>
            </a:r>
            <a:r>
              <a:rPr spc="-110" dirty="0"/>
              <a:t> </a:t>
            </a:r>
            <a:r>
              <a:rPr spc="-5" dirty="0"/>
              <a:t>Boole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9175" y="60451"/>
            <a:ext cx="23749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170" dirty="0">
                <a:latin typeface="Georgia"/>
                <a:cs typeface="Georgia"/>
              </a:rPr>
              <a:t> </a:t>
            </a:r>
            <a:r>
              <a:rPr sz="1400" i="1" spc="-5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9119" y="625856"/>
            <a:ext cx="2134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ESERCIZI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1123" y="2564892"/>
            <a:ext cx="5353812" cy="3601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3760" y="1765736"/>
            <a:ext cx="8505190" cy="4933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33985" algn="r">
              <a:lnSpc>
                <a:spcPts val="2050"/>
              </a:lnSpc>
              <a:spcBef>
                <a:spcPts val="95"/>
              </a:spcBef>
            </a:pPr>
            <a:r>
              <a:rPr sz="1750" i="1" spc="-85" dirty="0">
                <a:latin typeface="Malgun Gothic"/>
                <a:cs typeface="Malgun Gothic"/>
              </a:rPr>
              <a:t>Progettare </a:t>
            </a:r>
            <a:r>
              <a:rPr sz="1750" i="1" spc="-80" dirty="0">
                <a:latin typeface="Malgun Gothic"/>
                <a:cs typeface="Malgun Gothic"/>
              </a:rPr>
              <a:t>una rete </a:t>
            </a:r>
            <a:r>
              <a:rPr sz="1750" i="1" spc="-85" dirty="0">
                <a:latin typeface="Malgun Gothic"/>
                <a:cs typeface="Malgun Gothic"/>
              </a:rPr>
              <a:t>combinatoria </a:t>
            </a:r>
            <a:r>
              <a:rPr sz="1750" i="1" spc="-50" dirty="0">
                <a:latin typeface="Malgun Gothic"/>
                <a:cs typeface="Malgun Gothic"/>
              </a:rPr>
              <a:t>a </a:t>
            </a:r>
            <a:r>
              <a:rPr sz="1750" i="1" spc="-75" dirty="0">
                <a:latin typeface="Malgun Gothic"/>
                <a:cs typeface="Malgun Gothic"/>
              </a:rPr>
              <a:t>tre ingressi che </a:t>
            </a:r>
            <a:r>
              <a:rPr sz="1750" i="1" spc="-65" dirty="0">
                <a:latin typeface="Malgun Gothic"/>
                <a:cs typeface="Malgun Gothic"/>
              </a:rPr>
              <a:t>restituisca </a:t>
            </a:r>
            <a:r>
              <a:rPr sz="1750" i="1" spc="-55" dirty="0">
                <a:latin typeface="Malgun Gothic"/>
                <a:cs typeface="Malgun Gothic"/>
              </a:rPr>
              <a:t>1 </a:t>
            </a:r>
            <a:r>
              <a:rPr sz="1750" i="1" spc="-75" dirty="0">
                <a:latin typeface="Malgun Gothic"/>
                <a:cs typeface="Malgun Gothic"/>
              </a:rPr>
              <a:t>solo </a:t>
            </a:r>
            <a:r>
              <a:rPr sz="1750" i="1" spc="-65" dirty="0">
                <a:latin typeface="Malgun Gothic"/>
                <a:cs typeface="Malgun Gothic"/>
              </a:rPr>
              <a:t>se </a:t>
            </a:r>
            <a:r>
              <a:rPr sz="1750" i="1" spc="-85" dirty="0">
                <a:latin typeface="Malgun Gothic"/>
                <a:cs typeface="Malgun Gothic"/>
              </a:rPr>
              <a:t>almeno </a:t>
            </a:r>
            <a:r>
              <a:rPr sz="1750" i="1" spc="-80" dirty="0">
                <a:latin typeface="Malgun Gothic"/>
                <a:cs typeface="Malgun Gothic"/>
              </a:rPr>
              <a:t>due</a:t>
            </a:r>
            <a:r>
              <a:rPr sz="1750" i="1" spc="-190" dirty="0">
                <a:latin typeface="Malgun Gothic"/>
                <a:cs typeface="Malgun Gothic"/>
              </a:rPr>
              <a:t> </a:t>
            </a:r>
            <a:r>
              <a:rPr sz="1750" i="1" spc="-75" dirty="0">
                <a:latin typeface="Malgun Gothic"/>
                <a:cs typeface="Malgun Gothic"/>
              </a:rPr>
              <a:t>degli</a:t>
            </a:r>
            <a:endParaRPr sz="1750">
              <a:latin typeface="Malgun Gothic"/>
              <a:cs typeface="Malgun Gothic"/>
            </a:endParaRPr>
          </a:p>
          <a:p>
            <a:pPr marL="12700">
              <a:lnSpc>
                <a:spcPts val="2050"/>
              </a:lnSpc>
            </a:pPr>
            <a:r>
              <a:rPr sz="1750" i="1" spc="-75" dirty="0">
                <a:latin typeface="Malgun Gothic"/>
                <a:cs typeface="Malgun Gothic"/>
              </a:rPr>
              <a:t>ingressi </a:t>
            </a:r>
            <a:r>
              <a:rPr sz="1750" i="1" spc="-90" dirty="0">
                <a:latin typeface="Malgun Gothic"/>
                <a:cs typeface="Malgun Gothic"/>
              </a:rPr>
              <a:t>valgono</a:t>
            </a:r>
            <a:r>
              <a:rPr sz="1750" i="1" spc="-150" dirty="0">
                <a:latin typeface="Malgun Gothic"/>
                <a:cs typeface="Malgun Gothic"/>
              </a:rPr>
              <a:t> </a:t>
            </a:r>
            <a:r>
              <a:rPr sz="1750" i="1" spc="-55" dirty="0">
                <a:latin typeface="Malgun Gothic"/>
                <a:cs typeface="Malgun Gothic"/>
              </a:rPr>
              <a:t>1</a:t>
            </a:r>
            <a:endParaRPr sz="1750">
              <a:latin typeface="Malgun Gothic"/>
              <a:cs typeface="Malgun Gothic"/>
            </a:endParaRPr>
          </a:p>
          <a:p>
            <a:pPr marL="6334760" marR="645160" indent="-342900">
              <a:lnSpc>
                <a:spcPts val="1910"/>
              </a:lnSpc>
              <a:spcBef>
                <a:spcPts val="355"/>
              </a:spcBef>
              <a:buAutoNum type="arabicPeriod"/>
              <a:tabLst>
                <a:tab pos="6334760" algn="l"/>
                <a:tab pos="6335395" algn="l"/>
              </a:tabLst>
            </a:pPr>
            <a:r>
              <a:rPr sz="1750" i="1" spc="-50" dirty="0">
                <a:latin typeface="Malgun Gothic"/>
                <a:cs typeface="Malgun Gothic"/>
              </a:rPr>
              <a:t>Si </a:t>
            </a:r>
            <a:r>
              <a:rPr sz="1750" i="1" spc="-75" dirty="0">
                <a:latin typeface="Malgun Gothic"/>
                <a:cs typeface="Malgun Gothic"/>
              </a:rPr>
              <a:t>identificano</a:t>
            </a:r>
            <a:r>
              <a:rPr sz="1750" i="1" spc="-250" dirty="0">
                <a:latin typeface="Malgun Gothic"/>
                <a:cs typeface="Malgun Gothic"/>
              </a:rPr>
              <a:t> </a:t>
            </a:r>
            <a:r>
              <a:rPr sz="1750" i="1" spc="-55" dirty="0">
                <a:latin typeface="Malgun Gothic"/>
                <a:cs typeface="Malgun Gothic"/>
              </a:rPr>
              <a:t>le  </a:t>
            </a:r>
            <a:r>
              <a:rPr sz="1750" i="1" spc="-65" dirty="0">
                <a:latin typeface="Malgun Gothic"/>
                <a:cs typeface="Malgun Gothic"/>
              </a:rPr>
              <a:t>variabili</a:t>
            </a:r>
            <a:r>
              <a:rPr sz="1750" i="1" spc="-150" dirty="0">
                <a:latin typeface="Malgun Gothic"/>
                <a:cs typeface="Malgun Gothic"/>
              </a:rPr>
              <a:t> </a:t>
            </a:r>
            <a:r>
              <a:rPr sz="1750" i="1" spc="-80" dirty="0">
                <a:latin typeface="Malgun Gothic"/>
                <a:cs typeface="Malgun Gothic"/>
              </a:rPr>
              <a:t>logiche</a:t>
            </a:r>
            <a:endParaRPr sz="1750">
              <a:latin typeface="Malgun Gothic"/>
              <a:cs typeface="Malgun Gothic"/>
            </a:endParaRPr>
          </a:p>
          <a:p>
            <a:pPr marL="6334760" indent="-342900">
              <a:lnSpc>
                <a:spcPts val="1760"/>
              </a:lnSpc>
              <a:buAutoNum type="arabicPeriod"/>
              <a:tabLst>
                <a:tab pos="6334760" algn="l"/>
                <a:tab pos="6335395" algn="l"/>
              </a:tabLst>
            </a:pPr>
            <a:r>
              <a:rPr sz="1750" i="1" spc="-50" dirty="0">
                <a:latin typeface="Malgun Gothic"/>
                <a:cs typeface="Malgun Gothic"/>
              </a:rPr>
              <a:t>Si </a:t>
            </a:r>
            <a:r>
              <a:rPr sz="1750" i="1" spc="-80" dirty="0">
                <a:latin typeface="Malgun Gothic"/>
                <a:cs typeface="Malgun Gothic"/>
              </a:rPr>
              <a:t>crea </a:t>
            </a:r>
            <a:r>
              <a:rPr sz="1750" i="1" spc="-50" dirty="0">
                <a:latin typeface="Malgun Gothic"/>
                <a:cs typeface="Malgun Gothic"/>
              </a:rPr>
              <a:t>la </a:t>
            </a:r>
            <a:r>
              <a:rPr sz="1750" i="1" spc="-70" dirty="0">
                <a:latin typeface="Malgun Gothic"/>
                <a:cs typeface="Malgun Gothic"/>
              </a:rPr>
              <a:t>parte</a:t>
            </a:r>
            <a:r>
              <a:rPr sz="1750" i="1" spc="-285" dirty="0">
                <a:latin typeface="Malgun Gothic"/>
                <a:cs typeface="Malgun Gothic"/>
              </a:rPr>
              <a:t> </a:t>
            </a:r>
            <a:r>
              <a:rPr sz="1750" i="1" spc="-60" dirty="0">
                <a:latin typeface="Malgun Gothic"/>
                <a:cs typeface="Malgun Gothic"/>
              </a:rPr>
              <a:t>sinistra</a:t>
            </a:r>
            <a:endParaRPr sz="1750">
              <a:latin typeface="Malgun Gothic"/>
              <a:cs typeface="Malgun Gothic"/>
            </a:endParaRPr>
          </a:p>
          <a:p>
            <a:pPr marL="6334760" marR="231775">
              <a:lnSpc>
                <a:spcPct val="90500"/>
              </a:lnSpc>
              <a:spcBef>
                <a:spcPts val="100"/>
              </a:spcBef>
            </a:pPr>
            <a:r>
              <a:rPr sz="1750" i="1" spc="-70" dirty="0">
                <a:latin typeface="Malgun Gothic"/>
                <a:cs typeface="Malgun Gothic"/>
              </a:rPr>
              <a:t>della </a:t>
            </a:r>
            <a:r>
              <a:rPr sz="1750" i="1" spc="-80" dirty="0">
                <a:latin typeface="Malgun Gothic"/>
                <a:cs typeface="Malgun Gothic"/>
              </a:rPr>
              <a:t>tavola </a:t>
            </a:r>
            <a:r>
              <a:rPr sz="1750" i="1" spc="-60" dirty="0">
                <a:latin typeface="Malgun Gothic"/>
                <a:cs typeface="Malgun Gothic"/>
              </a:rPr>
              <a:t>di </a:t>
            </a:r>
            <a:r>
              <a:rPr sz="1750" i="1" spc="-75" dirty="0">
                <a:latin typeface="Malgun Gothic"/>
                <a:cs typeface="Malgun Gothic"/>
              </a:rPr>
              <a:t>verità  </a:t>
            </a:r>
            <a:r>
              <a:rPr sz="1750" i="1" spc="-80" dirty="0">
                <a:latin typeface="Malgun Gothic"/>
                <a:cs typeface="Malgun Gothic"/>
              </a:rPr>
              <a:t>che </a:t>
            </a:r>
            <a:r>
              <a:rPr sz="1750" i="1" spc="-75" dirty="0">
                <a:latin typeface="Malgun Gothic"/>
                <a:cs typeface="Malgun Gothic"/>
              </a:rPr>
              <a:t>ha un </a:t>
            </a:r>
            <a:r>
              <a:rPr sz="1750" i="1" spc="-95" dirty="0">
                <a:latin typeface="Malgun Gothic"/>
                <a:cs typeface="Malgun Gothic"/>
              </a:rPr>
              <a:t>numero</a:t>
            </a:r>
            <a:r>
              <a:rPr sz="1750" i="1" spc="-320" dirty="0">
                <a:latin typeface="Malgun Gothic"/>
                <a:cs typeface="Malgun Gothic"/>
              </a:rPr>
              <a:t> </a:t>
            </a:r>
            <a:r>
              <a:rPr sz="1750" i="1" spc="-60" dirty="0">
                <a:latin typeface="Malgun Gothic"/>
                <a:cs typeface="Malgun Gothic"/>
              </a:rPr>
              <a:t>di  </a:t>
            </a:r>
            <a:r>
              <a:rPr sz="1750" i="1" spc="-65" dirty="0">
                <a:latin typeface="Malgun Gothic"/>
                <a:cs typeface="Malgun Gothic"/>
              </a:rPr>
              <a:t>righe </a:t>
            </a:r>
            <a:r>
              <a:rPr sz="1750" i="1" spc="-75" dirty="0">
                <a:latin typeface="Malgun Gothic"/>
                <a:cs typeface="Malgun Gothic"/>
              </a:rPr>
              <a:t>pari </a:t>
            </a:r>
            <a:r>
              <a:rPr sz="1750" i="1" spc="-50" dirty="0">
                <a:latin typeface="Malgun Gothic"/>
                <a:cs typeface="Malgun Gothic"/>
              </a:rPr>
              <a:t>a </a:t>
            </a:r>
            <a:r>
              <a:rPr sz="1750" i="1" spc="-65" dirty="0">
                <a:latin typeface="Malgun Gothic"/>
                <a:cs typeface="Malgun Gothic"/>
              </a:rPr>
              <a:t>2</a:t>
            </a:r>
            <a:r>
              <a:rPr sz="1725" i="1" spc="-97" baseline="19323" dirty="0">
                <a:latin typeface="Malgun Gothic"/>
                <a:cs typeface="Malgun Gothic"/>
              </a:rPr>
              <a:t>N </a:t>
            </a:r>
            <a:r>
              <a:rPr sz="1750" i="1" spc="-75" dirty="0">
                <a:latin typeface="Malgun Gothic"/>
                <a:cs typeface="Malgun Gothic"/>
              </a:rPr>
              <a:t>(N  </a:t>
            </a:r>
            <a:r>
              <a:rPr sz="1750" i="1" spc="-95" dirty="0">
                <a:latin typeface="Malgun Gothic"/>
                <a:cs typeface="Malgun Gothic"/>
              </a:rPr>
              <a:t>numero </a:t>
            </a:r>
            <a:r>
              <a:rPr sz="1750" i="1" spc="-60" dirty="0">
                <a:latin typeface="Malgun Gothic"/>
                <a:cs typeface="Malgun Gothic"/>
              </a:rPr>
              <a:t>di</a:t>
            </a:r>
            <a:r>
              <a:rPr sz="1750" i="1" spc="-180" dirty="0">
                <a:latin typeface="Malgun Gothic"/>
                <a:cs typeface="Malgun Gothic"/>
              </a:rPr>
              <a:t> </a:t>
            </a:r>
            <a:r>
              <a:rPr sz="1750" i="1" spc="-65" dirty="0">
                <a:latin typeface="Malgun Gothic"/>
                <a:cs typeface="Malgun Gothic"/>
              </a:rPr>
              <a:t>variabili</a:t>
            </a:r>
            <a:endParaRPr sz="1750">
              <a:latin typeface="Malgun Gothic"/>
              <a:cs typeface="Malgun Gothic"/>
            </a:endParaRPr>
          </a:p>
          <a:p>
            <a:pPr marL="6334760" marR="447040" indent="-342900">
              <a:lnSpc>
                <a:spcPts val="1900"/>
              </a:lnSpc>
              <a:spcBef>
                <a:spcPts val="35"/>
              </a:spcBef>
              <a:buAutoNum type="arabicPeriod" startAt="3"/>
              <a:tabLst>
                <a:tab pos="6334760" algn="l"/>
                <a:tab pos="6335395" algn="l"/>
              </a:tabLst>
            </a:pPr>
            <a:r>
              <a:rPr sz="1750" i="1" spc="-50" dirty="0">
                <a:latin typeface="Malgun Gothic"/>
                <a:cs typeface="Malgun Gothic"/>
              </a:rPr>
              <a:t>Si </a:t>
            </a:r>
            <a:r>
              <a:rPr sz="1750" i="1" spc="-80" dirty="0">
                <a:latin typeface="Malgun Gothic"/>
                <a:cs typeface="Malgun Gothic"/>
              </a:rPr>
              <a:t>scrivono </a:t>
            </a:r>
            <a:r>
              <a:rPr sz="1750" i="1" spc="-75" dirty="0">
                <a:latin typeface="Malgun Gothic"/>
                <a:cs typeface="Malgun Gothic"/>
              </a:rPr>
              <a:t>tutte</a:t>
            </a:r>
            <a:r>
              <a:rPr sz="1750" i="1" spc="-229" dirty="0">
                <a:latin typeface="Malgun Gothic"/>
                <a:cs typeface="Malgun Gothic"/>
              </a:rPr>
              <a:t> </a:t>
            </a:r>
            <a:r>
              <a:rPr sz="1750" i="1" spc="-55" dirty="0">
                <a:latin typeface="Malgun Gothic"/>
                <a:cs typeface="Malgun Gothic"/>
              </a:rPr>
              <a:t>le  </a:t>
            </a:r>
            <a:r>
              <a:rPr sz="1750" i="1" spc="-85" dirty="0">
                <a:latin typeface="Malgun Gothic"/>
                <a:cs typeface="Malgun Gothic"/>
              </a:rPr>
              <a:t>combinazioni</a:t>
            </a:r>
            <a:endParaRPr sz="1750">
              <a:latin typeface="Malgun Gothic"/>
              <a:cs typeface="Malgun Gothic"/>
            </a:endParaRPr>
          </a:p>
          <a:p>
            <a:pPr marL="6334760" indent="-342900">
              <a:lnSpc>
                <a:spcPts val="1764"/>
              </a:lnSpc>
              <a:buAutoNum type="arabicPeriod" startAt="3"/>
              <a:tabLst>
                <a:tab pos="6334760" algn="l"/>
                <a:tab pos="6335395" algn="l"/>
              </a:tabLst>
            </a:pPr>
            <a:r>
              <a:rPr sz="1750" i="1" spc="-50" dirty="0">
                <a:latin typeface="Malgun Gothic"/>
                <a:cs typeface="Malgun Gothic"/>
              </a:rPr>
              <a:t>Si </a:t>
            </a:r>
            <a:r>
              <a:rPr sz="1750" i="1" spc="-75" dirty="0">
                <a:latin typeface="Malgun Gothic"/>
                <a:cs typeface="Malgun Gothic"/>
              </a:rPr>
              <a:t>interpreta </a:t>
            </a:r>
            <a:r>
              <a:rPr sz="1750" i="1" spc="-80" dirty="0">
                <a:latin typeface="Malgun Gothic"/>
                <a:cs typeface="Malgun Gothic"/>
              </a:rPr>
              <a:t>ogni</a:t>
            </a:r>
            <a:r>
              <a:rPr sz="1750" i="1" spc="-200" dirty="0">
                <a:latin typeface="Malgun Gothic"/>
                <a:cs typeface="Malgun Gothic"/>
              </a:rPr>
              <a:t> </a:t>
            </a:r>
            <a:r>
              <a:rPr sz="1750" i="1" spc="-65" dirty="0">
                <a:latin typeface="Malgun Gothic"/>
                <a:cs typeface="Malgun Gothic"/>
              </a:rPr>
              <a:t>riga</a:t>
            </a:r>
            <a:endParaRPr sz="1750">
              <a:latin typeface="Malgun Gothic"/>
              <a:cs typeface="Malgun Gothic"/>
            </a:endParaRPr>
          </a:p>
          <a:p>
            <a:pPr marL="6334760" marR="5080" algn="just">
              <a:lnSpc>
                <a:spcPct val="90300"/>
              </a:lnSpc>
              <a:spcBef>
                <a:spcPts val="110"/>
              </a:spcBef>
            </a:pPr>
            <a:r>
              <a:rPr sz="1750" i="1" spc="-60" dirty="0">
                <a:latin typeface="Malgun Gothic"/>
                <a:cs typeface="Malgun Gothic"/>
              </a:rPr>
              <a:t>in </a:t>
            </a:r>
            <a:r>
              <a:rPr sz="1750" i="1" spc="-90" dirty="0">
                <a:latin typeface="Malgun Gothic"/>
                <a:cs typeface="Malgun Gothic"/>
              </a:rPr>
              <a:t>base </a:t>
            </a:r>
            <a:r>
              <a:rPr sz="1750" i="1" spc="-50" dirty="0">
                <a:latin typeface="Malgun Gothic"/>
                <a:cs typeface="Malgun Gothic"/>
              </a:rPr>
              <a:t>al </a:t>
            </a:r>
            <a:r>
              <a:rPr sz="1750" i="1" spc="-95" dirty="0">
                <a:latin typeface="Malgun Gothic"/>
                <a:cs typeface="Malgun Gothic"/>
              </a:rPr>
              <a:t>problema </a:t>
            </a:r>
            <a:r>
              <a:rPr sz="1750" i="1" spc="-50" dirty="0">
                <a:latin typeface="Malgun Gothic"/>
                <a:cs typeface="Malgun Gothic"/>
              </a:rPr>
              <a:t>e  </a:t>
            </a:r>
            <a:r>
              <a:rPr sz="1750" i="1" spc="-45" dirty="0">
                <a:latin typeface="Malgun Gothic"/>
                <a:cs typeface="Malgun Gothic"/>
              </a:rPr>
              <a:t>si </a:t>
            </a:r>
            <a:r>
              <a:rPr sz="1750" i="1" spc="-60" dirty="0">
                <a:latin typeface="Malgun Gothic"/>
                <a:cs typeface="Malgun Gothic"/>
              </a:rPr>
              <a:t>riporta </a:t>
            </a:r>
            <a:r>
              <a:rPr sz="1750" i="1" spc="-40" dirty="0">
                <a:latin typeface="Malgun Gothic"/>
                <a:cs typeface="Malgun Gothic"/>
              </a:rPr>
              <a:t>il </a:t>
            </a:r>
            <a:r>
              <a:rPr sz="1750" i="1" spc="-90" dirty="0">
                <a:latin typeface="Malgun Gothic"/>
                <a:cs typeface="Malgun Gothic"/>
              </a:rPr>
              <a:t>valore </a:t>
            </a:r>
            <a:r>
              <a:rPr sz="1750" i="1" spc="-75" dirty="0">
                <a:latin typeface="Malgun Gothic"/>
                <a:cs typeface="Malgun Gothic"/>
              </a:rPr>
              <a:t>che  </a:t>
            </a:r>
            <a:r>
              <a:rPr sz="1750" i="1" spc="-85" dirty="0">
                <a:latin typeface="Malgun Gothic"/>
                <a:cs typeface="Malgun Gothic"/>
              </a:rPr>
              <a:t>deve </a:t>
            </a:r>
            <a:r>
              <a:rPr sz="1750" i="1" spc="-90" dirty="0">
                <a:latin typeface="Malgun Gothic"/>
                <a:cs typeface="Malgun Gothic"/>
              </a:rPr>
              <a:t>assumere</a:t>
            </a:r>
            <a:r>
              <a:rPr sz="1750" i="1" spc="-175" dirty="0">
                <a:latin typeface="Malgun Gothic"/>
                <a:cs typeface="Malgun Gothic"/>
              </a:rPr>
              <a:t> </a:t>
            </a:r>
            <a:r>
              <a:rPr sz="1750" i="1" spc="-105" dirty="0">
                <a:latin typeface="Malgun Gothic"/>
                <a:cs typeface="Malgun Gothic"/>
              </a:rPr>
              <a:t>l’output</a:t>
            </a:r>
            <a:endParaRPr sz="1750">
              <a:latin typeface="Malgun Gothic"/>
              <a:cs typeface="Malgun Gothic"/>
            </a:endParaRPr>
          </a:p>
          <a:p>
            <a:pPr marL="6334760" indent="-342900">
              <a:lnSpc>
                <a:spcPts val="1750"/>
              </a:lnSpc>
              <a:buAutoNum type="arabicPeriod" startAt="5"/>
              <a:tabLst>
                <a:tab pos="6334760" algn="l"/>
                <a:tab pos="6335395" algn="l"/>
              </a:tabLst>
            </a:pPr>
            <a:r>
              <a:rPr sz="1750" i="1" spc="-50" dirty="0">
                <a:latin typeface="Malgun Gothic"/>
                <a:cs typeface="Malgun Gothic"/>
              </a:rPr>
              <a:t>Si </a:t>
            </a:r>
            <a:r>
              <a:rPr sz="1750" i="1" spc="-85" dirty="0">
                <a:latin typeface="Malgun Gothic"/>
                <a:cs typeface="Malgun Gothic"/>
              </a:rPr>
              <a:t>considerano </a:t>
            </a:r>
            <a:r>
              <a:rPr sz="1750" i="1" spc="-75" dirty="0">
                <a:latin typeface="Malgun Gothic"/>
                <a:cs typeface="Malgun Gothic"/>
              </a:rPr>
              <a:t>solo</a:t>
            </a:r>
            <a:r>
              <a:rPr sz="1750" i="1" spc="-190" dirty="0">
                <a:latin typeface="Malgun Gothic"/>
                <a:cs typeface="Malgun Gothic"/>
              </a:rPr>
              <a:t> </a:t>
            </a:r>
            <a:r>
              <a:rPr sz="1750" i="1" spc="-80" dirty="0">
                <a:latin typeface="Malgun Gothic"/>
                <a:cs typeface="Malgun Gothic"/>
              </a:rPr>
              <a:t>le</a:t>
            </a:r>
            <a:endParaRPr sz="1750">
              <a:latin typeface="Malgun Gothic"/>
              <a:cs typeface="Malgun Gothic"/>
            </a:endParaRPr>
          </a:p>
          <a:p>
            <a:pPr marL="6334760" marR="58419">
              <a:lnSpc>
                <a:spcPct val="90500"/>
              </a:lnSpc>
              <a:spcBef>
                <a:spcPts val="150"/>
              </a:spcBef>
            </a:pPr>
            <a:r>
              <a:rPr sz="1750" i="1" spc="-65" dirty="0">
                <a:latin typeface="Malgun Gothic"/>
                <a:cs typeface="Malgun Gothic"/>
              </a:rPr>
              <a:t>righe </a:t>
            </a:r>
            <a:r>
              <a:rPr sz="1750" i="1" spc="-55" dirty="0">
                <a:latin typeface="Malgun Gothic"/>
                <a:cs typeface="Malgun Gothic"/>
              </a:rPr>
              <a:t>in </a:t>
            </a:r>
            <a:r>
              <a:rPr sz="1750" i="1" spc="-60" dirty="0">
                <a:latin typeface="Malgun Gothic"/>
                <a:cs typeface="Malgun Gothic"/>
              </a:rPr>
              <a:t>cui </a:t>
            </a:r>
            <a:r>
              <a:rPr sz="1750" i="1" spc="-100" dirty="0">
                <a:latin typeface="Malgun Gothic"/>
                <a:cs typeface="Malgun Gothic"/>
              </a:rPr>
              <a:t>l’output  </a:t>
            </a:r>
            <a:r>
              <a:rPr sz="1750" i="1" spc="-80" dirty="0">
                <a:latin typeface="Malgun Gothic"/>
                <a:cs typeface="Malgun Gothic"/>
              </a:rPr>
              <a:t>vale </a:t>
            </a:r>
            <a:r>
              <a:rPr sz="1750" i="1" spc="-55" dirty="0">
                <a:latin typeface="Malgun Gothic"/>
                <a:cs typeface="Malgun Gothic"/>
              </a:rPr>
              <a:t>1 </a:t>
            </a:r>
            <a:r>
              <a:rPr sz="1750" i="1" spc="-50" dirty="0">
                <a:latin typeface="Malgun Gothic"/>
                <a:cs typeface="Malgun Gothic"/>
              </a:rPr>
              <a:t>e </a:t>
            </a:r>
            <a:r>
              <a:rPr sz="1750" i="1" spc="-45" dirty="0">
                <a:latin typeface="Malgun Gothic"/>
                <a:cs typeface="Malgun Gothic"/>
              </a:rPr>
              <a:t>si </a:t>
            </a:r>
            <a:r>
              <a:rPr sz="1750" i="1" spc="-65" dirty="0">
                <a:latin typeface="Malgun Gothic"/>
                <a:cs typeface="Malgun Gothic"/>
              </a:rPr>
              <a:t>scrive </a:t>
            </a:r>
            <a:r>
              <a:rPr sz="1750" i="1" spc="-60" dirty="0">
                <a:latin typeface="Malgun Gothic"/>
                <a:cs typeface="Malgun Gothic"/>
              </a:rPr>
              <a:t>la  </a:t>
            </a:r>
            <a:r>
              <a:rPr sz="1750" i="1" spc="-80" dirty="0">
                <a:latin typeface="Malgun Gothic"/>
                <a:cs typeface="Malgun Gothic"/>
              </a:rPr>
              <a:t>funzione </a:t>
            </a:r>
            <a:r>
              <a:rPr sz="1750" i="1" spc="-90" dirty="0">
                <a:latin typeface="Malgun Gothic"/>
                <a:cs typeface="Malgun Gothic"/>
              </a:rPr>
              <a:t>come</a:t>
            </a:r>
            <a:r>
              <a:rPr sz="1750" i="1" spc="-200" dirty="0">
                <a:latin typeface="Malgun Gothic"/>
                <a:cs typeface="Malgun Gothic"/>
              </a:rPr>
              <a:t> </a:t>
            </a:r>
            <a:r>
              <a:rPr sz="1750" i="1" spc="-95" dirty="0">
                <a:latin typeface="Malgun Gothic"/>
                <a:cs typeface="Malgun Gothic"/>
              </a:rPr>
              <a:t>somma  </a:t>
            </a:r>
            <a:r>
              <a:rPr sz="1750" i="1" spc="-60" dirty="0">
                <a:latin typeface="Malgun Gothic"/>
                <a:cs typeface="Malgun Gothic"/>
              </a:rPr>
              <a:t>di </a:t>
            </a:r>
            <a:r>
              <a:rPr sz="1750" i="1" spc="-80" dirty="0">
                <a:latin typeface="Malgun Gothic"/>
                <a:cs typeface="Malgun Gothic"/>
              </a:rPr>
              <a:t>prodotti</a:t>
            </a:r>
            <a:r>
              <a:rPr sz="1750" i="1" spc="-160" dirty="0">
                <a:latin typeface="Malgun Gothic"/>
                <a:cs typeface="Malgun Gothic"/>
              </a:rPr>
              <a:t> </a:t>
            </a:r>
            <a:r>
              <a:rPr sz="1750" i="1" spc="-65" dirty="0">
                <a:latin typeface="Malgun Gothic"/>
                <a:cs typeface="Malgun Gothic"/>
              </a:rPr>
              <a:t>logici</a:t>
            </a:r>
            <a:endParaRPr sz="17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9119" y="625856"/>
            <a:ext cx="2134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ESERCIZI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4339" y="1795017"/>
            <a:ext cx="748347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69545" indent="-28638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Si scriva, utilizzando gli operatori booleani AND, </a:t>
            </a:r>
            <a:r>
              <a:rPr sz="1800" dirty="0">
                <a:latin typeface="Arial"/>
                <a:cs typeface="Arial"/>
              </a:rPr>
              <a:t>OR, </a:t>
            </a:r>
            <a:r>
              <a:rPr sz="1800" spc="-85" dirty="0">
                <a:latin typeface="Arial"/>
                <a:cs typeface="Arial"/>
              </a:rPr>
              <a:t>NOT, </a:t>
            </a:r>
            <a:r>
              <a:rPr sz="1800" spc="-15" dirty="0">
                <a:latin typeface="Arial"/>
                <a:cs typeface="Arial"/>
              </a:rPr>
              <a:t>la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funzione  </a:t>
            </a:r>
            <a:r>
              <a:rPr sz="1800" spc="-20" dirty="0">
                <a:latin typeface="Arial"/>
                <a:cs typeface="Arial"/>
              </a:rPr>
              <a:t>booleana </a:t>
            </a:r>
            <a:r>
              <a:rPr sz="1800" spc="-5" dirty="0">
                <a:latin typeface="Arial"/>
                <a:cs typeface="Arial"/>
              </a:rPr>
              <a:t>che ritorna in uscita il valore 1 se sono veri </a:t>
            </a:r>
            <a:r>
              <a:rPr sz="1800" spc="-15" dirty="0">
                <a:latin typeface="Arial"/>
                <a:cs typeface="Arial"/>
              </a:rPr>
              <a:t>due dei </a:t>
            </a:r>
            <a:r>
              <a:rPr sz="1800" spc="-5" dirty="0">
                <a:latin typeface="Arial"/>
                <a:cs typeface="Arial"/>
              </a:rPr>
              <a:t>quattro  input</a:t>
            </a:r>
            <a:endParaRPr sz="1800">
              <a:latin typeface="Arial"/>
              <a:cs typeface="Arial"/>
            </a:endParaRPr>
          </a:p>
          <a:p>
            <a:pPr marL="299085" marR="4889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Scrivere, utilizzando gli operatori </a:t>
            </a:r>
            <a:r>
              <a:rPr sz="1800" spc="-10" dirty="0">
                <a:latin typeface="Arial"/>
                <a:cs typeface="Arial"/>
              </a:rPr>
              <a:t>booleani </a:t>
            </a:r>
            <a:r>
              <a:rPr sz="1800" spc="-5" dirty="0">
                <a:latin typeface="Arial"/>
                <a:cs typeface="Arial"/>
              </a:rPr>
              <a:t>AND, </a:t>
            </a:r>
            <a:r>
              <a:rPr sz="1800" dirty="0">
                <a:latin typeface="Arial"/>
                <a:cs typeface="Arial"/>
              </a:rPr>
              <a:t>OR e </a:t>
            </a:r>
            <a:r>
              <a:rPr sz="1800" spc="-85" dirty="0">
                <a:latin typeface="Arial"/>
                <a:cs typeface="Arial"/>
              </a:rPr>
              <a:t>NOT,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3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funzione  logica che riceve in ingresso un numero binario su quattro bit e  restituisce </a:t>
            </a:r>
            <a:r>
              <a:rPr sz="1800" dirty="0">
                <a:latin typeface="Arial"/>
                <a:cs typeface="Arial"/>
              </a:rPr>
              <a:t>VERO </a:t>
            </a:r>
            <a:r>
              <a:rPr sz="1800" spc="-5" dirty="0">
                <a:latin typeface="Arial"/>
                <a:cs typeface="Arial"/>
              </a:rPr>
              <a:t>se e solo se il numero in ingresso è compreso </a:t>
            </a:r>
            <a:r>
              <a:rPr sz="1800" dirty="0">
                <a:latin typeface="Arial"/>
                <a:cs typeface="Arial"/>
              </a:rPr>
              <a:t>tra </a:t>
            </a:r>
            <a:r>
              <a:rPr sz="1800" spc="-5" dirty="0">
                <a:latin typeface="Arial"/>
                <a:cs typeface="Arial"/>
              </a:rPr>
              <a:t>4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  7.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Progettare una </a:t>
            </a:r>
            <a:r>
              <a:rPr sz="1800" dirty="0">
                <a:latin typeface="Arial"/>
                <a:cs typeface="Arial"/>
              </a:rPr>
              <a:t>rete </a:t>
            </a:r>
            <a:r>
              <a:rPr sz="1800" spc="-5" dirty="0">
                <a:latin typeface="Arial"/>
                <a:cs typeface="Arial"/>
              </a:rPr>
              <a:t>combinatoria che realizzi </a:t>
            </a:r>
            <a:r>
              <a:rPr sz="1800" spc="-20" dirty="0">
                <a:latin typeface="Arial"/>
                <a:cs typeface="Arial"/>
              </a:rPr>
              <a:t>un’ALU </a:t>
            </a:r>
            <a:r>
              <a:rPr sz="1800" spc="-5" dirty="0">
                <a:latin typeface="Arial"/>
                <a:cs typeface="Arial"/>
              </a:rPr>
              <a:t>ad 1 bit capace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eseguire </a:t>
            </a:r>
            <a:r>
              <a:rPr sz="1800" dirty="0">
                <a:latin typeface="Arial"/>
                <a:cs typeface="Arial"/>
              </a:rPr>
              <a:t>le </a:t>
            </a:r>
            <a:r>
              <a:rPr sz="1800" spc="-10" dirty="0">
                <a:latin typeface="Arial"/>
                <a:cs typeface="Arial"/>
              </a:rPr>
              <a:t>operazioni </a:t>
            </a:r>
            <a:r>
              <a:rPr sz="1800" spc="-5" dirty="0">
                <a:latin typeface="Arial"/>
                <a:cs typeface="Arial"/>
              </a:rPr>
              <a:t>logiche bit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bit di AND, </a:t>
            </a:r>
            <a:r>
              <a:rPr sz="1800" dirty="0">
                <a:latin typeface="Arial"/>
                <a:cs typeface="Arial"/>
              </a:rPr>
              <a:t>OR, </a:t>
            </a:r>
            <a:r>
              <a:rPr sz="1800" spc="-85" dirty="0">
                <a:latin typeface="Arial"/>
                <a:cs typeface="Arial"/>
              </a:rPr>
              <a:t>NOT,</a:t>
            </a:r>
            <a:r>
              <a:rPr sz="1800" spc="-35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XOR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34740" y="4649723"/>
            <a:ext cx="1591056" cy="867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0011" y="4581144"/>
            <a:ext cx="1600200" cy="867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57983" y="5460491"/>
            <a:ext cx="522731" cy="201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43955" y="4852415"/>
            <a:ext cx="2429255" cy="4480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9119" y="625856"/>
            <a:ext cx="2134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ESERCIZI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9571" y="1772411"/>
            <a:ext cx="16383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4339" y="1581662"/>
            <a:ext cx="4716145" cy="88773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800" spc="-25" dirty="0">
                <a:latin typeface="Arial"/>
                <a:cs typeface="Arial"/>
              </a:rPr>
              <a:t>Trovare </a:t>
            </a:r>
            <a:r>
              <a:rPr sz="1800" spc="-5" dirty="0">
                <a:latin typeface="Arial"/>
                <a:cs typeface="Arial"/>
              </a:rPr>
              <a:t>le espressioni per le funzioni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booleane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800" spc="-5" dirty="0">
                <a:latin typeface="Arial"/>
                <a:cs typeface="Arial"/>
              </a:rPr>
              <a:t>Definite come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segue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5567" y="2945892"/>
            <a:ext cx="2706624" cy="6995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79035" y="2977895"/>
            <a:ext cx="2397252" cy="1072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4339" y="4882642"/>
            <a:ext cx="5518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Verificare </a:t>
            </a:r>
            <a:r>
              <a:rPr sz="1800" spc="-5" dirty="0">
                <a:latin typeface="Arial"/>
                <a:cs typeface="Arial"/>
              </a:rPr>
              <a:t>se la funzione </a:t>
            </a:r>
            <a:r>
              <a:rPr sz="1800" i="1" spc="-5" dirty="0">
                <a:latin typeface="Arial"/>
                <a:cs typeface="Arial"/>
              </a:rPr>
              <a:t>g </a:t>
            </a:r>
            <a:r>
              <a:rPr sz="1800" spc="-5" dirty="0">
                <a:latin typeface="Arial"/>
                <a:cs typeface="Arial"/>
              </a:rPr>
              <a:t>è equivalente alla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seguente: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10967" y="5590032"/>
            <a:ext cx="3976115" cy="5105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47916" y="5708903"/>
            <a:ext cx="190500" cy="457200"/>
          </a:xfrm>
          <a:custGeom>
            <a:avLst/>
            <a:gdLst/>
            <a:ahLst/>
            <a:cxnLst/>
            <a:rect l="l" t="t" r="r" b="b"/>
            <a:pathLst>
              <a:path w="190500" h="457200">
                <a:moveTo>
                  <a:pt x="95250" y="0"/>
                </a:moveTo>
                <a:lnTo>
                  <a:pt x="47116" y="31203"/>
                </a:lnTo>
                <a:lnTo>
                  <a:pt x="27812" y="66954"/>
                </a:lnTo>
                <a:lnTo>
                  <a:pt x="12953" y="113220"/>
                </a:lnTo>
                <a:lnTo>
                  <a:pt x="3428" y="167830"/>
                </a:lnTo>
                <a:lnTo>
                  <a:pt x="0" y="228600"/>
                </a:lnTo>
                <a:lnTo>
                  <a:pt x="3428" y="289369"/>
                </a:lnTo>
                <a:lnTo>
                  <a:pt x="12953" y="343979"/>
                </a:lnTo>
                <a:lnTo>
                  <a:pt x="27812" y="390245"/>
                </a:lnTo>
                <a:lnTo>
                  <a:pt x="47116" y="425983"/>
                </a:lnTo>
                <a:lnTo>
                  <a:pt x="95250" y="457200"/>
                </a:lnTo>
                <a:lnTo>
                  <a:pt x="120523" y="449033"/>
                </a:lnTo>
                <a:lnTo>
                  <a:pt x="162559" y="390245"/>
                </a:lnTo>
                <a:lnTo>
                  <a:pt x="177545" y="343979"/>
                </a:lnTo>
                <a:lnTo>
                  <a:pt x="187070" y="289369"/>
                </a:lnTo>
                <a:lnTo>
                  <a:pt x="190500" y="228600"/>
                </a:lnTo>
                <a:lnTo>
                  <a:pt x="187070" y="167830"/>
                </a:lnTo>
                <a:lnTo>
                  <a:pt x="177545" y="113220"/>
                </a:lnTo>
                <a:lnTo>
                  <a:pt x="162559" y="66954"/>
                </a:lnTo>
                <a:lnTo>
                  <a:pt x="143255" y="31203"/>
                </a:lnTo>
                <a:lnTo>
                  <a:pt x="95250" y="0"/>
                </a:lnTo>
                <a:close/>
              </a:path>
            </a:pathLst>
          </a:custGeom>
          <a:solidFill>
            <a:srgbClr val="B9DF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47916" y="5708903"/>
            <a:ext cx="190500" cy="457200"/>
          </a:xfrm>
          <a:custGeom>
            <a:avLst/>
            <a:gdLst/>
            <a:ahLst/>
            <a:cxnLst/>
            <a:rect l="l" t="t" r="r" b="b"/>
            <a:pathLst>
              <a:path w="190500" h="457200">
                <a:moveTo>
                  <a:pt x="0" y="228600"/>
                </a:moveTo>
                <a:lnTo>
                  <a:pt x="3428" y="167830"/>
                </a:lnTo>
                <a:lnTo>
                  <a:pt x="12953" y="113220"/>
                </a:lnTo>
                <a:lnTo>
                  <a:pt x="27812" y="66954"/>
                </a:lnTo>
                <a:lnTo>
                  <a:pt x="47116" y="31203"/>
                </a:lnTo>
                <a:lnTo>
                  <a:pt x="95250" y="0"/>
                </a:lnTo>
                <a:lnTo>
                  <a:pt x="120523" y="8166"/>
                </a:lnTo>
                <a:lnTo>
                  <a:pt x="162559" y="66954"/>
                </a:lnTo>
                <a:lnTo>
                  <a:pt x="177545" y="113220"/>
                </a:lnTo>
                <a:lnTo>
                  <a:pt x="187070" y="167830"/>
                </a:lnTo>
                <a:lnTo>
                  <a:pt x="190500" y="228600"/>
                </a:lnTo>
                <a:lnTo>
                  <a:pt x="187070" y="289369"/>
                </a:lnTo>
                <a:lnTo>
                  <a:pt x="177545" y="343979"/>
                </a:lnTo>
                <a:lnTo>
                  <a:pt x="162559" y="390245"/>
                </a:lnTo>
                <a:lnTo>
                  <a:pt x="143255" y="425983"/>
                </a:lnTo>
                <a:lnTo>
                  <a:pt x="95250" y="457200"/>
                </a:lnTo>
                <a:lnTo>
                  <a:pt x="69850" y="449033"/>
                </a:lnTo>
                <a:lnTo>
                  <a:pt x="27812" y="390245"/>
                </a:lnTo>
                <a:lnTo>
                  <a:pt x="12953" y="343979"/>
                </a:lnTo>
                <a:lnTo>
                  <a:pt x="3428" y="289369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1212" y="4767453"/>
            <a:ext cx="4598035" cy="132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Lucida Sans Unicode"/>
                <a:cs typeface="Lucida Sans Unicode"/>
              </a:rPr>
              <a:t>Parola </a:t>
            </a:r>
            <a:r>
              <a:rPr sz="2800" spc="-145" dirty="0">
                <a:latin typeface="Lucida Sans Unicode"/>
                <a:cs typeface="Lucida Sans Unicode"/>
              </a:rPr>
              <a:t>originaria</a:t>
            </a:r>
            <a:r>
              <a:rPr sz="2800" spc="-350" dirty="0">
                <a:latin typeface="Lucida Sans Unicode"/>
                <a:cs typeface="Lucida Sans Unicode"/>
              </a:rPr>
              <a:t> </a:t>
            </a:r>
            <a:r>
              <a:rPr sz="2800" spc="-70" dirty="0">
                <a:latin typeface="Lucida Sans Unicode"/>
                <a:cs typeface="Lucida Sans Unicode"/>
              </a:rPr>
              <a:t>(trasmessa)</a:t>
            </a:r>
            <a:endParaRPr sz="2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479"/>
              </a:spcBef>
            </a:pPr>
            <a:r>
              <a:rPr sz="2800" spc="-35" dirty="0">
                <a:latin typeface="Lucida Sans Unicode"/>
                <a:cs typeface="Lucida Sans Unicode"/>
              </a:rPr>
              <a:t>Parola </a:t>
            </a:r>
            <a:r>
              <a:rPr sz="2800" spc="-114" dirty="0">
                <a:latin typeface="Lucida Sans Unicode"/>
                <a:cs typeface="Lucida Sans Unicode"/>
              </a:rPr>
              <a:t>finale</a:t>
            </a:r>
            <a:r>
              <a:rPr sz="2800" spc="-355" dirty="0">
                <a:latin typeface="Lucida Sans Unicode"/>
                <a:cs typeface="Lucida Sans Unicode"/>
              </a:rPr>
              <a:t> </a:t>
            </a:r>
            <a:r>
              <a:rPr sz="2800" spc="-80" dirty="0">
                <a:latin typeface="Lucida Sans Unicode"/>
                <a:cs typeface="Lucida Sans Unicode"/>
              </a:rPr>
              <a:t>(ricevuta)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49466" y="4767453"/>
            <a:ext cx="1235075" cy="132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5" dirty="0">
                <a:latin typeface="Lucida Sans Unicode"/>
                <a:cs typeface="Lucida Sans Unicode"/>
              </a:rPr>
              <a:t>1001</a:t>
            </a:r>
            <a:r>
              <a:rPr sz="2800" spc="-215" dirty="0">
                <a:latin typeface="Lucida Sans Unicode"/>
                <a:cs typeface="Lucida Sans Unicode"/>
              </a:rPr>
              <a:t>0</a:t>
            </a:r>
            <a:r>
              <a:rPr sz="2800" spc="-5" dirty="0">
                <a:latin typeface="Lucida Sans Unicode"/>
                <a:cs typeface="Lucida Sans Unicode"/>
              </a:rPr>
              <a:t>0</a:t>
            </a:r>
            <a:endParaRPr sz="2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479"/>
              </a:spcBef>
            </a:pPr>
            <a:r>
              <a:rPr sz="2800" spc="-225" dirty="0">
                <a:latin typeface="Lucida Sans Unicode"/>
                <a:cs typeface="Lucida Sans Unicode"/>
              </a:rPr>
              <a:t>1001</a:t>
            </a:r>
            <a:r>
              <a:rPr sz="2800" spc="-215" dirty="0">
                <a:latin typeface="Lucida Sans Unicode"/>
                <a:cs typeface="Lucida Sans Unicode"/>
              </a:rPr>
              <a:t>1</a:t>
            </a:r>
            <a:r>
              <a:rPr sz="2800" spc="-5" dirty="0">
                <a:latin typeface="Lucida Sans Unicode"/>
                <a:cs typeface="Lucida Sans Unicode"/>
              </a:rPr>
              <a:t>0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79119" y="625856"/>
            <a:ext cx="49028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Error </a:t>
            </a:r>
            <a:r>
              <a:rPr spc="-5" dirty="0"/>
              <a:t>Correcting</a:t>
            </a:r>
            <a:r>
              <a:rPr spc="-200" dirty="0"/>
              <a:t> </a:t>
            </a:r>
            <a:r>
              <a:rPr spc="-5" dirty="0"/>
              <a:t>Codes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79728" y="1560250"/>
            <a:ext cx="7928609" cy="77914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309"/>
              </a:spcBef>
              <a:tabLst>
                <a:tab pos="1480185" algn="l"/>
                <a:tab pos="2789555" algn="l"/>
                <a:tab pos="6003925" algn="l"/>
                <a:tab pos="6764655" algn="l"/>
              </a:tabLst>
            </a:pPr>
            <a:r>
              <a:rPr sz="1750" i="1" spc="-100" dirty="0">
                <a:latin typeface="Malgun Gothic"/>
                <a:cs typeface="Malgun Gothic"/>
              </a:rPr>
              <a:t>Per</a:t>
            </a:r>
            <a:r>
              <a:rPr sz="1750" i="1" spc="-120" dirty="0">
                <a:latin typeface="Malgun Gothic"/>
                <a:cs typeface="Malgun Gothic"/>
              </a:rPr>
              <a:t> </a:t>
            </a:r>
            <a:r>
              <a:rPr sz="1750" i="1" spc="-75" dirty="0">
                <a:latin typeface="Malgun Gothic"/>
                <a:cs typeface="Malgun Gothic"/>
              </a:rPr>
              <a:t>vari</a:t>
            </a:r>
            <a:r>
              <a:rPr sz="1750" i="1" spc="-85" dirty="0">
                <a:latin typeface="Malgun Gothic"/>
                <a:cs typeface="Malgun Gothic"/>
              </a:rPr>
              <a:t> </a:t>
            </a:r>
            <a:r>
              <a:rPr sz="1750" i="1" spc="-80" dirty="0">
                <a:latin typeface="Malgun Gothic"/>
                <a:cs typeface="Malgun Gothic"/>
              </a:rPr>
              <a:t>motivi	</a:t>
            </a:r>
            <a:r>
              <a:rPr sz="1750" i="1" spc="-90" dirty="0">
                <a:latin typeface="Malgun Gothic"/>
                <a:cs typeface="Malgun Gothic"/>
              </a:rPr>
              <a:t>come </a:t>
            </a:r>
            <a:r>
              <a:rPr sz="1750" i="1" spc="-40" dirty="0">
                <a:latin typeface="Malgun Gothic"/>
                <a:cs typeface="Malgun Gothic"/>
              </a:rPr>
              <a:t>il </a:t>
            </a:r>
            <a:r>
              <a:rPr sz="1750" i="1" spc="-90" dirty="0">
                <a:latin typeface="Malgun Gothic"/>
                <a:cs typeface="Malgun Gothic"/>
              </a:rPr>
              <a:t>cambiamento </a:t>
            </a:r>
            <a:r>
              <a:rPr sz="1750" i="1" spc="-60" dirty="0">
                <a:latin typeface="Malgun Gothic"/>
                <a:cs typeface="Malgun Gothic"/>
              </a:rPr>
              <a:t>di </a:t>
            </a:r>
            <a:r>
              <a:rPr sz="1750" i="1" spc="-80" dirty="0">
                <a:latin typeface="Malgun Gothic"/>
                <a:cs typeface="Malgun Gothic"/>
              </a:rPr>
              <a:t>tensione </a:t>
            </a:r>
            <a:r>
              <a:rPr sz="1750" i="1" spc="-60" dirty="0">
                <a:latin typeface="Malgun Gothic"/>
                <a:cs typeface="Malgun Gothic"/>
              </a:rPr>
              <a:t>di </a:t>
            </a:r>
            <a:r>
              <a:rPr sz="1750" i="1" spc="-80" dirty="0">
                <a:latin typeface="Malgun Gothic"/>
                <a:cs typeface="Malgun Gothic"/>
              </a:rPr>
              <a:t>alimentazione </a:t>
            </a:r>
            <a:r>
              <a:rPr sz="1750" i="1" spc="-70" dirty="0">
                <a:latin typeface="Malgun Gothic"/>
                <a:cs typeface="Malgun Gothic"/>
              </a:rPr>
              <a:t>del </a:t>
            </a:r>
            <a:r>
              <a:rPr sz="1750" i="1" spc="-65" dirty="0">
                <a:latin typeface="Malgun Gothic"/>
                <a:cs typeface="Malgun Gothic"/>
              </a:rPr>
              <a:t>chip,  </a:t>
            </a:r>
            <a:r>
              <a:rPr sz="1750" i="1" spc="-85" dirty="0">
                <a:latin typeface="Malgun Gothic"/>
                <a:cs typeface="Malgun Gothic"/>
              </a:rPr>
              <a:t>accoppiamento </a:t>
            </a:r>
            <a:r>
              <a:rPr sz="1750" i="1" spc="-55" dirty="0">
                <a:latin typeface="Malgun Gothic"/>
                <a:cs typeface="Malgun Gothic"/>
              </a:rPr>
              <a:t>tra </a:t>
            </a:r>
            <a:r>
              <a:rPr sz="1750" i="1" spc="-50" dirty="0">
                <a:latin typeface="Malgun Gothic"/>
                <a:cs typeface="Malgun Gothic"/>
              </a:rPr>
              <a:t>le </a:t>
            </a:r>
            <a:r>
              <a:rPr sz="1750" i="1" spc="-60" dirty="0">
                <a:latin typeface="Malgun Gothic"/>
                <a:cs typeface="Malgun Gothic"/>
              </a:rPr>
              <a:t>piste, </a:t>
            </a:r>
            <a:r>
              <a:rPr sz="1750" i="1" spc="-85" dirty="0">
                <a:latin typeface="Malgun Gothic"/>
                <a:cs typeface="Malgun Gothic"/>
              </a:rPr>
              <a:t>fenomeni </a:t>
            </a:r>
            <a:r>
              <a:rPr sz="1750" i="1" spc="-80" dirty="0">
                <a:latin typeface="Malgun Gothic"/>
                <a:cs typeface="Malgun Gothic"/>
              </a:rPr>
              <a:t>atmosferici </a:t>
            </a:r>
            <a:r>
              <a:rPr sz="1750" i="1" spc="-60" dirty="0">
                <a:latin typeface="Malgun Gothic"/>
                <a:cs typeface="Malgun Gothic"/>
              </a:rPr>
              <a:t>o</a:t>
            </a:r>
            <a:r>
              <a:rPr sz="1750" i="1" spc="40" dirty="0">
                <a:latin typeface="Malgun Gothic"/>
                <a:cs typeface="Malgun Gothic"/>
              </a:rPr>
              <a:t> </a:t>
            </a:r>
            <a:r>
              <a:rPr sz="1750" i="1" spc="-75" dirty="0">
                <a:latin typeface="Malgun Gothic"/>
                <a:cs typeface="Malgun Gothic"/>
              </a:rPr>
              <a:t>altre</a:t>
            </a:r>
            <a:r>
              <a:rPr sz="1750" i="1" spc="-35" dirty="0">
                <a:latin typeface="Malgun Gothic"/>
                <a:cs typeface="Malgun Gothic"/>
              </a:rPr>
              <a:t> </a:t>
            </a:r>
            <a:r>
              <a:rPr sz="1750" i="1" spc="-65" dirty="0">
                <a:latin typeface="Malgun Gothic"/>
                <a:cs typeface="Malgun Gothic"/>
              </a:rPr>
              <a:t>cause,	</a:t>
            </a:r>
            <a:r>
              <a:rPr sz="1750" i="1" spc="-25" dirty="0">
                <a:latin typeface="Malgun Gothic"/>
                <a:cs typeface="Malgun Gothic"/>
              </a:rPr>
              <a:t>i</a:t>
            </a:r>
            <a:r>
              <a:rPr sz="1750" i="1" spc="-65" dirty="0">
                <a:latin typeface="Malgun Gothic"/>
                <a:cs typeface="Malgun Gothic"/>
              </a:rPr>
              <a:t> </a:t>
            </a:r>
            <a:r>
              <a:rPr sz="1750" i="1" spc="-75" dirty="0">
                <a:latin typeface="Malgun Gothic"/>
                <a:cs typeface="Malgun Gothic"/>
              </a:rPr>
              <a:t>valori	</a:t>
            </a:r>
            <a:r>
              <a:rPr sz="1750" i="1" spc="-60" dirty="0">
                <a:latin typeface="Malgun Gothic"/>
                <a:cs typeface="Malgun Gothic"/>
              </a:rPr>
              <a:t>sulle </a:t>
            </a:r>
            <a:r>
              <a:rPr sz="1750" i="1" spc="-70" dirty="0">
                <a:latin typeface="Malgun Gothic"/>
                <a:cs typeface="Malgun Gothic"/>
              </a:rPr>
              <a:t>linee</a:t>
            </a:r>
            <a:r>
              <a:rPr sz="1750" i="1" spc="-254" dirty="0">
                <a:latin typeface="Malgun Gothic"/>
                <a:cs typeface="Malgun Gothic"/>
              </a:rPr>
              <a:t> </a:t>
            </a:r>
            <a:r>
              <a:rPr sz="1750" i="1" spc="-60" dirty="0">
                <a:latin typeface="Malgun Gothic"/>
                <a:cs typeface="Malgun Gothic"/>
              </a:rPr>
              <a:t>di  </a:t>
            </a:r>
            <a:r>
              <a:rPr sz="1750" i="1" spc="-70" dirty="0">
                <a:latin typeface="Malgun Gothic"/>
                <a:cs typeface="Malgun Gothic"/>
              </a:rPr>
              <a:t>trasmissione</a:t>
            </a:r>
            <a:r>
              <a:rPr sz="1750" i="1" spc="-100" dirty="0">
                <a:latin typeface="Malgun Gothic"/>
                <a:cs typeface="Malgun Gothic"/>
              </a:rPr>
              <a:t> </a:t>
            </a:r>
            <a:r>
              <a:rPr sz="1750" i="1" spc="-85" dirty="0">
                <a:latin typeface="Malgun Gothic"/>
                <a:cs typeface="Malgun Gothic"/>
              </a:rPr>
              <a:t>possono</a:t>
            </a:r>
            <a:r>
              <a:rPr sz="1750" i="1" spc="-100" dirty="0">
                <a:latin typeface="Malgun Gothic"/>
                <a:cs typeface="Malgun Gothic"/>
              </a:rPr>
              <a:t> </a:t>
            </a:r>
            <a:r>
              <a:rPr sz="1750" i="1" spc="-80" dirty="0">
                <a:latin typeface="Malgun Gothic"/>
                <a:cs typeface="Malgun Gothic"/>
              </a:rPr>
              <a:t>essere	</a:t>
            </a:r>
            <a:r>
              <a:rPr sz="1750" i="1" spc="-70" dirty="0">
                <a:latin typeface="Malgun Gothic"/>
                <a:cs typeface="Malgun Gothic"/>
              </a:rPr>
              <a:t>modificati </a:t>
            </a:r>
            <a:r>
              <a:rPr sz="1750" i="1" spc="-55" dirty="0">
                <a:latin typeface="Malgun Gothic"/>
                <a:cs typeface="Malgun Gothic"/>
              </a:rPr>
              <a:t>e </a:t>
            </a:r>
            <a:r>
              <a:rPr sz="1750" i="1" spc="-25" dirty="0">
                <a:latin typeface="Malgun Gothic"/>
                <a:cs typeface="Malgun Gothic"/>
              </a:rPr>
              <a:t>i </a:t>
            </a:r>
            <a:r>
              <a:rPr sz="1750" i="1" spc="-70" dirty="0">
                <a:latin typeface="Malgun Gothic"/>
                <a:cs typeface="Malgun Gothic"/>
              </a:rPr>
              <a:t>dati </a:t>
            </a:r>
            <a:r>
              <a:rPr sz="1750" i="1" spc="-80" dirty="0">
                <a:latin typeface="Malgun Gothic"/>
                <a:cs typeface="Malgun Gothic"/>
              </a:rPr>
              <a:t>trasmessi</a:t>
            </a:r>
            <a:r>
              <a:rPr sz="1750" i="1" spc="-165" dirty="0">
                <a:latin typeface="Malgun Gothic"/>
                <a:cs typeface="Malgun Gothic"/>
              </a:rPr>
              <a:t> </a:t>
            </a:r>
            <a:r>
              <a:rPr sz="1750" i="1" spc="-60" dirty="0">
                <a:latin typeface="Malgun Gothic"/>
                <a:cs typeface="Malgun Gothic"/>
              </a:rPr>
              <a:t>errati.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1212" y="2393442"/>
            <a:ext cx="7790815" cy="202628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589915" marR="5080" indent="-300355">
              <a:lnSpc>
                <a:spcPts val="2700"/>
              </a:lnSpc>
              <a:spcBef>
                <a:spcPts val="735"/>
              </a:spcBef>
            </a:pPr>
            <a:r>
              <a:rPr sz="2800" spc="-5" dirty="0">
                <a:latin typeface="Lucida Sans Unicode"/>
                <a:cs typeface="Lucida Sans Unicode"/>
              </a:rPr>
              <a:t>I</a:t>
            </a:r>
            <a:r>
              <a:rPr sz="2800" spc="-50" dirty="0">
                <a:latin typeface="Lucida Sans Unicode"/>
                <a:cs typeface="Lucida Sans Unicode"/>
              </a:rPr>
              <a:t> </a:t>
            </a:r>
            <a:r>
              <a:rPr sz="2800" spc="-130" dirty="0">
                <a:latin typeface="Lucida Sans Unicode"/>
                <a:cs typeface="Lucida Sans Unicode"/>
              </a:rPr>
              <a:t>codici</a:t>
            </a:r>
            <a:r>
              <a:rPr sz="2800" spc="-210" dirty="0">
                <a:latin typeface="Lucida Sans Unicode"/>
                <a:cs typeface="Lucida Sans Unicode"/>
              </a:rPr>
              <a:t> </a:t>
            </a:r>
            <a:r>
              <a:rPr sz="2800" spc="-105" dirty="0">
                <a:latin typeface="Lucida Sans Unicode"/>
                <a:cs typeface="Lucida Sans Unicode"/>
              </a:rPr>
              <a:t>di</a:t>
            </a:r>
            <a:r>
              <a:rPr sz="2800" spc="-395" dirty="0">
                <a:latin typeface="Lucida Sans Unicode"/>
                <a:cs typeface="Lucida Sans Unicode"/>
              </a:rPr>
              <a:t> </a:t>
            </a:r>
            <a:r>
              <a:rPr sz="2800" spc="-125" dirty="0">
                <a:latin typeface="Lucida Sans Unicode"/>
                <a:cs typeface="Lucida Sans Unicode"/>
              </a:rPr>
              <a:t>rilevazione</a:t>
            </a:r>
            <a:r>
              <a:rPr sz="2800" spc="-195" dirty="0">
                <a:latin typeface="Lucida Sans Unicode"/>
                <a:cs typeface="Lucida Sans Unicode"/>
              </a:rPr>
              <a:t> </a:t>
            </a:r>
            <a:r>
              <a:rPr sz="2800" spc="-200" dirty="0">
                <a:latin typeface="Lucida Sans Unicode"/>
                <a:cs typeface="Lucida Sans Unicode"/>
              </a:rPr>
              <a:t>e/o</a:t>
            </a:r>
            <a:r>
              <a:rPr sz="2800" spc="-555" dirty="0">
                <a:latin typeface="Lucida Sans Unicode"/>
                <a:cs typeface="Lucida Sans Unicode"/>
              </a:rPr>
              <a:t> </a:t>
            </a:r>
            <a:r>
              <a:rPr sz="2800" spc="-135" dirty="0">
                <a:latin typeface="Lucida Sans Unicode"/>
                <a:cs typeface="Lucida Sans Unicode"/>
              </a:rPr>
              <a:t>correzione</a:t>
            </a:r>
            <a:r>
              <a:rPr sz="2800" spc="-215" dirty="0">
                <a:latin typeface="Lucida Sans Unicode"/>
                <a:cs typeface="Lucida Sans Unicode"/>
              </a:rPr>
              <a:t> </a:t>
            </a:r>
            <a:r>
              <a:rPr sz="2800" spc="-130" dirty="0">
                <a:latin typeface="Lucida Sans Unicode"/>
                <a:cs typeface="Lucida Sans Unicode"/>
              </a:rPr>
              <a:t>degli</a:t>
            </a:r>
            <a:r>
              <a:rPr sz="2800" spc="-320" dirty="0">
                <a:latin typeface="Lucida Sans Unicode"/>
                <a:cs typeface="Lucida Sans Unicode"/>
              </a:rPr>
              <a:t> </a:t>
            </a:r>
            <a:r>
              <a:rPr sz="2800" spc="-150" dirty="0">
                <a:latin typeface="Lucida Sans Unicode"/>
                <a:cs typeface="Lucida Sans Unicode"/>
              </a:rPr>
              <a:t>errori  </a:t>
            </a:r>
            <a:r>
              <a:rPr sz="2800" spc="-105" dirty="0">
                <a:latin typeface="Lucida Sans Unicode"/>
                <a:cs typeface="Lucida Sans Unicode"/>
              </a:rPr>
              <a:t>sono</a:t>
            </a:r>
            <a:r>
              <a:rPr sz="2800" spc="-280" dirty="0">
                <a:latin typeface="Lucida Sans Unicode"/>
                <a:cs typeface="Lucida Sans Unicode"/>
              </a:rPr>
              <a:t> </a:t>
            </a:r>
            <a:r>
              <a:rPr sz="2800" spc="-125" dirty="0">
                <a:latin typeface="Lucida Sans Unicode"/>
                <a:cs typeface="Lucida Sans Unicode"/>
              </a:rPr>
              <a:t>codici</a:t>
            </a:r>
            <a:r>
              <a:rPr sz="2800" spc="-235" dirty="0">
                <a:latin typeface="Lucida Sans Unicode"/>
                <a:cs typeface="Lucida Sans Unicode"/>
              </a:rPr>
              <a:t> </a:t>
            </a:r>
            <a:r>
              <a:rPr sz="2800" spc="-55" dirty="0">
                <a:latin typeface="Lucida Sans Unicode"/>
                <a:cs typeface="Lucida Sans Unicode"/>
              </a:rPr>
              <a:t>che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130" dirty="0">
                <a:latin typeface="Lucida Sans Unicode"/>
                <a:cs typeface="Lucida Sans Unicode"/>
              </a:rPr>
              <a:t>consentono</a:t>
            </a:r>
            <a:r>
              <a:rPr sz="2800" spc="-250" dirty="0">
                <a:latin typeface="Lucida Sans Unicode"/>
                <a:cs typeface="Lucida Sans Unicode"/>
              </a:rPr>
              <a:t> </a:t>
            </a:r>
            <a:r>
              <a:rPr sz="2800" spc="-55" dirty="0">
                <a:latin typeface="Lucida Sans Unicode"/>
                <a:cs typeface="Lucida Sans Unicode"/>
              </a:rPr>
              <a:t>la</a:t>
            </a:r>
            <a:r>
              <a:rPr sz="2800" spc="-180" dirty="0">
                <a:latin typeface="Lucida Sans Unicode"/>
                <a:cs typeface="Lucida Sans Unicode"/>
              </a:rPr>
              <a:t> </a:t>
            </a:r>
            <a:r>
              <a:rPr sz="2800" spc="-125" dirty="0">
                <a:latin typeface="Lucida Sans Unicode"/>
                <a:cs typeface="Lucida Sans Unicode"/>
              </a:rPr>
              <a:t>rilevazione</a:t>
            </a:r>
            <a:r>
              <a:rPr sz="2800" spc="-114" dirty="0">
                <a:latin typeface="Lucida Sans Unicode"/>
                <a:cs typeface="Lucida Sans Unicode"/>
              </a:rPr>
              <a:t> </a:t>
            </a:r>
            <a:r>
              <a:rPr sz="2800" spc="-200" dirty="0">
                <a:latin typeface="Lucida Sans Unicode"/>
                <a:cs typeface="Lucida Sans Unicode"/>
              </a:rPr>
              <a:t>e/o</a:t>
            </a:r>
            <a:endParaRPr sz="2800">
              <a:latin typeface="Lucida Sans Unicode"/>
              <a:cs typeface="Lucida Sans Unicode"/>
            </a:endParaRPr>
          </a:p>
          <a:p>
            <a:pPr marL="1322705">
              <a:lnSpc>
                <a:spcPts val="2720"/>
              </a:lnSpc>
            </a:pPr>
            <a:r>
              <a:rPr sz="2800" spc="-130" dirty="0">
                <a:latin typeface="Lucida Sans Unicode"/>
                <a:cs typeface="Lucida Sans Unicode"/>
              </a:rPr>
              <a:t>correzione degli </a:t>
            </a:r>
            <a:r>
              <a:rPr sz="2800" spc="-150" dirty="0">
                <a:latin typeface="Lucida Sans Unicode"/>
                <a:cs typeface="Lucida Sans Unicode"/>
              </a:rPr>
              <a:t>errori </a:t>
            </a:r>
            <a:r>
              <a:rPr sz="2800" spc="-105" dirty="0">
                <a:latin typeface="Lucida Sans Unicode"/>
                <a:cs typeface="Lucida Sans Unicode"/>
              </a:rPr>
              <a:t>in</a:t>
            </a:r>
            <a:r>
              <a:rPr sz="2800" spc="-725" dirty="0">
                <a:latin typeface="Lucida Sans Unicode"/>
                <a:cs typeface="Lucida Sans Unicode"/>
              </a:rPr>
              <a:t> </a:t>
            </a:r>
            <a:r>
              <a:rPr sz="2800" spc="-80" dirty="0">
                <a:latin typeface="Lucida Sans Unicode"/>
                <a:cs typeface="Lucida Sans Unicode"/>
              </a:rPr>
              <a:t>una </a:t>
            </a:r>
            <a:r>
              <a:rPr sz="2800" spc="-110" dirty="0">
                <a:latin typeface="Lucida Sans Unicode"/>
                <a:cs typeface="Lucida Sans Unicode"/>
              </a:rPr>
              <a:t>parola.</a:t>
            </a:r>
            <a:endParaRPr sz="2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635"/>
              </a:spcBef>
            </a:pPr>
            <a:r>
              <a:rPr sz="2800" b="1" spc="10" dirty="0">
                <a:latin typeface="Yu Gothic UI"/>
                <a:cs typeface="Yu Gothic UI"/>
              </a:rPr>
              <a:t>Esempio</a:t>
            </a:r>
            <a:endParaRPr sz="2800">
              <a:latin typeface="Yu Gothic UI"/>
              <a:cs typeface="Yu Gothic U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1411350"/>
            <a:ext cx="6798309" cy="267208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-65" dirty="0">
                <a:latin typeface="Lucida Sans Unicode"/>
                <a:cs typeface="Lucida Sans Unicode"/>
              </a:rPr>
              <a:t>Date</a:t>
            </a:r>
            <a:r>
              <a:rPr sz="2400" spc="-150" dirty="0">
                <a:latin typeface="Lucida Sans Unicode"/>
                <a:cs typeface="Lucida Sans Unicode"/>
              </a:rPr>
              <a:t> </a:t>
            </a:r>
            <a:r>
              <a:rPr sz="2400" spc="-75" dirty="0">
                <a:latin typeface="Lucida Sans Unicode"/>
                <a:cs typeface="Lucida Sans Unicode"/>
              </a:rPr>
              <a:t>due</a:t>
            </a:r>
            <a:r>
              <a:rPr sz="2400" spc="-240" dirty="0">
                <a:latin typeface="Lucida Sans Unicode"/>
                <a:cs typeface="Lucida Sans Unicode"/>
              </a:rPr>
              <a:t> </a:t>
            </a:r>
            <a:r>
              <a:rPr sz="2400" spc="-95" dirty="0">
                <a:latin typeface="Lucida Sans Unicode"/>
                <a:cs typeface="Lucida Sans Unicode"/>
              </a:rPr>
              <a:t>parole</a:t>
            </a:r>
            <a:r>
              <a:rPr sz="2400" spc="-235" dirty="0">
                <a:latin typeface="Lucida Sans Unicode"/>
                <a:cs typeface="Lucida Sans Unicode"/>
              </a:rPr>
              <a:t> </a:t>
            </a:r>
            <a:r>
              <a:rPr sz="2400" spc="-90" dirty="0">
                <a:latin typeface="Lucida Sans Unicode"/>
                <a:cs typeface="Lucida Sans Unicode"/>
              </a:rPr>
              <a:t>di</a:t>
            </a:r>
            <a:r>
              <a:rPr sz="2400" spc="-340" dirty="0">
                <a:latin typeface="Lucida Sans Unicode"/>
                <a:cs typeface="Lucida Sans Unicode"/>
              </a:rPr>
              <a:t> </a:t>
            </a:r>
            <a:r>
              <a:rPr sz="2400" spc="-85" dirty="0">
                <a:latin typeface="Lucida Sans Unicode"/>
                <a:cs typeface="Lucida Sans Unicode"/>
              </a:rPr>
              <a:t>codice</a:t>
            </a:r>
            <a:r>
              <a:rPr sz="2400" spc="-5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:</a:t>
            </a:r>
            <a:endParaRPr sz="2400">
              <a:latin typeface="Lucida Sans Unicode"/>
              <a:cs typeface="Lucida Sans Unicode"/>
            </a:endParaRPr>
          </a:p>
          <a:p>
            <a:pPr marL="2827655">
              <a:lnSpc>
                <a:spcPct val="100000"/>
              </a:lnSpc>
              <a:spcBef>
                <a:spcPts val="600"/>
              </a:spcBef>
              <a:tabLst>
                <a:tab pos="3367404" algn="l"/>
              </a:tabLst>
            </a:pPr>
            <a:r>
              <a:rPr sz="2400" dirty="0">
                <a:latin typeface="Lucida Sans Unicode"/>
                <a:cs typeface="Lucida Sans Unicode"/>
              </a:rPr>
              <a:t>A</a:t>
            </a:r>
            <a:r>
              <a:rPr sz="2400" spc="-16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:	</a:t>
            </a:r>
            <a:r>
              <a:rPr sz="2400" spc="-125" dirty="0">
                <a:latin typeface="Lucida Sans Unicode"/>
                <a:cs typeface="Lucida Sans Unicode"/>
              </a:rPr>
              <a:t>a</a:t>
            </a:r>
            <a:r>
              <a:rPr sz="2400" spc="-187" baseline="-17361" dirty="0">
                <a:latin typeface="Lucida Sans Unicode"/>
                <a:cs typeface="Lucida Sans Unicode"/>
              </a:rPr>
              <a:t>n-1</a:t>
            </a:r>
            <a:r>
              <a:rPr sz="2400" spc="-465" baseline="-17361" dirty="0">
                <a:latin typeface="Lucida Sans Unicode"/>
                <a:cs typeface="Lucida Sans Unicode"/>
              </a:rPr>
              <a:t> </a:t>
            </a:r>
            <a:r>
              <a:rPr sz="2400" spc="-125" dirty="0">
                <a:latin typeface="Lucida Sans Unicode"/>
                <a:cs typeface="Lucida Sans Unicode"/>
              </a:rPr>
              <a:t>a</a:t>
            </a:r>
            <a:r>
              <a:rPr sz="2400" spc="-187" baseline="-17361" dirty="0">
                <a:latin typeface="Lucida Sans Unicode"/>
                <a:cs typeface="Lucida Sans Unicode"/>
              </a:rPr>
              <a:t>n-2</a:t>
            </a:r>
            <a:r>
              <a:rPr sz="2400" spc="-487" baseline="-17361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…</a:t>
            </a:r>
            <a:r>
              <a:rPr sz="2400" spc="-25" dirty="0">
                <a:latin typeface="Lucida Sans Unicode"/>
                <a:cs typeface="Lucida Sans Unicode"/>
              </a:rPr>
              <a:t> </a:t>
            </a:r>
            <a:r>
              <a:rPr sz="2400" spc="-35" dirty="0">
                <a:latin typeface="Lucida Sans Unicode"/>
                <a:cs typeface="Lucida Sans Unicode"/>
              </a:rPr>
              <a:t>a</a:t>
            </a:r>
            <a:r>
              <a:rPr sz="2400" spc="-52" baseline="-17361" dirty="0">
                <a:latin typeface="Lucida Sans Unicode"/>
                <a:cs typeface="Lucida Sans Unicode"/>
              </a:rPr>
              <a:t>i</a:t>
            </a:r>
            <a:r>
              <a:rPr sz="2400" spc="-157" baseline="-17361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…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spc="-40" dirty="0">
                <a:latin typeface="Lucida Sans Unicode"/>
                <a:cs typeface="Lucida Sans Unicode"/>
              </a:rPr>
              <a:t>a</a:t>
            </a:r>
            <a:r>
              <a:rPr sz="2400" spc="-60" baseline="-17361" dirty="0">
                <a:latin typeface="Lucida Sans Unicode"/>
                <a:cs typeface="Lucida Sans Unicode"/>
              </a:rPr>
              <a:t>1</a:t>
            </a:r>
            <a:r>
              <a:rPr sz="2400" spc="-487" baseline="-17361" dirty="0">
                <a:latin typeface="Lucida Sans Unicode"/>
                <a:cs typeface="Lucida Sans Unicode"/>
              </a:rPr>
              <a:t> </a:t>
            </a:r>
            <a:r>
              <a:rPr sz="2400" spc="-35" dirty="0">
                <a:latin typeface="Lucida Sans Unicode"/>
                <a:cs typeface="Lucida Sans Unicode"/>
              </a:rPr>
              <a:t>a</a:t>
            </a:r>
            <a:r>
              <a:rPr sz="2400" spc="-52" baseline="-17361" dirty="0">
                <a:latin typeface="Lucida Sans Unicode"/>
                <a:cs typeface="Lucida Sans Unicode"/>
              </a:rPr>
              <a:t>0</a:t>
            </a:r>
            <a:endParaRPr sz="2400" baseline="-17361">
              <a:latin typeface="Lucida Sans Unicode"/>
              <a:cs typeface="Lucida Sans Unicode"/>
            </a:endParaRPr>
          </a:p>
          <a:p>
            <a:pPr marL="203327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  <a:p>
            <a:pPr marL="2784475">
              <a:lnSpc>
                <a:spcPct val="100000"/>
              </a:lnSpc>
              <a:spcBef>
                <a:spcPts val="1115"/>
              </a:spcBef>
              <a:tabLst>
                <a:tab pos="3407410" algn="l"/>
              </a:tabLst>
            </a:pPr>
            <a:r>
              <a:rPr sz="3600" baseline="13888" dirty="0">
                <a:latin typeface="Lucida Sans Unicode"/>
                <a:cs typeface="Lucida Sans Unicode"/>
              </a:rPr>
              <a:t>B</a:t>
            </a:r>
            <a:r>
              <a:rPr sz="3600" spc="44" baseline="13888" dirty="0">
                <a:latin typeface="Lucida Sans Unicode"/>
                <a:cs typeface="Lucida Sans Unicode"/>
              </a:rPr>
              <a:t> </a:t>
            </a:r>
            <a:r>
              <a:rPr sz="3600" baseline="13888" dirty="0">
                <a:latin typeface="Lucida Sans Unicode"/>
                <a:cs typeface="Lucida Sans Unicode"/>
              </a:rPr>
              <a:t>:	</a:t>
            </a:r>
            <a:r>
              <a:rPr sz="3600" spc="-179" baseline="11574" dirty="0">
                <a:latin typeface="Lucida Sans Unicode"/>
                <a:cs typeface="Lucida Sans Unicode"/>
              </a:rPr>
              <a:t>b</a:t>
            </a:r>
            <a:r>
              <a:rPr sz="1600" spc="-120" dirty="0">
                <a:latin typeface="Lucida Sans Unicode"/>
                <a:cs typeface="Lucida Sans Unicode"/>
              </a:rPr>
              <a:t>n-1</a:t>
            </a:r>
            <a:r>
              <a:rPr sz="3600" spc="-179" baseline="11574" dirty="0">
                <a:latin typeface="Lucida Sans Unicode"/>
                <a:cs typeface="Lucida Sans Unicode"/>
              </a:rPr>
              <a:t>b</a:t>
            </a:r>
            <a:r>
              <a:rPr sz="1600" spc="-120" dirty="0">
                <a:latin typeface="Lucida Sans Unicode"/>
                <a:cs typeface="Lucida Sans Unicode"/>
              </a:rPr>
              <a:t>n-2</a:t>
            </a:r>
            <a:r>
              <a:rPr sz="3600" spc="-179" baseline="11574" dirty="0">
                <a:latin typeface="Lucida Sans Unicode"/>
                <a:cs typeface="Lucida Sans Unicode"/>
              </a:rPr>
              <a:t>… </a:t>
            </a:r>
            <a:r>
              <a:rPr sz="3600" spc="-112" baseline="11574" dirty="0">
                <a:latin typeface="Lucida Sans Unicode"/>
                <a:cs typeface="Lucida Sans Unicode"/>
              </a:rPr>
              <a:t>b</a:t>
            </a:r>
            <a:r>
              <a:rPr sz="1600" spc="-75" dirty="0">
                <a:latin typeface="Lucida Sans Unicode"/>
                <a:cs typeface="Lucida Sans Unicode"/>
              </a:rPr>
              <a:t>i </a:t>
            </a:r>
            <a:r>
              <a:rPr sz="3600" baseline="11574" dirty="0">
                <a:latin typeface="Lucida Sans Unicode"/>
                <a:cs typeface="Lucida Sans Unicode"/>
              </a:rPr>
              <a:t>…</a:t>
            </a:r>
            <a:r>
              <a:rPr sz="3600" spc="-202" baseline="11574" dirty="0">
                <a:latin typeface="Lucida Sans Unicode"/>
                <a:cs typeface="Lucida Sans Unicode"/>
              </a:rPr>
              <a:t> </a:t>
            </a:r>
            <a:r>
              <a:rPr sz="3600" spc="-75" baseline="11574" dirty="0">
                <a:latin typeface="Lucida Sans Unicode"/>
                <a:cs typeface="Lucida Sans Unicode"/>
              </a:rPr>
              <a:t>b</a:t>
            </a:r>
            <a:r>
              <a:rPr sz="1600" spc="-50" dirty="0">
                <a:latin typeface="Lucida Sans Unicode"/>
                <a:cs typeface="Lucida Sans Unicode"/>
              </a:rPr>
              <a:t>1</a:t>
            </a:r>
            <a:r>
              <a:rPr sz="3600" spc="-75" baseline="11574" dirty="0">
                <a:latin typeface="Lucida Sans Unicode"/>
                <a:cs typeface="Lucida Sans Unicode"/>
              </a:rPr>
              <a:t>b</a:t>
            </a:r>
            <a:r>
              <a:rPr sz="1600" spc="-50" dirty="0">
                <a:latin typeface="Lucida Sans Unicode"/>
                <a:cs typeface="Lucida Sans Unicode"/>
              </a:rPr>
              <a:t>0</a:t>
            </a: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76775" algn="l"/>
              </a:tabLst>
            </a:pPr>
            <a:r>
              <a:rPr sz="2400" spc="15" dirty="0">
                <a:latin typeface="Lucida Sans Unicode"/>
                <a:cs typeface="Lucida Sans Unicode"/>
              </a:rPr>
              <a:t>La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distanza </a:t>
            </a:r>
            <a:r>
              <a:rPr sz="2400" b="1" u="heavy" spc="-5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di Hamming</a:t>
            </a:r>
            <a:r>
              <a:rPr sz="2400" b="1" spc="-55" dirty="0">
                <a:latin typeface="Yu Gothic UI"/>
                <a:cs typeface="Yu Gothic UI"/>
              </a:rPr>
              <a:t> </a:t>
            </a:r>
            <a:r>
              <a:rPr sz="2400" spc="-90" dirty="0">
                <a:latin typeface="Lucida Sans Unicode"/>
                <a:cs typeface="Lucida Sans Unicode"/>
              </a:rPr>
              <a:t>tra </a:t>
            </a:r>
            <a:r>
              <a:rPr sz="2400" dirty="0">
                <a:latin typeface="Lucida Sans Unicode"/>
                <a:cs typeface="Lucida Sans Unicode"/>
              </a:rPr>
              <a:t>A</a:t>
            </a:r>
            <a:r>
              <a:rPr sz="2400" spc="-49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e</a:t>
            </a:r>
            <a:r>
              <a:rPr sz="2400" spc="-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B	è</a:t>
            </a:r>
            <a:r>
              <a:rPr sz="2400" spc="-480" dirty="0">
                <a:latin typeface="Lucida Sans Unicode"/>
                <a:cs typeface="Lucida Sans Unicode"/>
              </a:rPr>
              <a:t> </a:t>
            </a:r>
            <a:r>
              <a:rPr sz="2400" spc="-130" dirty="0">
                <a:latin typeface="Lucida Sans Unicode"/>
                <a:cs typeface="Lucida Sans Unicode"/>
              </a:rPr>
              <a:t>definita</a:t>
            </a:r>
            <a:r>
              <a:rPr sz="2400" spc="-330" dirty="0">
                <a:latin typeface="Lucida Sans Unicode"/>
                <a:cs typeface="Lucida Sans Unicode"/>
              </a:rPr>
              <a:t> </a:t>
            </a:r>
            <a:r>
              <a:rPr sz="2400" spc="-80" dirty="0">
                <a:latin typeface="Lucida Sans Unicode"/>
                <a:cs typeface="Lucida Sans Unicode"/>
              </a:rPr>
              <a:t>come: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9480" y="4999990"/>
            <a:ext cx="685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0" dirty="0">
                <a:latin typeface="Lucida Sans Unicode"/>
                <a:cs typeface="Lucida Sans Unicode"/>
              </a:rPr>
              <a:t>do</a:t>
            </a:r>
            <a:r>
              <a:rPr sz="2400" spc="-20" dirty="0">
                <a:latin typeface="Lucida Sans Unicode"/>
                <a:cs typeface="Lucida Sans Unicode"/>
              </a:rPr>
              <a:t>ve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0863" y="5158816"/>
            <a:ext cx="416559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i="1" spc="145" dirty="0">
                <a:latin typeface="Times New Roman"/>
                <a:cs typeface="Times New Roman"/>
              </a:rPr>
              <a:t>n</a:t>
            </a:r>
            <a:r>
              <a:rPr sz="1950" spc="-105" dirty="0">
                <a:latin typeface="Symbol"/>
                <a:cs typeface="Symbol"/>
              </a:rPr>
              <a:t></a:t>
            </a:r>
            <a:r>
              <a:rPr sz="1950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7725" y="5168567"/>
            <a:ext cx="2734945" cy="1042669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</a:pPr>
            <a:r>
              <a:rPr sz="2250" i="1" dirty="0">
                <a:latin typeface="Times New Roman"/>
                <a:cs typeface="Times New Roman"/>
              </a:rPr>
              <a:t>H</a:t>
            </a:r>
            <a:r>
              <a:rPr sz="2250" i="1" spc="-26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(</a:t>
            </a:r>
            <a:r>
              <a:rPr sz="2250" spc="-320" dirty="0">
                <a:latin typeface="Times New Roman"/>
                <a:cs typeface="Times New Roman"/>
              </a:rPr>
              <a:t> </a:t>
            </a:r>
            <a:r>
              <a:rPr sz="2250" i="1" spc="-75" dirty="0">
                <a:latin typeface="Times New Roman"/>
                <a:cs typeface="Times New Roman"/>
              </a:rPr>
              <a:t>A</a:t>
            </a:r>
            <a:r>
              <a:rPr sz="2250" dirty="0">
                <a:latin typeface="Times New Roman"/>
                <a:cs typeface="Times New Roman"/>
              </a:rPr>
              <a:t>,</a:t>
            </a:r>
            <a:r>
              <a:rPr sz="2250" spc="-215" dirty="0">
                <a:latin typeface="Times New Roman"/>
                <a:cs typeface="Times New Roman"/>
              </a:rPr>
              <a:t> </a:t>
            </a:r>
            <a:r>
              <a:rPr sz="2250" i="1" spc="70" dirty="0">
                <a:latin typeface="Times New Roman"/>
                <a:cs typeface="Times New Roman"/>
              </a:rPr>
              <a:t>B</a:t>
            </a:r>
            <a:r>
              <a:rPr sz="2250" dirty="0">
                <a:latin typeface="Times New Roman"/>
                <a:cs typeface="Times New Roman"/>
              </a:rPr>
              <a:t>)</a:t>
            </a:r>
            <a:r>
              <a:rPr sz="2250" spc="-4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</a:t>
            </a:r>
            <a:r>
              <a:rPr sz="2250" spc="25" dirty="0">
                <a:latin typeface="Times New Roman"/>
                <a:cs typeface="Times New Roman"/>
              </a:rPr>
              <a:t> </a:t>
            </a:r>
            <a:r>
              <a:rPr sz="5925" spc="434" baseline="-8438" dirty="0">
                <a:latin typeface="Symbol"/>
                <a:cs typeface="Symbol"/>
              </a:rPr>
              <a:t></a:t>
            </a:r>
            <a:r>
              <a:rPr sz="2250" i="1" spc="130" dirty="0">
                <a:latin typeface="Times New Roman"/>
                <a:cs typeface="Times New Roman"/>
              </a:rPr>
              <a:t>d</a:t>
            </a:r>
            <a:r>
              <a:rPr sz="2925" i="1" baseline="-12820" dirty="0">
                <a:latin typeface="Times New Roman"/>
                <a:cs typeface="Times New Roman"/>
              </a:rPr>
              <a:t>h</a:t>
            </a:r>
            <a:r>
              <a:rPr sz="2925" i="1" spc="-367" baseline="-12820" dirty="0">
                <a:latin typeface="Times New Roman"/>
                <a:cs typeface="Times New Roman"/>
              </a:rPr>
              <a:t> </a:t>
            </a:r>
            <a:r>
              <a:rPr sz="2250" spc="60" dirty="0">
                <a:latin typeface="Times New Roman"/>
                <a:cs typeface="Times New Roman"/>
              </a:rPr>
              <a:t>(</a:t>
            </a:r>
            <a:r>
              <a:rPr sz="2250" i="1" spc="-40" dirty="0">
                <a:latin typeface="Times New Roman"/>
                <a:cs typeface="Times New Roman"/>
              </a:rPr>
              <a:t>a</a:t>
            </a:r>
            <a:r>
              <a:rPr sz="2925" i="1" baseline="-12820" dirty="0">
                <a:latin typeface="Times New Roman"/>
                <a:cs typeface="Times New Roman"/>
              </a:rPr>
              <a:t>i</a:t>
            </a:r>
            <a:r>
              <a:rPr sz="2925" i="1" spc="-359" baseline="-1282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,</a:t>
            </a:r>
            <a:r>
              <a:rPr sz="2250" spc="-350" dirty="0">
                <a:latin typeface="Times New Roman"/>
                <a:cs typeface="Times New Roman"/>
              </a:rPr>
              <a:t> </a:t>
            </a:r>
            <a:r>
              <a:rPr sz="2250" i="1" spc="-160" dirty="0">
                <a:latin typeface="Times New Roman"/>
                <a:cs typeface="Times New Roman"/>
              </a:rPr>
              <a:t>b</a:t>
            </a:r>
            <a:r>
              <a:rPr sz="2925" i="1" baseline="-12820" dirty="0">
                <a:latin typeface="Times New Roman"/>
                <a:cs typeface="Times New Roman"/>
              </a:rPr>
              <a:t>i</a:t>
            </a:r>
            <a:r>
              <a:rPr sz="2925" i="1" spc="-292" baseline="-1282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  <a:p>
            <a:pPr marL="93980" algn="ctr">
              <a:lnSpc>
                <a:spcPct val="100000"/>
              </a:lnSpc>
              <a:spcBef>
                <a:spcPts val="310"/>
              </a:spcBef>
            </a:pPr>
            <a:r>
              <a:rPr sz="1950" i="1" spc="60" dirty="0">
                <a:latin typeface="Times New Roman"/>
                <a:cs typeface="Times New Roman"/>
              </a:rPr>
              <a:t>i</a:t>
            </a:r>
            <a:r>
              <a:rPr sz="1950" spc="60" dirty="0">
                <a:latin typeface="Symbol"/>
                <a:cs typeface="Symbol"/>
              </a:rPr>
              <a:t></a:t>
            </a:r>
            <a:r>
              <a:rPr sz="1950" spc="60" dirty="0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52998" y="5783986"/>
            <a:ext cx="82613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4655" algn="l"/>
                <a:tab pos="743585" algn="l"/>
              </a:tabLst>
            </a:pPr>
            <a:r>
              <a:rPr sz="1950" i="1" dirty="0">
                <a:latin typeface="Times New Roman"/>
                <a:cs typeface="Times New Roman"/>
              </a:rPr>
              <a:t>h	i	i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9167" y="5674563"/>
            <a:ext cx="68770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i="1" spc="-10" dirty="0">
                <a:latin typeface="Times New Roman"/>
                <a:cs typeface="Times New Roman"/>
              </a:rPr>
              <a:t>a</a:t>
            </a:r>
            <a:r>
              <a:rPr sz="2925" i="1" spc="-15" baseline="-12820" dirty="0">
                <a:latin typeface="Times New Roman"/>
                <a:cs typeface="Times New Roman"/>
              </a:rPr>
              <a:t>i </a:t>
            </a:r>
            <a:r>
              <a:rPr sz="2250" dirty="0">
                <a:latin typeface="Symbol"/>
                <a:cs typeface="Symbol"/>
              </a:rPr>
              <a:t></a:t>
            </a:r>
            <a:r>
              <a:rPr sz="2250" spc="-400" dirty="0">
                <a:latin typeface="Times New Roman"/>
                <a:cs typeface="Times New Roman"/>
              </a:rPr>
              <a:t> </a:t>
            </a:r>
            <a:r>
              <a:rPr sz="2250" i="1" spc="-40" dirty="0">
                <a:latin typeface="Times New Roman"/>
                <a:cs typeface="Times New Roman"/>
              </a:rPr>
              <a:t>b</a:t>
            </a:r>
            <a:r>
              <a:rPr sz="2925" i="1" spc="-60" baseline="-12820" dirty="0">
                <a:latin typeface="Times New Roman"/>
                <a:cs typeface="Times New Roman"/>
              </a:rPr>
              <a:t>i</a:t>
            </a:r>
            <a:endParaRPr sz="2925" baseline="-1282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4308" y="5104485"/>
            <a:ext cx="1291590" cy="89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260">
              <a:lnSpc>
                <a:spcPct val="127099"/>
              </a:lnSpc>
              <a:spcBef>
                <a:spcPts val="100"/>
              </a:spcBef>
              <a:tabLst>
                <a:tab pos="575945" algn="l"/>
              </a:tabLst>
            </a:pPr>
            <a:r>
              <a:rPr sz="2250" i="1" spc="-20" dirty="0">
                <a:latin typeface="Times New Roman"/>
                <a:cs typeface="Times New Roman"/>
              </a:rPr>
              <a:t>se	</a:t>
            </a:r>
            <a:r>
              <a:rPr sz="2250" i="1" spc="-5" dirty="0">
                <a:latin typeface="Times New Roman"/>
                <a:cs typeface="Times New Roman"/>
              </a:rPr>
              <a:t>a</a:t>
            </a:r>
            <a:r>
              <a:rPr sz="2925" i="1" spc="-7" baseline="-12820" dirty="0">
                <a:latin typeface="Times New Roman"/>
                <a:cs typeface="Times New Roman"/>
              </a:rPr>
              <a:t>i </a:t>
            </a:r>
            <a:r>
              <a:rPr sz="2250" dirty="0">
                <a:latin typeface="Symbol"/>
                <a:cs typeface="Symbol"/>
              </a:rPr>
              <a:t>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i="1" spc="-40" dirty="0">
                <a:latin typeface="Times New Roman"/>
                <a:cs typeface="Times New Roman"/>
              </a:rPr>
              <a:t>b</a:t>
            </a:r>
            <a:r>
              <a:rPr sz="2925" i="1" spc="-60" baseline="-12820" dirty="0">
                <a:latin typeface="Times New Roman"/>
                <a:cs typeface="Times New Roman"/>
              </a:rPr>
              <a:t>i  </a:t>
            </a:r>
            <a:r>
              <a:rPr sz="2250" i="1" spc="-75" dirty="0">
                <a:latin typeface="Times New Roman"/>
                <a:cs typeface="Times New Roman"/>
              </a:rPr>
              <a:t>se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2344" y="5674563"/>
            <a:ext cx="151193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2105" algn="l"/>
              </a:tabLst>
            </a:pPr>
            <a:r>
              <a:rPr sz="2250" i="1" dirty="0">
                <a:latin typeface="Times New Roman"/>
                <a:cs typeface="Times New Roman"/>
              </a:rPr>
              <a:t>d	</a:t>
            </a:r>
            <a:r>
              <a:rPr sz="2250" spc="20" dirty="0">
                <a:latin typeface="Times New Roman"/>
                <a:cs typeface="Times New Roman"/>
              </a:rPr>
              <a:t>(</a:t>
            </a:r>
            <a:r>
              <a:rPr sz="2250" i="1" spc="20" dirty="0">
                <a:latin typeface="Times New Roman"/>
                <a:cs typeface="Times New Roman"/>
              </a:rPr>
              <a:t>a </a:t>
            </a:r>
            <a:r>
              <a:rPr sz="2250" dirty="0">
                <a:latin typeface="Times New Roman"/>
                <a:cs typeface="Times New Roman"/>
              </a:rPr>
              <a:t>, </a:t>
            </a:r>
            <a:r>
              <a:rPr sz="2250" i="1" dirty="0">
                <a:latin typeface="Times New Roman"/>
                <a:cs typeface="Times New Roman"/>
              </a:rPr>
              <a:t>b </a:t>
            </a:r>
            <a:r>
              <a:rPr sz="2250" dirty="0">
                <a:latin typeface="Times New Roman"/>
                <a:cs typeface="Times New Roman"/>
              </a:rPr>
              <a:t>)</a:t>
            </a:r>
            <a:r>
              <a:rPr sz="2250" spc="-50" dirty="0">
                <a:latin typeface="Times New Roman"/>
                <a:cs typeface="Times New Roman"/>
              </a:rPr>
              <a:t> </a:t>
            </a:r>
            <a:r>
              <a:rPr sz="2250" spc="70" dirty="0">
                <a:latin typeface="Symbol"/>
                <a:cs typeface="Symbol"/>
              </a:rPr>
              <a:t></a:t>
            </a:r>
            <a:r>
              <a:rPr sz="2250" spc="70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92344" y="5239334"/>
            <a:ext cx="1536700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i="1" spc="35" dirty="0">
                <a:latin typeface="Times New Roman"/>
                <a:cs typeface="Times New Roman"/>
              </a:rPr>
              <a:t>d</a:t>
            </a:r>
            <a:r>
              <a:rPr sz="2925" i="1" spc="52" baseline="-12820" dirty="0">
                <a:latin typeface="Times New Roman"/>
                <a:cs typeface="Times New Roman"/>
              </a:rPr>
              <a:t>h</a:t>
            </a:r>
            <a:r>
              <a:rPr sz="2925" i="1" spc="-300" baseline="-1282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(</a:t>
            </a:r>
            <a:r>
              <a:rPr sz="2250" i="1" spc="10" dirty="0">
                <a:latin typeface="Times New Roman"/>
                <a:cs typeface="Times New Roman"/>
              </a:rPr>
              <a:t>a</a:t>
            </a:r>
            <a:r>
              <a:rPr sz="2925" i="1" spc="15" baseline="-12820" dirty="0">
                <a:latin typeface="Times New Roman"/>
                <a:cs typeface="Times New Roman"/>
              </a:rPr>
              <a:t>i</a:t>
            </a:r>
            <a:r>
              <a:rPr sz="2925" i="1" spc="-352" baseline="-1282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,</a:t>
            </a:r>
            <a:r>
              <a:rPr sz="2250" spc="-360" dirty="0">
                <a:latin typeface="Times New Roman"/>
                <a:cs typeface="Times New Roman"/>
              </a:rPr>
              <a:t> </a:t>
            </a:r>
            <a:r>
              <a:rPr sz="2250" i="1" spc="-35" dirty="0">
                <a:latin typeface="Times New Roman"/>
                <a:cs typeface="Times New Roman"/>
              </a:rPr>
              <a:t>b</a:t>
            </a:r>
            <a:r>
              <a:rPr sz="2925" i="1" spc="-52" baseline="-12820" dirty="0">
                <a:latin typeface="Times New Roman"/>
                <a:cs typeface="Times New Roman"/>
              </a:rPr>
              <a:t>i</a:t>
            </a:r>
            <a:r>
              <a:rPr sz="2925" i="1" spc="-442" baseline="-1282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)</a:t>
            </a:r>
            <a:r>
              <a:rPr sz="2250" spc="-7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</a:t>
            </a:r>
            <a:r>
              <a:rPr sz="2250" spc="-9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79119" y="625856"/>
            <a:ext cx="49028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Error </a:t>
            </a:r>
            <a:r>
              <a:rPr spc="-5" dirty="0"/>
              <a:t>Correcting</a:t>
            </a:r>
            <a:r>
              <a:rPr spc="-200" dirty="0"/>
              <a:t> </a:t>
            </a:r>
            <a:r>
              <a:rPr spc="-5" dirty="0"/>
              <a:t>Codes</a:t>
            </a:r>
          </a:p>
        </p:txBody>
      </p:sp>
      <p:sp>
        <p:nvSpPr>
          <p:cNvPr id="13" name="object 13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236" y="1529537"/>
            <a:ext cx="6525259" cy="386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Si </a:t>
            </a:r>
            <a:r>
              <a:rPr sz="2400" spc="-5" dirty="0">
                <a:latin typeface="Arial"/>
                <a:cs typeface="Arial"/>
              </a:rPr>
              <a:t>definisce distanza </a:t>
            </a:r>
            <a:r>
              <a:rPr sz="2400" dirty="0">
                <a:latin typeface="Arial"/>
                <a:cs typeface="Arial"/>
              </a:rPr>
              <a:t>di </a:t>
            </a:r>
            <a:r>
              <a:rPr sz="2400" spc="-5" dirty="0">
                <a:latin typeface="Arial"/>
                <a:cs typeface="Arial"/>
              </a:rPr>
              <a:t>Hamming </a:t>
            </a:r>
            <a:r>
              <a:rPr sz="2400" dirty="0">
                <a:latin typeface="Arial"/>
                <a:cs typeface="Arial"/>
              </a:rPr>
              <a:t>di un </a:t>
            </a:r>
            <a:r>
              <a:rPr sz="2400" spc="-5" dirty="0">
                <a:latin typeface="Arial"/>
                <a:cs typeface="Arial"/>
              </a:rPr>
              <a:t>codice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minima distanza </a:t>
            </a:r>
            <a:r>
              <a:rPr sz="2400" dirty="0">
                <a:latin typeface="Arial"/>
                <a:cs typeface="Arial"/>
              </a:rPr>
              <a:t>tra </a:t>
            </a:r>
            <a:r>
              <a:rPr sz="2400" spc="-5" dirty="0">
                <a:latin typeface="Arial"/>
                <a:cs typeface="Arial"/>
              </a:rPr>
              <a:t>due parole di un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codice.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Esempio. </a:t>
            </a:r>
            <a:r>
              <a:rPr sz="2400" dirty="0">
                <a:latin typeface="Arial"/>
                <a:cs typeface="Arial"/>
              </a:rPr>
              <a:t>Il </a:t>
            </a:r>
            <a:r>
              <a:rPr sz="2400" spc="-5" dirty="0">
                <a:latin typeface="Arial"/>
                <a:cs typeface="Arial"/>
              </a:rPr>
              <a:t>codice </a:t>
            </a:r>
            <a:r>
              <a:rPr sz="2400" dirty="0">
                <a:latin typeface="Arial"/>
                <a:cs typeface="Arial"/>
              </a:rPr>
              <a:t>di quattro </a:t>
            </a:r>
            <a:r>
              <a:rPr sz="2400" spc="-5" dirty="0">
                <a:latin typeface="Arial"/>
                <a:cs typeface="Arial"/>
              </a:rPr>
              <a:t>parole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valide:</a:t>
            </a:r>
            <a:endParaRPr sz="2400">
              <a:latin typeface="Arial"/>
              <a:cs typeface="Arial"/>
            </a:endParaRPr>
          </a:p>
          <a:p>
            <a:pPr marL="289560" algn="ctr">
              <a:lnSpc>
                <a:spcPct val="100000"/>
              </a:lnSpc>
              <a:spcBef>
                <a:spcPts val="605"/>
              </a:spcBef>
            </a:pPr>
            <a:r>
              <a:rPr sz="2400" spc="-15" dirty="0">
                <a:latin typeface="Arial"/>
                <a:cs typeface="Arial"/>
              </a:rPr>
              <a:t>0000000000</a:t>
            </a:r>
            <a:endParaRPr sz="2400">
              <a:latin typeface="Arial"/>
              <a:cs typeface="Arial"/>
            </a:endParaRPr>
          </a:p>
          <a:p>
            <a:pPr marL="294005" algn="ctr">
              <a:lnSpc>
                <a:spcPct val="100000"/>
              </a:lnSpc>
              <a:spcBef>
                <a:spcPts val="600"/>
              </a:spcBef>
            </a:pPr>
            <a:r>
              <a:rPr sz="2400" spc="-85" dirty="0">
                <a:latin typeface="Arial"/>
                <a:cs typeface="Arial"/>
              </a:rPr>
              <a:t>1111100000</a:t>
            </a:r>
            <a:endParaRPr sz="2400">
              <a:latin typeface="Arial"/>
              <a:cs typeface="Arial"/>
            </a:endParaRPr>
          </a:p>
          <a:p>
            <a:pPr marL="293370" algn="ctr">
              <a:lnSpc>
                <a:spcPct val="100000"/>
              </a:lnSpc>
              <a:spcBef>
                <a:spcPts val="600"/>
              </a:spcBef>
            </a:pPr>
            <a:r>
              <a:rPr sz="2400" spc="-85" dirty="0">
                <a:latin typeface="Arial"/>
                <a:cs typeface="Arial"/>
              </a:rPr>
              <a:t>0000011111</a:t>
            </a:r>
            <a:endParaRPr sz="2400">
              <a:latin typeface="Arial"/>
              <a:cs typeface="Arial"/>
            </a:endParaRPr>
          </a:p>
          <a:p>
            <a:pPr marL="293370" algn="ctr">
              <a:lnSpc>
                <a:spcPct val="100000"/>
              </a:lnSpc>
              <a:spcBef>
                <a:spcPts val="600"/>
              </a:spcBef>
            </a:pPr>
            <a:r>
              <a:rPr sz="2400" spc="-175" dirty="0">
                <a:latin typeface="Arial"/>
                <a:cs typeface="Arial"/>
              </a:rPr>
              <a:t>1111111111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"/>
                <a:cs typeface="Arial"/>
              </a:rPr>
              <a:t>ha distanza di Hamming pari 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9119" y="625856"/>
            <a:ext cx="49028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Error </a:t>
            </a:r>
            <a:r>
              <a:rPr spc="-5" dirty="0"/>
              <a:t>Correcting</a:t>
            </a:r>
            <a:r>
              <a:rPr spc="-200" dirty="0"/>
              <a:t> </a:t>
            </a:r>
            <a:r>
              <a:rPr spc="-5" dirty="0"/>
              <a:t>Codes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0119" rIns="0" bIns="0" rtlCol="0">
            <a:spAutoFit/>
          </a:bodyPr>
          <a:lstStyle/>
          <a:p>
            <a:pPr marL="922655" marR="5080" indent="-3429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Significato della </a:t>
            </a:r>
            <a:r>
              <a:rPr spc="-5" dirty="0">
                <a:latin typeface="Arial"/>
                <a:cs typeface="Arial"/>
              </a:rPr>
              <a:t>distanza </a:t>
            </a:r>
            <a:r>
              <a:rPr dirty="0">
                <a:latin typeface="Arial"/>
                <a:cs typeface="Arial"/>
              </a:rPr>
              <a:t>di Hamming: </a:t>
            </a:r>
            <a:r>
              <a:rPr b="0" dirty="0">
                <a:latin typeface="Arial"/>
                <a:cs typeface="Arial"/>
              </a:rPr>
              <a:t>se tra </a:t>
            </a:r>
            <a:r>
              <a:rPr b="0" spc="-5" dirty="0">
                <a:latin typeface="Arial"/>
                <a:cs typeface="Arial"/>
              </a:rPr>
              <a:t>due</a:t>
            </a:r>
            <a:r>
              <a:rPr b="0" spc="-18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parole  di codice vi è una distanza di Hamming pari a </a:t>
            </a:r>
            <a:r>
              <a:rPr b="0" i="1" spc="-5" dirty="0">
                <a:latin typeface="Arial"/>
                <a:cs typeface="Arial"/>
              </a:rPr>
              <a:t>d</a:t>
            </a:r>
            <a:r>
              <a:rPr b="0" spc="-5" dirty="0">
                <a:latin typeface="Arial"/>
                <a:cs typeface="Arial"/>
              </a:rPr>
              <a:t>, allora  saranno necessari </a:t>
            </a:r>
            <a:r>
              <a:rPr b="0" i="1" spc="-5" dirty="0">
                <a:latin typeface="Arial"/>
                <a:cs typeface="Arial"/>
              </a:rPr>
              <a:t>d </a:t>
            </a:r>
            <a:r>
              <a:rPr b="0" spc="-5" dirty="0">
                <a:latin typeface="Arial"/>
                <a:cs typeface="Arial"/>
              </a:rPr>
              <a:t>errori singoli per </a:t>
            </a:r>
            <a:r>
              <a:rPr b="0" dirty="0">
                <a:latin typeface="Arial"/>
                <a:cs typeface="Arial"/>
              </a:rPr>
              <a:t>trasformare </a:t>
            </a:r>
            <a:r>
              <a:rPr b="0" spc="-5" dirty="0">
                <a:latin typeface="Arial"/>
                <a:cs typeface="Arial"/>
              </a:rPr>
              <a:t>una  parola</a:t>
            </a:r>
            <a:r>
              <a:rPr b="0" spc="-15" dirty="0">
                <a:latin typeface="Arial"/>
                <a:cs typeface="Arial"/>
              </a:rPr>
              <a:t> nell’altra.</a:t>
            </a:r>
          </a:p>
        </p:txBody>
      </p:sp>
      <p:sp>
        <p:nvSpPr>
          <p:cNvPr id="3" name="object 3"/>
          <p:cNvSpPr/>
          <p:nvPr/>
        </p:nvSpPr>
        <p:spPr>
          <a:xfrm>
            <a:off x="960069" y="3554082"/>
            <a:ext cx="1343660" cy="390525"/>
          </a:xfrm>
          <a:custGeom>
            <a:avLst/>
            <a:gdLst/>
            <a:ahLst/>
            <a:cxnLst/>
            <a:rect l="l" t="t" r="r" b="b"/>
            <a:pathLst>
              <a:path w="1343660" h="390525">
                <a:moveTo>
                  <a:pt x="0" y="389902"/>
                </a:moveTo>
                <a:lnTo>
                  <a:pt x="1343660" y="389902"/>
                </a:lnTo>
                <a:lnTo>
                  <a:pt x="1343660" y="0"/>
                </a:lnTo>
                <a:lnTo>
                  <a:pt x="0" y="0"/>
                </a:lnTo>
                <a:lnTo>
                  <a:pt x="0" y="389902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3779" y="3554082"/>
            <a:ext cx="1675764" cy="390525"/>
          </a:xfrm>
          <a:custGeom>
            <a:avLst/>
            <a:gdLst/>
            <a:ahLst/>
            <a:cxnLst/>
            <a:rect l="l" t="t" r="r" b="b"/>
            <a:pathLst>
              <a:path w="1675764" h="390525">
                <a:moveTo>
                  <a:pt x="0" y="389902"/>
                </a:moveTo>
                <a:lnTo>
                  <a:pt x="1675765" y="389902"/>
                </a:lnTo>
                <a:lnTo>
                  <a:pt x="1675765" y="0"/>
                </a:lnTo>
                <a:lnTo>
                  <a:pt x="0" y="0"/>
                </a:lnTo>
                <a:lnTo>
                  <a:pt x="0" y="389902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79545" y="3554082"/>
            <a:ext cx="1308735" cy="390525"/>
          </a:xfrm>
          <a:custGeom>
            <a:avLst/>
            <a:gdLst/>
            <a:ahLst/>
            <a:cxnLst/>
            <a:rect l="l" t="t" r="r" b="b"/>
            <a:pathLst>
              <a:path w="1308735" h="390525">
                <a:moveTo>
                  <a:pt x="0" y="389902"/>
                </a:moveTo>
                <a:lnTo>
                  <a:pt x="1308735" y="389902"/>
                </a:lnTo>
                <a:lnTo>
                  <a:pt x="1308735" y="0"/>
                </a:lnTo>
                <a:lnTo>
                  <a:pt x="0" y="0"/>
                </a:lnTo>
                <a:lnTo>
                  <a:pt x="0" y="389902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0069" y="3944048"/>
            <a:ext cx="1343660" cy="439420"/>
          </a:xfrm>
          <a:custGeom>
            <a:avLst/>
            <a:gdLst/>
            <a:ahLst/>
            <a:cxnLst/>
            <a:rect l="l" t="t" r="r" b="b"/>
            <a:pathLst>
              <a:path w="1343660" h="439420">
                <a:moveTo>
                  <a:pt x="0" y="439102"/>
                </a:moveTo>
                <a:lnTo>
                  <a:pt x="1343660" y="439102"/>
                </a:lnTo>
                <a:lnTo>
                  <a:pt x="1343660" y="0"/>
                </a:lnTo>
                <a:lnTo>
                  <a:pt x="0" y="0"/>
                </a:lnTo>
                <a:lnTo>
                  <a:pt x="0" y="439102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779" y="3944048"/>
            <a:ext cx="1675764" cy="439420"/>
          </a:xfrm>
          <a:custGeom>
            <a:avLst/>
            <a:gdLst/>
            <a:ahLst/>
            <a:cxnLst/>
            <a:rect l="l" t="t" r="r" b="b"/>
            <a:pathLst>
              <a:path w="1675764" h="439420">
                <a:moveTo>
                  <a:pt x="0" y="439102"/>
                </a:moveTo>
                <a:lnTo>
                  <a:pt x="1675765" y="439102"/>
                </a:lnTo>
                <a:lnTo>
                  <a:pt x="1675765" y="0"/>
                </a:lnTo>
                <a:lnTo>
                  <a:pt x="0" y="0"/>
                </a:lnTo>
                <a:lnTo>
                  <a:pt x="0" y="439102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79545" y="3944048"/>
            <a:ext cx="1308735" cy="439420"/>
          </a:xfrm>
          <a:custGeom>
            <a:avLst/>
            <a:gdLst/>
            <a:ahLst/>
            <a:cxnLst/>
            <a:rect l="l" t="t" r="r" b="b"/>
            <a:pathLst>
              <a:path w="1308735" h="439420">
                <a:moveTo>
                  <a:pt x="0" y="439102"/>
                </a:moveTo>
                <a:lnTo>
                  <a:pt x="1308735" y="439102"/>
                </a:lnTo>
                <a:lnTo>
                  <a:pt x="1308735" y="0"/>
                </a:lnTo>
                <a:lnTo>
                  <a:pt x="0" y="0"/>
                </a:lnTo>
                <a:lnTo>
                  <a:pt x="0" y="439102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0069" y="4383151"/>
            <a:ext cx="1343660" cy="439420"/>
          </a:xfrm>
          <a:custGeom>
            <a:avLst/>
            <a:gdLst/>
            <a:ahLst/>
            <a:cxnLst/>
            <a:rect l="l" t="t" r="r" b="b"/>
            <a:pathLst>
              <a:path w="1343660" h="439420">
                <a:moveTo>
                  <a:pt x="0" y="438912"/>
                </a:moveTo>
                <a:lnTo>
                  <a:pt x="1343660" y="438912"/>
                </a:lnTo>
                <a:lnTo>
                  <a:pt x="134366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779" y="4383151"/>
            <a:ext cx="1675764" cy="439420"/>
          </a:xfrm>
          <a:custGeom>
            <a:avLst/>
            <a:gdLst/>
            <a:ahLst/>
            <a:cxnLst/>
            <a:rect l="l" t="t" r="r" b="b"/>
            <a:pathLst>
              <a:path w="1675764" h="439420">
                <a:moveTo>
                  <a:pt x="0" y="438912"/>
                </a:moveTo>
                <a:lnTo>
                  <a:pt x="1675765" y="438912"/>
                </a:lnTo>
                <a:lnTo>
                  <a:pt x="1675765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9545" y="4383151"/>
            <a:ext cx="1308735" cy="439420"/>
          </a:xfrm>
          <a:custGeom>
            <a:avLst/>
            <a:gdLst/>
            <a:ahLst/>
            <a:cxnLst/>
            <a:rect l="l" t="t" r="r" b="b"/>
            <a:pathLst>
              <a:path w="1308735" h="439420">
                <a:moveTo>
                  <a:pt x="0" y="438912"/>
                </a:moveTo>
                <a:lnTo>
                  <a:pt x="1308735" y="438912"/>
                </a:lnTo>
                <a:lnTo>
                  <a:pt x="1308735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0069" y="4822113"/>
            <a:ext cx="1343660" cy="389890"/>
          </a:xfrm>
          <a:custGeom>
            <a:avLst/>
            <a:gdLst/>
            <a:ahLst/>
            <a:cxnLst/>
            <a:rect l="l" t="t" r="r" b="b"/>
            <a:pathLst>
              <a:path w="1343660" h="389889">
                <a:moveTo>
                  <a:pt x="0" y="389712"/>
                </a:moveTo>
                <a:lnTo>
                  <a:pt x="1343660" y="389712"/>
                </a:lnTo>
                <a:lnTo>
                  <a:pt x="1343660" y="0"/>
                </a:lnTo>
                <a:lnTo>
                  <a:pt x="0" y="0"/>
                </a:lnTo>
                <a:lnTo>
                  <a:pt x="0" y="389712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03779" y="4822113"/>
            <a:ext cx="1675764" cy="389890"/>
          </a:xfrm>
          <a:custGeom>
            <a:avLst/>
            <a:gdLst/>
            <a:ahLst/>
            <a:cxnLst/>
            <a:rect l="l" t="t" r="r" b="b"/>
            <a:pathLst>
              <a:path w="1675764" h="389889">
                <a:moveTo>
                  <a:pt x="0" y="389712"/>
                </a:moveTo>
                <a:lnTo>
                  <a:pt x="1675765" y="389712"/>
                </a:lnTo>
                <a:lnTo>
                  <a:pt x="1675765" y="0"/>
                </a:lnTo>
                <a:lnTo>
                  <a:pt x="0" y="0"/>
                </a:lnTo>
                <a:lnTo>
                  <a:pt x="0" y="389712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9545" y="4822113"/>
            <a:ext cx="1308735" cy="389890"/>
          </a:xfrm>
          <a:custGeom>
            <a:avLst/>
            <a:gdLst/>
            <a:ahLst/>
            <a:cxnLst/>
            <a:rect l="l" t="t" r="r" b="b"/>
            <a:pathLst>
              <a:path w="1308735" h="389889">
                <a:moveTo>
                  <a:pt x="0" y="389712"/>
                </a:moveTo>
                <a:lnTo>
                  <a:pt x="1308735" y="389712"/>
                </a:lnTo>
                <a:lnTo>
                  <a:pt x="1308735" y="0"/>
                </a:lnTo>
                <a:lnTo>
                  <a:pt x="0" y="0"/>
                </a:lnTo>
                <a:lnTo>
                  <a:pt x="0" y="389712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68476" y="3552973"/>
          <a:ext cx="4515485" cy="1641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293">
                <a:tc>
                  <a:txBody>
                    <a:bodyPr/>
                    <a:lstStyle/>
                    <a:p>
                      <a:pPr marR="132080" algn="ctr"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H(A,B)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276">
                <a:tc>
                  <a:txBody>
                    <a:bodyPr/>
                    <a:lstStyle/>
                    <a:p>
                      <a:pPr marR="16319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101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731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704">
                <a:tc>
                  <a:txBody>
                    <a:bodyPr/>
                    <a:lstStyle/>
                    <a:p>
                      <a:pPr marR="16256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0011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381">
                <a:tc>
                  <a:txBody>
                    <a:bodyPr/>
                    <a:lstStyle/>
                    <a:p>
                      <a:pPr marR="161925" algn="ctr">
                        <a:lnSpc>
                          <a:spcPts val="2810"/>
                        </a:lnSpc>
                        <a:spcBef>
                          <a:spcPts val="114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100011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ts val="2810"/>
                        </a:lnSpc>
                        <a:spcBef>
                          <a:spcPts val="114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100101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2810"/>
                        </a:lnSpc>
                        <a:spcBef>
                          <a:spcPts val="11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14604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79119" y="625856"/>
            <a:ext cx="49028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Error </a:t>
            </a:r>
            <a:r>
              <a:rPr spc="-5" dirty="0"/>
              <a:t>Correcting</a:t>
            </a:r>
            <a:r>
              <a:rPr spc="-200" dirty="0"/>
              <a:t> </a:t>
            </a:r>
            <a:r>
              <a:rPr spc="-5" dirty="0"/>
              <a:t>Codes</a:t>
            </a:r>
          </a:p>
        </p:txBody>
      </p:sp>
      <p:sp>
        <p:nvSpPr>
          <p:cNvPr id="18" name="object 18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922655" marR="812165" indent="-342900">
              <a:lnSpc>
                <a:spcPts val="2300"/>
              </a:lnSpc>
              <a:spcBef>
                <a:spcPts val="660"/>
              </a:spcBef>
            </a:pPr>
            <a:r>
              <a:rPr spc="60" dirty="0"/>
              <a:t>La </a:t>
            </a:r>
            <a:r>
              <a:rPr spc="-15" dirty="0"/>
              <a:t>distanza </a:t>
            </a:r>
            <a:r>
              <a:rPr spc="-50" dirty="0"/>
              <a:t>di </a:t>
            </a:r>
            <a:r>
              <a:rPr spc="-65" dirty="0"/>
              <a:t>Hamming </a:t>
            </a:r>
            <a:r>
              <a:rPr spc="-35" dirty="0"/>
              <a:t>gioca </a:t>
            </a:r>
            <a:r>
              <a:rPr spc="-30" dirty="0"/>
              <a:t>un </a:t>
            </a:r>
            <a:r>
              <a:rPr spc="-80" dirty="0"/>
              <a:t>ruolo </a:t>
            </a:r>
            <a:r>
              <a:rPr spc="-5" dirty="0"/>
              <a:t>chiave</a:t>
            </a:r>
            <a:r>
              <a:rPr spc="-210" dirty="0"/>
              <a:t> </a:t>
            </a:r>
            <a:r>
              <a:rPr spc="-25" dirty="0"/>
              <a:t>nella  </a:t>
            </a:r>
            <a:r>
              <a:rPr spc="-30" dirty="0"/>
              <a:t>rilevazione </a:t>
            </a:r>
            <a:r>
              <a:rPr dirty="0"/>
              <a:t>e </a:t>
            </a:r>
            <a:r>
              <a:rPr spc="-25" dirty="0"/>
              <a:t>correzione </a:t>
            </a:r>
            <a:r>
              <a:rPr spc="-50" dirty="0"/>
              <a:t>di </a:t>
            </a:r>
            <a:r>
              <a:rPr spc="-55" dirty="0"/>
              <a:t>errori </a:t>
            </a:r>
            <a:r>
              <a:rPr spc="-45" dirty="0"/>
              <a:t>in </a:t>
            </a:r>
            <a:r>
              <a:rPr spc="-35" dirty="0"/>
              <a:t>un</a:t>
            </a:r>
            <a:r>
              <a:rPr spc="-254" dirty="0"/>
              <a:t> </a:t>
            </a:r>
            <a:r>
              <a:rPr spc="-5" dirty="0"/>
              <a:t>codice:</a:t>
            </a:r>
          </a:p>
          <a:p>
            <a:pPr marL="567690"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922655" indent="-342265">
              <a:lnSpc>
                <a:spcPts val="2555"/>
              </a:lnSpc>
              <a:spcBef>
                <a:spcPts val="5"/>
              </a:spcBef>
              <a:buFont typeface="Lucida Sans Unicode"/>
              <a:buChar char="•"/>
              <a:tabLst>
                <a:tab pos="923290" algn="l"/>
                <a:tab pos="923925" algn="l"/>
              </a:tabLst>
            </a:pPr>
            <a:r>
              <a:rPr spc="35" dirty="0"/>
              <a:t>Per </a:t>
            </a:r>
            <a:r>
              <a:rPr spc="-25" dirty="0"/>
              <a:t>rilevare </a:t>
            </a:r>
            <a:r>
              <a:rPr dirty="0"/>
              <a:t>d </a:t>
            </a:r>
            <a:r>
              <a:rPr spc="-55" dirty="0"/>
              <a:t>errori singoli </a:t>
            </a:r>
            <a:r>
              <a:rPr dirty="0"/>
              <a:t>è </a:t>
            </a:r>
            <a:r>
              <a:rPr spc="15" dirty="0"/>
              <a:t>necessario </a:t>
            </a:r>
            <a:r>
              <a:rPr spc="-30" dirty="0"/>
              <a:t>un </a:t>
            </a:r>
            <a:r>
              <a:rPr spc="-15" dirty="0"/>
              <a:t>codice</a:t>
            </a:r>
            <a:r>
              <a:rPr spc="-229" dirty="0"/>
              <a:t> </a:t>
            </a:r>
            <a:r>
              <a:rPr spc="-30" dirty="0"/>
              <a:t>con</a:t>
            </a:r>
          </a:p>
          <a:p>
            <a:pPr marL="922655">
              <a:lnSpc>
                <a:spcPts val="2230"/>
              </a:lnSpc>
            </a:pPr>
            <a:r>
              <a:rPr spc="-15" dirty="0"/>
              <a:t>distanza</a:t>
            </a:r>
            <a:r>
              <a:rPr spc="-10" dirty="0"/>
              <a:t> </a:t>
            </a:r>
            <a:r>
              <a:rPr spc="-50" dirty="0"/>
              <a:t>di</a:t>
            </a:r>
            <a:r>
              <a:rPr spc="-215" dirty="0"/>
              <a:t> </a:t>
            </a:r>
            <a:r>
              <a:rPr spc="-55" dirty="0"/>
              <a:t>Hamming</a:t>
            </a:r>
            <a:r>
              <a:rPr spc="-160" dirty="0"/>
              <a:t> </a:t>
            </a:r>
            <a:r>
              <a:rPr dirty="0"/>
              <a:t>d+1</a:t>
            </a:r>
            <a:r>
              <a:rPr spc="-10" dirty="0"/>
              <a:t> </a:t>
            </a:r>
            <a:r>
              <a:rPr b="0" spc="-130" dirty="0">
                <a:latin typeface="Lucida Sans Unicode"/>
                <a:cs typeface="Lucida Sans Unicode"/>
              </a:rPr>
              <a:t>(infatti</a:t>
            </a:r>
            <a:r>
              <a:rPr b="0" spc="-250" dirty="0">
                <a:latin typeface="Lucida Sans Unicode"/>
                <a:cs typeface="Lucida Sans Unicode"/>
              </a:rPr>
              <a:t> </a:t>
            </a:r>
            <a:r>
              <a:rPr b="0" spc="-85" dirty="0">
                <a:latin typeface="Lucida Sans Unicode"/>
                <a:cs typeface="Lucida Sans Unicode"/>
              </a:rPr>
              <a:t>in</a:t>
            </a:r>
            <a:r>
              <a:rPr b="0" spc="-315" dirty="0">
                <a:latin typeface="Lucida Sans Unicode"/>
                <a:cs typeface="Lucida Sans Unicode"/>
              </a:rPr>
              <a:t> </a:t>
            </a:r>
            <a:r>
              <a:rPr b="0" spc="-114" dirty="0">
                <a:latin typeface="Lucida Sans Unicode"/>
                <a:cs typeface="Lucida Sans Unicode"/>
              </a:rPr>
              <a:t>questo</a:t>
            </a:r>
            <a:r>
              <a:rPr b="0" spc="-250" dirty="0">
                <a:latin typeface="Lucida Sans Unicode"/>
                <a:cs typeface="Lucida Sans Unicode"/>
              </a:rPr>
              <a:t> </a:t>
            </a:r>
            <a:r>
              <a:rPr b="0" spc="-135" dirty="0">
                <a:latin typeface="Lucida Sans Unicode"/>
                <a:cs typeface="Lucida Sans Unicode"/>
              </a:rPr>
              <a:t>modo</a:t>
            </a:r>
            <a:r>
              <a:rPr b="0" spc="-340" dirty="0">
                <a:latin typeface="Lucida Sans Unicode"/>
                <a:cs typeface="Lucida Sans Unicode"/>
              </a:rPr>
              <a:t> </a:t>
            </a:r>
            <a:r>
              <a:rPr b="0" spc="-105" dirty="0">
                <a:latin typeface="Lucida Sans Unicode"/>
                <a:cs typeface="Lucida Sans Unicode"/>
              </a:rPr>
              <a:t>non</a:t>
            </a:r>
          </a:p>
          <a:p>
            <a:pPr marL="922655" marR="335280">
              <a:lnSpc>
                <a:spcPct val="79600"/>
              </a:lnSpc>
              <a:spcBef>
                <a:spcPts val="260"/>
              </a:spcBef>
            </a:pPr>
            <a:r>
              <a:rPr b="0" spc="-75" dirty="0">
                <a:latin typeface="Lucida Sans Unicode"/>
                <a:cs typeface="Lucida Sans Unicode"/>
              </a:rPr>
              <a:t>esiste </a:t>
            </a:r>
            <a:r>
              <a:rPr b="0" spc="-90" dirty="0">
                <a:latin typeface="Lucida Sans Unicode"/>
                <a:cs typeface="Lucida Sans Unicode"/>
              </a:rPr>
              <a:t>alcun </a:t>
            </a:r>
            <a:r>
              <a:rPr b="0" spc="-135" dirty="0">
                <a:latin typeface="Lucida Sans Unicode"/>
                <a:cs typeface="Lucida Sans Unicode"/>
              </a:rPr>
              <a:t>modo </a:t>
            </a:r>
            <a:r>
              <a:rPr b="0" spc="-85" dirty="0">
                <a:latin typeface="Lucida Sans Unicode"/>
                <a:cs typeface="Lucida Sans Unicode"/>
              </a:rPr>
              <a:t>in </a:t>
            </a:r>
            <a:r>
              <a:rPr b="0" spc="-75" dirty="0">
                <a:latin typeface="Lucida Sans Unicode"/>
                <a:cs typeface="Lucida Sans Unicode"/>
              </a:rPr>
              <a:t>cui </a:t>
            </a:r>
            <a:r>
              <a:rPr b="0" dirty="0">
                <a:latin typeface="Lucida Sans Unicode"/>
                <a:cs typeface="Lucida Sans Unicode"/>
              </a:rPr>
              <a:t>d </a:t>
            </a:r>
            <a:r>
              <a:rPr b="0" spc="-135" dirty="0">
                <a:latin typeface="Lucida Sans Unicode"/>
                <a:cs typeface="Lucida Sans Unicode"/>
              </a:rPr>
              <a:t>errori </a:t>
            </a:r>
            <a:r>
              <a:rPr b="0" spc="-125" dirty="0">
                <a:latin typeface="Lucida Sans Unicode"/>
                <a:cs typeface="Lucida Sans Unicode"/>
              </a:rPr>
              <a:t>singoli </a:t>
            </a:r>
            <a:r>
              <a:rPr b="0" spc="-105" dirty="0">
                <a:latin typeface="Lucida Sans Unicode"/>
                <a:cs typeface="Lucida Sans Unicode"/>
              </a:rPr>
              <a:t>possono  </a:t>
            </a:r>
            <a:r>
              <a:rPr b="0" spc="-90" dirty="0">
                <a:latin typeface="Lucida Sans Unicode"/>
                <a:cs typeface="Lucida Sans Unicode"/>
              </a:rPr>
              <a:t>cambiare</a:t>
            </a:r>
            <a:r>
              <a:rPr b="0" spc="-204" dirty="0">
                <a:latin typeface="Lucida Sans Unicode"/>
                <a:cs typeface="Lucida Sans Unicode"/>
              </a:rPr>
              <a:t> </a:t>
            </a:r>
            <a:r>
              <a:rPr b="0" spc="-80" dirty="0">
                <a:latin typeface="Lucida Sans Unicode"/>
                <a:cs typeface="Lucida Sans Unicode"/>
              </a:rPr>
              <a:t>una</a:t>
            </a:r>
            <a:r>
              <a:rPr b="0" spc="-190" dirty="0">
                <a:latin typeface="Lucida Sans Unicode"/>
                <a:cs typeface="Lucida Sans Unicode"/>
              </a:rPr>
              <a:t> </a:t>
            </a:r>
            <a:r>
              <a:rPr b="0" spc="-95" dirty="0">
                <a:latin typeface="Lucida Sans Unicode"/>
                <a:cs typeface="Lucida Sans Unicode"/>
              </a:rPr>
              <a:t>parola</a:t>
            </a:r>
            <a:r>
              <a:rPr b="0" spc="-245" dirty="0">
                <a:latin typeface="Lucida Sans Unicode"/>
                <a:cs typeface="Lucida Sans Unicode"/>
              </a:rPr>
              <a:t> </a:t>
            </a:r>
            <a:r>
              <a:rPr b="0" spc="-85" dirty="0">
                <a:latin typeface="Lucida Sans Unicode"/>
                <a:cs typeface="Lucida Sans Unicode"/>
              </a:rPr>
              <a:t>valida</a:t>
            </a:r>
            <a:r>
              <a:rPr b="0" spc="-170" dirty="0">
                <a:latin typeface="Lucida Sans Unicode"/>
                <a:cs typeface="Lucida Sans Unicode"/>
              </a:rPr>
              <a:t> </a:t>
            </a:r>
            <a:r>
              <a:rPr b="0" spc="-85" dirty="0">
                <a:latin typeface="Lucida Sans Unicode"/>
                <a:cs typeface="Lucida Sans Unicode"/>
              </a:rPr>
              <a:t>in</a:t>
            </a:r>
            <a:r>
              <a:rPr b="0" spc="-315" dirty="0">
                <a:latin typeface="Lucida Sans Unicode"/>
                <a:cs typeface="Lucida Sans Unicode"/>
              </a:rPr>
              <a:t> </a:t>
            </a:r>
            <a:r>
              <a:rPr b="0" spc="-130" dirty="0">
                <a:latin typeface="Lucida Sans Unicode"/>
                <a:cs typeface="Lucida Sans Unicode"/>
              </a:rPr>
              <a:t>un’altra</a:t>
            </a:r>
            <a:r>
              <a:rPr b="0" spc="-285" dirty="0">
                <a:latin typeface="Lucida Sans Unicode"/>
                <a:cs typeface="Lucida Sans Unicode"/>
              </a:rPr>
              <a:t> </a:t>
            </a:r>
            <a:r>
              <a:rPr b="0" spc="-95" dirty="0">
                <a:latin typeface="Lucida Sans Unicode"/>
                <a:cs typeface="Lucida Sans Unicode"/>
              </a:rPr>
              <a:t>parola</a:t>
            </a:r>
            <a:r>
              <a:rPr b="0" spc="60" dirty="0">
                <a:latin typeface="Lucida Sans Unicode"/>
                <a:cs typeface="Lucida Sans Unicode"/>
              </a:rPr>
              <a:t> </a:t>
            </a:r>
            <a:r>
              <a:rPr b="0" spc="-80" dirty="0">
                <a:latin typeface="Lucida Sans Unicode"/>
                <a:cs typeface="Lucida Sans Unicode"/>
              </a:rPr>
              <a:t>valida);</a:t>
            </a:r>
          </a:p>
          <a:p>
            <a:pPr marL="567690">
              <a:lnSpc>
                <a:spcPct val="100000"/>
              </a:lnSpc>
              <a:spcBef>
                <a:spcPts val="10"/>
              </a:spcBef>
            </a:pPr>
            <a:endParaRPr sz="2950">
              <a:latin typeface="Times New Roman"/>
              <a:cs typeface="Times New Roman"/>
            </a:endParaRPr>
          </a:p>
          <a:p>
            <a:pPr marL="922655" marR="5080" indent="-342265">
              <a:lnSpc>
                <a:spcPct val="81100"/>
              </a:lnSpc>
              <a:buFont typeface="Lucida Sans Unicode"/>
              <a:buChar char="•"/>
              <a:tabLst>
                <a:tab pos="923290" algn="l"/>
                <a:tab pos="923925" algn="l"/>
              </a:tabLst>
            </a:pPr>
            <a:r>
              <a:rPr spc="35" dirty="0"/>
              <a:t>Per </a:t>
            </a:r>
            <a:r>
              <a:rPr spc="-40" dirty="0"/>
              <a:t>correggere </a:t>
            </a:r>
            <a:r>
              <a:rPr dirty="0"/>
              <a:t>d </a:t>
            </a:r>
            <a:r>
              <a:rPr spc="-55" dirty="0"/>
              <a:t>errori singoli </a:t>
            </a:r>
            <a:r>
              <a:rPr dirty="0"/>
              <a:t>è </a:t>
            </a:r>
            <a:r>
              <a:rPr spc="15" dirty="0"/>
              <a:t>necessario </a:t>
            </a:r>
            <a:r>
              <a:rPr spc="-30" dirty="0"/>
              <a:t>un </a:t>
            </a:r>
            <a:r>
              <a:rPr spc="-15" dirty="0"/>
              <a:t>codice  </a:t>
            </a:r>
            <a:r>
              <a:rPr spc="-25" dirty="0"/>
              <a:t>con </a:t>
            </a:r>
            <a:r>
              <a:rPr spc="-10" dirty="0"/>
              <a:t>distanza </a:t>
            </a:r>
            <a:r>
              <a:rPr spc="-50" dirty="0"/>
              <a:t>di </a:t>
            </a:r>
            <a:r>
              <a:rPr spc="-65" dirty="0"/>
              <a:t>Hamming </a:t>
            </a:r>
            <a:r>
              <a:rPr dirty="0"/>
              <a:t>2d+1 </a:t>
            </a:r>
            <a:r>
              <a:rPr b="0" spc="-125" dirty="0">
                <a:latin typeface="Lucida Sans Unicode"/>
                <a:cs typeface="Lucida Sans Unicode"/>
              </a:rPr>
              <a:t>(infatti </a:t>
            </a:r>
            <a:r>
              <a:rPr b="0" spc="-85" dirty="0">
                <a:latin typeface="Lucida Sans Unicode"/>
                <a:cs typeface="Lucida Sans Unicode"/>
              </a:rPr>
              <a:t>in </a:t>
            </a:r>
            <a:r>
              <a:rPr b="0" spc="-105" dirty="0">
                <a:latin typeface="Lucida Sans Unicode"/>
                <a:cs typeface="Lucida Sans Unicode"/>
              </a:rPr>
              <a:t>questo </a:t>
            </a:r>
            <a:r>
              <a:rPr b="0" spc="-140" dirty="0">
                <a:latin typeface="Lucida Sans Unicode"/>
                <a:cs typeface="Lucida Sans Unicode"/>
              </a:rPr>
              <a:t>modo  </a:t>
            </a:r>
            <a:r>
              <a:rPr b="0" spc="-65" dirty="0">
                <a:latin typeface="Lucida Sans Unicode"/>
                <a:cs typeface="Lucida Sans Unicode"/>
              </a:rPr>
              <a:t>anche</a:t>
            </a:r>
            <a:r>
              <a:rPr b="0" spc="-140" dirty="0">
                <a:latin typeface="Lucida Sans Unicode"/>
                <a:cs typeface="Lucida Sans Unicode"/>
              </a:rPr>
              <a:t> </a:t>
            </a:r>
            <a:r>
              <a:rPr b="0" spc="-75" dirty="0">
                <a:latin typeface="Lucida Sans Unicode"/>
                <a:cs typeface="Lucida Sans Unicode"/>
              </a:rPr>
              <a:t>con</a:t>
            </a:r>
            <a:r>
              <a:rPr b="0" spc="-175" dirty="0">
                <a:latin typeface="Lucida Sans Unicode"/>
                <a:cs typeface="Lucida Sans Unicode"/>
              </a:rPr>
              <a:t> </a:t>
            </a:r>
            <a:r>
              <a:rPr b="0" dirty="0">
                <a:latin typeface="Lucida Sans Unicode"/>
                <a:cs typeface="Lucida Sans Unicode"/>
              </a:rPr>
              <a:t>d</a:t>
            </a:r>
            <a:r>
              <a:rPr b="0" spc="-245" dirty="0">
                <a:latin typeface="Lucida Sans Unicode"/>
                <a:cs typeface="Lucida Sans Unicode"/>
              </a:rPr>
              <a:t> </a:t>
            </a:r>
            <a:r>
              <a:rPr b="0" spc="-125" dirty="0">
                <a:latin typeface="Lucida Sans Unicode"/>
                <a:cs typeface="Lucida Sans Unicode"/>
              </a:rPr>
              <a:t>cambiamenti</a:t>
            </a:r>
            <a:r>
              <a:rPr b="0" spc="-175" dirty="0">
                <a:latin typeface="Lucida Sans Unicode"/>
                <a:cs typeface="Lucida Sans Unicode"/>
              </a:rPr>
              <a:t> </a:t>
            </a:r>
            <a:r>
              <a:rPr b="0" spc="-45" dirty="0">
                <a:latin typeface="Lucida Sans Unicode"/>
                <a:cs typeface="Lucida Sans Unicode"/>
              </a:rPr>
              <a:t>la</a:t>
            </a:r>
            <a:r>
              <a:rPr b="0" spc="-145" dirty="0">
                <a:latin typeface="Lucida Sans Unicode"/>
                <a:cs typeface="Lucida Sans Unicode"/>
              </a:rPr>
              <a:t> </a:t>
            </a:r>
            <a:r>
              <a:rPr b="0" spc="-95" dirty="0">
                <a:latin typeface="Lucida Sans Unicode"/>
                <a:cs typeface="Lucida Sans Unicode"/>
              </a:rPr>
              <a:t>parola</a:t>
            </a:r>
            <a:r>
              <a:rPr b="0" spc="-160" dirty="0">
                <a:latin typeface="Lucida Sans Unicode"/>
                <a:cs typeface="Lucida Sans Unicode"/>
              </a:rPr>
              <a:t> </a:t>
            </a:r>
            <a:r>
              <a:rPr b="0" spc="-90" dirty="0">
                <a:latin typeface="Lucida Sans Unicode"/>
                <a:cs typeface="Lucida Sans Unicode"/>
              </a:rPr>
              <a:t>di</a:t>
            </a:r>
            <a:r>
              <a:rPr b="0" spc="-245" dirty="0">
                <a:latin typeface="Lucida Sans Unicode"/>
                <a:cs typeface="Lucida Sans Unicode"/>
              </a:rPr>
              <a:t> </a:t>
            </a:r>
            <a:r>
              <a:rPr b="0" spc="-80" dirty="0">
                <a:latin typeface="Lucida Sans Unicode"/>
                <a:cs typeface="Lucida Sans Unicode"/>
              </a:rPr>
              <a:t>codice</a:t>
            </a:r>
            <a:r>
              <a:rPr b="0" spc="-155" dirty="0">
                <a:latin typeface="Lucida Sans Unicode"/>
                <a:cs typeface="Lucida Sans Unicode"/>
              </a:rPr>
              <a:t> </a:t>
            </a:r>
            <a:r>
              <a:rPr b="0" spc="-120" dirty="0">
                <a:latin typeface="Lucida Sans Unicode"/>
                <a:cs typeface="Lucida Sans Unicode"/>
              </a:rPr>
              <a:t>originaria  continua </a:t>
            </a:r>
            <a:r>
              <a:rPr b="0" spc="-45" dirty="0">
                <a:latin typeface="Lucida Sans Unicode"/>
                <a:cs typeface="Lucida Sans Unicode"/>
              </a:rPr>
              <a:t>ad essere </a:t>
            </a:r>
            <a:r>
              <a:rPr b="0" spc="-114" dirty="0">
                <a:latin typeface="Lucida Sans Unicode"/>
                <a:cs typeface="Lucida Sans Unicode"/>
              </a:rPr>
              <a:t>“più </a:t>
            </a:r>
            <a:r>
              <a:rPr b="0" spc="-85" dirty="0">
                <a:latin typeface="Lucida Sans Unicode"/>
                <a:cs typeface="Lucida Sans Unicode"/>
              </a:rPr>
              <a:t>vicina” </a:t>
            </a:r>
            <a:r>
              <a:rPr b="0" spc="-130" dirty="0">
                <a:latin typeface="Lucida Sans Unicode"/>
                <a:cs typeface="Lucida Sans Unicode"/>
              </a:rPr>
              <a:t>rispetto </a:t>
            </a:r>
            <a:r>
              <a:rPr b="0" dirty="0">
                <a:latin typeface="Lucida Sans Unicode"/>
                <a:cs typeface="Lucida Sans Unicode"/>
              </a:rPr>
              <a:t>a </a:t>
            </a:r>
            <a:r>
              <a:rPr b="0" spc="-140" dirty="0">
                <a:latin typeface="Lucida Sans Unicode"/>
                <a:cs typeface="Lucida Sans Unicode"/>
              </a:rPr>
              <a:t>tutte </a:t>
            </a:r>
            <a:r>
              <a:rPr b="0" spc="-45" dirty="0">
                <a:latin typeface="Lucida Sans Unicode"/>
                <a:cs typeface="Lucida Sans Unicode"/>
              </a:rPr>
              <a:t>le </a:t>
            </a:r>
            <a:r>
              <a:rPr b="0" spc="-100" dirty="0">
                <a:latin typeface="Lucida Sans Unicode"/>
                <a:cs typeface="Lucida Sans Unicode"/>
              </a:rPr>
              <a:t>altre  </a:t>
            </a:r>
            <a:r>
              <a:rPr b="0" spc="-105" dirty="0">
                <a:latin typeface="Lucida Sans Unicode"/>
                <a:cs typeface="Lucida Sans Unicode"/>
              </a:rPr>
              <a:t>non </a:t>
            </a:r>
            <a:r>
              <a:rPr b="0" spc="-75" dirty="0">
                <a:latin typeface="Lucida Sans Unicode"/>
                <a:cs typeface="Lucida Sans Unicode"/>
              </a:rPr>
              <a:t>esiste </a:t>
            </a:r>
            <a:r>
              <a:rPr b="0" spc="-90" dirty="0">
                <a:latin typeface="Lucida Sans Unicode"/>
                <a:cs typeface="Lucida Sans Unicode"/>
              </a:rPr>
              <a:t>alcun </a:t>
            </a:r>
            <a:r>
              <a:rPr b="0" spc="-135" dirty="0">
                <a:latin typeface="Lucida Sans Unicode"/>
                <a:cs typeface="Lucida Sans Unicode"/>
              </a:rPr>
              <a:t>modo </a:t>
            </a:r>
            <a:r>
              <a:rPr b="0" spc="-85" dirty="0">
                <a:latin typeface="Lucida Sans Unicode"/>
                <a:cs typeface="Lucida Sans Unicode"/>
              </a:rPr>
              <a:t>in </a:t>
            </a:r>
            <a:r>
              <a:rPr b="0" spc="-75" dirty="0">
                <a:latin typeface="Lucida Sans Unicode"/>
                <a:cs typeface="Lucida Sans Unicode"/>
              </a:rPr>
              <a:t>cui </a:t>
            </a:r>
            <a:r>
              <a:rPr b="0" dirty="0">
                <a:latin typeface="Lucida Sans Unicode"/>
                <a:cs typeface="Lucida Sans Unicode"/>
              </a:rPr>
              <a:t>d </a:t>
            </a:r>
            <a:r>
              <a:rPr b="0" spc="-135" dirty="0">
                <a:latin typeface="Lucida Sans Unicode"/>
                <a:cs typeface="Lucida Sans Unicode"/>
              </a:rPr>
              <a:t>errori </a:t>
            </a:r>
            <a:r>
              <a:rPr b="0" spc="-125" dirty="0">
                <a:latin typeface="Lucida Sans Unicode"/>
                <a:cs typeface="Lucida Sans Unicode"/>
              </a:rPr>
              <a:t>singoli </a:t>
            </a:r>
            <a:r>
              <a:rPr b="0" spc="-105" dirty="0">
                <a:latin typeface="Lucida Sans Unicode"/>
                <a:cs typeface="Lucida Sans Unicode"/>
              </a:rPr>
              <a:t>possono  </a:t>
            </a:r>
            <a:r>
              <a:rPr b="0" spc="-90" dirty="0">
                <a:latin typeface="Lucida Sans Unicode"/>
                <a:cs typeface="Lucida Sans Unicode"/>
              </a:rPr>
              <a:t>cambiare</a:t>
            </a:r>
            <a:r>
              <a:rPr b="0" spc="-215" dirty="0">
                <a:latin typeface="Lucida Sans Unicode"/>
                <a:cs typeface="Lucida Sans Unicode"/>
              </a:rPr>
              <a:t> </a:t>
            </a:r>
            <a:r>
              <a:rPr b="0" spc="-75" dirty="0">
                <a:latin typeface="Lucida Sans Unicode"/>
                <a:cs typeface="Lucida Sans Unicode"/>
              </a:rPr>
              <a:t>una</a:t>
            </a:r>
            <a:r>
              <a:rPr b="0" spc="-204" dirty="0">
                <a:latin typeface="Lucida Sans Unicode"/>
                <a:cs typeface="Lucida Sans Unicode"/>
              </a:rPr>
              <a:t> </a:t>
            </a:r>
            <a:r>
              <a:rPr b="0" spc="-95" dirty="0">
                <a:latin typeface="Lucida Sans Unicode"/>
                <a:cs typeface="Lucida Sans Unicode"/>
              </a:rPr>
              <a:t>parola</a:t>
            </a:r>
            <a:r>
              <a:rPr b="0" spc="-250" dirty="0">
                <a:latin typeface="Lucida Sans Unicode"/>
                <a:cs typeface="Lucida Sans Unicode"/>
              </a:rPr>
              <a:t> </a:t>
            </a:r>
            <a:r>
              <a:rPr b="0" spc="-85" dirty="0">
                <a:latin typeface="Lucida Sans Unicode"/>
                <a:cs typeface="Lucida Sans Unicode"/>
              </a:rPr>
              <a:t>valida</a:t>
            </a:r>
            <a:r>
              <a:rPr b="0" spc="-180" dirty="0">
                <a:latin typeface="Lucida Sans Unicode"/>
                <a:cs typeface="Lucida Sans Unicode"/>
              </a:rPr>
              <a:t> </a:t>
            </a:r>
            <a:r>
              <a:rPr b="0" spc="-85" dirty="0">
                <a:latin typeface="Lucida Sans Unicode"/>
                <a:cs typeface="Lucida Sans Unicode"/>
              </a:rPr>
              <a:t>in</a:t>
            </a:r>
            <a:r>
              <a:rPr b="0" spc="-320" dirty="0">
                <a:latin typeface="Lucida Sans Unicode"/>
                <a:cs typeface="Lucida Sans Unicode"/>
              </a:rPr>
              <a:t> </a:t>
            </a:r>
            <a:r>
              <a:rPr b="0" spc="-130" dirty="0">
                <a:latin typeface="Lucida Sans Unicode"/>
                <a:cs typeface="Lucida Sans Unicode"/>
              </a:rPr>
              <a:t>un’altra</a:t>
            </a:r>
            <a:r>
              <a:rPr b="0" spc="-285" dirty="0">
                <a:latin typeface="Lucida Sans Unicode"/>
                <a:cs typeface="Lucida Sans Unicode"/>
              </a:rPr>
              <a:t> </a:t>
            </a:r>
            <a:r>
              <a:rPr b="0" spc="-95" dirty="0">
                <a:latin typeface="Lucida Sans Unicode"/>
                <a:cs typeface="Lucida Sans Unicode"/>
              </a:rPr>
              <a:t>parola</a:t>
            </a:r>
            <a:r>
              <a:rPr b="0" spc="55" dirty="0">
                <a:latin typeface="Lucida Sans Unicode"/>
                <a:cs typeface="Lucida Sans Unicode"/>
              </a:rPr>
              <a:t> </a:t>
            </a:r>
            <a:r>
              <a:rPr b="0" spc="-75" dirty="0">
                <a:latin typeface="Lucida Sans Unicode"/>
                <a:cs typeface="Lucida Sans Unicode"/>
              </a:rPr>
              <a:t>valida);</a:t>
            </a:r>
          </a:p>
        </p:txBody>
      </p:sp>
      <p:sp>
        <p:nvSpPr>
          <p:cNvPr id="3" name="object 3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9119" y="625856"/>
            <a:ext cx="49028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Error </a:t>
            </a:r>
            <a:r>
              <a:rPr spc="-5" dirty="0"/>
              <a:t>Correcting</a:t>
            </a:r>
            <a:r>
              <a:rPr spc="-200" dirty="0"/>
              <a:t> </a:t>
            </a:r>
            <a:r>
              <a:rPr spc="-5" dirty="0"/>
              <a:t>Codes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536" y="1783537"/>
            <a:ext cx="7478395" cy="417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0395"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Esempio. Dato il codice con distanza di Hamming pari a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5:</a:t>
            </a:r>
            <a:endParaRPr sz="2000">
              <a:latin typeface="Arial"/>
              <a:cs typeface="Arial"/>
            </a:endParaRPr>
          </a:p>
          <a:p>
            <a:pPr marL="624840"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0000000000</a:t>
            </a:r>
            <a:endParaRPr sz="2000">
              <a:latin typeface="Arial"/>
              <a:cs typeface="Arial"/>
            </a:endParaRPr>
          </a:p>
          <a:p>
            <a:pPr marL="621665" algn="ctr">
              <a:lnSpc>
                <a:spcPct val="100000"/>
              </a:lnSpc>
            </a:pPr>
            <a:r>
              <a:rPr sz="2000" spc="-60" dirty="0">
                <a:latin typeface="Arial"/>
                <a:cs typeface="Arial"/>
              </a:rPr>
              <a:t>1111100000</a:t>
            </a:r>
            <a:endParaRPr sz="2000">
              <a:latin typeface="Arial"/>
              <a:cs typeface="Arial"/>
            </a:endParaRPr>
          </a:p>
          <a:p>
            <a:pPr marL="621665" algn="ctr">
              <a:lnSpc>
                <a:spcPct val="100000"/>
              </a:lnSpc>
            </a:pPr>
            <a:r>
              <a:rPr sz="2000" spc="-60" dirty="0">
                <a:latin typeface="Arial"/>
                <a:cs typeface="Arial"/>
              </a:rPr>
              <a:t>0000011111</a:t>
            </a:r>
            <a:endParaRPr sz="2000">
              <a:latin typeface="Arial"/>
              <a:cs typeface="Arial"/>
            </a:endParaRPr>
          </a:p>
          <a:p>
            <a:pPr marL="623570" algn="ctr">
              <a:lnSpc>
                <a:spcPct val="100000"/>
              </a:lnSpc>
            </a:pPr>
            <a:r>
              <a:rPr sz="2000" spc="-135" dirty="0">
                <a:latin typeface="Arial"/>
                <a:cs typeface="Arial"/>
              </a:rPr>
              <a:t>1111111111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In questo caso è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possibile: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01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  <a:tab pos="1753235" algn="l"/>
              </a:tabLst>
            </a:pPr>
            <a:r>
              <a:rPr sz="1800" spc="-5" dirty="0">
                <a:latin typeface="Arial"/>
                <a:cs typeface="Arial"/>
              </a:rPr>
              <a:t>rilevare fino a 4 errori </a:t>
            </a:r>
            <a:r>
              <a:rPr sz="1800" dirty="0">
                <a:latin typeface="Arial"/>
                <a:cs typeface="Arial"/>
              </a:rPr>
              <a:t>(d+1=5): </a:t>
            </a:r>
            <a:r>
              <a:rPr sz="1800" spc="-5" dirty="0">
                <a:latin typeface="Arial"/>
                <a:cs typeface="Arial"/>
              </a:rPr>
              <a:t>0000000001; </a:t>
            </a:r>
            <a:r>
              <a:rPr sz="1800" spc="-55" dirty="0">
                <a:latin typeface="Arial"/>
                <a:cs typeface="Arial"/>
              </a:rPr>
              <a:t>1111000011;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1010101000  </a:t>
            </a:r>
            <a:r>
              <a:rPr sz="1800" spc="-5" dirty="0">
                <a:latin typeface="Arial"/>
                <a:cs typeface="Arial"/>
              </a:rPr>
              <a:t>(Non </a:t>
            </a:r>
            <a:r>
              <a:rPr sz="1800" dirty="0">
                <a:latin typeface="Arial"/>
                <a:cs typeface="Arial"/>
              </a:rPr>
              <a:t>è </a:t>
            </a:r>
            <a:r>
              <a:rPr sz="1800" spc="-5" dirty="0">
                <a:latin typeface="Arial"/>
                <a:cs typeface="Arial"/>
              </a:rPr>
              <a:t>possibile rilevare </a:t>
            </a:r>
            <a:r>
              <a:rPr sz="1800" dirty="0">
                <a:latin typeface="Arial"/>
                <a:cs typeface="Arial"/>
              </a:rPr>
              <a:t>i 5 </a:t>
            </a:r>
            <a:r>
              <a:rPr sz="1800" spc="-5" dirty="0">
                <a:latin typeface="Arial"/>
                <a:cs typeface="Arial"/>
              </a:rPr>
              <a:t>errori che modificano </a:t>
            </a:r>
            <a:r>
              <a:rPr sz="1800" spc="-10" dirty="0">
                <a:latin typeface="Arial"/>
                <a:cs typeface="Arial"/>
              </a:rPr>
              <a:t>0000000000 </a:t>
            </a:r>
            <a:r>
              <a:rPr sz="1800" dirty="0">
                <a:latin typeface="Arial"/>
                <a:cs typeface="Arial"/>
              </a:rPr>
              <a:t>in  </a:t>
            </a:r>
            <a:r>
              <a:rPr sz="1800" spc="-75" dirty="0">
                <a:latin typeface="Arial"/>
                <a:cs typeface="Arial"/>
              </a:rPr>
              <a:t>0000011111	</a:t>
            </a:r>
            <a:r>
              <a:rPr sz="1800" spc="-35" dirty="0">
                <a:latin typeface="Arial"/>
                <a:cs typeface="Arial"/>
              </a:rPr>
              <a:t>!!!)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5600" marR="253365" indent="-342900">
              <a:lnSpc>
                <a:spcPct val="80300"/>
              </a:lnSpc>
              <a:buChar char="•"/>
              <a:tabLst>
                <a:tab pos="354965" algn="l"/>
                <a:tab pos="355600" algn="l"/>
                <a:tab pos="4496435" algn="l"/>
              </a:tabLst>
            </a:pPr>
            <a:r>
              <a:rPr sz="1800" spc="-5" dirty="0">
                <a:latin typeface="Arial"/>
                <a:cs typeface="Arial"/>
              </a:rPr>
              <a:t>correggere fino a 2 errori (2d+1=5): </a:t>
            </a:r>
            <a:r>
              <a:rPr sz="1800" spc="-110" dirty="0">
                <a:latin typeface="Arial"/>
                <a:cs typeface="Arial"/>
              </a:rPr>
              <a:t>0011111111 </a:t>
            </a:r>
            <a:r>
              <a:rPr sz="1800" spc="1725" dirty="0">
                <a:latin typeface="Wingdings"/>
                <a:cs typeface="Wingdings"/>
              </a:rPr>
              <a:t>→</a:t>
            </a:r>
            <a:r>
              <a:rPr sz="1800" spc="1725" dirty="0">
                <a:latin typeface="Times New Roman"/>
                <a:cs typeface="Times New Roman"/>
              </a:rPr>
              <a:t> </a:t>
            </a:r>
            <a:r>
              <a:rPr sz="1800" spc="-125" dirty="0">
                <a:latin typeface="Arial"/>
                <a:cs typeface="Arial"/>
              </a:rPr>
              <a:t>1111111111;  </a:t>
            </a:r>
            <a:r>
              <a:rPr sz="1800" spc="50" dirty="0">
                <a:latin typeface="Arial"/>
                <a:cs typeface="Arial"/>
              </a:rPr>
              <a:t>0000010101</a:t>
            </a:r>
            <a:r>
              <a:rPr sz="1800" spc="50" dirty="0">
                <a:latin typeface="Wingdings"/>
                <a:cs typeface="Wingdings"/>
              </a:rPr>
              <a:t>→</a:t>
            </a:r>
            <a:r>
              <a:rPr sz="1800" spc="50" dirty="0">
                <a:latin typeface="Arial"/>
                <a:cs typeface="Arial"/>
              </a:rPr>
              <a:t>0000011111 </a:t>
            </a:r>
            <a:r>
              <a:rPr sz="1800" spc="-5" dirty="0">
                <a:latin typeface="Arial"/>
                <a:cs typeface="Arial"/>
              </a:rPr>
              <a:t>(Non è possibile correggere i 3 errori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590" dirty="0">
                <a:latin typeface="Arial"/>
                <a:cs typeface="Arial"/>
              </a:rPr>
              <a:t>che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modificano </a:t>
            </a:r>
            <a:r>
              <a:rPr sz="1800" spc="-10" dirty="0">
                <a:latin typeface="Arial"/>
                <a:cs typeface="Arial"/>
              </a:rPr>
              <a:t>0000000000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0000000111	</a:t>
            </a:r>
            <a:r>
              <a:rPr sz="1800" spc="-30" dirty="0">
                <a:latin typeface="Arial"/>
                <a:cs typeface="Arial"/>
              </a:rPr>
              <a:t>!!!)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9119" y="625856"/>
            <a:ext cx="49028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Error </a:t>
            </a:r>
            <a:r>
              <a:rPr spc="-5" dirty="0"/>
              <a:t>Correcting</a:t>
            </a:r>
            <a:r>
              <a:rPr spc="-200" dirty="0"/>
              <a:t> </a:t>
            </a:r>
            <a:r>
              <a:rPr spc="-5" dirty="0"/>
              <a:t>Codes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391" y="5231891"/>
            <a:ext cx="8238490" cy="0"/>
          </a:xfrm>
          <a:custGeom>
            <a:avLst/>
            <a:gdLst/>
            <a:ahLst/>
            <a:cxnLst/>
            <a:rect l="l" t="t" r="r" b="b"/>
            <a:pathLst>
              <a:path w="8238490">
                <a:moveTo>
                  <a:pt x="0" y="0"/>
                </a:moveTo>
                <a:lnTo>
                  <a:pt x="823836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2291" y="5506211"/>
            <a:ext cx="7717790" cy="0"/>
          </a:xfrm>
          <a:custGeom>
            <a:avLst/>
            <a:gdLst/>
            <a:ahLst/>
            <a:cxnLst/>
            <a:rect l="l" t="t" r="r" b="b"/>
            <a:pathLst>
              <a:path w="7717790">
                <a:moveTo>
                  <a:pt x="0" y="0"/>
                </a:moveTo>
                <a:lnTo>
                  <a:pt x="771728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6387" y="1544574"/>
            <a:ext cx="8552180" cy="4312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94665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2000" spc="-45" dirty="0">
                <a:latin typeface="Lucida Sans Unicode"/>
                <a:cs typeface="Lucida Sans Unicode"/>
              </a:rPr>
              <a:t>Nei</a:t>
            </a:r>
            <a:r>
              <a:rPr sz="2000" spc="-105" dirty="0">
                <a:latin typeface="Lucida Sans Unicode"/>
                <a:cs typeface="Lucida Sans Unicode"/>
              </a:rPr>
              <a:t> </a:t>
            </a:r>
            <a:r>
              <a:rPr sz="2000" spc="-85" dirty="0">
                <a:latin typeface="Lucida Sans Unicode"/>
                <a:cs typeface="Lucida Sans Unicode"/>
              </a:rPr>
              <a:t>codici</a:t>
            </a:r>
            <a:r>
              <a:rPr sz="2000" spc="-15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a</a:t>
            </a:r>
            <a:r>
              <a:rPr sz="2000" spc="30" dirty="0">
                <a:latin typeface="Lucida Sans Unicode"/>
                <a:cs typeface="Lucida Sans Unicode"/>
              </a:rPr>
              <a:t> </a:t>
            </a:r>
            <a:r>
              <a:rPr sz="2000" spc="-90" dirty="0">
                <a:latin typeface="Lucida Sans Unicode"/>
                <a:cs typeface="Lucida Sans Unicode"/>
              </a:rPr>
              <a:t>rilevazione</a:t>
            </a:r>
            <a:r>
              <a:rPr sz="2000" spc="-140" dirty="0">
                <a:latin typeface="Lucida Sans Unicode"/>
                <a:cs typeface="Lucida Sans Unicode"/>
              </a:rPr>
              <a:t> </a:t>
            </a:r>
            <a:r>
              <a:rPr sz="2000" spc="-145" dirty="0">
                <a:latin typeface="Lucida Sans Unicode"/>
                <a:cs typeface="Lucida Sans Unicode"/>
              </a:rPr>
              <a:t>e/o</a:t>
            </a:r>
            <a:r>
              <a:rPr sz="2000" spc="-254" dirty="0">
                <a:latin typeface="Lucida Sans Unicode"/>
                <a:cs typeface="Lucida Sans Unicode"/>
              </a:rPr>
              <a:t> </a:t>
            </a:r>
            <a:r>
              <a:rPr sz="2000" spc="-95" dirty="0">
                <a:latin typeface="Lucida Sans Unicode"/>
                <a:cs typeface="Lucida Sans Unicode"/>
              </a:rPr>
              <a:t>correzione</a:t>
            </a:r>
            <a:r>
              <a:rPr sz="2000" spc="-155" dirty="0">
                <a:latin typeface="Lucida Sans Unicode"/>
                <a:cs typeface="Lucida Sans Unicode"/>
              </a:rPr>
              <a:t> </a:t>
            </a:r>
            <a:r>
              <a:rPr sz="2000" spc="-75" dirty="0">
                <a:latin typeface="Lucida Sans Unicode"/>
                <a:cs typeface="Lucida Sans Unicode"/>
              </a:rPr>
              <a:t>di</a:t>
            </a:r>
            <a:r>
              <a:rPr sz="2000" spc="-215" dirty="0">
                <a:latin typeface="Lucida Sans Unicode"/>
                <a:cs typeface="Lucida Sans Unicode"/>
              </a:rPr>
              <a:t> </a:t>
            </a:r>
            <a:r>
              <a:rPr sz="2000" spc="-105" dirty="0">
                <a:latin typeface="Lucida Sans Unicode"/>
                <a:cs typeface="Lucida Sans Unicode"/>
              </a:rPr>
              <a:t>errori</a:t>
            </a:r>
            <a:r>
              <a:rPr sz="2000" spc="-160" dirty="0">
                <a:latin typeface="Lucida Sans Unicode"/>
                <a:cs typeface="Lucida Sans Unicode"/>
              </a:rPr>
              <a:t> </a:t>
            </a:r>
            <a:r>
              <a:rPr sz="2000" spc="-45" dirty="0">
                <a:latin typeface="Lucida Sans Unicode"/>
                <a:cs typeface="Lucida Sans Unicode"/>
              </a:rPr>
              <a:t>si</a:t>
            </a:r>
            <a:r>
              <a:rPr sz="2000" spc="-140" dirty="0">
                <a:latin typeface="Lucida Sans Unicode"/>
                <a:cs typeface="Lucida Sans Unicode"/>
              </a:rPr>
              <a:t> </a:t>
            </a:r>
            <a:r>
              <a:rPr sz="2000" spc="-120" dirty="0">
                <a:latin typeface="Lucida Sans Unicode"/>
                <a:cs typeface="Lucida Sans Unicode"/>
              </a:rPr>
              <a:t>utilizzano</a:t>
            </a:r>
            <a:r>
              <a:rPr sz="2000" spc="-170" dirty="0">
                <a:latin typeface="Lucida Sans Unicode"/>
                <a:cs typeface="Lucida Sans Unicode"/>
              </a:rPr>
              <a:t> </a:t>
            </a:r>
            <a:r>
              <a:rPr sz="2000" spc="-85" dirty="0">
                <a:latin typeface="Lucida Sans Unicode"/>
                <a:cs typeface="Lucida Sans Unicode"/>
              </a:rPr>
              <a:t>alcuni</a:t>
            </a:r>
            <a:r>
              <a:rPr sz="2000" spc="-165" dirty="0">
                <a:latin typeface="Lucida Sans Unicode"/>
                <a:cs typeface="Lucida Sans Unicode"/>
              </a:rPr>
              <a:t> </a:t>
            </a:r>
            <a:r>
              <a:rPr sz="2000" spc="-125" dirty="0">
                <a:latin typeface="Lucida Sans Unicode"/>
                <a:cs typeface="Lucida Sans Unicode"/>
              </a:rPr>
              <a:t>bit  </a:t>
            </a:r>
            <a:r>
              <a:rPr sz="2000" spc="-100" dirty="0">
                <a:latin typeface="Lucida Sans Unicode"/>
                <a:cs typeface="Lucida Sans Unicode"/>
              </a:rPr>
              <a:t>extra</a:t>
            </a:r>
            <a:r>
              <a:rPr sz="2000" spc="-165" dirty="0">
                <a:latin typeface="Lucida Sans Unicode"/>
                <a:cs typeface="Lucida Sans Unicode"/>
              </a:rPr>
              <a:t> </a:t>
            </a:r>
            <a:r>
              <a:rPr sz="2000" spc="-105" dirty="0">
                <a:latin typeface="Lucida Sans Unicode"/>
                <a:cs typeface="Lucida Sans Unicode"/>
              </a:rPr>
              <a:t>(ridondanti)</a:t>
            </a:r>
            <a:r>
              <a:rPr sz="2000" spc="-160" dirty="0">
                <a:latin typeface="Lucida Sans Unicode"/>
                <a:cs typeface="Lucida Sans Unicode"/>
              </a:rPr>
              <a:t> </a:t>
            </a:r>
            <a:r>
              <a:rPr sz="2000" spc="-35" dirty="0">
                <a:latin typeface="Lucida Sans Unicode"/>
                <a:cs typeface="Lucida Sans Unicode"/>
              </a:rPr>
              <a:t>che</a:t>
            </a:r>
            <a:r>
              <a:rPr sz="2000" spc="-90" dirty="0">
                <a:latin typeface="Lucida Sans Unicode"/>
                <a:cs typeface="Lucida Sans Unicode"/>
              </a:rPr>
              <a:t> </a:t>
            </a:r>
            <a:r>
              <a:rPr sz="2000" spc="-85" dirty="0">
                <a:latin typeface="Lucida Sans Unicode"/>
                <a:cs typeface="Lucida Sans Unicode"/>
              </a:rPr>
              <a:t>vengono</a:t>
            </a:r>
            <a:r>
              <a:rPr sz="2000" spc="-150" dirty="0">
                <a:latin typeface="Lucida Sans Unicode"/>
                <a:cs typeface="Lucida Sans Unicode"/>
              </a:rPr>
              <a:t> </a:t>
            </a:r>
            <a:r>
              <a:rPr sz="2000" spc="-114" dirty="0">
                <a:latin typeface="Lucida Sans Unicode"/>
                <a:cs typeface="Lucida Sans Unicode"/>
              </a:rPr>
              <a:t>aggiunti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55" dirty="0">
                <a:latin typeface="Lucida Sans Unicode"/>
                <a:cs typeface="Lucida Sans Unicode"/>
              </a:rPr>
              <a:t>alla</a:t>
            </a:r>
            <a:r>
              <a:rPr sz="2000" spc="-130" dirty="0">
                <a:latin typeface="Lucida Sans Unicode"/>
                <a:cs typeface="Lucida Sans Unicode"/>
              </a:rPr>
              <a:t> </a:t>
            </a:r>
            <a:r>
              <a:rPr sz="2000" spc="-85" dirty="0">
                <a:latin typeface="Lucida Sans Unicode"/>
                <a:cs typeface="Lucida Sans Unicode"/>
              </a:rPr>
              <a:t>parola</a:t>
            </a:r>
            <a:r>
              <a:rPr sz="2000" spc="-135" dirty="0">
                <a:latin typeface="Lucida Sans Unicode"/>
                <a:cs typeface="Lucida Sans Unicode"/>
              </a:rPr>
              <a:t> </a:t>
            </a:r>
            <a:r>
              <a:rPr sz="2000" spc="-40" dirty="0">
                <a:latin typeface="Lucida Sans Unicode"/>
                <a:cs typeface="Lucida Sans Unicode"/>
              </a:rPr>
              <a:t>stessa.</a:t>
            </a:r>
            <a:r>
              <a:rPr sz="2000" spc="-85" dirty="0">
                <a:latin typeface="Lucida Sans Unicode"/>
                <a:cs typeface="Lucida Sans Unicode"/>
              </a:rPr>
              <a:t> </a:t>
            </a:r>
            <a:r>
              <a:rPr sz="2000" spc="-70" dirty="0">
                <a:latin typeface="Lucida Sans Unicode"/>
                <a:cs typeface="Lucida Sans Unicode"/>
              </a:rPr>
              <a:t>Questi</a:t>
            </a:r>
            <a:r>
              <a:rPr sz="2000" spc="-130" dirty="0">
                <a:latin typeface="Lucida Sans Unicode"/>
                <a:cs typeface="Lucida Sans Unicode"/>
              </a:rPr>
              <a:t> </a:t>
            </a:r>
            <a:r>
              <a:rPr sz="2000" spc="-120" dirty="0">
                <a:latin typeface="Lucida Sans Unicode"/>
                <a:cs typeface="Lucida Sans Unicode"/>
              </a:rPr>
              <a:t>bit  ridondanti</a:t>
            </a:r>
            <a:r>
              <a:rPr sz="2000" spc="-285" dirty="0">
                <a:latin typeface="Lucida Sans Unicode"/>
                <a:cs typeface="Lucida Sans Unicode"/>
              </a:rPr>
              <a:t> </a:t>
            </a:r>
            <a:r>
              <a:rPr sz="2000" spc="-45" dirty="0">
                <a:latin typeface="Lucida Sans Unicode"/>
                <a:cs typeface="Lucida Sans Unicode"/>
              </a:rPr>
              <a:t>si</a:t>
            </a:r>
            <a:r>
              <a:rPr sz="2000" spc="-145" dirty="0">
                <a:latin typeface="Lucida Sans Unicode"/>
                <a:cs typeface="Lucida Sans Unicode"/>
              </a:rPr>
              <a:t> </a:t>
            </a:r>
            <a:r>
              <a:rPr sz="2000" spc="-85" dirty="0">
                <a:latin typeface="Lucida Sans Unicode"/>
                <a:cs typeface="Lucida Sans Unicode"/>
              </a:rPr>
              <a:t>chiamano</a:t>
            </a:r>
            <a:r>
              <a:rPr sz="2000" spc="-235" dirty="0">
                <a:latin typeface="Lucida Sans Unicode"/>
                <a:cs typeface="Lucida Sans Unicode"/>
              </a:rPr>
              <a:t> </a:t>
            </a:r>
            <a:r>
              <a:rPr sz="2000" spc="-50" dirty="0">
                <a:latin typeface="Lucida Sans Unicode"/>
                <a:cs typeface="Lucida Sans Unicode"/>
              </a:rPr>
              <a:t>anche</a:t>
            </a:r>
            <a:r>
              <a:rPr sz="2000" spc="-155" dirty="0">
                <a:latin typeface="Lucida Sans Unicode"/>
                <a:cs typeface="Lucida Sans Unicode"/>
              </a:rPr>
              <a:t> </a:t>
            </a:r>
            <a:r>
              <a:rPr sz="2000" spc="-114" dirty="0">
                <a:latin typeface="Lucida Sans Unicode"/>
                <a:cs typeface="Lucida Sans Unicode"/>
              </a:rPr>
              <a:t>“bit</a:t>
            </a:r>
            <a:r>
              <a:rPr sz="2000" spc="-254" dirty="0">
                <a:latin typeface="Lucida Sans Unicode"/>
                <a:cs typeface="Lucida Sans Unicode"/>
              </a:rPr>
              <a:t> </a:t>
            </a:r>
            <a:r>
              <a:rPr sz="2000" spc="-75" dirty="0">
                <a:latin typeface="Lucida Sans Unicode"/>
                <a:cs typeface="Lucida Sans Unicode"/>
              </a:rPr>
              <a:t>di</a:t>
            </a:r>
            <a:r>
              <a:rPr sz="2000" spc="-229" dirty="0">
                <a:latin typeface="Lucida Sans Unicode"/>
                <a:cs typeface="Lucida Sans Unicode"/>
              </a:rPr>
              <a:t> </a:t>
            </a:r>
            <a:r>
              <a:rPr sz="2000" spc="-100" dirty="0">
                <a:latin typeface="Lucida Sans Unicode"/>
                <a:cs typeface="Lucida Sans Unicode"/>
              </a:rPr>
              <a:t>contro</a:t>
            </a:r>
            <a:r>
              <a:rPr sz="2000" spc="-295" dirty="0">
                <a:latin typeface="Lucida Sans Unicode"/>
                <a:cs typeface="Lucida Sans Unicode"/>
              </a:rPr>
              <a:t> </a:t>
            </a:r>
            <a:r>
              <a:rPr sz="2000" b="1" spc="-85" dirty="0">
                <a:latin typeface="Lucida Sans Unicode"/>
                <a:cs typeface="Lucida Sans Unicode"/>
              </a:rPr>
              <a:t>l</a:t>
            </a:r>
            <a:r>
              <a:rPr sz="2000" spc="-85" dirty="0">
                <a:latin typeface="Lucida Sans Unicode"/>
                <a:cs typeface="Lucida Sans Unicode"/>
              </a:rPr>
              <a:t>o”</a:t>
            </a: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Lucida Sans Unicode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65" dirty="0">
                <a:latin typeface="Lucida Sans Unicode"/>
                <a:cs typeface="Lucida Sans Unicode"/>
              </a:rPr>
              <a:t>L’idea</a:t>
            </a:r>
            <a:r>
              <a:rPr sz="2000" spc="-16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è </a:t>
            </a:r>
            <a:r>
              <a:rPr sz="2000" spc="-85" dirty="0">
                <a:latin typeface="Lucida Sans Unicode"/>
                <a:cs typeface="Lucida Sans Unicode"/>
              </a:rPr>
              <a:t>quella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75" dirty="0">
                <a:latin typeface="Lucida Sans Unicode"/>
                <a:cs typeface="Lucida Sans Unicode"/>
              </a:rPr>
              <a:t>di</a:t>
            </a:r>
            <a:r>
              <a:rPr sz="2000" spc="-285" dirty="0">
                <a:latin typeface="Lucida Sans Unicode"/>
                <a:cs typeface="Lucida Sans Unicode"/>
              </a:rPr>
              <a:t> </a:t>
            </a:r>
            <a:r>
              <a:rPr sz="2000" spc="-55" dirty="0">
                <a:latin typeface="Lucida Sans Unicode"/>
                <a:cs typeface="Lucida Sans Unicode"/>
              </a:rPr>
              <a:t>creare</a:t>
            </a:r>
            <a:r>
              <a:rPr sz="2000" spc="-95" dirty="0">
                <a:latin typeface="Lucida Sans Unicode"/>
                <a:cs typeface="Lucida Sans Unicode"/>
              </a:rPr>
              <a:t> </a:t>
            </a:r>
            <a:r>
              <a:rPr sz="2000" spc="-85" dirty="0">
                <a:latin typeface="Lucida Sans Unicode"/>
                <a:cs typeface="Lucida Sans Unicode"/>
              </a:rPr>
              <a:t>codici</a:t>
            </a:r>
            <a:r>
              <a:rPr sz="2000" spc="-229" dirty="0">
                <a:latin typeface="Lucida Sans Unicode"/>
                <a:cs typeface="Lucida Sans Unicode"/>
              </a:rPr>
              <a:t> </a:t>
            </a:r>
            <a:r>
              <a:rPr sz="2000" spc="-65" dirty="0">
                <a:latin typeface="Lucida Sans Unicode"/>
                <a:cs typeface="Lucida Sans Unicode"/>
              </a:rPr>
              <a:t>con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85" dirty="0">
                <a:latin typeface="Lucida Sans Unicode"/>
                <a:cs typeface="Lucida Sans Unicode"/>
              </a:rPr>
              <a:t>distanza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75" dirty="0">
                <a:latin typeface="Lucida Sans Unicode"/>
                <a:cs typeface="Lucida Sans Unicode"/>
              </a:rPr>
              <a:t>di</a:t>
            </a:r>
            <a:r>
              <a:rPr sz="2000" spc="-285" dirty="0">
                <a:latin typeface="Lucida Sans Unicode"/>
                <a:cs typeface="Lucida Sans Unicode"/>
              </a:rPr>
              <a:t> </a:t>
            </a:r>
            <a:r>
              <a:rPr sz="2000" spc="-105" dirty="0">
                <a:latin typeface="Lucida Sans Unicode"/>
                <a:cs typeface="Lucida Sans Unicode"/>
              </a:rPr>
              <a:t>Hamming</a:t>
            </a:r>
            <a:r>
              <a:rPr sz="2000" spc="-260" dirty="0">
                <a:latin typeface="Lucida Sans Unicode"/>
                <a:cs typeface="Lucida Sans Unicode"/>
              </a:rPr>
              <a:t> </a:t>
            </a:r>
            <a:r>
              <a:rPr sz="2000" spc="-100" dirty="0">
                <a:latin typeface="Lucida Sans Unicode"/>
                <a:cs typeface="Lucida Sans Unicode"/>
              </a:rPr>
              <a:t>maggiore</a:t>
            </a:r>
            <a:r>
              <a:rPr sz="2000" spc="-240" dirty="0">
                <a:latin typeface="Lucida Sans Unicode"/>
                <a:cs typeface="Lucida Sans Unicode"/>
              </a:rPr>
              <a:t> </a:t>
            </a:r>
            <a:r>
              <a:rPr sz="2000" spc="-35" dirty="0">
                <a:latin typeface="Lucida Sans Unicode"/>
                <a:cs typeface="Lucida Sans Unicode"/>
              </a:rPr>
              <a:t>al</a:t>
            </a:r>
            <a:r>
              <a:rPr sz="2000" spc="-140" dirty="0">
                <a:latin typeface="Lucida Sans Unicode"/>
                <a:cs typeface="Lucida Sans Unicode"/>
              </a:rPr>
              <a:t> </a:t>
            </a:r>
            <a:r>
              <a:rPr sz="2000" spc="-95" dirty="0">
                <a:latin typeface="Lucida Sans Unicode"/>
                <a:cs typeface="Lucida Sans Unicode"/>
              </a:rPr>
              <a:t>fine  </a:t>
            </a:r>
            <a:r>
              <a:rPr sz="2000" spc="-75" dirty="0">
                <a:latin typeface="Lucida Sans Unicode"/>
                <a:cs typeface="Lucida Sans Unicode"/>
              </a:rPr>
              <a:t>di</a:t>
            </a:r>
            <a:r>
              <a:rPr sz="2000" spc="-295" dirty="0">
                <a:latin typeface="Lucida Sans Unicode"/>
                <a:cs typeface="Lucida Sans Unicode"/>
              </a:rPr>
              <a:t> </a:t>
            </a:r>
            <a:r>
              <a:rPr sz="2000" spc="-100" dirty="0">
                <a:latin typeface="Lucida Sans Unicode"/>
                <a:cs typeface="Lucida Sans Unicode"/>
              </a:rPr>
              <a:t>poter</a:t>
            </a:r>
            <a:r>
              <a:rPr sz="2000" spc="-280" dirty="0">
                <a:latin typeface="Lucida Sans Unicode"/>
                <a:cs typeface="Lucida Sans Unicode"/>
              </a:rPr>
              <a:t> </a:t>
            </a:r>
            <a:r>
              <a:rPr sz="2000" spc="-70" dirty="0">
                <a:latin typeface="Lucida Sans Unicode"/>
                <a:cs typeface="Lucida Sans Unicode"/>
              </a:rPr>
              <a:t>rilevare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145" dirty="0">
                <a:latin typeface="Lucida Sans Unicode"/>
                <a:cs typeface="Lucida Sans Unicode"/>
              </a:rPr>
              <a:t>e/o</a:t>
            </a:r>
            <a:r>
              <a:rPr sz="2000" spc="-425" dirty="0">
                <a:latin typeface="Lucida Sans Unicode"/>
                <a:cs typeface="Lucida Sans Unicode"/>
              </a:rPr>
              <a:t> </a:t>
            </a:r>
            <a:r>
              <a:rPr sz="2000" spc="-90" dirty="0">
                <a:latin typeface="Lucida Sans Unicode"/>
                <a:cs typeface="Lucida Sans Unicode"/>
              </a:rPr>
              <a:t>correggere</a:t>
            </a:r>
            <a:r>
              <a:rPr sz="2000" spc="-35" dirty="0">
                <a:latin typeface="Lucida Sans Unicode"/>
                <a:cs typeface="Lucida Sans Unicode"/>
              </a:rPr>
              <a:t> </a:t>
            </a:r>
            <a:r>
              <a:rPr sz="2000" spc="-105" dirty="0">
                <a:latin typeface="Lucida Sans Unicode"/>
                <a:cs typeface="Lucida Sans Unicode"/>
              </a:rPr>
              <a:t>errori.</a:t>
            </a: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0" dirty="0">
                <a:latin typeface="Lucida Sans Unicode"/>
                <a:cs typeface="Lucida Sans Unicode"/>
              </a:rPr>
              <a:t>Data</a:t>
            </a:r>
            <a:r>
              <a:rPr sz="2000" spc="-120" dirty="0">
                <a:latin typeface="Lucida Sans Unicode"/>
                <a:cs typeface="Lucida Sans Unicode"/>
              </a:rPr>
              <a:t> </a:t>
            </a:r>
            <a:r>
              <a:rPr sz="2000" spc="-55" dirty="0">
                <a:latin typeface="Lucida Sans Unicode"/>
                <a:cs typeface="Lucida Sans Unicode"/>
              </a:rPr>
              <a:t>una</a:t>
            </a:r>
            <a:r>
              <a:rPr sz="2000" spc="-195" dirty="0">
                <a:latin typeface="Lucida Sans Unicode"/>
                <a:cs typeface="Lucida Sans Unicode"/>
              </a:rPr>
              <a:t> </a:t>
            </a:r>
            <a:r>
              <a:rPr sz="2000" spc="-85" dirty="0">
                <a:latin typeface="Lucida Sans Unicode"/>
                <a:cs typeface="Lucida Sans Unicode"/>
              </a:rPr>
              <a:t>parola</a:t>
            </a:r>
            <a:r>
              <a:rPr sz="2000" spc="-170" dirty="0">
                <a:latin typeface="Lucida Sans Unicode"/>
                <a:cs typeface="Lucida Sans Unicode"/>
              </a:rPr>
              <a:t> </a:t>
            </a:r>
            <a:r>
              <a:rPr sz="2000" spc="-75" dirty="0">
                <a:latin typeface="Lucida Sans Unicode"/>
                <a:cs typeface="Lucida Sans Unicode"/>
              </a:rPr>
              <a:t>di</a:t>
            </a:r>
            <a:r>
              <a:rPr sz="2000" spc="-29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m</a:t>
            </a:r>
            <a:r>
              <a:rPr sz="2000" spc="-405" dirty="0">
                <a:latin typeface="Lucida Sans Unicode"/>
                <a:cs typeface="Lucida Sans Unicode"/>
              </a:rPr>
              <a:t> </a:t>
            </a:r>
            <a:r>
              <a:rPr sz="2000" spc="-105" dirty="0">
                <a:latin typeface="Lucida Sans Unicode"/>
                <a:cs typeface="Lucida Sans Unicode"/>
              </a:rPr>
              <a:t>bit</a:t>
            </a:r>
            <a:r>
              <a:rPr sz="2000" spc="-330" dirty="0">
                <a:latin typeface="Lucida Sans Unicode"/>
                <a:cs typeface="Lucida Sans Unicode"/>
              </a:rPr>
              <a:t> </a:t>
            </a:r>
            <a:r>
              <a:rPr sz="2000" spc="-75" dirty="0">
                <a:latin typeface="Lucida Sans Unicode"/>
                <a:cs typeface="Lucida Sans Unicode"/>
              </a:rPr>
              <a:t>di</a:t>
            </a:r>
            <a:r>
              <a:rPr sz="2000" spc="-290" dirty="0">
                <a:latin typeface="Lucida Sans Unicode"/>
                <a:cs typeface="Lucida Sans Unicode"/>
              </a:rPr>
              <a:t> </a:t>
            </a:r>
            <a:r>
              <a:rPr sz="2000" spc="-100" dirty="0">
                <a:latin typeface="Lucida Sans Unicode"/>
                <a:cs typeface="Lucida Sans Unicode"/>
              </a:rPr>
              <a:t>dati,</a:t>
            </a:r>
            <a:r>
              <a:rPr sz="2000" spc="-190" dirty="0">
                <a:latin typeface="Lucida Sans Unicode"/>
                <a:cs typeface="Lucida Sans Unicode"/>
              </a:rPr>
              <a:t> </a:t>
            </a:r>
            <a:r>
              <a:rPr sz="2000" spc="-45" dirty="0">
                <a:latin typeface="Lucida Sans Unicode"/>
                <a:cs typeface="Lucida Sans Unicode"/>
              </a:rPr>
              <a:t>si</a:t>
            </a:r>
            <a:r>
              <a:rPr sz="2000" spc="-155" dirty="0">
                <a:latin typeface="Lucida Sans Unicode"/>
                <a:cs typeface="Lucida Sans Unicode"/>
              </a:rPr>
              <a:t> </a:t>
            </a:r>
            <a:r>
              <a:rPr sz="2000" spc="-110" dirty="0">
                <a:latin typeface="Lucida Sans Unicode"/>
                <a:cs typeface="Lucida Sans Unicode"/>
              </a:rPr>
              <a:t>aggiungono</a:t>
            </a:r>
            <a:r>
              <a:rPr sz="2000" spc="-28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r</a:t>
            </a:r>
            <a:r>
              <a:rPr sz="2000" spc="-315" dirty="0">
                <a:latin typeface="Lucida Sans Unicode"/>
                <a:cs typeface="Lucida Sans Unicode"/>
              </a:rPr>
              <a:t> </a:t>
            </a:r>
            <a:r>
              <a:rPr sz="2000" spc="-105" dirty="0">
                <a:latin typeface="Lucida Sans Unicode"/>
                <a:cs typeface="Lucida Sans Unicode"/>
              </a:rPr>
              <a:t>bit</a:t>
            </a:r>
            <a:r>
              <a:rPr sz="2000" spc="-325" dirty="0">
                <a:latin typeface="Lucida Sans Unicode"/>
                <a:cs typeface="Lucida Sans Unicode"/>
              </a:rPr>
              <a:t> </a:t>
            </a:r>
            <a:r>
              <a:rPr sz="2000" spc="-100" dirty="0">
                <a:latin typeface="Lucida Sans Unicode"/>
                <a:cs typeface="Lucida Sans Unicode"/>
              </a:rPr>
              <a:t>extra</a:t>
            </a:r>
            <a:r>
              <a:rPr sz="2000" spc="-204" dirty="0">
                <a:latin typeface="Lucida Sans Unicode"/>
                <a:cs typeface="Lucida Sans Unicode"/>
              </a:rPr>
              <a:t> </a:t>
            </a:r>
            <a:r>
              <a:rPr sz="2000" spc="-75" dirty="0">
                <a:latin typeface="Lucida Sans Unicode"/>
                <a:cs typeface="Lucida Sans Unicode"/>
              </a:rPr>
              <a:t>di</a:t>
            </a:r>
            <a:r>
              <a:rPr sz="2000" spc="-290" dirty="0">
                <a:latin typeface="Lucida Sans Unicode"/>
                <a:cs typeface="Lucida Sans Unicode"/>
              </a:rPr>
              <a:t> </a:t>
            </a:r>
            <a:r>
              <a:rPr sz="2000" spc="-110" dirty="0">
                <a:latin typeface="Lucida Sans Unicode"/>
                <a:cs typeface="Lucida Sans Unicode"/>
              </a:rPr>
              <a:t>controllo.</a:t>
            </a:r>
            <a:endParaRPr sz="2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00" spc="30" dirty="0">
                <a:latin typeface="Lucida Sans Unicode"/>
                <a:cs typeface="Lucida Sans Unicode"/>
              </a:rPr>
              <a:t>Si</a:t>
            </a:r>
            <a:r>
              <a:rPr sz="2000" spc="120" dirty="0">
                <a:latin typeface="Lucida Sans Unicode"/>
                <a:cs typeface="Lucida Sans Unicode"/>
              </a:rPr>
              <a:t> </a:t>
            </a:r>
            <a:r>
              <a:rPr sz="2000" spc="-105" dirty="0">
                <a:latin typeface="Lucida Sans Unicode"/>
                <a:cs typeface="Lucida Sans Unicode"/>
              </a:rPr>
              <a:t>ottiene</a:t>
            </a:r>
            <a:r>
              <a:rPr sz="2000" spc="-215" dirty="0">
                <a:latin typeface="Lucida Sans Unicode"/>
                <a:cs typeface="Lucida Sans Unicode"/>
              </a:rPr>
              <a:t> </a:t>
            </a:r>
            <a:r>
              <a:rPr sz="2000" spc="-35" dirty="0">
                <a:latin typeface="Lucida Sans Unicode"/>
                <a:cs typeface="Lucida Sans Unicode"/>
              </a:rPr>
              <a:t>così</a:t>
            </a:r>
            <a:r>
              <a:rPr sz="2000" spc="-85" dirty="0">
                <a:latin typeface="Lucida Sans Unicode"/>
                <a:cs typeface="Lucida Sans Unicode"/>
              </a:rPr>
              <a:t> </a:t>
            </a:r>
            <a:r>
              <a:rPr sz="2000" spc="-55" dirty="0">
                <a:latin typeface="Lucida Sans Unicode"/>
                <a:cs typeface="Lucida Sans Unicode"/>
              </a:rPr>
              <a:t>una</a:t>
            </a:r>
            <a:r>
              <a:rPr sz="2000" spc="-204" dirty="0">
                <a:latin typeface="Lucida Sans Unicode"/>
                <a:cs typeface="Lucida Sans Unicode"/>
              </a:rPr>
              <a:t> </a:t>
            </a:r>
            <a:r>
              <a:rPr sz="2000" spc="-100" dirty="0">
                <a:latin typeface="Lucida Sans Unicode"/>
                <a:cs typeface="Lucida Sans Unicode"/>
              </a:rPr>
              <a:t>unità</a:t>
            </a:r>
            <a:r>
              <a:rPr sz="2000" spc="-254" dirty="0">
                <a:latin typeface="Lucida Sans Unicode"/>
                <a:cs typeface="Lucida Sans Unicode"/>
              </a:rPr>
              <a:t> </a:t>
            </a:r>
            <a:r>
              <a:rPr sz="2000" spc="-75" dirty="0">
                <a:latin typeface="Lucida Sans Unicode"/>
                <a:cs typeface="Lucida Sans Unicode"/>
              </a:rPr>
              <a:t>di</a:t>
            </a:r>
            <a:r>
              <a:rPr sz="2000" spc="-290" dirty="0">
                <a:latin typeface="Lucida Sans Unicode"/>
                <a:cs typeface="Lucida Sans Unicode"/>
              </a:rPr>
              <a:t> </a:t>
            </a:r>
            <a:r>
              <a:rPr sz="2000" spc="-135" dirty="0">
                <a:latin typeface="Lucida Sans Unicode"/>
                <a:cs typeface="Lucida Sans Unicode"/>
              </a:rPr>
              <a:t>n=m+rbit(</a:t>
            </a:r>
            <a:r>
              <a:rPr sz="2100" spc="-135" dirty="0">
                <a:latin typeface="Lucida Sans Unicode"/>
                <a:cs typeface="Lucida Sans Unicode"/>
              </a:rPr>
              <a:t>codeword</a:t>
            </a:r>
            <a:r>
              <a:rPr sz="2000" spc="-135" dirty="0">
                <a:latin typeface="Lucida Sans Unicode"/>
                <a:cs typeface="Lucida Sans Unicode"/>
              </a:rPr>
              <a:t>)</a:t>
            </a: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L="355600" marR="376555" indent="-342900">
              <a:lnSpc>
                <a:spcPct val="91700"/>
              </a:lnSpc>
            </a:pPr>
            <a:r>
              <a:rPr sz="2000" spc="-35" dirty="0">
                <a:latin typeface="Lucida Sans Unicode"/>
                <a:cs typeface="Lucida Sans Unicode"/>
              </a:rPr>
              <a:t>Con</a:t>
            </a:r>
            <a:r>
              <a:rPr sz="2000" spc="-165" dirty="0">
                <a:latin typeface="Lucida Sans Unicode"/>
                <a:cs typeface="Lucida Sans Unicode"/>
              </a:rPr>
              <a:t> </a:t>
            </a:r>
            <a:r>
              <a:rPr sz="2000" spc="-55" dirty="0">
                <a:latin typeface="Lucida Sans Unicode"/>
                <a:cs typeface="Lucida Sans Unicode"/>
              </a:rPr>
              <a:t>una</a:t>
            </a:r>
            <a:r>
              <a:rPr sz="2000" spc="-190" dirty="0">
                <a:latin typeface="Lucida Sans Unicode"/>
                <a:cs typeface="Lucida Sans Unicode"/>
              </a:rPr>
              <a:t> </a:t>
            </a:r>
            <a:r>
              <a:rPr sz="2000" spc="-85" dirty="0">
                <a:latin typeface="Lucida Sans Unicode"/>
                <a:cs typeface="Lucida Sans Unicode"/>
              </a:rPr>
              <a:t>parola</a:t>
            </a:r>
            <a:r>
              <a:rPr sz="2000" spc="-204" dirty="0">
                <a:latin typeface="Lucida Sans Unicode"/>
                <a:cs typeface="Lucida Sans Unicode"/>
              </a:rPr>
              <a:t> </a:t>
            </a:r>
            <a:r>
              <a:rPr sz="2000" spc="-75" dirty="0">
                <a:latin typeface="Lucida Sans Unicode"/>
                <a:cs typeface="Lucida Sans Unicode"/>
              </a:rPr>
              <a:t>di</a:t>
            </a:r>
            <a:r>
              <a:rPr sz="2000" spc="-28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m</a:t>
            </a:r>
            <a:r>
              <a:rPr sz="2000" spc="-405" dirty="0">
                <a:latin typeface="Lucida Sans Unicode"/>
                <a:cs typeface="Lucida Sans Unicode"/>
              </a:rPr>
              <a:t> </a:t>
            </a:r>
            <a:r>
              <a:rPr sz="2000" spc="-105" dirty="0">
                <a:latin typeface="Lucida Sans Unicode"/>
                <a:cs typeface="Lucida Sans Unicode"/>
              </a:rPr>
              <a:t>bit</a:t>
            </a:r>
            <a:r>
              <a:rPr sz="2000" spc="-330" dirty="0">
                <a:latin typeface="Lucida Sans Unicode"/>
                <a:cs typeface="Lucida Sans Unicode"/>
              </a:rPr>
              <a:t> </a:t>
            </a:r>
            <a:r>
              <a:rPr sz="2000" spc="-130" dirty="0">
                <a:latin typeface="Lucida Sans Unicode"/>
                <a:cs typeface="Lucida Sans Unicode"/>
              </a:rPr>
              <a:t>tutte</a:t>
            </a:r>
            <a:r>
              <a:rPr sz="2000" spc="-254" dirty="0">
                <a:latin typeface="Lucida Sans Unicode"/>
                <a:cs typeface="Lucida Sans Unicode"/>
              </a:rPr>
              <a:t> </a:t>
            </a:r>
            <a:r>
              <a:rPr sz="2000" spc="-40" dirty="0">
                <a:latin typeface="Lucida Sans Unicode"/>
                <a:cs typeface="Lucida Sans Unicode"/>
              </a:rPr>
              <a:t>le</a:t>
            </a:r>
            <a:r>
              <a:rPr sz="2000" spc="-140" dirty="0">
                <a:latin typeface="Lucida Sans Unicode"/>
                <a:cs typeface="Lucida Sans Unicode"/>
              </a:rPr>
              <a:t> </a:t>
            </a:r>
            <a:r>
              <a:rPr sz="2000" spc="-60" dirty="0">
                <a:latin typeface="Lucida Sans Unicode"/>
                <a:cs typeface="Lucida Sans Unicode"/>
              </a:rPr>
              <a:t>2</a:t>
            </a:r>
            <a:r>
              <a:rPr sz="1950" spc="-89" baseline="21367" dirty="0">
                <a:latin typeface="Lucida Sans Unicode"/>
                <a:cs typeface="Lucida Sans Unicode"/>
              </a:rPr>
              <a:t>m</a:t>
            </a:r>
            <a:r>
              <a:rPr sz="1950" spc="-367" baseline="21367" dirty="0">
                <a:latin typeface="Lucida Sans Unicode"/>
                <a:cs typeface="Lucida Sans Unicode"/>
              </a:rPr>
              <a:t> </a:t>
            </a:r>
            <a:r>
              <a:rPr sz="2000" spc="-110" dirty="0">
                <a:latin typeface="Lucida Sans Unicode"/>
                <a:cs typeface="Lucida Sans Unicode"/>
              </a:rPr>
              <a:t>combinazioni</a:t>
            </a:r>
            <a:r>
              <a:rPr sz="2000" spc="-235" dirty="0">
                <a:latin typeface="Lucida Sans Unicode"/>
                <a:cs typeface="Lucida Sans Unicode"/>
              </a:rPr>
              <a:t> </a:t>
            </a:r>
            <a:r>
              <a:rPr sz="2000" spc="-70" dirty="0">
                <a:latin typeface="Lucida Sans Unicode"/>
                <a:cs typeface="Lucida Sans Unicode"/>
              </a:rPr>
              <a:t>sono</a:t>
            </a:r>
            <a:r>
              <a:rPr sz="2000" spc="-200" dirty="0">
                <a:latin typeface="Lucida Sans Unicode"/>
                <a:cs typeface="Lucida Sans Unicode"/>
              </a:rPr>
              <a:t> </a:t>
            </a:r>
            <a:r>
              <a:rPr sz="2000" spc="-85" dirty="0">
                <a:latin typeface="Lucida Sans Unicode"/>
                <a:cs typeface="Lucida Sans Unicode"/>
              </a:rPr>
              <a:t>legali</a:t>
            </a:r>
            <a:r>
              <a:rPr sz="2000" spc="-215" dirty="0">
                <a:latin typeface="Lucida Sans Unicode"/>
                <a:cs typeface="Lucida Sans Unicode"/>
              </a:rPr>
              <a:t> </a:t>
            </a:r>
            <a:r>
              <a:rPr sz="2000" spc="-65" dirty="0">
                <a:latin typeface="Lucida Sans Unicode"/>
                <a:cs typeface="Lucida Sans Unicode"/>
              </a:rPr>
              <a:t>ma,</a:t>
            </a:r>
            <a:r>
              <a:rPr sz="2000" spc="-170" dirty="0">
                <a:latin typeface="Lucida Sans Unicode"/>
                <a:cs typeface="Lucida Sans Unicode"/>
              </a:rPr>
              <a:t> </a:t>
            </a:r>
            <a:r>
              <a:rPr sz="2000" spc="-75" dirty="0">
                <a:latin typeface="Lucida Sans Unicode"/>
                <a:cs typeface="Lucida Sans Unicode"/>
              </a:rPr>
              <a:t>per</a:t>
            </a:r>
            <a:r>
              <a:rPr sz="2000" spc="-200" dirty="0">
                <a:latin typeface="Lucida Sans Unicode"/>
                <a:cs typeface="Lucida Sans Unicode"/>
              </a:rPr>
              <a:t> </a:t>
            </a:r>
            <a:r>
              <a:rPr sz="2000" spc="-45" dirty="0">
                <a:latin typeface="Lucida Sans Unicode"/>
                <a:cs typeface="Lucida Sans Unicode"/>
              </a:rPr>
              <a:t>via</a:t>
            </a:r>
            <a:r>
              <a:rPr sz="2000" spc="-95" dirty="0">
                <a:latin typeface="Lucida Sans Unicode"/>
                <a:cs typeface="Lucida Sans Unicode"/>
              </a:rPr>
              <a:t> </a:t>
            </a:r>
            <a:r>
              <a:rPr sz="2000" spc="-75" dirty="0">
                <a:latin typeface="Lucida Sans Unicode"/>
                <a:cs typeface="Lucida Sans Unicode"/>
              </a:rPr>
              <a:t>di  </a:t>
            </a:r>
            <a:r>
              <a:rPr sz="2000" spc="-60" dirty="0">
                <a:latin typeface="Lucida Sans Unicode"/>
                <a:cs typeface="Lucida Sans Unicode"/>
              </a:rPr>
              <a:t>come</a:t>
            </a:r>
            <a:r>
              <a:rPr sz="2000" spc="-204" dirty="0">
                <a:latin typeface="Lucida Sans Unicode"/>
                <a:cs typeface="Lucida Sans Unicode"/>
              </a:rPr>
              <a:t> </a:t>
            </a:r>
            <a:r>
              <a:rPr sz="2000" spc="-75" dirty="0">
                <a:latin typeface="Lucida Sans Unicode"/>
                <a:cs typeface="Lucida Sans Unicode"/>
              </a:rPr>
              <a:t>sono</a:t>
            </a:r>
            <a:r>
              <a:rPr sz="2000" spc="-204" dirty="0">
                <a:latin typeface="Lucida Sans Unicode"/>
                <a:cs typeface="Lucida Sans Unicode"/>
              </a:rPr>
              <a:t> </a:t>
            </a:r>
            <a:r>
              <a:rPr sz="2000" spc="-75" dirty="0">
                <a:latin typeface="Lucida Sans Unicode"/>
                <a:cs typeface="Lucida Sans Unicode"/>
              </a:rPr>
              <a:t>calcolati</a:t>
            </a:r>
            <a:r>
              <a:rPr sz="2000" spc="-22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i</a:t>
            </a:r>
            <a:r>
              <a:rPr sz="2000" spc="-265" dirty="0">
                <a:latin typeface="Lucida Sans Unicode"/>
                <a:cs typeface="Lucida Sans Unicode"/>
              </a:rPr>
              <a:t> </a:t>
            </a:r>
            <a:r>
              <a:rPr sz="2000" spc="-105" dirty="0">
                <a:latin typeface="Lucida Sans Unicode"/>
                <a:cs typeface="Lucida Sans Unicode"/>
              </a:rPr>
              <a:t>bit</a:t>
            </a:r>
            <a:r>
              <a:rPr sz="2000" spc="-325" dirty="0">
                <a:latin typeface="Lucida Sans Unicode"/>
                <a:cs typeface="Lucida Sans Unicode"/>
              </a:rPr>
              <a:t> </a:t>
            </a:r>
            <a:r>
              <a:rPr sz="2000" spc="-75" dirty="0">
                <a:latin typeface="Lucida Sans Unicode"/>
                <a:cs typeface="Lucida Sans Unicode"/>
              </a:rPr>
              <a:t>di</a:t>
            </a:r>
            <a:r>
              <a:rPr sz="2000" spc="-285" dirty="0">
                <a:latin typeface="Lucida Sans Unicode"/>
                <a:cs typeface="Lucida Sans Unicode"/>
              </a:rPr>
              <a:t> </a:t>
            </a:r>
            <a:r>
              <a:rPr sz="2000" spc="-110" dirty="0">
                <a:latin typeface="Lucida Sans Unicode"/>
                <a:cs typeface="Lucida Sans Unicode"/>
              </a:rPr>
              <a:t>controllo,</a:t>
            </a:r>
            <a:r>
              <a:rPr sz="2000" spc="-275" dirty="0">
                <a:latin typeface="Lucida Sans Unicode"/>
                <a:cs typeface="Lucida Sans Unicode"/>
              </a:rPr>
              <a:t> </a:t>
            </a:r>
            <a:r>
              <a:rPr sz="2000" spc="-75" dirty="0">
                <a:latin typeface="Lucida Sans Unicode"/>
                <a:cs typeface="Lucida Sans Unicode"/>
              </a:rPr>
              <a:t>solo</a:t>
            </a:r>
            <a:r>
              <a:rPr sz="2000" spc="-195" dirty="0">
                <a:latin typeface="Lucida Sans Unicode"/>
                <a:cs typeface="Lucida Sans Unicode"/>
              </a:rPr>
              <a:t> </a:t>
            </a:r>
            <a:r>
              <a:rPr sz="2000" spc="-65" dirty="0">
                <a:latin typeface="Lucida Sans Unicode"/>
                <a:cs typeface="Lucida Sans Unicode"/>
              </a:rPr>
              <a:t>2</a:t>
            </a:r>
            <a:r>
              <a:rPr sz="1950" spc="-97" baseline="21367" dirty="0">
                <a:latin typeface="Lucida Sans Unicode"/>
                <a:cs typeface="Lucida Sans Unicode"/>
              </a:rPr>
              <a:t>m</a:t>
            </a:r>
            <a:r>
              <a:rPr sz="1950" spc="-345" baseline="21367" dirty="0">
                <a:latin typeface="Lucida Sans Unicode"/>
                <a:cs typeface="Lucida Sans Unicode"/>
              </a:rPr>
              <a:t> </a:t>
            </a:r>
            <a:r>
              <a:rPr sz="2000" spc="-80" dirty="0">
                <a:latin typeface="Lucida Sans Unicode"/>
                <a:cs typeface="Lucida Sans Unicode"/>
              </a:rPr>
              <a:t>delle</a:t>
            </a:r>
            <a:r>
              <a:rPr sz="2000" spc="-150" dirty="0">
                <a:latin typeface="Lucida Sans Unicode"/>
                <a:cs typeface="Lucida Sans Unicode"/>
              </a:rPr>
              <a:t> </a:t>
            </a:r>
            <a:r>
              <a:rPr sz="2000" spc="-55" dirty="0">
                <a:latin typeface="Lucida Sans Unicode"/>
                <a:cs typeface="Lucida Sans Unicode"/>
              </a:rPr>
              <a:t>2</a:t>
            </a:r>
            <a:r>
              <a:rPr sz="1950" spc="-82" baseline="21367" dirty="0">
                <a:latin typeface="Lucida Sans Unicode"/>
                <a:cs typeface="Lucida Sans Unicode"/>
              </a:rPr>
              <a:t>n</a:t>
            </a:r>
            <a:r>
              <a:rPr sz="1950" spc="-322" baseline="21367" dirty="0">
                <a:latin typeface="Lucida Sans Unicode"/>
                <a:cs typeface="Lucida Sans Unicode"/>
              </a:rPr>
              <a:t> </a:t>
            </a:r>
            <a:r>
              <a:rPr sz="2000" spc="-85" dirty="0">
                <a:latin typeface="Lucida Sans Unicode"/>
                <a:cs typeface="Lucida Sans Unicode"/>
              </a:rPr>
              <a:t>parole</a:t>
            </a:r>
            <a:r>
              <a:rPr sz="2000" spc="-204" dirty="0">
                <a:latin typeface="Lucida Sans Unicode"/>
                <a:cs typeface="Lucida Sans Unicode"/>
              </a:rPr>
              <a:t> </a:t>
            </a:r>
            <a:r>
              <a:rPr sz="2000" spc="-75" dirty="0">
                <a:latin typeface="Lucida Sans Unicode"/>
                <a:cs typeface="Lucida Sans Unicode"/>
              </a:rPr>
              <a:t>di</a:t>
            </a:r>
            <a:r>
              <a:rPr sz="2000" spc="-285" dirty="0">
                <a:latin typeface="Lucida Sans Unicode"/>
                <a:cs typeface="Lucida Sans Unicode"/>
              </a:rPr>
              <a:t> </a:t>
            </a:r>
            <a:r>
              <a:rPr sz="2000" spc="-65" dirty="0">
                <a:latin typeface="Lucida Sans Unicode"/>
                <a:cs typeface="Lucida Sans Unicode"/>
              </a:rPr>
              <a:t>codice  </a:t>
            </a:r>
            <a:r>
              <a:rPr sz="2000" u="sng" spc="-7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sono</a:t>
            </a:r>
            <a:r>
              <a:rPr sz="2000" u="sng" spc="-22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000" u="sng" spc="-7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valide.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79119" y="625856"/>
            <a:ext cx="49028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Error </a:t>
            </a:r>
            <a:r>
              <a:rPr spc="-5" dirty="0"/>
              <a:t>Correcting</a:t>
            </a:r>
            <a:r>
              <a:rPr spc="-200" dirty="0"/>
              <a:t> </a:t>
            </a:r>
            <a:r>
              <a:rPr spc="-5" dirty="0"/>
              <a:t>Codes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85" y="1580134"/>
            <a:ext cx="8453755" cy="447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-80" dirty="0">
                <a:latin typeface="Lucida Sans Unicode"/>
                <a:cs typeface="Lucida Sans Unicode"/>
              </a:rPr>
              <a:t>Considerato </a:t>
            </a:r>
            <a:r>
              <a:rPr sz="1800" spc="-65" dirty="0">
                <a:latin typeface="Lucida Sans Unicode"/>
                <a:cs typeface="Lucida Sans Unicode"/>
              </a:rPr>
              <a:t>un </a:t>
            </a:r>
            <a:r>
              <a:rPr sz="1800" spc="-75" dirty="0">
                <a:latin typeface="Lucida Sans Unicode"/>
                <a:cs typeface="Lucida Sans Unicode"/>
              </a:rPr>
              <a:t>insieme </a:t>
            </a:r>
            <a:r>
              <a:rPr sz="1800" b="1" dirty="0">
                <a:latin typeface="Yu Gothic UI"/>
                <a:cs typeface="Yu Gothic UI"/>
              </a:rPr>
              <a:t>S </a:t>
            </a:r>
            <a:r>
              <a:rPr sz="1800" b="1" spc="-40" dirty="0">
                <a:latin typeface="Yu Gothic UI"/>
                <a:cs typeface="Yu Gothic UI"/>
              </a:rPr>
              <a:t>di</a:t>
            </a:r>
            <a:r>
              <a:rPr sz="1800" b="1" spc="-100" dirty="0">
                <a:latin typeface="Yu Gothic UI"/>
                <a:cs typeface="Yu Gothic UI"/>
              </a:rPr>
              <a:t> </a:t>
            </a:r>
            <a:r>
              <a:rPr sz="1800" b="1" spc="-25" dirty="0">
                <a:latin typeface="Yu Gothic UI"/>
                <a:cs typeface="Yu Gothic UI"/>
              </a:rPr>
              <a:t>elementi:</a:t>
            </a:r>
            <a:endParaRPr sz="1800">
              <a:latin typeface="Yu Gothic UI"/>
              <a:cs typeface="Yu Gothic UI"/>
            </a:endParaRPr>
          </a:p>
          <a:p>
            <a:pPr marL="12700">
              <a:lnSpc>
                <a:spcPts val="2130"/>
              </a:lnSpc>
            </a:pPr>
            <a:r>
              <a:rPr sz="1800" spc="-90" dirty="0">
                <a:latin typeface="Lucida Sans Unicode"/>
                <a:cs typeface="Lucida Sans Unicode"/>
              </a:rPr>
              <a:t>…continua</a:t>
            </a:r>
            <a:endParaRPr sz="1800">
              <a:latin typeface="Lucida Sans Unicode"/>
              <a:cs typeface="Lucida Sans Unicode"/>
            </a:endParaRPr>
          </a:p>
          <a:p>
            <a:pPr marL="195580" indent="-182880">
              <a:lnSpc>
                <a:spcPct val="100000"/>
              </a:lnSpc>
              <a:spcBef>
                <a:spcPts val="2220"/>
              </a:spcBef>
              <a:buFont typeface="Arial"/>
              <a:buChar char="•"/>
              <a:tabLst>
                <a:tab pos="195580" algn="l"/>
              </a:tabLst>
            </a:pPr>
            <a:r>
              <a:rPr sz="1800" spc="5" dirty="0">
                <a:latin typeface="Lucida Sans Unicode"/>
                <a:cs typeface="Lucida Sans Unicode"/>
              </a:rPr>
              <a:t>Per</a:t>
            </a:r>
            <a:r>
              <a:rPr sz="1800" spc="45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il</a:t>
            </a:r>
            <a:r>
              <a:rPr sz="1800" spc="-235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quale</a:t>
            </a:r>
            <a:r>
              <a:rPr sz="1800" spc="-120" dirty="0">
                <a:latin typeface="Lucida Sans Unicode"/>
                <a:cs typeface="Lucida Sans Unicode"/>
              </a:rPr>
              <a:t> </a:t>
            </a:r>
            <a:r>
              <a:rPr sz="1800" spc="-85" dirty="0">
                <a:latin typeface="Lucida Sans Unicode"/>
                <a:cs typeface="Lucida Sans Unicode"/>
              </a:rPr>
              <a:t>valgono</a:t>
            </a:r>
            <a:r>
              <a:rPr sz="1800" spc="-13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le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105" dirty="0">
                <a:latin typeface="Lucida Sans Unicode"/>
                <a:cs typeface="Lucida Sans Unicode"/>
              </a:rPr>
              <a:t>proprietà</a:t>
            </a:r>
            <a:r>
              <a:rPr sz="1800" spc="-195" dirty="0">
                <a:latin typeface="Lucida Sans Unicode"/>
                <a:cs typeface="Lucida Sans Unicode"/>
              </a:rPr>
              <a:t> </a:t>
            </a:r>
            <a:r>
              <a:rPr sz="1800" spc="-105" dirty="0">
                <a:latin typeface="Lucida Sans Unicode"/>
                <a:cs typeface="Lucida Sans Unicode"/>
              </a:rPr>
              <a:t>commutative</a:t>
            </a:r>
            <a:r>
              <a:rPr sz="1800" spc="-170" dirty="0">
                <a:latin typeface="Lucida Sans Unicode"/>
                <a:cs typeface="Lucida Sans Unicode"/>
              </a:rPr>
              <a:t> </a:t>
            </a:r>
            <a:r>
              <a:rPr sz="1800" spc="-70" dirty="0">
                <a:latin typeface="Lucida Sans Unicode"/>
                <a:cs typeface="Lucida Sans Unicode"/>
              </a:rPr>
              <a:t>delle</a:t>
            </a:r>
            <a:r>
              <a:rPr sz="1800" spc="-140" dirty="0">
                <a:latin typeface="Lucida Sans Unicode"/>
                <a:cs typeface="Lucida Sans Unicode"/>
              </a:rPr>
              <a:t> </a:t>
            </a:r>
            <a:r>
              <a:rPr sz="1800" spc="-105" dirty="0">
                <a:latin typeface="Lucida Sans Unicode"/>
                <a:cs typeface="Lucida Sans Unicode"/>
              </a:rPr>
              <a:t>operazioni</a:t>
            </a:r>
            <a:r>
              <a:rPr sz="1800" spc="-160" dirty="0">
                <a:latin typeface="Lucida Sans Unicode"/>
                <a:cs typeface="Lucida Sans Unicode"/>
              </a:rPr>
              <a:t> </a:t>
            </a:r>
            <a:r>
              <a:rPr sz="1800" spc="-90" dirty="0">
                <a:latin typeface="Lucida Sans Unicode"/>
                <a:cs typeface="Lucida Sans Unicode"/>
              </a:rPr>
              <a:t>(+</a:t>
            </a:r>
            <a:r>
              <a:rPr sz="1800" spc="-37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e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spc="-130" dirty="0">
                <a:latin typeface="Lucida Sans Unicode"/>
                <a:cs typeface="Lucida Sans Unicode"/>
              </a:rPr>
              <a:t>•),</a:t>
            </a:r>
            <a:r>
              <a:rPr sz="1800" spc="-375" dirty="0">
                <a:latin typeface="Lucida Sans Unicode"/>
                <a:cs typeface="Lucida Sans Unicode"/>
              </a:rPr>
              <a:t> </a:t>
            </a:r>
            <a:r>
              <a:rPr sz="1800" spc="-85" dirty="0">
                <a:latin typeface="Lucida Sans Unicode"/>
                <a:cs typeface="Lucida Sans Unicode"/>
              </a:rPr>
              <a:t>tali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che</a:t>
            </a:r>
            <a:r>
              <a:rPr sz="1800" spc="434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X</a:t>
            </a:r>
            <a:r>
              <a:rPr sz="1800" spc="14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+</a:t>
            </a:r>
            <a:endParaRPr sz="1800">
              <a:latin typeface="Lucida Sans Unicode"/>
              <a:cs typeface="Lucida Sans Unicode"/>
            </a:endParaRPr>
          </a:p>
          <a:p>
            <a:pPr marL="195580">
              <a:lnSpc>
                <a:spcPct val="100000"/>
              </a:lnSpc>
              <a:tabLst>
                <a:tab pos="1841500" algn="l"/>
                <a:tab pos="2286635" algn="l"/>
              </a:tabLst>
            </a:pPr>
            <a:r>
              <a:rPr sz="1800" dirty="0">
                <a:latin typeface="Lucida Sans Unicode"/>
                <a:cs typeface="Lucida Sans Unicode"/>
              </a:rPr>
              <a:t>Y =</a:t>
            </a:r>
            <a:r>
              <a:rPr sz="1800" spc="-22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Y</a:t>
            </a:r>
            <a:r>
              <a:rPr sz="1800" spc="-225" dirty="0">
                <a:latin typeface="Lucida Sans Unicode"/>
                <a:cs typeface="Lucida Sans Unicode"/>
              </a:rPr>
              <a:t> </a:t>
            </a:r>
            <a:r>
              <a:rPr sz="1800" spc="55" dirty="0">
                <a:latin typeface="Lucida Sans Unicode"/>
                <a:cs typeface="Lucida Sans Unicode"/>
              </a:rPr>
              <a:t>+X	</a:t>
            </a:r>
            <a:r>
              <a:rPr sz="1800" dirty="0">
                <a:latin typeface="Lucida Sans Unicode"/>
                <a:cs typeface="Lucida Sans Unicode"/>
              </a:rPr>
              <a:t>e	X </a:t>
            </a:r>
            <a:r>
              <a:rPr sz="1800" spc="-225" dirty="0">
                <a:latin typeface="Lucida Sans Unicode"/>
                <a:cs typeface="Lucida Sans Unicode"/>
              </a:rPr>
              <a:t>•Y </a:t>
            </a:r>
            <a:r>
              <a:rPr sz="1800" spc="-95" dirty="0">
                <a:latin typeface="Lucida Sans Unicode"/>
                <a:cs typeface="Lucida Sans Unicode"/>
              </a:rPr>
              <a:t>=Y</a:t>
            </a:r>
            <a:r>
              <a:rPr sz="1800" spc="320" dirty="0">
                <a:latin typeface="Lucida Sans Unicode"/>
                <a:cs typeface="Lucida Sans Unicode"/>
              </a:rPr>
              <a:t> </a:t>
            </a:r>
            <a:r>
              <a:rPr sz="1800" spc="-195" dirty="0">
                <a:latin typeface="Lucida Sans Unicode"/>
                <a:cs typeface="Lucida Sans Unicode"/>
              </a:rPr>
              <a:t>•X</a:t>
            </a:r>
            <a:endParaRPr sz="1800">
              <a:latin typeface="Lucida Sans Unicode"/>
              <a:cs typeface="Lucida Sans Unicode"/>
            </a:endParaRPr>
          </a:p>
          <a:p>
            <a:pPr marL="195580" marR="740410" indent="-182880">
              <a:lnSpc>
                <a:spcPct val="100000"/>
              </a:lnSpc>
              <a:spcBef>
                <a:spcPts val="2210"/>
              </a:spcBef>
              <a:buFont typeface="Arial"/>
              <a:buChar char="•"/>
              <a:tabLst>
                <a:tab pos="195580" algn="l"/>
              </a:tabLst>
            </a:pPr>
            <a:r>
              <a:rPr sz="1800" spc="5" dirty="0">
                <a:latin typeface="Lucida Sans Unicode"/>
                <a:cs typeface="Lucida Sans Unicode"/>
              </a:rPr>
              <a:t>Per</a:t>
            </a:r>
            <a:r>
              <a:rPr sz="1800" spc="45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il</a:t>
            </a:r>
            <a:r>
              <a:rPr sz="1800" spc="-240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quale</a:t>
            </a:r>
            <a:r>
              <a:rPr sz="1800" spc="-120" dirty="0">
                <a:latin typeface="Lucida Sans Unicode"/>
                <a:cs typeface="Lucida Sans Unicode"/>
              </a:rPr>
              <a:t> </a:t>
            </a:r>
            <a:r>
              <a:rPr sz="1800" spc="-85" dirty="0">
                <a:latin typeface="Lucida Sans Unicode"/>
                <a:cs typeface="Lucida Sans Unicode"/>
              </a:rPr>
              <a:t>valgono</a:t>
            </a:r>
            <a:r>
              <a:rPr sz="1800" spc="-13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le</a:t>
            </a:r>
            <a:r>
              <a:rPr sz="1800" spc="-114" dirty="0">
                <a:latin typeface="Lucida Sans Unicode"/>
                <a:cs typeface="Lucida Sans Unicode"/>
              </a:rPr>
              <a:t> </a:t>
            </a:r>
            <a:r>
              <a:rPr sz="1800" spc="-105" dirty="0">
                <a:latin typeface="Lucida Sans Unicode"/>
                <a:cs typeface="Lucida Sans Unicode"/>
              </a:rPr>
              <a:t>proprietà</a:t>
            </a:r>
            <a:r>
              <a:rPr sz="1800" spc="-195" dirty="0">
                <a:latin typeface="Lucida Sans Unicode"/>
                <a:cs typeface="Lucida Sans Unicode"/>
              </a:rPr>
              <a:t> </a:t>
            </a:r>
            <a:r>
              <a:rPr sz="1800" spc="-105" dirty="0">
                <a:latin typeface="Lucida Sans Unicode"/>
                <a:cs typeface="Lucida Sans Unicode"/>
              </a:rPr>
              <a:t>distributive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70" dirty="0">
                <a:latin typeface="Lucida Sans Unicode"/>
                <a:cs typeface="Lucida Sans Unicode"/>
              </a:rPr>
              <a:t>della</a:t>
            </a:r>
            <a:r>
              <a:rPr sz="1800" spc="-120" dirty="0">
                <a:latin typeface="Lucida Sans Unicode"/>
                <a:cs typeface="Lucida Sans Unicode"/>
              </a:rPr>
              <a:t> </a:t>
            </a:r>
            <a:r>
              <a:rPr sz="1800" spc="-90" dirty="0">
                <a:latin typeface="Lucida Sans Unicode"/>
                <a:cs typeface="Lucida Sans Unicode"/>
              </a:rPr>
              <a:t>operazione</a:t>
            </a:r>
            <a:r>
              <a:rPr sz="1800" spc="-114" dirty="0">
                <a:latin typeface="Lucida Sans Unicode"/>
                <a:cs typeface="Lucida Sans Unicode"/>
              </a:rPr>
              <a:t> </a:t>
            </a:r>
            <a:r>
              <a:rPr sz="1800" spc="-90" dirty="0">
                <a:latin typeface="Lucida Sans Unicode"/>
                <a:cs typeface="Lucida Sans Unicode"/>
              </a:rPr>
              <a:t>+rispetto</a:t>
            </a:r>
            <a:r>
              <a:rPr sz="1800" spc="-40" dirty="0">
                <a:latin typeface="Lucida Sans Unicode"/>
                <a:cs typeface="Lucida Sans Unicode"/>
              </a:rPr>
              <a:t> </a:t>
            </a:r>
            <a:r>
              <a:rPr sz="1800" spc="-50" dirty="0">
                <a:latin typeface="Lucida Sans Unicode"/>
                <a:cs typeface="Lucida Sans Unicode"/>
              </a:rPr>
              <a:t>alla  </a:t>
            </a:r>
            <a:r>
              <a:rPr sz="1800" spc="-90" dirty="0">
                <a:latin typeface="Lucida Sans Unicode"/>
                <a:cs typeface="Lucida Sans Unicode"/>
              </a:rPr>
              <a:t>operazione </a:t>
            </a:r>
            <a:r>
              <a:rPr sz="1800" spc="-225" dirty="0">
                <a:latin typeface="Lucida Sans Unicode"/>
                <a:cs typeface="Lucida Sans Unicode"/>
              </a:rPr>
              <a:t>•e </a:t>
            </a:r>
            <a:r>
              <a:rPr sz="1800" spc="-70" dirty="0">
                <a:latin typeface="Lucida Sans Unicode"/>
                <a:cs typeface="Lucida Sans Unicode"/>
              </a:rPr>
              <a:t>della </a:t>
            </a:r>
            <a:r>
              <a:rPr sz="1800" spc="-90" dirty="0">
                <a:latin typeface="Lucida Sans Unicode"/>
                <a:cs typeface="Lucida Sans Unicode"/>
              </a:rPr>
              <a:t>operazione </a:t>
            </a:r>
            <a:r>
              <a:rPr sz="1800" spc="-140" dirty="0">
                <a:latin typeface="Lucida Sans Unicode"/>
                <a:cs typeface="Lucida Sans Unicode"/>
              </a:rPr>
              <a:t>•rispetto </a:t>
            </a:r>
            <a:r>
              <a:rPr sz="1800" spc="-50" dirty="0">
                <a:latin typeface="Lucida Sans Unicode"/>
                <a:cs typeface="Lucida Sans Unicode"/>
              </a:rPr>
              <a:t>alla </a:t>
            </a:r>
            <a:r>
              <a:rPr sz="1800" spc="-90" dirty="0">
                <a:latin typeface="Lucida Sans Unicode"/>
                <a:cs typeface="Lucida Sans Unicode"/>
              </a:rPr>
              <a:t>operazione</a:t>
            </a:r>
            <a:r>
              <a:rPr sz="1800" spc="-60" dirty="0">
                <a:latin typeface="Lucida Sans Unicode"/>
                <a:cs typeface="Lucida Sans Unicode"/>
              </a:rPr>
              <a:t> </a:t>
            </a:r>
            <a:r>
              <a:rPr sz="1800" spc="-235" dirty="0">
                <a:latin typeface="Lucida Sans Unicode"/>
                <a:cs typeface="Lucida Sans Unicode"/>
              </a:rPr>
              <a:t>+,</a:t>
            </a:r>
            <a:endParaRPr sz="1800">
              <a:latin typeface="Lucida Sans Unicode"/>
              <a:cs typeface="Lucida Sans Unicode"/>
            </a:endParaRPr>
          </a:p>
          <a:p>
            <a:pPr marL="195580">
              <a:lnSpc>
                <a:spcPct val="100000"/>
              </a:lnSpc>
              <a:tabLst>
                <a:tab pos="4203700" algn="l"/>
              </a:tabLst>
            </a:pPr>
            <a:r>
              <a:rPr sz="1800" spc="-50" dirty="0">
                <a:latin typeface="Lucida Sans Unicode"/>
                <a:cs typeface="Lucida Sans Unicode"/>
              </a:rPr>
              <a:t>cioè </a:t>
            </a:r>
            <a:r>
              <a:rPr sz="1800" dirty="0">
                <a:latin typeface="Lucida Sans Unicode"/>
                <a:cs typeface="Lucida Sans Unicode"/>
              </a:rPr>
              <a:t>X </a:t>
            </a:r>
            <a:r>
              <a:rPr sz="1800" spc="15" dirty="0">
                <a:latin typeface="Lucida Sans Unicode"/>
                <a:cs typeface="Lucida Sans Unicode"/>
              </a:rPr>
              <a:t>+(Y </a:t>
            </a:r>
            <a:r>
              <a:rPr sz="1800" spc="10" dirty="0">
                <a:latin typeface="Lucida Sans Unicode"/>
                <a:cs typeface="Lucida Sans Unicode"/>
              </a:rPr>
              <a:t>•Z) =(X </a:t>
            </a:r>
            <a:r>
              <a:rPr sz="1800" spc="15" dirty="0">
                <a:latin typeface="Lucida Sans Unicode"/>
                <a:cs typeface="Lucida Sans Unicode"/>
              </a:rPr>
              <a:t>+Y)</a:t>
            </a:r>
            <a:r>
              <a:rPr sz="1800" spc="325" dirty="0">
                <a:latin typeface="Lucida Sans Unicode"/>
                <a:cs typeface="Lucida Sans Unicode"/>
              </a:rPr>
              <a:t> </a:t>
            </a:r>
            <a:r>
              <a:rPr sz="1800" spc="15" dirty="0">
                <a:latin typeface="Lucida Sans Unicode"/>
                <a:cs typeface="Lucida Sans Unicode"/>
              </a:rPr>
              <a:t>•(X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25" dirty="0">
                <a:latin typeface="Lucida Sans Unicode"/>
                <a:cs typeface="Lucida Sans Unicode"/>
              </a:rPr>
              <a:t>+Z),	</a:t>
            </a:r>
            <a:r>
              <a:rPr sz="1800" dirty="0">
                <a:latin typeface="Lucida Sans Unicode"/>
                <a:cs typeface="Lucida Sans Unicode"/>
              </a:rPr>
              <a:t>X </a:t>
            </a:r>
            <a:r>
              <a:rPr sz="1800" spc="-135" dirty="0">
                <a:latin typeface="Lucida Sans Unicode"/>
                <a:cs typeface="Lucida Sans Unicode"/>
              </a:rPr>
              <a:t>•(Y </a:t>
            </a:r>
            <a:r>
              <a:rPr sz="1800" spc="-65" dirty="0">
                <a:latin typeface="Lucida Sans Unicode"/>
                <a:cs typeface="Lucida Sans Unicode"/>
              </a:rPr>
              <a:t>+Z) </a:t>
            </a:r>
            <a:r>
              <a:rPr sz="1800" spc="-50" dirty="0">
                <a:latin typeface="Lucida Sans Unicode"/>
                <a:cs typeface="Lucida Sans Unicode"/>
              </a:rPr>
              <a:t>=(X </a:t>
            </a:r>
            <a:r>
              <a:rPr sz="1800" spc="-140" dirty="0">
                <a:latin typeface="Lucida Sans Unicode"/>
                <a:cs typeface="Lucida Sans Unicode"/>
              </a:rPr>
              <a:t>•Y) </a:t>
            </a:r>
            <a:r>
              <a:rPr sz="1800" spc="-55" dirty="0">
                <a:latin typeface="Lucida Sans Unicode"/>
                <a:cs typeface="Lucida Sans Unicode"/>
              </a:rPr>
              <a:t>+(X</a:t>
            </a:r>
            <a:r>
              <a:rPr sz="1800" spc="35" dirty="0">
                <a:latin typeface="Lucida Sans Unicode"/>
                <a:cs typeface="Lucida Sans Unicode"/>
              </a:rPr>
              <a:t> </a:t>
            </a:r>
            <a:r>
              <a:rPr sz="1800" spc="-135" dirty="0">
                <a:latin typeface="Lucida Sans Unicode"/>
                <a:cs typeface="Lucida Sans Unicode"/>
              </a:rPr>
              <a:t>•Z)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270"/>
              </a:spcBef>
            </a:pPr>
            <a:r>
              <a:rPr sz="1800" dirty="0">
                <a:latin typeface="Arial"/>
                <a:cs typeface="Arial"/>
              </a:rPr>
              <a:t>• </a:t>
            </a:r>
            <a:r>
              <a:rPr sz="1800" spc="-15" dirty="0">
                <a:latin typeface="Lucida Sans Unicode"/>
                <a:cs typeface="Lucida Sans Unicode"/>
              </a:rPr>
              <a:t>Preso </a:t>
            </a:r>
            <a:r>
              <a:rPr sz="1800" dirty="0">
                <a:latin typeface="Lucida Sans Unicode"/>
                <a:cs typeface="Lucida Sans Unicode"/>
              </a:rPr>
              <a:t>X </a:t>
            </a:r>
            <a:r>
              <a:rPr sz="1800" spc="-160" dirty="0">
                <a:latin typeface="Lucida Sans Unicode"/>
                <a:cs typeface="Lucida Sans Unicode"/>
              </a:rPr>
              <a:t>∈</a:t>
            </a:r>
            <a:r>
              <a:rPr sz="1800" b="1" spc="-160" dirty="0">
                <a:latin typeface="Yu Gothic UI"/>
                <a:cs typeface="Yu Gothic UI"/>
              </a:rPr>
              <a:t>S </a:t>
            </a:r>
            <a:r>
              <a:rPr sz="1800" b="1" spc="-50" dirty="0">
                <a:latin typeface="Yu Gothic UI"/>
                <a:cs typeface="Yu Gothic UI"/>
              </a:rPr>
              <a:t>⇒∃(</a:t>
            </a: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X</a:t>
            </a:r>
            <a:r>
              <a:rPr sz="1800" b="1" spc="-50" dirty="0">
                <a:latin typeface="Yu Gothic UI"/>
                <a:cs typeface="Yu Gothic UI"/>
              </a:rPr>
              <a:t> </a:t>
            </a:r>
            <a:r>
              <a:rPr sz="1800" b="1" spc="-75" dirty="0">
                <a:latin typeface="Yu Gothic UI"/>
                <a:cs typeface="Yu Gothic UI"/>
              </a:rPr>
              <a:t>∈S) </a:t>
            </a:r>
            <a:r>
              <a:rPr sz="1800" b="1" spc="-420" dirty="0">
                <a:latin typeface="Yu Gothic UI"/>
                <a:cs typeface="Yu Gothic UI"/>
              </a:rPr>
              <a:t>∋′(X </a:t>
            </a:r>
            <a:r>
              <a:rPr sz="1800" b="1" spc="45" dirty="0">
                <a:latin typeface="Yu Gothic UI"/>
                <a:cs typeface="Yu Gothic UI"/>
              </a:rPr>
              <a:t>+</a:t>
            </a:r>
            <a:r>
              <a:rPr sz="1800" b="1" u="sng" spc="4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X</a:t>
            </a:r>
            <a:r>
              <a:rPr sz="1800" b="1" spc="45" dirty="0">
                <a:latin typeface="Yu Gothic UI"/>
                <a:cs typeface="Yu Gothic UI"/>
              </a:rPr>
              <a:t> </a:t>
            </a:r>
            <a:r>
              <a:rPr sz="1800" b="1" spc="75" dirty="0">
                <a:latin typeface="Yu Gothic UI"/>
                <a:cs typeface="Yu Gothic UI"/>
              </a:rPr>
              <a:t>=1) </a:t>
            </a:r>
            <a:r>
              <a:rPr sz="1800" b="1" dirty="0">
                <a:latin typeface="Yu Gothic UI"/>
                <a:cs typeface="Yu Gothic UI"/>
              </a:rPr>
              <a:t>e </a:t>
            </a:r>
            <a:r>
              <a:rPr sz="1800" b="1" spc="25" dirty="0">
                <a:latin typeface="Yu Gothic UI"/>
                <a:cs typeface="Yu Gothic UI"/>
              </a:rPr>
              <a:t>(X </a:t>
            </a:r>
            <a:r>
              <a:rPr sz="1800" b="1" dirty="0">
                <a:latin typeface="Yu Gothic UI"/>
                <a:cs typeface="Yu Gothic UI"/>
              </a:rPr>
              <a:t>•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X</a:t>
            </a:r>
            <a:r>
              <a:rPr sz="1800" b="1" spc="459" dirty="0">
                <a:latin typeface="Yu Gothic UI"/>
                <a:cs typeface="Yu Gothic UI"/>
              </a:rPr>
              <a:t> </a:t>
            </a:r>
            <a:r>
              <a:rPr sz="1800" b="1" spc="20" dirty="0">
                <a:latin typeface="Yu Gothic UI"/>
                <a:cs typeface="Yu Gothic UI"/>
              </a:rPr>
              <a:t>=0)</a:t>
            </a:r>
            <a:endParaRPr sz="1800">
              <a:latin typeface="Yu Gothic UI"/>
              <a:cs typeface="Yu Gothic UI"/>
            </a:endParaRPr>
          </a:p>
          <a:p>
            <a:pPr marL="3670300">
              <a:lnSpc>
                <a:spcPct val="100000"/>
              </a:lnSpc>
              <a:spcBef>
                <a:spcPts val="155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X</a:t>
            </a:r>
            <a:r>
              <a:rPr sz="1800" b="1" dirty="0">
                <a:latin typeface="Yu Gothic UI"/>
                <a:cs typeface="Yu Gothic UI"/>
              </a:rPr>
              <a:t> è </a:t>
            </a:r>
            <a:r>
              <a:rPr sz="1800" b="1" spc="-70" dirty="0">
                <a:latin typeface="Yu Gothic UI"/>
                <a:cs typeface="Yu Gothic UI"/>
              </a:rPr>
              <a:t>detto </a:t>
            </a:r>
            <a:r>
              <a:rPr sz="1800" b="1" spc="-55" dirty="0">
                <a:latin typeface="Yu Gothic UI"/>
                <a:cs typeface="Yu Gothic UI"/>
              </a:rPr>
              <a:t>complemento </a:t>
            </a:r>
            <a:r>
              <a:rPr sz="1800" b="1" spc="-40" dirty="0">
                <a:latin typeface="Yu Gothic UI"/>
                <a:cs typeface="Yu Gothic UI"/>
              </a:rPr>
              <a:t>di</a:t>
            </a:r>
            <a:r>
              <a:rPr sz="1800" b="1" spc="90" dirty="0">
                <a:latin typeface="Yu Gothic UI"/>
                <a:cs typeface="Yu Gothic UI"/>
              </a:rPr>
              <a:t> </a:t>
            </a:r>
            <a:r>
              <a:rPr sz="1800" b="1" dirty="0">
                <a:latin typeface="Yu Gothic UI"/>
                <a:cs typeface="Yu Gothic UI"/>
              </a:rPr>
              <a:t>X</a:t>
            </a:r>
            <a:endParaRPr sz="1800">
              <a:latin typeface="Yu Gothic UI"/>
              <a:cs typeface="Yu Gothic U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1800" dirty="0">
                <a:latin typeface="Lucida Sans Unicode"/>
                <a:cs typeface="Lucida Sans Unicode"/>
              </a:rPr>
              <a:t>Le </a:t>
            </a:r>
            <a:r>
              <a:rPr sz="1800" spc="-100" dirty="0">
                <a:latin typeface="Lucida Sans Unicode"/>
                <a:cs typeface="Lucida Sans Unicode"/>
              </a:rPr>
              <a:t>proprietà </a:t>
            </a:r>
            <a:r>
              <a:rPr sz="1800" spc="-90" dirty="0">
                <a:latin typeface="Lucida Sans Unicode"/>
                <a:cs typeface="Lucida Sans Unicode"/>
              </a:rPr>
              <a:t>suddette </a:t>
            </a:r>
            <a:r>
              <a:rPr sz="1800" spc="-95" dirty="0">
                <a:latin typeface="Lucida Sans Unicode"/>
                <a:cs typeface="Lucida Sans Unicode"/>
              </a:rPr>
              <a:t>definiscono </a:t>
            </a:r>
            <a:r>
              <a:rPr sz="1800" spc="-40" dirty="0">
                <a:latin typeface="Lucida Sans Unicode"/>
                <a:cs typeface="Lucida Sans Unicode"/>
              </a:rPr>
              <a:t>su </a:t>
            </a:r>
            <a:r>
              <a:rPr sz="1800" b="1" dirty="0">
                <a:latin typeface="Yu Gothic UI"/>
                <a:cs typeface="Yu Gothic UI"/>
              </a:rPr>
              <a:t>S </a:t>
            </a:r>
            <a:r>
              <a:rPr sz="1800" b="1" spc="-15" dirty="0">
                <a:latin typeface="Yu Gothic UI"/>
                <a:cs typeface="Yu Gothic UI"/>
              </a:rPr>
              <a:t>una </a:t>
            </a:r>
            <a:r>
              <a:rPr sz="1800" b="1" spc="-55" dirty="0">
                <a:latin typeface="Yu Gothic UI"/>
                <a:cs typeface="Yu Gothic UI"/>
              </a:rPr>
              <a:t>struttura </a:t>
            </a:r>
            <a:r>
              <a:rPr sz="1800" b="1" spc="-25" dirty="0">
                <a:latin typeface="Yu Gothic UI"/>
                <a:cs typeface="Yu Gothic UI"/>
              </a:rPr>
              <a:t>algebrica </a:t>
            </a:r>
            <a:r>
              <a:rPr sz="1800" b="1" spc="-35" dirty="0">
                <a:latin typeface="Yu Gothic UI"/>
                <a:cs typeface="Yu Gothic UI"/>
              </a:rPr>
              <a:t>comunemente</a:t>
            </a:r>
            <a:r>
              <a:rPr sz="1800" b="1" spc="-95" dirty="0">
                <a:latin typeface="Yu Gothic UI"/>
                <a:cs typeface="Yu Gothic UI"/>
              </a:rPr>
              <a:t> </a:t>
            </a:r>
            <a:r>
              <a:rPr sz="1800" b="1" spc="-55" dirty="0">
                <a:latin typeface="Yu Gothic UI"/>
                <a:cs typeface="Yu Gothic UI"/>
              </a:rPr>
              <a:t>detta</a:t>
            </a:r>
            <a:endParaRPr sz="1800">
              <a:latin typeface="Yu Gothic UI"/>
              <a:cs typeface="Yu Gothic U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800" b="1" spc="-35" dirty="0">
                <a:latin typeface="Yu Gothic UI"/>
                <a:cs typeface="Yu Gothic UI"/>
              </a:rPr>
              <a:t>Algebra </a:t>
            </a:r>
            <a:r>
              <a:rPr sz="1800" b="1" spc="-40" dirty="0">
                <a:latin typeface="Yu Gothic UI"/>
                <a:cs typeface="Yu Gothic UI"/>
              </a:rPr>
              <a:t>di </a:t>
            </a:r>
            <a:r>
              <a:rPr sz="1800" b="1" spc="-5" dirty="0">
                <a:latin typeface="Yu Gothic UI"/>
                <a:cs typeface="Yu Gothic UI"/>
              </a:rPr>
              <a:t>Boole.</a:t>
            </a:r>
            <a:endParaRPr sz="1800">
              <a:latin typeface="Yu Gothic UI"/>
              <a:cs typeface="Yu Gothic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9119" y="625856"/>
            <a:ext cx="34683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Algebra di</a:t>
            </a:r>
            <a:r>
              <a:rPr spc="-110" dirty="0"/>
              <a:t> </a:t>
            </a:r>
            <a:r>
              <a:rPr spc="-5" dirty="0"/>
              <a:t>Boole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1427185"/>
            <a:ext cx="8714740" cy="1704339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400" spc="-65" dirty="0">
                <a:latin typeface="Lucida Sans Unicode"/>
                <a:cs typeface="Lucida Sans Unicode"/>
              </a:rPr>
              <a:t>Esempio: </a:t>
            </a:r>
            <a:r>
              <a:rPr sz="2400" spc="-75" dirty="0">
                <a:latin typeface="Lucida Sans Unicode"/>
                <a:cs typeface="Lucida Sans Unicode"/>
              </a:rPr>
              <a:t>Codice con </a:t>
            </a:r>
            <a:r>
              <a:rPr sz="2400" spc="-140" dirty="0">
                <a:latin typeface="Lucida Sans Unicode"/>
                <a:cs typeface="Lucida Sans Unicode"/>
              </a:rPr>
              <a:t>controllo </a:t>
            </a:r>
            <a:r>
              <a:rPr sz="2400" spc="-90" dirty="0">
                <a:latin typeface="Lucida Sans Unicode"/>
                <a:cs typeface="Lucida Sans Unicode"/>
              </a:rPr>
              <a:t>di</a:t>
            </a:r>
            <a:r>
              <a:rPr sz="2400" spc="-560" dirty="0">
                <a:latin typeface="Lucida Sans Unicode"/>
                <a:cs typeface="Lucida Sans Unicode"/>
              </a:rPr>
              <a:t> </a:t>
            </a:r>
            <a:r>
              <a:rPr sz="2400" spc="-114" dirty="0">
                <a:latin typeface="Lucida Sans Unicode"/>
                <a:cs typeface="Lucida Sans Unicode"/>
              </a:rPr>
              <a:t>parità</a:t>
            </a:r>
            <a:endParaRPr sz="2400">
              <a:latin typeface="Lucida Sans Unicode"/>
              <a:cs typeface="Lucida Sans Unicode"/>
            </a:endParaRPr>
          </a:p>
          <a:p>
            <a:pPr marL="3024505">
              <a:lnSpc>
                <a:spcPct val="100000"/>
              </a:lnSpc>
              <a:spcBef>
                <a:spcPts val="484"/>
              </a:spcBef>
            </a:pPr>
            <a:r>
              <a:rPr sz="2500" spc="-130" dirty="0">
                <a:latin typeface="Lucida Sans Unicode"/>
                <a:cs typeface="Lucida Sans Unicode"/>
              </a:rPr>
              <a:t>Dato</a:t>
            </a:r>
            <a:r>
              <a:rPr sz="2500" spc="-350" dirty="0">
                <a:latin typeface="Lucida Sans Unicode"/>
                <a:cs typeface="Lucida Sans Unicode"/>
              </a:rPr>
              <a:t> </a:t>
            </a:r>
            <a:r>
              <a:rPr sz="2400" spc="-130" dirty="0">
                <a:latin typeface="Lucida Sans Unicode"/>
                <a:cs typeface="Lucida Sans Unicode"/>
              </a:rPr>
              <a:t>+</a:t>
            </a:r>
            <a:r>
              <a:rPr sz="2500" spc="-130" dirty="0">
                <a:latin typeface="Lucida Sans Unicode"/>
                <a:cs typeface="Lucida Sans Unicode"/>
              </a:rPr>
              <a:t>1</a:t>
            </a:r>
            <a:r>
              <a:rPr sz="2500" spc="-515" dirty="0">
                <a:latin typeface="Lucida Sans Unicode"/>
                <a:cs typeface="Lucida Sans Unicode"/>
              </a:rPr>
              <a:t> </a:t>
            </a:r>
            <a:r>
              <a:rPr sz="2500" spc="-165" dirty="0">
                <a:latin typeface="Lucida Sans Unicode"/>
                <a:cs typeface="Lucida Sans Unicode"/>
              </a:rPr>
              <a:t>bit</a:t>
            </a:r>
            <a:r>
              <a:rPr sz="2500" spc="-465" dirty="0">
                <a:latin typeface="Lucida Sans Unicode"/>
                <a:cs typeface="Lucida Sans Unicode"/>
              </a:rPr>
              <a:t> </a:t>
            </a:r>
            <a:r>
              <a:rPr sz="2500" spc="-130" dirty="0">
                <a:latin typeface="Lucida Sans Unicode"/>
                <a:cs typeface="Lucida Sans Unicode"/>
              </a:rPr>
              <a:t>“di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150" dirty="0">
                <a:latin typeface="Lucida Sans Unicode"/>
                <a:cs typeface="Lucida Sans Unicode"/>
              </a:rPr>
              <a:t>parità”</a:t>
            </a:r>
            <a:endParaRPr sz="2500">
              <a:latin typeface="Lucida Sans Unicode"/>
              <a:cs typeface="Lucida Sans Unicode"/>
            </a:endParaRPr>
          </a:p>
          <a:p>
            <a:pPr marL="355600" marR="5080" indent="-343535">
              <a:lnSpc>
                <a:spcPct val="100000"/>
              </a:lnSpc>
              <a:spcBef>
                <a:spcPts val="620"/>
              </a:spcBef>
            </a:pPr>
            <a:r>
              <a:rPr sz="2400" spc="-50" dirty="0">
                <a:latin typeface="Lucida Sans Unicode"/>
                <a:cs typeface="Lucida Sans Unicode"/>
              </a:rPr>
              <a:t>Il</a:t>
            </a:r>
            <a:r>
              <a:rPr sz="2400" spc="-200" dirty="0">
                <a:latin typeface="Lucida Sans Unicode"/>
                <a:cs typeface="Lucida Sans Unicode"/>
              </a:rPr>
              <a:t> </a:t>
            </a:r>
            <a:r>
              <a:rPr sz="2400" spc="-130" dirty="0">
                <a:latin typeface="Lucida Sans Unicode"/>
                <a:cs typeface="Lucida Sans Unicode"/>
              </a:rPr>
              <a:t>bit</a:t>
            </a:r>
            <a:r>
              <a:rPr sz="2400" spc="-385" dirty="0">
                <a:latin typeface="Lucida Sans Unicode"/>
                <a:cs typeface="Lucida Sans Unicode"/>
              </a:rPr>
              <a:t> </a:t>
            </a:r>
            <a:r>
              <a:rPr sz="2400" spc="-90" dirty="0">
                <a:latin typeface="Lucida Sans Unicode"/>
                <a:cs typeface="Lucida Sans Unicode"/>
              </a:rPr>
              <a:t>di</a:t>
            </a:r>
            <a:r>
              <a:rPr sz="2400" spc="-340" dirty="0">
                <a:latin typeface="Lucida Sans Unicode"/>
                <a:cs typeface="Lucida Sans Unicode"/>
              </a:rPr>
              <a:t> </a:t>
            </a:r>
            <a:r>
              <a:rPr sz="2400" spc="-114" dirty="0">
                <a:latin typeface="Lucida Sans Unicode"/>
                <a:cs typeface="Lucida Sans Unicode"/>
              </a:rPr>
              <a:t>parità</a:t>
            </a:r>
            <a:r>
              <a:rPr sz="2400" spc="-229" dirty="0">
                <a:latin typeface="Lucida Sans Unicode"/>
                <a:cs typeface="Lucida Sans Unicode"/>
              </a:rPr>
              <a:t> </a:t>
            </a:r>
            <a:r>
              <a:rPr sz="2400" spc="-70" dirty="0">
                <a:latin typeface="Lucida Sans Unicode"/>
                <a:cs typeface="Lucida Sans Unicode"/>
              </a:rPr>
              <a:t>viene</a:t>
            </a:r>
            <a:r>
              <a:rPr sz="2400" spc="-140" dirty="0">
                <a:latin typeface="Lucida Sans Unicode"/>
                <a:cs typeface="Lucida Sans Unicode"/>
              </a:rPr>
              <a:t> </a:t>
            </a:r>
            <a:r>
              <a:rPr sz="2400" spc="-85" dirty="0">
                <a:latin typeface="Lucida Sans Unicode"/>
                <a:cs typeface="Lucida Sans Unicode"/>
              </a:rPr>
              <a:t>scelto</a:t>
            </a:r>
            <a:r>
              <a:rPr sz="2400" spc="-210" dirty="0">
                <a:latin typeface="Lucida Sans Unicode"/>
                <a:cs typeface="Lucida Sans Unicode"/>
              </a:rPr>
              <a:t> </a:t>
            </a:r>
            <a:r>
              <a:rPr sz="2400" spc="-85" dirty="0">
                <a:latin typeface="Lucida Sans Unicode"/>
                <a:cs typeface="Lucida Sans Unicode"/>
              </a:rPr>
              <a:t>in</a:t>
            </a:r>
            <a:r>
              <a:rPr sz="2400" spc="-330" dirty="0">
                <a:latin typeface="Lucida Sans Unicode"/>
                <a:cs typeface="Lucida Sans Unicode"/>
              </a:rPr>
              <a:t> </a:t>
            </a:r>
            <a:r>
              <a:rPr sz="2400" spc="-135" dirty="0">
                <a:latin typeface="Lucida Sans Unicode"/>
                <a:cs typeface="Lucida Sans Unicode"/>
              </a:rPr>
              <a:t>modo</a:t>
            </a:r>
            <a:r>
              <a:rPr sz="2400" spc="-345" dirty="0">
                <a:latin typeface="Lucida Sans Unicode"/>
                <a:cs typeface="Lucida Sans Unicode"/>
              </a:rPr>
              <a:t> </a:t>
            </a:r>
            <a:r>
              <a:rPr sz="2400" spc="-75" dirty="0">
                <a:latin typeface="Lucida Sans Unicode"/>
                <a:cs typeface="Lucida Sans Unicode"/>
              </a:rPr>
              <a:t>tale</a:t>
            </a:r>
            <a:r>
              <a:rPr sz="2400" spc="-204" dirty="0">
                <a:latin typeface="Lucida Sans Unicode"/>
                <a:cs typeface="Lucida Sans Unicode"/>
              </a:rPr>
              <a:t> </a:t>
            </a:r>
            <a:r>
              <a:rPr sz="2400" spc="-45" dirty="0">
                <a:latin typeface="Lucida Sans Unicode"/>
                <a:cs typeface="Lucida Sans Unicode"/>
              </a:rPr>
              <a:t>che</a:t>
            </a:r>
            <a:r>
              <a:rPr sz="2400" spc="-130" dirty="0">
                <a:latin typeface="Lucida Sans Unicode"/>
                <a:cs typeface="Lucida Sans Unicode"/>
              </a:rPr>
              <a:t> </a:t>
            </a:r>
            <a:r>
              <a:rPr sz="2400" spc="-85" dirty="0">
                <a:latin typeface="Lucida Sans Unicode"/>
                <a:cs typeface="Lucida Sans Unicode"/>
              </a:rPr>
              <a:t>il</a:t>
            </a:r>
            <a:r>
              <a:rPr sz="2400" spc="-320" dirty="0">
                <a:latin typeface="Lucida Sans Unicode"/>
                <a:cs typeface="Lucida Sans Unicode"/>
              </a:rPr>
              <a:t> </a:t>
            </a:r>
            <a:r>
              <a:rPr sz="2400" spc="-135" dirty="0">
                <a:latin typeface="Lucida Sans Unicode"/>
                <a:cs typeface="Lucida Sans Unicode"/>
              </a:rPr>
              <a:t>numero</a:t>
            </a:r>
            <a:r>
              <a:rPr sz="2400" spc="-305" dirty="0">
                <a:latin typeface="Lucida Sans Unicode"/>
                <a:cs typeface="Lucida Sans Unicode"/>
              </a:rPr>
              <a:t> </a:t>
            </a:r>
            <a:r>
              <a:rPr sz="2400" spc="-90" dirty="0">
                <a:latin typeface="Lucida Sans Unicode"/>
                <a:cs typeface="Lucida Sans Unicode"/>
              </a:rPr>
              <a:t>di</a:t>
            </a:r>
            <a:r>
              <a:rPr sz="2400" spc="-340" dirty="0">
                <a:latin typeface="Lucida Sans Unicode"/>
                <a:cs typeface="Lucida Sans Unicode"/>
              </a:rPr>
              <a:t> </a:t>
            </a:r>
            <a:r>
              <a:rPr sz="2400" spc="-130" dirty="0">
                <a:latin typeface="Lucida Sans Unicode"/>
                <a:cs typeface="Lucida Sans Unicode"/>
              </a:rPr>
              <a:t>bit</a:t>
            </a:r>
            <a:r>
              <a:rPr sz="2400" spc="-38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1</a:t>
            </a:r>
            <a:r>
              <a:rPr sz="2400" spc="-370" dirty="0">
                <a:latin typeface="Lucida Sans Unicode"/>
                <a:cs typeface="Lucida Sans Unicode"/>
              </a:rPr>
              <a:t> </a:t>
            </a:r>
            <a:r>
              <a:rPr sz="2400" spc="-80" dirty="0">
                <a:latin typeface="Lucida Sans Unicode"/>
                <a:cs typeface="Lucida Sans Unicode"/>
              </a:rPr>
              <a:t>nella  </a:t>
            </a:r>
            <a:r>
              <a:rPr sz="2400" spc="-95" dirty="0">
                <a:latin typeface="Lucida Sans Unicode"/>
                <a:cs typeface="Lucida Sans Unicode"/>
              </a:rPr>
              <a:t>parola</a:t>
            </a:r>
            <a:r>
              <a:rPr sz="2400" spc="-254" dirty="0">
                <a:latin typeface="Lucida Sans Unicode"/>
                <a:cs typeface="Lucida Sans Unicode"/>
              </a:rPr>
              <a:t> </a:t>
            </a:r>
            <a:r>
              <a:rPr sz="2400" spc="-90" dirty="0">
                <a:latin typeface="Lucida Sans Unicode"/>
                <a:cs typeface="Lucida Sans Unicode"/>
              </a:rPr>
              <a:t>di</a:t>
            </a:r>
            <a:r>
              <a:rPr sz="2400" spc="-325" dirty="0">
                <a:latin typeface="Lucida Sans Unicode"/>
                <a:cs typeface="Lucida Sans Unicode"/>
              </a:rPr>
              <a:t> </a:t>
            </a:r>
            <a:r>
              <a:rPr sz="2400" spc="-85" dirty="0">
                <a:latin typeface="Lucida Sans Unicode"/>
                <a:cs typeface="Lucida Sans Unicode"/>
              </a:rPr>
              <a:t>codice</a:t>
            </a:r>
            <a:r>
              <a:rPr sz="2400" spc="-175" dirty="0">
                <a:latin typeface="Lucida Sans Unicode"/>
                <a:cs typeface="Lucida Sans Unicode"/>
              </a:rPr>
              <a:t> </a:t>
            </a:r>
            <a:r>
              <a:rPr sz="2400" spc="-40" dirty="0">
                <a:latin typeface="Lucida Sans Unicode"/>
                <a:cs typeface="Lucida Sans Unicode"/>
              </a:rPr>
              <a:t>sia</a:t>
            </a:r>
            <a:r>
              <a:rPr sz="2400" spc="-120" dirty="0">
                <a:latin typeface="Lucida Sans Unicode"/>
                <a:cs typeface="Lucida Sans Unicode"/>
              </a:rPr>
              <a:t> </a:t>
            </a:r>
            <a:r>
              <a:rPr sz="2400" spc="-105" dirty="0">
                <a:latin typeface="Lucida Sans Unicode"/>
                <a:cs typeface="Lucida Sans Unicode"/>
              </a:rPr>
              <a:t>pari</a:t>
            </a:r>
            <a:r>
              <a:rPr sz="2400" spc="-270" dirty="0">
                <a:latin typeface="Lucida Sans Unicode"/>
                <a:cs typeface="Lucida Sans Unicode"/>
              </a:rPr>
              <a:t> </a:t>
            </a:r>
            <a:r>
              <a:rPr sz="2400" spc="-105" dirty="0">
                <a:latin typeface="Lucida Sans Unicode"/>
                <a:cs typeface="Lucida Sans Unicode"/>
              </a:rPr>
              <a:t>(oppure</a:t>
            </a:r>
            <a:r>
              <a:rPr sz="2400" spc="-55" dirty="0">
                <a:latin typeface="Lucida Sans Unicode"/>
                <a:cs typeface="Lucida Sans Unicode"/>
              </a:rPr>
              <a:t> </a:t>
            </a:r>
            <a:r>
              <a:rPr sz="2400" spc="-100" dirty="0">
                <a:latin typeface="Lucida Sans Unicode"/>
                <a:cs typeface="Lucida Sans Unicode"/>
              </a:rPr>
              <a:t>dispari)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30" y="3713734"/>
            <a:ext cx="563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ato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539" y="3713734"/>
            <a:ext cx="12573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bit di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parità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688" y="4488510"/>
            <a:ext cx="2112645" cy="325120"/>
          </a:xfrm>
          <a:custGeom>
            <a:avLst/>
            <a:gdLst/>
            <a:ahLst/>
            <a:cxnLst/>
            <a:rect l="l" t="t" r="r" b="b"/>
            <a:pathLst>
              <a:path w="2112645" h="325120">
                <a:moveTo>
                  <a:pt x="0" y="325043"/>
                </a:moveTo>
                <a:lnTo>
                  <a:pt x="2112644" y="325043"/>
                </a:lnTo>
                <a:lnTo>
                  <a:pt x="2112644" y="0"/>
                </a:lnTo>
                <a:lnTo>
                  <a:pt x="0" y="0"/>
                </a:lnTo>
                <a:lnTo>
                  <a:pt x="0" y="32504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72335" y="4488510"/>
            <a:ext cx="836930" cy="325120"/>
          </a:xfrm>
          <a:custGeom>
            <a:avLst/>
            <a:gdLst/>
            <a:ahLst/>
            <a:cxnLst/>
            <a:rect l="l" t="t" r="r" b="b"/>
            <a:pathLst>
              <a:path w="836930" h="325120">
                <a:moveTo>
                  <a:pt x="0" y="325043"/>
                </a:moveTo>
                <a:lnTo>
                  <a:pt x="836930" y="325043"/>
                </a:lnTo>
                <a:lnTo>
                  <a:pt x="836930" y="0"/>
                </a:lnTo>
                <a:lnTo>
                  <a:pt x="0" y="0"/>
                </a:lnTo>
                <a:lnTo>
                  <a:pt x="0" y="32504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688" y="4813553"/>
            <a:ext cx="2112645" cy="366395"/>
          </a:xfrm>
          <a:custGeom>
            <a:avLst/>
            <a:gdLst/>
            <a:ahLst/>
            <a:cxnLst/>
            <a:rect l="l" t="t" r="r" b="b"/>
            <a:pathLst>
              <a:path w="2112645" h="366395">
                <a:moveTo>
                  <a:pt x="0" y="365887"/>
                </a:moveTo>
                <a:lnTo>
                  <a:pt x="2112644" y="365887"/>
                </a:lnTo>
                <a:lnTo>
                  <a:pt x="2112644" y="0"/>
                </a:lnTo>
                <a:lnTo>
                  <a:pt x="0" y="0"/>
                </a:lnTo>
                <a:lnTo>
                  <a:pt x="0" y="365887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72335" y="4813553"/>
            <a:ext cx="836930" cy="366395"/>
          </a:xfrm>
          <a:custGeom>
            <a:avLst/>
            <a:gdLst/>
            <a:ahLst/>
            <a:cxnLst/>
            <a:rect l="l" t="t" r="r" b="b"/>
            <a:pathLst>
              <a:path w="836930" h="366395">
                <a:moveTo>
                  <a:pt x="0" y="365887"/>
                </a:moveTo>
                <a:lnTo>
                  <a:pt x="836930" y="365887"/>
                </a:lnTo>
                <a:lnTo>
                  <a:pt x="836930" y="0"/>
                </a:lnTo>
                <a:lnTo>
                  <a:pt x="0" y="0"/>
                </a:lnTo>
                <a:lnTo>
                  <a:pt x="0" y="365887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688" y="5179428"/>
            <a:ext cx="2112645" cy="366395"/>
          </a:xfrm>
          <a:custGeom>
            <a:avLst/>
            <a:gdLst/>
            <a:ahLst/>
            <a:cxnLst/>
            <a:rect l="l" t="t" r="r" b="b"/>
            <a:pathLst>
              <a:path w="2112645" h="366395">
                <a:moveTo>
                  <a:pt x="0" y="365899"/>
                </a:moveTo>
                <a:lnTo>
                  <a:pt x="2112644" y="365899"/>
                </a:lnTo>
                <a:lnTo>
                  <a:pt x="2112644" y="0"/>
                </a:lnTo>
                <a:lnTo>
                  <a:pt x="0" y="0"/>
                </a:lnTo>
                <a:lnTo>
                  <a:pt x="0" y="36589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72335" y="5179428"/>
            <a:ext cx="836930" cy="366395"/>
          </a:xfrm>
          <a:custGeom>
            <a:avLst/>
            <a:gdLst/>
            <a:ahLst/>
            <a:cxnLst/>
            <a:rect l="l" t="t" r="r" b="b"/>
            <a:pathLst>
              <a:path w="836930" h="366395">
                <a:moveTo>
                  <a:pt x="0" y="365899"/>
                </a:moveTo>
                <a:lnTo>
                  <a:pt x="836930" y="365899"/>
                </a:lnTo>
                <a:lnTo>
                  <a:pt x="836930" y="0"/>
                </a:lnTo>
                <a:lnTo>
                  <a:pt x="0" y="0"/>
                </a:lnTo>
                <a:lnTo>
                  <a:pt x="0" y="36589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688" y="5545378"/>
            <a:ext cx="2112645" cy="325120"/>
          </a:xfrm>
          <a:custGeom>
            <a:avLst/>
            <a:gdLst/>
            <a:ahLst/>
            <a:cxnLst/>
            <a:rect l="l" t="t" r="r" b="b"/>
            <a:pathLst>
              <a:path w="2112645" h="325120">
                <a:moveTo>
                  <a:pt x="0" y="325056"/>
                </a:moveTo>
                <a:lnTo>
                  <a:pt x="2112644" y="325056"/>
                </a:lnTo>
                <a:lnTo>
                  <a:pt x="2112644" y="0"/>
                </a:lnTo>
                <a:lnTo>
                  <a:pt x="0" y="0"/>
                </a:lnTo>
                <a:lnTo>
                  <a:pt x="0" y="32505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72335" y="5545378"/>
            <a:ext cx="836930" cy="325120"/>
          </a:xfrm>
          <a:custGeom>
            <a:avLst/>
            <a:gdLst/>
            <a:ahLst/>
            <a:cxnLst/>
            <a:rect l="l" t="t" r="r" b="b"/>
            <a:pathLst>
              <a:path w="836930" h="325120">
                <a:moveTo>
                  <a:pt x="0" y="325056"/>
                </a:moveTo>
                <a:lnTo>
                  <a:pt x="836930" y="325056"/>
                </a:lnTo>
                <a:lnTo>
                  <a:pt x="836930" y="0"/>
                </a:lnTo>
                <a:lnTo>
                  <a:pt x="0" y="0"/>
                </a:lnTo>
                <a:lnTo>
                  <a:pt x="0" y="32505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-29159" y="4480284"/>
          <a:ext cx="3141345" cy="1372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53">
                <a:tc>
                  <a:txBody>
                    <a:bodyPr/>
                    <a:lstStyle/>
                    <a:p>
                      <a:pPr marR="662305" algn="r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1001011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28">
                <a:tc>
                  <a:txBody>
                    <a:bodyPr/>
                    <a:lstStyle/>
                    <a:p>
                      <a:pPr marR="66675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1011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R="66230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1111011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3">
                <a:tc>
                  <a:txBody>
                    <a:bodyPr/>
                    <a:lstStyle/>
                    <a:p>
                      <a:pPr marR="655955" algn="r">
                        <a:lnSpc>
                          <a:spcPts val="2325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1011001111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2325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10795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79119" y="382015"/>
            <a:ext cx="490093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Error </a:t>
            </a:r>
            <a:r>
              <a:rPr spc="-5" dirty="0"/>
              <a:t>Correcting</a:t>
            </a:r>
            <a:r>
              <a:rPr spc="-210" dirty="0"/>
              <a:t> </a:t>
            </a:r>
            <a:r>
              <a:rPr spc="-5" dirty="0"/>
              <a:t>Codes  Bit di</a:t>
            </a:r>
            <a:r>
              <a:rPr spc="-35" dirty="0"/>
              <a:t> </a:t>
            </a:r>
            <a:r>
              <a:rPr dirty="0"/>
              <a:t>parità</a:t>
            </a:r>
          </a:p>
        </p:txBody>
      </p:sp>
      <p:sp>
        <p:nvSpPr>
          <p:cNvPr id="16" name="object 16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08347" y="3329940"/>
            <a:ext cx="4666488" cy="2648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82440" y="3319271"/>
            <a:ext cx="4683252" cy="2706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55591" y="3357371"/>
            <a:ext cx="4572000" cy="2554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55591" y="3357371"/>
            <a:ext cx="4572000" cy="2553970"/>
          </a:xfrm>
          <a:custGeom>
            <a:avLst/>
            <a:gdLst/>
            <a:ahLst/>
            <a:cxnLst/>
            <a:rect l="l" t="t" r="r" b="b"/>
            <a:pathLst>
              <a:path w="4572000" h="2553970">
                <a:moveTo>
                  <a:pt x="0" y="2553842"/>
                </a:moveTo>
                <a:lnTo>
                  <a:pt x="4572000" y="2553842"/>
                </a:lnTo>
                <a:lnTo>
                  <a:pt x="4572000" y="0"/>
                </a:lnTo>
                <a:lnTo>
                  <a:pt x="0" y="0"/>
                </a:lnTo>
                <a:lnTo>
                  <a:pt x="0" y="2553842"/>
                </a:lnTo>
                <a:close/>
              </a:path>
            </a:pathLst>
          </a:custGeom>
          <a:ln w="9144">
            <a:solidFill>
              <a:srgbClr val="2D2D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616830" y="3382517"/>
            <a:ext cx="407162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Un codice con bit di parità ha </a:t>
            </a:r>
            <a:r>
              <a:rPr sz="1600" i="1" spc="-20" dirty="0">
                <a:latin typeface="Arial"/>
                <a:cs typeface="Arial"/>
              </a:rPr>
              <a:t>distanza </a:t>
            </a:r>
            <a:r>
              <a:rPr sz="1600" i="1" spc="-5" dirty="0">
                <a:latin typeface="Arial"/>
                <a:cs typeface="Arial"/>
              </a:rPr>
              <a:t>di  </a:t>
            </a:r>
            <a:r>
              <a:rPr sz="1600" i="1" spc="-20" dirty="0">
                <a:latin typeface="Arial"/>
                <a:cs typeface="Arial"/>
              </a:rPr>
              <a:t>Hamming </a:t>
            </a:r>
            <a:r>
              <a:rPr sz="1600" i="1" spc="-5" dirty="0">
                <a:latin typeface="Arial"/>
                <a:cs typeface="Arial"/>
              </a:rPr>
              <a:t>pari a 2: ogni singolo errore</a:t>
            </a:r>
            <a:r>
              <a:rPr sz="1600" i="1" spc="-7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genera  una parola di codice la cui parità è</a:t>
            </a:r>
            <a:r>
              <a:rPr sz="1600" i="1" spc="-114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errata.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19878" y="4358385"/>
            <a:ext cx="857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E</a:t>
            </a:r>
            <a:r>
              <a:rPr sz="1600" i="1" dirty="0">
                <a:latin typeface="Arial"/>
                <a:cs typeface="Arial"/>
              </a:rPr>
              <a:t>s</a:t>
            </a:r>
            <a:r>
              <a:rPr sz="1600" i="1" spc="-5" dirty="0">
                <a:latin typeface="Arial"/>
                <a:cs typeface="Arial"/>
              </a:rPr>
              <a:t>e</a:t>
            </a:r>
            <a:r>
              <a:rPr sz="1600" i="1" spc="-30" dirty="0">
                <a:latin typeface="Arial"/>
                <a:cs typeface="Arial"/>
              </a:rPr>
              <a:t>m</a:t>
            </a:r>
            <a:r>
              <a:rPr sz="1600" i="1" spc="-5" dirty="0">
                <a:latin typeface="Arial"/>
                <a:cs typeface="Arial"/>
              </a:rPr>
              <a:t>p</a:t>
            </a:r>
            <a:r>
              <a:rPr sz="1600" i="1" dirty="0">
                <a:latin typeface="Arial"/>
                <a:cs typeface="Arial"/>
              </a:rPr>
              <a:t>i</a:t>
            </a:r>
            <a:r>
              <a:rPr sz="1600" i="1" spc="-5" dirty="0">
                <a:latin typeface="Arial"/>
                <a:cs typeface="Arial"/>
              </a:rPr>
              <a:t>o: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63133" y="4358385"/>
            <a:ext cx="21761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063625" algn="l"/>
              </a:tabLst>
            </a:pPr>
            <a:r>
              <a:rPr sz="1600" i="1" spc="-5" dirty="0">
                <a:latin typeface="Arial"/>
                <a:cs typeface="Arial"/>
              </a:rPr>
              <a:t>A: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1600" i="1" spc="-50" dirty="0">
                <a:latin typeface="Arial"/>
                <a:cs typeface="Arial"/>
              </a:rPr>
              <a:t>10011	</a:t>
            </a:r>
            <a:r>
              <a:rPr sz="1600" i="1" spc="-5" dirty="0">
                <a:latin typeface="Arial"/>
                <a:cs typeface="Arial"/>
              </a:rPr>
              <a:t>1 (parity</a:t>
            </a:r>
            <a:r>
              <a:rPr sz="1600" i="1" spc="-8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bit)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1097280" algn="l"/>
              </a:tabLst>
            </a:pPr>
            <a:r>
              <a:rPr sz="1600" i="1" spc="-5" dirty="0">
                <a:latin typeface="Arial"/>
                <a:cs typeface="Arial"/>
              </a:rPr>
              <a:t>B:</a:t>
            </a:r>
            <a:r>
              <a:rPr sz="1600" i="1" spc="1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10001	0 (parity</a:t>
            </a:r>
            <a:r>
              <a:rPr sz="1600" i="1" spc="-10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bit)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9285" y="5334127"/>
            <a:ext cx="8403590" cy="1294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06875" marR="5080" indent="7747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Servono due errori singoli per modificare una  parola di codice valida in </a:t>
            </a:r>
            <a:r>
              <a:rPr sz="1600" i="1" spc="-20" dirty="0">
                <a:latin typeface="Arial"/>
                <a:cs typeface="Arial"/>
              </a:rPr>
              <a:t>un’altra </a:t>
            </a:r>
            <a:r>
              <a:rPr sz="1600" i="1" spc="-5" dirty="0">
                <a:latin typeface="Arial"/>
                <a:cs typeface="Arial"/>
              </a:rPr>
              <a:t>parola</a:t>
            </a:r>
            <a:r>
              <a:rPr sz="1600" i="1" spc="-20" dirty="0">
                <a:latin typeface="Arial"/>
                <a:cs typeface="Arial"/>
              </a:rPr>
              <a:t> </a:t>
            </a:r>
            <a:r>
              <a:rPr sz="1600" i="1" spc="-10" dirty="0">
                <a:latin typeface="Arial"/>
                <a:cs typeface="Arial"/>
              </a:rPr>
              <a:t>valida.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50" i="1" spc="-75" dirty="0">
                <a:latin typeface="Malgun Gothic"/>
                <a:cs typeface="Malgun Gothic"/>
              </a:rPr>
              <a:t>NB: </a:t>
            </a:r>
            <a:r>
              <a:rPr sz="1750" i="1" spc="-70" dirty="0">
                <a:latin typeface="Malgun Gothic"/>
                <a:cs typeface="Malgun Gothic"/>
              </a:rPr>
              <a:t>so </a:t>
            </a:r>
            <a:r>
              <a:rPr sz="1750" i="1" spc="-75" dirty="0">
                <a:latin typeface="Malgun Gothic"/>
                <a:cs typeface="Malgun Gothic"/>
              </a:rPr>
              <a:t>che </a:t>
            </a:r>
            <a:r>
              <a:rPr sz="1750" i="1" spc="-45" dirty="0">
                <a:latin typeface="Malgun Gothic"/>
                <a:cs typeface="Malgun Gothic"/>
              </a:rPr>
              <a:t>si </a:t>
            </a:r>
            <a:r>
              <a:rPr sz="1750" i="1" spc="-55" dirty="0">
                <a:latin typeface="Malgun Gothic"/>
                <a:cs typeface="Malgun Gothic"/>
              </a:rPr>
              <a:t>è </a:t>
            </a:r>
            <a:r>
              <a:rPr sz="1750" i="1" spc="-75" dirty="0">
                <a:latin typeface="Malgun Gothic"/>
                <a:cs typeface="Malgun Gothic"/>
              </a:rPr>
              <a:t>verificato un </a:t>
            </a:r>
            <a:r>
              <a:rPr sz="1750" i="1" spc="-85" dirty="0">
                <a:latin typeface="Malgun Gothic"/>
                <a:cs typeface="Malgun Gothic"/>
              </a:rPr>
              <a:t>errore singolo….ma </a:t>
            </a:r>
            <a:r>
              <a:rPr sz="1750" i="1" spc="-80" dirty="0">
                <a:latin typeface="Malgun Gothic"/>
                <a:cs typeface="Malgun Gothic"/>
              </a:rPr>
              <a:t>non </a:t>
            </a:r>
            <a:r>
              <a:rPr sz="1750" i="1" spc="-70" dirty="0">
                <a:latin typeface="Malgun Gothic"/>
                <a:cs typeface="Malgun Gothic"/>
              </a:rPr>
              <a:t>so</a:t>
            </a:r>
            <a:r>
              <a:rPr sz="1750" i="1" spc="-305" dirty="0">
                <a:latin typeface="Malgun Gothic"/>
                <a:cs typeface="Malgun Gothic"/>
              </a:rPr>
              <a:t> </a:t>
            </a:r>
            <a:r>
              <a:rPr sz="1750" i="1" spc="-80" dirty="0">
                <a:latin typeface="Malgun Gothic"/>
                <a:cs typeface="Malgun Gothic"/>
              </a:rPr>
              <a:t>dove!!</a:t>
            </a:r>
            <a:endParaRPr sz="17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2860" y="1521078"/>
            <a:ext cx="4010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00000"/>
                </a:solidFill>
                <a:latin typeface="Arial"/>
                <a:cs typeface="Arial"/>
              </a:rPr>
              <a:t>Codice </a:t>
            </a:r>
            <a:r>
              <a:rPr sz="3600" b="0" spc="-5" dirty="0">
                <a:solidFill>
                  <a:srgbClr val="000000"/>
                </a:solidFill>
                <a:latin typeface="Arial"/>
                <a:cs typeface="Arial"/>
              </a:rPr>
              <a:t>di</a:t>
            </a:r>
            <a:r>
              <a:rPr sz="3600" b="0" spc="-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0" dirty="0">
                <a:solidFill>
                  <a:srgbClr val="000000"/>
                </a:solidFill>
                <a:latin typeface="Arial"/>
                <a:cs typeface="Arial"/>
              </a:rPr>
              <a:t>Hamming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622" y="2870072"/>
            <a:ext cx="856234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 marR="5080" indent="-217170">
              <a:lnSpc>
                <a:spcPct val="100000"/>
              </a:lnSpc>
              <a:spcBef>
                <a:spcPts val="100"/>
              </a:spcBef>
              <a:tabLst>
                <a:tab pos="1219835" algn="l"/>
                <a:tab pos="1855470" algn="l"/>
                <a:tab pos="4219575" algn="l"/>
                <a:tab pos="4752975" algn="l"/>
              </a:tabLst>
            </a:pPr>
            <a:r>
              <a:rPr sz="3600" dirty="0">
                <a:latin typeface="Arial"/>
                <a:cs typeface="Arial"/>
              </a:rPr>
              <a:t>Problema: </a:t>
            </a:r>
            <a:r>
              <a:rPr sz="3600" spc="-5" dirty="0">
                <a:latin typeface="Arial"/>
                <a:cs typeface="Arial"/>
              </a:rPr>
              <a:t>Si vuole </a:t>
            </a:r>
            <a:r>
              <a:rPr sz="3600" dirty="0">
                <a:latin typeface="Arial"/>
                <a:cs typeface="Arial"/>
              </a:rPr>
              <a:t>realizzare </a:t>
            </a:r>
            <a:r>
              <a:rPr sz="3600" spc="-5" dirty="0">
                <a:latin typeface="Arial"/>
                <a:cs typeface="Arial"/>
              </a:rPr>
              <a:t>un codice  con	</a:t>
            </a:r>
            <a:r>
              <a:rPr sz="3600" i="1" dirty="0">
                <a:latin typeface="Arial"/>
                <a:cs typeface="Arial"/>
              </a:rPr>
              <a:t>m	</a:t>
            </a:r>
            <a:r>
              <a:rPr sz="3600" dirty="0">
                <a:latin typeface="Arial"/>
                <a:cs typeface="Arial"/>
              </a:rPr>
              <a:t>bit</a:t>
            </a:r>
            <a:r>
              <a:rPr sz="3600" spc="-5" dirty="0">
                <a:latin typeface="Arial"/>
                <a:cs typeface="Arial"/>
              </a:rPr>
              <a:t> dati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ed	</a:t>
            </a:r>
            <a:r>
              <a:rPr sz="3600" i="1" dirty="0">
                <a:latin typeface="Arial"/>
                <a:cs typeface="Arial"/>
              </a:rPr>
              <a:t>r	</a:t>
            </a:r>
            <a:r>
              <a:rPr sz="3600" spc="-5" dirty="0">
                <a:latin typeface="Arial"/>
                <a:cs typeface="Arial"/>
              </a:rPr>
              <a:t>bit di </a:t>
            </a:r>
            <a:r>
              <a:rPr sz="3600" dirty="0">
                <a:latin typeface="Arial"/>
                <a:cs typeface="Arial"/>
              </a:rPr>
              <a:t>controllo,</a:t>
            </a:r>
            <a:r>
              <a:rPr sz="3600" spc="-18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che  </a:t>
            </a:r>
            <a:r>
              <a:rPr sz="3600" dirty="0">
                <a:latin typeface="Arial"/>
                <a:cs typeface="Arial"/>
              </a:rPr>
              <a:t>sia capace di </a:t>
            </a:r>
            <a:r>
              <a:rPr sz="3600" spc="-5" dirty="0">
                <a:latin typeface="Arial"/>
                <a:cs typeface="Arial"/>
              </a:rPr>
              <a:t>correggere tutti </a:t>
            </a:r>
            <a:r>
              <a:rPr sz="3600" dirty="0">
                <a:latin typeface="Arial"/>
                <a:cs typeface="Arial"/>
              </a:rPr>
              <a:t>gli errori  singoli.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9119" y="382015"/>
            <a:ext cx="490093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Georgia"/>
                <a:cs typeface="Georgia"/>
              </a:rPr>
              <a:t>Error </a:t>
            </a:r>
            <a:r>
              <a:rPr sz="3200" b="1" spc="-5" dirty="0">
                <a:solidFill>
                  <a:srgbClr val="FFFFFF"/>
                </a:solidFill>
                <a:latin typeface="Georgia"/>
                <a:cs typeface="Georgia"/>
              </a:rPr>
              <a:t>Correcting</a:t>
            </a:r>
            <a:r>
              <a:rPr sz="3200" b="1" spc="-2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Georgia"/>
                <a:cs typeface="Georgia"/>
              </a:rPr>
              <a:t>Codes  Codice di</a:t>
            </a:r>
            <a:r>
              <a:rPr sz="3200" b="1" spc="-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Georgia"/>
                <a:cs typeface="Georgia"/>
              </a:rPr>
              <a:t>Hamming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1515618"/>
            <a:ext cx="8928100" cy="3219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610"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Esempio: Codice di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Hamming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</a:pPr>
            <a:r>
              <a:rPr sz="2000" spc="5" dirty="0">
                <a:latin typeface="Arial"/>
                <a:cs typeface="Arial"/>
              </a:rPr>
              <a:t>Ciascuna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</a:t>
            </a:r>
            <a:r>
              <a:rPr sz="1950" baseline="21367" dirty="0">
                <a:latin typeface="Arial"/>
                <a:cs typeface="Arial"/>
              </a:rPr>
              <a:t>m</a:t>
            </a:r>
            <a:r>
              <a:rPr sz="1950" spc="52" baseline="2136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parole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legali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n </a:t>
            </a:r>
            <a:r>
              <a:rPr sz="2000" spc="-5" dirty="0">
                <a:latin typeface="Arial"/>
                <a:cs typeface="Arial"/>
              </a:rPr>
              <a:t>(n=m+r) </a:t>
            </a:r>
            <a:r>
              <a:rPr sz="2000" dirty="0">
                <a:latin typeface="Arial"/>
                <a:cs typeface="Arial"/>
              </a:rPr>
              <a:t>parole illegali a distanza 1 da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essa.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2150"/>
              </a:lnSpc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richiede quindi (n+1) stringhe di bit ad essa dedicate (1 per la parola</a:t>
            </a:r>
            <a:r>
              <a:rPr sz="2000" spc="-40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corretta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150"/>
              </a:lnSpc>
            </a:pPr>
            <a:r>
              <a:rPr sz="2000" dirty="0">
                <a:latin typeface="Arial"/>
                <a:cs typeface="Arial"/>
              </a:rPr>
              <a:t>ed n per i possibili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errori).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marL="13970">
              <a:lnSpc>
                <a:spcPts val="2305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Quindi per poter rappresentare 2</a:t>
            </a:r>
            <a:r>
              <a:rPr sz="1950" baseline="21367" dirty="0">
                <a:latin typeface="Arial"/>
                <a:cs typeface="Arial"/>
              </a:rPr>
              <a:t>m </a:t>
            </a:r>
            <a:r>
              <a:rPr sz="2000" dirty="0">
                <a:latin typeface="Arial"/>
                <a:cs typeface="Arial"/>
              </a:rPr>
              <a:t>parole abbiamo bisogno di (n+1)</a:t>
            </a:r>
            <a:r>
              <a:rPr sz="2000" dirty="0">
                <a:latin typeface="Symbol"/>
                <a:cs typeface="Symbol"/>
              </a:rPr>
              <a:t>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2</a:t>
            </a:r>
            <a:r>
              <a:rPr sz="1950" spc="7" baseline="21367" dirty="0">
                <a:latin typeface="Arial"/>
                <a:cs typeface="Arial"/>
              </a:rPr>
              <a:t>m</a:t>
            </a:r>
            <a:r>
              <a:rPr sz="1950" spc="-82" baseline="2136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stringhe</a:t>
            </a:r>
            <a:endParaRPr sz="2000">
              <a:latin typeface="Arial"/>
              <a:cs typeface="Arial"/>
            </a:endParaRPr>
          </a:p>
          <a:p>
            <a:pPr marL="403860" algn="ctr">
              <a:lnSpc>
                <a:spcPts val="2305"/>
              </a:lnSpc>
            </a:pPr>
            <a:r>
              <a:rPr sz="2000" spc="-5" dirty="0">
                <a:latin typeface="Arial"/>
                <a:cs typeface="Arial"/>
              </a:rPr>
              <a:t>differenti.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Allora </a:t>
            </a:r>
            <a:r>
              <a:rPr sz="1400" spc="-5" dirty="0">
                <a:latin typeface="Arial"/>
                <a:cs typeface="Arial"/>
              </a:rPr>
              <a:t>dovrà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essere: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30" y="4964429"/>
            <a:ext cx="5899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40" dirty="0">
                <a:latin typeface="Arial"/>
                <a:cs typeface="Arial"/>
              </a:rPr>
              <a:t>v</a:t>
            </a:r>
            <a:r>
              <a:rPr sz="1400" spc="-45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ero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1078" y="4655946"/>
            <a:ext cx="2562225" cy="85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 algn="ctr">
              <a:lnSpc>
                <a:spcPct val="100000"/>
              </a:lnSpc>
              <a:spcBef>
                <a:spcPts val="100"/>
              </a:spcBef>
              <a:tabLst>
                <a:tab pos="1224915" algn="l"/>
                <a:tab pos="1503680" algn="l"/>
              </a:tabLst>
            </a:pPr>
            <a:r>
              <a:rPr sz="2000" dirty="0">
                <a:latin typeface="Arial"/>
                <a:cs typeface="Arial"/>
              </a:rPr>
              <a:t>(n+1)</a:t>
            </a:r>
            <a:r>
              <a:rPr sz="2000" dirty="0">
                <a:latin typeface="Symbol"/>
                <a:cs typeface="Symbol"/>
              </a:rPr>
              <a:t>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2</a:t>
            </a:r>
            <a:r>
              <a:rPr sz="1950" baseline="21367" dirty="0">
                <a:latin typeface="Arial"/>
                <a:cs typeface="Arial"/>
              </a:rPr>
              <a:t>m	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2</a:t>
            </a:r>
            <a:r>
              <a:rPr sz="1950" spc="-7" baseline="21367" dirty="0">
                <a:latin typeface="Arial"/>
                <a:cs typeface="Arial"/>
              </a:rPr>
              <a:t>n</a:t>
            </a:r>
            <a:endParaRPr sz="1950" baseline="21367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95"/>
              </a:spcBef>
            </a:pPr>
            <a:r>
              <a:rPr sz="2000" dirty="0">
                <a:latin typeface="Arial"/>
                <a:cs typeface="Arial"/>
              </a:rPr>
              <a:t>(m+r+1) 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(2</a:t>
            </a:r>
            <a:r>
              <a:rPr sz="1950" baseline="21367" dirty="0">
                <a:latin typeface="Arial"/>
                <a:cs typeface="Arial"/>
              </a:rPr>
              <a:t>n </a:t>
            </a:r>
            <a:r>
              <a:rPr sz="2000" dirty="0">
                <a:latin typeface="Arial"/>
                <a:cs typeface="Arial"/>
              </a:rPr>
              <a:t>/ 2</a:t>
            </a:r>
            <a:r>
              <a:rPr sz="1950" baseline="21367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) =</a:t>
            </a:r>
            <a:r>
              <a:rPr sz="2000" spc="-4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</a:t>
            </a:r>
            <a:r>
              <a:rPr sz="1950" baseline="21367" dirty="0">
                <a:latin typeface="Arial"/>
                <a:cs typeface="Arial"/>
              </a:rPr>
              <a:t>r</a:t>
            </a:r>
            <a:endParaRPr sz="1950" baseline="21367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79119" y="382015"/>
            <a:ext cx="490093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Error </a:t>
            </a:r>
            <a:r>
              <a:rPr spc="-5" dirty="0"/>
              <a:t>Correcting</a:t>
            </a:r>
            <a:r>
              <a:rPr spc="-210" dirty="0"/>
              <a:t> </a:t>
            </a:r>
            <a:r>
              <a:rPr spc="-5" dirty="0"/>
              <a:t>Codes  Codice di</a:t>
            </a:r>
            <a:r>
              <a:rPr spc="-80" dirty="0"/>
              <a:t> </a:t>
            </a:r>
            <a:r>
              <a:rPr spc="-5" dirty="0"/>
              <a:t>Hamming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025" y="1470761"/>
            <a:ext cx="7285990" cy="1098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marR="5080" indent="-262255">
              <a:lnSpc>
                <a:spcPct val="110000"/>
              </a:lnSpc>
              <a:spcBef>
                <a:spcPts val="100"/>
              </a:spcBef>
              <a:tabLst>
                <a:tab pos="4222115" algn="l"/>
                <a:tab pos="6903720" algn="l"/>
              </a:tabLst>
            </a:pPr>
            <a:r>
              <a:rPr sz="3200" spc="-5" dirty="0">
                <a:latin typeface="Arial"/>
                <a:cs typeface="Arial"/>
              </a:rPr>
              <a:t>Number </a:t>
            </a:r>
            <a:r>
              <a:rPr sz="3200" dirty="0">
                <a:latin typeface="Arial"/>
                <a:cs typeface="Arial"/>
              </a:rPr>
              <a:t>of check </a:t>
            </a:r>
            <a:r>
              <a:rPr sz="3200" spc="-5" dirty="0">
                <a:latin typeface="Arial"/>
                <a:cs typeface="Arial"/>
              </a:rPr>
              <a:t>bits </a:t>
            </a:r>
            <a:r>
              <a:rPr sz="3200" dirty="0">
                <a:latin typeface="Arial"/>
                <a:cs typeface="Arial"/>
              </a:rPr>
              <a:t>for a </a:t>
            </a:r>
            <a:r>
              <a:rPr sz="3200" spc="-5" dirty="0">
                <a:latin typeface="Arial"/>
                <a:cs typeface="Arial"/>
              </a:rPr>
              <a:t>code that</a:t>
            </a:r>
            <a:r>
              <a:rPr sz="3200" spc="-3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can  correct a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single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error	( (m+r+1)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Symbol"/>
                <a:cs typeface="Symbol"/>
              </a:rPr>
              <a:t></a:t>
            </a:r>
            <a:r>
              <a:rPr sz="3200" spc="1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2</a:t>
            </a:r>
            <a:r>
              <a:rPr sz="3150" spc="-7" baseline="21164" dirty="0">
                <a:latin typeface="Arial"/>
                <a:cs typeface="Arial"/>
              </a:rPr>
              <a:t>r	</a:t>
            </a:r>
            <a:r>
              <a:rPr sz="320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2352" y="3072383"/>
            <a:ext cx="6512052" cy="3165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9119" y="382015"/>
            <a:ext cx="490093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Georgia"/>
                <a:cs typeface="Georgia"/>
              </a:rPr>
              <a:t>Error </a:t>
            </a:r>
            <a:r>
              <a:rPr sz="3200" b="1" spc="-5" dirty="0">
                <a:solidFill>
                  <a:srgbClr val="FFFFFF"/>
                </a:solidFill>
                <a:latin typeface="Georgia"/>
                <a:cs typeface="Georgia"/>
              </a:rPr>
              <a:t>Correcting</a:t>
            </a:r>
            <a:r>
              <a:rPr sz="3200" b="1" spc="-2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Georgia"/>
                <a:cs typeface="Georgia"/>
              </a:rPr>
              <a:t>Codes  Codice di</a:t>
            </a:r>
            <a:r>
              <a:rPr sz="3200" b="1" spc="-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Georgia"/>
                <a:cs typeface="Georgia"/>
              </a:rPr>
              <a:t>Hamming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4171263"/>
            <a:ext cx="8820785" cy="246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305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Nel codice di Hamming gli r bit di parità sono aggiunti a una parola di </a:t>
            </a:r>
            <a:r>
              <a:rPr sz="2000" spc="5" dirty="0">
                <a:latin typeface="Arial"/>
                <a:cs typeface="Arial"/>
              </a:rPr>
              <a:t>m</a:t>
            </a:r>
            <a:r>
              <a:rPr sz="2000" spc="-3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bit,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305"/>
              </a:lnSpc>
            </a:pPr>
            <a:r>
              <a:rPr sz="2000" dirty="0">
                <a:latin typeface="Arial"/>
                <a:cs typeface="Arial"/>
              </a:rPr>
              <a:t>formando una nuova parola di n bit</a:t>
            </a:r>
            <a:r>
              <a:rPr sz="2000" spc="-2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(n=m+r).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I bit sono numerati da 1 (MSD – Most Significant</a:t>
            </a:r>
            <a:r>
              <a:rPr sz="2000" spc="-3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Digit).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000" spc="-20" dirty="0">
                <a:latin typeface="Arial"/>
                <a:cs typeface="Arial"/>
              </a:rPr>
              <a:t>Tutti </a:t>
            </a:r>
            <a:r>
              <a:rPr sz="2000" dirty="0">
                <a:latin typeface="Arial"/>
                <a:cs typeface="Arial"/>
              </a:rPr>
              <a:t>I bit </a:t>
            </a:r>
            <a:r>
              <a:rPr sz="2000" spc="-5" dirty="0">
                <a:latin typeface="Arial"/>
                <a:cs typeface="Arial"/>
              </a:rPr>
              <a:t>la </a:t>
            </a:r>
            <a:r>
              <a:rPr sz="2000" dirty="0">
                <a:latin typeface="Arial"/>
                <a:cs typeface="Arial"/>
              </a:rPr>
              <a:t>cui posizione è potenza di 2 sono bit di parità (1,2, 4,8, 16,</a:t>
            </a:r>
            <a:r>
              <a:rPr sz="2000" spc="-4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ecc.)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Quelli restanti sono usati per i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dati.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4608" y="1929383"/>
            <a:ext cx="7257288" cy="1882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9119" y="382015"/>
            <a:ext cx="490093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Error </a:t>
            </a:r>
            <a:r>
              <a:rPr spc="-5" dirty="0"/>
              <a:t>Correcting</a:t>
            </a:r>
            <a:r>
              <a:rPr spc="-210" dirty="0"/>
              <a:t> </a:t>
            </a:r>
            <a:r>
              <a:rPr spc="-5" dirty="0"/>
              <a:t>Codes  Codice di</a:t>
            </a:r>
            <a:r>
              <a:rPr spc="-80" dirty="0"/>
              <a:t> </a:t>
            </a:r>
            <a:r>
              <a:rPr spc="-5" dirty="0"/>
              <a:t>Hamming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Error </a:t>
            </a:r>
            <a:r>
              <a:rPr spc="-5" dirty="0"/>
              <a:t>Correcting</a:t>
            </a:r>
            <a:r>
              <a:rPr spc="-204" dirty="0"/>
              <a:t> </a:t>
            </a:r>
            <a:r>
              <a:rPr spc="-5" dirty="0"/>
              <a:t>Codes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8236" y="827046"/>
            <a:ext cx="7769225" cy="505079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439"/>
              </a:spcBef>
            </a:pPr>
            <a:r>
              <a:rPr sz="3200" b="1" spc="-5" dirty="0">
                <a:solidFill>
                  <a:srgbClr val="FFFFFF"/>
                </a:solidFill>
                <a:latin typeface="Georgia"/>
                <a:cs typeface="Georgia"/>
              </a:rPr>
              <a:t>Codice di</a:t>
            </a:r>
            <a:r>
              <a:rPr sz="3200" b="1" spc="-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Georgia"/>
                <a:cs typeface="Georgia"/>
              </a:rPr>
              <a:t>Hamming</a:t>
            </a:r>
            <a:endParaRPr sz="3200">
              <a:latin typeface="Georgia"/>
              <a:cs typeface="Georgia"/>
            </a:endParaRPr>
          </a:p>
          <a:p>
            <a:pPr marL="12700" marR="136525">
              <a:lnSpc>
                <a:spcPct val="100000"/>
              </a:lnSpc>
              <a:spcBef>
                <a:spcPts val="254"/>
              </a:spcBef>
              <a:tabLst>
                <a:tab pos="4097020" algn="l"/>
              </a:tabLst>
            </a:pPr>
            <a:r>
              <a:rPr sz="2400" spc="-70" dirty="0">
                <a:latin typeface="Lucida Sans Unicode"/>
                <a:cs typeface="Lucida Sans Unicode"/>
              </a:rPr>
              <a:t>Ciascun </a:t>
            </a:r>
            <a:r>
              <a:rPr sz="2400" spc="-130" dirty="0">
                <a:latin typeface="Lucida Sans Unicode"/>
                <a:cs typeface="Lucida Sans Unicode"/>
              </a:rPr>
              <a:t>bit </a:t>
            </a:r>
            <a:r>
              <a:rPr sz="2400" spc="-90" dirty="0">
                <a:latin typeface="Lucida Sans Unicode"/>
                <a:cs typeface="Lucida Sans Unicode"/>
              </a:rPr>
              <a:t>di</a:t>
            </a:r>
            <a:r>
              <a:rPr sz="2400" spc="-390" dirty="0">
                <a:latin typeface="Lucida Sans Unicode"/>
                <a:cs typeface="Lucida Sans Unicode"/>
              </a:rPr>
              <a:t> </a:t>
            </a:r>
            <a:r>
              <a:rPr sz="2400" spc="-114" dirty="0">
                <a:latin typeface="Lucida Sans Unicode"/>
                <a:cs typeface="Lucida Sans Unicode"/>
              </a:rPr>
              <a:t>parità</a:t>
            </a:r>
            <a:r>
              <a:rPr sz="2400" spc="-170" dirty="0">
                <a:latin typeface="Lucida Sans Unicode"/>
                <a:cs typeface="Lucida Sans Unicode"/>
              </a:rPr>
              <a:t> </a:t>
            </a:r>
            <a:r>
              <a:rPr sz="2400" spc="-120" dirty="0">
                <a:latin typeface="Lucida Sans Unicode"/>
                <a:cs typeface="Lucida Sans Unicode"/>
              </a:rPr>
              <a:t>controlla	</a:t>
            </a:r>
            <a:r>
              <a:rPr sz="2400" spc="-140" dirty="0">
                <a:latin typeface="Lucida Sans Unicode"/>
                <a:cs typeface="Lucida Sans Unicode"/>
              </a:rPr>
              <a:t>posizioni </a:t>
            </a:r>
            <a:r>
              <a:rPr sz="2400" spc="-90" dirty="0">
                <a:latin typeface="Lucida Sans Unicode"/>
                <a:cs typeface="Lucida Sans Unicode"/>
              </a:rPr>
              <a:t>specifiche </a:t>
            </a:r>
            <a:r>
              <a:rPr sz="2400" spc="-85" dirty="0">
                <a:latin typeface="Lucida Sans Unicode"/>
                <a:cs typeface="Lucida Sans Unicode"/>
              </a:rPr>
              <a:t>dei</a:t>
            </a:r>
            <a:r>
              <a:rPr sz="2400" spc="-525" dirty="0">
                <a:latin typeface="Lucida Sans Unicode"/>
                <a:cs typeface="Lucida Sans Unicode"/>
              </a:rPr>
              <a:t> </a:t>
            </a:r>
            <a:r>
              <a:rPr sz="2400" spc="-130" dirty="0">
                <a:latin typeface="Lucida Sans Unicode"/>
                <a:cs typeface="Lucida Sans Unicode"/>
              </a:rPr>
              <a:t>bit  </a:t>
            </a:r>
            <a:r>
              <a:rPr sz="2400" spc="-55" dirty="0">
                <a:latin typeface="Lucida Sans Unicode"/>
                <a:cs typeface="Lucida Sans Unicode"/>
              </a:rPr>
              <a:t>ed</a:t>
            </a:r>
            <a:r>
              <a:rPr sz="2400" spc="-19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è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spc="-140" dirty="0">
                <a:latin typeface="Lucida Sans Unicode"/>
                <a:cs typeface="Lucida Sans Unicode"/>
              </a:rPr>
              <a:t>impostato</a:t>
            </a:r>
            <a:r>
              <a:rPr sz="2400" spc="-295" dirty="0">
                <a:latin typeface="Lucida Sans Unicode"/>
                <a:cs typeface="Lucida Sans Unicode"/>
              </a:rPr>
              <a:t> </a:t>
            </a:r>
            <a:r>
              <a:rPr sz="2400" spc="-85" dirty="0">
                <a:latin typeface="Lucida Sans Unicode"/>
                <a:cs typeface="Lucida Sans Unicode"/>
              </a:rPr>
              <a:t>in</a:t>
            </a:r>
            <a:r>
              <a:rPr sz="2400" spc="-320" dirty="0">
                <a:latin typeface="Lucida Sans Unicode"/>
                <a:cs typeface="Lucida Sans Unicode"/>
              </a:rPr>
              <a:t> </a:t>
            </a:r>
            <a:r>
              <a:rPr sz="2400" spc="-135" dirty="0">
                <a:latin typeface="Lucida Sans Unicode"/>
                <a:cs typeface="Lucida Sans Unicode"/>
              </a:rPr>
              <a:t>modo</a:t>
            </a:r>
            <a:r>
              <a:rPr sz="2400" spc="-380" dirty="0">
                <a:latin typeface="Lucida Sans Unicode"/>
                <a:cs typeface="Lucida Sans Unicode"/>
              </a:rPr>
              <a:t> </a:t>
            </a:r>
            <a:r>
              <a:rPr sz="2400" spc="-45" dirty="0">
                <a:latin typeface="Lucida Sans Unicode"/>
                <a:cs typeface="Lucida Sans Unicode"/>
              </a:rPr>
              <a:t>che</a:t>
            </a:r>
            <a:r>
              <a:rPr sz="2400" spc="-135" dirty="0">
                <a:latin typeface="Lucida Sans Unicode"/>
                <a:cs typeface="Lucida Sans Unicode"/>
              </a:rPr>
              <a:t> </a:t>
            </a:r>
            <a:r>
              <a:rPr sz="2400" spc="-40" dirty="0">
                <a:latin typeface="Lucida Sans Unicode"/>
                <a:cs typeface="Lucida Sans Unicode"/>
              </a:rPr>
              <a:t>sia</a:t>
            </a:r>
            <a:r>
              <a:rPr sz="2400" spc="-120" dirty="0">
                <a:latin typeface="Lucida Sans Unicode"/>
                <a:cs typeface="Lucida Sans Unicode"/>
              </a:rPr>
              <a:t> </a:t>
            </a:r>
            <a:r>
              <a:rPr sz="2400" spc="-105" dirty="0">
                <a:latin typeface="Lucida Sans Unicode"/>
                <a:cs typeface="Lucida Sans Unicode"/>
              </a:rPr>
              <a:t>pari</a:t>
            </a:r>
            <a:r>
              <a:rPr sz="2400" spc="-254" dirty="0">
                <a:latin typeface="Lucida Sans Unicode"/>
                <a:cs typeface="Lucida Sans Unicode"/>
              </a:rPr>
              <a:t> </a:t>
            </a:r>
            <a:r>
              <a:rPr sz="2400" spc="-85" dirty="0">
                <a:latin typeface="Lucida Sans Unicode"/>
                <a:cs typeface="Lucida Sans Unicode"/>
              </a:rPr>
              <a:t>il</a:t>
            </a:r>
            <a:r>
              <a:rPr sz="2400" spc="-320" dirty="0">
                <a:latin typeface="Lucida Sans Unicode"/>
                <a:cs typeface="Lucida Sans Unicode"/>
              </a:rPr>
              <a:t> </a:t>
            </a:r>
            <a:r>
              <a:rPr sz="2400" spc="-135" dirty="0">
                <a:latin typeface="Lucida Sans Unicode"/>
                <a:cs typeface="Lucida Sans Unicode"/>
              </a:rPr>
              <a:t>numero</a:t>
            </a:r>
            <a:r>
              <a:rPr sz="2400" spc="-270" dirty="0">
                <a:latin typeface="Lucida Sans Unicode"/>
                <a:cs typeface="Lucida Sans Unicode"/>
              </a:rPr>
              <a:t> </a:t>
            </a:r>
            <a:r>
              <a:rPr sz="2400" spc="-114" dirty="0">
                <a:latin typeface="Lucida Sans Unicode"/>
                <a:cs typeface="Lucida Sans Unicode"/>
              </a:rPr>
              <a:t>totale</a:t>
            </a:r>
            <a:r>
              <a:rPr sz="2400" spc="-250" dirty="0">
                <a:latin typeface="Lucida Sans Unicode"/>
                <a:cs typeface="Lucida Sans Unicode"/>
              </a:rPr>
              <a:t> </a:t>
            </a:r>
            <a:r>
              <a:rPr sz="2400" spc="-85" dirty="0">
                <a:latin typeface="Lucida Sans Unicode"/>
                <a:cs typeface="Lucida Sans Unicode"/>
              </a:rPr>
              <a:t>dei  </a:t>
            </a:r>
            <a:r>
              <a:rPr sz="2400" spc="-130" dirty="0">
                <a:latin typeface="Lucida Sans Unicode"/>
                <a:cs typeface="Lucida Sans Unicode"/>
              </a:rPr>
              <a:t>bit</a:t>
            </a:r>
            <a:r>
              <a:rPr sz="2400" spc="-390" dirty="0">
                <a:latin typeface="Lucida Sans Unicode"/>
                <a:cs typeface="Lucida Sans Unicode"/>
              </a:rPr>
              <a:t> </a:t>
            </a:r>
            <a:r>
              <a:rPr sz="2400" spc="-45" dirty="0">
                <a:latin typeface="Lucida Sans Unicode"/>
                <a:cs typeface="Lucida Sans Unicode"/>
              </a:rPr>
              <a:t>che</a:t>
            </a:r>
            <a:r>
              <a:rPr sz="2400" spc="-145" dirty="0">
                <a:latin typeface="Lucida Sans Unicode"/>
                <a:cs typeface="Lucida Sans Unicode"/>
              </a:rPr>
              <a:t> </a:t>
            </a:r>
            <a:r>
              <a:rPr sz="2400" spc="-105" dirty="0">
                <a:latin typeface="Lucida Sans Unicode"/>
                <a:cs typeface="Lucida Sans Unicode"/>
              </a:rPr>
              <a:t>hanno</a:t>
            </a:r>
            <a:r>
              <a:rPr sz="2400" spc="-254" dirty="0">
                <a:latin typeface="Lucida Sans Unicode"/>
                <a:cs typeface="Lucida Sans Unicode"/>
              </a:rPr>
              <a:t> </a:t>
            </a:r>
            <a:r>
              <a:rPr sz="2400" spc="-85" dirty="0">
                <a:latin typeface="Lucida Sans Unicode"/>
                <a:cs typeface="Lucida Sans Unicode"/>
              </a:rPr>
              <a:t>valore</a:t>
            </a:r>
            <a:r>
              <a:rPr sz="2400" spc="-15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1</a:t>
            </a:r>
            <a:r>
              <a:rPr sz="2400" spc="-370" dirty="0">
                <a:latin typeface="Lucida Sans Unicode"/>
                <a:cs typeface="Lucida Sans Unicode"/>
              </a:rPr>
              <a:t> </a:t>
            </a:r>
            <a:r>
              <a:rPr sz="2400" spc="-90" dirty="0">
                <a:latin typeface="Lucida Sans Unicode"/>
                <a:cs typeface="Lucida Sans Unicode"/>
              </a:rPr>
              <a:t>nelle</a:t>
            </a:r>
            <a:r>
              <a:rPr sz="2400" spc="-190" dirty="0">
                <a:latin typeface="Lucida Sans Unicode"/>
                <a:cs typeface="Lucida Sans Unicode"/>
              </a:rPr>
              <a:t> </a:t>
            </a:r>
            <a:r>
              <a:rPr sz="2400" spc="-140" dirty="0">
                <a:latin typeface="Lucida Sans Unicode"/>
                <a:cs typeface="Lucida Sans Unicode"/>
              </a:rPr>
              <a:t>posizioni</a:t>
            </a:r>
            <a:r>
              <a:rPr sz="2400" spc="80" dirty="0">
                <a:latin typeface="Lucida Sans Unicode"/>
                <a:cs typeface="Lucida Sans Unicode"/>
              </a:rPr>
              <a:t> </a:t>
            </a:r>
            <a:r>
              <a:rPr sz="2400" spc="-125" dirty="0">
                <a:latin typeface="Lucida Sans Unicode"/>
                <a:cs typeface="Lucida Sans Unicode"/>
              </a:rPr>
              <a:t>controllate.</a:t>
            </a:r>
            <a:endParaRPr sz="24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0" dirty="0">
                <a:latin typeface="Lucida Sans Unicode"/>
                <a:cs typeface="Lucida Sans Unicode"/>
              </a:rPr>
              <a:t>Il</a:t>
            </a:r>
            <a:r>
              <a:rPr sz="2400" spc="-204" dirty="0">
                <a:latin typeface="Lucida Sans Unicode"/>
                <a:cs typeface="Lucida Sans Unicode"/>
              </a:rPr>
              <a:t> </a:t>
            </a:r>
            <a:r>
              <a:rPr sz="2400" spc="-130" dirty="0">
                <a:latin typeface="Lucida Sans Unicode"/>
                <a:cs typeface="Lucida Sans Unicode"/>
              </a:rPr>
              <a:t>bit</a:t>
            </a:r>
            <a:r>
              <a:rPr sz="2400" spc="-39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1</a:t>
            </a:r>
            <a:r>
              <a:rPr sz="2400" spc="-385" dirty="0">
                <a:latin typeface="Lucida Sans Unicode"/>
                <a:cs typeface="Lucida Sans Unicode"/>
              </a:rPr>
              <a:t> </a:t>
            </a:r>
            <a:r>
              <a:rPr sz="2400" spc="-120" dirty="0">
                <a:latin typeface="Lucida Sans Unicode"/>
                <a:cs typeface="Lucida Sans Unicode"/>
              </a:rPr>
              <a:t>controlla</a:t>
            </a:r>
            <a:r>
              <a:rPr sz="2400" spc="-29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i</a:t>
            </a:r>
            <a:r>
              <a:rPr sz="2400" spc="-320" dirty="0">
                <a:latin typeface="Lucida Sans Unicode"/>
                <a:cs typeface="Lucida Sans Unicode"/>
              </a:rPr>
              <a:t> </a:t>
            </a:r>
            <a:r>
              <a:rPr sz="2400" spc="-130" dirty="0">
                <a:latin typeface="Lucida Sans Unicode"/>
                <a:cs typeface="Lucida Sans Unicode"/>
              </a:rPr>
              <a:t>bit</a:t>
            </a:r>
            <a:r>
              <a:rPr sz="2400" spc="-395" dirty="0">
                <a:latin typeface="Lucida Sans Unicode"/>
                <a:cs typeface="Lucida Sans Unicode"/>
              </a:rPr>
              <a:t> </a:t>
            </a:r>
            <a:r>
              <a:rPr sz="2400" spc="-105" dirty="0">
                <a:latin typeface="Lucida Sans Unicode"/>
                <a:cs typeface="Lucida Sans Unicode"/>
              </a:rPr>
              <a:t>dispar:</a:t>
            </a:r>
            <a:r>
              <a:rPr sz="2400" spc="180" dirty="0">
                <a:latin typeface="Lucida Sans Unicode"/>
                <a:cs typeface="Lucida Sans Unicode"/>
              </a:rPr>
              <a:t> </a:t>
            </a:r>
            <a:r>
              <a:rPr sz="2400" spc="-155" dirty="0">
                <a:latin typeface="Lucida Sans Unicode"/>
                <a:cs typeface="Lucida Sans Unicode"/>
              </a:rPr>
              <a:t>1,3,5,7,9,11,13,15,17,19,21</a:t>
            </a:r>
            <a:endParaRPr sz="24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har char="•"/>
              <a:tabLst>
                <a:tab pos="354965" algn="l"/>
                <a:tab pos="355600" algn="l"/>
                <a:tab pos="3286125" algn="l"/>
              </a:tabLst>
            </a:pPr>
            <a:r>
              <a:rPr sz="2400" spc="-85" dirty="0">
                <a:latin typeface="Lucida Sans Unicode"/>
                <a:cs typeface="Lucida Sans Unicode"/>
              </a:rPr>
              <a:t>il</a:t>
            </a:r>
            <a:r>
              <a:rPr sz="2400" spc="-315" dirty="0">
                <a:latin typeface="Lucida Sans Unicode"/>
                <a:cs typeface="Lucida Sans Unicode"/>
              </a:rPr>
              <a:t> </a:t>
            </a:r>
            <a:r>
              <a:rPr sz="2400" spc="-130" dirty="0">
                <a:latin typeface="Lucida Sans Unicode"/>
                <a:cs typeface="Lucida Sans Unicode"/>
              </a:rPr>
              <a:t>bit</a:t>
            </a:r>
            <a:r>
              <a:rPr sz="2400" spc="-38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2</a:t>
            </a:r>
            <a:r>
              <a:rPr sz="2400" spc="-370" dirty="0">
                <a:latin typeface="Lucida Sans Unicode"/>
                <a:cs typeface="Lucida Sans Unicode"/>
              </a:rPr>
              <a:t> </a:t>
            </a:r>
            <a:r>
              <a:rPr sz="2400" spc="-120" dirty="0">
                <a:latin typeface="Lucida Sans Unicode"/>
                <a:cs typeface="Lucida Sans Unicode"/>
              </a:rPr>
              <a:t>controlla</a:t>
            </a:r>
            <a:r>
              <a:rPr sz="2400" spc="-28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i</a:t>
            </a:r>
            <a:r>
              <a:rPr sz="2400" spc="80" dirty="0">
                <a:latin typeface="Lucida Sans Unicode"/>
                <a:cs typeface="Lucida Sans Unicode"/>
              </a:rPr>
              <a:t> </a:t>
            </a:r>
            <a:r>
              <a:rPr sz="2400" spc="-130" dirty="0">
                <a:latin typeface="Lucida Sans Unicode"/>
                <a:cs typeface="Lucida Sans Unicode"/>
              </a:rPr>
              <a:t>bit</a:t>
            </a:r>
            <a:r>
              <a:rPr sz="2400" spc="-28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:	</a:t>
            </a:r>
            <a:r>
              <a:rPr sz="2400" spc="-155" dirty="0">
                <a:latin typeface="Lucida Sans Unicode"/>
                <a:cs typeface="Lucida Sans Unicode"/>
              </a:rPr>
              <a:t>2,3,6,7,10,11,14,15,18,19</a:t>
            </a:r>
            <a:endParaRPr sz="2400">
              <a:latin typeface="Lucida Sans Unicode"/>
              <a:cs typeface="Lucida Sans Unicode"/>
            </a:endParaRPr>
          </a:p>
          <a:p>
            <a:pPr marL="439420" indent="-426720">
              <a:lnSpc>
                <a:spcPct val="100000"/>
              </a:lnSpc>
              <a:spcBef>
                <a:spcPts val="600"/>
              </a:spcBef>
              <a:buChar char="•"/>
              <a:tabLst>
                <a:tab pos="438784" algn="l"/>
                <a:tab pos="439420" algn="l"/>
                <a:tab pos="3301365" algn="l"/>
              </a:tabLst>
            </a:pPr>
            <a:r>
              <a:rPr sz="2400" spc="-50" dirty="0">
                <a:latin typeface="Lucida Sans Unicode"/>
                <a:cs typeface="Lucida Sans Unicode"/>
              </a:rPr>
              <a:t>Il</a:t>
            </a:r>
            <a:r>
              <a:rPr sz="2400" spc="-195" dirty="0">
                <a:latin typeface="Lucida Sans Unicode"/>
                <a:cs typeface="Lucida Sans Unicode"/>
              </a:rPr>
              <a:t> </a:t>
            </a:r>
            <a:r>
              <a:rPr sz="2400" spc="-130" dirty="0">
                <a:latin typeface="Lucida Sans Unicode"/>
                <a:cs typeface="Lucida Sans Unicode"/>
              </a:rPr>
              <a:t>bit</a:t>
            </a:r>
            <a:r>
              <a:rPr sz="2400" spc="-38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4</a:t>
            </a:r>
            <a:r>
              <a:rPr sz="2400" spc="-365" dirty="0">
                <a:latin typeface="Lucida Sans Unicode"/>
                <a:cs typeface="Lucida Sans Unicode"/>
              </a:rPr>
              <a:t> </a:t>
            </a:r>
            <a:r>
              <a:rPr sz="2400" spc="-120" dirty="0">
                <a:latin typeface="Lucida Sans Unicode"/>
                <a:cs typeface="Lucida Sans Unicode"/>
              </a:rPr>
              <a:t>controlla</a:t>
            </a:r>
            <a:r>
              <a:rPr sz="2400" spc="-3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i</a:t>
            </a:r>
            <a:r>
              <a:rPr sz="2400" spc="-240" dirty="0">
                <a:latin typeface="Lucida Sans Unicode"/>
                <a:cs typeface="Lucida Sans Unicode"/>
              </a:rPr>
              <a:t> </a:t>
            </a:r>
            <a:r>
              <a:rPr sz="2400" spc="-130" dirty="0">
                <a:latin typeface="Lucida Sans Unicode"/>
                <a:cs typeface="Lucida Sans Unicode"/>
              </a:rPr>
              <a:t>bit:	</a:t>
            </a:r>
            <a:r>
              <a:rPr sz="2400" spc="-145" dirty="0">
                <a:latin typeface="Lucida Sans Unicode"/>
                <a:cs typeface="Lucida Sans Unicode"/>
              </a:rPr>
              <a:t>4,5,6,7,12</a:t>
            </a:r>
            <a:r>
              <a:rPr sz="2400" spc="-265" dirty="0">
                <a:latin typeface="Lucida Sans Unicode"/>
                <a:cs typeface="Lucida Sans Unicode"/>
              </a:rPr>
              <a:t> </a:t>
            </a:r>
            <a:r>
              <a:rPr sz="2400" spc="-155" dirty="0">
                <a:latin typeface="Lucida Sans Unicode"/>
                <a:cs typeface="Lucida Sans Unicode"/>
              </a:rPr>
              <a:t>,13,14,15,20,21</a:t>
            </a:r>
            <a:endParaRPr sz="2400">
              <a:latin typeface="Lucida Sans Unicode"/>
              <a:cs typeface="Lucida Sans Unicode"/>
            </a:endParaRPr>
          </a:p>
          <a:p>
            <a:pPr marL="439420" indent="-426720">
              <a:lnSpc>
                <a:spcPct val="100000"/>
              </a:lnSpc>
              <a:spcBef>
                <a:spcPts val="600"/>
              </a:spcBef>
              <a:buChar char="•"/>
              <a:tabLst>
                <a:tab pos="438784" algn="l"/>
                <a:tab pos="439420" algn="l"/>
                <a:tab pos="3302635" algn="l"/>
              </a:tabLst>
            </a:pPr>
            <a:r>
              <a:rPr sz="2400" spc="-50" dirty="0">
                <a:latin typeface="Lucida Sans Unicode"/>
                <a:cs typeface="Lucida Sans Unicode"/>
              </a:rPr>
              <a:t>Il</a:t>
            </a:r>
            <a:r>
              <a:rPr sz="2400" spc="-195" dirty="0">
                <a:latin typeface="Lucida Sans Unicode"/>
                <a:cs typeface="Lucida Sans Unicode"/>
              </a:rPr>
              <a:t> </a:t>
            </a:r>
            <a:r>
              <a:rPr sz="2400" spc="-130" dirty="0">
                <a:latin typeface="Lucida Sans Unicode"/>
                <a:cs typeface="Lucida Sans Unicode"/>
              </a:rPr>
              <a:t>bit</a:t>
            </a:r>
            <a:r>
              <a:rPr sz="2400" spc="-38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8</a:t>
            </a:r>
            <a:r>
              <a:rPr sz="2400" spc="-365" dirty="0">
                <a:latin typeface="Lucida Sans Unicode"/>
                <a:cs typeface="Lucida Sans Unicode"/>
              </a:rPr>
              <a:t> </a:t>
            </a:r>
            <a:r>
              <a:rPr sz="2400" spc="-120" dirty="0">
                <a:latin typeface="Lucida Sans Unicode"/>
                <a:cs typeface="Lucida Sans Unicode"/>
              </a:rPr>
              <a:t>controlla</a:t>
            </a:r>
            <a:r>
              <a:rPr sz="2400" spc="-3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i</a:t>
            </a:r>
            <a:r>
              <a:rPr sz="2400" spc="-240" dirty="0">
                <a:latin typeface="Lucida Sans Unicode"/>
                <a:cs typeface="Lucida Sans Unicode"/>
              </a:rPr>
              <a:t> </a:t>
            </a:r>
            <a:r>
              <a:rPr sz="2400" spc="-130" dirty="0">
                <a:latin typeface="Lucida Sans Unicode"/>
                <a:cs typeface="Lucida Sans Unicode"/>
              </a:rPr>
              <a:t>bit:	</a:t>
            </a:r>
            <a:r>
              <a:rPr sz="2400" dirty="0">
                <a:latin typeface="Lucida Sans Unicode"/>
                <a:cs typeface="Lucida Sans Unicode"/>
              </a:rPr>
              <a:t>8</a:t>
            </a:r>
            <a:r>
              <a:rPr sz="2400" spc="-395" dirty="0">
                <a:latin typeface="Lucida Sans Unicode"/>
                <a:cs typeface="Lucida Sans Unicode"/>
              </a:rPr>
              <a:t> </a:t>
            </a:r>
            <a:r>
              <a:rPr sz="2400" spc="-155" dirty="0">
                <a:latin typeface="Lucida Sans Unicode"/>
                <a:cs typeface="Lucida Sans Unicode"/>
              </a:rPr>
              <a:t>,9,10,11,12,13,14,15</a:t>
            </a:r>
            <a:endParaRPr sz="2400">
              <a:latin typeface="Lucida Sans Unicode"/>
              <a:cs typeface="Lucida Sans Unicode"/>
            </a:endParaRPr>
          </a:p>
          <a:p>
            <a:pPr marL="439420" indent="-426720">
              <a:lnSpc>
                <a:spcPct val="100000"/>
              </a:lnSpc>
              <a:spcBef>
                <a:spcPts val="600"/>
              </a:spcBef>
              <a:buChar char="•"/>
              <a:tabLst>
                <a:tab pos="438784" algn="l"/>
                <a:tab pos="439420" algn="l"/>
              </a:tabLst>
            </a:pPr>
            <a:r>
              <a:rPr sz="2400" spc="-85" dirty="0">
                <a:latin typeface="Lucida Sans Unicode"/>
                <a:cs typeface="Lucida Sans Unicode"/>
              </a:rPr>
              <a:t>il</a:t>
            </a:r>
            <a:r>
              <a:rPr sz="2400" spc="-315" dirty="0">
                <a:latin typeface="Lucida Sans Unicode"/>
                <a:cs typeface="Lucida Sans Unicode"/>
              </a:rPr>
              <a:t> </a:t>
            </a:r>
            <a:r>
              <a:rPr sz="2400" spc="-130" dirty="0">
                <a:latin typeface="Lucida Sans Unicode"/>
                <a:cs typeface="Lucida Sans Unicode"/>
              </a:rPr>
              <a:t>bit</a:t>
            </a:r>
            <a:r>
              <a:rPr sz="2400" spc="-385" dirty="0">
                <a:latin typeface="Lucida Sans Unicode"/>
                <a:cs typeface="Lucida Sans Unicode"/>
              </a:rPr>
              <a:t> </a:t>
            </a:r>
            <a:r>
              <a:rPr sz="2400" spc="-100" dirty="0">
                <a:latin typeface="Lucida Sans Unicode"/>
                <a:cs typeface="Lucida Sans Unicode"/>
              </a:rPr>
              <a:t>16</a:t>
            </a:r>
            <a:r>
              <a:rPr sz="2400" spc="-380" dirty="0">
                <a:latin typeface="Lucida Sans Unicode"/>
                <a:cs typeface="Lucida Sans Unicode"/>
              </a:rPr>
              <a:t> </a:t>
            </a:r>
            <a:r>
              <a:rPr sz="2400" spc="-120" dirty="0">
                <a:latin typeface="Lucida Sans Unicode"/>
                <a:cs typeface="Lucida Sans Unicode"/>
              </a:rPr>
              <a:t>controlla</a:t>
            </a:r>
            <a:r>
              <a:rPr sz="2400" spc="-30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i</a:t>
            </a:r>
            <a:r>
              <a:rPr sz="2400" spc="-315" dirty="0">
                <a:latin typeface="Lucida Sans Unicode"/>
                <a:cs typeface="Lucida Sans Unicode"/>
              </a:rPr>
              <a:t> </a:t>
            </a:r>
            <a:r>
              <a:rPr sz="2400" spc="-130" dirty="0">
                <a:latin typeface="Lucida Sans Unicode"/>
                <a:cs typeface="Lucida Sans Unicode"/>
              </a:rPr>
              <a:t>bit:</a:t>
            </a:r>
            <a:r>
              <a:rPr sz="2400" spc="105" dirty="0">
                <a:latin typeface="Lucida Sans Unicode"/>
                <a:cs typeface="Lucida Sans Unicode"/>
              </a:rPr>
              <a:t> </a:t>
            </a:r>
            <a:r>
              <a:rPr sz="2400" spc="-155" dirty="0">
                <a:latin typeface="Lucida Sans Unicode"/>
                <a:cs typeface="Lucida Sans Unicode"/>
              </a:rPr>
              <a:t>16,17,18,19,20,21.</a:t>
            </a:r>
            <a:endParaRPr sz="2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Times New Roman"/>
              <a:cs typeface="Times New Roman"/>
            </a:endParaRPr>
          </a:p>
          <a:p>
            <a:pPr marL="355600" marR="1017269" indent="-342900">
              <a:lnSpc>
                <a:spcPts val="23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particolare il bit di posto b è controllato dai bit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  controllo b</a:t>
            </a:r>
            <a:r>
              <a:rPr sz="2400" spc="-7" baseline="-17361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,b</a:t>
            </a:r>
            <a:r>
              <a:rPr sz="2400" spc="-7" baseline="-17361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,…,b</a:t>
            </a:r>
            <a:r>
              <a:rPr sz="2400" spc="-7" baseline="-17361" dirty="0">
                <a:latin typeface="Arial"/>
                <a:cs typeface="Arial"/>
              </a:rPr>
              <a:t>j </a:t>
            </a:r>
            <a:r>
              <a:rPr sz="2400" spc="-5" dirty="0">
                <a:latin typeface="Arial"/>
                <a:cs typeface="Arial"/>
              </a:rPr>
              <a:t>tale </a:t>
            </a:r>
            <a:r>
              <a:rPr sz="2400" dirty="0">
                <a:latin typeface="Arial"/>
                <a:cs typeface="Arial"/>
              </a:rPr>
              <a:t>che b=</a:t>
            </a:r>
            <a:r>
              <a:rPr sz="2400" spc="-3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spc="-7" baseline="-17361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+b</a:t>
            </a:r>
            <a:r>
              <a:rPr sz="2400" spc="-7" baseline="-17361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+…+b</a:t>
            </a:r>
            <a:r>
              <a:rPr sz="2400" spc="-7" baseline="-17361" dirty="0">
                <a:latin typeface="Arial"/>
                <a:cs typeface="Arial"/>
              </a:rPr>
              <a:t>j.</a:t>
            </a:r>
            <a:endParaRPr sz="2400" baseline="-17361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4608" y="1929383"/>
            <a:ext cx="7257288" cy="1882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925" y="3946525"/>
            <a:ext cx="498475" cy="518159"/>
          </a:xfrm>
          <a:custGeom>
            <a:avLst/>
            <a:gdLst/>
            <a:ahLst/>
            <a:cxnLst/>
            <a:rect l="l" t="t" r="r" b="b"/>
            <a:pathLst>
              <a:path w="498475" h="518160">
                <a:moveTo>
                  <a:pt x="0" y="518160"/>
                </a:moveTo>
                <a:lnTo>
                  <a:pt x="498475" y="518160"/>
                </a:lnTo>
                <a:lnTo>
                  <a:pt x="498475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3946525"/>
            <a:ext cx="355600" cy="518159"/>
          </a:xfrm>
          <a:custGeom>
            <a:avLst/>
            <a:gdLst/>
            <a:ahLst/>
            <a:cxnLst/>
            <a:rect l="l" t="t" r="r" b="b"/>
            <a:pathLst>
              <a:path w="355600" h="518160">
                <a:moveTo>
                  <a:pt x="0" y="518160"/>
                </a:moveTo>
                <a:lnTo>
                  <a:pt x="355600" y="518160"/>
                </a:lnTo>
                <a:lnTo>
                  <a:pt x="35560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0" y="3946525"/>
            <a:ext cx="368300" cy="518159"/>
          </a:xfrm>
          <a:custGeom>
            <a:avLst/>
            <a:gdLst/>
            <a:ahLst/>
            <a:cxnLst/>
            <a:rect l="l" t="t" r="r" b="b"/>
            <a:pathLst>
              <a:path w="368300" h="518160">
                <a:moveTo>
                  <a:pt x="0" y="518160"/>
                </a:moveTo>
                <a:lnTo>
                  <a:pt x="368300" y="518160"/>
                </a:lnTo>
                <a:lnTo>
                  <a:pt x="36830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92300" y="3946525"/>
            <a:ext cx="403225" cy="518159"/>
          </a:xfrm>
          <a:custGeom>
            <a:avLst/>
            <a:gdLst/>
            <a:ahLst/>
            <a:cxnLst/>
            <a:rect l="l" t="t" r="r" b="b"/>
            <a:pathLst>
              <a:path w="403225" h="518160">
                <a:moveTo>
                  <a:pt x="0" y="518160"/>
                </a:moveTo>
                <a:lnTo>
                  <a:pt x="403225" y="518160"/>
                </a:lnTo>
                <a:lnTo>
                  <a:pt x="403225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5525" y="3946525"/>
            <a:ext cx="331470" cy="518159"/>
          </a:xfrm>
          <a:custGeom>
            <a:avLst/>
            <a:gdLst/>
            <a:ahLst/>
            <a:cxnLst/>
            <a:rect l="l" t="t" r="r" b="b"/>
            <a:pathLst>
              <a:path w="331469" h="518160">
                <a:moveTo>
                  <a:pt x="0" y="518160"/>
                </a:moveTo>
                <a:lnTo>
                  <a:pt x="331469" y="518160"/>
                </a:lnTo>
                <a:lnTo>
                  <a:pt x="331469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6995" y="3946525"/>
            <a:ext cx="333375" cy="518159"/>
          </a:xfrm>
          <a:custGeom>
            <a:avLst/>
            <a:gdLst/>
            <a:ahLst/>
            <a:cxnLst/>
            <a:rect l="l" t="t" r="r" b="b"/>
            <a:pathLst>
              <a:path w="333375" h="518160">
                <a:moveTo>
                  <a:pt x="0" y="518160"/>
                </a:moveTo>
                <a:lnTo>
                  <a:pt x="333375" y="518160"/>
                </a:lnTo>
                <a:lnTo>
                  <a:pt x="333375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60370" y="3946525"/>
            <a:ext cx="332105" cy="518159"/>
          </a:xfrm>
          <a:custGeom>
            <a:avLst/>
            <a:gdLst/>
            <a:ahLst/>
            <a:cxnLst/>
            <a:rect l="l" t="t" r="r" b="b"/>
            <a:pathLst>
              <a:path w="332104" h="518160">
                <a:moveTo>
                  <a:pt x="0" y="518160"/>
                </a:moveTo>
                <a:lnTo>
                  <a:pt x="332105" y="518160"/>
                </a:lnTo>
                <a:lnTo>
                  <a:pt x="332105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92475" y="3946525"/>
            <a:ext cx="330200" cy="518159"/>
          </a:xfrm>
          <a:custGeom>
            <a:avLst/>
            <a:gdLst/>
            <a:ahLst/>
            <a:cxnLst/>
            <a:rect l="l" t="t" r="r" b="b"/>
            <a:pathLst>
              <a:path w="330200" h="518160">
                <a:moveTo>
                  <a:pt x="0" y="518160"/>
                </a:moveTo>
                <a:lnTo>
                  <a:pt x="330200" y="518160"/>
                </a:lnTo>
                <a:lnTo>
                  <a:pt x="33020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22675" y="3946525"/>
            <a:ext cx="331470" cy="518159"/>
          </a:xfrm>
          <a:custGeom>
            <a:avLst/>
            <a:gdLst/>
            <a:ahLst/>
            <a:cxnLst/>
            <a:rect l="l" t="t" r="r" b="b"/>
            <a:pathLst>
              <a:path w="331470" h="518160">
                <a:moveTo>
                  <a:pt x="0" y="518160"/>
                </a:moveTo>
                <a:lnTo>
                  <a:pt x="331470" y="518160"/>
                </a:lnTo>
                <a:lnTo>
                  <a:pt x="33147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54145" y="3946525"/>
            <a:ext cx="331470" cy="518159"/>
          </a:xfrm>
          <a:custGeom>
            <a:avLst/>
            <a:gdLst/>
            <a:ahLst/>
            <a:cxnLst/>
            <a:rect l="l" t="t" r="r" b="b"/>
            <a:pathLst>
              <a:path w="331470" h="518160">
                <a:moveTo>
                  <a:pt x="0" y="518160"/>
                </a:moveTo>
                <a:lnTo>
                  <a:pt x="331470" y="518160"/>
                </a:lnTo>
                <a:lnTo>
                  <a:pt x="33147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85615" y="3946525"/>
            <a:ext cx="331470" cy="518159"/>
          </a:xfrm>
          <a:custGeom>
            <a:avLst/>
            <a:gdLst/>
            <a:ahLst/>
            <a:cxnLst/>
            <a:rect l="l" t="t" r="r" b="b"/>
            <a:pathLst>
              <a:path w="331470" h="518160">
                <a:moveTo>
                  <a:pt x="0" y="518160"/>
                </a:moveTo>
                <a:lnTo>
                  <a:pt x="331470" y="518160"/>
                </a:lnTo>
                <a:lnTo>
                  <a:pt x="33147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17084" y="3946525"/>
            <a:ext cx="331470" cy="518159"/>
          </a:xfrm>
          <a:custGeom>
            <a:avLst/>
            <a:gdLst/>
            <a:ahLst/>
            <a:cxnLst/>
            <a:rect l="l" t="t" r="r" b="b"/>
            <a:pathLst>
              <a:path w="331470" h="518160">
                <a:moveTo>
                  <a:pt x="0" y="518160"/>
                </a:moveTo>
                <a:lnTo>
                  <a:pt x="331470" y="518160"/>
                </a:lnTo>
                <a:lnTo>
                  <a:pt x="33147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48554" y="3946525"/>
            <a:ext cx="331470" cy="518159"/>
          </a:xfrm>
          <a:custGeom>
            <a:avLst/>
            <a:gdLst/>
            <a:ahLst/>
            <a:cxnLst/>
            <a:rect l="l" t="t" r="r" b="b"/>
            <a:pathLst>
              <a:path w="331470" h="518160">
                <a:moveTo>
                  <a:pt x="0" y="518160"/>
                </a:moveTo>
                <a:lnTo>
                  <a:pt x="331470" y="518160"/>
                </a:lnTo>
                <a:lnTo>
                  <a:pt x="33147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80025" y="3946525"/>
            <a:ext cx="331470" cy="518159"/>
          </a:xfrm>
          <a:custGeom>
            <a:avLst/>
            <a:gdLst/>
            <a:ahLst/>
            <a:cxnLst/>
            <a:rect l="l" t="t" r="r" b="b"/>
            <a:pathLst>
              <a:path w="331470" h="518160">
                <a:moveTo>
                  <a:pt x="0" y="518160"/>
                </a:moveTo>
                <a:lnTo>
                  <a:pt x="331470" y="518160"/>
                </a:lnTo>
                <a:lnTo>
                  <a:pt x="33147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11495" y="3946525"/>
            <a:ext cx="329565" cy="518159"/>
          </a:xfrm>
          <a:custGeom>
            <a:avLst/>
            <a:gdLst/>
            <a:ahLst/>
            <a:cxnLst/>
            <a:rect l="l" t="t" r="r" b="b"/>
            <a:pathLst>
              <a:path w="329564" h="518160">
                <a:moveTo>
                  <a:pt x="0" y="518160"/>
                </a:moveTo>
                <a:lnTo>
                  <a:pt x="329564" y="518160"/>
                </a:lnTo>
                <a:lnTo>
                  <a:pt x="329564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41059" y="3946525"/>
            <a:ext cx="330835" cy="518159"/>
          </a:xfrm>
          <a:custGeom>
            <a:avLst/>
            <a:gdLst/>
            <a:ahLst/>
            <a:cxnLst/>
            <a:rect l="l" t="t" r="r" b="b"/>
            <a:pathLst>
              <a:path w="330835" h="518160">
                <a:moveTo>
                  <a:pt x="0" y="518160"/>
                </a:moveTo>
                <a:lnTo>
                  <a:pt x="330835" y="518160"/>
                </a:lnTo>
                <a:lnTo>
                  <a:pt x="330835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71895" y="3946525"/>
            <a:ext cx="332740" cy="518159"/>
          </a:xfrm>
          <a:custGeom>
            <a:avLst/>
            <a:gdLst/>
            <a:ahLst/>
            <a:cxnLst/>
            <a:rect l="l" t="t" r="r" b="b"/>
            <a:pathLst>
              <a:path w="332740" h="518160">
                <a:moveTo>
                  <a:pt x="0" y="518160"/>
                </a:moveTo>
                <a:lnTo>
                  <a:pt x="332740" y="518160"/>
                </a:lnTo>
                <a:lnTo>
                  <a:pt x="33274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04634" y="3946525"/>
            <a:ext cx="331470" cy="518159"/>
          </a:xfrm>
          <a:custGeom>
            <a:avLst/>
            <a:gdLst/>
            <a:ahLst/>
            <a:cxnLst/>
            <a:rect l="l" t="t" r="r" b="b"/>
            <a:pathLst>
              <a:path w="331470" h="518160">
                <a:moveTo>
                  <a:pt x="0" y="518160"/>
                </a:moveTo>
                <a:lnTo>
                  <a:pt x="331470" y="518160"/>
                </a:lnTo>
                <a:lnTo>
                  <a:pt x="33147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36105" y="3946525"/>
            <a:ext cx="329565" cy="518159"/>
          </a:xfrm>
          <a:custGeom>
            <a:avLst/>
            <a:gdLst/>
            <a:ahLst/>
            <a:cxnLst/>
            <a:rect l="l" t="t" r="r" b="b"/>
            <a:pathLst>
              <a:path w="329565" h="518160">
                <a:moveTo>
                  <a:pt x="0" y="518160"/>
                </a:moveTo>
                <a:lnTo>
                  <a:pt x="329565" y="518160"/>
                </a:lnTo>
                <a:lnTo>
                  <a:pt x="329565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65669" y="3946525"/>
            <a:ext cx="330835" cy="518159"/>
          </a:xfrm>
          <a:custGeom>
            <a:avLst/>
            <a:gdLst/>
            <a:ahLst/>
            <a:cxnLst/>
            <a:rect l="l" t="t" r="r" b="b"/>
            <a:pathLst>
              <a:path w="330834" h="518160">
                <a:moveTo>
                  <a:pt x="0" y="518160"/>
                </a:moveTo>
                <a:lnTo>
                  <a:pt x="330834" y="518160"/>
                </a:lnTo>
                <a:lnTo>
                  <a:pt x="330834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96505" y="3946525"/>
            <a:ext cx="330835" cy="518159"/>
          </a:xfrm>
          <a:custGeom>
            <a:avLst/>
            <a:gdLst/>
            <a:ahLst/>
            <a:cxnLst/>
            <a:rect l="l" t="t" r="r" b="b"/>
            <a:pathLst>
              <a:path w="330834" h="518160">
                <a:moveTo>
                  <a:pt x="0" y="518160"/>
                </a:moveTo>
                <a:lnTo>
                  <a:pt x="330834" y="518160"/>
                </a:lnTo>
                <a:lnTo>
                  <a:pt x="330834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27340" y="3946525"/>
            <a:ext cx="330835" cy="518159"/>
          </a:xfrm>
          <a:custGeom>
            <a:avLst/>
            <a:gdLst/>
            <a:ahLst/>
            <a:cxnLst/>
            <a:rect l="l" t="t" r="r" b="b"/>
            <a:pathLst>
              <a:path w="330834" h="518160">
                <a:moveTo>
                  <a:pt x="0" y="518160"/>
                </a:moveTo>
                <a:lnTo>
                  <a:pt x="330834" y="518160"/>
                </a:lnTo>
                <a:lnTo>
                  <a:pt x="330834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9925" y="4464684"/>
            <a:ext cx="498475" cy="396240"/>
          </a:xfrm>
          <a:custGeom>
            <a:avLst/>
            <a:gdLst/>
            <a:ahLst/>
            <a:cxnLst/>
            <a:rect l="l" t="t" r="r" b="b"/>
            <a:pathLst>
              <a:path w="498475" h="396239">
                <a:moveTo>
                  <a:pt x="0" y="396239"/>
                </a:moveTo>
                <a:lnTo>
                  <a:pt x="498475" y="396239"/>
                </a:lnTo>
                <a:lnTo>
                  <a:pt x="49847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68400" y="4464684"/>
            <a:ext cx="355600" cy="396240"/>
          </a:xfrm>
          <a:custGeom>
            <a:avLst/>
            <a:gdLst/>
            <a:ahLst/>
            <a:cxnLst/>
            <a:rect l="l" t="t" r="r" b="b"/>
            <a:pathLst>
              <a:path w="355600" h="396239">
                <a:moveTo>
                  <a:pt x="0" y="396239"/>
                </a:moveTo>
                <a:lnTo>
                  <a:pt x="355600" y="396239"/>
                </a:lnTo>
                <a:lnTo>
                  <a:pt x="35560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4000" y="4464684"/>
            <a:ext cx="368300" cy="396240"/>
          </a:xfrm>
          <a:custGeom>
            <a:avLst/>
            <a:gdLst/>
            <a:ahLst/>
            <a:cxnLst/>
            <a:rect l="l" t="t" r="r" b="b"/>
            <a:pathLst>
              <a:path w="368300" h="396239">
                <a:moveTo>
                  <a:pt x="0" y="396239"/>
                </a:moveTo>
                <a:lnTo>
                  <a:pt x="368300" y="396239"/>
                </a:lnTo>
                <a:lnTo>
                  <a:pt x="36830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92300" y="4464684"/>
            <a:ext cx="403225" cy="396240"/>
          </a:xfrm>
          <a:custGeom>
            <a:avLst/>
            <a:gdLst/>
            <a:ahLst/>
            <a:cxnLst/>
            <a:rect l="l" t="t" r="r" b="b"/>
            <a:pathLst>
              <a:path w="403225" h="396239">
                <a:moveTo>
                  <a:pt x="0" y="396239"/>
                </a:moveTo>
                <a:lnTo>
                  <a:pt x="403225" y="396239"/>
                </a:lnTo>
                <a:lnTo>
                  <a:pt x="403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95525" y="4464684"/>
            <a:ext cx="331470" cy="396240"/>
          </a:xfrm>
          <a:custGeom>
            <a:avLst/>
            <a:gdLst/>
            <a:ahLst/>
            <a:cxnLst/>
            <a:rect l="l" t="t" r="r" b="b"/>
            <a:pathLst>
              <a:path w="331469" h="396239">
                <a:moveTo>
                  <a:pt x="0" y="396239"/>
                </a:moveTo>
                <a:lnTo>
                  <a:pt x="331469" y="396239"/>
                </a:lnTo>
                <a:lnTo>
                  <a:pt x="331469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26995" y="4464684"/>
            <a:ext cx="333375" cy="396240"/>
          </a:xfrm>
          <a:custGeom>
            <a:avLst/>
            <a:gdLst/>
            <a:ahLst/>
            <a:cxnLst/>
            <a:rect l="l" t="t" r="r" b="b"/>
            <a:pathLst>
              <a:path w="333375" h="396239">
                <a:moveTo>
                  <a:pt x="0" y="396239"/>
                </a:moveTo>
                <a:lnTo>
                  <a:pt x="333375" y="396239"/>
                </a:lnTo>
                <a:lnTo>
                  <a:pt x="33337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60370" y="4464684"/>
            <a:ext cx="332105" cy="396240"/>
          </a:xfrm>
          <a:custGeom>
            <a:avLst/>
            <a:gdLst/>
            <a:ahLst/>
            <a:cxnLst/>
            <a:rect l="l" t="t" r="r" b="b"/>
            <a:pathLst>
              <a:path w="332104" h="396239">
                <a:moveTo>
                  <a:pt x="0" y="396239"/>
                </a:moveTo>
                <a:lnTo>
                  <a:pt x="332105" y="396239"/>
                </a:lnTo>
                <a:lnTo>
                  <a:pt x="33210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92475" y="4464684"/>
            <a:ext cx="330200" cy="396240"/>
          </a:xfrm>
          <a:custGeom>
            <a:avLst/>
            <a:gdLst/>
            <a:ahLst/>
            <a:cxnLst/>
            <a:rect l="l" t="t" r="r" b="b"/>
            <a:pathLst>
              <a:path w="330200" h="396239">
                <a:moveTo>
                  <a:pt x="0" y="396239"/>
                </a:moveTo>
                <a:lnTo>
                  <a:pt x="330200" y="396239"/>
                </a:lnTo>
                <a:lnTo>
                  <a:pt x="33020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22675" y="4464684"/>
            <a:ext cx="331470" cy="396240"/>
          </a:xfrm>
          <a:custGeom>
            <a:avLst/>
            <a:gdLst/>
            <a:ahLst/>
            <a:cxnLst/>
            <a:rect l="l" t="t" r="r" b="b"/>
            <a:pathLst>
              <a:path w="331470" h="396239">
                <a:moveTo>
                  <a:pt x="0" y="396239"/>
                </a:moveTo>
                <a:lnTo>
                  <a:pt x="331470" y="396239"/>
                </a:lnTo>
                <a:lnTo>
                  <a:pt x="33147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54145" y="4464684"/>
            <a:ext cx="331470" cy="396240"/>
          </a:xfrm>
          <a:custGeom>
            <a:avLst/>
            <a:gdLst/>
            <a:ahLst/>
            <a:cxnLst/>
            <a:rect l="l" t="t" r="r" b="b"/>
            <a:pathLst>
              <a:path w="331470" h="396239">
                <a:moveTo>
                  <a:pt x="0" y="396239"/>
                </a:moveTo>
                <a:lnTo>
                  <a:pt x="331470" y="396239"/>
                </a:lnTo>
                <a:lnTo>
                  <a:pt x="33147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85615" y="4464684"/>
            <a:ext cx="331470" cy="396240"/>
          </a:xfrm>
          <a:custGeom>
            <a:avLst/>
            <a:gdLst/>
            <a:ahLst/>
            <a:cxnLst/>
            <a:rect l="l" t="t" r="r" b="b"/>
            <a:pathLst>
              <a:path w="331470" h="396239">
                <a:moveTo>
                  <a:pt x="0" y="396239"/>
                </a:moveTo>
                <a:lnTo>
                  <a:pt x="331470" y="396239"/>
                </a:lnTo>
                <a:lnTo>
                  <a:pt x="33147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17084" y="4464684"/>
            <a:ext cx="331470" cy="396240"/>
          </a:xfrm>
          <a:custGeom>
            <a:avLst/>
            <a:gdLst/>
            <a:ahLst/>
            <a:cxnLst/>
            <a:rect l="l" t="t" r="r" b="b"/>
            <a:pathLst>
              <a:path w="331470" h="396239">
                <a:moveTo>
                  <a:pt x="0" y="396239"/>
                </a:moveTo>
                <a:lnTo>
                  <a:pt x="331470" y="396239"/>
                </a:lnTo>
                <a:lnTo>
                  <a:pt x="33147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48554" y="4464684"/>
            <a:ext cx="331470" cy="396240"/>
          </a:xfrm>
          <a:custGeom>
            <a:avLst/>
            <a:gdLst/>
            <a:ahLst/>
            <a:cxnLst/>
            <a:rect l="l" t="t" r="r" b="b"/>
            <a:pathLst>
              <a:path w="331470" h="396239">
                <a:moveTo>
                  <a:pt x="0" y="396239"/>
                </a:moveTo>
                <a:lnTo>
                  <a:pt x="331470" y="396239"/>
                </a:lnTo>
                <a:lnTo>
                  <a:pt x="33147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80025" y="4464684"/>
            <a:ext cx="331470" cy="396240"/>
          </a:xfrm>
          <a:custGeom>
            <a:avLst/>
            <a:gdLst/>
            <a:ahLst/>
            <a:cxnLst/>
            <a:rect l="l" t="t" r="r" b="b"/>
            <a:pathLst>
              <a:path w="331470" h="396239">
                <a:moveTo>
                  <a:pt x="0" y="396239"/>
                </a:moveTo>
                <a:lnTo>
                  <a:pt x="331470" y="396239"/>
                </a:lnTo>
                <a:lnTo>
                  <a:pt x="33147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11495" y="4464684"/>
            <a:ext cx="329565" cy="396240"/>
          </a:xfrm>
          <a:custGeom>
            <a:avLst/>
            <a:gdLst/>
            <a:ahLst/>
            <a:cxnLst/>
            <a:rect l="l" t="t" r="r" b="b"/>
            <a:pathLst>
              <a:path w="329564" h="396239">
                <a:moveTo>
                  <a:pt x="0" y="396239"/>
                </a:moveTo>
                <a:lnTo>
                  <a:pt x="329564" y="396239"/>
                </a:lnTo>
                <a:lnTo>
                  <a:pt x="32956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41059" y="4464684"/>
            <a:ext cx="330835" cy="396240"/>
          </a:xfrm>
          <a:custGeom>
            <a:avLst/>
            <a:gdLst/>
            <a:ahLst/>
            <a:cxnLst/>
            <a:rect l="l" t="t" r="r" b="b"/>
            <a:pathLst>
              <a:path w="330835" h="396239">
                <a:moveTo>
                  <a:pt x="0" y="396239"/>
                </a:moveTo>
                <a:lnTo>
                  <a:pt x="330835" y="396239"/>
                </a:lnTo>
                <a:lnTo>
                  <a:pt x="33083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71895" y="4464684"/>
            <a:ext cx="332740" cy="396240"/>
          </a:xfrm>
          <a:custGeom>
            <a:avLst/>
            <a:gdLst/>
            <a:ahLst/>
            <a:cxnLst/>
            <a:rect l="l" t="t" r="r" b="b"/>
            <a:pathLst>
              <a:path w="332740" h="396239">
                <a:moveTo>
                  <a:pt x="0" y="396239"/>
                </a:moveTo>
                <a:lnTo>
                  <a:pt x="332740" y="396239"/>
                </a:lnTo>
                <a:lnTo>
                  <a:pt x="33274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04634" y="4464684"/>
            <a:ext cx="331470" cy="396240"/>
          </a:xfrm>
          <a:custGeom>
            <a:avLst/>
            <a:gdLst/>
            <a:ahLst/>
            <a:cxnLst/>
            <a:rect l="l" t="t" r="r" b="b"/>
            <a:pathLst>
              <a:path w="331470" h="396239">
                <a:moveTo>
                  <a:pt x="0" y="396239"/>
                </a:moveTo>
                <a:lnTo>
                  <a:pt x="331470" y="396239"/>
                </a:lnTo>
                <a:lnTo>
                  <a:pt x="33147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36105" y="4464684"/>
            <a:ext cx="329565" cy="396240"/>
          </a:xfrm>
          <a:custGeom>
            <a:avLst/>
            <a:gdLst/>
            <a:ahLst/>
            <a:cxnLst/>
            <a:rect l="l" t="t" r="r" b="b"/>
            <a:pathLst>
              <a:path w="329565" h="396239">
                <a:moveTo>
                  <a:pt x="0" y="396239"/>
                </a:moveTo>
                <a:lnTo>
                  <a:pt x="329565" y="396239"/>
                </a:lnTo>
                <a:lnTo>
                  <a:pt x="32956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65669" y="4464684"/>
            <a:ext cx="330835" cy="396240"/>
          </a:xfrm>
          <a:custGeom>
            <a:avLst/>
            <a:gdLst/>
            <a:ahLst/>
            <a:cxnLst/>
            <a:rect l="l" t="t" r="r" b="b"/>
            <a:pathLst>
              <a:path w="330834" h="396239">
                <a:moveTo>
                  <a:pt x="0" y="396239"/>
                </a:moveTo>
                <a:lnTo>
                  <a:pt x="330834" y="396239"/>
                </a:lnTo>
                <a:lnTo>
                  <a:pt x="33083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96505" y="4464684"/>
            <a:ext cx="330835" cy="396240"/>
          </a:xfrm>
          <a:custGeom>
            <a:avLst/>
            <a:gdLst/>
            <a:ahLst/>
            <a:cxnLst/>
            <a:rect l="l" t="t" r="r" b="b"/>
            <a:pathLst>
              <a:path w="330834" h="396239">
                <a:moveTo>
                  <a:pt x="0" y="396239"/>
                </a:moveTo>
                <a:lnTo>
                  <a:pt x="330834" y="396239"/>
                </a:lnTo>
                <a:lnTo>
                  <a:pt x="33083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27340" y="4464684"/>
            <a:ext cx="330835" cy="396240"/>
          </a:xfrm>
          <a:custGeom>
            <a:avLst/>
            <a:gdLst/>
            <a:ahLst/>
            <a:cxnLst/>
            <a:rect l="l" t="t" r="r" b="b"/>
            <a:pathLst>
              <a:path w="330834" h="396239">
                <a:moveTo>
                  <a:pt x="0" y="396239"/>
                </a:moveTo>
                <a:lnTo>
                  <a:pt x="330834" y="396239"/>
                </a:lnTo>
                <a:lnTo>
                  <a:pt x="33083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9925" y="4860925"/>
            <a:ext cx="498475" cy="396875"/>
          </a:xfrm>
          <a:custGeom>
            <a:avLst/>
            <a:gdLst/>
            <a:ahLst/>
            <a:cxnLst/>
            <a:rect l="l" t="t" r="r" b="b"/>
            <a:pathLst>
              <a:path w="498475" h="396875">
                <a:moveTo>
                  <a:pt x="0" y="396366"/>
                </a:moveTo>
                <a:lnTo>
                  <a:pt x="498475" y="396366"/>
                </a:lnTo>
                <a:lnTo>
                  <a:pt x="498475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68400" y="4860925"/>
            <a:ext cx="355600" cy="396875"/>
          </a:xfrm>
          <a:custGeom>
            <a:avLst/>
            <a:gdLst/>
            <a:ahLst/>
            <a:cxnLst/>
            <a:rect l="l" t="t" r="r" b="b"/>
            <a:pathLst>
              <a:path w="355600" h="396875">
                <a:moveTo>
                  <a:pt x="0" y="396366"/>
                </a:moveTo>
                <a:lnTo>
                  <a:pt x="355600" y="396366"/>
                </a:lnTo>
                <a:lnTo>
                  <a:pt x="355600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24000" y="4860925"/>
            <a:ext cx="368300" cy="396875"/>
          </a:xfrm>
          <a:custGeom>
            <a:avLst/>
            <a:gdLst/>
            <a:ahLst/>
            <a:cxnLst/>
            <a:rect l="l" t="t" r="r" b="b"/>
            <a:pathLst>
              <a:path w="368300" h="396875">
                <a:moveTo>
                  <a:pt x="0" y="396366"/>
                </a:moveTo>
                <a:lnTo>
                  <a:pt x="368300" y="396366"/>
                </a:lnTo>
                <a:lnTo>
                  <a:pt x="368300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92300" y="4860925"/>
            <a:ext cx="403225" cy="396875"/>
          </a:xfrm>
          <a:custGeom>
            <a:avLst/>
            <a:gdLst/>
            <a:ahLst/>
            <a:cxnLst/>
            <a:rect l="l" t="t" r="r" b="b"/>
            <a:pathLst>
              <a:path w="403225" h="396875">
                <a:moveTo>
                  <a:pt x="0" y="396366"/>
                </a:moveTo>
                <a:lnTo>
                  <a:pt x="403225" y="396366"/>
                </a:lnTo>
                <a:lnTo>
                  <a:pt x="403225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95525" y="4860925"/>
            <a:ext cx="331470" cy="396875"/>
          </a:xfrm>
          <a:custGeom>
            <a:avLst/>
            <a:gdLst/>
            <a:ahLst/>
            <a:cxnLst/>
            <a:rect l="l" t="t" r="r" b="b"/>
            <a:pathLst>
              <a:path w="331469" h="396875">
                <a:moveTo>
                  <a:pt x="0" y="396366"/>
                </a:moveTo>
                <a:lnTo>
                  <a:pt x="331469" y="396366"/>
                </a:lnTo>
                <a:lnTo>
                  <a:pt x="331469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26995" y="4860925"/>
            <a:ext cx="333375" cy="396875"/>
          </a:xfrm>
          <a:custGeom>
            <a:avLst/>
            <a:gdLst/>
            <a:ahLst/>
            <a:cxnLst/>
            <a:rect l="l" t="t" r="r" b="b"/>
            <a:pathLst>
              <a:path w="333375" h="396875">
                <a:moveTo>
                  <a:pt x="0" y="396366"/>
                </a:moveTo>
                <a:lnTo>
                  <a:pt x="333375" y="396366"/>
                </a:lnTo>
                <a:lnTo>
                  <a:pt x="333375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60370" y="4860925"/>
            <a:ext cx="332105" cy="396875"/>
          </a:xfrm>
          <a:custGeom>
            <a:avLst/>
            <a:gdLst/>
            <a:ahLst/>
            <a:cxnLst/>
            <a:rect l="l" t="t" r="r" b="b"/>
            <a:pathLst>
              <a:path w="332104" h="396875">
                <a:moveTo>
                  <a:pt x="0" y="396366"/>
                </a:moveTo>
                <a:lnTo>
                  <a:pt x="332105" y="396366"/>
                </a:lnTo>
                <a:lnTo>
                  <a:pt x="332105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92475" y="4860925"/>
            <a:ext cx="330200" cy="396875"/>
          </a:xfrm>
          <a:custGeom>
            <a:avLst/>
            <a:gdLst/>
            <a:ahLst/>
            <a:cxnLst/>
            <a:rect l="l" t="t" r="r" b="b"/>
            <a:pathLst>
              <a:path w="330200" h="396875">
                <a:moveTo>
                  <a:pt x="0" y="396366"/>
                </a:moveTo>
                <a:lnTo>
                  <a:pt x="330200" y="396366"/>
                </a:lnTo>
                <a:lnTo>
                  <a:pt x="330200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22675" y="4860925"/>
            <a:ext cx="331470" cy="396875"/>
          </a:xfrm>
          <a:custGeom>
            <a:avLst/>
            <a:gdLst/>
            <a:ahLst/>
            <a:cxnLst/>
            <a:rect l="l" t="t" r="r" b="b"/>
            <a:pathLst>
              <a:path w="331470" h="396875">
                <a:moveTo>
                  <a:pt x="0" y="396366"/>
                </a:moveTo>
                <a:lnTo>
                  <a:pt x="331470" y="396366"/>
                </a:lnTo>
                <a:lnTo>
                  <a:pt x="331470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54145" y="4860925"/>
            <a:ext cx="331470" cy="396875"/>
          </a:xfrm>
          <a:custGeom>
            <a:avLst/>
            <a:gdLst/>
            <a:ahLst/>
            <a:cxnLst/>
            <a:rect l="l" t="t" r="r" b="b"/>
            <a:pathLst>
              <a:path w="331470" h="396875">
                <a:moveTo>
                  <a:pt x="0" y="396366"/>
                </a:moveTo>
                <a:lnTo>
                  <a:pt x="331470" y="396366"/>
                </a:lnTo>
                <a:lnTo>
                  <a:pt x="331470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85615" y="4860925"/>
            <a:ext cx="331470" cy="396875"/>
          </a:xfrm>
          <a:custGeom>
            <a:avLst/>
            <a:gdLst/>
            <a:ahLst/>
            <a:cxnLst/>
            <a:rect l="l" t="t" r="r" b="b"/>
            <a:pathLst>
              <a:path w="331470" h="396875">
                <a:moveTo>
                  <a:pt x="0" y="396366"/>
                </a:moveTo>
                <a:lnTo>
                  <a:pt x="331470" y="396366"/>
                </a:lnTo>
                <a:lnTo>
                  <a:pt x="331470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17084" y="4860925"/>
            <a:ext cx="331470" cy="396875"/>
          </a:xfrm>
          <a:custGeom>
            <a:avLst/>
            <a:gdLst/>
            <a:ahLst/>
            <a:cxnLst/>
            <a:rect l="l" t="t" r="r" b="b"/>
            <a:pathLst>
              <a:path w="331470" h="396875">
                <a:moveTo>
                  <a:pt x="0" y="396366"/>
                </a:moveTo>
                <a:lnTo>
                  <a:pt x="331470" y="396366"/>
                </a:lnTo>
                <a:lnTo>
                  <a:pt x="331470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48554" y="4860925"/>
            <a:ext cx="331470" cy="396875"/>
          </a:xfrm>
          <a:custGeom>
            <a:avLst/>
            <a:gdLst/>
            <a:ahLst/>
            <a:cxnLst/>
            <a:rect l="l" t="t" r="r" b="b"/>
            <a:pathLst>
              <a:path w="331470" h="396875">
                <a:moveTo>
                  <a:pt x="0" y="396366"/>
                </a:moveTo>
                <a:lnTo>
                  <a:pt x="331470" y="396366"/>
                </a:lnTo>
                <a:lnTo>
                  <a:pt x="331470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280025" y="4860925"/>
            <a:ext cx="331470" cy="396875"/>
          </a:xfrm>
          <a:custGeom>
            <a:avLst/>
            <a:gdLst/>
            <a:ahLst/>
            <a:cxnLst/>
            <a:rect l="l" t="t" r="r" b="b"/>
            <a:pathLst>
              <a:path w="331470" h="396875">
                <a:moveTo>
                  <a:pt x="0" y="396366"/>
                </a:moveTo>
                <a:lnTo>
                  <a:pt x="331470" y="396366"/>
                </a:lnTo>
                <a:lnTo>
                  <a:pt x="331470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611495" y="4860925"/>
            <a:ext cx="329565" cy="396875"/>
          </a:xfrm>
          <a:custGeom>
            <a:avLst/>
            <a:gdLst/>
            <a:ahLst/>
            <a:cxnLst/>
            <a:rect l="l" t="t" r="r" b="b"/>
            <a:pathLst>
              <a:path w="329564" h="396875">
                <a:moveTo>
                  <a:pt x="0" y="396366"/>
                </a:moveTo>
                <a:lnTo>
                  <a:pt x="329564" y="396366"/>
                </a:lnTo>
                <a:lnTo>
                  <a:pt x="329564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41059" y="4860925"/>
            <a:ext cx="330835" cy="396875"/>
          </a:xfrm>
          <a:custGeom>
            <a:avLst/>
            <a:gdLst/>
            <a:ahLst/>
            <a:cxnLst/>
            <a:rect l="l" t="t" r="r" b="b"/>
            <a:pathLst>
              <a:path w="330835" h="396875">
                <a:moveTo>
                  <a:pt x="0" y="396366"/>
                </a:moveTo>
                <a:lnTo>
                  <a:pt x="330835" y="396366"/>
                </a:lnTo>
                <a:lnTo>
                  <a:pt x="330835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71895" y="4860925"/>
            <a:ext cx="332740" cy="396875"/>
          </a:xfrm>
          <a:custGeom>
            <a:avLst/>
            <a:gdLst/>
            <a:ahLst/>
            <a:cxnLst/>
            <a:rect l="l" t="t" r="r" b="b"/>
            <a:pathLst>
              <a:path w="332740" h="396875">
                <a:moveTo>
                  <a:pt x="0" y="396366"/>
                </a:moveTo>
                <a:lnTo>
                  <a:pt x="332740" y="396366"/>
                </a:lnTo>
                <a:lnTo>
                  <a:pt x="332740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04634" y="4860925"/>
            <a:ext cx="331470" cy="396875"/>
          </a:xfrm>
          <a:custGeom>
            <a:avLst/>
            <a:gdLst/>
            <a:ahLst/>
            <a:cxnLst/>
            <a:rect l="l" t="t" r="r" b="b"/>
            <a:pathLst>
              <a:path w="331470" h="396875">
                <a:moveTo>
                  <a:pt x="0" y="396366"/>
                </a:moveTo>
                <a:lnTo>
                  <a:pt x="331470" y="396366"/>
                </a:lnTo>
                <a:lnTo>
                  <a:pt x="331470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36105" y="4860925"/>
            <a:ext cx="329565" cy="396875"/>
          </a:xfrm>
          <a:custGeom>
            <a:avLst/>
            <a:gdLst/>
            <a:ahLst/>
            <a:cxnLst/>
            <a:rect l="l" t="t" r="r" b="b"/>
            <a:pathLst>
              <a:path w="329565" h="396875">
                <a:moveTo>
                  <a:pt x="0" y="396366"/>
                </a:moveTo>
                <a:lnTo>
                  <a:pt x="329565" y="396366"/>
                </a:lnTo>
                <a:lnTo>
                  <a:pt x="329565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65669" y="4860925"/>
            <a:ext cx="330835" cy="396875"/>
          </a:xfrm>
          <a:custGeom>
            <a:avLst/>
            <a:gdLst/>
            <a:ahLst/>
            <a:cxnLst/>
            <a:rect l="l" t="t" r="r" b="b"/>
            <a:pathLst>
              <a:path w="330834" h="396875">
                <a:moveTo>
                  <a:pt x="0" y="396366"/>
                </a:moveTo>
                <a:lnTo>
                  <a:pt x="330834" y="396366"/>
                </a:lnTo>
                <a:lnTo>
                  <a:pt x="330834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96505" y="4860925"/>
            <a:ext cx="330835" cy="396875"/>
          </a:xfrm>
          <a:custGeom>
            <a:avLst/>
            <a:gdLst/>
            <a:ahLst/>
            <a:cxnLst/>
            <a:rect l="l" t="t" r="r" b="b"/>
            <a:pathLst>
              <a:path w="330834" h="396875">
                <a:moveTo>
                  <a:pt x="0" y="396366"/>
                </a:moveTo>
                <a:lnTo>
                  <a:pt x="330834" y="396366"/>
                </a:lnTo>
                <a:lnTo>
                  <a:pt x="330834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27340" y="4860925"/>
            <a:ext cx="330835" cy="396875"/>
          </a:xfrm>
          <a:custGeom>
            <a:avLst/>
            <a:gdLst/>
            <a:ahLst/>
            <a:cxnLst/>
            <a:rect l="l" t="t" r="r" b="b"/>
            <a:pathLst>
              <a:path w="330834" h="396875">
                <a:moveTo>
                  <a:pt x="0" y="396366"/>
                </a:moveTo>
                <a:lnTo>
                  <a:pt x="330834" y="396366"/>
                </a:lnTo>
                <a:lnTo>
                  <a:pt x="330834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69925" y="5257355"/>
            <a:ext cx="498475" cy="410209"/>
          </a:xfrm>
          <a:custGeom>
            <a:avLst/>
            <a:gdLst/>
            <a:ahLst/>
            <a:cxnLst/>
            <a:rect l="l" t="t" r="r" b="b"/>
            <a:pathLst>
              <a:path w="498475" h="410210">
                <a:moveTo>
                  <a:pt x="0" y="409600"/>
                </a:moveTo>
                <a:lnTo>
                  <a:pt x="498475" y="409600"/>
                </a:lnTo>
                <a:lnTo>
                  <a:pt x="498475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68400" y="5257355"/>
            <a:ext cx="355600" cy="410209"/>
          </a:xfrm>
          <a:custGeom>
            <a:avLst/>
            <a:gdLst/>
            <a:ahLst/>
            <a:cxnLst/>
            <a:rect l="l" t="t" r="r" b="b"/>
            <a:pathLst>
              <a:path w="355600" h="410210">
                <a:moveTo>
                  <a:pt x="0" y="409600"/>
                </a:moveTo>
                <a:lnTo>
                  <a:pt x="355600" y="409600"/>
                </a:lnTo>
                <a:lnTo>
                  <a:pt x="355600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524000" y="5257355"/>
            <a:ext cx="368300" cy="410209"/>
          </a:xfrm>
          <a:custGeom>
            <a:avLst/>
            <a:gdLst/>
            <a:ahLst/>
            <a:cxnLst/>
            <a:rect l="l" t="t" r="r" b="b"/>
            <a:pathLst>
              <a:path w="368300" h="410210">
                <a:moveTo>
                  <a:pt x="0" y="409600"/>
                </a:moveTo>
                <a:lnTo>
                  <a:pt x="368300" y="409600"/>
                </a:lnTo>
                <a:lnTo>
                  <a:pt x="368300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92300" y="5257355"/>
            <a:ext cx="403225" cy="410209"/>
          </a:xfrm>
          <a:custGeom>
            <a:avLst/>
            <a:gdLst/>
            <a:ahLst/>
            <a:cxnLst/>
            <a:rect l="l" t="t" r="r" b="b"/>
            <a:pathLst>
              <a:path w="403225" h="410210">
                <a:moveTo>
                  <a:pt x="0" y="409600"/>
                </a:moveTo>
                <a:lnTo>
                  <a:pt x="403225" y="409600"/>
                </a:lnTo>
                <a:lnTo>
                  <a:pt x="403225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295525" y="5257355"/>
            <a:ext cx="331470" cy="410209"/>
          </a:xfrm>
          <a:custGeom>
            <a:avLst/>
            <a:gdLst/>
            <a:ahLst/>
            <a:cxnLst/>
            <a:rect l="l" t="t" r="r" b="b"/>
            <a:pathLst>
              <a:path w="331469" h="410210">
                <a:moveTo>
                  <a:pt x="0" y="409600"/>
                </a:moveTo>
                <a:lnTo>
                  <a:pt x="331469" y="409600"/>
                </a:lnTo>
                <a:lnTo>
                  <a:pt x="331469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626995" y="5257355"/>
            <a:ext cx="333375" cy="410209"/>
          </a:xfrm>
          <a:custGeom>
            <a:avLst/>
            <a:gdLst/>
            <a:ahLst/>
            <a:cxnLst/>
            <a:rect l="l" t="t" r="r" b="b"/>
            <a:pathLst>
              <a:path w="333375" h="410210">
                <a:moveTo>
                  <a:pt x="0" y="409600"/>
                </a:moveTo>
                <a:lnTo>
                  <a:pt x="333375" y="409600"/>
                </a:lnTo>
                <a:lnTo>
                  <a:pt x="333375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60370" y="5257355"/>
            <a:ext cx="332105" cy="410209"/>
          </a:xfrm>
          <a:custGeom>
            <a:avLst/>
            <a:gdLst/>
            <a:ahLst/>
            <a:cxnLst/>
            <a:rect l="l" t="t" r="r" b="b"/>
            <a:pathLst>
              <a:path w="332104" h="410210">
                <a:moveTo>
                  <a:pt x="0" y="409600"/>
                </a:moveTo>
                <a:lnTo>
                  <a:pt x="332105" y="409600"/>
                </a:lnTo>
                <a:lnTo>
                  <a:pt x="332105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292475" y="5257355"/>
            <a:ext cx="330200" cy="410209"/>
          </a:xfrm>
          <a:custGeom>
            <a:avLst/>
            <a:gdLst/>
            <a:ahLst/>
            <a:cxnLst/>
            <a:rect l="l" t="t" r="r" b="b"/>
            <a:pathLst>
              <a:path w="330200" h="410210">
                <a:moveTo>
                  <a:pt x="0" y="409600"/>
                </a:moveTo>
                <a:lnTo>
                  <a:pt x="330200" y="409600"/>
                </a:lnTo>
                <a:lnTo>
                  <a:pt x="330200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622675" y="5257355"/>
            <a:ext cx="331470" cy="410209"/>
          </a:xfrm>
          <a:custGeom>
            <a:avLst/>
            <a:gdLst/>
            <a:ahLst/>
            <a:cxnLst/>
            <a:rect l="l" t="t" r="r" b="b"/>
            <a:pathLst>
              <a:path w="331470" h="410210">
                <a:moveTo>
                  <a:pt x="0" y="409600"/>
                </a:moveTo>
                <a:lnTo>
                  <a:pt x="331470" y="409600"/>
                </a:lnTo>
                <a:lnTo>
                  <a:pt x="331470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954145" y="5257355"/>
            <a:ext cx="331470" cy="410209"/>
          </a:xfrm>
          <a:custGeom>
            <a:avLst/>
            <a:gdLst/>
            <a:ahLst/>
            <a:cxnLst/>
            <a:rect l="l" t="t" r="r" b="b"/>
            <a:pathLst>
              <a:path w="331470" h="410210">
                <a:moveTo>
                  <a:pt x="0" y="409600"/>
                </a:moveTo>
                <a:lnTo>
                  <a:pt x="331470" y="409600"/>
                </a:lnTo>
                <a:lnTo>
                  <a:pt x="331470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85615" y="5257355"/>
            <a:ext cx="331470" cy="410209"/>
          </a:xfrm>
          <a:custGeom>
            <a:avLst/>
            <a:gdLst/>
            <a:ahLst/>
            <a:cxnLst/>
            <a:rect l="l" t="t" r="r" b="b"/>
            <a:pathLst>
              <a:path w="331470" h="410210">
                <a:moveTo>
                  <a:pt x="0" y="409600"/>
                </a:moveTo>
                <a:lnTo>
                  <a:pt x="331470" y="409600"/>
                </a:lnTo>
                <a:lnTo>
                  <a:pt x="331470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617084" y="5257355"/>
            <a:ext cx="331470" cy="410209"/>
          </a:xfrm>
          <a:custGeom>
            <a:avLst/>
            <a:gdLst/>
            <a:ahLst/>
            <a:cxnLst/>
            <a:rect l="l" t="t" r="r" b="b"/>
            <a:pathLst>
              <a:path w="331470" h="410210">
                <a:moveTo>
                  <a:pt x="0" y="409600"/>
                </a:moveTo>
                <a:lnTo>
                  <a:pt x="331470" y="409600"/>
                </a:lnTo>
                <a:lnTo>
                  <a:pt x="331470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948554" y="5257355"/>
            <a:ext cx="331470" cy="410209"/>
          </a:xfrm>
          <a:custGeom>
            <a:avLst/>
            <a:gdLst/>
            <a:ahLst/>
            <a:cxnLst/>
            <a:rect l="l" t="t" r="r" b="b"/>
            <a:pathLst>
              <a:path w="331470" h="410210">
                <a:moveTo>
                  <a:pt x="0" y="409600"/>
                </a:moveTo>
                <a:lnTo>
                  <a:pt x="331470" y="409600"/>
                </a:lnTo>
                <a:lnTo>
                  <a:pt x="331470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280025" y="5257355"/>
            <a:ext cx="331470" cy="410209"/>
          </a:xfrm>
          <a:custGeom>
            <a:avLst/>
            <a:gdLst/>
            <a:ahLst/>
            <a:cxnLst/>
            <a:rect l="l" t="t" r="r" b="b"/>
            <a:pathLst>
              <a:path w="331470" h="410210">
                <a:moveTo>
                  <a:pt x="0" y="409600"/>
                </a:moveTo>
                <a:lnTo>
                  <a:pt x="331470" y="409600"/>
                </a:lnTo>
                <a:lnTo>
                  <a:pt x="331470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611495" y="5257355"/>
            <a:ext cx="329565" cy="410209"/>
          </a:xfrm>
          <a:custGeom>
            <a:avLst/>
            <a:gdLst/>
            <a:ahLst/>
            <a:cxnLst/>
            <a:rect l="l" t="t" r="r" b="b"/>
            <a:pathLst>
              <a:path w="329564" h="410210">
                <a:moveTo>
                  <a:pt x="0" y="409600"/>
                </a:moveTo>
                <a:lnTo>
                  <a:pt x="329564" y="409600"/>
                </a:lnTo>
                <a:lnTo>
                  <a:pt x="329564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941059" y="5257355"/>
            <a:ext cx="330835" cy="410209"/>
          </a:xfrm>
          <a:custGeom>
            <a:avLst/>
            <a:gdLst/>
            <a:ahLst/>
            <a:cxnLst/>
            <a:rect l="l" t="t" r="r" b="b"/>
            <a:pathLst>
              <a:path w="330835" h="410210">
                <a:moveTo>
                  <a:pt x="0" y="409600"/>
                </a:moveTo>
                <a:lnTo>
                  <a:pt x="330835" y="409600"/>
                </a:lnTo>
                <a:lnTo>
                  <a:pt x="330835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271895" y="5257355"/>
            <a:ext cx="332740" cy="410209"/>
          </a:xfrm>
          <a:custGeom>
            <a:avLst/>
            <a:gdLst/>
            <a:ahLst/>
            <a:cxnLst/>
            <a:rect l="l" t="t" r="r" b="b"/>
            <a:pathLst>
              <a:path w="332740" h="410210">
                <a:moveTo>
                  <a:pt x="0" y="409600"/>
                </a:moveTo>
                <a:lnTo>
                  <a:pt x="332740" y="409600"/>
                </a:lnTo>
                <a:lnTo>
                  <a:pt x="332740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604634" y="5257355"/>
            <a:ext cx="331470" cy="410209"/>
          </a:xfrm>
          <a:custGeom>
            <a:avLst/>
            <a:gdLst/>
            <a:ahLst/>
            <a:cxnLst/>
            <a:rect l="l" t="t" r="r" b="b"/>
            <a:pathLst>
              <a:path w="331470" h="410210">
                <a:moveTo>
                  <a:pt x="0" y="409600"/>
                </a:moveTo>
                <a:lnTo>
                  <a:pt x="331470" y="409600"/>
                </a:lnTo>
                <a:lnTo>
                  <a:pt x="331470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936105" y="5257355"/>
            <a:ext cx="329565" cy="410209"/>
          </a:xfrm>
          <a:custGeom>
            <a:avLst/>
            <a:gdLst/>
            <a:ahLst/>
            <a:cxnLst/>
            <a:rect l="l" t="t" r="r" b="b"/>
            <a:pathLst>
              <a:path w="329565" h="410210">
                <a:moveTo>
                  <a:pt x="0" y="409600"/>
                </a:moveTo>
                <a:lnTo>
                  <a:pt x="329565" y="409600"/>
                </a:lnTo>
                <a:lnTo>
                  <a:pt x="329565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265669" y="5257355"/>
            <a:ext cx="330835" cy="410209"/>
          </a:xfrm>
          <a:custGeom>
            <a:avLst/>
            <a:gdLst/>
            <a:ahLst/>
            <a:cxnLst/>
            <a:rect l="l" t="t" r="r" b="b"/>
            <a:pathLst>
              <a:path w="330834" h="410210">
                <a:moveTo>
                  <a:pt x="0" y="409600"/>
                </a:moveTo>
                <a:lnTo>
                  <a:pt x="330834" y="409600"/>
                </a:lnTo>
                <a:lnTo>
                  <a:pt x="330834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596505" y="5257355"/>
            <a:ext cx="330835" cy="410209"/>
          </a:xfrm>
          <a:custGeom>
            <a:avLst/>
            <a:gdLst/>
            <a:ahLst/>
            <a:cxnLst/>
            <a:rect l="l" t="t" r="r" b="b"/>
            <a:pathLst>
              <a:path w="330834" h="410210">
                <a:moveTo>
                  <a:pt x="0" y="409600"/>
                </a:moveTo>
                <a:lnTo>
                  <a:pt x="330834" y="409600"/>
                </a:lnTo>
                <a:lnTo>
                  <a:pt x="330834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927340" y="5257355"/>
            <a:ext cx="330835" cy="410209"/>
          </a:xfrm>
          <a:custGeom>
            <a:avLst/>
            <a:gdLst/>
            <a:ahLst/>
            <a:cxnLst/>
            <a:rect l="l" t="t" r="r" b="b"/>
            <a:pathLst>
              <a:path w="330834" h="410210">
                <a:moveTo>
                  <a:pt x="0" y="409600"/>
                </a:moveTo>
                <a:lnTo>
                  <a:pt x="330834" y="409600"/>
                </a:lnTo>
                <a:lnTo>
                  <a:pt x="330834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69925" y="5666956"/>
            <a:ext cx="498475" cy="396875"/>
          </a:xfrm>
          <a:custGeom>
            <a:avLst/>
            <a:gdLst/>
            <a:ahLst/>
            <a:cxnLst/>
            <a:rect l="l" t="t" r="r" b="b"/>
            <a:pathLst>
              <a:path w="498475" h="396875">
                <a:moveTo>
                  <a:pt x="0" y="396290"/>
                </a:moveTo>
                <a:lnTo>
                  <a:pt x="498475" y="396290"/>
                </a:lnTo>
                <a:lnTo>
                  <a:pt x="498475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168400" y="5666956"/>
            <a:ext cx="355600" cy="396875"/>
          </a:xfrm>
          <a:custGeom>
            <a:avLst/>
            <a:gdLst/>
            <a:ahLst/>
            <a:cxnLst/>
            <a:rect l="l" t="t" r="r" b="b"/>
            <a:pathLst>
              <a:path w="355600" h="396875">
                <a:moveTo>
                  <a:pt x="0" y="396290"/>
                </a:moveTo>
                <a:lnTo>
                  <a:pt x="355600" y="396290"/>
                </a:lnTo>
                <a:lnTo>
                  <a:pt x="35560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24000" y="5666956"/>
            <a:ext cx="368300" cy="396875"/>
          </a:xfrm>
          <a:custGeom>
            <a:avLst/>
            <a:gdLst/>
            <a:ahLst/>
            <a:cxnLst/>
            <a:rect l="l" t="t" r="r" b="b"/>
            <a:pathLst>
              <a:path w="368300" h="396875">
                <a:moveTo>
                  <a:pt x="0" y="396290"/>
                </a:moveTo>
                <a:lnTo>
                  <a:pt x="368300" y="396290"/>
                </a:lnTo>
                <a:lnTo>
                  <a:pt x="36830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892300" y="5666956"/>
            <a:ext cx="403225" cy="396875"/>
          </a:xfrm>
          <a:custGeom>
            <a:avLst/>
            <a:gdLst/>
            <a:ahLst/>
            <a:cxnLst/>
            <a:rect l="l" t="t" r="r" b="b"/>
            <a:pathLst>
              <a:path w="403225" h="396875">
                <a:moveTo>
                  <a:pt x="0" y="396290"/>
                </a:moveTo>
                <a:lnTo>
                  <a:pt x="403225" y="396290"/>
                </a:lnTo>
                <a:lnTo>
                  <a:pt x="403225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295525" y="5666956"/>
            <a:ext cx="331470" cy="396875"/>
          </a:xfrm>
          <a:custGeom>
            <a:avLst/>
            <a:gdLst/>
            <a:ahLst/>
            <a:cxnLst/>
            <a:rect l="l" t="t" r="r" b="b"/>
            <a:pathLst>
              <a:path w="331469" h="396875">
                <a:moveTo>
                  <a:pt x="0" y="396290"/>
                </a:moveTo>
                <a:lnTo>
                  <a:pt x="331469" y="396290"/>
                </a:lnTo>
                <a:lnTo>
                  <a:pt x="331469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626995" y="5666956"/>
            <a:ext cx="333375" cy="396875"/>
          </a:xfrm>
          <a:custGeom>
            <a:avLst/>
            <a:gdLst/>
            <a:ahLst/>
            <a:cxnLst/>
            <a:rect l="l" t="t" r="r" b="b"/>
            <a:pathLst>
              <a:path w="333375" h="396875">
                <a:moveTo>
                  <a:pt x="0" y="396290"/>
                </a:moveTo>
                <a:lnTo>
                  <a:pt x="333375" y="396290"/>
                </a:lnTo>
                <a:lnTo>
                  <a:pt x="333375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960370" y="5666956"/>
            <a:ext cx="332105" cy="396875"/>
          </a:xfrm>
          <a:custGeom>
            <a:avLst/>
            <a:gdLst/>
            <a:ahLst/>
            <a:cxnLst/>
            <a:rect l="l" t="t" r="r" b="b"/>
            <a:pathLst>
              <a:path w="332104" h="396875">
                <a:moveTo>
                  <a:pt x="0" y="396290"/>
                </a:moveTo>
                <a:lnTo>
                  <a:pt x="332105" y="396290"/>
                </a:lnTo>
                <a:lnTo>
                  <a:pt x="332105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292475" y="5666956"/>
            <a:ext cx="330200" cy="396875"/>
          </a:xfrm>
          <a:custGeom>
            <a:avLst/>
            <a:gdLst/>
            <a:ahLst/>
            <a:cxnLst/>
            <a:rect l="l" t="t" r="r" b="b"/>
            <a:pathLst>
              <a:path w="330200" h="396875">
                <a:moveTo>
                  <a:pt x="0" y="396290"/>
                </a:moveTo>
                <a:lnTo>
                  <a:pt x="330200" y="396290"/>
                </a:lnTo>
                <a:lnTo>
                  <a:pt x="33020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622675" y="5666956"/>
            <a:ext cx="331470" cy="396875"/>
          </a:xfrm>
          <a:custGeom>
            <a:avLst/>
            <a:gdLst/>
            <a:ahLst/>
            <a:cxnLst/>
            <a:rect l="l" t="t" r="r" b="b"/>
            <a:pathLst>
              <a:path w="331470" h="396875">
                <a:moveTo>
                  <a:pt x="0" y="396290"/>
                </a:moveTo>
                <a:lnTo>
                  <a:pt x="331470" y="396290"/>
                </a:lnTo>
                <a:lnTo>
                  <a:pt x="33147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954145" y="5666956"/>
            <a:ext cx="331470" cy="396875"/>
          </a:xfrm>
          <a:custGeom>
            <a:avLst/>
            <a:gdLst/>
            <a:ahLst/>
            <a:cxnLst/>
            <a:rect l="l" t="t" r="r" b="b"/>
            <a:pathLst>
              <a:path w="331470" h="396875">
                <a:moveTo>
                  <a:pt x="0" y="396290"/>
                </a:moveTo>
                <a:lnTo>
                  <a:pt x="331470" y="396290"/>
                </a:lnTo>
                <a:lnTo>
                  <a:pt x="33147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285615" y="5666956"/>
            <a:ext cx="331470" cy="396875"/>
          </a:xfrm>
          <a:custGeom>
            <a:avLst/>
            <a:gdLst/>
            <a:ahLst/>
            <a:cxnLst/>
            <a:rect l="l" t="t" r="r" b="b"/>
            <a:pathLst>
              <a:path w="331470" h="396875">
                <a:moveTo>
                  <a:pt x="0" y="396290"/>
                </a:moveTo>
                <a:lnTo>
                  <a:pt x="331470" y="396290"/>
                </a:lnTo>
                <a:lnTo>
                  <a:pt x="33147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617084" y="5666956"/>
            <a:ext cx="331470" cy="396875"/>
          </a:xfrm>
          <a:custGeom>
            <a:avLst/>
            <a:gdLst/>
            <a:ahLst/>
            <a:cxnLst/>
            <a:rect l="l" t="t" r="r" b="b"/>
            <a:pathLst>
              <a:path w="331470" h="396875">
                <a:moveTo>
                  <a:pt x="0" y="396290"/>
                </a:moveTo>
                <a:lnTo>
                  <a:pt x="331470" y="396290"/>
                </a:lnTo>
                <a:lnTo>
                  <a:pt x="33147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948554" y="5666956"/>
            <a:ext cx="331470" cy="396875"/>
          </a:xfrm>
          <a:custGeom>
            <a:avLst/>
            <a:gdLst/>
            <a:ahLst/>
            <a:cxnLst/>
            <a:rect l="l" t="t" r="r" b="b"/>
            <a:pathLst>
              <a:path w="331470" h="396875">
                <a:moveTo>
                  <a:pt x="0" y="396290"/>
                </a:moveTo>
                <a:lnTo>
                  <a:pt x="331470" y="396290"/>
                </a:lnTo>
                <a:lnTo>
                  <a:pt x="33147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80025" y="5666956"/>
            <a:ext cx="331470" cy="396875"/>
          </a:xfrm>
          <a:custGeom>
            <a:avLst/>
            <a:gdLst/>
            <a:ahLst/>
            <a:cxnLst/>
            <a:rect l="l" t="t" r="r" b="b"/>
            <a:pathLst>
              <a:path w="331470" h="396875">
                <a:moveTo>
                  <a:pt x="0" y="396290"/>
                </a:moveTo>
                <a:lnTo>
                  <a:pt x="331470" y="396290"/>
                </a:lnTo>
                <a:lnTo>
                  <a:pt x="33147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611495" y="5666956"/>
            <a:ext cx="329565" cy="396875"/>
          </a:xfrm>
          <a:custGeom>
            <a:avLst/>
            <a:gdLst/>
            <a:ahLst/>
            <a:cxnLst/>
            <a:rect l="l" t="t" r="r" b="b"/>
            <a:pathLst>
              <a:path w="329564" h="396875">
                <a:moveTo>
                  <a:pt x="0" y="396290"/>
                </a:moveTo>
                <a:lnTo>
                  <a:pt x="329564" y="396290"/>
                </a:lnTo>
                <a:lnTo>
                  <a:pt x="329564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41059" y="5666956"/>
            <a:ext cx="330835" cy="396875"/>
          </a:xfrm>
          <a:custGeom>
            <a:avLst/>
            <a:gdLst/>
            <a:ahLst/>
            <a:cxnLst/>
            <a:rect l="l" t="t" r="r" b="b"/>
            <a:pathLst>
              <a:path w="330835" h="396875">
                <a:moveTo>
                  <a:pt x="0" y="396290"/>
                </a:moveTo>
                <a:lnTo>
                  <a:pt x="330835" y="396290"/>
                </a:lnTo>
                <a:lnTo>
                  <a:pt x="330835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271895" y="5666956"/>
            <a:ext cx="332740" cy="396875"/>
          </a:xfrm>
          <a:custGeom>
            <a:avLst/>
            <a:gdLst/>
            <a:ahLst/>
            <a:cxnLst/>
            <a:rect l="l" t="t" r="r" b="b"/>
            <a:pathLst>
              <a:path w="332740" h="396875">
                <a:moveTo>
                  <a:pt x="0" y="396290"/>
                </a:moveTo>
                <a:lnTo>
                  <a:pt x="332740" y="396290"/>
                </a:lnTo>
                <a:lnTo>
                  <a:pt x="33274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604634" y="5666956"/>
            <a:ext cx="331470" cy="396875"/>
          </a:xfrm>
          <a:custGeom>
            <a:avLst/>
            <a:gdLst/>
            <a:ahLst/>
            <a:cxnLst/>
            <a:rect l="l" t="t" r="r" b="b"/>
            <a:pathLst>
              <a:path w="331470" h="396875">
                <a:moveTo>
                  <a:pt x="0" y="396290"/>
                </a:moveTo>
                <a:lnTo>
                  <a:pt x="331470" y="396290"/>
                </a:lnTo>
                <a:lnTo>
                  <a:pt x="33147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936105" y="5666956"/>
            <a:ext cx="329565" cy="396875"/>
          </a:xfrm>
          <a:custGeom>
            <a:avLst/>
            <a:gdLst/>
            <a:ahLst/>
            <a:cxnLst/>
            <a:rect l="l" t="t" r="r" b="b"/>
            <a:pathLst>
              <a:path w="329565" h="396875">
                <a:moveTo>
                  <a:pt x="0" y="396290"/>
                </a:moveTo>
                <a:lnTo>
                  <a:pt x="329565" y="396290"/>
                </a:lnTo>
                <a:lnTo>
                  <a:pt x="329565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265669" y="5666956"/>
            <a:ext cx="330835" cy="396875"/>
          </a:xfrm>
          <a:custGeom>
            <a:avLst/>
            <a:gdLst/>
            <a:ahLst/>
            <a:cxnLst/>
            <a:rect l="l" t="t" r="r" b="b"/>
            <a:pathLst>
              <a:path w="330834" h="396875">
                <a:moveTo>
                  <a:pt x="0" y="396290"/>
                </a:moveTo>
                <a:lnTo>
                  <a:pt x="330834" y="396290"/>
                </a:lnTo>
                <a:lnTo>
                  <a:pt x="330834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596505" y="5666956"/>
            <a:ext cx="330835" cy="396875"/>
          </a:xfrm>
          <a:custGeom>
            <a:avLst/>
            <a:gdLst/>
            <a:ahLst/>
            <a:cxnLst/>
            <a:rect l="l" t="t" r="r" b="b"/>
            <a:pathLst>
              <a:path w="330834" h="396875">
                <a:moveTo>
                  <a:pt x="0" y="396290"/>
                </a:moveTo>
                <a:lnTo>
                  <a:pt x="330834" y="396290"/>
                </a:lnTo>
                <a:lnTo>
                  <a:pt x="330834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927340" y="5666956"/>
            <a:ext cx="330835" cy="396875"/>
          </a:xfrm>
          <a:custGeom>
            <a:avLst/>
            <a:gdLst/>
            <a:ahLst/>
            <a:cxnLst/>
            <a:rect l="l" t="t" r="r" b="b"/>
            <a:pathLst>
              <a:path w="330834" h="396875">
                <a:moveTo>
                  <a:pt x="0" y="396290"/>
                </a:moveTo>
                <a:lnTo>
                  <a:pt x="330834" y="396290"/>
                </a:lnTo>
                <a:lnTo>
                  <a:pt x="330834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9925" y="6063246"/>
            <a:ext cx="498475" cy="396875"/>
          </a:xfrm>
          <a:custGeom>
            <a:avLst/>
            <a:gdLst/>
            <a:ahLst/>
            <a:cxnLst/>
            <a:rect l="l" t="t" r="r" b="b"/>
            <a:pathLst>
              <a:path w="498475" h="396875">
                <a:moveTo>
                  <a:pt x="0" y="396290"/>
                </a:moveTo>
                <a:lnTo>
                  <a:pt x="498475" y="396290"/>
                </a:lnTo>
                <a:lnTo>
                  <a:pt x="498475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168400" y="6063246"/>
            <a:ext cx="355600" cy="396875"/>
          </a:xfrm>
          <a:custGeom>
            <a:avLst/>
            <a:gdLst/>
            <a:ahLst/>
            <a:cxnLst/>
            <a:rect l="l" t="t" r="r" b="b"/>
            <a:pathLst>
              <a:path w="355600" h="396875">
                <a:moveTo>
                  <a:pt x="0" y="396290"/>
                </a:moveTo>
                <a:lnTo>
                  <a:pt x="355600" y="396290"/>
                </a:lnTo>
                <a:lnTo>
                  <a:pt x="35560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524000" y="6063246"/>
            <a:ext cx="368300" cy="396875"/>
          </a:xfrm>
          <a:custGeom>
            <a:avLst/>
            <a:gdLst/>
            <a:ahLst/>
            <a:cxnLst/>
            <a:rect l="l" t="t" r="r" b="b"/>
            <a:pathLst>
              <a:path w="368300" h="396875">
                <a:moveTo>
                  <a:pt x="0" y="396290"/>
                </a:moveTo>
                <a:lnTo>
                  <a:pt x="368300" y="396290"/>
                </a:lnTo>
                <a:lnTo>
                  <a:pt x="36830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892300" y="6063246"/>
            <a:ext cx="403225" cy="396875"/>
          </a:xfrm>
          <a:custGeom>
            <a:avLst/>
            <a:gdLst/>
            <a:ahLst/>
            <a:cxnLst/>
            <a:rect l="l" t="t" r="r" b="b"/>
            <a:pathLst>
              <a:path w="403225" h="396875">
                <a:moveTo>
                  <a:pt x="0" y="396290"/>
                </a:moveTo>
                <a:lnTo>
                  <a:pt x="403225" y="396290"/>
                </a:lnTo>
                <a:lnTo>
                  <a:pt x="403225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95525" y="6063246"/>
            <a:ext cx="331470" cy="396875"/>
          </a:xfrm>
          <a:custGeom>
            <a:avLst/>
            <a:gdLst/>
            <a:ahLst/>
            <a:cxnLst/>
            <a:rect l="l" t="t" r="r" b="b"/>
            <a:pathLst>
              <a:path w="331469" h="396875">
                <a:moveTo>
                  <a:pt x="0" y="396290"/>
                </a:moveTo>
                <a:lnTo>
                  <a:pt x="331469" y="396290"/>
                </a:lnTo>
                <a:lnTo>
                  <a:pt x="331469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626995" y="6063246"/>
            <a:ext cx="333375" cy="396875"/>
          </a:xfrm>
          <a:custGeom>
            <a:avLst/>
            <a:gdLst/>
            <a:ahLst/>
            <a:cxnLst/>
            <a:rect l="l" t="t" r="r" b="b"/>
            <a:pathLst>
              <a:path w="333375" h="396875">
                <a:moveTo>
                  <a:pt x="0" y="396290"/>
                </a:moveTo>
                <a:lnTo>
                  <a:pt x="333375" y="396290"/>
                </a:lnTo>
                <a:lnTo>
                  <a:pt x="333375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960370" y="6063246"/>
            <a:ext cx="332105" cy="396875"/>
          </a:xfrm>
          <a:custGeom>
            <a:avLst/>
            <a:gdLst/>
            <a:ahLst/>
            <a:cxnLst/>
            <a:rect l="l" t="t" r="r" b="b"/>
            <a:pathLst>
              <a:path w="332104" h="396875">
                <a:moveTo>
                  <a:pt x="0" y="396290"/>
                </a:moveTo>
                <a:lnTo>
                  <a:pt x="332105" y="396290"/>
                </a:lnTo>
                <a:lnTo>
                  <a:pt x="332105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292475" y="6063246"/>
            <a:ext cx="330200" cy="396875"/>
          </a:xfrm>
          <a:custGeom>
            <a:avLst/>
            <a:gdLst/>
            <a:ahLst/>
            <a:cxnLst/>
            <a:rect l="l" t="t" r="r" b="b"/>
            <a:pathLst>
              <a:path w="330200" h="396875">
                <a:moveTo>
                  <a:pt x="0" y="396290"/>
                </a:moveTo>
                <a:lnTo>
                  <a:pt x="330200" y="396290"/>
                </a:lnTo>
                <a:lnTo>
                  <a:pt x="33020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622675" y="6063246"/>
            <a:ext cx="331470" cy="396875"/>
          </a:xfrm>
          <a:custGeom>
            <a:avLst/>
            <a:gdLst/>
            <a:ahLst/>
            <a:cxnLst/>
            <a:rect l="l" t="t" r="r" b="b"/>
            <a:pathLst>
              <a:path w="331470" h="396875">
                <a:moveTo>
                  <a:pt x="0" y="396290"/>
                </a:moveTo>
                <a:lnTo>
                  <a:pt x="331470" y="396290"/>
                </a:lnTo>
                <a:lnTo>
                  <a:pt x="33147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954145" y="6063246"/>
            <a:ext cx="331470" cy="396875"/>
          </a:xfrm>
          <a:custGeom>
            <a:avLst/>
            <a:gdLst/>
            <a:ahLst/>
            <a:cxnLst/>
            <a:rect l="l" t="t" r="r" b="b"/>
            <a:pathLst>
              <a:path w="331470" h="396875">
                <a:moveTo>
                  <a:pt x="0" y="396290"/>
                </a:moveTo>
                <a:lnTo>
                  <a:pt x="331470" y="396290"/>
                </a:lnTo>
                <a:lnTo>
                  <a:pt x="33147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285615" y="6063246"/>
            <a:ext cx="331470" cy="396875"/>
          </a:xfrm>
          <a:custGeom>
            <a:avLst/>
            <a:gdLst/>
            <a:ahLst/>
            <a:cxnLst/>
            <a:rect l="l" t="t" r="r" b="b"/>
            <a:pathLst>
              <a:path w="331470" h="396875">
                <a:moveTo>
                  <a:pt x="0" y="396290"/>
                </a:moveTo>
                <a:lnTo>
                  <a:pt x="331470" y="396290"/>
                </a:lnTo>
                <a:lnTo>
                  <a:pt x="33147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617084" y="6063246"/>
            <a:ext cx="331470" cy="396875"/>
          </a:xfrm>
          <a:custGeom>
            <a:avLst/>
            <a:gdLst/>
            <a:ahLst/>
            <a:cxnLst/>
            <a:rect l="l" t="t" r="r" b="b"/>
            <a:pathLst>
              <a:path w="331470" h="396875">
                <a:moveTo>
                  <a:pt x="0" y="396290"/>
                </a:moveTo>
                <a:lnTo>
                  <a:pt x="331470" y="396290"/>
                </a:lnTo>
                <a:lnTo>
                  <a:pt x="33147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948554" y="6063246"/>
            <a:ext cx="331470" cy="396875"/>
          </a:xfrm>
          <a:custGeom>
            <a:avLst/>
            <a:gdLst/>
            <a:ahLst/>
            <a:cxnLst/>
            <a:rect l="l" t="t" r="r" b="b"/>
            <a:pathLst>
              <a:path w="331470" h="396875">
                <a:moveTo>
                  <a:pt x="0" y="396290"/>
                </a:moveTo>
                <a:lnTo>
                  <a:pt x="331470" y="396290"/>
                </a:lnTo>
                <a:lnTo>
                  <a:pt x="33147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280025" y="6063246"/>
            <a:ext cx="331470" cy="396875"/>
          </a:xfrm>
          <a:custGeom>
            <a:avLst/>
            <a:gdLst/>
            <a:ahLst/>
            <a:cxnLst/>
            <a:rect l="l" t="t" r="r" b="b"/>
            <a:pathLst>
              <a:path w="331470" h="396875">
                <a:moveTo>
                  <a:pt x="0" y="396290"/>
                </a:moveTo>
                <a:lnTo>
                  <a:pt x="331470" y="396290"/>
                </a:lnTo>
                <a:lnTo>
                  <a:pt x="33147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611495" y="6063246"/>
            <a:ext cx="329565" cy="396875"/>
          </a:xfrm>
          <a:custGeom>
            <a:avLst/>
            <a:gdLst/>
            <a:ahLst/>
            <a:cxnLst/>
            <a:rect l="l" t="t" r="r" b="b"/>
            <a:pathLst>
              <a:path w="329564" h="396875">
                <a:moveTo>
                  <a:pt x="0" y="396290"/>
                </a:moveTo>
                <a:lnTo>
                  <a:pt x="329564" y="396290"/>
                </a:lnTo>
                <a:lnTo>
                  <a:pt x="329564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941059" y="6063246"/>
            <a:ext cx="330835" cy="396875"/>
          </a:xfrm>
          <a:custGeom>
            <a:avLst/>
            <a:gdLst/>
            <a:ahLst/>
            <a:cxnLst/>
            <a:rect l="l" t="t" r="r" b="b"/>
            <a:pathLst>
              <a:path w="330835" h="396875">
                <a:moveTo>
                  <a:pt x="0" y="396290"/>
                </a:moveTo>
                <a:lnTo>
                  <a:pt x="330835" y="396290"/>
                </a:lnTo>
                <a:lnTo>
                  <a:pt x="330835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271895" y="6063246"/>
            <a:ext cx="332740" cy="396875"/>
          </a:xfrm>
          <a:custGeom>
            <a:avLst/>
            <a:gdLst/>
            <a:ahLst/>
            <a:cxnLst/>
            <a:rect l="l" t="t" r="r" b="b"/>
            <a:pathLst>
              <a:path w="332740" h="396875">
                <a:moveTo>
                  <a:pt x="0" y="396290"/>
                </a:moveTo>
                <a:lnTo>
                  <a:pt x="332740" y="396290"/>
                </a:lnTo>
                <a:lnTo>
                  <a:pt x="33274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604634" y="6063246"/>
            <a:ext cx="331470" cy="396875"/>
          </a:xfrm>
          <a:custGeom>
            <a:avLst/>
            <a:gdLst/>
            <a:ahLst/>
            <a:cxnLst/>
            <a:rect l="l" t="t" r="r" b="b"/>
            <a:pathLst>
              <a:path w="331470" h="396875">
                <a:moveTo>
                  <a:pt x="0" y="396290"/>
                </a:moveTo>
                <a:lnTo>
                  <a:pt x="331470" y="396290"/>
                </a:lnTo>
                <a:lnTo>
                  <a:pt x="33147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936105" y="6063246"/>
            <a:ext cx="329565" cy="396875"/>
          </a:xfrm>
          <a:custGeom>
            <a:avLst/>
            <a:gdLst/>
            <a:ahLst/>
            <a:cxnLst/>
            <a:rect l="l" t="t" r="r" b="b"/>
            <a:pathLst>
              <a:path w="329565" h="396875">
                <a:moveTo>
                  <a:pt x="0" y="396290"/>
                </a:moveTo>
                <a:lnTo>
                  <a:pt x="329565" y="396290"/>
                </a:lnTo>
                <a:lnTo>
                  <a:pt x="329565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265669" y="6063246"/>
            <a:ext cx="330835" cy="396875"/>
          </a:xfrm>
          <a:custGeom>
            <a:avLst/>
            <a:gdLst/>
            <a:ahLst/>
            <a:cxnLst/>
            <a:rect l="l" t="t" r="r" b="b"/>
            <a:pathLst>
              <a:path w="330834" h="396875">
                <a:moveTo>
                  <a:pt x="0" y="396290"/>
                </a:moveTo>
                <a:lnTo>
                  <a:pt x="330834" y="396290"/>
                </a:lnTo>
                <a:lnTo>
                  <a:pt x="330834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596505" y="6063246"/>
            <a:ext cx="330835" cy="396875"/>
          </a:xfrm>
          <a:custGeom>
            <a:avLst/>
            <a:gdLst/>
            <a:ahLst/>
            <a:cxnLst/>
            <a:rect l="l" t="t" r="r" b="b"/>
            <a:pathLst>
              <a:path w="330834" h="396875">
                <a:moveTo>
                  <a:pt x="0" y="396290"/>
                </a:moveTo>
                <a:lnTo>
                  <a:pt x="330834" y="396290"/>
                </a:lnTo>
                <a:lnTo>
                  <a:pt x="330834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927340" y="6063246"/>
            <a:ext cx="330835" cy="396875"/>
          </a:xfrm>
          <a:custGeom>
            <a:avLst/>
            <a:gdLst/>
            <a:ahLst/>
            <a:cxnLst/>
            <a:rect l="l" t="t" r="r" b="b"/>
            <a:pathLst>
              <a:path w="330834" h="396875">
                <a:moveTo>
                  <a:pt x="0" y="396290"/>
                </a:moveTo>
                <a:lnTo>
                  <a:pt x="330834" y="396290"/>
                </a:lnTo>
                <a:lnTo>
                  <a:pt x="330834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5" name="object 135"/>
          <p:cNvGraphicFramePr>
            <a:graphicFrameLocks noGrp="1"/>
          </p:cNvGraphicFramePr>
          <p:nvPr/>
        </p:nvGraphicFramePr>
        <p:xfrm>
          <a:off x="655637" y="3932237"/>
          <a:ext cx="7588243" cy="2513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2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956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083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27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956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083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083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083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22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033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22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22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033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22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22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09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22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66"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2700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663"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0"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0"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6" name="object 136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>
            <a:spLocks noGrp="1"/>
          </p:cNvSpPr>
          <p:nvPr>
            <p:ph type="title"/>
          </p:nvPr>
        </p:nvSpPr>
        <p:spPr>
          <a:xfrm>
            <a:off x="979119" y="382015"/>
            <a:ext cx="490093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Error </a:t>
            </a:r>
            <a:r>
              <a:rPr spc="-5" dirty="0"/>
              <a:t>Correcting</a:t>
            </a:r>
            <a:r>
              <a:rPr spc="-210" dirty="0"/>
              <a:t> </a:t>
            </a:r>
            <a:r>
              <a:rPr spc="-5" dirty="0"/>
              <a:t>Codes  Codice di</a:t>
            </a:r>
            <a:r>
              <a:rPr spc="-80" dirty="0"/>
              <a:t> </a:t>
            </a:r>
            <a:r>
              <a:rPr spc="-5" dirty="0"/>
              <a:t>Hamming</a:t>
            </a:r>
          </a:p>
        </p:txBody>
      </p:sp>
      <p:sp>
        <p:nvSpPr>
          <p:cNvPr id="138" name="object 138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1531619"/>
            <a:ext cx="6623304" cy="54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9200" y="2782823"/>
            <a:ext cx="6623304" cy="54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18588" y="2461386"/>
            <a:ext cx="640080" cy="74295"/>
          </a:xfrm>
          <a:custGeom>
            <a:avLst/>
            <a:gdLst/>
            <a:ahLst/>
            <a:cxnLst/>
            <a:rect l="l" t="t" r="r" b="b"/>
            <a:pathLst>
              <a:path w="640080" h="74294">
                <a:moveTo>
                  <a:pt x="640080" y="0"/>
                </a:moveTo>
                <a:lnTo>
                  <a:pt x="0" y="0"/>
                </a:lnTo>
                <a:lnTo>
                  <a:pt x="320039" y="74167"/>
                </a:lnTo>
                <a:lnTo>
                  <a:pt x="640080" y="0"/>
                </a:lnTo>
                <a:close/>
              </a:path>
            </a:pathLst>
          </a:custGeom>
          <a:solidFill>
            <a:srgbClr val="B9DF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78607" y="2238755"/>
            <a:ext cx="320040" cy="222885"/>
          </a:xfrm>
          <a:custGeom>
            <a:avLst/>
            <a:gdLst/>
            <a:ahLst/>
            <a:cxnLst/>
            <a:rect l="l" t="t" r="r" b="b"/>
            <a:pathLst>
              <a:path w="320039" h="222885">
                <a:moveTo>
                  <a:pt x="0" y="222631"/>
                </a:moveTo>
                <a:lnTo>
                  <a:pt x="320039" y="222631"/>
                </a:lnTo>
                <a:lnTo>
                  <a:pt x="320039" y="0"/>
                </a:lnTo>
                <a:lnTo>
                  <a:pt x="0" y="0"/>
                </a:lnTo>
                <a:lnTo>
                  <a:pt x="0" y="222631"/>
                </a:lnTo>
                <a:close/>
              </a:path>
            </a:pathLst>
          </a:custGeom>
          <a:solidFill>
            <a:srgbClr val="B9DF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8588" y="2238755"/>
            <a:ext cx="640080" cy="297180"/>
          </a:xfrm>
          <a:custGeom>
            <a:avLst/>
            <a:gdLst/>
            <a:ahLst/>
            <a:cxnLst/>
            <a:rect l="l" t="t" r="r" b="b"/>
            <a:pathLst>
              <a:path w="640080" h="297180">
                <a:moveTo>
                  <a:pt x="0" y="222631"/>
                </a:moveTo>
                <a:lnTo>
                  <a:pt x="160019" y="222631"/>
                </a:lnTo>
                <a:lnTo>
                  <a:pt x="160019" y="0"/>
                </a:lnTo>
                <a:lnTo>
                  <a:pt x="479932" y="0"/>
                </a:lnTo>
                <a:lnTo>
                  <a:pt x="479932" y="222631"/>
                </a:lnTo>
                <a:lnTo>
                  <a:pt x="640080" y="222631"/>
                </a:lnTo>
                <a:lnTo>
                  <a:pt x="320039" y="296799"/>
                </a:lnTo>
                <a:lnTo>
                  <a:pt x="0" y="2226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25851" y="2796476"/>
            <a:ext cx="222885" cy="275590"/>
          </a:xfrm>
          <a:custGeom>
            <a:avLst/>
            <a:gdLst/>
            <a:ahLst/>
            <a:cxnLst/>
            <a:rect l="l" t="t" r="r" b="b"/>
            <a:pathLst>
              <a:path w="222885" h="275589">
                <a:moveTo>
                  <a:pt x="0" y="275526"/>
                </a:moveTo>
                <a:lnTo>
                  <a:pt x="222504" y="275526"/>
                </a:lnTo>
                <a:lnTo>
                  <a:pt x="222504" y="0"/>
                </a:lnTo>
                <a:lnTo>
                  <a:pt x="0" y="0"/>
                </a:lnTo>
                <a:lnTo>
                  <a:pt x="0" y="2755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13405" y="2759638"/>
            <a:ext cx="14732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i="1" spc="-55" dirty="0">
                <a:solidFill>
                  <a:srgbClr val="FF3300"/>
                </a:solidFill>
                <a:latin typeface="Malgun Gothic"/>
                <a:cs typeface="Malgun Gothic"/>
              </a:rPr>
              <a:t>0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66444" y="3430523"/>
            <a:ext cx="158369" cy="380619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1687" y="3946525"/>
            <a:ext cx="498475" cy="518159"/>
          </a:xfrm>
          <a:custGeom>
            <a:avLst/>
            <a:gdLst/>
            <a:ahLst/>
            <a:cxnLst/>
            <a:rect l="l" t="t" r="r" b="b"/>
            <a:pathLst>
              <a:path w="498475" h="518160">
                <a:moveTo>
                  <a:pt x="0" y="518160"/>
                </a:moveTo>
                <a:lnTo>
                  <a:pt x="498475" y="518160"/>
                </a:lnTo>
                <a:lnTo>
                  <a:pt x="498475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0099" y="3946525"/>
            <a:ext cx="355600" cy="518159"/>
          </a:xfrm>
          <a:custGeom>
            <a:avLst/>
            <a:gdLst/>
            <a:ahLst/>
            <a:cxnLst/>
            <a:rect l="l" t="t" r="r" b="b"/>
            <a:pathLst>
              <a:path w="355600" h="518160">
                <a:moveTo>
                  <a:pt x="0" y="518160"/>
                </a:moveTo>
                <a:lnTo>
                  <a:pt x="355600" y="518160"/>
                </a:lnTo>
                <a:lnTo>
                  <a:pt x="35560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55698" y="3946525"/>
            <a:ext cx="368300" cy="518159"/>
          </a:xfrm>
          <a:custGeom>
            <a:avLst/>
            <a:gdLst/>
            <a:ahLst/>
            <a:cxnLst/>
            <a:rect l="l" t="t" r="r" b="b"/>
            <a:pathLst>
              <a:path w="368300" h="518160">
                <a:moveTo>
                  <a:pt x="0" y="518160"/>
                </a:moveTo>
                <a:lnTo>
                  <a:pt x="368300" y="518160"/>
                </a:lnTo>
                <a:lnTo>
                  <a:pt x="36830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23998" y="3946525"/>
            <a:ext cx="403225" cy="518159"/>
          </a:xfrm>
          <a:custGeom>
            <a:avLst/>
            <a:gdLst/>
            <a:ahLst/>
            <a:cxnLst/>
            <a:rect l="l" t="t" r="r" b="b"/>
            <a:pathLst>
              <a:path w="403225" h="518160">
                <a:moveTo>
                  <a:pt x="0" y="518160"/>
                </a:moveTo>
                <a:lnTo>
                  <a:pt x="403225" y="518160"/>
                </a:lnTo>
                <a:lnTo>
                  <a:pt x="403225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27223" y="3946525"/>
            <a:ext cx="332105" cy="518159"/>
          </a:xfrm>
          <a:custGeom>
            <a:avLst/>
            <a:gdLst/>
            <a:ahLst/>
            <a:cxnLst/>
            <a:rect l="l" t="t" r="r" b="b"/>
            <a:pathLst>
              <a:path w="332105" h="518160">
                <a:moveTo>
                  <a:pt x="0" y="518160"/>
                </a:moveTo>
                <a:lnTo>
                  <a:pt x="332105" y="518160"/>
                </a:lnTo>
                <a:lnTo>
                  <a:pt x="332105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59329" y="3946525"/>
            <a:ext cx="333375" cy="518159"/>
          </a:xfrm>
          <a:custGeom>
            <a:avLst/>
            <a:gdLst/>
            <a:ahLst/>
            <a:cxnLst/>
            <a:rect l="l" t="t" r="r" b="b"/>
            <a:pathLst>
              <a:path w="333375" h="518160">
                <a:moveTo>
                  <a:pt x="0" y="518160"/>
                </a:moveTo>
                <a:lnTo>
                  <a:pt x="333375" y="518160"/>
                </a:lnTo>
                <a:lnTo>
                  <a:pt x="333375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2704" y="3946525"/>
            <a:ext cx="331470" cy="518159"/>
          </a:xfrm>
          <a:custGeom>
            <a:avLst/>
            <a:gdLst/>
            <a:ahLst/>
            <a:cxnLst/>
            <a:rect l="l" t="t" r="r" b="b"/>
            <a:pathLst>
              <a:path w="331470" h="518160">
                <a:moveTo>
                  <a:pt x="0" y="518160"/>
                </a:moveTo>
                <a:lnTo>
                  <a:pt x="331469" y="518160"/>
                </a:lnTo>
                <a:lnTo>
                  <a:pt x="331469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24173" y="3946525"/>
            <a:ext cx="330200" cy="518159"/>
          </a:xfrm>
          <a:custGeom>
            <a:avLst/>
            <a:gdLst/>
            <a:ahLst/>
            <a:cxnLst/>
            <a:rect l="l" t="t" r="r" b="b"/>
            <a:pathLst>
              <a:path w="330200" h="518160">
                <a:moveTo>
                  <a:pt x="0" y="518160"/>
                </a:moveTo>
                <a:lnTo>
                  <a:pt x="330200" y="518160"/>
                </a:lnTo>
                <a:lnTo>
                  <a:pt x="33020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54373" y="3946525"/>
            <a:ext cx="332105" cy="518159"/>
          </a:xfrm>
          <a:custGeom>
            <a:avLst/>
            <a:gdLst/>
            <a:ahLst/>
            <a:cxnLst/>
            <a:rect l="l" t="t" r="r" b="b"/>
            <a:pathLst>
              <a:path w="332104" h="518160">
                <a:moveTo>
                  <a:pt x="0" y="518160"/>
                </a:moveTo>
                <a:lnTo>
                  <a:pt x="332104" y="518160"/>
                </a:lnTo>
                <a:lnTo>
                  <a:pt x="332104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86478" y="3946525"/>
            <a:ext cx="332105" cy="518159"/>
          </a:xfrm>
          <a:custGeom>
            <a:avLst/>
            <a:gdLst/>
            <a:ahLst/>
            <a:cxnLst/>
            <a:rect l="l" t="t" r="r" b="b"/>
            <a:pathLst>
              <a:path w="332104" h="518160">
                <a:moveTo>
                  <a:pt x="0" y="518160"/>
                </a:moveTo>
                <a:lnTo>
                  <a:pt x="332104" y="518160"/>
                </a:lnTo>
                <a:lnTo>
                  <a:pt x="332104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8584" y="3946525"/>
            <a:ext cx="332105" cy="518159"/>
          </a:xfrm>
          <a:custGeom>
            <a:avLst/>
            <a:gdLst/>
            <a:ahLst/>
            <a:cxnLst/>
            <a:rect l="l" t="t" r="r" b="b"/>
            <a:pathLst>
              <a:path w="332104" h="518160">
                <a:moveTo>
                  <a:pt x="0" y="518160"/>
                </a:moveTo>
                <a:lnTo>
                  <a:pt x="332104" y="518160"/>
                </a:lnTo>
                <a:lnTo>
                  <a:pt x="332104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50689" y="3946525"/>
            <a:ext cx="332105" cy="518159"/>
          </a:xfrm>
          <a:custGeom>
            <a:avLst/>
            <a:gdLst/>
            <a:ahLst/>
            <a:cxnLst/>
            <a:rect l="l" t="t" r="r" b="b"/>
            <a:pathLst>
              <a:path w="332104" h="518160">
                <a:moveTo>
                  <a:pt x="0" y="518160"/>
                </a:moveTo>
                <a:lnTo>
                  <a:pt x="332104" y="518160"/>
                </a:lnTo>
                <a:lnTo>
                  <a:pt x="332104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82794" y="3946525"/>
            <a:ext cx="332105" cy="518159"/>
          </a:xfrm>
          <a:custGeom>
            <a:avLst/>
            <a:gdLst/>
            <a:ahLst/>
            <a:cxnLst/>
            <a:rect l="l" t="t" r="r" b="b"/>
            <a:pathLst>
              <a:path w="332104" h="518160">
                <a:moveTo>
                  <a:pt x="0" y="518160"/>
                </a:moveTo>
                <a:lnTo>
                  <a:pt x="332104" y="518160"/>
                </a:lnTo>
                <a:lnTo>
                  <a:pt x="332104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14898" y="3946525"/>
            <a:ext cx="332105" cy="518159"/>
          </a:xfrm>
          <a:custGeom>
            <a:avLst/>
            <a:gdLst/>
            <a:ahLst/>
            <a:cxnLst/>
            <a:rect l="l" t="t" r="r" b="b"/>
            <a:pathLst>
              <a:path w="332104" h="518160">
                <a:moveTo>
                  <a:pt x="0" y="518160"/>
                </a:moveTo>
                <a:lnTo>
                  <a:pt x="332104" y="518160"/>
                </a:lnTo>
                <a:lnTo>
                  <a:pt x="332104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47003" y="3946525"/>
            <a:ext cx="330835" cy="518159"/>
          </a:xfrm>
          <a:custGeom>
            <a:avLst/>
            <a:gdLst/>
            <a:ahLst/>
            <a:cxnLst/>
            <a:rect l="l" t="t" r="r" b="b"/>
            <a:pathLst>
              <a:path w="330835" h="518160">
                <a:moveTo>
                  <a:pt x="0" y="518160"/>
                </a:moveTo>
                <a:lnTo>
                  <a:pt x="330835" y="518160"/>
                </a:lnTo>
                <a:lnTo>
                  <a:pt x="330835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77839" y="3946525"/>
            <a:ext cx="332740" cy="518159"/>
          </a:xfrm>
          <a:custGeom>
            <a:avLst/>
            <a:gdLst/>
            <a:ahLst/>
            <a:cxnLst/>
            <a:rect l="l" t="t" r="r" b="b"/>
            <a:pathLst>
              <a:path w="332739" h="518160">
                <a:moveTo>
                  <a:pt x="0" y="518160"/>
                </a:moveTo>
                <a:lnTo>
                  <a:pt x="332739" y="518160"/>
                </a:lnTo>
                <a:lnTo>
                  <a:pt x="332739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10578" y="3946525"/>
            <a:ext cx="334010" cy="518159"/>
          </a:xfrm>
          <a:custGeom>
            <a:avLst/>
            <a:gdLst/>
            <a:ahLst/>
            <a:cxnLst/>
            <a:rect l="l" t="t" r="r" b="b"/>
            <a:pathLst>
              <a:path w="334009" h="518160">
                <a:moveTo>
                  <a:pt x="0" y="518160"/>
                </a:moveTo>
                <a:lnTo>
                  <a:pt x="334009" y="518160"/>
                </a:lnTo>
                <a:lnTo>
                  <a:pt x="334009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44589" y="3946525"/>
            <a:ext cx="332105" cy="518159"/>
          </a:xfrm>
          <a:custGeom>
            <a:avLst/>
            <a:gdLst/>
            <a:ahLst/>
            <a:cxnLst/>
            <a:rect l="l" t="t" r="r" b="b"/>
            <a:pathLst>
              <a:path w="332104" h="518160">
                <a:moveTo>
                  <a:pt x="0" y="518160"/>
                </a:moveTo>
                <a:lnTo>
                  <a:pt x="332104" y="518160"/>
                </a:lnTo>
                <a:lnTo>
                  <a:pt x="332104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76693" y="3946525"/>
            <a:ext cx="330835" cy="518159"/>
          </a:xfrm>
          <a:custGeom>
            <a:avLst/>
            <a:gdLst/>
            <a:ahLst/>
            <a:cxnLst/>
            <a:rect l="l" t="t" r="r" b="b"/>
            <a:pathLst>
              <a:path w="330834" h="518160">
                <a:moveTo>
                  <a:pt x="0" y="518160"/>
                </a:moveTo>
                <a:lnTo>
                  <a:pt x="330834" y="518160"/>
                </a:lnTo>
                <a:lnTo>
                  <a:pt x="330834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07529" y="3946525"/>
            <a:ext cx="332740" cy="518159"/>
          </a:xfrm>
          <a:custGeom>
            <a:avLst/>
            <a:gdLst/>
            <a:ahLst/>
            <a:cxnLst/>
            <a:rect l="l" t="t" r="r" b="b"/>
            <a:pathLst>
              <a:path w="332740" h="518160">
                <a:moveTo>
                  <a:pt x="0" y="518160"/>
                </a:moveTo>
                <a:lnTo>
                  <a:pt x="332740" y="518160"/>
                </a:lnTo>
                <a:lnTo>
                  <a:pt x="33274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40268" y="3946525"/>
            <a:ext cx="332740" cy="518159"/>
          </a:xfrm>
          <a:custGeom>
            <a:avLst/>
            <a:gdLst/>
            <a:ahLst/>
            <a:cxnLst/>
            <a:rect l="l" t="t" r="r" b="b"/>
            <a:pathLst>
              <a:path w="332740" h="518160">
                <a:moveTo>
                  <a:pt x="0" y="518160"/>
                </a:moveTo>
                <a:lnTo>
                  <a:pt x="332740" y="518160"/>
                </a:lnTo>
                <a:lnTo>
                  <a:pt x="33274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73008" y="3946525"/>
            <a:ext cx="332740" cy="518159"/>
          </a:xfrm>
          <a:custGeom>
            <a:avLst/>
            <a:gdLst/>
            <a:ahLst/>
            <a:cxnLst/>
            <a:rect l="l" t="t" r="r" b="b"/>
            <a:pathLst>
              <a:path w="332740" h="518160">
                <a:moveTo>
                  <a:pt x="0" y="518160"/>
                </a:moveTo>
                <a:lnTo>
                  <a:pt x="332740" y="518160"/>
                </a:lnTo>
                <a:lnTo>
                  <a:pt x="33274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1687" y="4464684"/>
            <a:ext cx="498475" cy="396240"/>
          </a:xfrm>
          <a:custGeom>
            <a:avLst/>
            <a:gdLst/>
            <a:ahLst/>
            <a:cxnLst/>
            <a:rect l="l" t="t" r="r" b="b"/>
            <a:pathLst>
              <a:path w="498475" h="396239">
                <a:moveTo>
                  <a:pt x="0" y="396239"/>
                </a:moveTo>
                <a:lnTo>
                  <a:pt x="498475" y="396239"/>
                </a:lnTo>
                <a:lnTo>
                  <a:pt x="49847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00099" y="4464684"/>
            <a:ext cx="355600" cy="396240"/>
          </a:xfrm>
          <a:custGeom>
            <a:avLst/>
            <a:gdLst/>
            <a:ahLst/>
            <a:cxnLst/>
            <a:rect l="l" t="t" r="r" b="b"/>
            <a:pathLst>
              <a:path w="355600" h="396239">
                <a:moveTo>
                  <a:pt x="0" y="396239"/>
                </a:moveTo>
                <a:lnTo>
                  <a:pt x="355600" y="396239"/>
                </a:lnTo>
                <a:lnTo>
                  <a:pt x="35560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55698" y="4464684"/>
            <a:ext cx="368300" cy="396240"/>
          </a:xfrm>
          <a:custGeom>
            <a:avLst/>
            <a:gdLst/>
            <a:ahLst/>
            <a:cxnLst/>
            <a:rect l="l" t="t" r="r" b="b"/>
            <a:pathLst>
              <a:path w="368300" h="396239">
                <a:moveTo>
                  <a:pt x="0" y="396239"/>
                </a:moveTo>
                <a:lnTo>
                  <a:pt x="368300" y="396239"/>
                </a:lnTo>
                <a:lnTo>
                  <a:pt x="36830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23998" y="4464684"/>
            <a:ext cx="403225" cy="396240"/>
          </a:xfrm>
          <a:custGeom>
            <a:avLst/>
            <a:gdLst/>
            <a:ahLst/>
            <a:cxnLst/>
            <a:rect l="l" t="t" r="r" b="b"/>
            <a:pathLst>
              <a:path w="403225" h="396239">
                <a:moveTo>
                  <a:pt x="0" y="396239"/>
                </a:moveTo>
                <a:lnTo>
                  <a:pt x="403225" y="396239"/>
                </a:lnTo>
                <a:lnTo>
                  <a:pt x="403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27223" y="4464684"/>
            <a:ext cx="332105" cy="396240"/>
          </a:xfrm>
          <a:custGeom>
            <a:avLst/>
            <a:gdLst/>
            <a:ahLst/>
            <a:cxnLst/>
            <a:rect l="l" t="t" r="r" b="b"/>
            <a:pathLst>
              <a:path w="332105" h="396239">
                <a:moveTo>
                  <a:pt x="0" y="396239"/>
                </a:moveTo>
                <a:lnTo>
                  <a:pt x="332105" y="396239"/>
                </a:lnTo>
                <a:lnTo>
                  <a:pt x="33210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59329" y="4464684"/>
            <a:ext cx="333375" cy="396240"/>
          </a:xfrm>
          <a:custGeom>
            <a:avLst/>
            <a:gdLst/>
            <a:ahLst/>
            <a:cxnLst/>
            <a:rect l="l" t="t" r="r" b="b"/>
            <a:pathLst>
              <a:path w="333375" h="396239">
                <a:moveTo>
                  <a:pt x="0" y="396239"/>
                </a:moveTo>
                <a:lnTo>
                  <a:pt x="333375" y="396239"/>
                </a:lnTo>
                <a:lnTo>
                  <a:pt x="33337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92704" y="4464684"/>
            <a:ext cx="331470" cy="396240"/>
          </a:xfrm>
          <a:custGeom>
            <a:avLst/>
            <a:gdLst/>
            <a:ahLst/>
            <a:cxnLst/>
            <a:rect l="l" t="t" r="r" b="b"/>
            <a:pathLst>
              <a:path w="331470" h="396239">
                <a:moveTo>
                  <a:pt x="0" y="396239"/>
                </a:moveTo>
                <a:lnTo>
                  <a:pt x="331469" y="396239"/>
                </a:lnTo>
                <a:lnTo>
                  <a:pt x="331469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24173" y="4464684"/>
            <a:ext cx="330200" cy="396240"/>
          </a:xfrm>
          <a:custGeom>
            <a:avLst/>
            <a:gdLst/>
            <a:ahLst/>
            <a:cxnLst/>
            <a:rect l="l" t="t" r="r" b="b"/>
            <a:pathLst>
              <a:path w="330200" h="396239">
                <a:moveTo>
                  <a:pt x="0" y="396239"/>
                </a:moveTo>
                <a:lnTo>
                  <a:pt x="330200" y="396239"/>
                </a:lnTo>
                <a:lnTo>
                  <a:pt x="33020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54373" y="4464684"/>
            <a:ext cx="332105" cy="396240"/>
          </a:xfrm>
          <a:custGeom>
            <a:avLst/>
            <a:gdLst/>
            <a:ahLst/>
            <a:cxnLst/>
            <a:rect l="l" t="t" r="r" b="b"/>
            <a:pathLst>
              <a:path w="332104" h="396239">
                <a:moveTo>
                  <a:pt x="0" y="396239"/>
                </a:moveTo>
                <a:lnTo>
                  <a:pt x="332104" y="396239"/>
                </a:lnTo>
                <a:lnTo>
                  <a:pt x="33210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86478" y="4464684"/>
            <a:ext cx="332105" cy="396240"/>
          </a:xfrm>
          <a:custGeom>
            <a:avLst/>
            <a:gdLst/>
            <a:ahLst/>
            <a:cxnLst/>
            <a:rect l="l" t="t" r="r" b="b"/>
            <a:pathLst>
              <a:path w="332104" h="396239">
                <a:moveTo>
                  <a:pt x="0" y="396239"/>
                </a:moveTo>
                <a:lnTo>
                  <a:pt x="332104" y="396239"/>
                </a:lnTo>
                <a:lnTo>
                  <a:pt x="33210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18584" y="4464684"/>
            <a:ext cx="332105" cy="396240"/>
          </a:xfrm>
          <a:custGeom>
            <a:avLst/>
            <a:gdLst/>
            <a:ahLst/>
            <a:cxnLst/>
            <a:rect l="l" t="t" r="r" b="b"/>
            <a:pathLst>
              <a:path w="332104" h="396239">
                <a:moveTo>
                  <a:pt x="0" y="396239"/>
                </a:moveTo>
                <a:lnTo>
                  <a:pt x="332104" y="396239"/>
                </a:lnTo>
                <a:lnTo>
                  <a:pt x="33210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50689" y="4464684"/>
            <a:ext cx="332105" cy="396240"/>
          </a:xfrm>
          <a:custGeom>
            <a:avLst/>
            <a:gdLst/>
            <a:ahLst/>
            <a:cxnLst/>
            <a:rect l="l" t="t" r="r" b="b"/>
            <a:pathLst>
              <a:path w="332104" h="396239">
                <a:moveTo>
                  <a:pt x="0" y="396239"/>
                </a:moveTo>
                <a:lnTo>
                  <a:pt x="332104" y="396239"/>
                </a:lnTo>
                <a:lnTo>
                  <a:pt x="33210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82794" y="4464684"/>
            <a:ext cx="332105" cy="396240"/>
          </a:xfrm>
          <a:custGeom>
            <a:avLst/>
            <a:gdLst/>
            <a:ahLst/>
            <a:cxnLst/>
            <a:rect l="l" t="t" r="r" b="b"/>
            <a:pathLst>
              <a:path w="332104" h="396239">
                <a:moveTo>
                  <a:pt x="0" y="396239"/>
                </a:moveTo>
                <a:lnTo>
                  <a:pt x="332104" y="396239"/>
                </a:lnTo>
                <a:lnTo>
                  <a:pt x="33210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14898" y="4464684"/>
            <a:ext cx="332105" cy="396240"/>
          </a:xfrm>
          <a:custGeom>
            <a:avLst/>
            <a:gdLst/>
            <a:ahLst/>
            <a:cxnLst/>
            <a:rect l="l" t="t" r="r" b="b"/>
            <a:pathLst>
              <a:path w="332104" h="396239">
                <a:moveTo>
                  <a:pt x="0" y="396239"/>
                </a:moveTo>
                <a:lnTo>
                  <a:pt x="332104" y="396239"/>
                </a:lnTo>
                <a:lnTo>
                  <a:pt x="33210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47003" y="4464684"/>
            <a:ext cx="330835" cy="396240"/>
          </a:xfrm>
          <a:custGeom>
            <a:avLst/>
            <a:gdLst/>
            <a:ahLst/>
            <a:cxnLst/>
            <a:rect l="l" t="t" r="r" b="b"/>
            <a:pathLst>
              <a:path w="330835" h="396239">
                <a:moveTo>
                  <a:pt x="0" y="396239"/>
                </a:moveTo>
                <a:lnTo>
                  <a:pt x="330835" y="396239"/>
                </a:lnTo>
                <a:lnTo>
                  <a:pt x="33083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77839" y="4464684"/>
            <a:ext cx="332740" cy="396240"/>
          </a:xfrm>
          <a:custGeom>
            <a:avLst/>
            <a:gdLst/>
            <a:ahLst/>
            <a:cxnLst/>
            <a:rect l="l" t="t" r="r" b="b"/>
            <a:pathLst>
              <a:path w="332739" h="396239">
                <a:moveTo>
                  <a:pt x="0" y="396239"/>
                </a:moveTo>
                <a:lnTo>
                  <a:pt x="332739" y="396239"/>
                </a:lnTo>
                <a:lnTo>
                  <a:pt x="332739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10578" y="4464684"/>
            <a:ext cx="334010" cy="396240"/>
          </a:xfrm>
          <a:custGeom>
            <a:avLst/>
            <a:gdLst/>
            <a:ahLst/>
            <a:cxnLst/>
            <a:rect l="l" t="t" r="r" b="b"/>
            <a:pathLst>
              <a:path w="334009" h="396239">
                <a:moveTo>
                  <a:pt x="0" y="396239"/>
                </a:moveTo>
                <a:lnTo>
                  <a:pt x="334009" y="396239"/>
                </a:lnTo>
                <a:lnTo>
                  <a:pt x="334009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44589" y="4464684"/>
            <a:ext cx="332105" cy="396240"/>
          </a:xfrm>
          <a:custGeom>
            <a:avLst/>
            <a:gdLst/>
            <a:ahLst/>
            <a:cxnLst/>
            <a:rect l="l" t="t" r="r" b="b"/>
            <a:pathLst>
              <a:path w="332104" h="396239">
                <a:moveTo>
                  <a:pt x="0" y="396239"/>
                </a:moveTo>
                <a:lnTo>
                  <a:pt x="332104" y="396239"/>
                </a:lnTo>
                <a:lnTo>
                  <a:pt x="33210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76693" y="4464684"/>
            <a:ext cx="330835" cy="396240"/>
          </a:xfrm>
          <a:custGeom>
            <a:avLst/>
            <a:gdLst/>
            <a:ahLst/>
            <a:cxnLst/>
            <a:rect l="l" t="t" r="r" b="b"/>
            <a:pathLst>
              <a:path w="330834" h="396239">
                <a:moveTo>
                  <a:pt x="0" y="396239"/>
                </a:moveTo>
                <a:lnTo>
                  <a:pt x="330834" y="396239"/>
                </a:lnTo>
                <a:lnTo>
                  <a:pt x="33083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07529" y="4464684"/>
            <a:ext cx="332740" cy="396240"/>
          </a:xfrm>
          <a:custGeom>
            <a:avLst/>
            <a:gdLst/>
            <a:ahLst/>
            <a:cxnLst/>
            <a:rect l="l" t="t" r="r" b="b"/>
            <a:pathLst>
              <a:path w="332740" h="396239">
                <a:moveTo>
                  <a:pt x="0" y="396239"/>
                </a:moveTo>
                <a:lnTo>
                  <a:pt x="332740" y="396239"/>
                </a:lnTo>
                <a:lnTo>
                  <a:pt x="33274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40268" y="4464684"/>
            <a:ext cx="332740" cy="396240"/>
          </a:xfrm>
          <a:custGeom>
            <a:avLst/>
            <a:gdLst/>
            <a:ahLst/>
            <a:cxnLst/>
            <a:rect l="l" t="t" r="r" b="b"/>
            <a:pathLst>
              <a:path w="332740" h="396239">
                <a:moveTo>
                  <a:pt x="0" y="396239"/>
                </a:moveTo>
                <a:lnTo>
                  <a:pt x="332740" y="396239"/>
                </a:lnTo>
                <a:lnTo>
                  <a:pt x="33274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73008" y="4464684"/>
            <a:ext cx="332740" cy="396240"/>
          </a:xfrm>
          <a:custGeom>
            <a:avLst/>
            <a:gdLst/>
            <a:ahLst/>
            <a:cxnLst/>
            <a:rect l="l" t="t" r="r" b="b"/>
            <a:pathLst>
              <a:path w="332740" h="396239">
                <a:moveTo>
                  <a:pt x="0" y="396239"/>
                </a:moveTo>
                <a:lnTo>
                  <a:pt x="332740" y="396239"/>
                </a:lnTo>
                <a:lnTo>
                  <a:pt x="33274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1687" y="4860925"/>
            <a:ext cx="498475" cy="396875"/>
          </a:xfrm>
          <a:custGeom>
            <a:avLst/>
            <a:gdLst/>
            <a:ahLst/>
            <a:cxnLst/>
            <a:rect l="l" t="t" r="r" b="b"/>
            <a:pathLst>
              <a:path w="498475" h="396875">
                <a:moveTo>
                  <a:pt x="0" y="396366"/>
                </a:moveTo>
                <a:lnTo>
                  <a:pt x="498475" y="396366"/>
                </a:lnTo>
                <a:lnTo>
                  <a:pt x="498475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00099" y="4860925"/>
            <a:ext cx="355600" cy="396875"/>
          </a:xfrm>
          <a:custGeom>
            <a:avLst/>
            <a:gdLst/>
            <a:ahLst/>
            <a:cxnLst/>
            <a:rect l="l" t="t" r="r" b="b"/>
            <a:pathLst>
              <a:path w="355600" h="396875">
                <a:moveTo>
                  <a:pt x="0" y="396366"/>
                </a:moveTo>
                <a:lnTo>
                  <a:pt x="355600" y="396366"/>
                </a:lnTo>
                <a:lnTo>
                  <a:pt x="355600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55698" y="4860925"/>
            <a:ext cx="368300" cy="396875"/>
          </a:xfrm>
          <a:custGeom>
            <a:avLst/>
            <a:gdLst/>
            <a:ahLst/>
            <a:cxnLst/>
            <a:rect l="l" t="t" r="r" b="b"/>
            <a:pathLst>
              <a:path w="368300" h="396875">
                <a:moveTo>
                  <a:pt x="0" y="396366"/>
                </a:moveTo>
                <a:lnTo>
                  <a:pt x="368300" y="396366"/>
                </a:lnTo>
                <a:lnTo>
                  <a:pt x="368300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23998" y="4860925"/>
            <a:ext cx="403225" cy="396875"/>
          </a:xfrm>
          <a:custGeom>
            <a:avLst/>
            <a:gdLst/>
            <a:ahLst/>
            <a:cxnLst/>
            <a:rect l="l" t="t" r="r" b="b"/>
            <a:pathLst>
              <a:path w="403225" h="396875">
                <a:moveTo>
                  <a:pt x="0" y="396366"/>
                </a:moveTo>
                <a:lnTo>
                  <a:pt x="403225" y="396366"/>
                </a:lnTo>
                <a:lnTo>
                  <a:pt x="403225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27223" y="4860925"/>
            <a:ext cx="332105" cy="396875"/>
          </a:xfrm>
          <a:custGeom>
            <a:avLst/>
            <a:gdLst/>
            <a:ahLst/>
            <a:cxnLst/>
            <a:rect l="l" t="t" r="r" b="b"/>
            <a:pathLst>
              <a:path w="332105" h="396875">
                <a:moveTo>
                  <a:pt x="0" y="396366"/>
                </a:moveTo>
                <a:lnTo>
                  <a:pt x="332105" y="396366"/>
                </a:lnTo>
                <a:lnTo>
                  <a:pt x="332105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59329" y="4860925"/>
            <a:ext cx="333375" cy="396875"/>
          </a:xfrm>
          <a:custGeom>
            <a:avLst/>
            <a:gdLst/>
            <a:ahLst/>
            <a:cxnLst/>
            <a:rect l="l" t="t" r="r" b="b"/>
            <a:pathLst>
              <a:path w="333375" h="396875">
                <a:moveTo>
                  <a:pt x="0" y="396366"/>
                </a:moveTo>
                <a:lnTo>
                  <a:pt x="333375" y="396366"/>
                </a:lnTo>
                <a:lnTo>
                  <a:pt x="333375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92704" y="4860925"/>
            <a:ext cx="331470" cy="396875"/>
          </a:xfrm>
          <a:custGeom>
            <a:avLst/>
            <a:gdLst/>
            <a:ahLst/>
            <a:cxnLst/>
            <a:rect l="l" t="t" r="r" b="b"/>
            <a:pathLst>
              <a:path w="331470" h="396875">
                <a:moveTo>
                  <a:pt x="0" y="396366"/>
                </a:moveTo>
                <a:lnTo>
                  <a:pt x="331469" y="396366"/>
                </a:lnTo>
                <a:lnTo>
                  <a:pt x="331469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24173" y="4860925"/>
            <a:ext cx="330200" cy="396875"/>
          </a:xfrm>
          <a:custGeom>
            <a:avLst/>
            <a:gdLst/>
            <a:ahLst/>
            <a:cxnLst/>
            <a:rect l="l" t="t" r="r" b="b"/>
            <a:pathLst>
              <a:path w="330200" h="396875">
                <a:moveTo>
                  <a:pt x="0" y="396366"/>
                </a:moveTo>
                <a:lnTo>
                  <a:pt x="330200" y="396366"/>
                </a:lnTo>
                <a:lnTo>
                  <a:pt x="330200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54373" y="4860925"/>
            <a:ext cx="332105" cy="396875"/>
          </a:xfrm>
          <a:custGeom>
            <a:avLst/>
            <a:gdLst/>
            <a:ahLst/>
            <a:cxnLst/>
            <a:rect l="l" t="t" r="r" b="b"/>
            <a:pathLst>
              <a:path w="332104" h="396875">
                <a:moveTo>
                  <a:pt x="0" y="396366"/>
                </a:moveTo>
                <a:lnTo>
                  <a:pt x="332104" y="396366"/>
                </a:lnTo>
                <a:lnTo>
                  <a:pt x="332104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86478" y="4860925"/>
            <a:ext cx="332105" cy="396875"/>
          </a:xfrm>
          <a:custGeom>
            <a:avLst/>
            <a:gdLst/>
            <a:ahLst/>
            <a:cxnLst/>
            <a:rect l="l" t="t" r="r" b="b"/>
            <a:pathLst>
              <a:path w="332104" h="396875">
                <a:moveTo>
                  <a:pt x="0" y="396366"/>
                </a:moveTo>
                <a:lnTo>
                  <a:pt x="332104" y="396366"/>
                </a:lnTo>
                <a:lnTo>
                  <a:pt x="332104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18584" y="4860925"/>
            <a:ext cx="332105" cy="396875"/>
          </a:xfrm>
          <a:custGeom>
            <a:avLst/>
            <a:gdLst/>
            <a:ahLst/>
            <a:cxnLst/>
            <a:rect l="l" t="t" r="r" b="b"/>
            <a:pathLst>
              <a:path w="332104" h="396875">
                <a:moveTo>
                  <a:pt x="0" y="396366"/>
                </a:moveTo>
                <a:lnTo>
                  <a:pt x="332104" y="396366"/>
                </a:lnTo>
                <a:lnTo>
                  <a:pt x="332104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50689" y="4860925"/>
            <a:ext cx="332105" cy="396875"/>
          </a:xfrm>
          <a:custGeom>
            <a:avLst/>
            <a:gdLst/>
            <a:ahLst/>
            <a:cxnLst/>
            <a:rect l="l" t="t" r="r" b="b"/>
            <a:pathLst>
              <a:path w="332104" h="396875">
                <a:moveTo>
                  <a:pt x="0" y="396366"/>
                </a:moveTo>
                <a:lnTo>
                  <a:pt x="332104" y="396366"/>
                </a:lnTo>
                <a:lnTo>
                  <a:pt x="332104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82794" y="4860925"/>
            <a:ext cx="332105" cy="396875"/>
          </a:xfrm>
          <a:custGeom>
            <a:avLst/>
            <a:gdLst/>
            <a:ahLst/>
            <a:cxnLst/>
            <a:rect l="l" t="t" r="r" b="b"/>
            <a:pathLst>
              <a:path w="332104" h="396875">
                <a:moveTo>
                  <a:pt x="0" y="396366"/>
                </a:moveTo>
                <a:lnTo>
                  <a:pt x="332104" y="396366"/>
                </a:lnTo>
                <a:lnTo>
                  <a:pt x="332104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14898" y="4860925"/>
            <a:ext cx="332105" cy="396875"/>
          </a:xfrm>
          <a:custGeom>
            <a:avLst/>
            <a:gdLst/>
            <a:ahLst/>
            <a:cxnLst/>
            <a:rect l="l" t="t" r="r" b="b"/>
            <a:pathLst>
              <a:path w="332104" h="396875">
                <a:moveTo>
                  <a:pt x="0" y="396366"/>
                </a:moveTo>
                <a:lnTo>
                  <a:pt x="332104" y="396366"/>
                </a:lnTo>
                <a:lnTo>
                  <a:pt x="332104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47003" y="4860925"/>
            <a:ext cx="330835" cy="396875"/>
          </a:xfrm>
          <a:custGeom>
            <a:avLst/>
            <a:gdLst/>
            <a:ahLst/>
            <a:cxnLst/>
            <a:rect l="l" t="t" r="r" b="b"/>
            <a:pathLst>
              <a:path w="330835" h="396875">
                <a:moveTo>
                  <a:pt x="0" y="396366"/>
                </a:moveTo>
                <a:lnTo>
                  <a:pt x="330835" y="396366"/>
                </a:lnTo>
                <a:lnTo>
                  <a:pt x="330835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77839" y="4860925"/>
            <a:ext cx="332740" cy="396875"/>
          </a:xfrm>
          <a:custGeom>
            <a:avLst/>
            <a:gdLst/>
            <a:ahLst/>
            <a:cxnLst/>
            <a:rect l="l" t="t" r="r" b="b"/>
            <a:pathLst>
              <a:path w="332739" h="396875">
                <a:moveTo>
                  <a:pt x="0" y="396366"/>
                </a:moveTo>
                <a:lnTo>
                  <a:pt x="332739" y="396366"/>
                </a:lnTo>
                <a:lnTo>
                  <a:pt x="332739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10578" y="4860925"/>
            <a:ext cx="334010" cy="396875"/>
          </a:xfrm>
          <a:custGeom>
            <a:avLst/>
            <a:gdLst/>
            <a:ahLst/>
            <a:cxnLst/>
            <a:rect l="l" t="t" r="r" b="b"/>
            <a:pathLst>
              <a:path w="334009" h="396875">
                <a:moveTo>
                  <a:pt x="0" y="396366"/>
                </a:moveTo>
                <a:lnTo>
                  <a:pt x="334009" y="396366"/>
                </a:lnTo>
                <a:lnTo>
                  <a:pt x="334009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44589" y="4860925"/>
            <a:ext cx="332105" cy="396875"/>
          </a:xfrm>
          <a:custGeom>
            <a:avLst/>
            <a:gdLst/>
            <a:ahLst/>
            <a:cxnLst/>
            <a:rect l="l" t="t" r="r" b="b"/>
            <a:pathLst>
              <a:path w="332104" h="396875">
                <a:moveTo>
                  <a:pt x="0" y="396366"/>
                </a:moveTo>
                <a:lnTo>
                  <a:pt x="332104" y="396366"/>
                </a:lnTo>
                <a:lnTo>
                  <a:pt x="332104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76693" y="4860925"/>
            <a:ext cx="330835" cy="396875"/>
          </a:xfrm>
          <a:custGeom>
            <a:avLst/>
            <a:gdLst/>
            <a:ahLst/>
            <a:cxnLst/>
            <a:rect l="l" t="t" r="r" b="b"/>
            <a:pathLst>
              <a:path w="330834" h="396875">
                <a:moveTo>
                  <a:pt x="0" y="396366"/>
                </a:moveTo>
                <a:lnTo>
                  <a:pt x="330834" y="396366"/>
                </a:lnTo>
                <a:lnTo>
                  <a:pt x="330834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407529" y="4860925"/>
            <a:ext cx="332740" cy="396875"/>
          </a:xfrm>
          <a:custGeom>
            <a:avLst/>
            <a:gdLst/>
            <a:ahLst/>
            <a:cxnLst/>
            <a:rect l="l" t="t" r="r" b="b"/>
            <a:pathLst>
              <a:path w="332740" h="396875">
                <a:moveTo>
                  <a:pt x="0" y="396366"/>
                </a:moveTo>
                <a:lnTo>
                  <a:pt x="332740" y="396366"/>
                </a:lnTo>
                <a:lnTo>
                  <a:pt x="332740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40268" y="4860925"/>
            <a:ext cx="332740" cy="396875"/>
          </a:xfrm>
          <a:custGeom>
            <a:avLst/>
            <a:gdLst/>
            <a:ahLst/>
            <a:cxnLst/>
            <a:rect l="l" t="t" r="r" b="b"/>
            <a:pathLst>
              <a:path w="332740" h="396875">
                <a:moveTo>
                  <a:pt x="0" y="396366"/>
                </a:moveTo>
                <a:lnTo>
                  <a:pt x="332740" y="396366"/>
                </a:lnTo>
                <a:lnTo>
                  <a:pt x="332740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73008" y="4860925"/>
            <a:ext cx="332740" cy="396875"/>
          </a:xfrm>
          <a:custGeom>
            <a:avLst/>
            <a:gdLst/>
            <a:ahLst/>
            <a:cxnLst/>
            <a:rect l="l" t="t" r="r" b="b"/>
            <a:pathLst>
              <a:path w="332740" h="396875">
                <a:moveTo>
                  <a:pt x="0" y="396366"/>
                </a:moveTo>
                <a:lnTo>
                  <a:pt x="332740" y="396366"/>
                </a:lnTo>
                <a:lnTo>
                  <a:pt x="332740" y="0"/>
                </a:lnTo>
                <a:lnTo>
                  <a:pt x="0" y="0"/>
                </a:lnTo>
                <a:lnTo>
                  <a:pt x="0" y="3963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1687" y="5257355"/>
            <a:ext cx="498475" cy="410209"/>
          </a:xfrm>
          <a:custGeom>
            <a:avLst/>
            <a:gdLst/>
            <a:ahLst/>
            <a:cxnLst/>
            <a:rect l="l" t="t" r="r" b="b"/>
            <a:pathLst>
              <a:path w="498475" h="410210">
                <a:moveTo>
                  <a:pt x="0" y="409600"/>
                </a:moveTo>
                <a:lnTo>
                  <a:pt x="498475" y="409600"/>
                </a:lnTo>
                <a:lnTo>
                  <a:pt x="498475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00099" y="5257355"/>
            <a:ext cx="355600" cy="410209"/>
          </a:xfrm>
          <a:custGeom>
            <a:avLst/>
            <a:gdLst/>
            <a:ahLst/>
            <a:cxnLst/>
            <a:rect l="l" t="t" r="r" b="b"/>
            <a:pathLst>
              <a:path w="355600" h="410210">
                <a:moveTo>
                  <a:pt x="0" y="409600"/>
                </a:moveTo>
                <a:lnTo>
                  <a:pt x="355600" y="409600"/>
                </a:lnTo>
                <a:lnTo>
                  <a:pt x="355600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55698" y="5257355"/>
            <a:ext cx="368300" cy="410209"/>
          </a:xfrm>
          <a:custGeom>
            <a:avLst/>
            <a:gdLst/>
            <a:ahLst/>
            <a:cxnLst/>
            <a:rect l="l" t="t" r="r" b="b"/>
            <a:pathLst>
              <a:path w="368300" h="410210">
                <a:moveTo>
                  <a:pt x="0" y="409600"/>
                </a:moveTo>
                <a:lnTo>
                  <a:pt x="368300" y="409600"/>
                </a:lnTo>
                <a:lnTo>
                  <a:pt x="368300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023998" y="5257355"/>
            <a:ext cx="403225" cy="410209"/>
          </a:xfrm>
          <a:custGeom>
            <a:avLst/>
            <a:gdLst/>
            <a:ahLst/>
            <a:cxnLst/>
            <a:rect l="l" t="t" r="r" b="b"/>
            <a:pathLst>
              <a:path w="403225" h="410210">
                <a:moveTo>
                  <a:pt x="0" y="409600"/>
                </a:moveTo>
                <a:lnTo>
                  <a:pt x="403225" y="409600"/>
                </a:lnTo>
                <a:lnTo>
                  <a:pt x="403225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427223" y="5257355"/>
            <a:ext cx="332105" cy="410209"/>
          </a:xfrm>
          <a:custGeom>
            <a:avLst/>
            <a:gdLst/>
            <a:ahLst/>
            <a:cxnLst/>
            <a:rect l="l" t="t" r="r" b="b"/>
            <a:pathLst>
              <a:path w="332105" h="410210">
                <a:moveTo>
                  <a:pt x="0" y="409600"/>
                </a:moveTo>
                <a:lnTo>
                  <a:pt x="332105" y="409600"/>
                </a:lnTo>
                <a:lnTo>
                  <a:pt x="332105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759329" y="5257355"/>
            <a:ext cx="333375" cy="410209"/>
          </a:xfrm>
          <a:custGeom>
            <a:avLst/>
            <a:gdLst/>
            <a:ahLst/>
            <a:cxnLst/>
            <a:rect l="l" t="t" r="r" b="b"/>
            <a:pathLst>
              <a:path w="333375" h="410210">
                <a:moveTo>
                  <a:pt x="0" y="409600"/>
                </a:moveTo>
                <a:lnTo>
                  <a:pt x="333375" y="409600"/>
                </a:lnTo>
                <a:lnTo>
                  <a:pt x="333375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092704" y="5257355"/>
            <a:ext cx="331470" cy="410209"/>
          </a:xfrm>
          <a:custGeom>
            <a:avLst/>
            <a:gdLst/>
            <a:ahLst/>
            <a:cxnLst/>
            <a:rect l="l" t="t" r="r" b="b"/>
            <a:pathLst>
              <a:path w="331470" h="410210">
                <a:moveTo>
                  <a:pt x="0" y="409600"/>
                </a:moveTo>
                <a:lnTo>
                  <a:pt x="331469" y="409600"/>
                </a:lnTo>
                <a:lnTo>
                  <a:pt x="331469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424173" y="5257355"/>
            <a:ext cx="330200" cy="410209"/>
          </a:xfrm>
          <a:custGeom>
            <a:avLst/>
            <a:gdLst/>
            <a:ahLst/>
            <a:cxnLst/>
            <a:rect l="l" t="t" r="r" b="b"/>
            <a:pathLst>
              <a:path w="330200" h="410210">
                <a:moveTo>
                  <a:pt x="0" y="409600"/>
                </a:moveTo>
                <a:lnTo>
                  <a:pt x="330200" y="409600"/>
                </a:lnTo>
                <a:lnTo>
                  <a:pt x="330200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754373" y="5257355"/>
            <a:ext cx="332105" cy="410209"/>
          </a:xfrm>
          <a:custGeom>
            <a:avLst/>
            <a:gdLst/>
            <a:ahLst/>
            <a:cxnLst/>
            <a:rect l="l" t="t" r="r" b="b"/>
            <a:pathLst>
              <a:path w="332104" h="410210">
                <a:moveTo>
                  <a:pt x="0" y="409600"/>
                </a:moveTo>
                <a:lnTo>
                  <a:pt x="332104" y="409600"/>
                </a:lnTo>
                <a:lnTo>
                  <a:pt x="332104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086478" y="5257355"/>
            <a:ext cx="332105" cy="410209"/>
          </a:xfrm>
          <a:custGeom>
            <a:avLst/>
            <a:gdLst/>
            <a:ahLst/>
            <a:cxnLst/>
            <a:rect l="l" t="t" r="r" b="b"/>
            <a:pathLst>
              <a:path w="332104" h="410210">
                <a:moveTo>
                  <a:pt x="0" y="409600"/>
                </a:moveTo>
                <a:lnTo>
                  <a:pt x="332104" y="409600"/>
                </a:lnTo>
                <a:lnTo>
                  <a:pt x="332104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418584" y="5257355"/>
            <a:ext cx="332105" cy="410209"/>
          </a:xfrm>
          <a:custGeom>
            <a:avLst/>
            <a:gdLst/>
            <a:ahLst/>
            <a:cxnLst/>
            <a:rect l="l" t="t" r="r" b="b"/>
            <a:pathLst>
              <a:path w="332104" h="410210">
                <a:moveTo>
                  <a:pt x="0" y="409600"/>
                </a:moveTo>
                <a:lnTo>
                  <a:pt x="332104" y="409600"/>
                </a:lnTo>
                <a:lnTo>
                  <a:pt x="332104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750689" y="5257355"/>
            <a:ext cx="332105" cy="410209"/>
          </a:xfrm>
          <a:custGeom>
            <a:avLst/>
            <a:gdLst/>
            <a:ahLst/>
            <a:cxnLst/>
            <a:rect l="l" t="t" r="r" b="b"/>
            <a:pathLst>
              <a:path w="332104" h="410210">
                <a:moveTo>
                  <a:pt x="0" y="409600"/>
                </a:moveTo>
                <a:lnTo>
                  <a:pt x="332104" y="409600"/>
                </a:lnTo>
                <a:lnTo>
                  <a:pt x="332104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82794" y="5257355"/>
            <a:ext cx="332105" cy="410209"/>
          </a:xfrm>
          <a:custGeom>
            <a:avLst/>
            <a:gdLst/>
            <a:ahLst/>
            <a:cxnLst/>
            <a:rect l="l" t="t" r="r" b="b"/>
            <a:pathLst>
              <a:path w="332104" h="410210">
                <a:moveTo>
                  <a:pt x="0" y="409600"/>
                </a:moveTo>
                <a:lnTo>
                  <a:pt x="332104" y="409600"/>
                </a:lnTo>
                <a:lnTo>
                  <a:pt x="332104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414898" y="5257355"/>
            <a:ext cx="332105" cy="410209"/>
          </a:xfrm>
          <a:custGeom>
            <a:avLst/>
            <a:gdLst/>
            <a:ahLst/>
            <a:cxnLst/>
            <a:rect l="l" t="t" r="r" b="b"/>
            <a:pathLst>
              <a:path w="332104" h="410210">
                <a:moveTo>
                  <a:pt x="0" y="409600"/>
                </a:moveTo>
                <a:lnTo>
                  <a:pt x="332104" y="409600"/>
                </a:lnTo>
                <a:lnTo>
                  <a:pt x="332104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47003" y="5257355"/>
            <a:ext cx="330835" cy="410209"/>
          </a:xfrm>
          <a:custGeom>
            <a:avLst/>
            <a:gdLst/>
            <a:ahLst/>
            <a:cxnLst/>
            <a:rect l="l" t="t" r="r" b="b"/>
            <a:pathLst>
              <a:path w="330835" h="410210">
                <a:moveTo>
                  <a:pt x="0" y="409600"/>
                </a:moveTo>
                <a:lnTo>
                  <a:pt x="330835" y="409600"/>
                </a:lnTo>
                <a:lnTo>
                  <a:pt x="330835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77839" y="5257355"/>
            <a:ext cx="332740" cy="410209"/>
          </a:xfrm>
          <a:custGeom>
            <a:avLst/>
            <a:gdLst/>
            <a:ahLst/>
            <a:cxnLst/>
            <a:rect l="l" t="t" r="r" b="b"/>
            <a:pathLst>
              <a:path w="332739" h="410210">
                <a:moveTo>
                  <a:pt x="0" y="409600"/>
                </a:moveTo>
                <a:lnTo>
                  <a:pt x="332739" y="409600"/>
                </a:lnTo>
                <a:lnTo>
                  <a:pt x="332739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410578" y="5257355"/>
            <a:ext cx="334010" cy="410209"/>
          </a:xfrm>
          <a:custGeom>
            <a:avLst/>
            <a:gdLst/>
            <a:ahLst/>
            <a:cxnLst/>
            <a:rect l="l" t="t" r="r" b="b"/>
            <a:pathLst>
              <a:path w="334009" h="410210">
                <a:moveTo>
                  <a:pt x="0" y="409600"/>
                </a:moveTo>
                <a:lnTo>
                  <a:pt x="334009" y="409600"/>
                </a:lnTo>
                <a:lnTo>
                  <a:pt x="334009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744589" y="5257355"/>
            <a:ext cx="332105" cy="410209"/>
          </a:xfrm>
          <a:custGeom>
            <a:avLst/>
            <a:gdLst/>
            <a:ahLst/>
            <a:cxnLst/>
            <a:rect l="l" t="t" r="r" b="b"/>
            <a:pathLst>
              <a:path w="332104" h="410210">
                <a:moveTo>
                  <a:pt x="0" y="409600"/>
                </a:moveTo>
                <a:lnTo>
                  <a:pt x="332104" y="409600"/>
                </a:lnTo>
                <a:lnTo>
                  <a:pt x="332104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076693" y="5257355"/>
            <a:ext cx="330835" cy="410209"/>
          </a:xfrm>
          <a:custGeom>
            <a:avLst/>
            <a:gdLst/>
            <a:ahLst/>
            <a:cxnLst/>
            <a:rect l="l" t="t" r="r" b="b"/>
            <a:pathLst>
              <a:path w="330834" h="410210">
                <a:moveTo>
                  <a:pt x="0" y="409600"/>
                </a:moveTo>
                <a:lnTo>
                  <a:pt x="330834" y="409600"/>
                </a:lnTo>
                <a:lnTo>
                  <a:pt x="330834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407529" y="5257355"/>
            <a:ext cx="332740" cy="410209"/>
          </a:xfrm>
          <a:custGeom>
            <a:avLst/>
            <a:gdLst/>
            <a:ahLst/>
            <a:cxnLst/>
            <a:rect l="l" t="t" r="r" b="b"/>
            <a:pathLst>
              <a:path w="332740" h="410210">
                <a:moveTo>
                  <a:pt x="0" y="409600"/>
                </a:moveTo>
                <a:lnTo>
                  <a:pt x="332740" y="409600"/>
                </a:lnTo>
                <a:lnTo>
                  <a:pt x="332740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740268" y="5257355"/>
            <a:ext cx="332740" cy="410209"/>
          </a:xfrm>
          <a:custGeom>
            <a:avLst/>
            <a:gdLst/>
            <a:ahLst/>
            <a:cxnLst/>
            <a:rect l="l" t="t" r="r" b="b"/>
            <a:pathLst>
              <a:path w="332740" h="410210">
                <a:moveTo>
                  <a:pt x="0" y="409600"/>
                </a:moveTo>
                <a:lnTo>
                  <a:pt x="332740" y="409600"/>
                </a:lnTo>
                <a:lnTo>
                  <a:pt x="332740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073008" y="5257355"/>
            <a:ext cx="332740" cy="410209"/>
          </a:xfrm>
          <a:custGeom>
            <a:avLst/>
            <a:gdLst/>
            <a:ahLst/>
            <a:cxnLst/>
            <a:rect l="l" t="t" r="r" b="b"/>
            <a:pathLst>
              <a:path w="332740" h="410210">
                <a:moveTo>
                  <a:pt x="0" y="409600"/>
                </a:moveTo>
                <a:lnTo>
                  <a:pt x="332740" y="409600"/>
                </a:lnTo>
                <a:lnTo>
                  <a:pt x="332740" y="0"/>
                </a:lnTo>
                <a:lnTo>
                  <a:pt x="0" y="0"/>
                </a:lnTo>
                <a:lnTo>
                  <a:pt x="0" y="4096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01687" y="5666956"/>
            <a:ext cx="498475" cy="396875"/>
          </a:xfrm>
          <a:custGeom>
            <a:avLst/>
            <a:gdLst/>
            <a:ahLst/>
            <a:cxnLst/>
            <a:rect l="l" t="t" r="r" b="b"/>
            <a:pathLst>
              <a:path w="498475" h="396875">
                <a:moveTo>
                  <a:pt x="0" y="396290"/>
                </a:moveTo>
                <a:lnTo>
                  <a:pt x="498475" y="396290"/>
                </a:lnTo>
                <a:lnTo>
                  <a:pt x="498475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00099" y="5666956"/>
            <a:ext cx="355600" cy="396875"/>
          </a:xfrm>
          <a:custGeom>
            <a:avLst/>
            <a:gdLst/>
            <a:ahLst/>
            <a:cxnLst/>
            <a:rect l="l" t="t" r="r" b="b"/>
            <a:pathLst>
              <a:path w="355600" h="396875">
                <a:moveTo>
                  <a:pt x="0" y="396290"/>
                </a:moveTo>
                <a:lnTo>
                  <a:pt x="355600" y="396290"/>
                </a:lnTo>
                <a:lnTo>
                  <a:pt x="35560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655698" y="5666956"/>
            <a:ext cx="368300" cy="396875"/>
          </a:xfrm>
          <a:custGeom>
            <a:avLst/>
            <a:gdLst/>
            <a:ahLst/>
            <a:cxnLst/>
            <a:rect l="l" t="t" r="r" b="b"/>
            <a:pathLst>
              <a:path w="368300" h="396875">
                <a:moveTo>
                  <a:pt x="0" y="396290"/>
                </a:moveTo>
                <a:lnTo>
                  <a:pt x="368300" y="396290"/>
                </a:lnTo>
                <a:lnTo>
                  <a:pt x="36830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023998" y="5666956"/>
            <a:ext cx="403225" cy="396875"/>
          </a:xfrm>
          <a:custGeom>
            <a:avLst/>
            <a:gdLst/>
            <a:ahLst/>
            <a:cxnLst/>
            <a:rect l="l" t="t" r="r" b="b"/>
            <a:pathLst>
              <a:path w="403225" h="396875">
                <a:moveTo>
                  <a:pt x="0" y="396290"/>
                </a:moveTo>
                <a:lnTo>
                  <a:pt x="403225" y="396290"/>
                </a:lnTo>
                <a:lnTo>
                  <a:pt x="403225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427223" y="5666956"/>
            <a:ext cx="332105" cy="396875"/>
          </a:xfrm>
          <a:custGeom>
            <a:avLst/>
            <a:gdLst/>
            <a:ahLst/>
            <a:cxnLst/>
            <a:rect l="l" t="t" r="r" b="b"/>
            <a:pathLst>
              <a:path w="332105" h="396875">
                <a:moveTo>
                  <a:pt x="0" y="396290"/>
                </a:moveTo>
                <a:lnTo>
                  <a:pt x="332105" y="396290"/>
                </a:lnTo>
                <a:lnTo>
                  <a:pt x="332105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759329" y="5666956"/>
            <a:ext cx="333375" cy="396875"/>
          </a:xfrm>
          <a:custGeom>
            <a:avLst/>
            <a:gdLst/>
            <a:ahLst/>
            <a:cxnLst/>
            <a:rect l="l" t="t" r="r" b="b"/>
            <a:pathLst>
              <a:path w="333375" h="396875">
                <a:moveTo>
                  <a:pt x="0" y="396290"/>
                </a:moveTo>
                <a:lnTo>
                  <a:pt x="333375" y="396290"/>
                </a:lnTo>
                <a:lnTo>
                  <a:pt x="333375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92704" y="5666956"/>
            <a:ext cx="331470" cy="396875"/>
          </a:xfrm>
          <a:custGeom>
            <a:avLst/>
            <a:gdLst/>
            <a:ahLst/>
            <a:cxnLst/>
            <a:rect l="l" t="t" r="r" b="b"/>
            <a:pathLst>
              <a:path w="331470" h="396875">
                <a:moveTo>
                  <a:pt x="0" y="396290"/>
                </a:moveTo>
                <a:lnTo>
                  <a:pt x="331469" y="396290"/>
                </a:lnTo>
                <a:lnTo>
                  <a:pt x="331469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424173" y="5666956"/>
            <a:ext cx="330200" cy="396875"/>
          </a:xfrm>
          <a:custGeom>
            <a:avLst/>
            <a:gdLst/>
            <a:ahLst/>
            <a:cxnLst/>
            <a:rect l="l" t="t" r="r" b="b"/>
            <a:pathLst>
              <a:path w="330200" h="396875">
                <a:moveTo>
                  <a:pt x="0" y="396290"/>
                </a:moveTo>
                <a:lnTo>
                  <a:pt x="330200" y="396290"/>
                </a:lnTo>
                <a:lnTo>
                  <a:pt x="33020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754373" y="5666956"/>
            <a:ext cx="332105" cy="396875"/>
          </a:xfrm>
          <a:custGeom>
            <a:avLst/>
            <a:gdLst/>
            <a:ahLst/>
            <a:cxnLst/>
            <a:rect l="l" t="t" r="r" b="b"/>
            <a:pathLst>
              <a:path w="332104" h="396875">
                <a:moveTo>
                  <a:pt x="0" y="396290"/>
                </a:moveTo>
                <a:lnTo>
                  <a:pt x="332104" y="396290"/>
                </a:lnTo>
                <a:lnTo>
                  <a:pt x="332104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086478" y="5666956"/>
            <a:ext cx="332105" cy="396875"/>
          </a:xfrm>
          <a:custGeom>
            <a:avLst/>
            <a:gdLst/>
            <a:ahLst/>
            <a:cxnLst/>
            <a:rect l="l" t="t" r="r" b="b"/>
            <a:pathLst>
              <a:path w="332104" h="396875">
                <a:moveTo>
                  <a:pt x="0" y="396290"/>
                </a:moveTo>
                <a:lnTo>
                  <a:pt x="332104" y="396290"/>
                </a:lnTo>
                <a:lnTo>
                  <a:pt x="332104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418584" y="5666956"/>
            <a:ext cx="332105" cy="396875"/>
          </a:xfrm>
          <a:custGeom>
            <a:avLst/>
            <a:gdLst/>
            <a:ahLst/>
            <a:cxnLst/>
            <a:rect l="l" t="t" r="r" b="b"/>
            <a:pathLst>
              <a:path w="332104" h="396875">
                <a:moveTo>
                  <a:pt x="0" y="396290"/>
                </a:moveTo>
                <a:lnTo>
                  <a:pt x="332104" y="396290"/>
                </a:lnTo>
                <a:lnTo>
                  <a:pt x="332104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750689" y="5666956"/>
            <a:ext cx="332105" cy="396875"/>
          </a:xfrm>
          <a:custGeom>
            <a:avLst/>
            <a:gdLst/>
            <a:ahLst/>
            <a:cxnLst/>
            <a:rect l="l" t="t" r="r" b="b"/>
            <a:pathLst>
              <a:path w="332104" h="396875">
                <a:moveTo>
                  <a:pt x="0" y="396290"/>
                </a:moveTo>
                <a:lnTo>
                  <a:pt x="332104" y="396290"/>
                </a:lnTo>
                <a:lnTo>
                  <a:pt x="332104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082794" y="5666956"/>
            <a:ext cx="332105" cy="396875"/>
          </a:xfrm>
          <a:custGeom>
            <a:avLst/>
            <a:gdLst/>
            <a:ahLst/>
            <a:cxnLst/>
            <a:rect l="l" t="t" r="r" b="b"/>
            <a:pathLst>
              <a:path w="332104" h="396875">
                <a:moveTo>
                  <a:pt x="0" y="396290"/>
                </a:moveTo>
                <a:lnTo>
                  <a:pt x="332104" y="396290"/>
                </a:lnTo>
                <a:lnTo>
                  <a:pt x="332104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414898" y="5666956"/>
            <a:ext cx="332105" cy="396875"/>
          </a:xfrm>
          <a:custGeom>
            <a:avLst/>
            <a:gdLst/>
            <a:ahLst/>
            <a:cxnLst/>
            <a:rect l="l" t="t" r="r" b="b"/>
            <a:pathLst>
              <a:path w="332104" h="396875">
                <a:moveTo>
                  <a:pt x="0" y="396290"/>
                </a:moveTo>
                <a:lnTo>
                  <a:pt x="332104" y="396290"/>
                </a:lnTo>
                <a:lnTo>
                  <a:pt x="332104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747003" y="5666956"/>
            <a:ext cx="330835" cy="396875"/>
          </a:xfrm>
          <a:custGeom>
            <a:avLst/>
            <a:gdLst/>
            <a:ahLst/>
            <a:cxnLst/>
            <a:rect l="l" t="t" r="r" b="b"/>
            <a:pathLst>
              <a:path w="330835" h="396875">
                <a:moveTo>
                  <a:pt x="0" y="396290"/>
                </a:moveTo>
                <a:lnTo>
                  <a:pt x="330835" y="396290"/>
                </a:lnTo>
                <a:lnTo>
                  <a:pt x="330835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077839" y="5666956"/>
            <a:ext cx="332740" cy="396875"/>
          </a:xfrm>
          <a:custGeom>
            <a:avLst/>
            <a:gdLst/>
            <a:ahLst/>
            <a:cxnLst/>
            <a:rect l="l" t="t" r="r" b="b"/>
            <a:pathLst>
              <a:path w="332739" h="396875">
                <a:moveTo>
                  <a:pt x="0" y="396290"/>
                </a:moveTo>
                <a:lnTo>
                  <a:pt x="332739" y="396290"/>
                </a:lnTo>
                <a:lnTo>
                  <a:pt x="332739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410578" y="5666956"/>
            <a:ext cx="334010" cy="396875"/>
          </a:xfrm>
          <a:custGeom>
            <a:avLst/>
            <a:gdLst/>
            <a:ahLst/>
            <a:cxnLst/>
            <a:rect l="l" t="t" r="r" b="b"/>
            <a:pathLst>
              <a:path w="334009" h="396875">
                <a:moveTo>
                  <a:pt x="0" y="396290"/>
                </a:moveTo>
                <a:lnTo>
                  <a:pt x="334009" y="396290"/>
                </a:lnTo>
                <a:lnTo>
                  <a:pt x="334009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744589" y="5666956"/>
            <a:ext cx="332105" cy="396875"/>
          </a:xfrm>
          <a:custGeom>
            <a:avLst/>
            <a:gdLst/>
            <a:ahLst/>
            <a:cxnLst/>
            <a:rect l="l" t="t" r="r" b="b"/>
            <a:pathLst>
              <a:path w="332104" h="396875">
                <a:moveTo>
                  <a:pt x="0" y="396290"/>
                </a:moveTo>
                <a:lnTo>
                  <a:pt x="332104" y="396290"/>
                </a:lnTo>
                <a:lnTo>
                  <a:pt x="332104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76693" y="5666956"/>
            <a:ext cx="330835" cy="396875"/>
          </a:xfrm>
          <a:custGeom>
            <a:avLst/>
            <a:gdLst/>
            <a:ahLst/>
            <a:cxnLst/>
            <a:rect l="l" t="t" r="r" b="b"/>
            <a:pathLst>
              <a:path w="330834" h="396875">
                <a:moveTo>
                  <a:pt x="0" y="396290"/>
                </a:moveTo>
                <a:lnTo>
                  <a:pt x="330834" y="396290"/>
                </a:lnTo>
                <a:lnTo>
                  <a:pt x="330834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407529" y="5666956"/>
            <a:ext cx="332740" cy="396875"/>
          </a:xfrm>
          <a:custGeom>
            <a:avLst/>
            <a:gdLst/>
            <a:ahLst/>
            <a:cxnLst/>
            <a:rect l="l" t="t" r="r" b="b"/>
            <a:pathLst>
              <a:path w="332740" h="396875">
                <a:moveTo>
                  <a:pt x="0" y="396290"/>
                </a:moveTo>
                <a:lnTo>
                  <a:pt x="332740" y="396290"/>
                </a:lnTo>
                <a:lnTo>
                  <a:pt x="33274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740268" y="5666956"/>
            <a:ext cx="332740" cy="396875"/>
          </a:xfrm>
          <a:custGeom>
            <a:avLst/>
            <a:gdLst/>
            <a:ahLst/>
            <a:cxnLst/>
            <a:rect l="l" t="t" r="r" b="b"/>
            <a:pathLst>
              <a:path w="332740" h="396875">
                <a:moveTo>
                  <a:pt x="0" y="396290"/>
                </a:moveTo>
                <a:lnTo>
                  <a:pt x="332740" y="396290"/>
                </a:lnTo>
                <a:lnTo>
                  <a:pt x="33274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073008" y="5666956"/>
            <a:ext cx="332740" cy="396875"/>
          </a:xfrm>
          <a:custGeom>
            <a:avLst/>
            <a:gdLst/>
            <a:ahLst/>
            <a:cxnLst/>
            <a:rect l="l" t="t" r="r" b="b"/>
            <a:pathLst>
              <a:path w="332740" h="396875">
                <a:moveTo>
                  <a:pt x="0" y="396290"/>
                </a:moveTo>
                <a:lnTo>
                  <a:pt x="332740" y="396290"/>
                </a:lnTo>
                <a:lnTo>
                  <a:pt x="33274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01687" y="6063246"/>
            <a:ext cx="498475" cy="396875"/>
          </a:xfrm>
          <a:custGeom>
            <a:avLst/>
            <a:gdLst/>
            <a:ahLst/>
            <a:cxnLst/>
            <a:rect l="l" t="t" r="r" b="b"/>
            <a:pathLst>
              <a:path w="498475" h="396875">
                <a:moveTo>
                  <a:pt x="0" y="396290"/>
                </a:moveTo>
                <a:lnTo>
                  <a:pt x="498475" y="396290"/>
                </a:lnTo>
                <a:lnTo>
                  <a:pt x="498475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300099" y="6063246"/>
            <a:ext cx="355600" cy="396875"/>
          </a:xfrm>
          <a:custGeom>
            <a:avLst/>
            <a:gdLst/>
            <a:ahLst/>
            <a:cxnLst/>
            <a:rect l="l" t="t" r="r" b="b"/>
            <a:pathLst>
              <a:path w="355600" h="396875">
                <a:moveTo>
                  <a:pt x="0" y="396290"/>
                </a:moveTo>
                <a:lnTo>
                  <a:pt x="355600" y="396290"/>
                </a:lnTo>
                <a:lnTo>
                  <a:pt x="35560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655698" y="6063246"/>
            <a:ext cx="368300" cy="396875"/>
          </a:xfrm>
          <a:custGeom>
            <a:avLst/>
            <a:gdLst/>
            <a:ahLst/>
            <a:cxnLst/>
            <a:rect l="l" t="t" r="r" b="b"/>
            <a:pathLst>
              <a:path w="368300" h="396875">
                <a:moveTo>
                  <a:pt x="0" y="396290"/>
                </a:moveTo>
                <a:lnTo>
                  <a:pt x="368300" y="396290"/>
                </a:lnTo>
                <a:lnTo>
                  <a:pt x="36830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023998" y="6063246"/>
            <a:ext cx="403225" cy="396875"/>
          </a:xfrm>
          <a:custGeom>
            <a:avLst/>
            <a:gdLst/>
            <a:ahLst/>
            <a:cxnLst/>
            <a:rect l="l" t="t" r="r" b="b"/>
            <a:pathLst>
              <a:path w="403225" h="396875">
                <a:moveTo>
                  <a:pt x="0" y="396290"/>
                </a:moveTo>
                <a:lnTo>
                  <a:pt x="403225" y="396290"/>
                </a:lnTo>
                <a:lnTo>
                  <a:pt x="403225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427223" y="6063246"/>
            <a:ext cx="332105" cy="396875"/>
          </a:xfrm>
          <a:custGeom>
            <a:avLst/>
            <a:gdLst/>
            <a:ahLst/>
            <a:cxnLst/>
            <a:rect l="l" t="t" r="r" b="b"/>
            <a:pathLst>
              <a:path w="332105" h="396875">
                <a:moveTo>
                  <a:pt x="0" y="396290"/>
                </a:moveTo>
                <a:lnTo>
                  <a:pt x="332105" y="396290"/>
                </a:lnTo>
                <a:lnTo>
                  <a:pt x="332105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759329" y="6063246"/>
            <a:ext cx="333375" cy="396875"/>
          </a:xfrm>
          <a:custGeom>
            <a:avLst/>
            <a:gdLst/>
            <a:ahLst/>
            <a:cxnLst/>
            <a:rect l="l" t="t" r="r" b="b"/>
            <a:pathLst>
              <a:path w="333375" h="396875">
                <a:moveTo>
                  <a:pt x="0" y="396290"/>
                </a:moveTo>
                <a:lnTo>
                  <a:pt x="333375" y="396290"/>
                </a:lnTo>
                <a:lnTo>
                  <a:pt x="333375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092704" y="6063246"/>
            <a:ext cx="331470" cy="396875"/>
          </a:xfrm>
          <a:custGeom>
            <a:avLst/>
            <a:gdLst/>
            <a:ahLst/>
            <a:cxnLst/>
            <a:rect l="l" t="t" r="r" b="b"/>
            <a:pathLst>
              <a:path w="331470" h="396875">
                <a:moveTo>
                  <a:pt x="0" y="396290"/>
                </a:moveTo>
                <a:lnTo>
                  <a:pt x="331469" y="396290"/>
                </a:lnTo>
                <a:lnTo>
                  <a:pt x="331469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424173" y="6063246"/>
            <a:ext cx="330200" cy="396875"/>
          </a:xfrm>
          <a:custGeom>
            <a:avLst/>
            <a:gdLst/>
            <a:ahLst/>
            <a:cxnLst/>
            <a:rect l="l" t="t" r="r" b="b"/>
            <a:pathLst>
              <a:path w="330200" h="396875">
                <a:moveTo>
                  <a:pt x="0" y="396290"/>
                </a:moveTo>
                <a:lnTo>
                  <a:pt x="330200" y="396290"/>
                </a:lnTo>
                <a:lnTo>
                  <a:pt x="33020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754373" y="6063246"/>
            <a:ext cx="332105" cy="396875"/>
          </a:xfrm>
          <a:custGeom>
            <a:avLst/>
            <a:gdLst/>
            <a:ahLst/>
            <a:cxnLst/>
            <a:rect l="l" t="t" r="r" b="b"/>
            <a:pathLst>
              <a:path w="332104" h="396875">
                <a:moveTo>
                  <a:pt x="0" y="396290"/>
                </a:moveTo>
                <a:lnTo>
                  <a:pt x="332104" y="396290"/>
                </a:lnTo>
                <a:lnTo>
                  <a:pt x="332104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086478" y="6063246"/>
            <a:ext cx="332105" cy="396875"/>
          </a:xfrm>
          <a:custGeom>
            <a:avLst/>
            <a:gdLst/>
            <a:ahLst/>
            <a:cxnLst/>
            <a:rect l="l" t="t" r="r" b="b"/>
            <a:pathLst>
              <a:path w="332104" h="396875">
                <a:moveTo>
                  <a:pt x="0" y="396290"/>
                </a:moveTo>
                <a:lnTo>
                  <a:pt x="332104" y="396290"/>
                </a:lnTo>
                <a:lnTo>
                  <a:pt x="332104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418584" y="6063246"/>
            <a:ext cx="332105" cy="396875"/>
          </a:xfrm>
          <a:custGeom>
            <a:avLst/>
            <a:gdLst/>
            <a:ahLst/>
            <a:cxnLst/>
            <a:rect l="l" t="t" r="r" b="b"/>
            <a:pathLst>
              <a:path w="332104" h="396875">
                <a:moveTo>
                  <a:pt x="0" y="396290"/>
                </a:moveTo>
                <a:lnTo>
                  <a:pt x="332104" y="396290"/>
                </a:lnTo>
                <a:lnTo>
                  <a:pt x="332104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750689" y="6063246"/>
            <a:ext cx="332105" cy="396875"/>
          </a:xfrm>
          <a:custGeom>
            <a:avLst/>
            <a:gdLst/>
            <a:ahLst/>
            <a:cxnLst/>
            <a:rect l="l" t="t" r="r" b="b"/>
            <a:pathLst>
              <a:path w="332104" h="396875">
                <a:moveTo>
                  <a:pt x="0" y="396290"/>
                </a:moveTo>
                <a:lnTo>
                  <a:pt x="332104" y="396290"/>
                </a:lnTo>
                <a:lnTo>
                  <a:pt x="332104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082794" y="6063246"/>
            <a:ext cx="332105" cy="396875"/>
          </a:xfrm>
          <a:custGeom>
            <a:avLst/>
            <a:gdLst/>
            <a:ahLst/>
            <a:cxnLst/>
            <a:rect l="l" t="t" r="r" b="b"/>
            <a:pathLst>
              <a:path w="332104" h="396875">
                <a:moveTo>
                  <a:pt x="0" y="396290"/>
                </a:moveTo>
                <a:lnTo>
                  <a:pt x="332104" y="396290"/>
                </a:lnTo>
                <a:lnTo>
                  <a:pt x="332104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414898" y="6063246"/>
            <a:ext cx="332105" cy="396875"/>
          </a:xfrm>
          <a:custGeom>
            <a:avLst/>
            <a:gdLst/>
            <a:ahLst/>
            <a:cxnLst/>
            <a:rect l="l" t="t" r="r" b="b"/>
            <a:pathLst>
              <a:path w="332104" h="396875">
                <a:moveTo>
                  <a:pt x="0" y="396290"/>
                </a:moveTo>
                <a:lnTo>
                  <a:pt x="332104" y="396290"/>
                </a:lnTo>
                <a:lnTo>
                  <a:pt x="332104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747003" y="6063246"/>
            <a:ext cx="330835" cy="396875"/>
          </a:xfrm>
          <a:custGeom>
            <a:avLst/>
            <a:gdLst/>
            <a:ahLst/>
            <a:cxnLst/>
            <a:rect l="l" t="t" r="r" b="b"/>
            <a:pathLst>
              <a:path w="330835" h="396875">
                <a:moveTo>
                  <a:pt x="0" y="396290"/>
                </a:moveTo>
                <a:lnTo>
                  <a:pt x="330835" y="396290"/>
                </a:lnTo>
                <a:lnTo>
                  <a:pt x="330835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077839" y="6063246"/>
            <a:ext cx="332740" cy="396875"/>
          </a:xfrm>
          <a:custGeom>
            <a:avLst/>
            <a:gdLst/>
            <a:ahLst/>
            <a:cxnLst/>
            <a:rect l="l" t="t" r="r" b="b"/>
            <a:pathLst>
              <a:path w="332739" h="396875">
                <a:moveTo>
                  <a:pt x="0" y="396290"/>
                </a:moveTo>
                <a:lnTo>
                  <a:pt x="332739" y="396290"/>
                </a:lnTo>
                <a:lnTo>
                  <a:pt x="332739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410578" y="6063246"/>
            <a:ext cx="334010" cy="396875"/>
          </a:xfrm>
          <a:custGeom>
            <a:avLst/>
            <a:gdLst/>
            <a:ahLst/>
            <a:cxnLst/>
            <a:rect l="l" t="t" r="r" b="b"/>
            <a:pathLst>
              <a:path w="334009" h="396875">
                <a:moveTo>
                  <a:pt x="0" y="396290"/>
                </a:moveTo>
                <a:lnTo>
                  <a:pt x="334009" y="396290"/>
                </a:lnTo>
                <a:lnTo>
                  <a:pt x="334009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744589" y="6063246"/>
            <a:ext cx="332105" cy="396875"/>
          </a:xfrm>
          <a:custGeom>
            <a:avLst/>
            <a:gdLst/>
            <a:ahLst/>
            <a:cxnLst/>
            <a:rect l="l" t="t" r="r" b="b"/>
            <a:pathLst>
              <a:path w="332104" h="396875">
                <a:moveTo>
                  <a:pt x="0" y="396290"/>
                </a:moveTo>
                <a:lnTo>
                  <a:pt x="332104" y="396290"/>
                </a:lnTo>
                <a:lnTo>
                  <a:pt x="332104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076693" y="6063246"/>
            <a:ext cx="330835" cy="396875"/>
          </a:xfrm>
          <a:custGeom>
            <a:avLst/>
            <a:gdLst/>
            <a:ahLst/>
            <a:cxnLst/>
            <a:rect l="l" t="t" r="r" b="b"/>
            <a:pathLst>
              <a:path w="330834" h="396875">
                <a:moveTo>
                  <a:pt x="0" y="396290"/>
                </a:moveTo>
                <a:lnTo>
                  <a:pt x="330834" y="396290"/>
                </a:lnTo>
                <a:lnTo>
                  <a:pt x="330834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407529" y="6063246"/>
            <a:ext cx="332740" cy="396875"/>
          </a:xfrm>
          <a:custGeom>
            <a:avLst/>
            <a:gdLst/>
            <a:ahLst/>
            <a:cxnLst/>
            <a:rect l="l" t="t" r="r" b="b"/>
            <a:pathLst>
              <a:path w="332740" h="396875">
                <a:moveTo>
                  <a:pt x="0" y="396290"/>
                </a:moveTo>
                <a:lnTo>
                  <a:pt x="332740" y="396290"/>
                </a:lnTo>
                <a:lnTo>
                  <a:pt x="33274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740268" y="6063246"/>
            <a:ext cx="332740" cy="396875"/>
          </a:xfrm>
          <a:custGeom>
            <a:avLst/>
            <a:gdLst/>
            <a:ahLst/>
            <a:cxnLst/>
            <a:rect l="l" t="t" r="r" b="b"/>
            <a:pathLst>
              <a:path w="332740" h="396875">
                <a:moveTo>
                  <a:pt x="0" y="396290"/>
                </a:moveTo>
                <a:lnTo>
                  <a:pt x="332740" y="396290"/>
                </a:lnTo>
                <a:lnTo>
                  <a:pt x="33274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073008" y="6063246"/>
            <a:ext cx="332740" cy="396875"/>
          </a:xfrm>
          <a:custGeom>
            <a:avLst/>
            <a:gdLst/>
            <a:ahLst/>
            <a:cxnLst/>
            <a:rect l="l" t="t" r="r" b="b"/>
            <a:pathLst>
              <a:path w="332740" h="396875">
                <a:moveTo>
                  <a:pt x="0" y="396290"/>
                </a:moveTo>
                <a:lnTo>
                  <a:pt x="332740" y="396290"/>
                </a:lnTo>
                <a:lnTo>
                  <a:pt x="332740" y="0"/>
                </a:lnTo>
                <a:lnTo>
                  <a:pt x="0" y="0"/>
                </a:lnTo>
                <a:lnTo>
                  <a:pt x="0" y="3962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2" name="object 142"/>
          <p:cNvGraphicFramePr>
            <a:graphicFrameLocks noGrp="1"/>
          </p:cNvGraphicFramePr>
          <p:nvPr/>
        </p:nvGraphicFramePr>
        <p:xfrm>
          <a:off x="787400" y="3932237"/>
          <a:ext cx="7604116" cy="2513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2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14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21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21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21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21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21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21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08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27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401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210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083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274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274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274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22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22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22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09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09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66"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663"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0"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0"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3" name="object 143"/>
          <p:cNvSpPr/>
          <p:nvPr/>
        </p:nvSpPr>
        <p:spPr>
          <a:xfrm>
            <a:off x="2307335" y="3404615"/>
            <a:ext cx="158369" cy="380619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>
            <a:spLocks noGrp="1"/>
          </p:cNvSpPr>
          <p:nvPr>
            <p:ph type="title"/>
          </p:nvPr>
        </p:nvSpPr>
        <p:spPr>
          <a:xfrm>
            <a:off x="979119" y="382015"/>
            <a:ext cx="490093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Error </a:t>
            </a:r>
            <a:r>
              <a:rPr spc="-5" dirty="0"/>
              <a:t>Correcting</a:t>
            </a:r>
            <a:r>
              <a:rPr spc="-210" dirty="0"/>
              <a:t> </a:t>
            </a:r>
            <a:r>
              <a:rPr spc="-5" dirty="0"/>
              <a:t>Codes  Codice di</a:t>
            </a:r>
            <a:r>
              <a:rPr spc="-80" dirty="0"/>
              <a:t> </a:t>
            </a:r>
            <a:r>
              <a:rPr spc="-5" dirty="0"/>
              <a:t>Hamming</a:t>
            </a:r>
          </a:p>
        </p:txBody>
      </p:sp>
      <p:sp>
        <p:nvSpPr>
          <p:cNvPr id="146" name="object 146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632" y="626922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6240" y="1438655"/>
            <a:ext cx="1289304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1224" y="1438655"/>
            <a:ext cx="344424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81327" y="1438655"/>
            <a:ext cx="789432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0979" y="2517648"/>
            <a:ext cx="2055876" cy="911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0336" y="1491487"/>
            <a:ext cx="7855584" cy="110363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55600" marR="5080" indent="-342900">
              <a:lnSpc>
                <a:spcPts val="1700"/>
              </a:lnSpc>
              <a:spcBef>
                <a:spcPts val="335"/>
              </a:spcBef>
              <a:buClr>
                <a:srgbClr val="333399"/>
              </a:buClr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3333FF"/>
                </a:solidFill>
                <a:latin typeface="Tahoma"/>
                <a:cs typeface="Tahoma"/>
              </a:rPr>
              <a:t>Somma </a:t>
            </a:r>
            <a:r>
              <a:rPr sz="1600" spc="-5" dirty="0">
                <a:solidFill>
                  <a:srgbClr val="3333FF"/>
                </a:solidFill>
                <a:latin typeface="Tahoma"/>
                <a:cs typeface="Tahoma"/>
              </a:rPr>
              <a:t>logica </a:t>
            </a:r>
            <a:r>
              <a:rPr sz="1600" spc="-5" dirty="0">
                <a:latin typeface="Tahoma"/>
                <a:cs typeface="Tahoma"/>
              </a:rPr>
              <a:t>(OR): il </a:t>
            </a:r>
            <a:r>
              <a:rPr sz="1600" spc="-25" dirty="0">
                <a:latin typeface="Tahoma"/>
                <a:cs typeface="Tahoma"/>
              </a:rPr>
              <a:t>valore </a:t>
            </a:r>
            <a:r>
              <a:rPr sz="1600" spc="-15" dirty="0">
                <a:latin typeface="Tahoma"/>
                <a:cs typeface="Tahoma"/>
              </a:rPr>
              <a:t>della </a:t>
            </a:r>
            <a:r>
              <a:rPr sz="1600" spc="-5" dirty="0">
                <a:latin typeface="Tahoma"/>
                <a:cs typeface="Tahoma"/>
              </a:rPr>
              <a:t>somma logica è 1 se il </a:t>
            </a:r>
            <a:r>
              <a:rPr sz="1600" spc="-15" dirty="0">
                <a:latin typeface="Tahoma"/>
                <a:cs typeface="Tahoma"/>
              </a:rPr>
              <a:t>valore </a:t>
            </a:r>
            <a:r>
              <a:rPr sz="1600" spc="-5" dirty="0">
                <a:latin typeface="Tahoma"/>
                <a:cs typeface="Tahoma"/>
              </a:rPr>
              <a:t>di almeno uno degli  operandi è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imes New Roman"/>
              <a:cs typeface="Times New Roman"/>
            </a:endParaRPr>
          </a:p>
          <a:p>
            <a:pPr marL="4443095">
              <a:lnSpc>
                <a:spcPct val="100000"/>
              </a:lnSpc>
              <a:tabLst>
                <a:tab pos="7018655" algn="l"/>
              </a:tabLst>
            </a:pPr>
            <a:r>
              <a:rPr sz="1750" b="1" i="1" spc="-60" dirty="0">
                <a:latin typeface="Tahoma"/>
                <a:cs typeface="Tahoma"/>
              </a:rPr>
              <a:t>0	0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05016" y="2516123"/>
            <a:ext cx="2057400" cy="9128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56093" y="2897646"/>
            <a:ext cx="452755" cy="114744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7305" algn="ctr">
              <a:lnSpc>
                <a:spcPct val="100000"/>
              </a:lnSpc>
              <a:spcBef>
                <a:spcPts val="1180"/>
              </a:spcBef>
            </a:pPr>
            <a:r>
              <a:rPr sz="1750" b="1" i="1" spc="-60" dirty="0">
                <a:latin typeface="Tahoma"/>
                <a:cs typeface="Tahoma"/>
              </a:rPr>
              <a:t>1</a:t>
            </a:r>
            <a:endParaRPr sz="17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1750" b="1" i="1" spc="-105" dirty="0">
                <a:latin typeface="Tahoma"/>
                <a:cs typeface="Tahoma"/>
              </a:rPr>
              <a:t>0+1</a:t>
            </a:r>
            <a:endParaRPr sz="1750">
              <a:latin typeface="Tahoma"/>
              <a:cs typeface="Tahoma"/>
            </a:endParaRPr>
          </a:p>
          <a:p>
            <a:pPr marL="55244" algn="ctr">
              <a:lnSpc>
                <a:spcPct val="100000"/>
              </a:lnSpc>
              <a:spcBef>
                <a:spcPts val="370"/>
              </a:spcBef>
            </a:pPr>
            <a:r>
              <a:rPr sz="1750" b="1" i="1" spc="-60" dirty="0">
                <a:latin typeface="Tahoma"/>
                <a:cs typeface="Tahoma"/>
              </a:rPr>
              <a:t>1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18731" y="3962400"/>
            <a:ext cx="2055876" cy="9128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64734" y="2935471"/>
            <a:ext cx="452755" cy="109791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885"/>
              </a:spcBef>
            </a:pPr>
            <a:r>
              <a:rPr sz="1750" b="1" i="1" spc="-60" dirty="0">
                <a:latin typeface="Tahoma"/>
                <a:cs typeface="Tahoma"/>
              </a:rPr>
              <a:t>0</a:t>
            </a:r>
            <a:endParaRPr sz="17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sz="1750" b="1" i="1" spc="-105" dirty="0">
                <a:latin typeface="Tahoma"/>
                <a:cs typeface="Tahoma"/>
              </a:rPr>
              <a:t>0+0</a:t>
            </a:r>
            <a:endParaRPr sz="1750">
              <a:latin typeface="Tahoma"/>
              <a:cs typeface="Tahoma"/>
            </a:endParaRPr>
          </a:p>
          <a:p>
            <a:pPr marR="99060" algn="ctr">
              <a:lnSpc>
                <a:spcPct val="100000"/>
              </a:lnSpc>
              <a:spcBef>
                <a:spcPts val="580"/>
              </a:spcBef>
            </a:pPr>
            <a:r>
              <a:rPr sz="1750" b="1" i="1" spc="-60" dirty="0">
                <a:latin typeface="Tahoma"/>
                <a:cs typeface="Tahoma"/>
              </a:rPr>
              <a:t>1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43171" y="3962400"/>
            <a:ext cx="2055876" cy="9128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88484" y="4395737"/>
            <a:ext cx="452755" cy="7308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775"/>
              </a:spcBef>
            </a:pPr>
            <a:r>
              <a:rPr sz="1750" b="1" i="1" spc="-60" dirty="0">
                <a:latin typeface="Tahoma"/>
                <a:cs typeface="Tahoma"/>
              </a:rPr>
              <a:t>0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750" b="1" i="1" spc="-105" dirty="0">
                <a:latin typeface="Tahoma"/>
                <a:cs typeface="Tahoma"/>
              </a:rPr>
              <a:t>1+0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51217" y="4482393"/>
            <a:ext cx="452755" cy="720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1750" b="1" i="1" spc="-60" dirty="0">
                <a:latin typeface="Tahoma"/>
                <a:cs typeface="Tahoma"/>
              </a:rPr>
              <a:t>1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750" b="1" i="1" spc="-105" dirty="0">
                <a:latin typeface="Tahoma"/>
                <a:cs typeface="Tahoma"/>
              </a:rPr>
              <a:t>1+1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79119" y="625856"/>
            <a:ext cx="2930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Operatore</a:t>
            </a:r>
            <a:r>
              <a:rPr spc="-145" dirty="0"/>
              <a:t> </a:t>
            </a:r>
            <a:r>
              <a:rPr dirty="0"/>
              <a:t>OR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887412" y="3338576"/>
          <a:ext cx="2448560" cy="1950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1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00" b="1" dirty="0">
                          <a:latin typeface="Yu Gothic UI"/>
                          <a:cs typeface="Yu Gothic UI"/>
                        </a:rPr>
                        <a:t>A</a:t>
                      </a:r>
                      <a:endParaRPr sz="1400">
                        <a:latin typeface="Yu Gothic UI"/>
                        <a:cs typeface="Yu Gothic U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9DFE1"/>
                    </a:solidFill>
                  </a:tcPr>
                </a:tc>
                <a:tc>
                  <a:txBody>
                    <a:bodyPr/>
                    <a:lstStyle/>
                    <a:p>
                      <a:pPr marL="30543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00" b="1" dirty="0">
                          <a:latin typeface="Yu Gothic UI"/>
                          <a:cs typeface="Yu Gothic UI"/>
                        </a:rPr>
                        <a:t>B</a:t>
                      </a:r>
                      <a:endParaRPr sz="1400">
                        <a:latin typeface="Yu Gothic UI"/>
                        <a:cs typeface="Yu Gothic U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9D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00" b="1" spc="-15" dirty="0">
                          <a:latin typeface="Yu Gothic UI"/>
                          <a:cs typeface="Yu Gothic UI"/>
                        </a:rPr>
                        <a:t>A+B</a:t>
                      </a:r>
                      <a:endParaRPr sz="1400">
                        <a:latin typeface="Yu Gothic UI"/>
                        <a:cs typeface="Yu Gothic UI"/>
                      </a:endParaRPr>
                    </a:p>
                    <a:p>
                      <a:pPr marL="21590" algn="ctr">
                        <a:lnSpc>
                          <a:spcPct val="100000"/>
                        </a:lnSpc>
                      </a:pPr>
                      <a:r>
                        <a:rPr sz="1400" b="1" spc="-110" dirty="0">
                          <a:latin typeface="Yu Gothic UI"/>
                          <a:cs typeface="Yu Gothic UI"/>
                        </a:rPr>
                        <a:t>A∪B</a:t>
                      </a:r>
                      <a:endParaRPr sz="1400">
                        <a:latin typeface="Yu Gothic UI"/>
                        <a:cs typeface="Yu Gothic UI"/>
                      </a:endParaRPr>
                    </a:p>
                    <a:p>
                      <a:pPr marR="40640"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Yu Gothic UI"/>
                          <a:cs typeface="Yu Gothic UI"/>
                        </a:rPr>
                        <a:t>A.OR.B</a:t>
                      </a:r>
                      <a:endParaRPr sz="1400">
                        <a:latin typeface="Yu Gothic UI"/>
                        <a:cs typeface="Yu Gothic U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9D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4908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8"/>
                    </a:solidFill>
                  </a:tcPr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8"/>
                    </a:solidFill>
                  </a:tcPr>
                </a:tc>
                <a:tc>
                  <a:txBody>
                    <a:bodyPr/>
                    <a:lstStyle/>
                    <a:p>
                      <a:pPr marL="4908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4908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8"/>
                    </a:solidFill>
                  </a:tcPr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8"/>
                    </a:solidFill>
                  </a:tcPr>
                </a:tc>
                <a:tc>
                  <a:txBody>
                    <a:bodyPr/>
                    <a:lstStyle/>
                    <a:p>
                      <a:pPr marL="4908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latin typeface="Lucida Sans Unicode"/>
                          <a:cs typeface="Lucida Sans Unicode"/>
                        </a:rPr>
                        <a:t>1</a:t>
                      </a: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3985259" y="5867400"/>
            <a:ext cx="155575" cy="728345"/>
          </a:xfrm>
          <a:custGeom>
            <a:avLst/>
            <a:gdLst/>
            <a:ahLst/>
            <a:cxnLst/>
            <a:rect l="l" t="t" r="r" b="b"/>
            <a:pathLst>
              <a:path w="155575" h="728345">
                <a:moveTo>
                  <a:pt x="155448" y="728154"/>
                </a:moveTo>
                <a:lnTo>
                  <a:pt x="125222" y="720547"/>
                </a:lnTo>
                <a:lnTo>
                  <a:pt x="100456" y="699808"/>
                </a:lnTo>
                <a:lnTo>
                  <a:pt x="83819" y="669048"/>
                </a:lnTo>
                <a:lnTo>
                  <a:pt x="77597" y="631367"/>
                </a:lnTo>
                <a:lnTo>
                  <a:pt x="77724" y="460870"/>
                </a:lnTo>
                <a:lnTo>
                  <a:pt x="71627" y="423189"/>
                </a:lnTo>
                <a:lnTo>
                  <a:pt x="54990" y="392417"/>
                </a:lnTo>
                <a:lnTo>
                  <a:pt x="30225" y="371678"/>
                </a:lnTo>
                <a:lnTo>
                  <a:pt x="0" y="364070"/>
                </a:lnTo>
                <a:lnTo>
                  <a:pt x="30225" y="356463"/>
                </a:lnTo>
                <a:lnTo>
                  <a:pt x="54990" y="335724"/>
                </a:lnTo>
                <a:lnTo>
                  <a:pt x="71627" y="304965"/>
                </a:lnTo>
                <a:lnTo>
                  <a:pt x="77724" y="267284"/>
                </a:lnTo>
                <a:lnTo>
                  <a:pt x="77724" y="96786"/>
                </a:lnTo>
                <a:lnTo>
                  <a:pt x="83947" y="59105"/>
                </a:lnTo>
                <a:lnTo>
                  <a:pt x="100584" y="28346"/>
                </a:lnTo>
                <a:lnTo>
                  <a:pt x="125222" y="7607"/>
                </a:lnTo>
                <a:lnTo>
                  <a:pt x="1554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21765" y="5440476"/>
            <a:ext cx="5941060" cy="918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Tahoma"/>
                <a:cs typeface="Tahoma"/>
              </a:rPr>
              <a:t>Date </a:t>
            </a:r>
            <a:r>
              <a:rPr sz="1600" spc="-5" dirty="0">
                <a:latin typeface="Tahoma"/>
                <a:cs typeface="Tahoma"/>
              </a:rPr>
              <a:t>n </a:t>
            </a:r>
            <a:r>
              <a:rPr sz="1600" spc="-20" dirty="0">
                <a:latin typeface="Tahoma"/>
                <a:cs typeface="Tahoma"/>
              </a:rPr>
              <a:t>variabili </a:t>
            </a:r>
            <a:r>
              <a:rPr sz="1600" spc="-15" dirty="0">
                <a:latin typeface="Tahoma"/>
                <a:cs typeface="Tahoma"/>
              </a:rPr>
              <a:t>booleane </a:t>
            </a:r>
            <a:r>
              <a:rPr sz="1600" spc="-10" dirty="0">
                <a:latin typeface="Tahoma"/>
                <a:cs typeface="Tahoma"/>
              </a:rPr>
              <a:t>indipendenti </a:t>
            </a:r>
            <a:r>
              <a:rPr sz="1600" spc="-5" dirty="0">
                <a:latin typeface="Tahoma"/>
                <a:cs typeface="Tahoma"/>
              </a:rPr>
              <a:t>la </a:t>
            </a:r>
            <a:r>
              <a:rPr sz="1600" spc="-20" dirty="0">
                <a:latin typeface="Tahoma"/>
                <a:cs typeface="Tahoma"/>
              </a:rPr>
              <a:t>loro </a:t>
            </a:r>
            <a:r>
              <a:rPr sz="1600" spc="-5" dirty="0">
                <a:latin typeface="Tahoma"/>
                <a:cs typeface="Tahoma"/>
              </a:rPr>
              <a:t>somma logica (OR)</a:t>
            </a:r>
            <a:r>
              <a:rPr sz="1600" spc="2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è</a:t>
            </a:r>
            <a:endParaRPr sz="1600">
              <a:latin typeface="Tahoma"/>
              <a:cs typeface="Tahoma"/>
            </a:endParaRPr>
          </a:p>
          <a:p>
            <a:pPr marL="3038475">
              <a:lnSpc>
                <a:spcPct val="100000"/>
              </a:lnSpc>
              <a:spcBef>
                <a:spcPts val="1225"/>
              </a:spcBef>
            </a:pPr>
            <a:r>
              <a:rPr sz="1600" b="1" spc="-5" dirty="0">
                <a:latin typeface="Yu Gothic UI"/>
                <a:cs typeface="Yu Gothic UI"/>
              </a:rPr>
              <a:t>1</a:t>
            </a:r>
            <a:r>
              <a:rPr sz="1600" b="1" spc="-15" dirty="0">
                <a:latin typeface="Yu Gothic UI"/>
                <a:cs typeface="Yu Gothic UI"/>
              </a:rPr>
              <a:t> </a:t>
            </a:r>
            <a:r>
              <a:rPr sz="1600" spc="-10" dirty="0">
                <a:latin typeface="Lucida Sans Unicode"/>
                <a:cs typeface="Lucida Sans Unicode"/>
              </a:rPr>
              <a:t>se </a:t>
            </a:r>
            <a:r>
              <a:rPr sz="1600" spc="-80" dirty="0">
                <a:latin typeface="Lucida Sans Unicode"/>
                <a:cs typeface="Lucida Sans Unicode"/>
              </a:rPr>
              <a:t>almeno </a:t>
            </a:r>
            <a:r>
              <a:rPr sz="1600" spc="-50" dirty="0">
                <a:latin typeface="Lucida Sans Unicode"/>
                <a:cs typeface="Lucida Sans Unicode"/>
              </a:rPr>
              <a:t>una </a:t>
            </a:r>
            <a:r>
              <a:rPr sz="1600" spc="-30" dirty="0">
                <a:latin typeface="Lucida Sans Unicode"/>
                <a:cs typeface="Lucida Sans Unicode"/>
              </a:rPr>
              <a:t>x</a:t>
            </a:r>
            <a:r>
              <a:rPr sz="1575" spc="-44" baseline="-15873" dirty="0">
                <a:latin typeface="Lucida Sans Unicode"/>
                <a:cs typeface="Lucida Sans Unicode"/>
              </a:rPr>
              <a:t>i</a:t>
            </a:r>
            <a:r>
              <a:rPr sz="1600" spc="-30" dirty="0">
                <a:latin typeface="Lucida Sans Unicode"/>
                <a:cs typeface="Lucida Sans Unicode"/>
              </a:rPr>
              <a:t>vale </a:t>
            </a:r>
            <a:r>
              <a:rPr sz="1600" spc="-5" dirty="0">
                <a:latin typeface="Lucida Sans Unicode"/>
                <a:cs typeface="Lucida Sans Unicode"/>
              </a:rPr>
              <a:t>1</a:t>
            </a:r>
            <a:endParaRPr sz="1600">
              <a:latin typeface="Lucida Sans Unicode"/>
              <a:cs typeface="Lucida Sans Unicode"/>
            </a:endParaRPr>
          </a:p>
          <a:p>
            <a:pPr marL="1204595">
              <a:lnSpc>
                <a:spcPct val="100000"/>
              </a:lnSpc>
              <a:spcBef>
                <a:spcPts val="50"/>
              </a:spcBef>
            </a:pPr>
            <a:r>
              <a:rPr sz="1600" spc="-95" dirty="0">
                <a:latin typeface="Lucida Sans Unicode"/>
                <a:cs typeface="Lucida Sans Unicode"/>
              </a:rPr>
              <a:t>x</a:t>
            </a:r>
            <a:r>
              <a:rPr sz="1575" spc="-142" baseline="-15873" dirty="0">
                <a:latin typeface="Lucida Sans Unicode"/>
                <a:cs typeface="Lucida Sans Unicode"/>
              </a:rPr>
              <a:t>1</a:t>
            </a:r>
            <a:r>
              <a:rPr sz="1600" spc="-95" dirty="0">
                <a:latin typeface="Lucida Sans Unicode"/>
                <a:cs typeface="Lucida Sans Unicode"/>
              </a:rPr>
              <a:t>+x</a:t>
            </a:r>
            <a:r>
              <a:rPr sz="1575" spc="-142" baseline="-15873" dirty="0">
                <a:latin typeface="Lucida Sans Unicode"/>
                <a:cs typeface="Lucida Sans Unicode"/>
              </a:rPr>
              <a:t>2</a:t>
            </a:r>
            <a:r>
              <a:rPr sz="1600" spc="-95" dirty="0">
                <a:latin typeface="Lucida Sans Unicode"/>
                <a:cs typeface="Lucida Sans Unicode"/>
              </a:rPr>
              <a:t>+…+</a:t>
            </a:r>
            <a:r>
              <a:rPr sz="1600" spc="-200" dirty="0">
                <a:latin typeface="Lucida Sans Unicode"/>
                <a:cs typeface="Lucida Sans Unicode"/>
              </a:rPr>
              <a:t> </a:t>
            </a:r>
            <a:r>
              <a:rPr sz="1600" spc="-15" dirty="0">
                <a:latin typeface="Lucida Sans Unicode"/>
                <a:cs typeface="Lucida Sans Unicode"/>
              </a:rPr>
              <a:t>x</a:t>
            </a:r>
            <a:r>
              <a:rPr sz="1575" spc="-22" baseline="-15873" dirty="0">
                <a:latin typeface="Lucida Sans Unicode"/>
                <a:cs typeface="Lucida Sans Unicode"/>
              </a:rPr>
              <a:t>n</a:t>
            </a:r>
            <a:r>
              <a:rPr sz="1600" spc="-15" dirty="0">
                <a:latin typeface="Lucida Sans Unicode"/>
                <a:cs typeface="Lucida Sans Unicode"/>
              </a:rPr>
              <a:t>=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46550" y="6264655"/>
            <a:ext cx="20605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Yu Gothic UI"/>
                <a:cs typeface="Yu Gothic UI"/>
              </a:rPr>
              <a:t>0 </a:t>
            </a:r>
            <a:r>
              <a:rPr sz="1600" spc="-10" dirty="0">
                <a:latin typeface="Lucida Sans Unicode"/>
                <a:cs typeface="Lucida Sans Unicode"/>
              </a:rPr>
              <a:t>se </a:t>
            </a:r>
            <a:r>
              <a:rPr sz="1600" spc="-65" dirty="0">
                <a:latin typeface="Lucida Sans Unicode"/>
                <a:cs typeface="Lucida Sans Unicode"/>
              </a:rPr>
              <a:t>x</a:t>
            </a:r>
            <a:r>
              <a:rPr sz="1575" spc="-97" baseline="-21164" dirty="0">
                <a:latin typeface="Lucida Sans Unicode"/>
                <a:cs typeface="Lucida Sans Unicode"/>
              </a:rPr>
              <a:t>1</a:t>
            </a:r>
            <a:r>
              <a:rPr sz="1600" spc="-65" dirty="0">
                <a:latin typeface="Lucida Sans Unicode"/>
                <a:cs typeface="Lucida Sans Unicode"/>
              </a:rPr>
              <a:t>=</a:t>
            </a:r>
            <a:r>
              <a:rPr sz="1600" spc="-445" dirty="0">
                <a:latin typeface="Lucida Sans Unicode"/>
                <a:cs typeface="Lucida Sans Unicode"/>
              </a:rPr>
              <a:t> </a:t>
            </a:r>
            <a:r>
              <a:rPr sz="1600" spc="-160" dirty="0">
                <a:latin typeface="Lucida Sans Unicode"/>
                <a:cs typeface="Lucida Sans Unicode"/>
              </a:rPr>
              <a:t>x</a:t>
            </a:r>
            <a:r>
              <a:rPr sz="1575" spc="-240" baseline="-21164" dirty="0">
                <a:latin typeface="Lucida Sans Unicode"/>
                <a:cs typeface="Lucida Sans Unicode"/>
              </a:rPr>
              <a:t>2 </a:t>
            </a:r>
            <a:r>
              <a:rPr sz="1600" spc="-80" dirty="0">
                <a:latin typeface="Lucida Sans Unicode"/>
                <a:cs typeface="Lucida Sans Unicode"/>
              </a:rPr>
              <a:t>=…= </a:t>
            </a:r>
            <a:r>
              <a:rPr sz="1600" spc="-110" dirty="0">
                <a:latin typeface="Lucida Sans Unicode"/>
                <a:cs typeface="Lucida Sans Unicode"/>
              </a:rPr>
              <a:t>x</a:t>
            </a:r>
            <a:r>
              <a:rPr sz="1575" spc="-165" baseline="-21164" dirty="0">
                <a:latin typeface="Lucida Sans Unicode"/>
                <a:cs typeface="Lucida Sans Unicode"/>
              </a:rPr>
              <a:t>n </a:t>
            </a:r>
            <a:r>
              <a:rPr sz="1600" spc="-65" dirty="0">
                <a:latin typeface="Lucida Sans Unicode"/>
                <a:cs typeface="Lucida Sans Unicode"/>
              </a:rPr>
              <a:t>=0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15567" y="2229611"/>
            <a:ext cx="2068068" cy="9113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632" y="626922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5508" y="1435608"/>
            <a:ext cx="373380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2124" y="1463039"/>
            <a:ext cx="1040891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8695" y="1463039"/>
            <a:ext cx="36576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50135" y="1463039"/>
            <a:ext cx="806195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235" y="1480819"/>
            <a:ext cx="70408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33399"/>
              </a:buClr>
              <a:buChar char="•"/>
              <a:tabLst>
                <a:tab pos="354965" algn="l"/>
                <a:tab pos="355600" algn="l"/>
              </a:tabLst>
            </a:pPr>
            <a:r>
              <a:rPr sz="1600" spc="-80" dirty="0">
                <a:solidFill>
                  <a:srgbClr val="3333FF"/>
                </a:solidFill>
                <a:latin typeface="Lucida Sans Unicode"/>
                <a:cs typeface="Lucida Sans Unicode"/>
              </a:rPr>
              <a:t>Prodotto</a:t>
            </a:r>
            <a:r>
              <a:rPr sz="1600" spc="-150" dirty="0">
                <a:solidFill>
                  <a:srgbClr val="3333FF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3333FF"/>
                </a:solidFill>
                <a:latin typeface="Lucida Sans Unicode"/>
                <a:cs typeface="Lucida Sans Unicode"/>
              </a:rPr>
              <a:t>logico</a:t>
            </a:r>
            <a:r>
              <a:rPr sz="1600" spc="-140" dirty="0">
                <a:solidFill>
                  <a:srgbClr val="3333FF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latin typeface="Lucida Sans Unicode"/>
                <a:cs typeface="Lucida Sans Unicode"/>
              </a:rPr>
              <a:t>(AND):</a:t>
            </a:r>
            <a:r>
              <a:rPr sz="1600" spc="-45" dirty="0">
                <a:latin typeface="Lucida Sans Unicode"/>
                <a:cs typeface="Lucida Sans Unicode"/>
              </a:rPr>
              <a:t> </a:t>
            </a:r>
            <a:r>
              <a:rPr sz="1600" spc="-60" dirty="0">
                <a:latin typeface="Lucida Sans Unicode"/>
                <a:cs typeface="Lucida Sans Unicode"/>
              </a:rPr>
              <a:t>il</a:t>
            </a:r>
            <a:r>
              <a:rPr sz="1600" spc="-195" dirty="0">
                <a:latin typeface="Lucida Sans Unicode"/>
                <a:cs typeface="Lucida Sans Unicode"/>
              </a:rPr>
              <a:t> </a:t>
            </a:r>
            <a:r>
              <a:rPr sz="1600" spc="-60" dirty="0">
                <a:latin typeface="Lucida Sans Unicode"/>
                <a:cs typeface="Lucida Sans Unicode"/>
              </a:rPr>
              <a:t>valore</a:t>
            </a:r>
            <a:r>
              <a:rPr sz="1600" spc="-125" dirty="0">
                <a:latin typeface="Lucida Sans Unicode"/>
                <a:cs typeface="Lucida Sans Unicode"/>
              </a:rPr>
              <a:t> </a:t>
            </a:r>
            <a:r>
              <a:rPr sz="1600" spc="-60" dirty="0">
                <a:latin typeface="Lucida Sans Unicode"/>
                <a:cs typeface="Lucida Sans Unicode"/>
              </a:rPr>
              <a:t>del</a:t>
            </a:r>
            <a:r>
              <a:rPr sz="1600" spc="-140" dirty="0">
                <a:latin typeface="Lucida Sans Unicode"/>
                <a:cs typeface="Lucida Sans Unicode"/>
              </a:rPr>
              <a:t> </a:t>
            </a:r>
            <a:r>
              <a:rPr sz="1600" spc="-110" dirty="0">
                <a:latin typeface="Lucida Sans Unicode"/>
                <a:cs typeface="Lucida Sans Unicode"/>
              </a:rPr>
              <a:t>prodotto</a:t>
            </a:r>
            <a:r>
              <a:rPr sz="1600" spc="-245" dirty="0">
                <a:latin typeface="Lucida Sans Unicode"/>
                <a:cs typeface="Lucida Sans Unicode"/>
              </a:rPr>
              <a:t> </a:t>
            </a:r>
            <a:r>
              <a:rPr sz="1600" spc="-90" dirty="0">
                <a:latin typeface="Lucida Sans Unicode"/>
                <a:cs typeface="Lucida Sans Unicode"/>
              </a:rPr>
              <a:t>logico</a:t>
            </a:r>
            <a:r>
              <a:rPr sz="1600" spc="-140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è</a:t>
            </a:r>
            <a:r>
              <a:rPr sz="1600" spc="5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1</a:t>
            </a:r>
            <a:r>
              <a:rPr sz="1600" spc="-240" dirty="0">
                <a:latin typeface="Lucida Sans Unicode"/>
                <a:cs typeface="Lucida Sans Unicode"/>
              </a:rPr>
              <a:t> </a:t>
            </a:r>
            <a:r>
              <a:rPr sz="1600" spc="-10" dirty="0">
                <a:latin typeface="Lucida Sans Unicode"/>
                <a:cs typeface="Lucida Sans Unicode"/>
              </a:rPr>
              <a:t>se </a:t>
            </a:r>
            <a:r>
              <a:rPr sz="1600" spc="-60" dirty="0">
                <a:latin typeface="Lucida Sans Unicode"/>
                <a:cs typeface="Lucida Sans Unicode"/>
              </a:rPr>
              <a:t>il</a:t>
            </a:r>
            <a:r>
              <a:rPr sz="1600" spc="-220" dirty="0">
                <a:latin typeface="Lucida Sans Unicode"/>
                <a:cs typeface="Lucida Sans Unicode"/>
              </a:rPr>
              <a:t> </a:t>
            </a:r>
            <a:r>
              <a:rPr sz="1600" spc="-70" dirty="0">
                <a:latin typeface="Lucida Sans Unicode"/>
                <a:cs typeface="Lucida Sans Unicode"/>
              </a:rPr>
              <a:t>valore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55" dirty="0">
                <a:latin typeface="Lucida Sans Unicode"/>
                <a:cs typeface="Lucida Sans Unicode"/>
              </a:rPr>
              <a:t>di</a:t>
            </a:r>
            <a:r>
              <a:rPr sz="1600" spc="-220" dirty="0">
                <a:latin typeface="Lucida Sans Unicode"/>
                <a:cs typeface="Lucida Sans Unicode"/>
              </a:rPr>
              <a:t> </a:t>
            </a:r>
            <a:r>
              <a:rPr sz="1600" spc="-120" dirty="0">
                <a:latin typeface="Lucida Sans Unicode"/>
                <a:cs typeface="Lucida Sans Unicode"/>
              </a:rPr>
              <a:t>tutti</a:t>
            </a:r>
            <a:r>
              <a:rPr sz="1600" spc="-270" dirty="0">
                <a:latin typeface="Lucida Sans Unicode"/>
                <a:cs typeface="Lucida Sans Unicode"/>
              </a:rPr>
              <a:t> </a:t>
            </a:r>
            <a:r>
              <a:rPr sz="1600" spc="-80" dirty="0">
                <a:latin typeface="Lucida Sans Unicode"/>
                <a:cs typeface="Lucida Sans Unicode"/>
              </a:rPr>
              <a:t>gli  operandi </a:t>
            </a:r>
            <a:r>
              <a:rPr sz="1600" spc="-5" dirty="0">
                <a:latin typeface="Lucida Sans Unicode"/>
                <a:cs typeface="Lucida Sans Unicode"/>
              </a:rPr>
              <a:t>è</a:t>
            </a:r>
            <a:r>
              <a:rPr sz="1600" spc="-155" dirty="0">
                <a:latin typeface="Lucida Sans Unicode"/>
                <a:cs typeface="Lucida Sans Unicode"/>
              </a:rPr>
              <a:t> </a:t>
            </a:r>
            <a:r>
              <a:rPr sz="1600" spc="-100" dirty="0">
                <a:latin typeface="Lucida Sans Unicode"/>
                <a:cs typeface="Lucida Sans Unicode"/>
              </a:rPr>
              <a:t>1.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48100" y="2459735"/>
            <a:ext cx="2055876" cy="917448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81880" y="2935533"/>
            <a:ext cx="15938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i="1" spc="-60" dirty="0">
                <a:latin typeface="Tahoma"/>
                <a:cs typeface="Tahoma"/>
              </a:rPr>
              <a:t>0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2109" y="2807996"/>
            <a:ext cx="488950" cy="833119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75"/>
              </a:spcBef>
            </a:pPr>
            <a:r>
              <a:rPr sz="1750" b="1" i="1" spc="-60" dirty="0">
                <a:latin typeface="Tahoma"/>
                <a:cs typeface="Tahoma"/>
              </a:rPr>
              <a:t>0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750" b="1" i="1" spc="-80" dirty="0">
                <a:latin typeface="Tahoma"/>
                <a:cs typeface="Tahoma"/>
              </a:rPr>
              <a:t>0·0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58356" y="3802379"/>
            <a:ext cx="2055876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92518" y="4276018"/>
            <a:ext cx="15938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i="1" spc="-60" dirty="0">
                <a:latin typeface="Tahoma"/>
                <a:cs typeface="Tahoma"/>
              </a:rPr>
              <a:t>1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92745" y="4147707"/>
            <a:ext cx="488950" cy="83375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80"/>
              </a:spcBef>
            </a:pPr>
            <a:r>
              <a:rPr sz="1750" b="1" i="1" spc="-60" dirty="0">
                <a:latin typeface="Tahoma"/>
                <a:cs typeface="Tahoma"/>
              </a:rPr>
              <a:t>1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750" b="1" i="1" spc="-80" dirty="0">
                <a:latin typeface="Tahoma"/>
                <a:cs typeface="Tahoma"/>
              </a:rPr>
              <a:t>1·1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96383" y="4214423"/>
            <a:ext cx="15938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i="1" spc="-60" dirty="0">
                <a:latin typeface="Tahoma"/>
                <a:cs typeface="Tahoma"/>
              </a:rPr>
              <a:t>0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18203" y="3756659"/>
            <a:ext cx="2055876" cy="9128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451730" y="4228774"/>
            <a:ext cx="15938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i="1" spc="-60" dirty="0">
                <a:latin typeface="Tahoma"/>
                <a:cs typeface="Tahoma"/>
              </a:rPr>
              <a:t>1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51959" y="4644191"/>
            <a:ext cx="36068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i="1" spc="-95" dirty="0">
                <a:latin typeface="Tahoma"/>
                <a:cs typeface="Tahoma"/>
              </a:rPr>
              <a:t>1</a:t>
            </a:r>
            <a:r>
              <a:rPr sz="1750" b="1" i="1" spc="-75" dirty="0">
                <a:latin typeface="Tahoma"/>
                <a:cs typeface="Tahoma"/>
              </a:rPr>
              <a:t>·</a:t>
            </a:r>
            <a:r>
              <a:rPr sz="1750" b="1" i="1" spc="-60" dirty="0">
                <a:latin typeface="Tahoma"/>
                <a:cs typeface="Tahoma"/>
              </a:rPr>
              <a:t>0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91883" y="2482595"/>
            <a:ext cx="2054352" cy="915924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226045" y="2957758"/>
            <a:ext cx="15938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i="1" spc="-60" dirty="0">
                <a:latin typeface="Tahoma"/>
                <a:cs typeface="Tahoma"/>
              </a:rPr>
              <a:t>0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25893" y="2830350"/>
            <a:ext cx="493395" cy="83502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85"/>
              </a:spcBef>
            </a:pPr>
            <a:r>
              <a:rPr sz="1750" b="1" i="1" spc="-60" dirty="0">
                <a:latin typeface="Tahoma"/>
                <a:cs typeface="Tahoma"/>
              </a:rPr>
              <a:t>1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750" b="1" i="1" spc="-80" dirty="0">
                <a:latin typeface="Tahoma"/>
                <a:cs typeface="Tahoma"/>
              </a:rPr>
              <a:t>0·1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979119" y="625856"/>
            <a:ext cx="32613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Operatore</a:t>
            </a:r>
            <a:r>
              <a:rPr spc="-140" dirty="0"/>
              <a:t> </a:t>
            </a:r>
            <a:r>
              <a:rPr spc="-5" dirty="0"/>
              <a:t>AND</a:t>
            </a:r>
          </a:p>
        </p:txBody>
      </p:sp>
      <p:sp>
        <p:nvSpPr>
          <p:cNvPr id="23" name="object 23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958850" y="3121025"/>
          <a:ext cx="2446655" cy="2112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2810"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dirty="0">
                          <a:latin typeface="Yu Gothic UI"/>
                          <a:cs typeface="Yu Gothic UI"/>
                        </a:rPr>
                        <a:t>X</a:t>
                      </a:r>
                      <a:endParaRPr sz="1400">
                        <a:latin typeface="Yu Gothic UI"/>
                        <a:cs typeface="Yu Gothic U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9D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dirty="0">
                          <a:latin typeface="Yu Gothic UI"/>
                          <a:cs typeface="Yu Gothic UI"/>
                        </a:rPr>
                        <a:t>Y</a:t>
                      </a:r>
                      <a:endParaRPr sz="1400">
                        <a:latin typeface="Yu Gothic UI"/>
                        <a:cs typeface="Yu Gothic U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9DFE1"/>
                    </a:solidFill>
                  </a:tcPr>
                </a:tc>
                <a:tc>
                  <a:txBody>
                    <a:bodyPr/>
                    <a:lstStyle/>
                    <a:p>
                      <a:pPr marL="398145" marR="386080" indent="-1905" algn="just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85" dirty="0">
                          <a:latin typeface="Yu Gothic UI"/>
                          <a:cs typeface="Yu Gothic UI"/>
                        </a:rPr>
                        <a:t>X</a:t>
                      </a:r>
                      <a:r>
                        <a:rPr sz="1400" b="1" spc="90" dirty="0">
                          <a:latin typeface="Yu Gothic UI"/>
                          <a:cs typeface="Yu Gothic UI"/>
                        </a:rPr>
                        <a:t>·</a:t>
                      </a:r>
                      <a:r>
                        <a:rPr sz="1400" b="1" dirty="0">
                          <a:latin typeface="Yu Gothic UI"/>
                          <a:cs typeface="Yu Gothic UI"/>
                        </a:rPr>
                        <a:t>Y  </a:t>
                      </a:r>
                      <a:r>
                        <a:rPr sz="1400" b="1" spc="-10" dirty="0">
                          <a:latin typeface="Yu Gothic UI"/>
                          <a:cs typeface="Yu Gothic UI"/>
                        </a:rPr>
                        <a:t>X</a:t>
                      </a:r>
                      <a:r>
                        <a:rPr sz="1400" b="1" dirty="0">
                          <a:latin typeface="Yu Gothic UI"/>
                          <a:cs typeface="Yu Gothic UI"/>
                        </a:rPr>
                        <a:t>∩  Y</a:t>
                      </a:r>
                      <a:endParaRPr sz="1400">
                        <a:latin typeface="Yu Gothic UI"/>
                        <a:cs typeface="Yu Gothic UI"/>
                      </a:endParaRPr>
                    </a:p>
                    <a:p>
                      <a:pPr marL="181610">
                        <a:lnSpc>
                          <a:spcPts val="1605"/>
                        </a:lnSpc>
                        <a:spcBef>
                          <a:spcPts val="5"/>
                        </a:spcBef>
                      </a:pPr>
                      <a:r>
                        <a:rPr sz="1400" b="1" spc="30" dirty="0">
                          <a:latin typeface="Yu Gothic UI"/>
                          <a:cs typeface="Yu Gothic UI"/>
                        </a:rPr>
                        <a:t>X.AND.Y</a:t>
                      </a:r>
                      <a:endParaRPr sz="1400">
                        <a:latin typeface="Yu Gothic UI"/>
                        <a:cs typeface="Yu Gothic U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9D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6"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26"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Lucida Sans Unicode"/>
                          <a:cs typeface="Lucida Sans Unicode"/>
                        </a:rPr>
                        <a:t>1</a:t>
                      </a: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4151376" y="5652515"/>
            <a:ext cx="205740" cy="730250"/>
          </a:xfrm>
          <a:custGeom>
            <a:avLst/>
            <a:gdLst/>
            <a:ahLst/>
            <a:cxnLst/>
            <a:rect l="l" t="t" r="r" b="b"/>
            <a:pathLst>
              <a:path w="205739" h="730250">
                <a:moveTo>
                  <a:pt x="205359" y="729678"/>
                </a:moveTo>
                <a:lnTo>
                  <a:pt x="165353" y="719645"/>
                </a:lnTo>
                <a:lnTo>
                  <a:pt x="132714" y="692277"/>
                </a:lnTo>
                <a:lnTo>
                  <a:pt x="110744" y="651687"/>
                </a:lnTo>
                <a:lnTo>
                  <a:pt x="102615" y="601980"/>
                </a:lnTo>
                <a:lnTo>
                  <a:pt x="102615" y="492531"/>
                </a:lnTo>
                <a:lnTo>
                  <a:pt x="94614" y="442823"/>
                </a:lnTo>
                <a:lnTo>
                  <a:pt x="72644" y="402234"/>
                </a:lnTo>
                <a:lnTo>
                  <a:pt x="40004" y="374865"/>
                </a:lnTo>
                <a:lnTo>
                  <a:pt x="0" y="364832"/>
                </a:lnTo>
                <a:lnTo>
                  <a:pt x="40004" y="354799"/>
                </a:lnTo>
                <a:lnTo>
                  <a:pt x="72644" y="327431"/>
                </a:lnTo>
                <a:lnTo>
                  <a:pt x="94614" y="286854"/>
                </a:lnTo>
                <a:lnTo>
                  <a:pt x="102615" y="237147"/>
                </a:lnTo>
                <a:lnTo>
                  <a:pt x="102615" y="127698"/>
                </a:lnTo>
                <a:lnTo>
                  <a:pt x="110744" y="77990"/>
                </a:lnTo>
                <a:lnTo>
                  <a:pt x="132714" y="37401"/>
                </a:lnTo>
                <a:lnTo>
                  <a:pt x="165353" y="10033"/>
                </a:lnTo>
                <a:lnTo>
                  <a:pt x="20535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20039" y="5204514"/>
            <a:ext cx="6102985" cy="68072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600" spc="-50" dirty="0">
                <a:latin typeface="Lucida Sans Unicode"/>
                <a:cs typeface="Lucida Sans Unicode"/>
              </a:rPr>
              <a:t>Date</a:t>
            </a:r>
            <a:r>
              <a:rPr sz="1600" spc="-70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n</a:t>
            </a:r>
            <a:r>
              <a:rPr sz="1600" spc="-215" dirty="0">
                <a:latin typeface="Lucida Sans Unicode"/>
                <a:cs typeface="Lucida Sans Unicode"/>
              </a:rPr>
              <a:t> </a:t>
            </a:r>
            <a:r>
              <a:rPr sz="1600" spc="-80" dirty="0">
                <a:latin typeface="Lucida Sans Unicode"/>
                <a:cs typeface="Lucida Sans Unicode"/>
              </a:rPr>
              <a:t>variabili</a:t>
            </a:r>
            <a:r>
              <a:rPr sz="1600" spc="-100" dirty="0">
                <a:latin typeface="Lucida Sans Unicode"/>
                <a:cs typeface="Lucida Sans Unicode"/>
              </a:rPr>
              <a:t> </a:t>
            </a:r>
            <a:r>
              <a:rPr sz="1600" spc="-70" dirty="0">
                <a:latin typeface="Lucida Sans Unicode"/>
                <a:cs typeface="Lucida Sans Unicode"/>
              </a:rPr>
              <a:t>booleane</a:t>
            </a:r>
            <a:r>
              <a:rPr sz="1600" spc="-105" dirty="0">
                <a:latin typeface="Lucida Sans Unicode"/>
                <a:cs typeface="Lucida Sans Unicode"/>
              </a:rPr>
              <a:t> indipendenti</a:t>
            </a:r>
            <a:r>
              <a:rPr sz="1600" spc="-165" dirty="0">
                <a:latin typeface="Lucida Sans Unicode"/>
                <a:cs typeface="Lucida Sans Unicode"/>
              </a:rPr>
              <a:t> </a:t>
            </a:r>
            <a:r>
              <a:rPr sz="1600" spc="-60" dirty="0">
                <a:latin typeface="Lucida Sans Unicode"/>
                <a:cs typeface="Lucida Sans Unicode"/>
              </a:rPr>
              <a:t>il</a:t>
            </a:r>
            <a:r>
              <a:rPr sz="1600" spc="-210" dirty="0">
                <a:latin typeface="Lucida Sans Unicode"/>
                <a:cs typeface="Lucida Sans Unicode"/>
              </a:rPr>
              <a:t> </a:t>
            </a:r>
            <a:r>
              <a:rPr sz="1600" spc="-90" dirty="0">
                <a:latin typeface="Lucida Sans Unicode"/>
                <a:cs typeface="Lucida Sans Unicode"/>
              </a:rPr>
              <a:t>loro</a:t>
            </a:r>
            <a:r>
              <a:rPr sz="1600" spc="-190" dirty="0">
                <a:latin typeface="Lucida Sans Unicode"/>
                <a:cs typeface="Lucida Sans Unicode"/>
              </a:rPr>
              <a:t> </a:t>
            </a:r>
            <a:r>
              <a:rPr sz="1600" spc="-110" dirty="0">
                <a:latin typeface="Lucida Sans Unicode"/>
                <a:cs typeface="Lucida Sans Unicode"/>
              </a:rPr>
              <a:t>prodotto</a:t>
            </a:r>
            <a:r>
              <a:rPr sz="1600" spc="-260" dirty="0">
                <a:latin typeface="Lucida Sans Unicode"/>
                <a:cs typeface="Lucida Sans Unicode"/>
              </a:rPr>
              <a:t> </a:t>
            </a:r>
            <a:r>
              <a:rPr sz="1600" spc="-90" dirty="0">
                <a:latin typeface="Lucida Sans Unicode"/>
                <a:cs typeface="Lucida Sans Unicode"/>
              </a:rPr>
              <a:t>logico</a:t>
            </a:r>
            <a:r>
              <a:rPr sz="1600" spc="-135" dirty="0">
                <a:latin typeface="Lucida Sans Unicode"/>
                <a:cs typeface="Lucida Sans Unicode"/>
              </a:rPr>
              <a:t> </a:t>
            </a:r>
            <a:r>
              <a:rPr sz="1600" spc="-25" dirty="0">
                <a:latin typeface="Lucida Sans Unicode"/>
                <a:cs typeface="Lucida Sans Unicode"/>
              </a:rPr>
              <a:t>(AND)</a:t>
            </a:r>
            <a:r>
              <a:rPr sz="1600" spc="280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è</a:t>
            </a:r>
            <a:endParaRPr sz="1600">
              <a:latin typeface="Lucida Sans Unicode"/>
              <a:cs typeface="Lucida Sans Unicode"/>
            </a:endParaRPr>
          </a:p>
          <a:p>
            <a:pPr marL="3675379">
              <a:lnSpc>
                <a:spcPct val="100000"/>
              </a:lnSpc>
              <a:spcBef>
                <a:spcPts val="645"/>
              </a:spcBef>
            </a:pPr>
            <a:r>
              <a:rPr sz="1650" b="1" dirty="0">
                <a:latin typeface="Yu Gothic UI"/>
                <a:cs typeface="Yu Gothic UI"/>
              </a:rPr>
              <a:t>0</a:t>
            </a:r>
            <a:r>
              <a:rPr sz="1650" b="1" spc="-80" dirty="0">
                <a:latin typeface="Yu Gothic UI"/>
                <a:cs typeface="Yu Gothic UI"/>
              </a:rPr>
              <a:t> </a:t>
            </a:r>
            <a:r>
              <a:rPr sz="1650" spc="-20" dirty="0">
                <a:latin typeface="Lucida Sans Unicode"/>
                <a:cs typeface="Lucida Sans Unicode"/>
              </a:rPr>
              <a:t>se</a:t>
            </a:r>
            <a:r>
              <a:rPr sz="1650" spc="-100" dirty="0">
                <a:latin typeface="Lucida Sans Unicode"/>
                <a:cs typeface="Lucida Sans Unicode"/>
              </a:rPr>
              <a:t> almeno</a:t>
            </a:r>
            <a:r>
              <a:rPr sz="1650" spc="-229" dirty="0">
                <a:latin typeface="Lucida Sans Unicode"/>
                <a:cs typeface="Lucida Sans Unicode"/>
              </a:rPr>
              <a:t> </a:t>
            </a:r>
            <a:r>
              <a:rPr sz="1650" spc="-70" dirty="0">
                <a:latin typeface="Lucida Sans Unicode"/>
                <a:cs typeface="Lucida Sans Unicode"/>
              </a:rPr>
              <a:t>una</a:t>
            </a:r>
            <a:r>
              <a:rPr sz="1650" spc="-215" dirty="0">
                <a:latin typeface="Lucida Sans Unicode"/>
                <a:cs typeface="Lucida Sans Unicode"/>
              </a:rPr>
              <a:t> </a:t>
            </a:r>
            <a:r>
              <a:rPr sz="1650" spc="-50" dirty="0">
                <a:latin typeface="Lucida Sans Unicode"/>
                <a:cs typeface="Lucida Sans Unicode"/>
              </a:rPr>
              <a:t>x</a:t>
            </a:r>
            <a:r>
              <a:rPr sz="1650" spc="-75" baseline="-15151" dirty="0">
                <a:latin typeface="Lucida Sans Unicode"/>
                <a:cs typeface="Lucida Sans Unicode"/>
              </a:rPr>
              <a:t>i</a:t>
            </a:r>
            <a:r>
              <a:rPr sz="1650" spc="-50" dirty="0">
                <a:latin typeface="Lucida Sans Unicode"/>
                <a:cs typeface="Lucida Sans Unicode"/>
              </a:rPr>
              <a:t>vale</a:t>
            </a:r>
            <a:r>
              <a:rPr sz="1650" spc="-105" dirty="0">
                <a:latin typeface="Lucida Sans Unicode"/>
                <a:cs typeface="Lucida Sans Unicode"/>
              </a:rPr>
              <a:t> </a:t>
            </a:r>
            <a:r>
              <a:rPr sz="1650" spc="5" dirty="0">
                <a:latin typeface="Lucida Sans Unicode"/>
                <a:cs typeface="Lucida Sans Unicode"/>
              </a:rPr>
              <a:t>0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08223" y="5926023"/>
            <a:ext cx="10287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  <a:tab pos="928369" algn="l"/>
              </a:tabLst>
            </a:pPr>
            <a:r>
              <a:rPr sz="1100" dirty="0">
                <a:latin typeface="Lucida Sans Unicode"/>
                <a:cs typeface="Lucida Sans Unicode"/>
              </a:rPr>
              <a:t>1	2	n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18307" y="5814771"/>
            <a:ext cx="13023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5" dirty="0">
                <a:latin typeface="Lucida Sans Unicode"/>
                <a:cs typeface="Lucida Sans Unicode"/>
              </a:rPr>
              <a:t>x·x·…· </a:t>
            </a:r>
            <a:r>
              <a:rPr sz="1650" dirty="0">
                <a:latin typeface="Lucida Sans Unicode"/>
                <a:cs typeface="Lucida Sans Unicode"/>
              </a:rPr>
              <a:t>x</a:t>
            </a:r>
            <a:r>
              <a:rPr sz="1650" spc="-265" dirty="0">
                <a:latin typeface="Lucida Sans Unicode"/>
                <a:cs typeface="Lucida Sans Unicode"/>
              </a:rPr>
              <a:t> </a:t>
            </a:r>
            <a:r>
              <a:rPr sz="1650" dirty="0">
                <a:latin typeface="Lucida Sans Unicode"/>
                <a:cs typeface="Lucida Sans Unicode"/>
              </a:rPr>
              <a:t>=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62958" y="5977839"/>
            <a:ext cx="2056764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latin typeface="Yu Gothic UI"/>
                <a:cs typeface="Yu Gothic UI"/>
              </a:rPr>
              <a:t>1 </a:t>
            </a:r>
            <a:r>
              <a:rPr sz="1650" spc="-20" dirty="0">
                <a:latin typeface="Lucida Sans Unicode"/>
                <a:cs typeface="Lucida Sans Unicode"/>
              </a:rPr>
              <a:t>se </a:t>
            </a:r>
            <a:r>
              <a:rPr sz="1650" spc="-120" dirty="0">
                <a:latin typeface="Lucida Sans Unicode"/>
                <a:cs typeface="Lucida Sans Unicode"/>
              </a:rPr>
              <a:t>x</a:t>
            </a:r>
            <a:r>
              <a:rPr sz="1650" spc="-179" baseline="-47979" dirty="0">
                <a:latin typeface="Lucida Sans Unicode"/>
                <a:cs typeface="Lucida Sans Unicode"/>
              </a:rPr>
              <a:t>1</a:t>
            </a:r>
            <a:r>
              <a:rPr sz="1650" spc="-120" dirty="0">
                <a:latin typeface="Lucida Sans Unicode"/>
                <a:cs typeface="Lucida Sans Unicode"/>
              </a:rPr>
              <a:t>=x</a:t>
            </a:r>
            <a:r>
              <a:rPr sz="1650" spc="-179" baseline="-47979" dirty="0">
                <a:latin typeface="Lucida Sans Unicode"/>
                <a:cs typeface="Lucida Sans Unicode"/>
              </a:rPr>
              <a:t>2</a:t>
            </a:r>
            <a:r>
              <a:rPr sz="1650" spc="-120" dirty="0">
                <a:latin typeface="Lucida Sans Unicode"/>
                <a:cs typeface="Lucida Sans Unicode"/>
              </a:rPr>
              <a:t>=…= </a:t>
            </a:r>
            <a:r>
              <a:rPr sz="1650" spc="-75" dirty="0">
                <a:latin typeface="Lucida Sans Unicode"/>
                <a:cs typeface="Lucida Sans Unicode"/>
              </a:rPr>
              <a:t>x</a:t>
            </a:r>
            <a:r>
              <a:rPr sz="1650" spc="-112" baseline="-47979" dirty="0">
                <a:latin typeface="Lucida Sans Unicode"/>
                <a:cs typeface="Lucida Sans Unicode"/>
              </a:rPr>
              <a:t>n</a:t>
            </a:r>
            <a:r>
              <a:rPr sz="1650" spc="67" baseline="-47979" dirty="0">
                <a:latin typeface="Lucida Sans Unicode"/>
                <a:cs typeface="Lucida Sans Unicode"/>
              </a:rPr>
              <a:t> </a:t>
            </a:r>
            <a:r>
              <a:rPr sz="1650" spc="-110" dirty="0">
                <a:latin typeface="Lucida Sans Unicode"/>
                <a:cs typeface="Lucida Sans Unicode"/>
              </a:rPr>
              <a:t>=1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91639" y="2205227"/>
            <a:ext cx="864108" cy="8625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632" y="626922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1551" y="1572767"/>
            <a:ext cx="1360931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235" y="1598752"/>
            <a:ext cx="7608570" cy="54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035"/>
              </a:lnSpc>
              <a:spcBef>
                <a:spcPts val="100"/>
              </a:spcBef>
              <a:buClr>
                <a:srgbClr val="333399"/>
              </a:buClr>
              <a:buChar char="•"/>
              <a:tabLst>
                <a:tab pos="354965" algn="l"/>
                <a:tab pos="355600" algn="l"/>
                <a:tab pos="1547495" algn="l"/>
                <a:tab pos="1890395" algn="l"/>
                <a:tab pos="3109595" algn="l"/>
                <a:tab pos="3975100" algn="l"/>
                <a:tab pos="5217795" algn="l"/>
                <a:tab pos="6066790" algn="l"/>
                <a:tab pos="6333490" algn="l"/>
                <a:tab pos="7118350" algn="l"/>
              </a:tabLst>
            </a:pPr>
            <a:r>
              <a:rPr sz="1800" dirty="0">
                <a:latin typeface="Lucida Sans Unicode"/>
                <a:cs typeface="Lucida Sans Unicode"/>
              </a:rPr>
              <a:t>O</a:t>
            </a:r>
            <a:r>
              <a:rPr sz="1800" spc="-80" dirty="0">
                <a:latin typeface="Lucida Sans Unicode"/>
                <a:cs typeface="Lucida Sans Unicode"/>
              </a:rPr>
              <a:t>p</a:t>
            </a:r>
            <a:r>
              <a:rPr sz="1800" spc="-70" dirty="0">
                <a:latin typeface="Lucida Sans Unicode"/>
                <a:cs typeface="Lucida Sans Unicode"/>
              </a:rPr>
              <a:t>e</a:t>
            </a:r>
            <a:r>
              <a:rPr sz="1800" spc="-80" dirty="0">
                <a:latin typeface="Lucida Sans Unicode"/>
                <a:cs typeface="Lucida Sans Unicode"/>
              </a:rPr>
              <a:t>r</a:t>
            </a:r>
            <a:r>
              <a:rPr sz="1800" spc="-85" dirty="0">
                <a:latin typeface="Lucida Sans Unicode"/>
                <a:cs typeface="Lucida Sans Unicode"/>
              </a:rPr>
              <a:t>a</a:t>
            </a:r>
            <a:r>
              <a:rPr sz="1800" spc="-110" dirty="0">
                <a:latin typeface="Lucida Sans Unicode"/>
                <a:cs typeface="Lucida Sans Unicode"/>
              </a:rPr>
              <a:t>t</a:t>
            </a:r>
            <a:r>
              <a:rPr sz="1800" spc="-114" dirty="0">
                <a:latin typeface="Lucida Sans Unicode"/>
                <a:cs typeface="Lucida Sans Unicode"/>
              </a:rPr>
              <a:t>or</a:t>
            </a:r>
            <a:r>
              <a:rPr sz="1800" dirty="0">
                <a:latin typeface="Lucida Sans Unicode"/>
                <a:cs typeface="Lucida Sans Unicode"/>
              </a:rPr>
              <a:t>e	</a:t>
            </a:r>
            <a:r>
              <a:rPr sz="1800" spc="-190" dirty="0">
                <a:latin typeface="Lucida Sans Unicode"/>
                <a:cs typeface="Lucida Sans Unicode"/>
              </a:rPr>
              <a:t>d</a:t>
            </a:r>
            <a:r>
              <a:rPr sz="1800" dirty="0">
                <a:latin typeface="Lucida Sans Unicode"/>
                <a:cs typeface="Lucida Sans Unicode"/>
              </a:rPr>
              <a:t>i	</a:t>
            </a:r>
            <a:r>
              <a:rPr sz="1800" spc="-90" dirty="0">
                <a:solidFill>
                  <a:srgbClr val="3333FF"/>
                </a:solidFill>
                <a:latin typeface="Lucida Sans Unicode"/>
                <a:cs typeface="Lucida Sans Unicode"/>
              </a:rPr>
              <a:t>n</a:t>
            </a:r>
            <a:r>
              <a:rPr sz="1800" spc="-85" dirty="0">
                <a:solidFill>
                  <a:srgbClr val="3333FF"/>
                </a:solidFill>
                <a:latin typeface="Lucida Sans Unicode"/>
                <a:cs typeface="Lucida Sans Unicode"/>
              </a:rPr>
              <a:t>e</a:t>
            </a:r>
            <a:r>
              <a:rPr sz="1800" spc="-95" dirty="0">
                <a:solidFill>
                  <a:srgbClr val="3333FF"/>
                </a:solidFill>
                <a:latin typeface="Lucida Sans Unicode"/>
                <a:cs typeface="Lucida Sans Unicode"/>
              </a:rPr>
              <a:t>g</a:t>
            </a:r>
            <a:r>
              <a:rPr sz="1800" spc="-75" dirty="0">
                <a:solidFill>
                  <a:srgbClr val="3333FF"/>
                </a:solidFill>
                <a:latin typeface="Lucida Sans Unicode"/>
                <a:cs typeface="Lucida Sans Unicode"/>
              </a:rPr>
              <a:t>a</a:t>
            </a:r>
            <a:r>
              <a:rPr sz="1800" spc="-65" dirty="0">
                <a:solidFill>
                  <a:srgbClr val="3333FF"/>
                </a:solidFill>
                <a:latin typeface="Lucida Sans Unicode"/>
                <a:cs typeface="Lucida Sans Unicode"/>
              </a:rPr>
              <a:t>z</a:t>
            </a:r>
            <a:r>
              <a:rPr sz="1800" spc="-90" dirty="0">
                <a:solidFill>
                  <a:srgbClr val="3333FF"/>
                </a:solidFill>
                <a:latin typeface="Lucida Sans Unicode"/>
                <a:cs typeface="Lucida Sans Unicode"/>
              </a:rPr>
              <a:t>i</a:t>
            </a:r>
            <a:r>
              <a:rPr sz="1800" spc="-175" dirty="0">
                <a:solidFill>
                  <a:srgbClr val="3333FF"/>
                </a:solidFill>
                <a:latin typeface="Lucida Sans Unicode"/>
                <a:cs typeface="Lucida Sans Unicode"/>
              </a:rPr>
              <a:t>o</a:t>
            </a:r>
            <a:r>
              <a:rPr sz="1800" spc="-114" dirty="0">
                <a:solidFill>
                  <a:srgbClr val="3333FF"/>
                </a:solidFill>
                <a:latin typeface="Lucida Sans Unicode"/>
                <a:cs typeface="Lucida Sans Unicode"/>
              </a:rPr>
              <a:t>n</a:t>
            </a:r>
            <a:r>
              <a:rPr sz="1800" dirty="0">
                <a:solidFill>
                  <a:srgbClr val="3333FF"/>
                </a:solidFill>
                <a:latin typeface="Lucida Sans Unicode"/>
                <a:cs typeface="Lucida Sans Unicode"/>
              </a:rPr>
              <a:t>e	</a:t>
            </a:r>
            <a:r>
              <a:rPr sz="1800" dirty="0">
                <a:latin typeface="Lucida Sans Unicode"/>
                <a:cs typeface="Lucida Sans Unicode"/>
              </a:rPr>
              <a:t>(</a:t>
            </a:r>
            <a:r>
              <a:rPr sz="1800" spc="-10" dirty="0">
                <a:latin typeface="Lucida Sans Unicode"/>
                <a:cs typeface="Lucida Sans Unicode"/>
              </a:rPr>
              <a:t>N</a:t>
            </a:r>
            <a:r>
              <a:rPr sz="1800" dirty="0">
                <a:latin typeface="Lucida Sans Unicode"/>
                <a:cs typeface="Lucida Sans Unicode"/>
              </a:rPr>
              <a:t>O</a:t>
            </a:r>
            <a:r>
              <a:rPr sz="1800" spc="-40" dirty="0">
                <a:latin typeface="Lucida Sans Unicode"/>
                <a:cs typeface="Lucida Sans Unicode"/>
              </a:rPr>
              <a:t>T</a:t>
            </a:r>
            <a:r>
              <a:rPr sz="1800" dirty="0">
                <a:latin typeface="Lucida Sans Unicode"/>
                <a:cs typeface="Lucida Sans Unicode"/>
              </a:rPr>
              <a:t>):	</a:t>
            </a:r>
            <a:r>
              <a:rPr sz="1800" spc="-165" dirty="0">
                <a:latin typeface="Lucida Sans Unicode"/>
                <a:cs typeface="Lucida Sans Unicode"/>
              </a:rPr>
              <a:t>l’</a:t>
            </a:r>
            <a:r>
              <a:rPr sz="1800" spc="-100" dirty="0">
                <a:latin typeface="Lucida Sans Unicode"/>
                <a:cs typeface="Lucida Sans Unicode"/>
              </a:rPr>
              <a:t>o</a:t>
            </a:r>
            <a:r>
              <a:rPr sz="1800" spc="-105" dirty="0">
                <a:latin typeface="Lucida Sans Unicode"/>
                <a:cs typeface="Lucida Sans Unicode"/>
              </a:rPr>
              <a:t>p</a:t>
            </a:r>
            <a:r>
              <a:rPr sz="1800" spc="-85" dirty="0">
                <a:latin typeface="Lucida Sans Unicode"/>
                <a:cs typeface="Lucida Sans Unicode"/>
              </a:rPr>
              <a:t>e</a:t>
            </a:r>
            <a:r>
              <a:rPr sz="1800" spc="-105" dirty="0">
                <a:latin typeface="Lucida Sans Unicode"/>
                <a:cs typeface="Lucida Sans Unicode"/>
              </a:rPr>
              <a:t>r</a:t>
            </a:r>
            <a:r>
              <a:rPr sz="1800" spc="-100" dirty="0">
                <a:latin typeface="Lucida Sans Unicode"/>
                <a:cs typeface="Lucida Sans Unicode"/>
              </a:rPr>
              <a:t>at</a:t>
            </a:r>
            <a:r>
              <a:rPr sz="1800" spc="-125" dirty="0">
                <a:latin typeface="Lucida Sans Unicode"/>
                <a:cs typeface="Lucida Sans Unicode"/>
              </a:rPr>
              <a:t>o</a:t>
            </a:r>
            <a:r>
              <a:rPr sz="1800" spc="-80" dirty="0">
                <a:latin typeface="Lucida Sans Unicode"/>
                <a:cs typeface="Lucida Sans Unicode"/>
              </a:rPr>
              <a:t>r</a:t>
            </a:r>
            <a:r>
              <a:rPr sz="1800" dirty="0">
                <a:latin typeface="Lucida Sans Unicode"/>
                <a:cs typeface="Lucida Sans Unicode"/>
              </a:rPr>
              <a:t>e	</a:t>
            </a:r>
            <a:r>
              <a:rPr sz="1800" spc="-90" dirty="0">
                <a:latin typeface="Lucida Sans Unicode"/>
                <a:cs typeface="Lucida Sans Unicode"/>
              </a:rPr>
              <a:t>i</a:t>
            </a:r>
            <a:r>
              <a:rPr sz="1800" spc="-185" dirty="0">
                <a:latin typeface="Lucida Sans Unicode"/>
                <a:cs typeface="Lucida Sans Unicode"/>
              </a:rPr>
              <a:t>n</a:t>
            </a:r>
            <a:r>
              <a:rPr sz="1800" spc="-70" dirty="0">
                <a:latin typeface="Lucida Sans Unicode"/>
                <a:cs typeface="Lucida Sans Unicode"/>
              </a:rPr>
              <a:t>ve</a:t>
            </a:r>
            <a:r>
              <a:rPr sz="1800" spc="-80" dirty="0">
                <a:latin typeface="Lucida Sans Unicode"/>
                <a:cs typeface="Lucida Sans Unicode"/>
              </a:rPr>
              <a:t>r</a:t>
            </a:r>
            <a:r>
              <a:rPr sz="1800" spc="-75" dirty="0">
                <a:latin typeface="Lucida Sans Unicode"/>
                <a:cs typeface="Lucida Sans Unicode"/>
              </a:rPr>
              <a:t>t</a:t>
            </a:r>
            <a:r>
              <a:rPr sz="1800" dirty="0">
                <a:latin typeface="Lucida Sans Unicode"/>
                <a:cs typeface="Lucida Sans Unicode"/>
              </a:rPr>
              <a:t>e	</a:t>
            </a:r>
            <a:r>
              <a:rPr sz="1800" spc="-125" dirty="0">
                <a:latin typeface="Lucida Sans Unicode"/>
                <a:cs typeface="Lucida Sans Unicode"/>
              </a:rPr>
              <a:t>i</a:t>
            </a:r>
            <a:r>
              <a:rPr sz="1800" dirty="0">
                <a:latin typeface="Lucida Sans Unicode"/>
                <a:cs typeface="Lucida Sans Unicode"/>
              </a:rPr>
              <a:t>l	</a:t>
            </a:r>
            <a:r>
              <a:rPr sz="1800" spc="-60" dirty="0">
                <a:latin typeface="Lucida Sans Unicode"/>
                <a:cs typeface="Lucida Sans Unicode"/>
              </a:rPr>
              <a:t>va</a:t>
            </a:r>
            <a:r>
              <a:rPr sz="1800" spc="-55" dirty="0">
                <a:latin typeface="Lucida Sans Unicode"/>
                <a:cs typeface="Lucida Sans Unicode"/>
              </a:rPr>
              <a:t>l</a:t>
            </a:r>
            <a:r>
              <a:rPr sz="1800" spc="-90" dirty="0">
                <a:latin typeface="Lucida Sans Unicode"/>
                <a:cs typeface="Lucida Sans Unicode"/>
              </a:rPr>
              <a:t>or</a:t>
            </a:r>
            <a:r>
              <a:rPr sz="1800" dirty="0">
                <a:latin typeface="Lucida Sans Unicode"/>
                <a:cs typeface="Lucida Sans Unicode"/>
              </a:rPr>
              <a:t>e	</a:t>
            </a:r>
            <a:r>
              <a:rPr sz="1800" spc="-140" dirty="0">
                <a:latin typeface="Lucida Sans Unicode"/>
                <a:cs typeface="Lucida Sans Unicode"/>
              </a:rPr>
              <a:t>d</a:t>
            </a:r>
            <a:r>
              <a:rPr sz="1800" spc="-95" dirty="0">
                <a:latin typeface="Lucida Sans Unicode"/>
                <a:cs typeface="Lucida Sans Unicode"/>
              </a:rPr>
              <a:t>e</a:t>
            </a:r>
            <a:r>
              <a:rPr sz="1800" spc="-65" dirty="0">
                <a:latin typeface="Lucida Sans Unicode"/>
                <a:cs typeface="Lucida Sans Unicode"/>
              </a:rPr>
              <a:t>l</a:t>
            </a:r>
            <a:r>
              <a:rPr sz="1800" spc="-125" dirty="0">
                <a:latin typeface="Lucida Sans Unicode"/>
                <a:cs typeface="Lucida Sans Unicode"/>
              </a:rPr>
              <a:t>l</a:t>
            </a:r>
            <a:r>
              <a:rPr sz="1800" dirty="0">
                <a:latin typeface="Lucida Sans Unicode"/>
                <a:cs typeface="Lucida Sans Unicode"/>
              </a:rPr>
              <a:t>a</a:t>
            </a:r>
            <a:endParaRPr sz="1800">
              <a:latin typeface="Lucida Sans Unicode"/>
              <a:cs typeface="Lucida Sans Unicode"/>
            </a:endParaRPr>
          </a:p>
          <a:p>
            <a:pPr marL="355600">
              <a:lnSpc>
                <a:spcPts val="2035"/>
              </a:lnSpc>
            </a:pPr>
            <a:r>
              <a:rPr sz="1800" spc="-80" dirty="0">
                <a:latin typeface="Lucida Sans Unicode"/>
                <a:cs typeface="Lucida Sans Unicode"/>
              </a:rPr>
              <a:t>costante </a:t>
            </a:r>
            <a:r>
              <a:rPr sz="1800" spc="-40" dirty="0">
                <a:latin typeface="Lucida Sans Unicode"/>
                <a:cs typeface="Lucida Sans Unicode"/>
              </a:rPr>
              <a:t>su </a:t>
            </a:r>
            <a:r>
              <a:rPr sz="1800" spc="-65" dirty="0">
                <a:latin typeface="Lucida Sans Unicode"/>
                <a:cs typeface="Lucida Sans Unicode"/>
              </a:rPr>
              <a:t>cui </a:t>
            </a:r>
            <a:r>
              <a:rPr sz="1800" spc="-75" dirty="0">
                <a:latin typeface="Lucida Sans Unicode"/>
                <a:cs typeface="Lucida Sans Unicode"/>
              </a:rPr>
              <a:t>opera. </a:t>
            </a:r>
            <a:r>
              <a:rPr sz="1800" spc="60" dirty="0">
                <a:latin typeface="Lucida Sans Unicode"/>
                <a:cs typeface="Lucida Sans Unicode"/>
              </a:rPr>
              <a:t>OPERAZIONE</a:t>
            </a:r>
            <a:r>
              <a:rPr sz="1800" spc="-3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UNARIA.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79119" y="625856"/>
            <a:ext cx="32251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Operatore</a:t>
            </a:r>
            <a:r>
              <a:rPr spc="-145" dirty="0"/>
              <a:t> </a:t>
            </a:r>
            <a:r>
              <a:rPr spc="-5" dirty="0"/>
              <a:t>NOT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82876" y="2552700"/>
          <a:ext cx="1800224" cy="1493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308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Yu Gothic UI"/>
                          <a:cs typeface="Yu Gothic UI"/>
                        </a:rPr>
                        <a:t>A</a:t>
                      </a:r>
                      <a:endParaRPr sz="1600">
                        <a:latin typeface="Yu Gothic UI"/>
                        <a:cs typeface="Yu Gothic U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9DFE1"/>
                    </a:solidFill>
                  </a:tcPr>
                </a:tc>
                <a:tc>
                  <a:txBody>
                    <a:bodyPr/>
                    <a:lstStyle/>
                    <a:p>
                      <a:pPr marL="4038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Yu Gothic UI"/>
                          <a:cs typeface="Yu Gothic UI"/>
                        </a:rPr>
                        <a:t>A</a:t>
                      </a:r>
                      <a:endParaRPr sz="1600">
                        <a:latin typeface="Yu Gothic UI"/>
                        <a:cs typeface="Yu Gothic UI"/>
                      </a:endParaRPr>
                    </a:p>
                    <a:p>
                      <a:pPr marL="121920" marR="125095" indent="252729">
                        <a:lnSpc>
                          <a:spcPct val="100000"/>
                        </a:lnSpc>
                      </a:pPr>
                      <a:r>
                        <a:rPr sz="1600" b="1" spc="-20" dirty="0">
                          <a:latin typeface="Yu Gothic UI"/>
                          <a:cs typeface="Yu Gothic UI"/>
                        </a:rPr>
                        <a:t>!A  </a:t>
                      </a:r>
                      <a:r>
                        <a:rPr sz="1600" b="1" spc="-5" dirty="0">
                          <a:latin typeface="Yu Gothic UI"/>
                          <a:cs typeface="Yu Gothic UI"/>
                        </a:rPr>
                        <a:t>N</a:t>
                      </a:r>
                      <a:r>
                        <a:rPr sz="1600" b="1" dirty="0">
                          <a:latin typeface="Yu Gothic UI"/>
                          <a:cs typeface="Yu Gothic UI"/>
                        </a:rPr>
                        <a:t>O</a:t>
                      </a:r>
                      <a:r>
                        <a:rPr sz="1600" b="1" spc="-5" dirty="0">
                          <a:latin typeface="Yu Gothic UI"/>
                          <a:cs typeface="Yu Gothic UI"/>
                        </a:rPr>
                        <a:t>T</a:t>
                      </a:r>
                      <a:r>
                        <a:rPr sz="1600" b="1" dirty="0">
                          <a:latin typeface="Yu Gothic UI"/>
                          <a:cs typeface="Yu Gothic UI"/>
                        </a:rPr>
                        <a:t>(</a:t>
                      </a:r>
                      <a:r>
                        <a:rPr sz="1600" b="1" spc="5" dirty="0">
                          <a:latin typeface="Yu Gothic UI"/>
                          <a:cs typeface="Yu Gothic UI"/>
                        </a:rPr>
                        <a:t>A</a:t>
                      </a:r>
                      <a:r>
                        <a:rPr sz="1600" b="1" dirty="0">
                          <a:latin typeface="Yu Gothic UI"/>
                          <a:cs typeface="Yu Gothic UI"/>
                        </a:rPr>
                        <a:t>)</a:t>
                      </a:r>
                      <a:endParaRPr sz="1600">
                        <a:latin typeface="Yu Gothic UI"/>
                        <a:cs typeface="Yu Gothic U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9D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8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Lucida Sans Unicode"/>
                          <a:cs typeface="Lucida Sans Unicode"/>
                        </a:rPr>
                        <a:t>0</a:t>
                      </a: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185672" y="4570476"/>
            <a:ext cx="7429500" cy="812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9763" y="4538471"/>
            <a:ext cx="7491984" cy="8778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5567" y="4500371"/>
            <a:ext cx="7417434" cy="800100"/>
          </a:xfrm>
          <a:custGeom>
            <a:avLst/>
            <a:gdLst/>
            <a:ahLst/>
            <a:cxnLst/>
            <a:rect l="l" t="t" r="r" b="b"/>
            <a:pathLst>
              <a:path w="7417434" h="800100">
                <a:moveTo>
                  <a:pt x="0" y="800099"/>
                </a:moveTo>
                <a:lnTo>
                  <a:pt x="7417308" y="800099"/>
                </a:lnTo>
                <a:lnTo>
                  <a:pt x="7417308" y="0"/>
                </a:lnTo>
                <a:lnTo>
                  <a:pt x="0" y="0"/>
                </a:lnTo>
                <a:lnTo>
                  <a:pt x="0" y="800099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7784" y="4698491"/>
            <a:ext cx="1499615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15567" y="4500371"/>
            <a:ext cx="7417434" cy="8001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650" b="1" spc="-45" dirty="0">
                <a:latin typeface="Yu Gothic UI"/>
                <a:cs typeface="Yu Gothic UI"/>
              </a:rPr>
              <a:t>L’elemento</a:t>
            </a:r>
            <a:r>
              <a:rPr sz="1650" b="1" spc="-130" dirty="0">
                <a:latin typeface="Yu Gothic UI"/>
                <a:cs typeface="Yu Gothic UI"/>
              </a:rPr>
              <a:t> </a:t>
            </a:r>
            <a:r>
              <a:rPr sz="1650" b="1" u="sng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A</a:t>
            </a:r>
            <a:r>
              <a:rPr sz="1650" b="1" spc="-85" dirty="0">
                <a:latin typeface="Yu Gothic UI"/>
                <a:cs typeface="Yu Gothic UI"/>
              </a:rPr>
              <a:t> </a:t>
            </a:r>
            <a:r>
              <a:rPr sz="1650" b="1" spc="-15" dirty="0">
                <a:latin typeface="Yu Gothic UI"/>
                <a:cs typeface="Yu Gothic UI"/>
              </a:rPr>
              <a:t>=NOT(A)</a:t>
            </a:r>
            <a:r>
              <a:rPr sz="1650" b="1" spc="-40" dirty="0">
                <a:latin typeface="Yu Gothic UI"/>
                <a:cs typeface="Yu Gothic UI"/>
              </a:rPr>
              <a:t> </a:t>
            </a:r>
            <a:r>
              <a:rPr sz="1650" b="1" spc="-30" dirty="0">
                <a:latin typeface="Yu Gothic UI"/>
                <a:cs typeface="Yu Gothic UI"/>
              </a:rPr>
              <a:t>viene</a:t>
            </a:r>
            <a:r>
              <a:rPr sz="1650" b="1" spc="-55" dirty="0">
                <a:latin typeface="Yu Gothic UI"/>
                <a:cs typeface="Yu Gothic UI"/>
              </a:rPr>
              <a:t> </a:t>
            </a:r>
            <a:r>
              <a:rPr sz="1650" b="1" spc="-80" dirty="0">
                <a:latin typeface="Yu Gothic UI"/>
                <a:cs typeface="Yu Gothic UI"/>
              </a:rPr>
              <a:t>detto</a:t>
            </a:r>
            <a:r>
              <a:rPr sz="1650" b="1" spc="-190" dirty="0">
                <a:latin typeface="Yu Gothic UI"/>
                <a:cs typeface="Yu Gothic UI"/>
              </a:rPr>
              <a:t> </a:t>
            </a:r>
            <a:r>
              <a:rPr sz="1650" b="1" u="sng" spc="-7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complemento</a:t>
            </a:r>
            <a:r>
              <a:rPr sz="1650" b="1" spc="-185" dirty="0">
                <a:latin typeface="Yu Gothic UI"/>
                <a:cs typeface="Yu Gothic UI"/>
              </a:rPr>
              <a:t> </a:t>
            </a:r>
            <a:r>
              <a:rPr sz="1650" b="1" spc="-45" dirty="0">
                <a:latin typeface="Yu Gothic UI"/>
                <a:cs typeface="Yu Gothic UI"/>
              </a:rPr>
              <a:t>di</a:t>
            </a:r>
            <a:r>
              <a:rPr sz="1650" b="1" spc="-190" dirty="0">
                <a:latin typeface="Yu Gothic UI"/>
                <a:cs typeface="Yu Gothic UI"/>
              </a:rPr>
              <a:t> </a:t>
            </a:r>
            <a:r>
              <a:rPr sz="1650" b="1" dirty="0">
                <a:latin typeface="Yu Gothic UI"/>
                <a:cs typeface="Yu Gothic UI"/>
              </a:rPr>
              <a:t>A.</a:t>
            </a:r>
            <a:r>
              <a:rPr sz="1650" b="1" spc="20" dirty="0">
                <a:latin typeface="Yu Gothic UI"/>
                <a:cs typeface="Yu Gothic UI"/>
              </a:rPr>
              <a:t> </a:t>
            </a:r>
            <a:r>
              <a:rPr sz="1650" b="1" spc="-35" dirty="0">
                <a:latin typeface="Yu Gothic UI"/>
                <a:cs typeface="Yu Gothic UI"/>
              </a:rPr>
              <a:t>Il</a:t>
            </a:r>
            <a:r>
              <a:rPr sz="1650" b="1" spc="-114" dirty="0">
                <a:latin typeface="Yu Gothic UI"/>
                <a:cs typeface="Yu Gothic UI"/>
              </a:rPr>
              <a:t> </a:t>
            </a:r>
            <a:r>
              <a:rPr sz="1650" b="1" spc="-70" dirty="0">
                <a:latin typeface="Yu Gothic UI"/>
                <a:cs typeface="Yu Gothic UI"/>
              </a:rPr>
              <a:t>complemento</a:t>
            </a:r>
            <a:r>
              <a:rPr sz="1650" b="1" spc="-195" dirty="0">
                <a:latin typeface="Yu Gothic UI"/>
                <a:cs typeface="Yu Gothic UI"/>
              </a:rPr>
              <a:t> </a:t>
            </a:r>
            <a:r>
              <a:rPr sz="1650" b="1" dirty="0">
                <a:latin typeface="Yu Gothic UI"/>
                <a:cs typeface="Yu Gothic UI"/>
              </a:rPr>
              <a:t>è</a:t>
            </a:r>
            <a:r>
              <a:rPr sz="1650" b="1" spc="320" dirty="0">
                <a:latin typeface="Yu Gothic UI"/>
                <a:cs typeface="Yu Gothic UI"/>
              </a:rPr>
              <a:t> </a:t>
            </a:r>
            <a:r>
              <a:rPr sz="1650" b="1" spc="-35" dirty="0">
                <a:latin typeface="Yu Gothic UI"/>
                <a:cs typeface="Yu Gothic UI"/>
              </a:rPr>
              <a:t>unico.</a:t>
            </a:r>
            <a:endParaRPr sz="1650">
              <a:latin typeface="Yu Gothic UI"/>
              <a:cs typeface="Yu Gothic U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43628" y="2708148"/>
            <a:ext cx="2857500" cy="1228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123" y="2348483"/>
            <a:ext cx="8252459" cy="3168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9119" y="625856"/>
            <a:ext cx="1540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PORTE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9119" y="625856"/>
            <a:ext cx="35001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Funzioni</a:t>
            </a:r>
            <a:r>
              <a:rPr spc="-50" dirty="0"/>
              <a:t> </a:t>
            </a:r>
            <a:r>
              <a:rPr spc="-5" dirty="0"/>
              <a:t>logiche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88252" y="3212592"/>
            <a:ext cx="2485644" cy="268681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2437" y="1465021"/>
            <a:ext cx="8442960" cy="509778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5600" marR="5080" indent="-342900" algn="just">
              <a:lnSpc>
                <a:spcPct val="95000"/>
              </a:lnSpc>
              <a:spcBef>
                <a:spcPts val="210"/>
              </a:spcBef>
              <a:buChar char="•"/>
              <a:tabLst>
                <a:tab pos="355600" algn="l"/>
              </a:tabLst>
            </a:pPr>
            <a:r>
              <a:rPr sz="1800" spc="-20" dirty="0">
                <a:latin typeface="Lucida Sans Unicode"/>
                <a:cs typeface="Lucida Sans Unicode"/>
              </a:rPr>
              <a:t>Una </a:t>
            </a:r>
            <a:r>
              <a:rPr sz="1800" spc="-65" dirty="0">
                <a:latin typeface="Lucida Sans Unicode"/>
                <a:cs typeface="Lucida Sans Unicode"/>
              </a:rPr>
              <a:t>variabile </a:t>
            </a:r>
            <a:r>
              <a:rPr sz="1900" spc="-5" dirty="0">
                <a:latin typeface="Lucida Sans Unicode"/>
                <a:cs typeface="Lucida Sans Unicode"/>
              </a:rPr>
              <a:t>y </a:t>
            </a:r>
            <a:r>
              <a:rPr sz="1800" dirty="0">
                <a:latin typeface="Lucida Sans Unicode"/>
                <a:cs typeface="Lucida Sans Unicode"/>
              </a:rPr>
              <a:t>è </a:t>
            </a:r>
            <a:r>
              <a:rPr sz="1800" spc="-60" dirty="0">
                <a:latin typeface="Lucida Sans Unicode"/>
                <a:cs typeface="Lucida Sans Unicode"/>
              </a:rPr>
              <a:t>una </a:t>
            </a:r>
            <a:r>
              <a:rPr sz="1800" spc="-105" dirty="0">
                <a:latin typeface="Lucida Sans Unicode"/>
                <a:cs typeface="Lucida Sans Unicode"/>
              </a:rPr>
              <a:t>funzione </a:t>
            </a:r>
            <a:r>
              <a:rPr sz="1800" spc="-70" dirty="0">
                <a:latin typeface="Lucida Sans Unicode"/>
                <a:cs typeface="Lucida Sans Unicode"/>
              </a:rPr>
              <a:t>delle </a:t>
            </a:r>
            <a:r>
              <a:rPr sz="1800" dirty="0">
                <a:latin typeface="Lucida Sans Unicode"/>
                <a:cs typeface="Lucida Sans Unicode"/>
              </a:rPr>
              <a:t>n </a:t>
            </a:r>
            <a:r>
              <a:rPr sz="1800" spc="-80" dirty="0">
                <a:latin typeface="Lucida Sans Unicode"/>
                <a:cs typeface="Lucida Sans Unicode"/>
              </a:rPr>
              <a:t>variabili </a:t>
            </a:r>
            <a:r>
              <a:rPr sz="1800" spc="-105" dirty="0">
                <a:latin typeface="Lucida Sans Unicode"/>
                <a:cs typeface="Lucida Sans Unicode"/>
              </a:rPr>
              <a:t>indipendenti </a:t>
            </a:r>
            <a:r>
              <a:rPr sz="1900" spc="-100" dirty="0">
                <a:latin typeface="Lucida Sans Unicode"/>
                <a:cs typeface="Lucida Sans Unicode"/>
              </a:rPr>
              <a:t>x</a:t>
            </a:r>
            <a:r>
              <a:rPr sz="1800" spc="-150" baseline="-16203" dirty="0">
                <a:latin typeface="Lucida Sans Unicode"/>
                <a:cs typeface="Lucida Sans Unicode"/>
              </a:rPr>
              <a:t>1</a:t>
            </a:r>
            <a:r>
              <a:rPr sz="1800" spc="-100" dirty="0">
                <a:latin typeface="Lucida Sans Unicode"/>
                <a:cs typeface="Lucida Sans Unicode"/>
              </a:rPr>
              <a:t>, </a:t>
            </a:r>
            <a:r>
              <a:rPr sz="1900" spc="-90" dirty="0">
                <a:latin typeface="Lucida Sans Unicode"/>
                <a:cs typeface="Lucida Sans Unicode"/>
              </a:rPr>
              <a:t>x</a:t>
            </a:r>
            <a:r>
              <a:rPr sz="1800" spc="-135" baseline="-16203" dirty="0">
                <a:latin typeface="Lucida Sans Unicode"/>
                <a:cs typeface="Lucida Sans Unicode"/>
              </a:rPr>
              <a:t>2</a:t>
            </a:r>
            <a:r>
              <a:rPr sz="1800" spc="-90" dirty="0">
                <a:latin typeface="Lucida Sans Unicode"/>
                <a:cs typeface="Lucida Sans Unicode"/>
              </a:rPr>
              <a:t>,…, </a:t>
            </a:r>
            <a:r>
              <a:rPr sz="1900" spc="-100" dirty="0">
                <a:latin typeface="Lucida Sans Unicode"/>
                <a:cs typeface="Lucida Sans Unicode"/>
              </a:rPr>
              <a:t>x</a:t>
            </a:r>
            <a:r>
              <a:rPr sz="1800" spc="-150" baseline="-16203" dirty="0">
                <a:latin typeface="Lucida Sans Unicode"/>
                <a:cs typeface="Lucida Sans Unicode"/>
              </a:rPr>
              <a:t>n</a:t>
            </a:r>
            <a:r>
              <a:rPr sz="1800" spc="-100" dirty="0">
                <a:latin typeface="Lucida Sans Unicode"/>
                <a:cs typeface="Lucida Sans Unicode"/>
              </a:rPr>
              <a:t>, </a:t>
            </a:r>
            <a:r>
              <a:rPr sz="1800" spc="-20" dirty="0">
                <a:latin typeface="Lucida Sans Unicode"/>
                <a:cs typeface="Lucida Sans Unicode"/>
              </a:rPr>
              <a:t>se  </a:t>
            </a:r>
            <a:r>
              <a:rPr sz="1800" spc="-55" dirty="0">
                <a:latin typeface="Lucida Sans Unicode"/>
                <a:cs typeface="Lucida Sans Unicode"/>
              </a:rPr>
              <a:t>esiste </a:t>
            </a:r>
            <a:r>
              <a:rPr sz="1800" spc="-65" dirty="0">
                <a:latin typeface="Lucida Sans Unicode"/>
                <a:cs typeface="Lucida Sans Unicode"/>
              </a:rPr>
              <a:t>un </a:t>
            </a:r>
            <a:r>
              <a:rPr sz="1800" spc="-95" dirty="0">
                <a:latin typeface="Lucida Sans Unicode"/>
                <a:cs typeface="Lucida Sans Unicode"/>
              </a:rPr>
              <a:t>criterio </a:t>
            </a:r>
            <a:r>
              <a:rPr sz="1800" spc="-35" dirty="0">
                <a:latin typeface="Lucida Sans Unicode"/>
                <a:cs typeface="Lucida Sans Unicode"/>
              </a:rPr>
              <a:t>che </a:t>
            </a:r>
            <a:r>
              <a:rPr sz="1800" spc="-40" dirty="0">
                <a:latin typeface="Lucida Sans Unicode"/>
                <a:cs typeface="Lucida Sans Unicode"/>
              </a:rPr>
              <a:t>fa </a:t>
            </a:r>
            <a:r>
              <a:rPr sz="1800" spc="-95" dirty="0">
                <a:latin typeface="Lucida Sans Unicode"/>
                <a:cs typeface="Lucida Sans Unicode"/>
              </a:rPr>
              <a:t>corrispondere </a:t>
            </a:r>
            <a:r>
              <a:rPr sz="1800" spc="-65" dirty="0">
                <a:latin typeface="Lucida Sans Unicode"/>
                <a:cs typeface="Lucida Sans Unicode"/>
              </a:rPr>
              <a:t>in </a:t>
            </a:r>
            <a:r>
              <a:rPr sz="1800" spc="-105" dirty="0">
                <a:latin typeface="Lucida Sans Unicode"/>
                <a:cs typeface="Lucida Sans Unicode"/>
              </a:rPr>
              <a:t>modo </a:t>
            </a:r>
            <a:r>
              <a:rPr sz="1800" spc="-85" dirty="0">
                <a:latin typeface="Lucida Sans Unicode"/>
                <a:cs typeface="Lucida Sans Unicode"/>
              </a:rPr>
              <a:t>univoco </a:t>
            </a:r>
            <a:r>
              <a:rPr sz="1800" spc="-30" dirty="0">
                <a:latin typeface="Lucida Sans Unicode"/>
                <a:cs typeface="Lucida Sans Unicode"/>
              </a:rPr>
              <a:t>ad </a:t>
            </a:r>
            <a:r>
              <a:rPr sz="1800" spc="-95" dirty="0">
                <a:latin typeface="Lucida Sans Unicode"/>
                <a:cs typeface="Lucida Sans Unicode"/>
              </a:rPr>
              <a:t>ognuna </a:t>
            </a:r>
            <a:r>
              <a:rPr sz="1800" spc="-65" dirty="0">
                <a:latin typeface="Lucida Sans Unicode"/>
                <a:cs typeface="Lucida Sans Unicode"/>
              </a:rPr>
              <a:t>delle </a:t>
            </a:r>
            <a:r>
              <a:rPr sz="1900" spc="-80" dirty="0">
                <a:latin typeface="Lucida Sans Unicode"/>
                <a:cs typeface="Lucida Sans Unicode"/>
              </a:rPr>
              <a:t>2</a:t>
            </a:r>
            <a:r>
              <a:rPr sz="1875" spc="-120" baseline="20000" dirty="0">
                <a:latin typeface="Lucida Sans Unicode"/>
                <a:cs typeface="Lucida Sans Unicode"/>
              </a:rPr>
              <a:t>n </a:t>
            </a:r>
            <a:r>
              <a:rPr sz="1250" spc="-80" dirty="0">
                <a:latin typeface="Lucida Sans Unicode"/>
                <a:cs typeface="Lucida Sans Unicode"/>
              </a:rPr>
              <a:t> </a:t>
            </a:r>
            <a:r>
              <a:rPr sz="1800" spc="-110" dirty="0">
                <a:latin typeface="Lucida Sans Unicode"/>
                <a:cs typeface="Lucida Sans Unicode"/>
              </a:rPr>
              <a:t>configurazioni</a:t>
            </a:r>
            <a:r>
              <a:rPr sz="1800" spc="-265" dirty="0">
                <a:latin typeface="Lucida Sans Unicode"/>
                <a:cs typeface="Lucida Sans Unicode"/>
              </a:rPr>
              <a:t> </a:t>
            </a:r>
            <a:r>
              <a:rPr sz="1800" spc="-70" dirty="0">
                <a:latin typeface="Lucida Sans Unicode"/>
                <a:cs typeface="Lucida Sans Unicode"/>
              </a:rPr>
              <a:t>delle</a:t>
            </a:r>
            <a:r>
              <a:rPr sz="1800" spc="-145" dirty="0">
                <a:latin typeface="Lucida Sans Unicode"/>
                <a:cs typeface="Lucida Sans Unicode"/>
              </a:rPr>
              <a:t> </a:t>
            </a:r>
            <a:r>
              <a:rPr sz="1900" spc="-20" dirty="0">
                <a:latin typeface="Lucida Sans Unicode"/>
                <a:cs typeface="Lucida Sans Unicode"/>
              </a:rPr>
              <a:t>x</a:t>
            </a:r>
            <a:r>
              <a:rPr sz="1800" spc="-20" dirty="0">
                <a:latin typeface="Lucida Sans Unicode"/>
                <a:cs typeface="Lucida Sans Unicode"/>
              </a:rPr>
              <a:t>un</a:t>
            </a:r>
            <a:r>
              <a:rPr sz="1800" spc="-250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valore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70" dirty="0">
                <a:latin typeface="Lucida Sans Unicode"/>
                <a:cs typeface="Lucida Sans Unicode"/>
              </a:rPr>
              <a:t>di</a:t>
            </a:r>
            <a:r>
              <a:rPr sz="1800" spc="-21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y</a:t>
            </a:r>
            <a:endParaRPr sz="1900">
              <a:latin typeface="Lucida Sans Unicode"/>
              <a:cs typeface="Lucida Sans Unicode"/>
            </a:endParaRPr>
          </a:p>
          <a:p>
            <a:pPr marL="3037840">
              <a:lnSpc>
                <a:spcPct val="100000"/>
              </a:lnSpc>
              <a:spcBef>
                <a:spcPts val="780"/>
              </a:spcBef>
            </a:pPr>
            <a:r>
              <a:rPr sz="1900" spc="-5" dirty="0">
                <a:latin typeface="Lucida Sans Unicode"/>
                <a:cs typeface="Lucida Sans Unicode"/>
              </a:rPr>
              <a:t>y</a:t>
            </a:r>
            <a:r>
              <a:rPr sz="1900" spc="-204" dirty="0">
                <a:latin typeface="Lucida Sans Unicode"/>
                <a:cs typeface="Lucida Sans Unicode"/>
              </a:rPr>
              <a:t> </a:t>
            </a:r>
            <a:r>
              <a:rPr sz="1900" spc="-125" dirty="0">
                <a:latin typeface="Lucida Sans Unicode"/>
                <a:cs typeface="Lucida Sans Unicode"/>
              </a:rPr>
              <a:t>=F(x</a:t>
            </a:r>
            <a:r>
              <a:rPr sz="1875" spc="-187" baseline="-15555" dirty="0">
                <a:latin typeface="Lucida Sans Unicode"/>
                <a:cs typeface="Lucida Sans Unicode"/>
              </a:rPr>
              <a:t>1</a:t>
            </a:r>
            <a:r>
              <a:rPr sz="1900" spc="-125" dirty="0">
                <a:latin typeface="Lucida Sans Unicode"/>
                <a:cs typeface="Lucida Sans Unicode"/>
              </a:rPr>
              <a:t>,x</a:t>
            </a:r>
            <a:r>
              <a:rPr sz="1875" spc="-187" baseline="-15555" dirty="0">
                <a:latin typeface="Lucida Sans Unicode"/>
                <a:cs typeface="Lucida Sans Unicode"/>
              </a:rPr>
              <a:t>2</a:t>
            </a:r>
            <a:r>
              <a:rPr sz="1900" spc="-125" dirty="0">
                <a:latin typeface="Lucida Sans Unicode"/>
                <a:cs typeface="Lucida Sans Unicode"/>
              </a:rPr>
              <a:t>,…,x</a:t>
            </a:r>
            <a:r>
              <a:rPr sz="1875" spc="-187" baseline="-15555" dirty="0">
                <a:latin typeface="Lucida Sans Unicode"/>
                <a:cs typeface="Lucida Sans Unicode"/>
              </a:rPr>
              <a:t>n</a:t>
            </a:r>
            <a:r>
              <a:rPr sz="1900" spc="-125" dirty="0">
                <a:latin typeface="Lucida Sans Unicode"/>
                <a:cs typeface="Lucida Sans Unicode"/>
              </a:rPr>
              <a:t>)</a:t>
            </a:r>
            <a:endParaRPr sz="19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imes New Roman"/>
              <a:cs typeface="Times New Roman"/>
            </a:endParaRPr>
          </a:p>
          <a:p>
            <a:pPr marL="355600" marR="2392680" indent="-342900" algn="just">
              <a:lnSpc>
                <a:spcPct val="97700"/>
              </a:lnSpc>
              <a:buChar char="•"/>
              <a:tabLst>
                <a:tab pos="355600" algn="l"/>
              </a:tabLst>
            </a:pPr>
            <a:r>
              <a:rPr sz="1800" spc="-20" dirty="0">
                <a:latin typeface="Lucida Sans Unicode"/>
                <a:cs typeface="Lucida Sans Unicode"/>
              </a:rPr>
              <a:t>Una </a:t>
            </a:r>
            <a:r>
              <a:rPr sz="1800" spc="-85" dirty="0">
                <a:latin typeface="Lucida Sans Unicode"/>
                <a:cs typeface="Lucida Sans Unicode"/>
              </a:rPr>
              <a:t>rappresentazione </a:t>
            </a:r>
            <a:r>
              <a:rPr sz="1800" spc="-75" dirty="0">
                <a:latin typeface="Lucida Sans Unicode"/>
                <a:cs typeface="Lucida Sans Unicode"/>
              </a:rPr>
              <a:t>esplicita </a:t>
            </a:r>
            <a:r>
              <a:rPr sz="1800" spc="-65" dirty="0">
                <a:latin typeface="Lucida Sans Unicode"/>
                <a:cs typeface="Lucida Sans Unicode"/>
              </a:rPr>
              <a:t>di </a:t>
            </a:r>
            <a:r>
              <a:rPr sz="1800" spc="-50" dirty="0">
                <a:latin typeface="Lucida Sans Unicode"/>
                <a:cs typeface="Lucida Sans Unicode"/>
              </a:rPr>
              <a:t>una </a:t>
            </a:r>
            <a:r>
              <a:rPr sz="1800" spc="-105" dirty="0">
                <a:latin typeface="Lucida Sans Unicode"/>
                <a:cs typeface="Lucida Sans Unicode"/>
              </a:rPr>
              <a:t>funzione </a:t>
            </a:r>
            <a:r>
              <a:rPr sz="1800" dirty="0">
                <a:latin typeface="Lucida Sans Unicode"/>
                <a:cs typeface="Lucida Sans Unicode"/>
              </a:rPr>
              <a:t>è </a:t>
            </a:r>
            <a:r>
              <a:rPr sz="1800" spc="-65" dirty="0">
                <a:latin typeface="Lucida Sans Unicode"/>
                <a:cs typeface="Lucida Sans Unicode"/>
              </a:rPr>
              <a:t>la  </a:t>
            </a:r>
            <a:r>
              <a:rPr sz="1800" b="1" spc="-35" dirty="0">
                <a:latin typeface="Yu Gothic UI"/>
                <a:cs typeface="Yu Gothic UI"/>
              </a:rPr>
              <a:t>tabella </a:t>
            </a:r>
            <a:r>
              <a:rPr sz="1800" b="1" spc="-45" dirty="0">
                <a:latin typeface="Yu Gothic UI"/>
                <a:cs typeface="Yu Gothic UI"/>
              </a:rPr>
              <a:t>di </a:t>
            </a:r>
            <a:r>
              <a:rPr sz="1800" b="1" spc="-35" dirty="0">
                <a:latin typeface="Yu Gothic UI"/>
                <a:cs typeface="Yu Gothic UI"/>
              </a:rPr>
              <a:t>verità</a:t>
            </a:r>
            <a:r>
              <a:rPr sz="1800" spc="-35" dirty="0">
                <a:latin typeface="Lucida Sans Unicode"/>
                <a:cs typeface="Lucida Sans Unicode"/>
              </a:rPr>
              <a:t>, </a:t>
            </a:r>
            <a:r>
              <a:rPr sz="1800" spc="-65" dirty="0">
                <a:latin typeface="Lucida Sans Unicode"/>
                <a:cs typeface="Lucida Sans Unicode"/>
              </a:rPr>
              <a:t>in cui </a:t>
            </a:r>
            <a:r>
              <a:rPr sz="1800" spc="-35" dirty="0">
                <a:latin typeface="Lucida Sans Unicode"/>
                <a:cs typeface="Lucida Sans Unicode"/>
              </a:rPr>
              <a:t>si </a:t>
            </a:r>
            <a:r>
              <a:rPr sz="1800" spc="-60" dirty="0">
                <a:latin typeface="Lucida Sans Unicode"/>
                <a:cs typeface="Lucida Sans Unicode"/>
              </a:rPr>
              <a:t>elencano </a:t>
            </a:r>
            <a:r>
              <a:rPr sz="1800" spc="-110" dirty="0">
                <a:latin typeface="Lucida Sans Unicode"/>
                <a:cs typeface="Lucida Sans Unicode"/>
              </a:rPr>
              <a:t>tutte </a:t>
            </a:r>
            <a:r>
              <a:rPr sz="1800" spc="-30" dirty="0">
                <a:latin typeface="Lucida Sans Unicode"/>
                <a:cs typeface="Lucida Sans Unicode"/>
              </a:rPr>
              <a:t>le </a:t>
            </a:r>
            <a:r>
              <a:rPr sz="1800" spc="-100" dirty="0">
                <a:latin typeface="Lucida Sans Unicode"/>
                <a:cs typeface="Lucida Sans Unicode"/>
              </a:rPr>
              <a:t>possibili  </a:t>
            </a:r>
            <a:r>
              <a:rPr sz="1800" spc="-105" dirty="0">
                <a:latin typeface="Lucida Sans Unicode"/>
                <a:cs typeface="Lucida Sans Unicode"/>
              </a:rPr>
              <a:t>combinazioni</a:t>
            </a:r>
            <a:r>
              <a:rPr sz="1800" spc="-254" dirty="0">
                <a:latin typeface="Lucida Sans Unicode"/>
                <a:cs typeface="Lucida Sans Unicode"/>
              </a:rPr>
              <a:t> </a:t>
            </a:r>
            <a:r>
              <a:rPr sz="1800" spc="-70" dirty="0">
                <a:latin typeface="Lucida Sans Unicode"/>
                <a:cs typeface="Lucida Sans Unicode"/>
              </a:rPr>
              <a:t>di</a:t>
            </a:r>
            <a:r>
              <a:rPr sz="1800" spc="-265" dirty="0">
                <a:latin typeface="Lucida Sans Unicode"/>
                <a:cs typeface="Lucida Sans Unicode"/>
              </a:rPr>
              <a:t> </a:t>
            </a:r>
            <a:r>
              <a:rPr sz="1900" spc="-85" dirty="0">
                <a:latin typeface="Lucida Sans Unicode"/>
                <a:cs typeface="Lucida Sans Unicode"/>
              </a:rPr>
              <a:t>x</a:t>
            </a:r>
            <a:r>
              <a:rPr sz="1800" spc="-127" baseline="-16203" dirty="0">
                <a:latin typeface="Lucida Sans Unicode"/>
                <a:cs typeface="Lucida Sans Unicode"/>
              </a:rPr>
              <a:t>1</a:t>
            </a:r>
            <a:r>
              <a:rPr sz="1800" spc="-85" dirty="0">
                <a:latin typeface="Lucida Sans Unicode"/>
                <a:cs typeface="Lucida Sans Unicode"/>
              </a:rPr>
              <a:t>,…,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900" spc="-100" dirty="0">
                <a:latin typeface="Lucida Sans Unicode"/>
                <a:cs typeface="Lucida Sans Unicode"/>
              </a:rPr>
              <a:t>x</a:t>
            </a:r>
            <a:r>
              <a:rPr sz="1800" spc="-150" baseline="-16203" dirty="0">
                <a:latin typeface="Lucida Sans Unicode"/>
                <a:cs typeface="Lucida Sans Unicode"/>
              </a:rPr>
              <a:t>n</a:t>
            </a:r>
            <a:r>
              <a:rPr sz="1800" spc="-100" dirty="0">
                <a:latin typeface="Lucida Sans Unicode"/>
                <a:cs typeface="Lucida Sans Unicode"/>
              </a:rPr>
              <a:t>,</a:t>
            </a:r>
            <a:r>
              <a:rPr sz="1800" spc="-265" dirty="0">
                <a:latin typeface="Lucida Sans Unicode"/>
                <a:cs typeface="Lucida Sans Unicode"/>
              </a:rPr>
              <a:t> </a:t>
            </a:r>
            <a:r>
              <a:rPr sz="1800" spc="-60" dirty="0">
                <a:latin typeface="Lucida Sans Unicode"/>
                <a:cs typeface="Lucida Sans Unicode"/>
              </a:rPr>
              <a:t>con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60" dirty="0">
                <a:latin typeface="Lucida Sans Unicode"/>
                <a:cs typeface="Lucida Sans Unicode"/>
              </a:rPr>
              <a:t>associato</a:t>
            </a:r>
            <a:r>
              <a:rPr sz="1800" spc="-150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il</a:t>
            </a:r>
            <a:r>
              <a:rPr sz="1800" spc="-240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valore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70" dirty="0">
                <a:latin typeface="Lucida Sans Unicode"/>
                <a:cs typeface="Lucida Sans Unicode"/>
              </a:rPr>
              <a:t>di</a:t>
            </a:r>
            <a:r>
              <a:rPr sz="1800" spc="-3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y</a:t>
            </a:r>
            <a:endParaRPr sz="19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Lucida Sans Unicode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5600" marR="2394585" indent="-34290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1800" spc="5" dirty="0">
                <a:latin typeface="Lucida Sans Unicode"/>
                <a:cs typeface="Lucida Sans Unicode"/>
              </a:rPr>
              <a:t>Per </a:t>
            </a:r>
            <a:r>
              <a:rPr sz="1800" spc="-90" dirty="0">
                <a:latin typeface="Lucida Sans Unicode"/>
                <a:cs typeface="Lucida Sans Unicode"/>
              </a:rPr>
              <a:t>costruire </a:t>
            </a:r>
            <a:r>
              <a:rPr sz="1800" spc="-30" dirty="0">
                <a:latin typeface="Lucida Sans Unicode"/>
                <a:cs typeface="Lucida Sans Unicode"/>
              </a:rPr>
              <a:t>la </a:t>
            </a:r>
            <a:r>
              <a:rPr sz="1800" spc="-75" dirty="0">
                <a:latin typeface="Lucida Sans Unicode"/>
                <a:cs typeface="Lucida Sans Unicode"/>
              </a:rPr>
              <a:t>tabella </a:t>
            </a:r>
            <a:r>
              <a:rPr sz="1800" spc="-65" dirty="0">
                <a:latin typeface="Lucida Sans Unicode"/>
                <a:cs typeface="Lucida Sans Unicode"/>
              </a:rPr>
              <a:t>della verità </a:t>
            </a:r>
            <a:r>
              <a:rPr sz="1800" spc="-70" dirty="0">
                <a:latin typeface="Lucida Sans Unicode"/>
                <a:cs typeface="Lucida Sans Unicode"/>
              </a:rPr>
              <a:t>di </a:t>
            </a:r>
            <a:r>
              <a:rPr sz="1800" spc="-75" dirty="0">
                <a:latin typeface="Lucida Sans Unicode"/>
                <a:cs typeface="Lucida Sans Unicode"/>
              </a:rPr>
              <a:t>un'espressione  </a:t>
            </a:r>
            <a:r>
              <a:rPr sz="1800" spc="-80" dirty="0">
                <a:latin typeface="Lucida Sans Unicode"/>
                <a:cs typeface="Lucida Sans Unicode"/>
              </a:rPr>
              <a:t>booleana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80" dirty="0">
                <a:latin typeface="Lucida Sans Unicode"/>
                <a:cs typeface="Lucida Sans Unicode"/>
              </a:rPr>
              <a:t>occorre:</a:t>
            </a:r>
            <a:endParaRPr sz="1800">
              <a:latin typeface="Lucida Sans Unicode"/>
              <a:cs typeface="Lucida Sans Unicode"/>
            </a:endParaRPr>
          </a:p>
          <a:p>
            <a:pPr marL="812800" marR="2521585" lvl="1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812165" algn="l"/>
                <a:tab pos="812800" algn="l"/>
              </a:tabLst>
            </a:pPr>
            <a:r>
              <a:rPr sz="1800" spc="-90" dirty="0">
                <a:latin typeface="Lucida Sans Unicode"/>
                <a:cs typeface="Lucida Sans Unicode"/>
              </a:rPr>
              <a:t>semplificare, </a:t>
            </a:r>
            <a:r>
              <a:rPr sz="1800" spc="-10" dirty="0">
                <a:latin typeface="Lucida Sans Unicode"/>
                <a:cs typeface="Lucida Sans Unicode"/>
              </a:rPr>
              <a:t>se </a:t>
            </a:r>
            <a:r>
              <a:rPr sz="1800" spc="-90" dirty="0">
                <a:latin typeface="Lucida Sans Unicode"/>
                <a:cs typeface="Lucida Sans Unicode"/>
              </a:rPr>
              <a:t>possibile, </a:t>
            </a:r>
            <a:r>
              <a:rPr sz="1800" spc="-75" dirty="0">
                <a:latin typeface="Lucida Sans Unicode"/>
                <a:cs typeface="Lucida Sans Unicode"/>
              </a:rPr>
              <a:t>l'espressione </a:t>
            </a:r>
            <a:r>
              <a:rPr sz="1800" spc="-90" dirty="0">
                <a:latin typeface="Lucida Sans Unicode"/>
                <a:cs typeface="Lucida Sans Unicode"/>
              </a:rPr>
              <a:t>mediante</a:t>
            </a:r>
            <a:r>
              <a:rPr sz="1800" spc="-27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i  </a:t>
            </a:r>
            <a:r>
              <a:rPr sz="1800" spc="-95" dirty="0">
                <a:latin typeface="Lucida Sans Unicode"/>
                <a:cs typeface="Lucida Sans Unicode"/>
              </a:rPr>
              <a:t>teoremi </a:t>
            </a:r>
            <a:r>
              <a:rPr sz="1800" spc="-80" dirty="0">
                <a:latin typeface="Lucida Sans Unicode"/>
                <a:cs typeface="Lucida Sans Unicode"/>
              </a:rPr>
              <a:t>dell'algebra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80" dirty="0">
                <a:latin typeface="Lucida Sans Unicode"/>
                <a:cs typeface="Lucida Sans Unicode"/>
              </a:rPr>
              <a:t>booleana</a:t>
            </a:r>
            <a:endParaRPr sz="1800">
              <a:latin typeface="Lucida Sans Unicode"/>
              <a:cs typeface="Lucida Sans Unicode"/>
            </a:endParaRPr>
          </a:p>
          <a:p>
            <a:pPr marL="812800" lvl="1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812165" algn="l"/>
                <a:tab pos="812800" algn="l"/>
              </a:tabLst>
            </a:pPr>
            <a:r>
              <a:rPr sz="1800" spc="-55" dirty="0">
                <a:latin typeface="Lucida Sans Unicode"/>
                <a:cs typeface="Lucida Sans Unicode"/>
              </a:rPr>
              <a:t>calcolare</a:t>
            </a:r>
            <a:r>
              <a:rPr sz="1800" spc="-9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i</a:t>
            </a:r>
            <a:r>
              <a:rPr sz="1800" spc="-240" dirty="0">
                <a:latin typeface="Lucida Sans Unicode"/>
                <a:cs typeface="Lucida Sans Unicode"/>
              </a:rPr>
              <a:t> </a:t>
            </a:r>
            <a:r>
              <a:rPr sz="1800" spc="-110" dirty="0">
                <a:latin typeface="Lucida Sans Unicode"/>
                <a:cs typeface="Lucida Sans Unicode"/>
              </a:rPr>
              <a:t>termini</a:t>
            </a:r>
            <a:r>
              <a:rPr sz="1800" spc="-280" dirty="0">
                <a:latin typeface="Lucida Sans Unicode"/>
                <a:cs typeface="Lucida Sans Unicode"/>
              </a:rPr>
              <a:t> </a:t>
            </a:r>
            <a:r>
              <a:rPr sz="1800" spc="-90" dirty="0">
                <a:latin typeface="Lucida Sans Unicode"/>
                <a:cs typeface="Lucida Sans Unicode"/>
              </a:rPr>
              <a:t>parziali</a:t>
            </a:r>
            <a:r>
              <a:rPr sz="1800" spc="-170" dirty="0">
                <a:latin typeface="Lucida Sans Unicode"/>
                <a:cs typeface="Lucida Sans Unicode"/>
              </a:rPr>
              <a:t> </a:t>
            </a:r>
            <a:r>
              <a:rPr sz="1800" spc="-70" dirty="0">
                <a:latin typeface="Lucida Sans Unicode"/>
                <a:cs typeface="Lucida Sans Unicode"/>
              </a:rPr>
              <a:t>della</a:t>
            </a:r>
            <a:r>
              <a:rPr sz="1800" spc="-125" dirty="0">
                <a:latin typeface="Lucida Sans Unicode"/>
                <a:cs typeface="Lucida Sans Unicode"/>
              </a:rPr>
              <a:t> </a:t>
            </a:r>
            <a:r>
              <a:rPr sz="1800" spc="-100" dirty="0">
                <a:latin typeface="Lucida Sans Unicode"/>
                <a:cs typeface="Lucida Sans Unicode"/>
              </a:rPr>
              <a:t>funzione</a:t>
            </a:r>
            <a:r>
              <a:rPr sz="1800" spc="-229" dirty="0">
                <a:latin typeface="Lucida Sans Unicode"/>
                <a:cs typeface="Lucida Sans Unicode"/>
              </a:rPr>
              <a:t> </a:t>
            </a:r>
            <a:r>
              <a:rPr sz="1800" spc="-105" dirty="0">
                <a:latin typeface="Lucida Sans Unicode"/>
                <a:cs typeface="Lucida Sans Unicode"/>
              </a:rPr>
              <a:t>riducendoli</a:t>
            </a:r>
            <a:endParaRPr sz="1800">
              <a:latin typeface="Lucida Sans Unicode"/>
              <a:cs typeface="Lucida Sans Unicode"/>
            </a:endParaRPr>
          </a:p>
          <a:p>
            <a:pPr marL="812800">
              <a:lnSpc>
                <a:spcPct val="100000"/>
              </a:lnSpc>
            </a:pPr>
            <a:r>
              <a:rPr sz="1800" spc="-50" dirty="0">
                <a:latin typeface="Lucida Sans Unicode"/>
                <a:cs typeface="Lucida Sans Unicode"/>
              </a:rPr>
              <a:t>alle </a:t>
            </a:r>
            <a:r>
              <a:rPr sz="1800" spc="-105" dirty="0">
                <a:latin typeface="Lucida Sans Unicode"/>
                <a:cs typeface="Lucida Sans Unicode"/>
              </a:rPr>
              <a:t>operazioni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105" dirty="0">
                <a:latin typeface="Lucida Sans Unicode"/>
                <a:cs typeface="Lucida Sans Unicode"/>
              </a:rPr>
              <a:t>fondamentali</a:t>
            </a:r>
            <a:endParaRPr sz="1800">
              <a:latin typeface="Lucida Sans Unicode"/>
              <a:cs typeface="Lucida Sans Unicode"/>
            </a:endParaRPr>
          </a:p>
          <a:p>
            <a:pPr marR="214629" algn="r">
              <a:lnSpc>
                <a:spcPct val="100000"/>
              </a:lnSpc>
              <a:spcBef>
                <a:spcPts val="1800"/>
              </a:spcBef>
            </a:pPr>
            <a:r>
              <a:rPr sz="1800" dirty="0">
                <a:latin typeface="Lucida Sans Unicode"/>
                <a:cs typeface="Lucida Sans Unicode"/>
              </a:rPr>
              <a:t>8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4489" y="6269228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683" y="405384"/>
            <a:ext cx="8243315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9119" y="625856"/>
            <a:ext cx="20396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Proprietà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844"/>
            <a:ext cx="756285" cy="1007110"/>
          </a:xfrm>
          <a:custGeom>
            <a:avLst/>
            <a:gdLst/>
            <a:ahLst/>
            <a:cxnLst/>
            <a:rect l="l" t="t" r="r" b="b"/>
            <a:pathLst>
              <a:path w="756285" h="1007110">
                <a:moveTo>
                  <a:pt x="0" y="1007046"/>
                </a:moveTo>
                <a:lnTo>
                  <a:pt x="755904" y="1007046"/>
                </a:lnTo>
                <a:lnTo>
                  <a:pt x="755904" y="0"/>
                </a:lnTo>
                <a:lnTo>
                  <a:pt x="0" y="0"/>
                </a:lnTo>
                <a:lnTo>
                  <a:pt x="0" y="10070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274"/>
                </a:moveTo>
                <a:lnTo>
                  <a:pt x="143255" y="1557274"/>
                </a:lnTo>
                <a:lnTo>
                  <a:pt x="143255" y="0"/>
                </a:lnTo>
                <a:lnTo>
                  <a:pt x="0" y="0"/>
                </a:lnTo>
                <a:lnTo>
                  <a:pt x="0" y="15572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1639" y="2034539"/>
            <a:ext cx="5925312" cy="4058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0539" y="1527124"/>
            <a:ext cx="1203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latin typeface="Yu Gothic UI"/>
                <a:cs typeface="Yu Gothic UI"/>
              </a:rPr>
              <a:t>Idempotenza</a:t>
            </a:r>
            <a:endParaRPr sz="1600">
              <a:latin typeface="Yu Gothic UI"/>
              <a:cs typeface="Yu Gothic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39898" y="1502740"/>
            <a:ext cx="843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5" dirty="0">
                <a:latin typeface="Lucida Sans Unicode"/>
                <a:cs typeface="Lucida Sans Unicode"/>
              </a:rPr>
              <a:t>A.or.A=A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3402" y="1502740"/>
            <a:ext cx="10039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0" dirty="0">
                <a:latin typeface="Lucida Sans Unicode"/>
                <a:cs typeface="Lucida Sans Unicode"/>
              </a:rPr>
              <a:t>A</a:t>
            </a:r>
            <a:r>
              <a:rPr sz="1600" spc="-105" dirty="0">
                <a:latin typeface="Lucida Sans Unicode"/>
                <a:cs typeface="Lucida Sans Unicode"/>
              </a:rPr>
              <a:t>.</a:t>
            </a:r>
            <a:r>
              <a:rPr sz="1600" spc="-110" dirty="0">
                <a:latin typeface="Lucida Sans Unicode"/>
                <a:cs typeface="Lucida Sans Unicode"/>
              </a:rPr>
              <a:t>a</a:t>
            </a:r>
            <a:r>
              <a:rPr sz="1600" spc="-100" dirty="0">
                <a:latin typeface="Lucida Sans Unicode"/>
                <a:cs typeface="Lucida Sans Unicode"/>
              </a:rPr>
              <a:t>nd</a:t>
            </a:r>
            <a:r>
              <a:rPr sz="1600" spc="-105" dirty="0">
                <a:latin typeface="Lucida Sans Unicode"/>
                <a:cs typeface="Lucida Sans Unicode"/>
              </a:rPr>
              <a:t>.</a:t>
            </a:r>
            <a:r>
              <a:rPr sz="1600" spc="-100" dirty="0">
                <a:latin typeface="Lucida Sans Unicode"/>
                <a:cs typeface="Lucida Sans Unicode"/>
              </a:rPr>
              <a:t>A=</a:t>
            </a:r>
            <a:r>
              <a:rPr sz="1600" spc="-5" dirty="0">
                <a:latin typeface="Lucida Sans Unicode"/>
                <a:cs typeface="Lucida Sans Unicode"/>
              </a:rPr>
              <a:t>A</a:t>
            </a:r>
            <a:endParaRPr sz="1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2345</Words>
  <Application>Microsoft Office PowerPoint</Application>
  <PresentationFormat>Presentazione su schermo (4:3)</PresentationFormat>
  <Paragraphs>572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9" baseType="lpstr">
      <vt:lpstr>Malgun Gothic</vt:lpstr>
      <vt:lpstr>Yu Gothic UI</vt:lpstr>
      <vt:lpstr>Arial</vt:lpstr>
      <vt:lpstr>Calibri</vt:lpstr>
      <vt:lpstr>Cambria Math</vt:lpstr>
      <vt:lpstr>Georgia</vt:lpstr>
      <vt:lpstr>Lucida Sans Unicode</vt:lpstr>
      <vt:lpstr>Symbol</vt:lpstr>
      <vt:lpstr>Tahoma</vt:lpstr>
      <vt:lpstr>Times New Roman</vt:lpstr>
      <vt:lpstr>Wingdings</vt:lpstr>
      <vt:lpstr>Office Theme</vt:lpstr>
      <vt:lpstr>Livello Logico-Digitale</vt:lpstr>
      <vt:lpstr>Algebra di Boole</vt:lpstr>
      <vt:lpstr>Algebra di Boole</vt:lpstr>
      <vt:lpstr>Operatore OR</vt:lpstr>
      <vt:lpstr>Operatore AND</vt:lpstr>
      <vt:lpstr>Operatore NOT</vt:lpstr>
      <vt:lpstr>PORTE</vt:lpstr>
      <vt:lpstr>Funzioni logiche</vt:lpstr>
      <vt:lpstr>Proprietà</vt:lpstr>
      <vt:lpstr>Proprietà</vt:lpstr>
      <vt:lpstr>Proprietà</vt:lpstr>
      <vt:lpstr>Proprietà</vt:lpstr>
      <vt:lpstr>Proprietà</vt:lpstr>
      <vt:lpstr>Proprietà</vt:lpstr>
      <vt:lpstr>Proprietà</vt:lpstr>
      <vt:lpstr>XOR</vt:lpstr>
      <vt:lpstr>ESERCIZI</vt:lpstr>
      <vt:lpstr>ESERCIZI</vt:lpstr>
      <vt:lpstr>ESERCIZI</vt:lpstr>
      <vt:lpstr>ESERCIZI</vt:lpstr>
      <vt:lpstr>ESERCIZI</vt:lpstr>
      <vt:lpstr>ESERCIZI</vt:lpstr>
      <vt:lpstr>Error Correcting Codes</vt:lpstr>
      <vt:lpstr>Error Correcting Codes</vt:lpstr>
      <vt:lpstr>Error Correcting Codes</vt:lpstr>
      <vt:lpstr>Error Correcting Codes</vt:lpstr>
      <vt:lpstr>Error Correcting Codes</vt:lpstr>
      <vt:lpstr>Error Correcting Codes</vt:lpstr>
      <vt:lpstr>Error Correcting Codes</vt:lpstr>
      <vt:lpstr>Error Correcting Codes  Bit di parità</vt:lpstr>
      <vt:lpstr>Codice di Hamming</vt:lpstr>
      <vt:lpstr>Error Correcting Codes  Codice di Hamming</vt:lpstr>
      <vt:lpstr>Presentazione standard di PowerPoint</vt:lpstr>
      <vt:lpstr>Error Correcting Codes  Codice di Hamming</vt:lpstr>
      <vt:lpstr>Error Correcting Codes</vt:lpstr>
      <vt:lpstr>Error Correcting Codes  Codice di Hamming</vt:lpstr>
      <vt:lpstr>Error Correcting Codes  Codice di Hamming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2018-11-08T17:52:41Z</dcterms:created>
  <dcterms:modified xsi:type="dcterms:W3CDTF">2018-11-08T17:53:16Z</dcterms:modified>
</cp:coreProperties>
</file>