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</p:sldIdLst>
  <p:sldSz cx="9144000" cy="6858000" type="screen4x3"/>
  <p:notesSz cx="9144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0552" y="394843"/>
            <a:ext cx="7922894" cy="100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0112" y="394843"/>
            <a:ext cx="7633334" cy="1332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8794" y="1725549"/>
            <a:ext cx="7141845" cy="1428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jpeg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jpeg"/><Relationship Id="rId4" Type="http://schemas.openxmlformats.org/officeDocument/2006/relationships/image" Target="../media/image8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jpeg"/><Relationship Id="rId4" Type="http://schemas.openxmlformats.org/officeDocument/2006/relationships/image" Target="../media/image58.jp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jpg"/><Relationship Id="rId4" Type="http://schemas.openxmlformats.org/officeDocument/2006/relationships/image" Target="../media/image34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3600" y="6273800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0403" y="2159635"/>
            <a:ext cx="34410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i="1" spc="-5" dirty="0">
                <a:latin typeface="Arial"/>
                <a:cs typeface="Arial"/>
              </a:rPr>
              <a:t>Prof. Ing. Donato</a:t>
            </a:r>
            <a:r>
              <a:rPr sz="2200" i="1" spc="-15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Impedovo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0112" y="620776"/>
            <a:ext cx="8243824" cy="1436624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0112" y="825245"/>
            <a:ext cx="7633334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353441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FFFFF"/>
                </a:solidFill>
                <a:latin typeface="Georgia"/>
                <a:cs typeface="Georgia"/>
              </a:rPr>
              <a:t>Organizzazione dei  </a:t>
            </a:r>
            <a:r>
              <a:rPr sz="3200" b="1" dirty="0">
                <a:solidFill>
                  <a:srgbClr val="FFFFFF"/>
                </a:solidFill>
                <a:latin typeface="Georgia"/>
                <a:cs typeface="Georgia"/>
              </a:rPr>
              <a:t>sistemi di</a:t>
            </a:r>
            <a:r>
              <a:rPr sz="3200" b="1" spc="-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Georgia"/>
                <a:cs typeface="Georgia"/>
              </a:rPr>
              <a:t>calcolo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675751" y="2639250"/>
            <a:ext cx="473075" cy="0"/>
          </a:xfrm>
          <a:custGeom>
            <a:avLst/>
            <a:gdLst/>
            <a:ahLst/>
            <a:cxnLst/>
            <a:rect l="l" t="t" r="r" b="b"/>
            <a:pathLst>
              <a:path w="473075">
                <a:moveTo>
                  <a:pt x="0" y="0"/>
                </a:moveTo>
                <a:lnTo>
                  <a:pt x="473011" y="0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54638" y="2639250"/>
            <a:ext cx="3678554" cy="0"/>
          </a:xfrm>
          <a:custGeom>
            <a:avLst/>
            <a:gdLst/>
            <a:ahLst/>
            <a:cxnLst/>
            <a:rect l="l" t="t" r="r" b="b"/>
            <a:pathLst>
              <a:path w="3678554">
                <a:moveTo>
                  <a:pt x="0" y="0"/>
                </a:moveTo>
                <a:lnTo>
                  <a:pt x="3678237" y="0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20776"/>
            <a:ext cx="755650" cy="1437005"/>
          </a:xfrm>
          <a:custGeom>
            <a:avLst/>
            <a:gdLst/>
            <a:ahLst/>
            <a:cxnLst/>
            <a:rect l="l" t="t" r="r" b="b"/>
            <a:pathLst>
              <a:path w="755650" h="1437005">
                <a:moveTo>
                  <a:pt x="0" y="1436624"/>
                </a:moveTo>
                <a:lnTo>
                  <a:pt x="755650" y="1436624"/>
                </a:lnTo>
                <a:lnTo>
                  <a:pt x="755650" y="0"/>
                </a:lnTo>
                <a:lnTo>
                  <a:pt x="0" y="0"/>
                </a:lnTo>
                <a:lnTo>
                  <a:pt x="0" y="1436624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32876" y="0"/>
            <a:ext cx="142875" cy="3357879"/>
          </a:xfrm>
          <a:custGeom>
            <a:avLst/>
            <a:gdLst/>
            <a:ahLst/>
            <a:cxnLst/>
            <a:rect l="l" t="t" r="r" b="b"/>
            <a:pathLst>
              <a:path w="142875" h="3357879">
                <a:moveTo>
                  <a:pt x="0" y="3357626"/>
                </a:moveTo>
                <a:lnTo>
                  <a:pt x="142875" y="3357626"/>
                </a:lnTo>
                <a:lnTo>
                  <a:pt x="142875" y="0"/>
                </a:lnTo>
                <a:lnTo>
                  <a:pt x="0" y="0"/>
                </a:lnTo>
                <a:lnTo>
                  <a:pt x="0" y="3357626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I </a:t>
            </a:r>
            <a:r>
              <a:rPr spc="-5" dirty="0"/>
              <a:t>registri </a:t>
            </a:r>
            <a:r>
              <a:rPr dirty="0"/>
              <a:t>del</a:t>
            </a:r>
            <a:r>
              <a:rPr spc="-45" dirty="0"/>
              <a:t> </a:t>
            </a:r>
            <a:r>
              <a:rPr dirty="0"/>
              <a:t>processore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2815" y="1533804"/>
            <a:ext cx="8288020" cy="49796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90"/>
              </a:spcBef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Arial"/>
                <a:cs typeface="Arial"/>
              </a:rPr>
              <a:t>Scambio </a:t>
            </a:r>
            <a:r>
              <a:rPr sz="1600" spc="-10" dirty="0">
                <a:latin typeface="Arial"/>
                <a:cs typeface="Arial"/>
              </a:rPr>
              <a:t>dati </a:t>
            </a:r>
            <a:r>
              <a:rPr sz="1600" spc="-5" dirty="0">
                <a:latin typeface="Arial"/>
                <a:cs typeface="Arial"/>
              </a:rPr>
              <a:t>con </a:t>
            </a:r>
            <a:r>
              <a:rPr sz="1600" dirty="0">
                <a:latin typeface="Arial"/>
                <a:cs typeface="Arial"/>
              </a:rPr>
              <a:t>la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memoria: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9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600" b="1" spc="-25" dirty="0">
                <a:latin typeface="Arial"/>
                <a:cs typeface="Arial"/>
              </a:rPr>
              <a:t>MAR </a:t>
            </a:r>
            <a:r>
              <a:rPr sz="1600" spc="-10" dirty="0">
                <a:latin typeface="Arial"/>
                <a:cs typeface="Arial"/>
              </a:rPr>
              <a:t>(Memory Address </a:t>
            </a:r>
            <a:r>
              <a:rPr sz="1600" spc="-5" dirty="0">
                <a:latin typeface="Arial"/>
                <a:cs typeface="Arial"/>
              </a:rPr>
              <a:t>Register): indirizzo di riferimento alla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memoria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9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600" b="1" spc="5" dirty="0">
                <a:latin typeface="Arial"/>
                <a:cs typeface="Arial"/>
              </a:rPr>
              <a:t>MDR </a:t>
            </a:r>
            <a:r>
              <a:rPr sz="1600" spc="-10" dirty="0">
                <a:latin typeface="Arial"/>
                <a:cs typeface="Arial"/>
              </a:rPr>
              <a:t>(Memory Data </a:t>
            </a:r>
            <a:r>
              <a:rPr sz="1600" spc="-5" dirty="0">
                <a:latin typeface="Arial"/>
                <a:cs typeface="Arial"/>
              </a:rPr>
              <a:t>Register): </a:t>
            </a:r>
            <a:r>
              <a:rPr sz="1600" spc="-10" dirty="0">
                <a:latin typeface="Arial"/>
                <a:cs typeface="Arial"/>
              </a:rPr>
              <a:t>dati </a:t>
            </a:r>
            <a:r>
              <a:rPr sz="1600" spc="-5" dirty="0">
                <a:latin typeface="Arial"/>
                <a:cs typeface="Arial"/>
              </a:rPr>
              <a:t>provenienti/da inviare alla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memoria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–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Arial"/>
                <a:cs typeface="Arial"/>
              </a:rPr>
              <a:t>Scambio </a:t>
            </a:r>
            <a:r>
              <a:rPr sz="1600" spc="-10" dirty="0">
                <a:latin typeface="Arial"/>
                <a:cs typeface="Arial"/>
              </a:rPr>
              <a:t>dati </a:t>
            </a:r>
            <a:r>
              <a:rPr sz="1600" spc="-5" dirty="0">
                <a:latin typeface="Arial"/>
                <a:cs typeface="Arial"/>
              </a:rPr>
              <a:t>con i moduli di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I/O: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9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600" b="1" dirty="0">
                <a:latin typeface="Arial"/>
                <a:cs typeface="Arial"/>
              </a:rPr>
              <a:t>I/O </a:t>
            </a:r>
            <a:r>
              <a:rPr sz="1600" b="1" spc="-40" dirty="0">
                <a:latin typeface="Arial"/>
                <a:cs typeface="Arial"/>
              </a:rPr>
              <a:t>AR </a:t>
            </a:r>
            <a:r>
              <a:rPr sz="1600" spc="-5" dirty="0">
                <a:latin typeface="Arial"/>
                <a:cs typeface="Arial"/>
              </a:rPr>
              <a:t>(Input Output </a:t>
            </a:r>
            <a:r>
              <a:rPr sz="1600" spc="-10" dirty="0">
                <a:latin typeface="Arial"/>
                <a:cs typeface="Arial"/>
              </a:rPr>
              <a:t>Address </a:t>
            </a:r>
            <a:r>
              <a:rPr sz="1600" spc="-5" dirty="0">
                <a:latin typeface="Arial"/>
                <a:cs typeface="Arial"/>
              </a:rPr>
              <a:t>Register): specifica il dispositivo di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I/O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9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600" b="1" dirty="0">
                <a:latin typeface="Arial"/>
                <a:cs typeface="Arial"/>
              </a:rPr>
              <a:t>I/O </a:t>
            </a:r>
            <a:r>
              <a:rPr sz="1600" b="1" spc="-40" dirty="0">
                <a:latin typeface="Arial"/>
                <a:cs typeface="Arial"/>
              </a:rPr>
              <a:t>BR </a:t>
            </a:r>
            <a:r>
              <a:rPr sz="1600" spc="-5" dirty="0">
                <a:latin typeface="Arial"/>
                <a:cs typeface="Arial"/>
              </a:rPr>
              <a:t>(Input Output </a:t>
            </a:r>
            <a:r>
              <a:rPr sz="1600" spc="-10" dirty="0">
                <a:latin typeface="Arial"/>
                <a:cs typeface="Arial"/>
              </a:rPr>
              <a:t>Buffer </a:t>
            </a:r>
            <a:r>
              <a:rPr sz="1600" spc="-5" dirty="0">
                <a:latin typeface="Arial"/>
                <a:cs typeface="Arial"/>
              </a:rPr>
              <a:t>Register): contiene i </a:t>
            </a:r>
            <a:r>
              <a:rPr sz="1600" spc="-10" dirty="0">
                <a:latin typeface="Arial"/>
                <a:cs typeface="Arial"/>
              </a:rPr>
              <a:t>dati </a:t>
            </a:r>
            <a:r>
              <a:rPr sz="1600" spc="-5" dirty="0">
                <a:latin typeface="Arial"/>
                <a:cs typeface="Arial"/>
              </a:rPr>
              <a:t>da scambiare con </a:t>
            </a:r>
            <a:r>
              <a:rPr sz="1600" dirty="0">
                <a:latin typeface="Arial"/>
                <a:cs typeface="Arial"/>
              </a:rPr>
              <a:t>il</a:t>
            </a:r>
            <a:r>
              <a:rPr sz="1600" spc="20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dispositivo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–"/>
            </a:pPr>
            <a:endParaRPr sz="1750">
              <a:latin typeface="Times New Roman"/>
              <a:cs typeface="Times New Roman"/>
            </a:endParaRPr>
          </a:p>
          <a:p>
            <a:pPr marL="356870" indent="-342900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1600" spc="-5" dirty="0">
                <a:latin typeface="Arial"/>
                <a:cs typeface="Arial"/>
              </a:rPr>
              <a:t>Esecuzione delle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istruzioni:</a:t>
            </a:r>
            <a:endParaRPr sz="1600">
              <a:latin typeface="Arial"/>
              <a:cs typeface="Arial"/>
            </a:endParaRPr>
          </a:p>
          <a:p>
            <a:pPr marL="758190" lvl="1" indent="-287020">
              <a:lnSpc>
                <a:spcPct val="100000"/>
              </a:lnSpc>
              <a:spcBef>
                <a:spcPts val="390"/>
              </a:spcBef>
              <a:buFont typeface="Arial"/>
              <a:buChar char="–"/>
              <a:tabLst>
                <a:tab pos="757555" algn="l"/>
                <a:tab pos="758825" algn="l"/>
              </a:tabLst>
            </a:pPr>
            <a:r>
              <a:rPr sz="1600" b="1" dirty="0">
                <a:latin typeface="Arial"/>
                <a:cs typeface="Arial"/>
              </a:rPr>
              <a:t>PC </a:t>
            </a:r>
            <a:r>
              <a:rPr sz="1600" spc="-5" dirty="0">
                <a:latin typeface="Arial"/>
                <a:cs typeface="Arial"/>
              </a:rPr>
              <a:t>(Program </a:t>
            </a:r>
            <a:r>
              <a:rPr sz="1600" spc="-10" dirty="0">
                <a:latin typeface="Arial"/>
                <a:cs typeface="Arial"/>
              </a:rPr>
              <a:t>Counter): </a:t>
            </a:r>
            <a:r>
              <a:rPr sz="1600" spc="-5" dirty="0">
                <a:latin typeface="Arial"/>
                <a:cs typeface="Arial"/>
              </a:rPr>
              <a:t>indirizzo della successiva istruzione da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eseguire</a:t>
            </a:r>
            <a:endParaRPr sz="1600">
              <a:latin typeface="Arial"/>
              <a:cs typeface="Arial"/>
            </a:endParaRPr>
          </a:p>
          <a:p>
            <a:pPr marL="758190" lvl="1" indent="-287020">
              <a:lnSpc>
                <a:spcPct val="100000"/>
              </a:lnSpc>
              <a:spcBef>
                <a:spcPts val="380"/>
              </a:spcBef>
              <a:buFont typeface="Arial"/>
              <a:buChar char="–"/>
              <a:tabLst>
                <a:tab pos="757555" algn="l"/>
                <a:tab pos="758825" algn="l"/>
              </a:tabLst>
            </a:pPr>
            <a:r>
              <a:rPr sz="1600" b="1" dirty="0">
                <a:latin typeface="Arial"/>
                <a:cs typeface="Arial"/>
              </a:rPr>
              <a:t>IR </a:t>
            </a:r>
            <a:r>
              <a:rPr sz="1600" spc="-5" dirty="0">
                <a:latin typeface="Arial"/>
                <a:cs typeface="Arial"/>
              </a:rPr>
              <a:t>(Instruction Register): istruzione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corrente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–"/>
            </a:pPr>
            <a:endParaRPr sz="1800">
              <a:latin typeface="Times New Roman"/>
              <a:cs typeface="Times New Roman"/>
            </a:endParaRPr>
          </a:p>
          <a:p>
            <a:pPr marL="356870" indent="-342900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1600" spc="-10" dirty="0">
                <a:latin typeface="Arial"/>
                <a:cs typeface="Arial"/>
              </a:rPr>
              <a:t>Controllo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dell’esecuzione:</a:t>
            </a:r>
            <a:endParaRPr sz="1600">
              <a:latin typeface="Arial"/>
              <a:cs typeface="Arial"/>
            </a:endParaRPr>
          </a:p>
          <a:p>
            <a:pPr marL="758190" lvl="1" indent="-287020">
              <a:lnSpc>
                <a:spcPct val="100000"/>
              </a:lnSpc>
              <a:spcBef>
                <a:spcPts val="385"/>
              </a:spcBef>
              <a:buFont typeface="Arial"/>
              <a:buChar char="–"/>
              <a:tabLst>
                <a:tab pos="757555" algn="l"/>
                <a:tab pos="758825" algn="l"/>
              </a:tabLst>
            </a:pPr>
            <a:r>
              <a:rPr sz="1600" b="1" spc="5" dirty="0">
                <a:latin typeface="Arial"/>
                <a:cs typeface="Arial"/>
              </a:rPr>
              <a:t>PSW </a:t>
            </a:r>
            <a:r>
              <a:rPr sz="1600" spc="-5" dirty="0">
                <a:latin typeface="Arial"/>
                <a:cs typeface="Arial"/>
              </a:rPr>
              <a:t>(Program Status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Word)</a:t>
            </a:r>
            <a:endParaRPr sz="1600">
              <a:latin typeface="Arial"/>
              <a:cs typeface="Arial"/>
            </a:endParaRPr>
          </a:p>
          <a:p>
            <a:pPr marL="1614170" marR="1047750" lvl="2" indent="-228600">
              <a:lnSpc>
                <a:spcPct val="100000"/>
              </a:lnSpc>
              <a:spcBef>
                <a:spcPts val="385"/>
              </a:spcBef>
              <a:buChar char="–"/>
              <a:tabLst>
                <a:tab pos="1614170" algn="l"/>
                <a:tab pos="1614805" algn="l"/>
              </a:tabLst>
            </a:pPr>
            <a:r>
              <a:rPr sz="1600" spc="-5" dirty="0">
                <a:latin typeface="Arial"/>
                <a:cs typeface="Arial"/>
              </a:rPr>
              <a:t>informazioni di stato (abilitazione/disabilitazione di </a:t>
            </a:r>
            <a:r>
              <a:rPr sz="1600" spc="-10" dirty="0">
                <a:latin typeface="Arial"/>
                <a:cs typeface="Arial"/>
              </a:rPr>
              <a:t>interrupt, </a:t>
            </a:r>
            <a:r>
              <a:rPr sz="1600" spc="-5" dirty="0">
                <a:latin typeface="Arial"/>
                <a:cs typeface="Arial"/>
              </a:rPr>
              <a:t>bit  selezione SU o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utente)</a:t>
            </a:r>
            <a:endParaRPr sz="1600">
              <a:latin typeface="Arial"/>
              <a:cs typeface="Arial"/>
            </a:endParaRPr>
          </a:p>
          <a:p>
            <a:pPr marL="1614170" lvl="2" indent="-228600">
              <a:lnSpc>
                <a:spcPct val="100000"/>
              </a:lnSpc>
              <a:spcBef>
                <a:spcPts val="335"/>
              </a:spcBef>
              <a:buChar char="–"/>
              <a:tabLst>
                <a:tab pos="1614170" algn="l"/>
                <a:tab pos="1614805" algn="l"/>
              </a:tabLst>
            </a:pPr>
            <a:r>
              <a:rPr sz="1600" spc="-10" dirty="0">
                <a:latin typeface="Arial"/>
                <a:cs typeface="Arial"/>
              </a:rPr>
              <a:t>NB: </a:t>
            </a:r>
            <a:r>
              <a:rPr sz="1600" spc="-5" dirty="0">
                <a:latin typeface="Arial"/>
                <a:cs typeface="Arial"/>
              </a:rPr>
              <a:t>alcune info di controllo sono specifiche </a:t>
            </a:r>
            <a:r>
              <a:rPr sz="1600" spc="-10" dirty="0">
                <a:latin typeface="Arial"/>
                <a:cs typeface="Arial"/>
              </a:rPr>
              <a:t>per </a:t>
            </a:r>
            <a:r>
              <a:rPr sz="1600" spc="-5" dirty="0">
                <a:latin typeface="Arial"/>
                <a:cs typeface="Arial"/>
              </a:rPr>
              <a:t>un SO </a:t>
            </a:r>
            <a:r>
              <a:rPr sz="1600" spc="-25" dirty="0">
                <a:latin typeface="Arial"/>
                <a:cs typeface="Arial"/>
              </a:rPr>
              <a:t>(</a:t>
            </a:r>
            <a:r>
              <a:rPr sz="1650" i="1" spc="-25" dirty="0">
                <a:latin typeface="Arial"/>
                <a:cs typeface="Arial"/>
              </a:rPr>
              <a:t>designed</a:t>
            </a:r>
            <a:r>
              <a:rPr sz="1650" i="1" spc="5" dirty="0">
                <a:latin typeface="Arial"/>
                <a:cs typeface="Arial"/>
              </a:rPr>
              <a:t> </a:t>
            </a:r>
            <a:r>
              <a:rPr sz="1650" i="1" spc="-25" dirty="0">
                <a:latin typeface="Arial"/>
                <a:cs typeface="Arial"/>
              </a:rPr>
              <a:t>for…</a:t>
            </a:r>
            <a:r>
              <a:rPr sz="1600" spc="-25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R="516890" algn="r">
              <a:lnSpc>
                <a:spcPct val="100000"/>
              </a:lnSpc>
              <a:spcBef>
                <a:spcPts val="1095"/>
              </a:spcBef>
            </a:pPr>
            <a:r>
              <a:rPr sz="1400" spc="-5" dirty="0"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037" y="1276350"/>
            <a:ext cx="5081524" cy="344805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91439" y="1568391"/>
            <a:ext cx="8347709" cy="507365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5240655" marR="5080" algn="just">
              <a:lnSpc>
                <a:spcPts val="1680"/>
              </a:lnSpc>
              <a:spcBef>
                <a:spcPts val="235"/>
              </a:spcBef>
            </a:pPr>
            <a:r>
              <a:rPr sz="1450" b="1" i="1" spc="-30" dirty="0">
                <a:latin typeface="Malgun Gothic"/>
                <a:cs typeface="Malgun Gothic"/>
              </a:rPr>
              <a:t>La tecnologia più </a:t>
            </a:r>
            <a:r>
              <a:rPr sz="1450" b="1" i="1" spc="-35" dirty="0">
                <a:latin typeface="Malgun Gothic"/>
                <a:cs typeface="Malgun Gothic"/>
              </a:rPr>
              <a:t>comune </a:t>
            </a:r>
            <a:r>
              <a:rPr sz="1450" b="1" i="1" spc="-25" dirty="0">
                <a:latin typeface="Malgun Gothic"/>
                <a:cs typeface="Malgun Gothic"/>
              </a:rPr>
              <a:t>alla </a:t>
            </a:r>
            <a:r>
              <a:rPr sz="1450" b="1" i="1" spc="-35" dirty="0">
                <a:latin typeface="Malgun Gothic"/>
                <a:cs typeface="Malgun Gothic"/>
              </a:rPr>
              <a:t>base  </a:t>
            </a:r>
            <a:r>
              <a:rPr sz="1450" b="1" i="1" spc="-25" dirty="0">
                <a:latin typeface="Malgun Gothic"/>
                <a:cs typeface="Malgun Gothic"/>
              </a:rPr>
              <a:t>degli schermi piatti </a:t>
            </a:r>
            <a:r>
              <a:rPr sz="1450" b="1" i="1" spc="-30" dirty="0">
                <a:latin typeface="Malgun Gothic"/>
                <a:cs typeface="Malgun Gothic"/>
              </a:rPr>
              <a:t>è </a:t>
            </a:r>
            <a:r>
              <a:rPr sz="1450" b="1" i="1" spc="-25" dirty="0">
                <a:latin typeface="Malgun Gothic"/>
                <a:cs typeface="Malgun Gothic"/>
              </a:rPr>
              <a:t>quella </a:t>
            </a:r>
            <a:r>
              <a:rPr sz="1450" b="1" i="1" spc="-30" dirty="0">
                <a:latin typeface="Malgun Gothic"/>
                <a:cs typeface="Malgun Gothic"/>
              </a:rPr>
              <a:t>dello  schermo </a:t>
            </a:r>
            <a:r>
              <a:rPr sz="1450" b="1" i="1" spc="-25" dirty="0">
                <a:latin typeface="Malgun Gothic"/>
                <a:cs typeface="Malgun Gothic"/>
              </a:rPr>
              <a:t>a cristalli liquidi, </a:t>
            </a:r>
            <a:r>
              <a:rPr sz="1450" b="1" i="1" spc="-45" dirty="0">
                <a:latin typeface="Malgun Gothic"/>
                <a:cs typeface="Malgun Gothic"/>
              </a:rPr>
              <a:t>LCD  </a:t>
            </a:r>
            <a:r>
              <a:rPr sz="1450" b="1" i="1" spc="-25" dirty="0">
                <a:latin typeface="Malgun Gothic"/>
                <a:cs typeface="Malgun Gothic"/>
              </a:rPr>
              <a:t>(Liquid </a:t>
            </a:r>
            <a:r>
              <a:rPr sz="1450" b="1" i="1" spc="-15" dirty="0">
                <a:latin typeface="Malgun Gothic"/>
                <a:cs typeface="Malgun Gothic"/>
              </a:rPr>
              <a:t>Crystal</a:t>
            </a:r>
            <a:r>
              <a:rPr sz="1450" b="1" i="1" spc="-55" dirty="0">
                <a:latin typeface="Malgun Gothic"/>
                <a:cs typeface="Malgun Gothic"/>
              </a:rPr>
              <a:t> </a:t>
            </a:r>
            <a:r>
              <a:rPr sz="1450" b="1" i="1" spc="-25" dirty="0">
                <a:latin typeface="Malgun Gothic"/>
                <a:cs typeface="Malgun Gothic"/>
              </a:rPr>
              <a:t>Display).</a:t>
            </a:r>
            <a:endParaRPr sz="1450">
              <a:latin typeface="Malgun Gothic"/>
              <a:cs typeface="Malgun Gothic"/>
            </a:endParaRPr>
          </a:p>
          <a:p>
            <a:pPr marL="5240655" marR="5080" algn="just">
              <a:lnSpc>
                <a:spcPts val="1680"/>
              </a:lnSpc>
              <a:spcBef>
                <a:spcPts val="840"/>
              </a:spcBef>
            </a:pPr>
            <a:r>
              <a:rPr sz="1450" b="1" i="1" spc="-35" dirty="0">
                <a:latin typeface="Malgun Gothic"/>
                <a:cs typeface="Malgun Gothic"/>
              </a:rPr>
              <a:t>Uno </a:t>
            </a:r>
            <a:r>
              <a:rPr sz="1450" b="1" i="1" spc="-30" dirty="0">
                <a:latin typeface="Malgun Gothic"/>
                <a:cs typeface="Malgun Gothic"/>
              </a:rPr>
              <a:t>schermo </a:t>
            </a:r>
            <a:r>
              <a:rPr sz="1450" b="1" i="1" spc="-50" dirty="0">
                <a:latin typeface="Malgun Gothic"/>
                <a:cs typeface="Malgun Gothic"/>
              </a:rPr>
              <a:t>LCD </a:t>
            </a:r>
            <a:r>
              <a:rPr sz="1450" b="1" i="1" spc="-30" dirty="0">
                <a:latin typeface="Malgun Gothic"/>
                <a:cs typeface="Malgun Gothic"/>
              </a:rPr>
              <a:t>consiste </a:t>
            </a:r>
            <a:r>
              <a:rPr sz="1450" b="1" i="1" spc="-25" dirty="0">
                <a:latin typeface="Malgun Gothic"/>
                <a:cs typeface="Malgun Gothic"/>
              </a:rPr>
              <a:t>in </a:t>
            </a:r>
            <a:r>
              <a:rPr sz="1450" b="1" i="1" spc="-30" dirty="0">
                <a:latin typeface="Malgun Gothic"/>
                <a:cs typeface="Malgun Gothic"/>
              </a:rPr>
              <a:t>due  </a:t>
            </a:r>
            <a:r>
              <a:rPr sz="1450" b="1" i="1" spc="-25" dirty="0">
                <a:latin typeface="Malgun Gothic"/>
                <a:cs typeface="Malgun Gothic"/>
              </a:rPr>
              <a:t>lastre di </a:t>
            </a:r>
            <a:r>
              <a:rPr sz="1450" b="1" i="1" spc="-35" dirty="0">
                <a:latin typeface="Malgun Gothic"/>
                <a:cs typeface="Malgun Gothic"/>
              </a:rPr>
              <a:t>vetro </a:t>
            </a:r>
            <a:r>
              <a:rPr sz="1450" b="1" i="1" spc="-30" dirty="0">
                <a:latin typeface="Malgun Gothic"/>
                <a:cs typeface="Malgun Gothic"/>
              </a:rPr>
              <a:t>tra </a:t>
            </a:r>
            <a:r>
              <a:rPr sz="1450" b="1" i="1" spc="-25" dirty="0">
                <a:latin typeface="Malgun Gothic"/>
                <a:cs typeface="Malgun Gothic"/>
              </a:rPr>
              <a:t>le </a:t>
            </a:r>
            <a:r>
              <a:rPr sz="1450" b="1" i="1" spc="-30" dirty="0">
                <a:latin typeface="Malgun Gothic"/>
                <a:cs typeface="Malgun Gothic"/>
              </a:rPr>
              <a:t>quali </a:t>
            </a:r>
            <a:r>
              <a:rPr sz="1450" b="1" i="1" spc="-25" dirty="0">
                <a:latin typeface="Malgun Gothic"/>
                <a:cs typeface="Malgun Gothic"/>
              </a:rPr>
              <a:t>è </a:t>
            </a:r>
            <a:r>
              <a:rPr sz="1450" b="1" i="1" spc="-35" dirty="0">
                <a:latin typeface="Malgun Gothic"/>
                <a:cs typeface="Malgun Gothic"/>
              </a:rPr>
              <a:t>posto  un </a:t>
            </a:r>
            <a:r>
              <a:rPr sz="1450" b="1" i="1" spc="-25" dirty="0">
                <a:latin typeface="Malgun Gothic"/>
                <a:cs typeface="Malgun Gothic"/>
              </a:rPr>
              <a:t>cristallo</a:t>
            </a:r>
            <a:r>
              <a:rPr sz="1450" b="1" i="1" spc="-15" dirty="0">
                <a:latin typeface="Malgun Gothic"/>
                <a:cs typeface="Malgun Gothic"/>
              </a:rPr>
              <a:t> </a:t>
            </a:r>
            <a:r>
              <a:rPr sz="1450" b="1" i="1" spc="-30" dirty="0">
                <a:latin typeface="Malgun Gothic"/>
                <a:cs typeface="Malgun Gothic"/>
              </a:rPr>
              <a:t>liquido.</a:t>
            </a:r>
            <a:endParaRPr sz="1450">
              <a:latin typeface="Malgun Gothic"/>
              <a:cs typeface="Malgun Gothic"/>
            </a:endParaRPr>
          </a:p>
          <a:p>
            <a:pPr marL="5240655" marR="5080" algn="just">
              <a:lnSpc>
                <a:spcPts val="1680"/>
              </a:lnSpc>
              <a:spcBef>
                <a:spcPts val="844"/>
              </a:spcBef>
            </a:pPr>
            <a:r>
              <a:rPr sz="1450" b="1" i="1" spc="-25" dirty="0">
                <a:latin typeface="Malgun Gothic"/>
                <a:cs typeface="Malgun Gothic"/>
              </a:rPr>
              <a:t>Alle lastre </a:t>
            </a:r>
            <a:r>
              <a:rPr sz="1450" b="1" i="1" spc="-30" dirty="0">
                <a:latin typeface="Malgun Gothic"/>
                <a:cs typeface="Malgun Gothic"/>
              </a:rPr>
              <a:t>sono </a:t>
            </a:r>
            <a:r>
              <a:rPr sz="1450" b="1" i="1" spc="-25" dirty="0">
                <a:latin typeface="Malgun Gothic"/>
                <a:cs typeface="Malgun Gothic"/>
              </a:rPr>
              <a:t>attaccati degli  elettrodi </a:t>
            </a:r>
            <a:r>
              <a:rPr sz="1450" b="1" i="1" spc="-30" dirty="0">
                <a:latin typeface="Malgun Gothic"/>
                <a:cs typeface="Malgun Gothic"/>
              </a:rPr>
              <a:t>trasparenti </a:t>
            </a:r>
            <a:r>
              <a:rPr sz="1450" b="1" i="1" spc="-25" dirty="0">
                <a:latin typeface="Malgun Gothic"/>
                <a:cs typeface="Malgun Gothic"/>
              </a:rPr>
              <a:t>utilizzati </a:t>
            </a:r>
            <a:r>
              <a:rPr sz="1450" b="1" i="1" spc="-35" dirty="0">
                <a:latin typeface="Malgun Gothic"/>
                <a:cs typeface="Malgun Gothic"/>
              </a:rPr>
              <a:t>per  </a:t>
            </a:r>
            <a:r>
              <a:rPr sz="1450" b="1" i="1" spc="-30" dirty="0">
                <a:latin typeface="Malgun Gothic"/>
                <a:cs typeface="Malgun Gothic"/>
              </a:rPr>
              <a:t>creare campi </a:t>
            </a:r>
            <a:r>
              <a:rPr sz="1450" b="1" i="1" spc="-25" dirty="0">
                <a:latin typeface="Malgun Gothic"/>
                <a:cs typeface="Malgun Gothic"/>
              </a:rPr>
              <a:t>elettrici all’interno </a:t>
            </a:r>
            <a:r>
              <a:rPr sz="1450" b="1" i="1" spc="-30" dirty="0">
                <a:latin typeface="Malgun Gothic"/>
                <a:cs typeface="Malgun Gothic"/>
              </a:rPr>
              <a:t>del  </a:t>
            </a:r>
            <a:r>
              <a:rPr sz="1450" b="1" i="1" spc="-25" dirty="0">
                <a:latin typeface="Malgun Gothic"/>
                <a:cs typeface="Malgun Gothic"/>
              </a:rPr>
              <a:t>cristallo </a:t>
            </a:r>
            <a:r>
              <a:rPr sz="1450" b="1" i="1" spc="-30" dirty="0">
                <a:latin typeface="Malgun Gothic"/>
                <a:cs typeface="Malgun Gothic"/>
              </a:rPr>
              <a:t>liquido.</a:t>
            </a:r>
            <a:endParaRPr sz="1450">
              <a:latin typeface="Malgun Gothic"/>
              <a:cs typeface="Malgun Gothic"/>
            </a:endParaRPr>
          </a:p>
          <a:p>
            <a:pPr marL="5240655" marR="6350" algn="just">
              <a:lnSpc>
                <a:spcPts val="1680"/>
              </a:lnSpc>
              <a:spcBef>
                <a:spcPts val="840"/>
              </a:spcBef>
            </a:pPr>
            <a:r>
              <a:rPr sz="1450" b="1" i="1" spc="-30" dirty="0">
                <a:latin typeface="Malgun Gothic"/>
                <a:cs typeface="Malgun Gothic"/>
              </a:rPr>
              <a:t>Inoltre </a:t>
            </a:r>
            <a:r>
              <a:rPr sz="1450" b="1" i="1" spc="-35" dirty="0">
                <a:latin typeface="Malgun Gothic"/>
                <a:cs typeface="Malgun Gothic"/>
              </a:rPr>
              <a:t>sono </a:t>
            </a:r>
            <a:r>
              <a:rPr sz="1450" b="1" i="1" spc="-30" dirty="0">
                <a:latin typeface="Malgun Gothic"/>
                <a:cs typeface="Malgun Gothic"/>
              </a:rPr>
              <a:t>presenti </a:t>
            </a:r>
            <a:r>
              <a:rPr sz="1450" b="1" i="1" spc="-20" dirty="0">
                <a:latin typeface="Malgun Gothic"/>
                <a:cs typeface="Malgun Gothic"/>
              </a:rPr>
              <a:t>sulle </a:t>
            </a:r>
            <a:r>
              <a:rPr sz="1450" b="1" i="1" spc="-30" dirty="0">
                <a:latin typeface="Malgun Gothic"/>
                <a:cs typeface="Malgun Gothic"/>
              </a:rPr>
              <a:t>due  </a:t>
            </a:r>
            <a:r>
              <a:rPr sz="1450" b="1" i="1" spc="-25" dirty="0">
                <a:latin typeface="Malgun Gothic"/>
                <a:cs typeface="Malgun Gothic"/>
              </a:rPr>
              <a:t>lastre </a:t>
            </a:r>
            <a:r>
              <a:rPr sz="1450" b="1" i="1" spc="-30" dirty="0">
                <a:latin typeface="Malgun Gothic"/>
                <a:cs typeface="Malgun Gothic"/>
              </a:rPr>
              <a:t>dei </a:t>
            </a:r>
            <a:r>
              <a:rPr sz="1450" b="1" i="1" spc="-20" dirty="0">
                <a:latin typeface="Malgun Gothic"/>
                <a:cs typeface="Malgun Gothic"/>
              </a:rPr>
              <a:t>filtri</a:t>
            </a:r>
            <a:r>
              <a:rPr sz="1450" b="1" i="1" dirty="0">
                <a:latin typeface="Malgun Gothic"/>
                <a:cs typeface="Malgun Gothic"/>
              </a:rPr>
              <a:t> </a:t>
            </a:r>
            <a:r>
              <a:rPr sz="1450" b="1" i="1" spc="-25" dirty="0">
                <a:latin typeface="Malgun Gothic"/>
                <a:cs typeface="Malgun Gothic"/>
              </a:rPr>
              <a:t>polarizzati.</a:t>
            </a:r>
            <a:endParaRPr sz="14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 marR="137795" algn="just">
              <a:lnSpc>
                <a:spcPts val="1680"/>
              </a:lnSpc>
              <a:spcBef>
                <a:spcPts val="5"/>
              </a:spcBef>
            </a:pPr>
            <a:r>
              <a:rPr sz="1450" b="1" i="1" spc="-15" dirty="0">
                <a:latin typeface="Malgun Gothic"/>
                <a:cs typeface="Malgun Gothic"/>
              </a:rPr>
              <a:t>I </a:t>
            </a:r>
            <a:r>
              <a:rPr sz="1450" b="1" i="1" spc="-25" dirty="0">
                <a:latin typeface="Malgun Gothic"/>
                <a:cs typeface="Malgun Gothic"/>
              </a:rPr>
              <a:t>cristalli liquidi </a:t>
            </a:r>
            <a:r>
              <a:rPr sz="1450" b="1" i="1" spc="-30" dirty="0">
                <a:latin typeface="Malgun Gothic"/>
                <a:cs typeface="Malgun Gothic"/>
              </a:rPr>
              <a:t>sono </a:t>
            </a:r>
            <a:r>
              <a:rPr sz="1450" b="1" i="1" spc="-35" dirty="0">
                <a:latin typeface="Malgun Gothic"/>
                <a:cs typeface="Malgun Gothic"/>
              </a:rPr>
              <a:t>molecole </a:t>
            </a:r>
            <a:r>
              <a:rPr sz="1450" b="1" i="1" spc="-30" dirty="0">
                <a:latin typeface="Malgun Gothic"/>
                <a:cs typeface="Malgun Gothic"/>
              </a:rPr>
              <a:t>organiche </a:t>
            </a:r>
            <a:r>
              <a:rPr sz="1450" b="1" i="1" spc="-25" dirty="0">
                <a:latin typeface="Malgun Gothic"/>
                <a:cs typeface="Malgun Gothic"/>
              </a:rPr>
              <a:t>viscose che </a:t>
            </a:r>
            <a:r>
              <a:rPr sz="1450" b="1" i="1" spc="-20" dirty="0">
                <a:latin typeface="Malgun Gothic"/>
                <a:cs typeface="Malgun Gothic"/>
              </a:rPr>
              <a:t>si </a:t>
            </a:r>
            <a:r>
              <a:rPr sz="1450" b="1" i="1" spc="-40" dirty="0">
                <a:latin typeface="Malgun Gothic"/>
                <a:cs typeface="Malgun Gothic"/>
              </a:rPr>
              <a:t>muovono come </a:t>
            </a:r>
            <a:r>
              <a:rPr sz="1450" b="1" i="1" spc="-35" dirty="0">
                <a:latin typeface="Malgun Gothic"/>
                <a:cs typeface="Malgun Gothic"/>
              </a:rPr>
              <a:t>un </a:t>
            </a:r>
            <a:r>
              <a:rPr sz="1450" b="1" i="1" spc="-30" dirty="0">
                <a:latin typeface="Malgun Gothic"/>
                <a:cs typeface="Malgun Gothic"/>
              </a:rPr>
              <a:t>liquido, </a:t>
            </a:r>
            <a:r>
              <a:rPr sz="1450" b="1" i="1" spc="-35" dirty="0">
                <a:latin typeface="Malgun Gothic"/>
                <a:cs typeface="Malgun Gothic"/>
              </a:rPr>
              <a:t>ma che  </a:t>
            </a:r>
            <a:r>
              <a:rPr sz="1450" b="1" i="1" spc="-30" dirty="0">
                <a:latin typeface="Malgun Gothic"/>
                <a:cs typeface="Malgun Gothic"/>
              </a:rPr>
              <a:t>hanno </a:t>
            </a:r>
            <a:r>
              <a:rPr sz="1450" b="1" i="1" spc="-35" dirty="0">
                <a:latin typeface="Malgun Gothic"/>
                <a:cs typeface="Malgun Gothic"/>
              </a:rPr>
              <a:t>una </a:t>
            </a:r>
            <a:r>
              <a:rPr sz="1450" b="1" i="1" spc="-25" dirty="0">
                <a:latin typeface="Malgun Gothic"/>
                <a:cs typeface="Malgun Gothic"/>
              </a:rPr>
              <a:t>struttura </a:t>
            </a:r>
            <a:r>
              <a:rPr sz="1450" b="1" i="1" spc="-30" dirty="0">
                <a:latin typeface="Malgun Gothic"/>
                <a:cs typeface="Malgun Gothic"/>
              </a:rPr>
              <a:t>spaziale </a:t>
            </a:r>
            <a:r>
              <a:rPr sz="1450" b="1" i="1" spc="-25" dirty="0">
                <a:latin typeface="Malgun Gothic"/>
                <a:cs typeface="Malgun Gothic"/>
              </a:rPr>
              <a:t>simile a quella di </a:t>
            </a:r>
            <a:r>
              <a:rPr sz="1450" b="1" i="1" spc="-35" dirty="0">
                <a:latin typeface="Malgun Gothic"/>
                <a:cs typeface="Malgun Gothic"/>
              </a:rPr>
              <a:t>un</a:t>
            </a:r>
            <a:r>
              <a:rPr sz="1450" b="1" i="1" spc="-45" dirty="0">
                <a:latin typeface="Malgun Gothic"/>
                <a:cs typeface="Malgun Gothic"/>
              </a:rPr>
              <a:t> </a:t>
            </a:r>
            <a:r>
              <a:rPr sz="1450" b="1" i="1" spc="-25" dirty="0">
                <a:latin typeface="Malgun Gothic"/>
                <a:cs typeface="Malgun Gothic"/>
              </a:rPr>
              <a:t>cristallo.</a:t>
            </a:r>
            <a:endParaRPr sz="1450">
              <a:latin typeface="Malgun Gothic"/>
              <a:cs typeface="Malgun Gothic"/>
            </a:endParaRPr>
          </a:p>
          <a:p>
            <a:pPr marL="12700">
              <a:lnSpc>
                <a:spcPts val="1710"/>
              </a:lnSpc>
              <a:spcBef>
                <a:spcPts val="730"/>
              </a:spcBef>
            </a:pPr>
            <a:r>
              <a:rPr sz="1450" b="1" i="1" spc="-35" dirty="0">
                <a:latin typeface="Malgun Gothic"/>
                <a:cs typeface="Malgun Gothic"/>
              </a:rPr>
              <a:t>Quando </a:t>
            </a:r>
            <a:r>
              <a:rPr sz="1450" b="1" i="1" spc="-30" dirty="0">
                <a:latin typeface="Malgun Gothic"/>
                <a:cs typeface="Malgun Gothic"/>
              </a:rPr>
              <a:t>tutte </a:t>
            </a:r>
            <a:r>
              <a:rPr sz="1450" b="1" i="1" spc="-25" dirty="0">
                <a:latin typeface="Malgun Gothic"/>
                <a:cs typeface="Malgun Gothic"/>
              </a:rPr>
              <a:t>le </a:t>
            </a:r>
            <a:r>
              <a:rPr sz="1450" b="1" i="1" spc="-30" dirty="0">
                <a:latin typeface="Malgun Gothic"/>
                <a:cs typeface="Malgun Gothic"/>
              </a:rPr>
              <a:t>molecole </a:t>
            </a:r>
            <a:r>
              <a:rPr sz="1450" b="1" i="1" spc="-35" dirty="0">
                <a:latin typeface="Malgun Gothic"/>
                <a:cs typeface="Malgun Gothic"/>
              </a:rPr>
              <a:t>sono </a:t>
            </a:r>
            <a:r>
              <a:rPr sz="1450" b="1" i="1" spc="-30" dirty="0">
                <a:latin typeface="Malgun Gothic"/>
                <a:cs typeface="Malgun Gothic"/>
              </a:rPr>
              <a:t>orientate nella stessa direzione, </a:t>
            </a:r>
            <a:r>
              <a:rPr sz="1450" b="1" i="1" spc="-25" dirty="0">
                <a:latin typeface="Malgun Gothic"/>
                <a:cs typeface="Malgun Gothic"/>
              </a:rPr>
              <a:t>le </a:t>
            </a:r>
            <a:r>
              <a:rPr sz="1450" b="1" i="1" spc="-30" dirty="0">
                <a:latin typeface="Malgun Gothic"/>
                <a:cs typeface="Malgun Gothic"/>
              </a:rPr>
              <a:t>proprietà ottiche del</a:t>
            </a:r>
            <a:r>
              <a:rPr sz="1450" b="1" i="1" spc="-15" dirty="0">
                <a:latin typeface="Malgun Gothic"/>
                <a:cs typeface="Malgun Gothic"/>
              </a:rPr>
              <a:t> </a:t>
            </a:r>
            <a:r>
              <a:rPr sz="1450" b="1" i="1" spc="-25" dirty="0">
                <a:latin typeface="Malgun Gothic"/>
                <a:cs typeface="Malgun Gothic"/>
              </a:rPr>
              <a:t>cristallo</a:t>
            </a:r>
            <a:endParaRPr sz="1450">
              <a:latin typeface="Malgun Gothic"/>
              <a:cs typeface="Malgun Gothic"/>
            </a:endParaRPr>
          </a:p>
          <a:p>
            <a:pPr marL="12700">
              <a:lnSpc>
                <a:spcPts val="1710"/>
              </a:lnSpc>
            </a:pPr>
            <a:r>
              <a:rPr sz="1450" b="1" i="1" spc="-35" dirty="0">
                <a:latin typeface="Malgun Gothic"/>
                <a:cs typeface="Malgun Gothic"/>
              </a:rPr>
              <a:t>dipendono </a:t>
            </a:r>
            <a:r>
              <a:rPr sz="1450" b="1" i="1" spc="-25" dirty="0">
                <a:latin typeface="Malgun Gothic"/>
                <a:cs typeface="Malgun Gothic"/>
              </a:rPr>
              <a:t>dalla </a:t>
            </a:r>
            <a:r>
              <a:rPr sz="1450" b="1" i="1" spc="-30" dirty="0">
                <a:latin typeface="Malgun Gothic"/>
                <a:cs typeface="Malgun Gothic"/>
              </a:rPr>
              <a:t>polarizzazione </a:t>
            </a:r>
            <a:r>
              <a:rPr sz="1450" b="1" i="1" spc="-25" dirty="0">
                <a:latin typeface="Malgun Gothic"/>
                <a:cs typeface="Malgun Gothic"/>
              </a:rPr>
              <a:t>della luce</a:t>
            </a:r>
            <a:r>
              <a:rPr sz="1450" b="1" i="1" spc="-30" dirty="0">
                <a:latin typeface="Malgun Gothic"/>
                <a:cs typeface="Malgun Gothic"/>
              </a:rPr>
              <a:t> incidente.</a:t>
            </a:r>
            <a:endParaRPr sz="1450">
              <a:latin typeface="Malgun Gothic"/>
              <a:cs typeface="Malgun Gothic"/>
            </a:endParaRPr>
          </a:p>
          <a:p>
            <a:pPr marL="12700" marR="137795" algn="just">
              <a:lnSpc>
                <a:spcPts val="1680"/>
              </a:lnSpc>
              <a:spcBef>
                <a:spcPts val="890"/>
              </a:spcBef>
            </a:pPr>
            <a:r>
              <a:rPr sz="1450" b="1" i="1" spc="-25" dirty="0">
                <a:latin typeface="Malgun Gothic"/>
                <a:cs typeface="Malgun Gothic"/>
              </a:rPr>
              <a:t>E’ </a:t>
            </a:r>
            <a:r>
              <a:rPr sz="1450" b="1" i="1" spc="-30" dirty="0">
                <a:latin typeface="Malgun Gothic"/>
                <a:cs typeface="Malgun Gothic"/>
              </a:rPr>
              <a:t>possibile modificare </a:t>
            </a:r>
            <a:r>
              <a:rPr sz="1450" b="1" i="1" spc="-35" dirty="0">
                <a:latin typeface="Malgun Gothic"/>
                <a:cs typeface="Malgun Gothic"/>
              </a:rPr>
              <a:t>l’allineamento </a:t>
            </a:r>
            <a:r>
              <a:rPr sz="1450" b="1" i="1" spc="-30" dirty="0">
                <a:latin typeface="Malgun Gothic"/>
                <a:cs typeface="Malgun Gothic"/>
              </a:rPr>
              <a:t>dei </a:t>
            </a:r>
            <a:r>
              <a:rPr sz="1450" b="1" i="1" spc="-20" dirty="0">
                <a:latin typeface="Malgun Gothic"/>
                <a:cs typeface="Malgun Gothic"/>
              </a:rPr>
              <a:t>cristalli </a:t>
            </a:r>
            <a:r>
              <a:rPr sz="1450" b="1" i="1" spc="-30" dirty="0">
                <a:latin typeface="Malgun Gothic"/>
                <a:cs typeface="Malgun Gothic"/>
              </a:rPr>
              <a:t>e quindi </a:t>
            </a:r>
            <a:r>
              <a:rPr sz="1450" b="1" i="1" spc="-25" dirty="0">
                <a:latin typeface="Malgun Gothic"/>
                <a:cs typeface="Malgun Gothic"/>
              </a:rPr>
              <a:t>le </a:t>
            </a:r>
            <a:r>
              <a:rPr sz="1450" b="1" i="1" spc="-30" dirty="0">
                <a:latin typeface="Malgun Gothic"/>
                <a:cs typeface="Malgun Gothic"/>
              </a:rPr>
              <a:t>proprietà ottiche. </a:t>
            </a:r>
            <a:r>
              <a:rPr sz="1450" b="1" i="1" spc="-25" dirty="0">
                <a:latin typeface="Malgun Gothic"/>
                <a:cs typeface="Malgun Gothic"/>
              </a:rPr>
              <a:t>In particolare si  </a:t>
            </a:r>
            <a:r>
              <a:rPr sz="1450" b="1" i="1" spc="-35" dirty="0">
                <a:latin typeface="Malgun Gothic"/>
                <a:cs typeface="Malgun Gothic"/>
              </a:rPr>
              <a:t>può </a:t>
            </a:r>
            <a:r>
              <a:rPr sz="1450" b="1" i="1" spc="-30" dirty="0">
                <a:latin typeface="Malgun Gothic"/>
                <a:cs typeface="Malgun Gothic"/>
              </a:rPr>
              <a:t>controllare </a:t>
            </a:r>
            <a:r>
              <a:rPr sz="1450" b="1" i="1" spc="-25" dirty="0">
                <a:latin typeface="Malgun Gothic"/>
                <a:cs typeface="Malgun Gothic"/>
              </a:rPr>
              <a:t>l’intensità della </a:t>
            </a:r>
            <a:r>
              <a:rPr sz="1450" b="1" i="1" spc="-30" dirty="0">
                <a:latin typeface="Malgun Gothic"/>
                <a:cs typeface="Malgun Gothic"/>
              </a:rPr>
              <a:t>luce uscente. </a:t>
            </a:r>
            <a:r>
              <a:rPr sz="1450" b="1" i="1" spc="-35" dirty="0">
                <a:latin typeface="Malgun Gothic"/>
                <a:cs typeface="Malgun Gothic"/>
              </a:rPr>
              <a:t>Questo </a:t>
            </a:r>
            <a:r>
              <a:rPr sz="1450" b="1" i="1" spc="-30" dirty="0">
                <a:latin typeface="Malgun Gothic"/>
                <a:cs typeface="Malgun Gothic"/>
              </a:rPr>
              <a:t>principio è </a:t>
            </a:r>
            <a:r>
              <a:rPr sz="1450" b="1" i="1" spc="-25" dirty="0">
                <a:latin typeface="Malgun Gothic"/>
                <a:cs typeface="Malgun Gothic"/>
              </a:rPr>
              <a:t>utilizzato </a:t>
            </a:r>
            <a:r>
              <a:rPr sz="1450" b="1" i="1" spc="-30" dirty="0">
                <a:latin typeface="Malgun Gothic"/>
                <a:cs typeface="Malgun Gothic"/>
              </a:rPr>
              <a:t>per </a:t>
            </a:r>
            <a:r>
              <a:rPr sz="1450" b="1" i="1" spc="-25" dirty="0">
                <a:latin typeface="Malgun Gothic"/>
                <a:cs typeface="Malgun Gothic"/>
              </a:rPr>
              <a:t>la </a:t>
            </a:r>
            <a:r>
              <a:rPr sz="1450" b="1" i="1" spc="-30" dirty="0">
                <a:latin typeface="Malgun Gothic"/>
                <a:cs typeface="Malgun Gothic"/>
              </a:rPr>
              <a:t>costruzione  </a:t>
            </a:r>
            <a:r>
              <a:rPr sz="1450" b="1" i="1" spc="-25" dirty="0">
                <a:latin typeface="Malgun Gothic"/>
                <a:cs typeface="Malgun Gothic"/>
              </a:rPr>
              <a:t>degli</a:t>
            </a:r>
            <a:r>
              <a:rPr sz="1450" b="1" i="1" spc="-15" dirty="0">
                <a:latin typeface="Malgun Gothic"/>
                <a:cs typeface="Malgun Gothic"/>
              </a:rPr>
              <a:t> </a:t>
            </a:r>
            <a:r>
              <a:rPr sz="1450" b="1" i="1" spc="-25" dirty="0">
                <a:latin typeface="Malgun Gothic"/>
                <a:cs typeface="Malgun Gothic"/>
              </a:rPr>
              <a:t>schermi.</a:t>
            </a:r>
            <a:endParaRPr sz="145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Monitor </a:t>
            </a:r>
            <a:r>
              <a:rPr dirty="0"/>
              <a:t>LCD a matrice attiva</a:t>
            </a:r>
            <a:r>
              <a:rPr spc="-35" dirty="0"/>
              <a:t> </a:t>
            </a:r>
            <a:r>
              <a:rPr dirty="0"/>
              <a:t>(TFT)</a:t>
            </a:r>
          </a:p>
        </p:txBody>
      </p:sp>
      <p:sp>
        <p:nvSpPr>
          <p:cNvPr id="7" name="object 7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5226" y="6273800"/>
            <a:ext cx="3225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101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267" y="1591581"/>
            <a:ext cx="4156710" cy="4694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40"/>
              </a:lnSpc>
              <a:spcBef>
                <a:spcPts val="100"/>
              </a:spcBef>
            </a:pPr>
            <a:r>
              <a:rPr sz="1050" i="1" spc="-35" dirty="0">
                <a:latin typeface="Arial"/>
                <a:cs typeface="Arial"/>
              </a:rPr>
              <a:t>Singolo</a:t>
            </a:r>
            <a:r>
              <a:rPr sz="1050" i="1" spc="-15" dirty="0">
                <a:latin typeface="Arial"/>
                <a:cs typeface="Arial"/>
              </a:rPr>
              <a:t> </a:t>
            </a:r>
            <a:r>
              <a:rPr sz="1050" i="1" spc="-30" dirty="0">
                <a:latin typeface="Arial"/>
                <a:cs typeface="Arial"/>
              </a:rPr>
              <a:t>Processore</a:t>
            </a:r>
            <a:endParaRPr sz="1050">
              <a:latin typeface="Arial"/>
              <a:cs typeface="Arial"/>
            </a:endParaRPr>
          </a:p>
          <a:p>
            <a:pPr marL="355600" indent="-342900">
              <a:lnSpc>
                <a:spcPts val="214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Single Instruction Single Data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(SISD)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5"/>
              </a:spcBef>
              <a:buChar char="–"/>
              <a:tabLst>
                <a:tab pos="756285" algn="l"/>
                <a:tab pos="756920" algn="l"/>
              </a:tabLst>
            </a:pPr>
            <a:r>
              <a:rPr sz="1400" spc="-5" dirty="0">
                <a:latin typeface="Arial"/>
                <a:cs typeface="Arial"/>
              </a:rPr>
              <a:t>Nessun parallelismo </a:t>
            </a:r>
            <a:r>
              <a:rPr sz="1400" dirty="0">
                <a:latin typeface="Arial"/>
                <a:cs typeface="Arial"/>
              </a:rPr>
              <a:t>(Von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Neumann)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240"/>
              </a:lnSpc>
              <a:spcBef>
                <a:spcPts val="1645"/>
              </a:spcBef>
            </a:pPr>
            <a:r>
              <a:rPr sz="1050" i="1" spc="-30" dirty="0">
                <a:latin typeface="Arial"/>
                <a:cs typeface="Arial"/>
              </a:rPr>
              <a:t>Processori</a:t>
            </a:r>
            <a:r>
              <a:rPr sz="1050" i="1" spc="-25" dirty="0">
                <a:latin typeface="Arial"/>
                <a:cs typeface="Arial"/>
              </a:rPr>
              <a:t> </a:t>
            </a:r>
            <a:r>
              <a:rPr sz="1050" i="1" spc="-30" dirty="0">
                <a:latin typeface="Arial"/>
                <a:cs typeface="Arial"/>
              </a:rPr>
              <a:t>Paralleli</a:t>
            </a:r>
            <a:endParaRPr sz="1050">
              <a:latin typeface="Arial"/>
              <a:cs typeface="Arial"/>
            </a:endParaRPr>
          </a:p>
          <a:p>
            <a:pPr marL="355600" marR="643890" indent="-342900">
              <a:lnSpc>
                <a:spcPct val="80000"/>
              </a:lnSpc>
              <a:spcBef>
                <a:spcPts val="409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Single Instruction Multiple Data  </a:t>
            </a:r>
            <a:r>
              <a:rPr sz="1800" dirty="0">
                <a:latin typeface="Arial"/>
                <a:cs typeface="Arial"/>
              </a:rPr>
              <a:t>(SIMD)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0"/>
              </a:spcBef>
              <a:buChar char="–"/>
              <a:tabLst>
                <a:tab pos="756285" algn="l"/>
                <a:tab pos="756920" algn="l"/>
              </a:tabLst>
            </a:pPr>
            <a:r>
              <a:rPr sz="1400" dirty="0">
                <a:latin typeface="Arial"/>
                <a:cs typeface="Arial"/>
              </a:rPr>
              <a:t>ALU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vettoriali</a:t>
            </a:r>
            <a:endParaRPr sz="1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–"/>
            </a:pPr>
            <a:endParaRPr sz="1800">
              <a:latin typeface="Times New Roman"/>
              <a:cs typeface="Times New Roman"/>
            </a:endParaRPr>
          </a:p>
          <a:p>
            <a:pPr marL="355600" marR="643890" indent="-342900">
              <a:lnSpc>
                <a:spcPct val="8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Multiple Instruction Single Data  </a:t>
            </a:r>
            <a:r>
              <a:rPr sz="1800" dirty="0">
                <a:latin typeface="Arial"/>
                <a:cs typeface="Arial"/>
              </a:rPr>
              <a:t>(MISD)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ts val="1515"/>
              </a:lnSpc>
              <a:spcBef>
                <a:spcPts val="15"/>
              </a:spcBef>
              <a:buChar char="–"/>
              <a:tabLst>
                <a:tab pos="756285" algn="l"/>
                <a:tab pos="756920" algn="l"/>
              </a:tabLst>
            </a:pPr>
            <a:r>
              <a:rPr sz="1400" spc="-5" dirty="0">
                <a:latin typeface="Arial"/>
                <a:cs typeface="Arial"/>
              </a:rPr>
              <a:t>Una </a:t>
            </a:r>
            <a:r>
              <a:rPr sz="1400" dirty="0">
                <a:latin typeface="Arial"/>
                <a:cs typeface="Arial"/>
              </a:rPr>
              <a:t>stessa </a:t>
            </a:r>
            <a:r>
              <a:rPr sz="1400" spc="-5" dirty="0">
                <a:latin typeface="Arial"/>
                <a:cs typeface="Arial"/>
              </a:rPr>
              <a:t>sequenza di dati </a:t>
            </a:r>
            <a:r>
              <a:rPr sz="1400" dirty="0">
                <a:latin typeface="Arial"/>
                <a:cs typeface="Arial"/>
              </a:rPr>
              <a:t>è </a:t>
            </a:r>
            <a:r>
              <a:rPr sz="1400" spc="-5" dirty="0">
                <a:latin typeface="Arial"/>
                <a:cs typeface="Arial"/>
              </a:rPr>
              <a:t>trasmessa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marL="756285">
              <a:lnSpc>
                <a:spcPts val="1515"/>
              </a:lnSpc>
            </a:pPr>
            <a:r>
              <a:rPr sz="1400" dirty="0">
                <a:latin typeface="Arial"/>
                <a:cs typeface="Arial"/>
              </a:rPr>
              <a:t>un set di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processori</a:t>
            </a:r>
            <a:endParaRPr sz="1400">
              <a:latin typeface="Arial"/>
              <a:cs typeface="Arial"/>
            </a:endParaRPr>
          </a:p>
          <a:p>
            <a:pPr marL="756285" marR="324485" lvl="1" indent="-286385">
              <a:lnSpc>
                <a:spcPts val="1340"/>
              </a:lnSpc>
              <a:spcBef>
                <a:spcPts val="330"/>
              </a:spcBef>
              <a:buChar char="–"/>
              <a:tabLst>
                <a:tab pos="756285" algn="l"/>
                <a:tab pos="756920" algn="l"/>
              </a:tabLst>
            </a:pPr>
            <a:r>
              <a:rPr sz="1400" dirty="0">
                <a:latin typeface="Arial"/>
                <a:cs typeface="Arial"/>
              </a:rPr>
              <a:t>Ogni </a:t>
            </a:r>
            <a:r>
              <a:rPr sz="1400" spc="-5" dirty="0">
                <a:latin typeface="Arial"/>
                <a:cs typeface="Arial"/>
              </a:rPr>
              <a:t>processore esegue una differente  sequenza di istruzioni sugli </a:t>
            </a:r>
            <a:r>
              <a:rPr sz="1400" dirty="0">
                <a:latin typeface="Arial"/>
                <a:cs typeface="Arial"/>
              </a:rPr>
              <a:t>stessi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dati</a:t>
            </a:r>
            <a:endParaRPr sz="1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5"/>
              </a:spcBef>
              <a:buChar char="–"/>
              <a:tabLst>
                <a:tab pos="756285" algn="l"/>
                <a:tab pos="756920" algn="l"/>
              </a:tabLst>
            </a:pPr>
            <a:r>
              <a:rPr sz="1400" spc="-5" dirty="0">
                <a:latin typeface="Arial"/>
                <a:cs typeface="Arial"/>
              </a:rPr>
              <a:t>Mai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implementata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ts val="1945"/>
              </a:lnSpc>
              <a:spcBef>
                <a:spcPts val="1664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Multiple Instruction Multiple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ts val="1945"/>
              </a:lnSpc>
            </a:pPr>
            <a:r>
              <a:rPr sz="1800" dirty="0">
                <a:latin typeface="Arial"/>
                <a:cs typeface="Arial"/>
              </a:rPr>
              <a:t>(MIMD)</a:t>
            </a:r>
            <a:endParaRPr sz="1800">
              <a:latin typeface="Arial"/>
              <a:cs typeface="Arial"/>
            </a:endParaRPr>
          </a:p>
          <a:p>
            <a:pPr marL="756285" marR="418465" lvl="1" indent="-286385">
              <a:lnSpc>
                <a:spcPts val="1340"/>
              </a:lnSpc>
              <a:spcBef>
                <a:spcPts val="345"/>
              </a:spcBef>
              <a:buChar char="–"/>
              <a:tabLst>
                <a:tab pos="756285" algn="l"/>
                <a:tab pos="756920" algn="l"/>
              </a:tabLst>
            </a:pPr>
            <a:r>
              <a:rPr sz="1400" spc="-5" dirty="0">
                <a:latin typeface="Arial"/>
                <a:cs typeface="Arial"/>
              </a:rPr>
              <a:t>Un </a:t>
            </a:r>
            <a:r>
              <a:rPr sz="1400" dirty="0">
                <a:latin typeface="Arial"/>
                <a:cs typeface="Arial"/>
              </a:rPr>
              <a:t>set </a:t>
            </a:r>
            <a:r>
              <a:rPr sz="1400" spc="-5" dirty="0">
                <a:latin typeface="Arial"/>
                <a:cs typeface="Arial"/>
              </a:rPr>
              <a:t>di processori esegue  simultaneamente diverse sequenze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di  istruzioni </a:t>
            </a:r>
            <a:r>
              <a:rPr sz="1400" dirty="0">
                <a:latin typeface="Arial"/>
                <a:cs typeface="Arial"/>
              </a:rPr>
              <a:t>su set </a:t>
            </a:r>
            <a:r>
              <a:rPr sz="1400" spc="-5" dirty="0">
                <a:latin typeface="Arial"/>
                <a:cs typeface="Arial"/>
              </a:rPr>
              <a:t>diversi di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dati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174117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Categorie di </a:t>
            </a:r>
            <a:r>
              <a:rPr dirty="0"/>
              <a:t>Calcolatori </a:t>
            </a:r>
            <a:r>
              <a:rPr spc="-5" dirty="0"/>
              <a:t>con  Tassonomia di</a:t>
            </a:r>
            <a:r>
              <a:rPr spc="-25" dirty="0"/>
              <a:t> </a:t>
            </a:r>
            <a:r>
              <a:rPr spc="-5" dirty="0"/>
              <a:t>Flynn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0" y="2019300"/>
            <a:ext cx="4571999" cy="3497326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00851" y="4292600"/>
            <a:ext cx="1151255" cy="1008380"/>
          </a:xfrm>
          <a:custGeom>
            <a:avLst/>
            <a:gdLst/>
            <a:ahLst/>
            <a:cxnLst/>
            <a:rect l="l" t="t" r="r" b="b"/>
            <a:pathLst>
              <a:path w="1151254" h="1008379">
                <a:moveTo>
                  <a:pt x="0" y="504063"/>
                </a:moveTo>
                <a:lnTo>
                  <a:pt x="2350" y="458183"/>
                </a:lnTo>
                <a:lnTo>
                  <a:pt x="9268" y="413457"/>
                </a:lnTo>
                <a:lnTo>
                  <a:pt x="20549" y="370063"/>
                </a:lnTo>
                <a:lnTo>
                  <a:pt x="35992" y="328180"/>
                </a:lnTo>
                <a:lnTo>
                  <a:pt x="55392" y="287983"/>
                </a:lnTo>
                <a:lnTo>
                  <a:pt x="78547" y="249653"/>
                </a:lnTo>
                <a:lnTo>
                  <a:pt x="105254" y="213367"/>
                </a:lnTo>
                <a:lnTo>
                  <a:pt x="135310" y="179302"/>
                </a:lnTo>
                <a:lnTo>
                  <a:pt x="168513" y="147637"/>
                </a:lnTo>
                <a:lnTo>
                  <a:pt x="204659" y="118550"/>
                </a:lnTo>
                <a:lnTo>
                  <a:pt x="243545" y="92218"/>
                </a:lnTo>
                <a:lnTo>
                  <a:pt x="284969" y="68819"/>
                </a:lnTo>
                <a:lnTo>
                  <a:pt x="328727" y="48533"/>
                </a:lnTo>
                <a:lnTo>
                  <a:pt x="374617" y="31535"/>
                </a:lnTo>
                <a:lnTo>
                  <a:pt x="422436" y="18005"/>
                </a:lnTo>
                <a:lnTo>
                  <a:pt x="471981" y="8121"/>
                </a:lnTo>
                <a:lnTo>
                  <a:pt x="523049" y="2059"/>
                </a:lnTo>
                <a:lnTo>
                  <a:pt x="575437" y="0"/>
                </a:lnTo>
                <a:lnTo>
                  <a:pt x="627805" y="2059"/>
                </a:lnTo>
                <a:lnTo>
                  <a:pt x="678859" y="8121"/>
                </a:lnTo>
                <a:lnTo>
                  <a:pt x="728393" y="18005"/>
                </a:lnTo>
                <a:lnTo>
                  <a:pt x="776205" y="31535"/>
                </a:lnTo>
                <a:lnTo>
                  <a:pt x="822091" y="48533"/>
                </a:lnTo>
                <a:lnTo>
                  <a:pt x="865848" y="68819"/>
                </a:lnTo>
                <a:lnTo>
                  <a:pt x="907273" y="92218"/>
                </a:lnTo>
                <a:lnTo>
                  <a:pt x="946162" y="118550"/>
                </a:lnTo>
                <a:lnTo>
                  <a:pt x="982313" y="147637"/>
                </a:lnTo>
                <a:lnTo>
                  <a:pt x="1015521" y="179302"/>
                </a:lnTo>
                <a:lnTo>
                  <a:pt x="1045584" y="213367"/>
                </a:lnTo>
                <a:lnTo>
                  <a:pt x="1072298" y="249653"/>
                </a:lnTo>
                <a:lnTo>
                  <a:pt x="1095460" y="287983"/>
                </a:lnTo>
                <a:lnTo>
                  <a:pt x="1114867" y="328180"/>
                </a:lnTo>
                <a:lnTo>
                  <a:pt x="1130315" y="370063"/>
                </a:lnTo>
                <a:lnTo>
                  <a:pt x="1141601" y="413457"/>
                </a:lnTo>
                <a:lnTo>
                  <a:pt x="1148521" y="458183"/>
                </a:lnTo>
                <a:lnTo>
                  <a:pt x="1150874" y="504063"/>
                </a:lnTo>
                <a:lnTo>
                  <a:pt x="1148521" y="549942"/>
                </a:lnTo>
                <a:lnTo>
                  <a:pt x="1141601" y="594668"/>
                </a:lnTo>
                <a:lnTo>
                  <a:pt x="1130315" y="638062"/>
                </a:lnTo>
                <a:lnTo>
                  <a:pt x="1114867" y="679945"/>
                </a:lnTo>
                <a:lnTo>
                  <a:pt x="1095460" y="720142"/>
                </a:lnTo>
                <a:lnTo>
                  <a:pt x="1072298" y="758472"/>
                </a:lnTo>
                <a:lnTo>
                  <a:pt x="1045584" y="794758"/>
                </a:lnTo>
                <a:lnTo>
                  <a:pt x="1015521" y="828823"/>
                </a:lnTo>
                <a:lnTo>
                  <a:pt x="982313" y="860488"/>
                </a:lnTo>
                <a:lnTo>
                  <a:pt x="946162" y="889575"/>
                </a:lnTo>
                <a:lnTo>
                  <a:pt x="907273" y="915907"/>
                </a:lnTo>
                <a:lnTo>
                  <a:pt x="865848" y="939306"/>
                </a:lnTo>
                <a:lnTo>
                  <a:pt x="822091" y="959592"/>
                </a:lnTo>
                <a:lnTo>
                  <a:pt x="776205" y="976590"/>
                </a:lnTo>
                <a:lnTo>
                  <a:pt x="728393" y="990120"/>
                </a:lnTo>
                <a:lnTo>
                  <a:pt x="678859" y="1000004"/>
                </a:lnTo>
                <a:lnTo>
                  <a:pt x="627805" y="1006066"/>
                </a:lnTo>
                <a:lnTo>
                  <a:pt x="575437" y="1008126"/>
                </a:lnTo>
                <a:lnTo>
                  <a:pt x="523049" y="1006066"/>
                </a:lnTo>
                <a:lnTo>
                  <a:pt x="471981" y="1000004"/>
                </a:lnTo>
                <a:lnTo>
                  <a:pt x="422436" y="990120"/>
                </a:lnTo>
                <a:lnTo>
                  <a:pt x="374617" y="976590"/>
                </a:lnTo>
                <a:lnTo>
                  <a:pt x="328727" y="959592"/>
                </a:lnTo>
                <a:lnTo>
                  <a:pt x="284969" y="939306"/>
                </a:lnTo>
                <a:lnTo>
                  <a:pt x="243545" y="915907"/>
                </a:lnTo>
                <a:lnTo>
                  <a:pt x="204659" y="889575"/>
                </a:lnTo>
                <a:lnTo>
                  <a:pt x="168513" y="860488"/>
                </a:lnTo>
                <a:lnTo>
                  <a:pt x="135310" y="828823"/>
                </a:lnTo>
                <a:lnTo>
                  <a:pt x="105254" y="794758"/>
                </a:lnTo>
                <a:lnTo>
                  <a:pt x="78547" y="758472"/>
                </a:lnTo>
                <a:lnTo>
                  <a:pt x="55392" y="720142"/>
                </a:lnTo>
                <a:lnTo>
                  <a:pt x="35992" y="679945"/>
                </a:lnTo>
                <a:lnTo>
                  <a:pt x="20549" y="638062"/>
                </a:lnTo>
                <a:lnTo>
                  <a:pt x="9268" y="594668"/>
                </a:lnTo>
                <a:lnTo>
                  <a:pt x="2350" y="549942"/>
                </a:lnTo>
                <a:lnTo>
                  <a:pt x="0" y="504063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Parallelismo</a:t>
            </a:r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2990" y="1461007"/>
            <a:ext cx="7745095" cy="5052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Parallelismo: capacità </a:t>
            </a:r>
            <a:r>
              <a:rPr sz="2000" spc="-5" dirty="0">
                <a:latin typeface="Arial"/>
                <a:cs typeface="Arial"/>
              </a:rPr>
              <a:t>di eseguire più azioni nello </a:t>
            </a:r>
            <a:r>
              <a:rPr sz="2000" dirty="0">
                <a:latin typeface="Arial"/>
                <a:cs typeface="Arial"/>
              </a:rPr>
              <a:t>stesso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istante.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sz="2000" dirty="0">
                <a:latin typeface="Arial"/>
                <a:cs typeface="Arial"/>
              </a:rPr>
              <a:t>Esistono </a:t>
            </a:r>
            <a:r>
              <a:rPr sz="2000" spc="-5" dirty="0">
                <a:latin typeface="Arial"/>
                <a:cs typeface="Arial"/>
              </a:rPr>
              <a:t>due </a:t>
            </a:r>
            <a:r>
              <a:rPr sz="2000" dirty="0">
                <a:latin typeface="Arial"/>
                <a:cs typeface="Arial"/>
              </a:rPr>
              <a:t>tipologie 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parallelismo:</a:t>
            </a:r>
            <a:endParaRPr sz="2000">
              <a:latin typeface="Arial"/>
              <a:cs typeface="Arial"/>
            </a:endParaRPr>
          </a:p>
          <a:p>
            <a:pPr marL="492759" indent="-286385">
              <a:lnSpc>
                <a:spcPct val="100000"/>
              </a:lnSpc>
              <a:spcBef>
                <a:spcPts val="550"/>
              </a:spcBef>
              <a:buFont typeface="Arial"/>
              <a:buChar char="–"/>
              <a:tabLst>
                <a:tab pos="492759" algn="l"/>
                <a:tab pos="493395" algn="l"/>
              </a:tabLst>
            </a:pPr>
            <a:r>
              <a:rPr sz="2000" b="1" dirty="0">
                <a:latin typeface="Arial"/>
                <a:cs typeface="Arial"/>
              </a:rPr>
              <a:t>a </a:t>
            </a:r>
            <a:r>
              <a:rPr sz="2000" b="1" spc="-95" dirty="0">
                <a:latin typeface="Arial"/>
                <a:cs typeface="Arial"/>
              </a:rPr>
              <a:t>livello </a:t>
            </a:r>
            <a:r>
              <a:rPr sz="2000" b="1" spc="-105" dirty="0">
                <a:latin typeface="Arial"/>
                <a:cs typeface="Arial"/>
              </a:rPr>
              <a:t>di </a:t>
            </a:r>
            <a:r>
              <a:rPr sz="2000" b="1" spc="-80" dirty="0">
                <a:latin typeface="Arial"/>
                <a:cs typeface="Arial"/>
              </a:rPr>
              <a:t>processore</a:t>
            </a:r>
            <a:r>
              <a:rPr sz="2000" spc="-80" dirty="0">
                <a:latin typeface="Arial"/>
                <a:cs typeface="Arial"/>
              </a:rPr>
              <a:t>: </a:t>
            </a:r>
            <a:r>
              <a:rPr sz="2000" spc="-5" dirty="0">
                <a:latin typeface="Arial"/>
                <a:cs typeface="Arial"/>
              </a:rPr>
              <a:t>più processori lavorano</a:t>
            </a:r>
            <a:r>
              <a:rPr sz="2000" spc="2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congiuntamente</a:t>
            </a:r>
            <a:endParaRPr sz="2000">
              <a:latin typeface="Arial"/>
              <a:cs typeface="Arial"/>
            </a:endParaRPr>
          </a:p>
          <a:p>
            <a:pPr marL="492759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sullo stesso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problema</a:t>
            </a:r>
            <a:endParaRPr sz="2000">
              <a:latin typeface="Arial"/>
              <a:cs typeface="Arial"/>
            </a:endParaRPr>
          </a:p>
          <a:p>
            <a:pPr marL="492759" marR="462915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492759" algn="l"/>
                <a:tab pos="493395" algn="l"/>
              </a:tabLst>
            </a:pPr>
            <a:r>
              <a:rPr sz="2000" b="1" dirty="0">
                <a:latin typeface="Arial"/>
                <a:cs typeface="Arial"/>
              </a:rPr>
              <a:t>a </a:t>
            </a:r>
            <a:r>
              <a:rPr sz="2000" b="1" spc="-95" dirty="0">
                <a:latin typeface="Arial"/>
                <a:cs typeface="Arial"/>
              </a:rPr>
              <a:t>livello </a:t>
            </a:r>
            <a:r>
              <a:rPr sz="2000" b="1" spc="-105" dirty="0">
                <a:latin typeface="Arial"/>
                <a:cs typeface="Arial"/>
              </a:rPr>
              <a:t>di </a:t>
            </a:r>
            <a:r>
              <a:rPr sz="2000" b="1" spc="-80" dirty="0">
                <a:latin typeface="Arial"/>
                <a:cs typeface="Arial"/>
              </a:rPr>
              <a:t>istruzione</a:t>
            </a:r>
            <a:r>
              <a:rPr sz="2000" spc="-80" dirty="0">
                <a:latin typeface="Arial"/>
                <a:cs typeface="Arial"/>
              </a:rPr>
              <a:t>: </a:t>
            </a:r>
            <a:r>
              <a:rPr sz="2000" spc="-5" dirty="0">
                <a:latin typeface="Arial"/>
                <a:cs typeface="Arial"/>
              </a:rPr>
              <a:t>il parallelismo </a:t>
            </a:r>
            <a:r>
              <a:rPr sz="2000" dirty="0">
                <a:latin typeface="Arial"/>
                <a:cs typeface="Arial"/>
              </a:rPr>
              <a:t>viene </a:t>
            </a:r>
            <a:r>
              <a:rPr sz="2000" spc="-5" dirty="0">
                <a:latin typeface="Arial"/>
                <a:cs typeface="Arial"/>
              </a:rPr>
              <a:t>sfruttato all’interno  delle </a:t>
            </a:r>
            <a:r>
              <a:rPr sz="2000" dirty="0">
                <a:latin typeface="Arial"/>
                <a:cs typeface="Arial"/>
              </a:rPr>
              <a:t>singole </a:t>
            </a:r>
            <a:r>
              <a:rPr sz="2000" spc="-5" dirty="0">
                <a:latin typeface="Arial"/>
                <a:cs typeface="Arial"/>
              </a:rPr>
              <a:t>istruzioni per </a:t>
            </a:r>
            <a:r>
              <a:rPr sz="2000" dirty="0">
                <a:latin typeface="Arial"/>
                <a:cs typeface="Arial"/>
              </a:rPr>
              <a:t>fare </a:t>
            </a:r>
            <a:r>
              <a:rPr sz="2000" spc="-5" dirty="0">
                <a:latin typeface="Arial"/>
                <a:cs typeface="Arial"/>
              </a:rPr>
              <a:t>in </a:t>
            </a:r>
            <a:r>
              <a:rPr sz="2000" dirty="0">
                <a:latin typeface="Arial"/>
                <a:cs typeface="Arial"/>
              </a:rPr>
              <a:t>modo che </a:t>
            </a:r>
            <a:r>
              <a:rPr sz="2000" spc="-5" dirty="0">
                <a:latin typeface="Arial"/>
                <a:cs typeface="Arial"/>
              </a:rPr>
              <a:t>l’elaboratore  esegue più istruzioni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contemporaneamente.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ts val="2940"/>
              </a:lnSpc>
              <a:spcBef>
                <a:spcPts val="2055"/>
              </a:spcBef>
            </a:pPr>
            <a:r>
              <a:rPr sz="2500" i="1" spc="-65" dirty="0">
                <a:latin typeface="Malgun Gothic"/>
                <a:cs typeface="Malgun Gothic"/>
              </a:rPr>
              <a:t>Uno </a:t>
            </a:r>
            <a:r>
              <a:rPr sz="2500" i="1" spc="-55" dirty="0">
                <a:latin typeface="Malgun Gothic"/>
                <a:cs typeface="Malgun Gothic"/>
              </a:rPr>
              <a:t>dei </a:t>
            </a:r>
            <a:r>
              <a:rPr sz="2500" i="1" spc="-45" dirty="0">
                <a:latin typeface="Malgun Gothic"/>
                <a:cs typeface="Malgun Gothic"/>
              </a:rPr>
              <a:t>concetti </a:t>
            </a:r>
            <a:r>
              <a:rPr sz="2500" i="1" spc="-50" dirty="0">
                <a:latin typeface="Malgun Gothic"/>
                <a:cs typeface="Malgun Gothic"/>
              </a:rPr>
              <a:t>applicati </a:t>
            </a:r>
            <a:r>
              <a:rPr sz="2500" i="1" spc="-55" dirty="0">
                <a:latin typeface="Malgun Gothic"/>
                <a:cs typeface="Malgun Gothic"/>
              </a:rPr>
              <a:t>è quello </a:t>
            </a:r>
            <a:r>
              <a:rPr sz="2500" i="1" spc="-45" dirty="0">
                <a:latin typeface="Malgun Gothic"/>
                <a:cs typeface="Malgun Gothic"/>
              </a:rPr>
              <a:t>di</a:t>
            </a:r>
            <a:r>
              <a:rPr sz="2500" i="1" spc="120" dirty="0">
                <a:latin typeface="Malgun Gothic"/>
                <a:cs typeface="Malgun Gothic"/>
              </a:rPr>
              <a:t> </a:t>
            </a:r>
            <a:r>
              <a:rPr sz="2500" b="1" i="1" spc="-50" dirty="0">
                <a:latin typeface="Malgun Gothic"/>
                <a:cs typeface="Malgun Gothic"/>
              </a:rPr>
              <a:t>pipeline</a:t>
            </a:r>
            <a:r>
              <a:rPr sz="2500" i="1" spc="-50" dirty="0">
                <a:latin typeface="Malgun Gothic"/>
                <a:cs typeface="Malgun Gothic"/>
              </a:rPr>
              <a:t>.</a:t>
            </a:r>
            <a:endParaRPr sz="2500">
              <a:latin typeface="Malgun Gothic"/>
              <a:cs typeface="Malgun Gothic"/>
            </a:endParaRPr>
          </a:p>
          <a:p>
            <a:pPr marL="38100" marR="240665">
              <a:lnSpc>
                <a:spcPct val="96000"/>
              </a:lnSpc>
              <a:spcBef>
                <a:spcPts val="60"/>
              </a:spcBef>
            </a:pPr>
            <a:r>
              <a:rPr sz="2500" i="1" spc="-30" dirty="0">
                <a:latin typeface="Malgun Gothic"/>
                <a:cs typeface="Malgun Gothic"/>
              </a:rPr>
              <a:t>Il </a:t>
            </a:r>
            <a:r>
              <a:rPr sz="2500" i="1" spc="-60" dirty="0">
                <a:latin typeface="Malgun Gothic"/>
                <a:cs typeface="Malgun Gothic"/>
              </a:rPr>
              <a:t>meccanismo </a:t>
            </a:r>
            <a:r>
              <a:rPr sz="2500" i="1" spc="-45" dirty="0">
                <a:latin typeface="Malgun Gothic"/>
                <a:cs typeface="Malgun Gothic"/>
              </a:rPr>
              <a:t>di </a:t>
            </a:r>
            <a:r>
              <a:rPr sz="2500" i="1" spc="-50" dirty="0">
                <a:latin typeface="Malgun Gothic"/>
                <a:cs typeface="Malgun Gothic"/>
              </a:rPr>
              <a:t>pipeline </a:t>
            </a:r>
            <a:r>
              <a:rPr sz="2500" i="1" spc="-55" dirty="0">
                <a:latin typeface="Malgun Gothic"/>
                <a:cs typeface="Malgun Gothic"/>
              </a:rPr>
              <a:t>divide </a:t>
            </a:r>
            <a:r>
              <a:rPr sz="2500" i="1" spc="-30" dirty="0">
                <a:latin typeface="Malgun Gothic"/>
                <a:cs typeface="Malgun Gothic"/>
              </a:rPr>
              <a:t>il </a:t>
            </a:r>
            <a:r>
              <a:rPr sz="2500" i="1" spc="-45" dirty="0">
                <a:latin typeface="Malgun Gothic"/>
                <a:cs typeface="Malgun Gothic"/>
              </a:rPr>
              <a:t>ciclo </a:t>
            </a:r>
            <a:r>
              <a:rPr sz="2500" i="1" spc="-50" dirty="0">
                <a:latin typeface="Malgun Gothic"/>
                <a:cs typeface="Malgun Gothic"/>
              </a:rPr>
              <a:t>di </a:t>
            </a:r>
            <a:r>
              <a:rPr sz="2500" i="1" spc="-55" dirty="0">
                <a:latin typeface="Malgun Gothic"/>
                <a:cs typeface="Malgun Gothic"/>
              </a:rPr>
              <a:t>esecuzione  </a:t>
            </a:r>
            <a:r>
              <a:rPr sz="2500" i="1" spc="-45" dirty="0">
                <a:latin typeface="Malgun Gothic"/>
                <a:cs typeface="Malgun Gothic"/>
              </a:rPr>
              <a:t>in </a:t>
            </a:r>
            <a:r>
              <a:rPr sz="2500" i="1" spc="-55" dirty="0">
                <a:latin typeface="Malgun Gothic"/>
                <a:cs typeface="Malgun Gothic"/>
              </a:rPr>
              <a:t>più </a:t>
            </a:r>
            <a:r>
              <a:rPr sz="2500" i="1" spc="-40" dirty="0">
                <a:latin typeface="Malgun Gothic"/>
                <a:cs typeface="Malgun Gothic"/>
              </a:rPr>
              <a:t>parti </a:t>
            </a:r>
            <a:r>
              <a:rPr sz="2500" i="1" spc="-55" dirty="0">
                <a:latin typeface="Malgun Gothic"/>
                <a:cs typeface="Malgun Gothic"/>
              </a:rPr>
              <a:t>e </a:t>
            </a:r>
            <a:r>
              <a:rPr sz="2500" i="1" spc="-50" dirty="0">
                <a:latin typeface="Malgun Gothic"/>
                <a:cs typeface="Malgun Gothic"/>
              </a:rPr>
              <a:t>ciascuna parte </a:t>
            </a:r>
            <a:r>
              <a:rPr sz="2500" i="1" spc="-55" dirty="0">
                <a:latin typeface="Malgun Gothic"/>
                <a:cs typeface="Malgun Gothic"/>
              </a:rPr>
              <a:t>è </a:t>
            </a:r>
            <a:r>
              <a:rPr sz="2500" i="1" spc="-50" dirty="0">
                <a:latin typeface="Malgun Gothic"/>
                <a:cs typeface="Malgun Gothic"/>
              </a:rPr>
              <a:t>affidata </a:t>
            </a:r>
            <a:r>
              <a:rPr sz="2500" i="1" spc="-60" dirty="0">
                <a:latin typeface="Malgun Gothic"/>
                <a:cs typeface="Malgun Gothic"/>
              </a:rPr>
              <a:t>ad una  componente</a:t>
            </a:r>
            <a:r>
              <a:rPr sz="2500" i="1" spc="-40" dirty="0">
                <a:latin typeface="Malgun Gothic"/>
                <a:cs typeface="Malgun Gothic"/>
              </a:rPr>
              <a:t> </a:t>
            </a:r>
            <a:r>
              <a:rPr sz="2500" i="1" spc="-65" dirty="0">
                <a:latin typeface="Malgun Gothic"/>
                <a:cs typeface="Malgun Gothic"/>
              </a:rPr>
              <a:t>hardware.</a:t>
            </a:r>
            <a:endParaRPr sz="2500">
              <a:latin typeface="Malgun Gothic"/>
              <a:cs typeface="Malgun Gothic"/>
            </a:endParaRPr>
          </a:p>
          <a:p>
            <a:pPr marR="5080" algn="r">
              <a:lnSpc>
                <a:spcPct val="100000"/>
              </a:lnSpc>
              <a:spcBef>
                <a:spcPts val="1565"/>
              </a:spcBef>
            </a:pPr>
            <a:r>
              <a:rPr sz="1400" spc="-5" dirty="0">
                <a:latin typeface="Arial"/>
                <a:cs typeface="Arial"/>
              </a:rPr>
              <a:t>102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4467" y="5890093"/>
            <a:ext cx="8280400" cy="62928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1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Pipeline a cinque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fasi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19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Avanzamento </a:t>
            </a:r>
            <a:r>
              <a:rPr sz="1800" spc="-10" dirty="0">
                <a:latin typeface="Arial"/>
                <a:cs typeface="Arial"/>
              </a:rPr>
              <a:t>degli </a:t>
            </a:r>
            <a:r>
              <a:rPr sz="1800" spc="-5" dirty="0">
                <a:latin typeface="Arial"/>
                <a:cs typeface="Arial"/>
              </a:rPr>
              <a:t>stadi </a:t>
            </a: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funzione </a:t>
            </a:r>
            <a:r>
              <a:rPr sz="1800" spc="-10" dirty="0">
                <a:latin typeface="Arial"/>
                <a:cs typeface="Arial"/>
              </a:rPr>
              <a:t>del </a:t>
            </a:r>
            <a:r>
              <a:rPr sz="1800" spc="-5" dirty="0">
                <a:latin typeface="Arial"/>
                <a:cs typeface="Arial"/>
              </a:rPr>
              <a:t>tempo. Sono rappresentanti nove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cicli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6425" y="1428750"/>
            <a:ext cx="7850251" cy="4448175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Parallelismo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Pipeline</a:t>
            </a:r>
          </a:p>
        </p:txBody>
      </p:sp>
      <p:sp>
        <p:nvSpPr>
          <p:cNvPr id="7" name="object 7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7418" y="1573479"/>
            <a:ext cx="778065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L’Intel ha dotato i </a:t>
            </a:r>
            <a:r>
              <a:rPr sz="1600" spc="-10" dirty="0">
                <a:latin typeface="Arial"/>
                <a:cs typeface="Arial"/>
              </a:rPr>
              <a:t>propri </a:t>
            </a:r>
            <a:r>
              <a:rPr sz="1600" spc="-5" dirty="0">
                <a:latin typeface="Arial"/>
                <a:cs typeface="Arial"/>
              </a:rPr>
              <a:t>processori, a partire dal 486, di una pipeline, e a partire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dal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Pentium, di </a:t>
            </a:r>
            <a:r>
              <a:rPr sz="1600" spc="-10" dirty="0">
                <a:latin typeface="Arial"/>
                <a:cs typeface="Arial"/>
              </a:rPr>
              <a:t>due </a:t>
            </a:r>
            <a:r>
              <a:rPr sz="1600" spc="-5" dirty="0">
                <a:latin typeface="Arial"/>
                <a:cs typeface="Arial"/>
              </a:rPr>
              <a:t>pipeline a cinque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stadi.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La pipeline principale </a:t>
            </a:r>
            <a:r>
              <a:rPr sz="1600" spc="-10" dirty="0">
                <a:latin typeface="Arial"/>
                <a:cs typeface="Arial"/>
              </a:rPr>
              <a:t>detta </a:t>
            </a:r>
            <a:r>
              <a:rPr sz="1600" spc="-5" dirty="0">
                <a:latin typeface="Arial"/>
                <a:cs typeface="Arial"/>
              </a:rPr>
              <a:t>pipeline u esegue </a:t>
            </a:r>
            <a:r>
              <a:rPr sz="1600" spc="-10" dirty="0">
                <a:latin typeface="Arial"/>
                <a:cs typeface="Arial"/>
              </a:rPr>
              <a:t>una </a:t>
            </a:r>
            <a:r>
              <a:rPr sz="1600" spc="-5" dirty="0">
                <a:latin typeface="Arial"/>
                <a:cs typeface="Arial"/>
              </a:rPr>
              <a:t>qualsiasi istruzione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Pentium.</a:t>
            </a:r>
            <a:endParaRPr sz="1600">
              <a:latin typeface="Arial"/>
              <a:cs typeface="Arial"/>
            </a:endParaRPr>
          </a:p>
          <a:p>
            <a:pPr marL="299085" marR="5080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La seconda pipeline, </a:t>
            </a:r>
            <a:r>
              <a:rPr sz="1600" spc="-10" dirty="0">
                <a:latin typeface="Arial"/>
                <a:cs typeface="Arial"/>
              </a:rPr>
              <a:t>detta </a:t>
            </a:r>
            <a:r>
              <a:rPr sz="1600" spc="-5" dirty="0">
                <a:latin typeface="Arial"/>
                <a:cs typeface="Arial"/>
              </a:rPr>
              <a:t>pipeline v, </a:t>
            </a:r>
            <a:r>
              <a:rPr sz="1600" spc="-10" dirty="0">
                <a:latin typeface="Arial"/>
                <a:cs typeface="Arial"/>
              </a:rPr>
              <a:t>esegue </a:t>
            </a:r>
            <a:r>
              <a:rPr sz="1600" spc="-5" dirty="0">
                <a:latin typeface="Arial"/>
                <a:cs typeface="Arial"/>
              </a:rPr>
              <a:t>solo semplici istruzioni su interi e </a:t>
            </a:r>
            <a:r>
              <a:rPr sz="1600" spc="-10" dirty="0">
                <a:latin typeface="Arial"/>
                <a:cs typeface="Arial"/>
              </a:rPr>
              <a:t>una  </a:t>
            </a:r>
            <a:r>
              <a:rPr sz="1600" spc="-5" dirty="0">
                <a:latin typeface="Arial"/>
                <a:cs typeface="Arial"/>
              </a:rPr>
              <a:t>su numeri a virgola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mobile.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Parallelismo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Pipeline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2159" y="5833973"/>
            <a:ext cx="7492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Doppia pipeline a cinque stadi con unità di </a:t>
            </a:r>
            <a:r>
              <a:rPr sz="1800" dirty="0">
                <a:latin typeface="Arial"/>
                <a:cs typeface="Arial"/>
              </a:rPr>
              <a:t>fetch </a:t>
            </a:r>
            <a:r>
              <a:rPr sz="1800" spc="-5" dirty="0">
                <a:latin typeface="Arial"/>
                <a:cs typeface="Arial"/>
              </a:rPr>
              <a:t>dell’istruzione in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comune.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25500" y="3486022"/>
            <a:ext cx="7618476" cy="2040001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1815" y="1472006"/>
            <a:ext cx="760285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Processore superscalare con 5 </a:t>
            </a:r>
            <a:r>
              <a:rPr sz="2000" spc="-5" dirty="0">
                <a:latin typeface="Arial"/>
                <a:cs typeface="Arial"/>
              </a:rPr>
              <a:t>unità </a:t>
            </a:r>
            <a:r>
              <a:rPr sz="2000" dirty="0">
                <a:latin typeface="Arial"/>
                <a:cs typeface="Arial"/>
              </a:rPr>
              <a:t>funzionali: </a:t>
            </a:r>
            <a:r>
              <a:rPr sz="2000" spc="-5" dirty="0">
                <a:latin typeface="Arial"/>
                <a:cs typeface="Arial"/>
              </a:rPr>
              <a:t>architettura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conuna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769995" algn="l"/>
              </a:tabLst>
            </a:pPr>
            <a:r>
              <a:rPr sz="2000" dirty="0">
                <a:latin typeface="Arial"/>
                <a:cs typeface="Arial"/>
              </a:rPr>
              <a:t>sola </a:t>
            </a:r>
            <a:r>
              <a:rPr sz="2000" spc="-5" dirty="0">
                <a:latin typeface="Arial"/>
                <a:cs typeface="Arial"/>
              </a:rPr>
              <a:t>pipeline alla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quale </a:t>
            </a:r>
            <a:r>
              <a:rPr sz="2000" dirty="0">
                <a:latin typeface="Arial"/>
                <a:cs typeface="Arial"/>
              </a:rPr>
              <a:t>vengono	</a:t>
            </a:r>
            <a:r>
              <a:rPr sz="2000" spc="-5" dirty="0">
                <a:latin typeface="Arial"/>
                <a:cs typeface="Arial"/>
              </a:rPr>
              <a:t>associate più unità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funzionali.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85875" y="2420937"/>
            <a:ext cx="6423025" cy="4003675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Parallelismo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Pipeline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1815" y="1470405"/>
            <a:ext cx="8533765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Sia</a:t>
            </a:r>
            <a:endParaRPr sz="18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buChar char="•"/>
              <a:tabLst>
                <a:tab pos="187960" algn="l"/>
              </a:tabLst>
            </a:pPr>
            <a:r>
              <a:rPr sz="1800" dirty="0">
                <a:latin typeface="Arial"/>
                <a:cs typeface="Arial"/>
              </a:rPr>
              <a:t>k - </a:t>
            </a:r>
            <a:r>
              <a:rPr sz="1800" spc="-5" dirty="0">
                <a:latin typeface="Arial"/>
                <a:cs typeface="Arial"/>
              </a:rPr>
              <a:t>numero di stadi </a:t>
            </a:r>
            <a:r>
              <a:rPr sz="1800" spc="-10" dirty="0">
                <a:latin typeface="Arial"/>
                <a:cs typeface="Arial"/>
              </a:rPr>
              <a:t>della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pipeline</a:t>
            </a:r>
            <a:endParaRPr sz="18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buChar char="•"/>
              <a:tabLst>
                <a:tab pos="187960" algn="l"/>
              </a:tabLst>
            </a:pPr>
            <a:r>
              <a:rPr sz="1800" dirty="0">
                <a:latin typeface="Arial"/>
                <a:cs typeface="Arial"/>
              </a:rPr>
              <a:t>n - </a:t>
            </a:r>
            <a:r>
              <a:rPr sz="1800" spc="-5" dirty="0">
                <a:latin typeface="Arial"/>
                <a:cs typeface="Arial"/>
              </a:rPr>
              <a:t>numero di istruzioni da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eseguire</a:t>
            </a:r>
            <a:endParaRPr sz="1800">
              <a:latin typeface="Arial"/>
              <a:cs typeface="Arial"/>
            </a:endParaRPr>
          </a:p>
          <a:p>
            <a:pPr marL="187960" indent="-175260">
              <a:lnSpc>
                <a:spcPts val="2110"/>
              </a:lnSpc>
              <a:buChar char="•"/>
              <a:tabLst>
                <a:tab pos="187960" algn="l"/>
              </a:tabLst>
            </a:pPr>
            <a:r>
              <a:rPr sz="1800" dirty="0">
                <a:latin typeface="Arial"/>
                <a:cs typeface="Arial"/>
              </a:rPr>
              <a:t>t - </a:t>
            </a:r>
            <a:r>
              <a:rPr sz="1800" spc="-5" dirty="0">
                <a:latin typeface="Arial"/>
                <a:cs typeface="Arial"/>
              </a:rPr>
              <a:t>tempo di uno stadio </a:t>
            </a:r>
            <a:r>
              <a:rPr sz="1800" dirty="0">
                <a:latin typeface="Arial"/>
                <a:cs typeface="Arial"/>
              </a:rPr>
              <a:t>(tempo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massimo).</a:t>
            </a:r>
            <a:endParaRPr sz="1800">
              <a:latin typeface="Arial"/>
              <a:cs typeface="Arial"/>
            </a:endParaRPr>
          </a:p>
          <a:p>
            <a:pPr marL="12700" marR="981710">
              <a:lnSpc>
                <a:spcPts val="2160"/>
              </a:lnSpc>
              <a:spcBef>
                <a:spcPts val="125"/>
              </a:spcBef>
            </a:pPr>
            <a:r>
              <a:rPr sz="1900" i="1" spc="-40" dirty="0">
                <a:latin typeface="Arial"/>
                <a:cs typeface="Arial"/>
              </a:rPr>
              <a:t>(si </a:t>
            </a:r>
            <a:r>
              <a:rPr sz="1900" i="1" spc="-55" dirty="0">
                <a:latin typeface="Arial"/>
                <a:cs typeface="Arial"/>
              </a:rPr>
              <a:t>considerino </a:t>
            </a:r>
            <a:r>
              <a:rPr sz="1900" i="1" spc="-45" dirty="0">
                <a:latin typeface="Arial"/>
                <a:cs typeface="Arial"/>
              </a:rPr>
              <a:t>inoltre trascurabili </a:t>
            </a:r>
            <a:r>
              <a:rPr sz="1900" i="1" spc="-25" dirty="0">
                <a:latin typeface="Arial"/>
                <a:cs typeface="Arial"/>
              </a:rPr>
              <a:t>i </a:t>
            </a:r>
            <a:r>
              <a:rPr sz="1900" i="1" spc="-55" dirty="0">
                <a:latin typeface="Arial"/>
                <a:cs typeface="Arial"/>
              </a:rPr>
              <a:t>tempi </a:t>
            </a:r>
            <a:r>
              <a:rPr sz="1900" i="1" spc="-45" dirty="0">
                <a:latin typeface="Arial"/>
                <a:cs typeface="Arial"/>
              </a:rPr>
              <a:t>di </a:t>
            </a:r>
            <a:r>
              <a:rPr sz="1900" i="1" spc="-60" dirty="0">
                <a:latin typeface="Arial"/>
                <a:cs typeface="Arial"/>
              </a:rPr>
              <a:t>commutazione da </a:t>
            </a:r>
            <a:r>
              <a:rPr sz="1900" i="1" spc="-65" dirty="0">
                <a:latin typeface="Arial"/>
                <a:cs typeface="Arial"/>
              </a:rPr>
              <a:t>uno </a:t>
            </a:r>
            <a:r>
              <a:rPr sz="1900" i="1" spc="-50" dirty="0">
                <a:latin typeface="Arial"/>
                <a:cs typeface="Arial"/>
              </a:rPr>
              <a:t>stadio </a:t>
            </a:r>
            <a:r>
              <a:rPr sz="1900" i="1" spc="-45" dirty="0">
                <a:latin typeface="Arial"/>
                <a:cs typeface="Arial"/>
              </a:rPr>
              <a:t>al  </a:t>
            </a:r>
            <a:r>
              <a:rPr sz="1900" i="1" spc="-50" dirty="0">
                <a:latin typeface="Arial"/>
                <a:cs typeface="Arial"/>
              </a:rPr>
              <a:t>successivo)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ts val="2090"/>
              </a:lnSpc>
            </a:pP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una macchina </a:t>
            </a:r>
            <a:r>
              <a:rPr sz="1800" spc="-10" dirty="0">
                <a:latin typeface="Arial"/>
                <a:cs typeface="Arial"/>
              </a:rPr>
              <a:t>sequenziale </a:t>
            </a:r>
            <a:r>
              <a:rPr sz="1800" spc="-5" dirty="0">
                <a:latin typeface="Arial"/>
                <a:cs typeface="Arial"/>
              </a:rPr>
              <a:t>senza parallelismo il tempo per </a:t>
            </a:r>
            <a:r>
              <a:rPr sz="1800" spc="-10" dirty="0">
                <a:latin typeface="Arial"/>
                <a:cs typeface="Arial"/>
              </a:rPr>
              <a:t>eseguire </a:t>
            </a:r>
            <a:r>
              <a:rPr sz="1800" spc="-5" dirty="0">
                <a:latin typeface="Arial"/>
                <a:cs typeface="Arial"/>
              </a:rPr>
              <a:t>le </a:t>
            </a:r>
            <a:r>
              <a:rPr sz="1800" spc="-10" dirty="0">
                <a:latin typeface="Arial"/>
                <a:cs typeface="Arial"/>
              </a:rPr>
              <a:t>istruzioni</a:t>
            </a:r>
            <a:r>
              <a:rPr sz="1800" spc="2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è</a:t>
            </a:r>
            <a:endParaRPr sz="1800">
              <a:latin typeface="Arial"/>
              <a:cs typeface="Arial"/>
            </a:endParaRPr>
          </a:p>
          <a:p>
            <a:pPr marL="145415" algn="ctr">
              <a:lnSpc>
                <a:spcPct val="100000"/>
              </a:lnSpc>
              <a:spcBef>
                <a:spcPts val="445"/>
              </a:spcBef>
            </a:pPr>
            <a:r>
              <a:rPr sz="2700" spc="-7" baseline="13888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convenzionale</a:t>
            </a:r>
            <a:r>
              <a:rPr sz="1200" spc="295" dirty="0">
                <a:latin typeface="Arial"/>
                <a:cs typeface="Arial"/>
              </a:rPr>
              <a:t> </a:t>
            </a:r>
            <a:r>
              <a:rPr sz="2700" spc="-7" baseline="13888" dirty="0">
                <a:latin typeface="Arial"/>
                <a:cs typeface="Arial"/>
              </a:rPr>
              <a:t>=nkt</a:t>
            </a:r>
            <a:endParaRPr sz="2700" baseline="13888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14"/>
              </a:spcBef>
            </a:pP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una macchina dotata di pipe (senza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salti):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79375" algn="ctr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T</a:t>
            </a:r>
            <a:r>
              <a:rPr sz="1800" spc="-7" baseline="-20833" dirty="0">
                <a:latin typeface="Arial"/>
                <a:cs typeface="Arial"/>
              </a:rPr>
              <a:t>pipe</a:t>
            </a:r>
            <a:r>
              <a:rPr sz="1800" spc="-5" dirty="0">
                <a:latin typeface="Arial"/>
                <a:cs typeface="Arial"/>
              </a:rPr>
              <a:t>=[k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5" dirty="0">
                <a:latin typeface="Arial"/>
                <a:cs typeface="Arial"/>
              </a:rPr>
              <a:t>(n-1)]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Symbol"/>
                <a:cs typeface="Symbol"/>
              </a:rPr>
              <a:t></a:t>
            </a:r>
            <a:r>
              <a:rPr sz="1800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  <a:p>
            <a:pPr marL="12700" marR="551180">
              <a:lnSpc>
                <a:spcPct val="100000"/>
              </a:lnSpc>
              <a:spcBef>
                <a:spcPts val="2160"/>
              </a:spcBef>
            </a:pPr>
            <a:r>
              <a:rPr sz="1800" dirty="0">
                <a:latin typeface="Arial"/>
                <a:cs typeface="Arial"/>
              </a:rPr>
              <a:t>Il </a:t>
            </a:r>
            <a:r>
              <a:rPr sz="1800" spc="-5" dirty="0">
                <a:latin typeface="Arial"/>
                <a:cs typeface="Arial"/>
              </a:rPr>
              <a:t>fattore di velocizzazione (speed-up) </a:t>
            </a:r>
            <a:r>
              <a:rPr sz="1800" spc="-10" dirty="0">
                <a:latin typeface="Arial"/>
                <a:cs typeface="Arial"/>
              </a:rPr>
              <a:t>della pipeline </a:t>
            </a:r>
            <a:r>
              <a:rPr sz="1800" spc="-5" dirty="0">
                <a:latin typeface="Arial"/>
                <a:cs typeface="Arial"/>
              </a:rPr>
              <a:t>rispetto ad una </a:t>
            </a:r>
            <a:r>
              <a:rPr sz="1800" spc="-10" dirty="0">
                <a:latin typeface="Arial"/>
                <a:cs typeface="Arial"/>
              </a:rPr>
              <a:t>architettura  </a:t>
            </a:r>
            <a:r>
              <a:rPr sz="1800" spc="-5" dirty="0">
                <a:latin typeface="Arial"/>
                <a:cs typeface="Arial"/>
              </a:rPr>
              <a:t>tradizionale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è: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24337" y="6006720"/>
            <a:ext cx="1564640" cy="0"/>
          </a:xfrm>
          <a:custGeom>
            <a:avLst/>
            <a:gdLst/>
            <a:ahLst/>
            <a:cxnLst/>
            <a:rect l="l" t="t" r="r" b="b"/>
            <a:pathLst>
              <a:path w="1564639">
                <a:moveTo>
                  <a:pt x="0" y="0"/>
                </a:moveTo>
                <a:lnTo>
                  <a:pt x="1564569" y="0"/>
                </a:lnTo>
              </a:path>
            </a:pathLst>
          </a:custGeom>
          <a:ln w="16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79439" y="6006720"/>
            <a:ext cx="1354455" cy="0"/>
          </a:xfrm>
          <a:custGeom>
            <a:avLst/>
            <a:gdLst/>
            <a:ahLst/>
            <a:cxnLst/>
            <a:rect l="l" t="t" r="r" b="b"/>
            <a:pathLst>
              <a:path w="1354454">
                <a:moveTo>
                  <a:pt x="0" y="0"/>
                </a:moveTo>
                <a:lnTo>
                  <a:pt x="1354166" y="0"/>
                </a:lnTo>
              </a:path>
            </a:pathLst>
          </a:custGeom>
          <a:ln w="16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24273" y="6006720"/>
            <a:ext cx="1264920" cy="0"/>
          </a:xfrm>
          <a:custGeom>
            <a:avLst/>
            <a:gdLst/>
            <a:ahLst/>
            <a:cxnLst/>
            <a:rect l="l" t="t" r="r" b="b"/>
            <a:pathLst>
              <a:path w="1264920">
                <a:moveTo>
                  <a:pt x="0" y="0"/>
                </a:moveTo>
                <a:lnTo>
                  <a:pt x="1264761" y="0"/>
                </a:lnTo>
              </a:path>
            </a:pathLst>
          </a:custGeom>
          <a:ln w="16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93555" y="5790806"/>
            <a:ext cx="175260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spc="20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75082" y="6005848"/>
            <a:ext cx="2928620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656714" algn="l"/>
              </a:tabLst>
            </a:pPr>
            <a:r>
              <a:rPr sz="2100" spc="45" dirty="0">
                <a:latin typeface="Times New Roman"/>
                <a:cs typeface="Times New Roman"/>
              </a:rPr>
              <a:t>[</a:t>
            </a:r>
            <a:r>
              <a:rPr sz="2100" i="1" spc="45" dirty="0">
                <a:latin typeface="Times New Roman"/>
                <a:cs typeface="Times New Roman"/>
              </a:rPr>
              <a:t>k </a:t>
            </a:r>
            <a:r>
              <a:rPr sz="2100" spc="20" dirty="0">
                <a:latin typeface="Symbol"/>
                <a:cs typeface="Symbol"/>
              </a:rPr>
              <a:t></a:t>
            </a:r>
            <a:r>
              <a:rPr sz="2100" spc="-125" dirty="0">
                <a:latin typeface="Times New Roman"/>
                <a:cs typeface="Times New Roman"/>
              </a:rPr>
              <a:t> </a:t>
            </a:r>
            <a:r>
              <a:rPr sz="2100" spc="45" dirty="0">
                <a:latin typeface="Times New Roman"/>
                <a:cs typeface="Times New Roman"/>
              </a:rPr>
              <a:t>(</a:t>
            </a:r>
            <a:r>
              <a:rPr sz="2100" i="1" spc="45" dirty="0">
                <a:latin typeface="Times New Roman"/>
                <a:cs typeface="Times New Roman"/>
              </a:rPr>
              <a:t>n</a:t>
            </a:r>
            <a:r>
              <a:rPr sz="2100" i="1" spc="-114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Symbol"/>
                <a:cs typeface="Symbol"/>
              </a:rPr>
              <a:t></a:t>
            </a:r>
            <a:r>
              <a:rPr sz="2100" spc="-10" dirty="0">
                <a:latin typeface="Times New Roman"/>
                <a:cs typeface="Times New Roman"/>
              </a:rPr>
              <a:t>1)]</a:t>
            </a:r>
            <a:r>
              <a:rPr sz="2100" i="1" spc="-10" dirty="0">
                <a:latin typeface="Times New Roman"/>
                <a:cs typeface="Times New Roman"/>
              </a:rPr>
              <a:t>t	</a:t>
            </a:r>
            <a:r>
              <a:rPr sz="2100" spc="45" dirty="0">
                <a:latin typeface="Times New Roman"/>
                <a:cs typeface="Times New Roman"/>
              </a:rPr>
              <a:t>[</a:t>
            </a:r>
            <a:r>
              <a:rPr sz="2100" i="1" spc="45" dirty="0">
                <a:latin typeface="Times New Roman"/>
                <a:cs typeface="Times New Roman"/>
              </a:rPr>
              <a:t>k </a:t>
            </a:r>
            <a:r>
              <a:rPr sz="2100" spc="20" dirty="0">
                <a:latin typeface="Symbol"/>
                <a:cs typeface="Symbol"/>
              </a:rPr>
              <a:t>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spc="45" dirty="0">
                <a:latin typeface="Times New Roman"/>
                <a:cs typeface="Times New Roman"/>
              </a:rPr>
              <a:t>(</a:t>
            </a:r>
            <a:r>
              <a:rPr sz="2100" i="1" spc="45" dirty="0">
                <a:latin typeface="Times New Roman"/>
                <a:cs typeface="Times New Roman"/>
              </a:rPr>
              <a:t>n</a:t>
            </a:r>
            <a:r>
              <a:rPr sz="2100" i="1" spc="-340" dirty="0">
                <a:latin typeface="Times New Roman"/>
                <a:cs typeface="Times New Roman"/>
              </a:rPr>
              <a:t> </a:t>
            </a:r>
            <a:r>
              <a:rPr sz="2100" spc="40" dirty="0">
                <a:latin typeface="Symbol"/>
                <a:cs typeface="Symbol"/>
              </a:rPr>
              <a:t></a:t>
            </a:r>
            <a:r>
              <a:rPr sz="2100" spc="40" dirty="0">
                <a:latin typeface="Times New Roman"/>
                <a:cs typeface="Times New Roman"/>
              </a:rPr>
              <a:t>1)]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72677" y="5617142"/>
            <a:ext cx="1937385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647189" algn="l"/>
              </a:tabLst>
            </a:pPr>
            <a:r>
              <a:rPr sz="2100" i="1" spc="95" dirty="0">
                <a:latin typeface="Times New Roman"/>
                <a:cs typeface="Times New Roman"/>
              </a:rPr>
              <a:t>n</a:t>
            </a:r>
            <a:r>
              <a:rPr sz="2100" i="1" spc="20" dirty="0">
                <a:latin typeface="Times New Roman"/>
                <a:cs typeface="Times New Roman"/>
              </a:rPr>
              <a:t>k</a:t>
            </a:r>
            <a:r>
              <a:rPr sz="2100" i="1" spc="10" dirty="0">
                <a:latin typeface="Times New Roman"/>
                <a:cs typeface="Times New Roman"/>
              </a:rPr>
              <a:t>t</a:t>
            </a:r>
            <a:r>
              <a:rPr sz="2100" i="1" dirty="0">
                <a:latin typeface="Times New Roman"/>
                <a:cs typeface="Times New Roman"/>
              </a:rPr>
              <a:t>	</a:t>
            </a:r>
            <a:r>
              <a:rPr sz="2100" i="1" spc="95" dirty="0">
                <a:latin typeface="Times New Roman"/>
                <a:cs typeface="Times New Roman"/>
              </a:rPr>
              <a:t>nk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83336" y="6072839"/>
            <a:ext cx="616585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150" i="1" spc="232" baseline="14550" dirty="0">
                <a:latin typeface="Times New Roman"/>
                <a:cs typeface="Times New Roman"/>
              </a:rPr>
              <a:t>T</a:t>
            </a:r>
            <a:r>
              <a:rPr sz="1850" i="1" spc="30" dirty="0">
                <a:latin typeface="Times New Roman"/>
                <a:cs typeface="Times New Roman"/>
              </a:rPr>
              <a:t>p</a:t>
            </a:r>
            <a:r>
              <a:rPr sz="1850" i="1" spc="50" dirty="0">
                <a:latin typeface="Times New Roman"/>
                <a:cs typeface="Times New Roman"/>
              </a:rPr>
              <a:t>i</a:t>
            </a:r>
            <a:r>
              <a:rPr sz="1850" i="1" spc="35" dirty="0">
                <a:latin typeface="Times New Roman"/>
                <a:cs typeface="Times New Roman"/>
              </a:rPr>
              <a:t>p</a:t>
            </a:r>
            <a:r>
              <a:rPr sz="1850" i="1" spc="10" dirty="0">
                <a:latin typeface="Times New Roman"/>
                <a:cs typeface="Times New Roman"/>
              </a:rPr>
              <a:t>e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24159" y="5682493"/>
            <a:ext cx="1799589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150" i="1" spc="7" baseline="14550" dirty="0">
                <a:latin typeface="Times New Roman"/>
                <a:cs typeface="Times New Roman"/>
              </a:rPr>
              <a:t>T</a:t>
            </a:r>
            <a:r>
              <a:rPr sz="1850" i="1" spc="5" dirty="0">
                <a:latin typeface="Times New Roman"/>
                <a:cs typeface="Times New Roman"/>
              </a:rPr>
              <a:t>convenzionale</a:t>
            </a:r>
            <a:r>
              <a:rPr sz="1850" i="1" spc="400" dirty="0">
                <a:latin typeface="Times New Roman"/>
                <a:cs typeface="Times New Roman"/>
              </a:rPr>
              <a:t> </a:t>
            </a:r>
            <a:r>
              <a:rPr sz="3150" spc="30" baseline="-22486" dirty="0">
                <a:latin typeface="Symbol"/>
                <a:cs typeface="Symbol"/>
              </a:rPr>
              <a:t></a:t>
            </a:r>
            <a:endParaRPr sz="3150" baseline="-22486">
              <a:latin typeface="Symbol"/>
              <a:cs typeface="Symbo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Parallelismo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Pipeline</a:t>
            </a:r>
          </a:p>
        </p:txBody>
      </p:sp>
      <p:sp>
        <p:nvSpPr>
          <p:cNvPr id="13" name="object 13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6693" y="1751533"/>
            <a:ext cx="7670800" cy="3075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Le </a:t>
            </a:r>
            <a:r>
              <a:rPr sz="2000" spc="-5" dirty="0">
                <a:latin typeface="Arial"/>
                <a:cs typeface="Arial"/>
              </a:rPr>
              <a:t>istruzioni </a:t>
            </a:r>
            <a:r>
              <a:rPr sz="2000" dirty="0">
                <a:latin typeface="Arial"/>
                <a:cs typeface="Arial"/>
              </a:rPr>
              <a:t>di salto </a:t>
            </a:r>
            <a:r>
              <a:rPr sz="2000" spc="-5" dirty="0">
                <a:latin typeface="Arial"/>
                <a:cs typeface="Arial"/>
              </a:rPr>
              <a:t>(condizionato) </a:t>
            </a:r>
            <a:r>
              <a:rPr sz="2000" dirty="0">
                <a:latin typeface="Arial"/>
                <a:cs typeface="Arial"/>
              </a:rPr>
              <a:t>sono uno </a:t>
            </a:r>
            <a:r>
              <a:rPr sz="2000" spc="-5" dirty="0">
                <a:latin typeface="Arial"/>
                <a:cs typeface="Arial"/>
              </a:rPr>
              <a:t>dei principali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problemi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che </a:t>
            </a:r>
            <a:r>
              <a:rPr sz="2000" spc="-5" dirty="0">
                <a:latin typeface="Arial"/>
                <a:cs typeface="Arial"/>
              </a:rPr>
              <a:t>limitano le </a:t>
            </a:r>
            <a:r>
              <a:rPr sz="2000" dirty="0">
                <a:latin typeface="Arial"/>
                <a:cs typeface="Arial"/>
              </a:rPr>
              <a:t>prestazione </a:t>
            </a:r>
            <a:r>
              <a:rPr sz="2000" spc="-5" dirty="0">
                <a:latin typeface="Arial"/>
                <a:cs typeface="Arial"/>
              </a:rPr>
              <a:t>di una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pipeline.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spc="-5" dirty="0">
                <a:latin typeface="Arial"/>
                <a:cs typeface="Arial"/>
              </a:rPr>
              <a:t>Le possibili soluzioni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sono:</a:t>
            </a:r>
            <a:endParaRPr sz="20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240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Flussi </a:t>
            </a:r>
            <a:r>
              <a:rPr sz="2000" spc="-5" dirty="0">
                <a:latin typeface="Arial"/>
                <a:cs typeface="Arial"/>
              </a:rPr>
              <a:t>multipli </a:t>
            </a:r>
            <a:r>
              <a:rPr sz="2000" dirty="0">
                <a:latin typeface="Arial"/>
                <a:cs typeface="Arial"/>
              </a:rPr>
              <a:t>(multiple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stream)</a:t>
            </a:r>
            <a:endParaRPr sz="20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Prelievo </a:t>
            </a:r>
            <a:r>
              <a:rPr sz="2000" spc="-5" dirty="0">
                <a:latin typeface="Arial"/>
                <a:cs typeface="Arial"/>
              </a:rPr>
              <a:t>anticipato della </a:t>
            </a:r>
            <a:r>
              <a:rPr sz="2000" dirty="0">
                <a:latin typeface="Arial"/>
                <a:cs typeface="Arial"/>
              </a:rPr>
              <a:t>destinazione (prefetch branch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target)</a:t>
            </a:r>
            <a:endParaRPr sz="20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Buffer circolare (loop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buffer)</a:t>
            </a:r>
            <a:endParaRPr sz="20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Predizione </a:t>
            </a:r>
            <a:r>
              <a:rPr sz="2000" spc="-5" dirty="0">
                <a:latin typeface="Arial"/>
                <a:cs typeface="Arial"/>
              </a:rPr>
              <a:t>di </a:t>
            </a:r>
            <a:r>
              <a:rPr sz="2000" dirty="0">
                <a:latin typeface="Arial"/>
                <a:cs typeface="Arial"/>
              </a:rPr>
              <a:t>salto (branch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prediction)</a:t>
            </a:r>
            <a:endParaRPr sz="20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Arial"/>
                <a:cs typeface="Arial"/>
              </a:rPr>
              <a:t>Salto </a:t>
            </a:r>
            <a:r>
              <a:rPr sz="2000" dirty="0">
                <a:latin typeface="Arial"/>
                <a:cs typeface="Arial"/>
              </a:rPr>
              <a:t>ritardato (delayed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branch)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265620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Parallelismo </a:t>
            </a:r>
            <a:r>
              <a:rPr dirty="0"/>
              <a:t>– </a:t>
            </a:r>
            <a:r>
              <a:rPr spc="-5" dirty="0"/>
              <a:t>Pipeline  Trattamento dei</a:t>
            </a:r>
            <a:r>
              <a:rPr spc="-20" dirty="0"/>
              <a:t> </a:t>
            </a:r>
            <a:r>
              <a:rPr dirty="0"/>
              <a:t>salti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265620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Parallelismo </a:t>
            </a:r>
            <a:r>
              <a:rPr dirty="0"/>
              <a:t>– </a:t>
            </a:r>
            <a:r>
              <a:rPr spc="-5" dirty="0"/>
              <a:t>Pipeline  Trattamento dei</a:t>
            </a:r>
            <a:r>
              <a:rPr spc="-20" dirty="0"/>
              <a:t> </a:t>
            </a:r>
            <a:r>
              <a:rPr dirty="0"/>
              <a:t>salti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1815" y="1503934"/>
            <a:ext cx="8355965" cy="466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Flussi multipli (multiple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stream)</a:t>
            </a:r>
            <a:endParaRPr sz="2400">
              <a:latin typeface="Arial"/>
              <a:cs typeface="Arial"/>
            </a:endParaRPr>
          </a:p>
          <a:p>
            <a:pPr marL="812800" marR="247015" indent="-342900">
              <a:lnSpc>
                <a:spcPct val="100000"/>
              </a:lnSpc>
              <a:spcBef>
                <a:spcPts val="35"/>
              </a:spcBef>
              <a:buChar char="•"/>
              <a:tabLst>
                <a:tab pos="812800" algn="l"/>
                <a:tab pos="813435" algn="l"/>
              </a:tabLst>
            </a:pPr>
            <a:r>
              <a:rPr sz="1800" dirty="0">
                <a:latin typeface="Arial"/>
                <a:cs typeface="Arial"/>
              </a:rPr>
              <a:t>Si </a:t>
            </a:r>
            <a:r>
              <a:rPr sz="1800" spc="-5" dirty="0">
                <a:latin typeface="Arial"/>
                <a:cs typeface="Arial"/>
              </a:rPr>
              <a:t>replicano le parti </a:t>
            </a:r>
            <a:r>
              <a:rPr sz="1800" spc="-10" dirty="0">
                <a:latin typeface="Arial"/>
                <a:cs typeface="Arial"/>
              </a:rPr>
              <a:t>iniziali della pipeline </a:t>
            </a:r>
            <a:r>
              <a:rPr sz="1800" spc="-5" dirty="0">
                <a:latin typeface="Arial"/>
                <a:cs typeface="Arial"/>
              </a:rPr>
              <a:t>per consentirle di prelevare  entrambe le istruzioni (coinvolte nel salto condizionato), facendo uso dei  due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flussi.</a:t>
            </a:r>
            <a:endParaRPr sz="1800">
              <a:latin typeface="Arial"/>
              <a:cs typeface="Arial"/>
            </a:endParaRPr>
          </a:p>
          <a:p>
            <a:pPr marL="812800" indent="-342900">
              <a:lnSpc>
                <a:spcPct val="100000"/>
              </a:lnSpc>
              <a:buChar char="•"/>
              <a:tabLst>
                <a:tab pos="812800" algn="l"/>
                <a:tab pos="813435" algn="l"/>
              </a:tabLst>
            </a:pPr>
            <a:r>
              <a:rPr sz="1800" spc="-5" dirty="0">
                <a:latin typeface="Arial"/>
                <a:cs typeface="Arial"/>
              </a:rPr>
              <a:t>Problemi:</a:t>
            </a:r>
            <a:endParaRPr sz="1800">
              <a:latin typeface="Arial"/>
              <a:cs typeface="Arial"/>
            </a:endParaRPr>
          </a:p>
          <a:p>
            <a:pPr marL="1270000" lvl="1" indent="-342900">
              <a:lnSpc>
                <a:spcPct val="100000"/>
              </a:lnSpc>
              <a:buChar char="•"/>
              <a:tabLst>
                <a:tab pos="1270000" algn="l"/>
                <a:tab pos="1270635" algn="l"/>
              </a:tabLst>
            </a:pPr>
            <a:r>
              <a:rPr sz="1800" spc="-5" dirty="0">
                <a:latin typeface="Arial"/>
                <a:cs typeface="Arial"/>
              </a:rPr>
              <a:t>Generazione di </a:t>
            </a:r>
            <a:r>
              <a:rPr sz="1800" dirty="0">
                <a:latin typeface="Arial"/>
                <a:cs typeface="Arial"/>
              </a:rPr>
              <a:t>ritardi </a:t>
            </a:r>
            <a:r>
              <a:rPr sz="1800" spc="-5" dirty="0">
                <a:latin typeface="Arial"/>
                <a:cs typeface="Arial"/>
              </a:rPr>
              <a:t>per la contesa </a:t>
            </a:r>
            <a:r>
              <a:rPr sz="1800" dirty="0">
                <a:latin typeface="Arial"/>
                <a:cs typeface="Arial"/>
              </a:rPr>
              <a:t>tra i </a:t>
            </a:r>
            <a:r>
              <a:rPr sz="1800" spc="-5" dirty="0">
                <a:latin typeface="Arial"/>
                <a:cs typeface="Arial"/>
              </a:rPr>
              <a:t>due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flussi</a:t>
            </a:r>
            <a:endParaRPr sz="1800">
              <a:latin typeface="Arial"/>
              <a:cs typeface="Arial"/>
            </a:endParaRPr>
          </a:p>
          <a:p>
            <a:pPr marL="1270000" lvl="1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1270000" algn="l"/>
                <a:tab pos="1270635" algn="l"/>
              </a:tabLst>
            </a:pP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ciascuno </a:t>
            </a:r>
            <a:r>
              <a:rPr sz="1800" spc="-10" dirty="0">
                <a:latin typeface="Arial"/>
                <a:cs typeface="Arial"/>
              </a:rPr>
              <a:t>dei due </a:t>
            </a:r>
            <a:r>
              <a:rPr sz="1800" spc="-5" dirty="0">
                <a:latin typeface="Arial"/>
                <a:cs typeface="Arial"/>
              </a:rPr>
              <a:t>flussi </a:t>
            </a:r>
            <a:r>
              <a:rPr sz="1800" dirty="0">
                <a:latin typeface="Arial"/>
                <a:cs typeface="Arial"/>
              </a:rPr>
              <a:t>si </a:t>
            </a:r>
            <a:r>
              <a:rPr sz="1800" spc="-5" dirty="0">
                <a:latin typeface="Arial"/>
                <a:cs typeface="Arial"/>
              </a:rPr>
              <a:t>possono presentare altre istruzioni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</a:t>
            </a:r>
            <a:endParaRPr sz="1800">
              <a:latin typeface="Arial"/>
              <a:cs typeface="Arial"/>
            </a:endParaRPr>
          </a:p>
          <a:p>
            <a:pPr marL="12700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salto condizionato…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 marR="331914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Prelievo anticipato della </a:t>
            </a:r>
            <a:r>
              <a:rPr sz="2400" spc="-10" dirty="0">
                <a:latin typeface="Arial"/>
                <a:cs typeface="Arial"/>
              </a:rPr>
              <a:t>destinazione  </a:t>
            </a:r>
            <a:r>
              <a:rPr sz="2400" spc="-5" dirty="0">
                <a:latin typeface="Arial"/>
                <a:cs typeface="Arial"/>
              </a:rPr>
              <a:t>(prefetch branch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target)</a:t>
            </a:r>
            <a:endParaRPr sz="2400">
              <a:latin typeface="Arial"/>
              <a:cs typeface="Arial"/>
            </a:endParaRPr>
          </a:p>
          <a:p>
            <a:pPr marL="812800" indent="-342900">
              <a:lnSpc>
                <a:spcPct val="100000"/>
              </a:lnSpc>
              <a:spcBef>
                <a:spcPts val="35"/>
              </a:spcBef>
              <a:buChar char="•"/>
              <a:tabLst>
                <a:tab pos="812800" algn="l"/>
                <a:tab pos="813435" algn="l"/>
              </a:tabLst>
            </a:pPr>
            <a:r>
              <a:rPr sz="1800" spc="-5" dirty="0">
                <a:latin typeface="Arial"/>
                <a:cs typeface="Arial"/>
              </a:rPr>
              <a:t>Quando viene riconosciuto un salto </a:t>
            </a:r>
            <a:r>
              <a:rPr sz="1800" spc="-10" dirty="0">
                <a:latin typeface="Arial"/>
                <a:cs typeface="Arial"/>
              </a:rPr>
              <a:t>condizionato </a:t>
            </a:r>
            <a:r>
              <a:rPr sz="1800" spc="-5" dirty="0">
                <a:latin typeface="Arial"/>
                <a:cs typeface="Arial"/>
              </a:rPr>
              <a:t>viene anche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prelevata</a:t>
            </a:r>
            <a:endParaRPr sz="1800">
              <a:latin typeface="Arial"/>
              <a:cs typeface="Arial"/>
            </a:endParaRPr>
          </a:p>
          <a:p>
            <a:pPr marL="8128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anticipatamente (prefetching) la </a:t>
            </a:r>
            <a:r>
              <a:rPr sz="1800" dirty="0">
                <a:latin typeface="Arial"/>
                <a:cs typeface="Arial"/>
              </a:rPr>
              <a:t>sua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destinazione.</a:t>
            </a:r>
            <a:endParaRPr sz="1800">
              <a:latin typeface="Arial"/>
              <a:cs typeface="Arial"/>
            </a:endParaRPr>
          </a:p>
          <a:p>
            <a:pPr marL="812800" marR="5080" indent="-342900">
              <a:lnSpc>
                <a:spcPct val="100000"/>
              </a:lnSpc>
              <a:buChar char="•"/>
              <a:tabLst>
                <a:tab pos="812800" algn="l"/>
                <a:tab pos="813435" algn="l"/>
              </a:tabLst>
            </a:pPr>
            <a:r>
              <a:rPr sz="1800" spc="-5" dirty="0">
                <a:latin typeface="Arial"/>
                <a:cs typeface="Arial"/>
              </a:rPr>
              <a:t>L’indirizzo </a:t>
            </a:r>
            <a:r>
              <a:rPr sz="1800" dirty="0">
                <a:latin typeface="Arial"/>
                <a:cs typeface="Arial"/>
              </a:rPr>
              <a:t>è </a:t>
            </a:r>
            <a:r>
              <a:rPr sz="1800" spc="-5" dirty="0">
                <a:latin typeface="Arial"/>
                <a:cs typeface="Arial"/>
              </a:rPr>
              <a:t>mantenuto </a:t>
            </a:r>
            <a:r>
              <a:rPr sz="1800" dirty="0">
                <a:latin typeface="Arial"/>
                <a:cs typeface="Arial"/>
              </a:rPr>
              <a:t>fino a </a:t>
            </a:r>
            <a:r>
              <a:rPr sz="1800" spc="-10" dirty="0">
                <a:latin typeface="Arial"/>
                <a:cs typeface="Arial"/>
              </a:rPr>
              <a:t>quando </a:t>
            </a:r>
            <a:r>
              <a:rPr sz="1800" dirty="0">
                <a:latin typeface="Arial"/>
                <a:cs typeface="Arial"/>
              </a:rPr>
              <a:t>si </a:t>
            </a:r>
            <a:r>
              <a:rPr sz="1800" spc="-5" dirty="0">
                <a:latin typeface="Arial"/>
                <a:cs typeface="Arial"/>
              </a:rPr>
              <a:t>dovrà </a:t>
            </a:r>
            <a:r>
              <a:rPr sz="1800" spc="-10" dirty="0">
                <a:latin typeface="Arial"/>
                <a:cs typeface="Arial"/>
              </a:rPr>
              <a:t>eseguire l’istruzione </a:t>
            </a:r>
            <a:r>
              <a:rPr sz="1800" spc="-5" dirty="0">
                <a:latin typeface="Arial"/>
                <a:cs typeface="Arial"/>
              </a:rPr>
              <a:t>di </a:t>
            </a:r>
            <a:r>
              <a:rPr sz="1800" dirty="0">
                <a:latin typeface="Arial"/>
                <a:cs typeface="Arial"/>
              </a:rPr>
              <a:t>salto  </a:t>
            </a:r>
            <a:r>
              <a:rPr sz="1800" spc="-5" dirty="0">
                <a:latin typeface="Arial"/>
                <a:cs typeface="Arial"/>
              </a:rPr>
              <a:t>di modo che, </a:t>
            </a:r>
            <a:r>
              <a:rPr sz="1800" dirty="0">
                <a:latin typeface="Arial"/>
                <a:cs typeface="Arial"/>
              </a:rPr>
              <a:t>se </a:t>
            </a:r>
            <a:r>
              <a:rPr sz="1800" spc="-5" dirty="0">
                <a:latin typeface="Arial"/>
                <a:cs typeface="Arial"/>
              </a:rPr>
              <a:t>occorre compiere il salto, l’indirizzo </a:t>
            </a:r>
            <a:r>
              <a:rPr sz="1800" dirty="0">
                <a:latin typeface="Arial"/>
                <a:cs typeface="Arial"/>
              </a:rPr>
              <a:t>è </a:t>
            </a:r>
            <a:r>
              <a:rPr sz="1800" spc="-5" dirty="0">
                <a:latin typeface="Arial"/>
                <a:cs typeface="Arial"/>
              </a:rPr>
              <a:t>già stato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prelevato.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3268" y="1426210"/>
            <a:ext cx="8319134" cy="4665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Buffer circolare </a:t>
            </a:r>
            <a:r>
              <a:rPr sz="2800" dirty="0">
                <a:latin typeface="Arial"/>
                <a:cs typeface="Arial"/>
              </a:rPr>
              <a:t>(loop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buffer)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24765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Piccola 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veloce memoria </a:t>
            </a:r>
            <a:r>
              <a:rPr sz="2400" dirty="0">
                <a:latin typeface="Arial"/>
                <a:cs typeface="Arial"/>
              </a:rPr>
              <a:t>che </a:t>
            </a:r>
            <a:r>
              <a:rPr sz="2400" spc="-5" dirty="0">
                <a:latin typeface="Arial"/>
                <a:cs typeface="Arial"/>
              </a:rPr>
              <a:t>contiene le ultime </a:t>
            </a:r>
            <a:r>
              <a:rPr sz="2400" dirty="0">
                <a:latin typeface="Arial"/>
                <a:cs typeface="Arial"/>
              </a:rPr>
              <a:t>n </a:t>
            </a:r>
            <a:r>
              <a:rPr sz="2400" spc="-5" dirty="0">
                <a:latin typeface="Arial"/>
                <a:cs typeface="Arial"/>
              </a:rPr>
              <a:t>istruzioni  prelevate </a:t>
            </a:r>
            <a:r>
              <a:rPr sz="2400" dirty="0">
                <a:latin typeface="Arial"/>
                <a:cs typeface="Arial"/>
              </a:rPr>
              <a:t>con </a:t>
            </a:r>
            <a:r>
              <a:rPr sz="2400" spc="-5" dirty="0">
                <a:latin typeface="Arial"/>
                <a:cs typeface="Arial"/>
              </a:rPr>
              <a:t>il </a:t>
            </a:r>
            <a:r>
              <a:rPr sz="2400" dirty="0">
                <a:latin typeface="Arial"/>
                <a:cs typeface="Arial"/>
              </a:rPr>
              <a:t>fetch. Se </a:t>
            </a:r>
            <a:r>
              <a:rPr sz="2400" spc="-5" dirty="0">
                <a:latin typeface="Arial"/>
                <a:cs typeface="Arial"/>
              </a:rPr>
              <a:t>occorre effettuare un salto  </a:t>
            </a:r>
            <a:r>
              <a:rPr sz="2400" spc="-10" dirty="0">
                <a:latin typeface="Arial"/>
                <a:cs typeface="Arial"/>
              </a:rPr>
              <a:t>l’hardware </a:t>
            </a:r>
            <a:r>
              <a:rPr sz="2400" spc="-5" dirty="0">
                <a:latin typeface="Arial"/>
                <a:cs typeface="Arial"/>
              </a:rPr>
              <a:t>prima controlla </a:t>
            </a:r>
            <a:r>
              <a:rPr sz="2400" dirty="0">
                <a:latin typeface="Arial"/>
                <a:cs typeface="Arial"/>
              </a:rPr>
              <a:t>se </a:t>
            </a:r>
            <a:r>
              <a:rPr sz="2400" spc="-5" dirty="0">
                <a:latin typeface="Arial"/>
                <a:cs typeface="Arial"/>
              </a:rPr>
              <a:t>la destinazione </a:t>
            </a:r>
            <a:r>
              <a:rPr sz="2400" dirty="0">
                <a:latin typeface="Arial"/>
                <a:cs typeface="Arial"/>
              </a:rPr>
              <a:t>si </a:t>
            </a:r>
            <a:r>
              <a:rPr sz="2400" spc="-5" dirty="0">
                <a:latin typeface="Arial"/>
                <a:cs typeface="Arial"/>
              </a:rPr>
              <a:t>trova nel  buffer. </a:t>
            </a: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caso affermativo la </a:t>
            </a:r>
            <a:r>
              <a:rPr sz="2400" dirty="0">
                <a:latin typeface="Arial"/>
                <a:cs typeface="Arial"/>
              </a:rPr>
              <a:t>successiva </a:t>
            </a:r>
            <a:r>
              <a:rPr sz="2400" spc="-5" dirty="0">
                <a:latin typeface="Arial"/>
                <a:cs typeface="Arial"/>
              </a:rPr>
              <a:t>istruzione viene  prelevata dal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buffer.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Vantaggi:</a:t>
            </a:r>
            <a:endParaRPr sz="2400">
              <a:latin typeface="Arial"/>
              <a:cs typeface="Arial"/>
            </a:endParaRPr>
          </a:p>
          <a:p>
            <a:pPr marL="274320" marR="5080" indent="-173355">
              <a:lnSpc>
                <a:spcPct val="100000"/>
              </a:lnSpc>
              <a:spcBef>
                <a:spcPts val="25"/>
              </a:spcBef>
              <a:buChar char="•"/>
              <a:tabLst>
                <a:tab pos="274955" algn="l"/>
              </a:tabLst>
            </a:pPr>
            <a:r>
              <a:rPr sz="2000" spc="-5" dirty="0">
                <a:latin typeface="Arial"/>
                <a:cs typeface="Arial"/>
              </a:rPr>
              <a:t>Anticipando il fetch </a:t>
            </a:r>
            <a:r>
              <a:rPr sz="2000" dirty="0">
                <a:latin typeface="Arial"/>
                <a:cs typeface="Arial"/>
              </a:rPr>
              <a:t>è possibile avere </a:t>
            </a:r>
            <a:r>
              <a:rPr sz="2000" spc="-5" dirty="0">
                <a:latin typeface="Arial"/>
                <a:cs typeface="Arial"/>
              </a:rPr>
              <a:t>già nella </a:t>
            </a:r>
            <a:r>
              <a:rPr sz="2000" dirty="0">
                <a:latin typeface="Arial"/>
                <a:cs typeface="Arial"/>
              </a:rPr>
              <a:t>memoria circolare </a:t>
            </a:r>
            <a:r>
              <a:rPr sz="2000" spc="-5" dirty="0">
                <a:latin typeface="Arial"/>
                <a:cs typeface="Arial"/>
              </a:rPr>
              <a:t>alcune  istruzioni evitando di </a:t>
            </a:r>
            <a:r>
              <a:rPr sz="2000" dirty="0">
                <a:latin typeface="Arial"/>
                <a:cs typeface="Arial"/>
              </a:rPr>
              <a:t>dover far riferimento </a:t>
            </a:r>
            <a:r>
              <a:rPr sz="2000" spc="-5" dirty="0">
                <a:latin typeface="Arial"/>
                <a:cs typeface="Arial"/>
              </a:rPr>
              <a:t>in </a:t>
            </a:r>
            <a:r>
              <a:rPr sz="2000" dirty="0">
                <a:latin typeface="Arial"/>
                <a:cs typeface="Arial"/>
              </a:rPr>
              <a:t>memoria </a:t>
            </a:r>
            <a:r>
              <a:rPr sz="2000" spc="-5" dirty="0">
                <a:latin typeface="Arial"/>
                <a:cs typeface="Arial"/>
              </a:rPr>
              <a:t>alcune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volte;</a:t>
            </a:r>
            <a:endParaRPr sz="2000">
              <a:latin typeface="Arial"/>
              <a:cs typeface="Arial"/>
            </a:endParaRPr>
          </a:p>
          <a:p>
            <a:pPr marL="274320" indent="-173355">
              <a:lnSpc>
                <a:spcPct val="100000"/>
              </a:lnSpc>
              <a:buChar char="•"/>
              <a:tabLst>
                <a:tab pos="274955" algn="l"/>
              </a:tabLst>
            </a:pPr>
            <a:r>
              <a:rPr sz="2000" dirty="0">
                <a:latin typeface="Arial"/>
                <a:cs typeface="Arial"/>
              </a:rPr>
              <a:t>Nei cicli, se </a:t>
            </a:r>
            <a:r>
              <a:rPr sz="2000" spc="-5" dirty="0">
                <a:latin typeface="Arial"/>
                <a:cs typeface="Arial"/>
              </a:rPr>
              <a:t>le istruzioni dell’intero </a:t>
            </a:r>
            <a:r>
              <a:rPr sz="2000" dirty="0">
                <a:latin typeface="Arial"/>
                <a:cs typeface="Arial"/>
              </a:rPr>
              <a:t>ciclo riescono a stare </a:t>
            </a:r>
            <a:r>
              <a:rPr sz="2000" spc="-5" dirty="0">
                <a:latin typeface="Arial"/>
                <a:cs typeface="Arial"/>
              </a:rPr>
              <a:t>nel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buffer</a:t>
            </a:r>
            <a:endParaRPr sz="2000">
              <a:latin typeface="Arial"/>
              <a:cs typeface="Arial"/>
            </a:endParaRPr>
          </a:p>
          <a:p>
            <a:pPr marL="27432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circolare, si ha un massimo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vantaggio.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265620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Parallelismo </a:t>
            </a:r>
            <a:r>
              <a:rPr dirty="0"/>
              <a:t>– </a:t>
            </a:r>
            <a:r>
              <a:rPr spc="-5" dirty="0"/>
              <a:t>Pipeline  Trattamento dei</a:t>
            </a:r>
            <a:r>
              <a:rPr spc="-20" dirty="0"/>
              <a:t> </a:t>
            </a:r>
            <a:r>
              <a:rPr dirty="0"/>
              <a:t>salti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98256" y="6273800"/>
            <a:ext cx="1974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10" dirty="0"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dirty="0"/>
              <a:t>I </a:t>
            </a:r>
            <a:r>
              <a:rPr spc="-5" dirty="0"/>
              <a:t>registri </a:t>
            </a:r>
            <a:r>
              <a:rPr dirty="0"/>
              <a:t>del</a:t>
            </a:r>
            <a:r>
              <a:rPr spc="-45" dirty="0"/>
              <a:t> </a:t>
            </a:r>
            <a:r>
              <a:rPr dirty="0"/>
              <a:t>processore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47028" y="44271"/>
            <a:ext cx="23895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Georgia"/>
                <a:cs typeface="Georgia"/>
              </a:rPr>
              <a:t>Dr.Ing. </a:t>
            </a:r>
            <a:r>
              <a:rPr sz="1600" i="1" spc="-10" dirty="0">
                <a:latin typeface="Georgia"/>
                <a:cs typeface="Georgia"/>
              </a:rPr>
              <a:t>Donato</a:t>
            </a:r>
            <a:r>
              <a:rPr sz="1600" i="1" spc="30" dirty="0">
                <a:latin typeface="Georgia"/>
                <a:cs typeface="Georgia"/>
              </a:rPr>
              <a:t> </a:t>
            </a:r>
            <a:r>
              <a:rPr sz="1600" i="1" spc="-5" dirty="0">
                <a:latin typeface="Georgia"/>
                <a:cs typeface="Georgia"/>
              </a:rPr>
              <a:t>Impedovo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71550" y="2060511"/>
            <a:ext cx="7345299" cy="42847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79119" y="1576792"/>
            <a:ext cx="254381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-40" dirty="0">
                <a:latin typeface="Malgun Gothic"/>
                <a:cs typeface="Malgun Gothic"/>
              </a:rPr>
              <a:t>Registro </a:t>
            </a:r>
            <a:r>
              <a:rPr sz="1650" i="1" spc="-25" dirty="0">
                <a:latin typeface="Malgun Gothic"/>
                <a:cs typeface="Malgun Gothic"/>
              </a:rPr>
              <a:t>i-flag </a:t>
            </a:r>
            <a:r>
              <a:rPr sz="1650" i="1" spc="-30" dirty="0">
                <a:latin typeface="Malgun Gothic"/>
                <a:cs typeface="Malgun Gothic"/>
              </a:rPr>
              <a:t>del</a:t>
            </a:r>
            <a:r>
              <a:rPr sz="1650" i="1" spc="50" dirty="0">
                <a:latin typeface="Malgun Gothic"/>
                <a:cs typeface="Malgun Gothic"/>
              </a:rPr>
              <a:t> </a:t>
            </a:r>
            <a:r>
              <a:rPr sz="1650" i="1" spc="-40" dirty="0">
                <a:latin typeface="Malgun Gothic"/>
                <a:cs typeface="Malgun Gothic"/>
              </a:rPr>
              <a:t>Pentium:</a:t>
            </a:r>
            <a:endParaRPr sz="165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6264" y="1718563"/>
            <a:ext cx="7504430" cy="35007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Predizione di salto </a:t>
            </a:r>
            <a:r>
              <a:rPr sz="2800" dirty="0">
                <a:latin typeface="Arial"/>
                <a:cs typeface="Arial"/>
              </a:rPr>
              <a:t>(branch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prediction)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462280" indent="-361315">
              <a:lnSpc>
                <a:spcPct val="100000"/>
              </a:lnSpc>
              <a:buChar char="•"/>
              <a:tabLst>
                <a:tab pos="462280" algn="l"/>
                <a:tab pos="462915" algn="l"/>
              </a:tabLst>
            </a:pPr>
            <a:r>
              <a:rPr sz="2800" dirty="0">
                <a:latin typeface="Arial"/>
                <a:cs typeface="Arial"/>
              </a:rPr>
              <a:t>Previsione </a:t>
            </a:r>
            <a:r>
              <a:rPr sz="2800" spc="-5" dirty="0">
                <a:latin typeface="Arial"/>
                <a:cs typeface="Arial"/>
              </a:rPr>
              <a:t>di </a:t>
            </a:r>
            <a:r>
              <a:rPr sz="2800" dirty="0">
                <a:latin typeface="Arial"/>
                <a:cs typeface="Arial"/>
              </a:rPr>
              <a:t>saltare </a:t>
            </a:r>
            <a:r>
              <a:rPr sz="2800" spc="-5" dirty="0">
                <a:latin typeface="Arial"/>
                <a:cs typeface="Arial"/>
              </a:rPr>
              <a:t>sempre </a:t>
            </a:r>
            <a:r>
              <a:rPr sz="1600" spc="-5" dirty="0">
                <a:latin typeface="Arial"/>
                <a:cs typeface="Arial"/>
              </a:rPr>
              <a:t>(approccio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statico)</a:t>
            </a:r>
            <a:endParaRPr sz="1600">
              <a:latin typeface="Arial"/>
              <a:cs typeface="Arial"/>
            </a:endParaRPr>
          </a:p>
          <a:p>
            <a:pPr marL="462280" indent="-361315">
              <a:lnSpc>
                <a:spcPct val="100000"/>
              </a:lnSpc>
              <a:buChar char="•"/>
              <a:tabLst>
                <a:tab pos="462280" algn="l"/>
                <a:tab pos="462915" algn="l"/>
              </a:tabLst>
            </a:pPr>
            <a:r>
              <a:rPr sz="2800" spc="-5" dirty="0">
                <a:latin typeface="Arial"/>
                <a:cs typeface="Arial"/>
              </a:rPr>
              <a:t>Previsione </a:t>
            </a:r>
            <a:r>
              <a:rPr sz="2800" dirty="0">
                <a:latin typeface="Arial"/>
                <a:cs typeface="Arial"/>
              </a:rPr>
              <a:t>di </a:t>
            </a:r>
            <a:r>
              <a:rPr sz="2800" spc="-5" dirty="0">
                <a:latin typeface="Arial"/>
                <a:cs typeface="Arial"/>
              </a:rPr>
              <a:t>non saltare mai </a:t>
            </a:r>
            <a:r>
              <a:rPr sz="1600" spc="-5" dirty="0">
                <a:latin typeface="Arial"/>
                <a:cs typeface="Arial"/>
              </a:rPr>
              <a:t>(approccio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statico)</a:t>
            </a:r>
            <a:endParaRPr sz="1600">
              <a:latin typeface="Arial"/>
              <a:cs typeface="Arial"/>
            </a:endParaRPr>
          </a:p>
          <a:p>
            <a:pPr marL="462280" indent="-361315">
              <a:lnSpc>
                <a:spcPct val="100000"/>
              </a:lnSpc>
              <a:buChar char="•"/>
              <a:tabLst>
                <a:tab pos="462280" algn="l"/>
                <a:tab pos="462915" algn="l"/>
              </a:tabLst>
            </a:pPr>
            <a:r>
              <a:rPr sz="2800" spc="-5" dirty="0">
                <a:latin typeface="Arial"/>
                <a:cs typeface="Arial"/>
              </a:rPr>
              <a:t>Previsione in </a:t>
            </a:r>
            <a:r>
              <a:rPr sz="2800" dirty="0">
                <a:latin typeface="Arial"/>
                <a:cs typeface="Arial"/>
              </a:rPr>
              <a:t>base </a:t>
            </a:r>
            <a:r>
              <a:rPr sz="2800" spc="-5" dirty="0">
                <a:latin typeface="Arial"/>
                <a:cs typeface="Arial"/>
              </a:rPr>
              <a:t>al codice operativo</a:t>
            </a:r>
            <a:r>
              <a:rPr sz="2800" spc="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(approccio</a:t>
            </a:r>
            <a:endParaRPr sz="1600">
              <a:latin typeface="Arial"/>
              <a:cs typeface="Arial"/>
            </a:endParaRPr>
          </a:p>
          <a:p>
            <a:pPr marL="462280">
              <a:lnSpc>
                <a:spcPct val="100000"/>
              </a:lnSpc>
              <a:spcBef>
                <a:spcPts val="60"/>
              </a:spcBef>
            </a:pPr>
            <a:r>
              <a:rPr sz="1600" spc="-5" dirty="0">
                <a:latin typeface="Arial"/>
                <a:cs typeface="Arial"/>
              </a:rPr>
              <a:t>statico)</a:t>
            </a:r>
            <a:endParaRPr sz="1600">
              <a:latin typeface="Arial"/>
              <a:cs typeface="Arial"/>
            </a:endParaRPr>
          </a:p>
          <a:p>
            <a:pPr marL="462280" indent="-361315">
              <a:lnSpc>
                <a:spcPct val="100000"/>
              </a:lnSpc>
              <a:spcBef>
                <a:spcPts val="1864"/>
              </a:spcBef>
              <a:buChar char="•"/>
              <a:tabLst>
                <a:tab pos="462280" algn="l"/>
                <a:tab pos="462915" algn="l"/>
              </a:tabLst>
            </a:pPr>
            <a:r>
              <a:rPr sz="2800" spc="-5" dirty="0">
                <a:latin typeface="Arial"/>
                <a:cs typeface="Arial"/>
              </a:rPr>
              <a:t>Bit </a:t>
            </a:r>
            <a:r>
              <a:rPr sz="2800" dirty="0">
                <a:latin typeface="Arial"/>
                <a:cs typeface="Arial"/>
              </a:rPr>
              <a:t>taken/not </a:t>
            </a:r>
            <a:r>
              <a:rPr sz="2800" spc="-5" dirty="0">
                <a:latin typeface="Arial"/>
                <a:cs typeface="Arial"/>
              </a:rPr>
              <a:t>taken </a:t>
            </a:r>
            <a:r>
              <a:rPr sz="1600" spc="-5" dirty="0">
                <a:latin typeface="Arial"/>
                <a:cs typeface="Arial"/>
              </a:rPr>
              <a:t>(approccio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dinamico)</a:t>
            </a:r>
            <a:endParaRPr sz="1600">
              <a:latin typeface="Arial"/>
              <a:cs typeface="Arial"/>
            </a:endParaRPr>
          </a:p>
          <a:p>
            <a:pPr marL="462280" indent="-361315">
              <a:lnSpc>
                <a:spcPct val="100000"/>
              </a:lnSpc>
              <a:buChar char="•"/>
              <a:tabLst>
                <a:tab pos="462280" algn="l"/>
                <a:tab pos="462915" algn="l"/>
              </a:tabLst>
            </a:pPr>
            <a:r>
              <a:rPr sz="2800" spc="-5" dirty="0">
                <a:latin typeface="Arial"/>
                <a:cs typeface="Arial"/>
              </a:rPr>
              <a:t>Tabella della </a:t>
            </a:r>
            <a:r>
              <a:rPr sz="2800" dirty="0">
                <a:latin typeface="Arial"/>
                <a:cs typeface="Arial"/>
              </a:rPr>
              <a:t>storia </a:t>
            </a:r>
            <a:r>
              <a:rPr sz="2800" spc="-5" dirty="0">
                <a:latin typeface="Arial"/>
                <a:cs typeface="Arial"/>
              </a:rPr>
              <a:t>dei </a:t>
            </a:r>
            <a:r>
              <a:rPr sz="2800" dirty="0">
                <a:latin typeface="Arial"/>
                <a:cs typeface="Arial"/>
              </a:rPr>
              <a:t>salti </a:t>
            </a:r>
            <a:r>
              <a:rPr sz="1600" spc="-5" dirty="0">
                <a:latin typeface="Arial"/>
                <a:cs typeface="Arial"/>
              </a:rPr>
              <a:t>(approccio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dinamico)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265620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Parallelismo </a:t>
            </a:r>
            <a:r>
              <a:rPr dirty="0"/>
              <a:t>– </a:t>
            </a:r>
            <a:r>
              <a:rPr spc="-5" dirty="0"/>
              <a:t>Pipeline  Trattamento dei</a:t>
            </a:r>
            <a:r>
              <a:rPr spc="-20" dirty="0"/>
              <a:t> </a:t>
            </a:r>
            <a:r>
              <a:rPr dirty="0"/>
              <a:t>salti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2218" y="1469262"/>
            <a:ext cx="6449060" cy="347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54025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Predizione di salto (branch prediction)  Bit taken/not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taken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50">
              <a:latin typeface="Times New Roman"/>
              <a:cs typeface="Times New Roman"/>
            </a:endParaRPr>
          </a:p>
          <a:p>
            <a:pPr marL="352425" marR="508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Ad </a:t>
            </a:r>
            <a:r>
              <a:rPr sz="2000" spc="-5" dirty="0">
                <a:latin typeface="Arial"/>
                <a:cs typeface="Arial"/>
              </a:rPr>
              <a:t>ogni istruzione di </a:t>
            </a:r>
            <a:r>
              <a:rPr sz="2000" dirty="0">
                <a:latin typeface="Arial"/>
                <a:cs typeface="Arial"/>
              </a:rPr>
              <a:t>salto </a:t>
            </a:r>
            <a:r>
              <a:rPr sz="2000" spc="-5" dirty="0">
                <a:latin typeface="Arial"/>
                <a:cs typeface="Arial"/>
              </a:rPr>
              <a:t>condizionato in </a:t>
            </a:r>
            <a:r>
              <a:rPr sz="2000" dirty="0">
                <a:latin typeface="Arial"/>
                <a:cs typeface="Arial"/>
              </a:rPr>
              <a:t>cache </a:t>
            </a:r>
            <a:r>
              <a:rPr sz="2000" spc="-5" dirty="0">
                <a:latin typeface="Arial"/>
                <a:cs typeface="Arial"/>
              </a:rPr>
              <a:t>viene  associato </a:t>
            </a:r>
            <a:r>
              <a:rPr sz="2000" dirty="0">
                <a:latin typeface="Arial"/>
                <a:cs typeface="Arial"/>
              </a:rPr>
              <a:t>un </a:t>
            </a:r>
            <a:r>
              <a:rPr sz="2000" spc="-5" dirty="0">
                <a:latin typeface="Arial"/>
                <a:cs typeface="Arial"/>
              </a:rPr>
              <a:t>bit </a:t>
            </a:r>
            <a:r>
              <a:rPr sz="2000" dirty="0">
                <a:latin typeface="Arial"/>
                <a:cs typeface="Arial"/>
              </a:rPr>
              <a:t>(taken/not taken) che memorizza </a:t>
            </a:r>
            <a:r>
              <a:rPr sz="2000" spc="-5" dirty="0">
                <a:latin typeface="Arial"/>
                <a:cs typeface="Arial"/>
              </a:rPr>
              <a:t>il  comportamento </a:t>
            </a:r>
            <a:r>
              <a:rPr sz="2000" dirty="0">
                <a:latin typeface="Arial"/>
                <a:cs typeface="Arial"/>
              </a:rPr>
              <a:t>recente </a:t>
            </a:r>
            <a:r>
              <a:rPr sz="2000" spc="-5" dirty="0">
                <a:latin typeface="Arial"/>
                <a:cs typeface="Arial"/>
              </a:rPr>
              <a:t>di quella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istruzione.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352425">
              <a:lnSpc>
                <a:spcPct val="100000"/>
              </a:lnSpc>
              <a:spcBef>
                <a:spcPts val="1705"/>
              </a:spcBef>
            </a:pPr>
            <a:r>
              <a:rPr sz="2000" dirty="0">
                <a:latin typeface="Arial"/>
                <a:cs typeface="Arial"/>
              </a:rPr>
              <a:t>Questa </a:t>
            </a:r>
            <a:r>
              <a:rPr sz="2000" spc="-5" dirty="0">
                <a:latin typeface="Arial"/>
                <a:cs typeface="Arial"/>
              </a:rPr>
              <a:t>informazione </a:t>
            </a:r>
            <a:r>
              <a:rPr sz="2000" dirty="0">
                <a:latin typeface="Arial"/>
                <a:cs typeface="Arial"/>
              </a:rPr>
              <a:t>viene </a:t>
            </a:r>
            <a:r>
              <a:rPr sz="2000" spc="-5" dirty="0">
                <a:latin typeface="Arial"/>
                <a:cs typeface="Arial"/>
              </a:rPr>
              <a:t>utilizzata per </a:t>
            </a:r>
            <a:r>
              <a:rPr sz="2000" dirty="0">
                <a:latin typeface="Arial"/>
                <a:cs typeface="Arial"/>
              </a:rPr>
              <a:t>anticipare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il</a:t>
            </a:r>
            <a:endParaRPr sz="2000">
              <a:latin typeface="Arial"/>
              <a:cs typeface="Arial"/>
            </a:endParaRPr>
          </a:p>
          <a:p>
            <a:pPr marL="35242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comportamento dell’istruzione di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salto.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265620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Parallelismo </a:t>
            </a:r>
            <a:r>
              <a:rPr dirty="0"/>
              <a:t>– </a:t>
            </a:r>
            <a:r>
              <a:rPr spc="-5" dirty="0"/>
              <a:t>Pipeline  Trattamento dei</a:t>
            </a:r>
            <a:r>
              <a:rPr spc="-20" dirty="0"/>
              <a:t> </a:t>
            </a:r>
            <a:r>
              <a:rPr dirty="0"/>
              <a:t>salti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7743" y="1459229"/>
            <a:ext cx="6932295" cy="4342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366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Malgun Gothic"/>
                <a:cs typeface="Malgun Gothic"/>
              </a:rPr>
              <a:t>Predizione </a:t>
            </a:r>
            <a:r>
              <a:rPr sz="2800" spc="-5" dirty="0">
                <a:latin typeface="Malgun Gothic"/>
                <a:cs typeface="Malgun Gothic"/>
              </a:rPr>
              <a:t>di </a:t>
            </a:r>
            <a:r>
              <a:rPr sz="2800" spc="-15" dirty="0">
                <a:latin typeface="Malgun Gothic"/>
                <a:cs typeface="Malgun Gothic"/>
              </a:rPr>
              <a:t>salto </a:t>
            </a:r>
            <a:r>
              <a:rPr sz="2800" spc="-5" dirty="0">
                <a:latin typeface="Malgun Gothic"/>
                <a:cs typeface="Malgun Gothic"/>
              </a:rPr>
              <a:t>(branch </a:t>
            </a:r>
            <a:r>
              <a:rPr sz="2800" spc="-15" dirty="0">
                <a:latin typeface="Malgun Gothic"/>
                <a:cs typeface="Malgun Gothic"/>
              </a:rPr>
              <a:t>prediction)  </a:t>
            </a:r>
            <a:r>
              <a:rPr sz="2800" spc="-55" dirty="0">
                <a:latin typeface="Malgun Gothic"/>
                <a:cs typeface="Malgun Gothic"/>
              </a:rPr>
              <a:t>Tabella </a:t>
            </a:r>
            <a:r>
              <a:rPr sz="2800" spc="-5" dirty="0">
                <a:latin typeface="Malgun Gothic"/>
                <a:cs typeface="Malgun Gothic"/>
              </a:rPr>
              <a:t>con la </a:t>
            </a:r>
            <a:r>
              <a:rPr sz="2800" spc="-10" dirty="0">
                <a:latin typeface="Malgun Gothic"/>
                <a:cs typeface="Malgun Gothic"/>
              </a:rPr>
              <a:t>storia </a:t>
            </a:r>
            <a:r>
              <a:rPr sz="2800" spc="-5" dirty="0">
                <a:latin typeface="Malgun Gothic"/>
                <a:cs typeface="Malgun Gothic"/>
              </a:rPr>
              <a:t>dei</a:t>
            </a:r>
            <a:r>
              <a:rPr sz="2800" spc="70" dirty="0">
                <a:latin typeface="Malgun Gothic"/>
                <a:cs typeface="Malgun Gothic"/>
              </a:rPr>
              <a:t> </a:t>
            </a:r>
            <a:r>
              <a:rPr sz="2800" spc="-10" dirty="0">
                <a:latin typeface="Malgun Gothic"/>
                <a:cs typeface="Malgun Gothic"/>
              </a:rPr>
              <a:t>salti.</a:t>
            </a:r>
            <a:endParaRPr sz="2800">
              <a:latin typeface="Malgun Gothic"/>
              <a:cs typeface="Malgun Gothic"/>
            </a:endParaRPr>
          </a:p>
          <a:p>
            <a:pPr marL="243840" marR="359410">
              <a:lnSpc>
                <a:spcPct val="150000"/>
              </a:lnSpc>
              <a:spcBef>
                <a:spcPts val="2785"/>
              </a:spcBef>
            </a:pPr>
            <a:r>
              <a:rPr sz="2400" spc="-5" dirty="0">
                <a:latin typeface="Malgun Gothic"/>
                <a:cs typeface="Malgun Gothic"/>
              </a:rPr>
              <a:t>Viene usata una tabella </a:t>
            </a:r>
            <a:r>
              <a:rPr sz="2400" dirty="0">
                <a:latin typeface="Malgun Gothic"/>
                <a:cs typeface="Malgun Gothic"/>
              </a:rPr>
              <a:t>con </a:t>
            </a:r>
            <a:r>
              <a:rPr sz="2400" spc="-5" dirty="0">
                <a:latin typeface="Malgun Gothic"/>
                <a:cs typeface="Malgun Gothic"/>
              </a:rPr>
              <a:t>la </a:t>
            </a:r>
            <a:r>
              <a:rPr sz="2400" spc="-10" dirty="0">
                <a:latin typeface="Malgun Gothic"/>
                <a:cs typeface="Malgun Gothic"/>
              </a:rPr>
              <a:t>storia </a:t>
            </a:r>
            <a:r>
              <a:rPr sz="2400" spc="-5" dirty="0">
                <a:latin typeface="Malgun Gothic"/>
                <a:cs typeface="Malgun Gothic"/>
              </a:rPr>
              <a:t>dei salti.  </a:t>
            </a:r>
            <a:r>
              <a:rPr sz="2400" dirty="0">
                <a:latin typeface="Malgun Gothic"/>
                <a:cs typeface="Malgun Gothic"/>
              </a:rPr>
              <a:t>Ciascuna </a:t>
            </a:r>
            <a:r>
              <a:rPr sz="2400" spc="-5" dirty="0">
                <a:latin typeface="Malgun Gothic"/>
                <a:cs typeface="Malgun Gothic"/>
              </a:rPr>
              <a:t>riga</a:t>
            </a:r>
            <a:r>
              <a:rPr sz="2400" dirty="0">
                <a:latin typeface="Malgun Gothic"/>
                <a:cs typeface="Malgun Gothic"/>
              </a:rPr>
              <a:t> contiene:</a:t>
            </a:r>
            <a:endParaRPr sz="2400">
              <a:latin typeface="Malgun Gothic"/>
              <a:cs typeface="Malgun Gothic"/>
            </a:endParaRPr>
          </a:p>
          <a:p>
            <a:pPr marL="586740" indent="-342900">
              <a:lnSpc>
                <a:spcPct val="100000"/>
              </a:lnSpc>
              <a:spcBef>
                <a:spcPts val="1445"/>
              </a:spcBef>
              <a:buAutoNum type="arabicParenR"/>
              <a:tabLst>
                <a:tab pos="587375" algn="l"/>
              </a:tabLst>
            </a:pPr>
            <a:r>
              <a:rPr sz="2400" spc="-5" dirty="0">
                <a:latin typeface="Malgun Gothic"/>
                <a:cs typeface="Malgun Gothic"/>
              </a:rPr>
              <a:t>l’indirizzo dell’istruzione di</a:t>
            </a:r>
            <a:r>
              <a:rPr sz="2400" spc="-45" dirty="0">
                <a:latin typeface="Malgun Gothic"/>
                <a:cs typeface="Malgun Gothic"/>
              </a:rPr>
              <a:t> </a:t>
            </a:r>
            <a:r>
              <a:rPr sz="2400" spc="-10" dirty="0">
                <a:latin typeface="Malgun Gothic"/>
                <a:cs typeface="Malgun Gothic"/>
              </a:rPr>
              <a:t>salto</a:t>
            </a:r>
            <a:endParaRPr sz="2400">
              <a:latin typeface="Malgun Gothic"/>
              <a:cs typeface="Malgun Gothic"/>
            </a:endParaRPr>
          </a:p>
          <a:p>
            <a:pPr marL="586740" indent="-342900">
              <a:lnSpc>
                <a:spcPct val="100000"/>
              </a:lnSpc>
              <a:spcBef>
                <a:spcPts val="1440"/>
              </a:spcBef>
              <a:buAutoNum type="arabicParenR"/>
              <a:tabLst>
                <a:tab pos="587375" algn="l"/>
              </a:tabLst>
            </a:pPr>
            <a:r>
              <a:rPr sz="2400" spc="-5" dirty="0">
                <a:latin typeface="Malgun Gothic"/>
                <a:cs typeface="Malgun Gothic"/>
              </a:rPr>
              <a:t>un </a:t>
            </a:r>
            <a:r>
              <a:rPr sz="2400" spc="5" dirty="0">
                <a:latin typeface="Malgun Gothic"/>
                <a:cs typeface="Malgun Gothic"/>
              </a:rPr>
              <a:t>certo </a:t>
            </a:r>
            <a:r>
              <a:rPr sz="2400" spc="-10" dirty="0">
                <a:latin typeface="Malgun Gothic"/>
                <a:cs typeface="Malgun Gothic"/>
              </a:rPr>
              <a:t>numero </a:t>
            </a:r>
            <a:r>
              <a:rPr sz="2400" spc="-5" dirty="0">
                <a:latin typeface="Malgun Gothic"/>
                <a:cs typeface="Malgun Gothic"/>
              </a:rPr>
              <a:t>di </a:t>
            </a:r>
            <a:r>
              <a:rPr sz="2400" dirty="0">
                <a:latin typeface="Malgun Gothic"/>
                <a:cs typeface="Malgun Gothic"/>
              </a:rPr>
              <a:t>bit </a:t>
            </a:r>
            <a:r>
              <a:rPr sz="2400" spc="-5" dirty="0">
                <a:latin typeface="Malgun Gothic"/>
                <a:cs typeface="Malgun Gothic"/>
              </a:rPr>
              <a:t>di</a:t>
            </a:r>
            <a:r>
              <a:rPr sz="2400" spc="10" dirty="0">
                <a:latin typeface="Malgun Gothic"/>
                <a:cs typeface="Malgun Gothic"/>
              </a:rPr>
              <a:t> </a:t>
            </a:r>
            <a:r>
              <a:rPr sz="2400" spc="-10" dirty="0">
                <a:latin typeface="Malgun Gothic"/>
                <a:cs typeface="Malgun Gothic"/>
              </a:rPr>
              <a:t>storia</a:t>
            </a:r>
            <a:endParaRPr sz="2400">
              <a:latin typeface="Malgun Gothic"/>
              <a:cs typeface="Malgun Gothic"/>
            </a:endParaRPr>
          </a:p>
          <a:p>
            <a:pPr marL="586740" marR="5080" indent="-342900">
              <a:lnSpc>
                <a:spcPct val="100000"/>
              </a:lnSpc>
              <a:spcBef>
                <a:spcPts val="1440"/>
              </a:spcBef>
              <a:buAutoNum type="arabicParenR"/>
              <a:tabLst>
                <a:tab pos="587375" algn="l"/>
              </a:tabLst>
            </a:pPr>
            <a:r>
              <a:rPr sz="2400" spc="-5" dirty="0">
                <a:latin typeface="Malgun Gothic"/>
                <a:cs typeface="Malgun Gothic"/>
              </a:rPr>
              <a:t>informazioni </a:t>
            </a:r>
            <a:r>
              <a:rPr sz="2400" spc="-10" dirty="0">
                <a:latin typeface="Malgun Gothic"/>
                <a:cs typeface="Malgun Gothic"/>
              </a:rPr>
              <a:t>circa </a:t>
            </a:r>
            <a:r>
              <a:rPr sz="2400" spc="-5" dirty="0">
                <a:latin typeface="Malgun Gothic"/>
                <a:cs typeface="Malgun Gothic"/>
              </a:rPr>
              <a:t>l’istruzione destinazione </a:t>
            </a:r>
            <a:r>
              <a:rPr sz="2400" dirty="0">
                <a:latin typeface="Malgun Gothic"/>
                <a:cs typeface="Malgun Gothic"/>
              </a:rPr>
              <a:t>(di  </a:t>
            </a:r>
            <a:r>
              <a:rPr sz="2400" spc="-10" dirty="0">
                <a:latin typeface="Malgun Gothic"/>
                <a:cs typeface="Malgun Gothic"/>
              </a:rPr>
              <a:t>solito </a:t>
            </a:r>
            <a:r>
              <a:rPr sz="2400" spc="-5" dirty="0">
                <a:latin typeface="Malgun Gothic"/>
                <a:cs typeface="Malgun Gothic"/>
              </a:rPr>
              <a:t>il </a:t>
            </a:r>
            <a:r>
              <a:rPr sz="2400" dirty="0">
                <a:latin typeface="Malgun Gothic"/>
                <a:cs typeface="Malgun Gothic"/>
              </a:rPr>
              <a:t>suo</a:t>
            </a:r>
            <a:r>
              <a:rPr sz="2400" spc="-15" dirty="0">
                <a:latin typeface="Malgun Gothic"/>
                <a:cs typeface="Malgun Gothic"/>
              </a:rPr>
              <a:t> </a:t>
            </a:r>
            <a:r>
              <a:rPr sz="2400" spc="-5" dirty="0">
                <a:latin typeface="Malgun Gothic"/>
                <a:cs typeface="Malgun Gothic"/>
              </a:rPr>
              <a:t>indirizzo)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265620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Parallelismo </a:t>
            </a:r>
            <a:r>
              <a:rPr dirty="0"/>
              <a:t>– </a:t>
            </a:r>
            <a:r>
              <a:rPr spc="-5" dirty="0"/>
              <a:t>Pipeline  Trattamento dei</a:t>
            </a:r>
            <a:r>
              <a:rPr spc="-20" dirty="0"/>
              <a:t> </a:t>
            </a:r>
            <a:r>
              <a:rPr dirty="0"/>
              <a:t>salti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3541" y="1665858"/>
            <a:ext cx="7816215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Salto </a:t>
            </a:r>
            <a:r>
              <a:rPr sz="2000" dirty="0">
                <a:latin typeface="Arial"/>
                <a:cs typeface="Arial"/>
              </a:rPr>
              <a:t>ritardato (delayed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branch)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2400"/>
              </a:spcBef>
            </a:pPr>
            <a:r>
              <a:rPr sz="2000" spc="-5" dirty="0">
                <a:latin typeface="Arial"/>
                <a:cs typeface="Arial"/>
              </a:rPr>
              <a:t>Ridisporre automaticamente le istruzioni all’interno di un programma  in </a:t>
            </a:r>
            <a:r>
              <a:rPr sz="2000" dirty="0">
                <a:latin typeface="Arial"/>
                <a:cs typeface="Arial"/>
              </a:rPr>
              <a:t>maniera tale che </a:t>
            </a:r>
            <a:r>
              <a:rPr sz="2000" spc="-5" dirty="0">
                <a:latin typeface="Arial"/>
                <a:cs typeface="Arial"/>
              </a:rPr>
              <a:t>le istruzioni di </a:t>
            </a:r>
            <a:r>
              <a:rPr sz="2000" dirty="0">
                <a:latin typeface="Arial"/>
                <a:cs typeface="Arial"/>
              </a:rPr>
              <a:t>salto si verifichino </a:t>
            </a:r>
            <a:r>
              <a:rPr sz="2000" spc="-5" dirty="0">
                <a:latin typeface="Arial"/>
                <a:cs typeface="Arial"/>
              </a:rPr>
              <a:t>in </a:t>
            </a:r>
            <a:r>
              <a:rPr sz="2000" dirty="0">
                <a:latin typeface="Arial"/>
                <a:cs typeface="Arial"/>
              </a:rPr>
              <a:t>ritardo </a:t>
            </a:r>
            <a:r>
              <a:rPr sz="2000" spc="-5" dirty="0">
                <a:latin typeface="Arial"/>
                <a:cs typeface="Arial"/>
              </a:rPr>
              <a:t>rispetto  al </a:t>
            </a:r>
            <a:r>
              <a:rPr sz="2000" dirty="0">
                <a:latin typeface="Arial"/>
                <a:cs typeface="Arial"/>
              </a:rPr>
              <a:t>momento </a:t>
            </a:r>
            <a:r>
              <a:rPr sz="2000" spc="-5" dirty="0">
                <a:latin typeface="Arial"/>
                <a:cs typeface="Arial"/>
              </a:rPr>
              <a:t>in </a:t>
            </a:r>
            <a:r>
              <a:rPr sz="2000" dirty="0">
                <a:latin typeface="Arial"/>
                <a:cs typeface="Arial"/>
              </a:rPr>
              <a:t>cui </a:t>
            </a:r>
            <a:r>
              <a:rPr sz="2000" spc="-5" dirty="0">
                <a:latin typeface="Arial"/>
                <a:cs typeface="Arial"/>
              </a:rPr>
              <a:t>effettivamente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desiderate.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265620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Parallelismo </a:t>
            </a:r>
            <a:r>
              <a:rPr dirty="0"/>
              <a:t>– </a:t>
            </a:r>
            <a:r>
              <a:rPr spc="-5" dirty="0"/>
              <a:t>Pipeline  Trattamento dei</a:t>
            </a:r>
            <a:r>
              <a:rPr spc="-20" dirty="0"/>
              <a:t> </a:t>
            </a:r>
            <a:r>
              <a:rPr dirty="0"/>
              <a:t>salti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6950" y="1519300"/>
            <a:ext cx="4613275" cy="2341499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6115" y="3818585"/>
            <a:ext cx="7390765" cy="292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Malgun Gothic"/>
                <a:cs typeface="Malgun Gothic"/>
              </a:rPr>
              <a:t>Multiprocessore</a:t>
            </a:r>
            <a:r>
              <a:rPr sz="2000" spc="-5" dirty="0">
                <a:latin typeface="Malgun Gothic"/>
                <a:cs typeface="Malgun Gothic"/>
              </a:rPr>
              <a:t>: Più </a:t>
            </a:r>
            <a:r>
              <a:rPr sz="2000" spc="-10" dirty="0">
                <a:latin typeface="Malgun Gothic"/>
                <a:cs typeface="Malgun Gothic"/>
              </a:rPr>
              <a:t>processori, </a:t>
            </a:r>
            <a:r>
              <a:rPr sz="2000" dirty="0">
                <a:latin typeface="Malgun Gothic"/>
                <a:cs typeface="Malgun Gothic"/>
              </a:rPr>
              <a:t>una</a:t>
            </a:r>
            <a:r>
              <a:rPr sz="2000" spc="-4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RAM</a:t>
            </a:r>
            <a:endParaRPr sz="2000">
              <a:latin typeface="Malgun Gothic"/>
              <a:cs typeface="Malgun Gothic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latin typeface="Malgun Gothic"/>
                <a:cs typeface="Malgun Gothic"/>
              </a:rPr>
              <a:t>E’ necessario </a:t>
            </a:r>
            <a:r>
              <a:rPr sz="2000" dirty="0">
                <a:latin typeface="Malgun Gothic"/>
                <a:cs typeface="Malgun Gothic"/>
              </a:rPr>
              <a:t>che </a:t>
            </a:r>
            <a:r>
              <a:rPr sz="2000" spc="-5" dirty="0">
                <a:latin typeface="Malgun Gothic"/>
                <a:cs typeface="Malgun Gothic"/>
              </a:rPr>
              <a:t>le CPU siano sincronizzate per </a:t>
            </a:r>
            <a:r>
              <a:rPr sz="2000" spc="-10" dirty="0">
                <a:latin typeface="Malgun Gothic"/>
                <a:cs typeface="Malgun Gothic"/>
              </a:rPr>
              <a:t>evitare </a:t>
            </a:r>
            <a:r>
              <a:rPr sz="2000" dirty="0">
                <a:latin typeface="Malgun Gothic"/>
                <a:cs typeface="Malgun Gothic"/>
              </a:rPr>
              <a:t>conflitti  </a:t>
            </a:r>
            <a:r>
              <a:rPr sz="2000" spc="-5" dirty="0">
                <a:latin typeface="Malgun Gothic"/>
                <a:cs typeface="Malgun Gothic"/>
              </a:rPr>
              <a:t>nelle operazioni sulla </a:t>
            </a:r>
            <a:r>
              <a:rPr sz="2000" dirty="0">
                <a:latin typeface="Malgun Gothic"/>
                <a:cs typeface="Malgun Gothic"/>
              </a:rPr>
              <a:t>memoria</a:t>
            </a:r>
            <a:r>
              <a:rPr sz="2000" spc="-20" dirty="0">
                <a:latin typeface="Malgun Gothic"/>
                <a:cs typeface="Malgun Gothic"/>
              </a:rPr>
              <a:t> </a:t>
            </a:r>
            <a:r>
              <a:rPr sz="2000" spc="-5" dirty="0">
                <a:latin typeface="Malgun Gothic"/>
                <a:cs typeface="Malgun Gothic"/>
              </a:rPr>
              <a:t>condivisa.</a:t>
            </a:r>
            <a:endParaRPr sz="2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Malgun Gothic"/>
                <a:cs typeface="Malgun Gothic"/>
              </a:rPr>
              <a:t>CPU fortemente</a:t>
            </a:r>
            <a:r>
              <a:rPr sz="2000" b="1" spc="-50" dirty="0">
                <a:latin typeface="Malgun Gothic"/>
                <a:cs typeface="Malgun Gothic"/>
              </a:rPr>
              <a:t> </a:t>
            </a:r>
            <a:r>
              <a:rPr sz="2000" b="1" spc="-5" dirty="0">
                <a:latin typeface="Malgun Gothic"/>
                <a:cs typeface="Malgun Gothic"/>
              </a:rPr>
              <a:t>accoppiate.</a:t>
            </a:r>
            <a:endParaRPr sz="2000">
              <a:latin typeface="Malgun Gothic"/>
              <a:cs typeface="Malgun Gothic"/>
            </a:endParaRPr>
          </a:p>
          <a:p>
            <a:pPr marL="12700">
              <a:lnSpc>
                <a:spcPts val="2220"/>
              </a:lnSpc>
              <a:spcBef>
                <a:spcPts val="2300"/>
              </a:spcBef>
            </a:pPr>
            <a:r>
              <a:rPr sz="1900" i="1" spc="-70" dirty="0">
                <a:latin typeface="Malgun Gothic"/>
                <a:cs typeface="Malgun Gothic"/>
              </a:rPr>
              <a:t>Ad</a:t>
            </a:r>
            <a:r>
              <a:rPr sz="1900" i="1" spc="-30" dirty="0">
                <a:latin typeface="Malgun Gothic"/>
                <a:cs typeface="Malgun Gothic"/>
              </a:rPr>
              <a:t> </a:t>
            </a:r>
            <a:r>
              <a:rPr sz="1900" i="1" spc="-55" dirty="0">
                <a:latin typeface="Malgun Gothic"/>
                <a:cs typeface="Malgun Gothic"/>
              </a:rPr>
              <a:t>esempio:</a:t>
            </a:r>
            <a:endParaRPr sz="1900">
              <a:latin typeface="Malgun Gothic"/>
              <a:cs typeface="Malgun Gothic"/>
            </a:endParaRPr>
          </a:p>
          <a:p>
            <a:pPr marL="12700" marR="96520">
              <a:lnSpc>
                <a:spcPct val="94800"/>
              </a:lnSpc>
              <a:spcBef>
                <a:spcPts val="55"/>
              </a:spcBef>
            </a:pPr>
            <a:r>
              <a:rPr sz="1900" i="1" spc="-55" dirty="0">
                <a:latin typeface="Malgun Gothic"/>
                <a:cs typeface="Malgun Gothic"/>
              </a:rPr>
              <a:t>Se </a:t>
            </a:r>
            <a:r>
              <a:rPr sz="1900" i="1" spc="-50" dirty="0">
                <a:latin typeface="Malgun Gothic"/>
                <a:cs typeface="Malgun Gothic"/>
              </a:rPr>
              <a:t>nella </a:t>
            </a:r>
            <a:r>
              <a:rPr sz="1900" i="1" spc="-60" dirty="0">
                <a:latin typeface="Malgun Gothic"/>
                <a:cs typeface="Malgun Gothic"/>
              </a:rPr>
              <a:t>memoria </a:t>
            </a:r>
            <a:r>
              <a:rPr sz="1900" i="1" spc="-55" dirty="0">
                <a:latin typeface="Malgun Gothic"/>
                <a:cs typeface="Malgun Gothic"/>
              </a:rPr>
              <a:t>è contenuta </a:t>
            </a:r>
            <a:r>
              <a:rPr sz="1900" i="1" spc="-60" dirty="0">
                <a:latin typeface="Malgun Gothic"/>
                <a:cs typeface="Malgun Gothic"/>
              </a:rPr>
              <a:t>una </a:t>
            </a:r>
            <a:r>
              <a:rPr sz="1900" i="1" spc="-65" dirty="0">
                <a:latin typeface="Malgun Gothic"/>
                <a:cs typeface="Malgun Gothic"/>
              </a:rPr>
              <a:t>immagine </a:t>
            </a:r>
            <a:r>
              <a:rPr sz="1900" i="1" spc="-60" dirty="0">
                <a:latin typeface="Malgun Gothic"/>
                <a:cs typeface="Malgun Gothic"/>
              </a:rPr>
              <a:t>da </a:t>
            </a:r>
            <a:r>
              <a:rPr sz="1900" i="1" spc="-55" dirty="0">
                <a:latin typeface="Malgun Gothic"/>
                <a:cs typeface="Malgun Gothic"/>
              </a:rPr>
              <a:t>elaborare è </a:t>
            </a:r>
            <a:r>
              <a:rPr sz="1900" i="1" spc="-50" dirty="0">
                <a:latin typeface="Malgun Gothic"/>
                <a:cs typeface="Malgun Gothic"/>
              </a:rPr>
              <a:t>possibile  affidare </a:t>
            </a:r>
            <a:r>
              <a:rPr sz="1900" i="1" spc="-60" dirty="0">
                <a:latin typeface="Malgun Gothic"/>
                <a:cs typeface="Malgun Gothic"/>
              </a:rPr>
              <a:t>una </a:t>
            </a:r>
            <a:r>
              <a:rPr sz="1900" i="1" spc="-55" dirty="0">
                <a:latin typeface="Malgun Gothic"/>
                <a:cs typeface="Malgun Gothic"/>
              </a:rPr>
              <a:t>sezione </a:t>
            </a:r>
            <a:r>
              <a:rPr sz="1900" i="1" spc="-50" dirty="0">
                <a:latin typeface="Malgun Gothic"/>
                <a:cs typeface="Malgun Gothic"/>
              </a:rPr>
              <a:t>della </a:t>
            </a:r>
            <a:r>
              <a:rPr sz="1900" i="1" spc="-60" dirty="0">
                <a:latin typeface="Malgun Gothic"/>
                <a:cs typeface="Malgun Gothic"/>
              </a:rPr>
              <a:t>immagine ad </a:t>
            </a:r>
            <a:r>
              <a:rPr sz="1900" i="1" spc="-55" dirty="0">
                <a:latin typeface="Malgun Gothic"/>
                <a:cs typeface="Malgun Gothic"/>
              </a:rPr>
              <a:t>ogni </a:t>
            </a:r>
            <a:r>
              <a:rPr sz="1900" i="1" spc="-65" dirty="0">
                <a:latin typeface="Malgun Gothic"/>
                <a:cs typeface="Malgun Gothic"/>
              </a:rPr>
              <a:t>CPU </a:t>
            </a:r>
            <a:r>
              <a:rPr sz="1900" i="1" spc="-55" dirty="0">
                <a:latin typeface="Malgun Gothic"/>
                <a:cs typeface="Malgun Gothic"/>
              </a:rPr>
              <a:t>che </a:t>
            </a:r>
            <a:r>
              <a:rPr sz="1900" i="1" spc="-60" dirty="0">
                <a:latin typeface="Malgun Gothic"/>
                <a:cs typeface="Malgun Gothic"/>
              </a:rPr>
              <a:t>eseguirebbe </a:t>
            </a:r>
            <a:r>
              <a:rPr sz="1900" i="1" spc="-30" dirty="0">
                <a:latin typeface="Malgun Gothic"/>
                <a:cs typeface="Malgun Gothic"/>
              </a:rPr>
              <a:t>il  </a:t>
            </a:r>
            <a:r>
              <a:rPr sz="1900" i="1" spc="-65" dirty="0">
                <a:latin typeface="Malgun Gothic"/>
                <a:cs typeface="Malgun Gothic"/>
              </a:rPr>
              <a:t>medesimo </a:t>
            </a:r>
            <a:r>
              <a:rPr sz="1900" i="1" spc="-70" dirty="0">
                <a:latin typeface="Malgun Gothic"/>
                <a:cs typeface="Malgun Gothic"/>
              </a:rPr>
              <a:t>programma </a:t>
            </a:r>
            <a:r>
              <a:rPr sz="1900" i="1" spc="-50" dirty="0">
                <a:latin typeface="Malgun Gothic"/>
                <a:cs typeface="Malgun Gothic"/>
              </a:rPr>
              <a:t>delle </a:t>
            </a:r>
            <a:r>
              <a:rPr sz="1900" i="1" spc="-45" dirty="0">
                <a:latin typeface="Malgun Gothic"/>
                <a:cs typeface="Malgun Gothic"/>
              </a:rPr>
              <a:t>altre sulla </a:t>
            </a:r>
            <a:r>
              <a:rPr sz="1900" i="1" spc="-55" dirty="0">
                <a:latin typeface="Malgun Gothic"/>
                <a:cs typeface="Malgun Gothic"/>
              </a:rPr>
              <a:t>sezione </a:t>
            </a:r>
            <a:r>
              <a:rPr sz="1900" i="1" spc="-45" dirty="0">
                <a:latin typeface="Malgun Gothic"/>
                <a:cs typeface="Malgun Gothic"/>
              </a:rPr>
              <a:t>di </a:t>
            </a:r>
            <a:r>
              <a:rPr sz="1900" i="1" spc="-65" dirty="0">
                <a:latin typeface="Malgun Gothic"/>
                <a:cs typeface="Malgun Gothic"/>
              </a:rPr>
              <a:t>immagine </a:t>
            </a:r>
            <a:r>
              <a:rPr sz="1900" i="1" spc="-60" dirty="0">
                <a:latin typeface="Malgun Gothic"/>
                <a:cs typeface="Malgun Gothic"/>
              </a:rPr>
              <a:t>ad </a:t>
            </a:r>
            <a:r>
              <a:rPr sz="1900" i="1" spc="-55" dirty="0">
                <a:latin typeface="Malgun Gothic"/>
                <a:cs typeface="Malgun Gothic"/>
              </a:rPr>
              <a:t>essa  </a:t>
            </a:r>
            <a:r>
              <a:rPr sz="1900" i="1" spc="-45" dirty="0">
                <a:latin typeface="Malgun Gothic"/>
                <a:cs typeface="Malgun Gothic"/>
              </a:rPr>
              <a:t>affidata, </a:t>
            </a:r>
            <a:r>
              <a:rPr sz="1900" i="1" spc="-55" dirty="0">
                <a:latin typeface="Malgun Gothic"/>
                <a:cs typeface="Malgun Gothic"/>
              </a:rPr>
              <a:t>riducendo </a:t>
            </a:r>
            <a:r>
              <a:rPr sz="1900" i="1" spc="-30" dirty="0">
                <a:latin typeface="Malgun Gothic"/>
                <a:cs typeface="Malgun Gothic"/>
              </a:rPr>
              <a:t>il </a:t>
            </a:r>
            <a:r>
              <a:rPr sz="1900" i="1" spc="-65" dirty="0">
                <a:latin typeface="Malgun Gothic"/>
                <a:cs typeface="Malgun Gothic"/>
              </a:rPr>
              <a:t>tempo </a:t>
            </a:r>
            <a:r>
              <a:rPr sz="1900" i="1" spc="-45" dirty="0">
                <a:latin typeface="Malgun Gothic"/>
                <a:cs typeface="Malgun Gothic"/>
              </a:rPr>
              <a:t>di </a:t>
            </a:r>
            <a:r>
              <a:rPr sz="1900" i="1" spc="-55" dirty="0">
                <a:latin typeface="Malgun Gothic"/>
                <a:cs typeface="Malgun Gothic"/>
              </a:rPr>
              <a:t>elaborazione</a:t>
            </a:r>
            <a:r>
              <a:rPr sz="1900" i="1" spc="30" dirty="0">
                <a:latin typeface="Malgun Gothic"/>
                <a:cs typeface="Malgun Gothic"/>
              </a:rPr>
              <a:t> </a:t>
            </a:r>
            <a:r>
              <a:rPr sz="1900" i="1" spc="-55" dirty="0">
                <a:latin typeface="Malgun Gothic"/>
                <a:cs typeface="Malgun Gothic"/>
              </a:rPr>
              <a:t>dell’immagine</a:t>
            </a:r>
            <a:endParaRPr sz="19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Multiprocessori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8300" y="1755775"/>
            <a:ext cx="3997325" cy="2879725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0415" y="1670431"/>
            <a:ext cx="7969250" cy="4459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12235" marR="18923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Malgun Gothic"/>
                <a:cs typeface="Malgun Gothic"/>
              </a:rPr>
              <a:t>Più CPU </a:t>
            </a:r>
            <a:r>
              <a:rPr sz="2000" spc="-5" dirty="0">
                <a:latin typeface="Malgun Gothic"/>
                <a:cs typeface="Malgun Gothic"/>
              </a:rPr>
              <a:t>dotate di </a:t>
            </a:r>
            <a:r>
              <a:rPr sz="2000" dirty="0">
                <a:latin typeface="Malgun Gothic"/>
                <a:cs typeface="Malgun Gothic"/>
              </a:rPr>
              <a:t>una memoria  </a:t>
            </a:r>
            <a:r>
              <a:rPr sz="2000" spc="-10" dirty="0">
                <a:latin typeface="Malgun Gothic"/>
                <a:cs typeface="Malgun Gothic"/>
              </a:rPr>
              <a:t>privata </a:t>
            </a:r>
            <a:r>
              <a:rPr sz="2000" spc="-5" dirty="0">
                <a:latin typeface="Malgun Gothic"/>
                <a:cs typeface="Malgun Gothic"/>
              </a:rPr>
              <a:t>nel </a:t>
            </a:r>
            <a:r>
              <a:rPr sz="2000" dirty="0">
                <a:latin typeface="Malgun Gothic"/>
                <a:cs typeface="Malgun Gothic"/>
              </a:rPr>
              <a:t>quale </a:t>
            </a:r>
            <a:r>
              <a:rPr sz="2000" spc="-5" dirty="0">
                <a:latin typeface="Malgun Gothic"/>
                <a:cs typeface="Malgun Gothic"/>
              </a:rPr>
              <a:t>vengono  </a:t>
            </a:r>
            <a:r>
              <a:rPr sz="2000" dirty="0">
                <a:latin typeface="Malgun Gothic"/>
                <a:cs typeface="Malgun Gothic"/>
              </a:rPr>
              <a:t>contenuti dati che non </a:t>
            </a:r>
            <a:r>
              <a:rPr sz="2000" spc="-5" dirty="0">
                <a:latin typeface="Malgun Gothic"/>
                <a:cs typeface="Malgun Gothic"/>
              </a:rPr>
              <a:t>sono  condivisi </a:t>
            </a:r>
            <a:r>
              <a:rPr sz="2000" dirty="0">
                <a:latin typeface="Malgun Gothic"/>
                <a:cs typeface="Malgun Gothic"/>
              </a:rPr>
              <a:t>ma </a:t>
            </a:r>
            <a:r>
              <a:rPr sz="2000" spc="-5" dirty="0">
                <a:latin typeface="Malgun Gothic"/>
                <a:cs typeface="Malgun Gothic"/>
              </a:rPr>
              <a:t>utili</a:t>
            </a:r>
            <a:r>
              <a:rPr sz="2000" spc="-60" dirty="0">
                <a:latin typeface="Malgun Gothic"/>
                <a:cs typeface="Malgun Gothic"/>
              </a:rPr>
              <a:t> </a:t>
            </a:r>
            <a:r>
              <a:rPr sz="2000" spc="-15" dirty="0">
                <a:latin typeface="Malgun Gothic"/>
                <a:cs typeface="Malgun Gothic"/>
              </a:rPr>
              <a:t>all’elaborazione.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912235" marR="5080">
              <a:lnSpc>
                <a:spcPct val="100000"/>
              </a:lnSpc>
            </a:pPr>
            <a:r>
              <a:rPr sz="2000" spc="-5" dirty="0">
                <a:latin typeface="Malgun Gothic"/>
                <a:cs typeface="Malgun Gothic"/>
              </a:rPr>
              <a:t>Il </a:t>
            </a:r>
            <a:r>
              <a:rPr sz="2000" dirty="0">
                <a:latin typeface="Malgun Gothic"/>
                <a:cs typeface="Malgun Gothic"/>
              </a:rPr>
              <a:t>minor </a:t>
            </a:r>
            <a:r>
              <a:rPr sz="2000" spc="-5" dirty="0">
                <a:latin typeface="Malgun Gothic"/>
                <a:cs typeface="Malgun Gothic"/>
              </a:rPr>
              <a:t>scambio sul </a:t>
            </a:r>
            <a:r>
              <a:rPr sz="2000" dirty="0">
                <a:latin typeface="Malgun Gothic"/>
                <a:cs typeface="Malgun Gothic"/>
              </a:rPr>
              <a:t>bus </a:t>
            </a:r>
            <a:r>
              <a:rPr sz="2000" spc="-5" dirty="0">
                <a:latin typeface="Malgun Gothic"/>
                <a:cs typeface="Malgun Gothic"/>
              </a:rPr>
              <a:t>rende</a:t>
            </a:r>
            <a:r>
              <a:rPr sz="2000" spc="-10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più  </a:t>
            </a:r>
            <a:r>
              <a:rPr sz="2000" spc="-5" dirty="0">
                <a:latin typeface="Malgun Gothic"/>
                <a:cs typeface="Malgun Gothic"/>
              </a:rPr>
              <a:t>veloce</a:t>
            </a:r>
            <a:r>
              <a:rPr sz="2000" spc="-15" dirty="0">
                <a:latin typeface="Malgun Gothic"/>
                <a:cs typeface="Malgun Gothic"/>
              </a:rPr>
              <a:t> </a:t>
            </a:r>
            <a:r>
              <a:rPr sz="2000" spc="-20" dirty="0">
                <a:latin typeface="Malgun Gothic"/>
                <a:cs typeface="Malgun Gothic"/>
              </a:rPr>
              <a:t>l’esecuzione.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912235" marR="305435">
              <a:lnSpc>
                <a:spcPct val="100000"/>
              </a:lnSpc>
              <a:spcBef>
                <a:spcPts val="5"/>
              </a:spcBef>
            </a:pPr>
            <a:r>
              <a:rPr sz="2000" spc="-45" dirty="0">
                <a:latin typeface="Malgun Gothic"/>
                <a:cs typeface="Malgun Gothic"/>
              </a:rPr>
              <a:t>L’area </a:t>
            </a:r>
            <a:r>
              <a:rPr sz="2000" spc="-5" dirty="0">
                <a:latin typeface="Malgun Gothic"/>
                <a:cs typeface="Malgun Gothic"/>
              </a:rPr>
              <a:t>condivisa </a:t>
            </a:r>
            <a:r>
              <a:rPr sz="2000" dirty="0">
                <a:latin typeface="Malgun Gothic"/>
                <a:cs typeface="Malgun Gothic"/>
              </a:rPr>
              <a:t>è </a:t>
            </a:r>
            <a:r>
              <a:rPr sz="2000" spc="-5" dirty="0">
                <a:latin typeface="Malgun Gothic"/>
                <a:cs typeface="Malgun Gothic"/>
              </a:rPr>
              <a:t>utilizzata per  contenere, </a:t>
            </a:r>
            <a:r>
              <a:rPr sz="2000" dirty="0">
                <a:latin typeface="Malgun Gothic"/>
                <a:cs typeface="Malgun Gothic"/>
              </a:rPr>
              <a:t>ad </a:t>
            </a:r>
            <a:r>
              <a:rPr sz="2000" spc="-5" dirty="0">
                <a:latin typeface="Malgun Gothic"/>
                <a:cs typeface="Malgun Gothic"/>
              </a:rPr>
              <a:t>esempio, il </a:t>
            </a:r>
            <a:r>
              <a:rPr sz="2000" dirty="0">
                <a:latin typeface="Malgun Gothic"/>
                <a:cs typeface="Malgun Gothic"/>
              </a:rPr>
              <a:t>codice  </a:t>
            </a:r>
            <a:r>
              <a:rPr sz="2000" spc="-5" dirty="0">
                <a:latin typeface="Malgun Gothic"/>
                <a:cs typeface="Malgun Gothic"/>
              </a:rPr>
              <a:t>del programma da</a:t>
            </a:r>
            <a:r>
              <a:rPr sz="2000" spc="-55" dirty="0">
                <a:latin typeface="Malgun Gothic"/>
                <a:cs typeface="Malgun Gothic"/>
              </a:rPr>
              <a:t> </a:t>
            </a:r>
            <a:r>
              <a:rPr sz="2000" spc="-10" dirty="0">
                <a:latin typeface="Malgun Gothic"/>
                <a:cs typeface="Malgun Gothic"/>
              </a:rPr>
              <a:t>eseguire.</a:t>
            </a:r>
            <a:endParaRPr sz="2000">
              <a:latin typeface="Malgun Gothic"/>
              <a:cs typeface="Malgun Gothic"/>
            </a:endParaRPr>
          </a:p>
          <a:p>
            <a:pPr marL="12700" marR="294005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Malgun Gothic"/>
                <a:cs typeface="Malgun Gothic"/>
              </a:rPr>
              <a:t>Le </a:t>
            </a:r>
            <a:r>
              <a:rPr sz="2000" b="1" dirty="0">
                <a:latin typeface="Malgun Gothic"/>
                <a:cs typeface="Malgun Gothic"/>
              </a:rPr>
              <a:t>CPU </a:t>
            </a:r>
            <a:r>
              <a:rPr sz="2000" b="1" spc="-5" dirty="0">
                <a:latin typeface="Malgun Gothic"/>
                <a:cs typeface="Malgun Gothic"/>
              </a:rPr>
              <a:t>sono debolmente connesse, </a:t>
            </a:r>
            <a:r>
              <a:rPr sz="2000" spc="-5" dirty="0">
                <a:latin typeface="Malgun Gothic"/>
                <a:cs typeface="Malgun Gothic"/>
              </a:rPr>
              <a:t>la </a:t>
            </a:r>
            <a:r>
              <a:rPr sz="2000" dirty="0">
                <a:latin typeface="Malgun Gothic"/>
                <a:cs typeface="Malgun Gothic"/>
              </a:rPr>
              <a:t>comunicazione </a:t>
            </a:r>
            <a:r>
              <a:rPr sz="2000" spc="-5" dirty="0">
                <a:latin typeface="Malgun Gothic"/>
                <a:cs typeface="Malgun Gothic"/>
              </a:rPr>
              <a:t>fra di </a:t>
            </a:r>
            <a:r>
              <a:rPr sz="2000" spc="-10" dirty="0">
                <a:latin typeface="Malgun Gothic"/>
                <a:cs typeface="Malgun Gothic"/>
              </a:rPr>
              <a:t>loro  </a:t>
            </a:r>
            <a:r>
              <a:rPr sz="2000" spc="-5" dirty="0">
                <a:latin typeface="Malgun Gothic"/>
                <a:cs typeface="Malgun Gothic"/>
              </a:rPr>
              <a:t>avviene attraverso l’uso di messaggi </a:t>
            </a:r>
            <a:r>
              <a:rPr sz="2000" dirty="0">
                <a:latin typeface="Malgun Gothic"/>
                <a:cs typeface="Malgun Gothic"/>
              </a:rPr>
              <a:t>che </a:t>
            </a:r>
            <a:r>
              <a:rPr sz="2000" spc="-5" dirty="0">
                <a:latin typeface="Malgun Gothic"/>
                <a:cs typeface="Malgun Gothic"/>
              </a:rPr>
              <a:t>viaggiano sul </a:t>
            </a:r>
            <a:r>
              <a:rPr sz="2000" dirty="0">
                <a:latin typeface="Malgun Gothic"/>
                <a:cs typeface="Malgun Gothic"/>
              </a:rPr>
              <a:t>bus che </a:t>
            </a:r>
            <a:r>
              <a:rPr sz="2000" spc="-5" dirty="0">
                <a:latin typeface="Malgun Gothic"/>
                <a:cs typeface="Malgun Gothic"/>
              </a:rPr>
              <a:t>le  </a:t>
            </a:r>
            <a:r>
              <a:rPr sz="2000" dirty="0">
                <a:latin typeface="Malgun Gothic"/>
                <a:cs typeface="Malgun Gothic"/>
              </a:rPr>
              <a:t>collega.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MultiComputer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11642" y="6303390"/>
            <a:ext cx="283845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10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16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4843" y="1669440"/>
            <a:ext cx="4757420" cy="40925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latin typeface="Arial"/>
                <a:cs typeface="Arial"/>
              </a:rPr>
              <a:t>Un </a:t>
            </a:r>
            <a:r>
              <a:rPr sz="1600" spc="-5" dirty="0">
                <a:latin typeface="Arial"/>
                <a:cs typeface="Arial"/>
              </a:rPr>
              <a:t>calcolatore con molti</a:t>
            </a:r>
            <a:r>
              <a:rPr sz="1600" spc="-10" dirty="0">
                <a:latin typeface="Arial"/>
                <a:cs typeface="Arial"/>
              </a:rPr>
              <a:t> processori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I processori condividono le stesse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risorse</a:t>
            </a:r>
            <a:endParaRPr sz="1600">
              <a:latin typeface="Arial"/>
              <a:cs typeface="Arial"/>
            </a:endParaRPr>
          </a:p>
          <a:p>
            <a:pPr marL="355600" marR="304165" indent="-342900">
              <a:lnSpc>
                <a:spcPct val="110000"/>
              </a:lnSpc>
              <a:spcBef>
                <a:spcPts val="390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Tutti i processori possono </a:t>
            </a:r>
            <a:r>
              <a:rPr sz="1600" spc="-10" dirty="0">
                <a:latin typeface="Arial"/>
                <a:cs typeface="Arial"/>
              </a:rPr>
              <a:t>effettuare </a:t>
            </a:r>
            <a:r>
              <a:rPr sz="1600" spc="-5" dirty="0">
                <a:latin typeface="Arial"/>
                <a:cs typeface="Arial"/>
              </a:rPr>
              <a:t>le stesse  funzioni</a:t>
            </a:r>
            <a:endParaRPr sz="1600">
              <a:latin typeface="Arial"/>
              <a:cs typeface="Arial"/>
            </a:endParaRPr>
          </a:p>
          <a:p>
            <a:pPr marL="355600" marR="274955" indent="-342900">
              <a:lnSpc>
                <a:spcPct val="110000"/>
              </a:lnSpc>
              <a:spcBef>
                <a:spcPts val="380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latin typeface="Arial"/>
                <a:cs typeface="Arial"/>
              </a:rPr>
              <a:t>Ogni </a:t>
            </a:r>
            <a:r>
              <a:rPr sz="1600" spc="-5" dirty="0">
                <a:latin typeface="Arial"/>
                <a:cs typeface="Arial"/>
              </a:rPr>
              <a:t>processore </a:t>
            </a:r>
            <a:r>
              <a:rPr sz="1600" spc="-10" dirty="0">
                <a:latin typeface="Arial"/>
                <a:cs typeface="Arial"/>
              </a:rPr>
              <a:t>esegue una </a:t>
            </a:r>
            <a:r>
              <a:rPr sz="1600" spc="-5" dirty="0">
                <a:latin typeface="Arial"/>
                <a:cs typeface="Arial"/>
              </a:rPr>
              <a:t>stessa copia </a:t>
            </a:r>
            <a:r>
              <a:rPr sz="1600" spc="-10" dirty="0">
                <a:latin typeface="Arial"/>
                <a:cs typeface="Arial"/>
              </a:rPr>
              <a:t>del  </a:t>
            </a:r>
            <a:r>
              <a:rPr sz="1600" spc="-5" dirty="0">
                <a:latin typeface="Arial"/>
                <a:cs typeface="Arial"/>
              </a:rPr>
              <a:t>SO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70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Vantaggi:</a:t>
            </a:r>
            <a:endParaRPr sz="1600">
              <a:latin typeface="Arial"/>
              <a:cs typeface="Arial"/>
            </a:endParaRPr>
          </a:p>
          <a:p>
            <a:pPr marL="1155700" marR="654685" lvl="1" indent="-228600">
              <a:lnSpc>
                <a:spcPct val="79500"/>
              </a:lnSpc>
              <a:spcBef>
                <a:spcPts val="555"/>
              </a:spcBef>
              <a:buSzPct val="96551"/>
              <a:buFont typeface="Arial"/>
              <a:buChar char="•"/>
              <a:tabLst>
                <a:tab pos="1155065" algn="l"/>
                <a:tab pos="1156335" algn="l"/>
              </a:tabLst>
            </a:pPr>
            <a:r>
              <a:rPr sz="1450" i="1" spc="-25" dirty="0">
                <a:latin typeface="Arial"/>
                <a:cs typeface="Arial"/>
              </a:rPr>
              <a:t>parallelismo</a:t>
            </a:r>
            <a:r>
              <a:rPr sz="1400" spc="-25" dirty="0">
                <a:latin typeface="Arial"/>
                <a:cs typeface="Arial"/>
              </a:rPr>
              <a:t>, </a:t>
            </a:r>
            <a:r>
              <a:rPr sz="1400" dirty="0">
                <a:latin typeface="Arial"/>
                <a:cs typeface="Arial"/>
              </a:rPr>
              <a:t>i </a:t>
            </a:r>
            <a:r>
              <a:rPr sz="1400" spc="-5" dirty="0">
                <a:latin typeface="Arial"/>
                <a:cs typeface="Arial"/>
              </a:rPr>
              <a:t>thread possono essere  schedulati </a:t>
            </a:r>
            <a:r>
              <a:rPr sz="1400" dirty="0">
                <a:latin typeface="Arial"/>
                <a:cs typeface="Arial"/>
              </a:rPr>
              <a:t>su tutti i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processori</a:t>
            </a:r>
            <a:endParaRPr sz="1400">
              <a:latin typeface="Arial"/>
              <a:cs typeface="Arial"/>
            </a:endParaRPr>
          </a:p>
          <a:p>
            <a:pPr marL="1155700" marR="5080" lvl="1" indent="-228600">
              <a:lnSpc>
                <a:spcPct val="79500"/>
              </a:lnSpc>
              <a:spcBef>
                <a:spcPts val="305"/>
              </a:spcBef>
              <a:buSzPct val="96551"/>
              <a:buFont typeface="Arial"/>
              <a:buChar char="•"/>
              <a:tabLst>
                <a:tab pos="1155065" algn="l"/>
                <a:tab pos="1156335" algn="l"/>
              </a:tabLst>
            </a:pPr>
            <a:r>
              <a:rPr sz="1450" i="1" spc="-25" dirty="0">
                <a:latin typeface="Arial"/>
                <a:cs typeface="Arial"/>
              </a:rPr>
              <a:t>disponibilità</a:t>
            </a:r>
            <a:r>
              <a:rPr sz="1400" spc="-25" dirty="0">
                <a:latin typeface="Arial"/>
                <a:cs typeface="Arial"/>
              </a:rPr>
              <a:t>: </a:t>
            </a:r>
            <a:r>
              <a:rPr sz="1400" spc="-5" dirty="0">
                <a:latin typeface="Arial"/>
                <a:cs typeface="Arial"/>
              </a:rPr>
              <a:t>simmetria dei processori, </a:t>
            </a:r>
            <a:r>
              <a:rPr sz="1400" dirty="0">
                <a:latin typeface="Arial"/>
                <a:cs typeface="Arial"/>
              </a:rPr>
              <a:t>se </a:t>
            </a:r>
            <a:r>
              <a:rPr sz="1400" spc="-5" dirty="0">
                <a:latin typeface="Arial"/>
                <a:cs typeface="Arial"/>
              </a:rPr>
              <a:t>uno  fallisce, gli altri possono continuare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lavorare</a:t>
            </a:r>
            <a:endParaRPr sz="1400">
              <a:latin typeface="Arial"/>
              <a:cs typeface="Arial"/>
            </a:endParaRPr>
          </a:p>
          <a:p>
            <a:pPr marL="1155700" marR="460375" lvl="1" indent="-228600">
              <a:lnSpc>
                <a:spcPts val="1350"/>
              </a:lnSpc>
              <a:spcBef>
                <a:spcPts val="320"/>
              </a:spcBef>
              <a:buChar char="•"/>
              <a:tabLst>
                <a:tab pos="1155065" algn="l"/>
                <a:tab pos="1156335" algn="l"/>
              </a:tabLst>
            </a:pPr>
            <a:r>
              <a:rPr sz="1400" spc="-5" dirty="0">
                <a:latin typeface="Arial"/>
                <a:cs typeface="Arial"/>
              </a:rPr>
              <a:t>crescita incrementale: aggiungere nuovi  processori</a:t>
            </a:r>
            <a:endParaRPr sz="140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5"/>
              </a:spcBef>
              <a:buChar char="•"/>
              <a:tabLst>
                <a:tab pos="1155065" algn="l"/>
                <a:tab pos="1156335" algn="l"/>
              </a:tabLst>
            </a:pPr>
            <a:r>
              <a:rPr sz="1400" spc="-5" dirty="0">
                <a:latin typeface="Arial"/>
                <a:cs typeface="Arial"/>
              </a:rPr>
              <a:t>Scalabilità</a:t>
            </a:r>
            <a:endParaRPr sz="140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buChar char="•"/>
              <a:tabLst>
                <a:tab pos="1155065" algn="l"/>
                <a:tab pos="1156335" algn="l"/>
              </a:tabLst>
            </a:pPr>
            <a:r>
              <a:rPr sz="1400" spc="-5" dirty="0">
                <a:latin typeface="Arial"/>
                <a:cs typeface="Arial"/>
              </a:rPr>
              <a:t>NB: vantaggi potenziali 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5" dirty="0">
                <a:latin typeface="Arial"/>
                <a:cs typeface="Arial"/>
              </a:rPr>
              <a:t>non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garantiti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2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Presenza di più processori trasparente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all’utente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19700" y="4024312"/>
            <a:ext cx="3600450" cy="2505075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Symmetric Multi </a:t>
            </a:r>
            <a:r>
              <a:rPr spc="-5" dirty="0"/>
              <a:t>Processing</a:t>
            </a:r>
            <a:r>
              <a:rPr spc="-50" dirty="0"/>
              <a:t> </a:t>
            </a:r>
            <a:r>
              <a:rPr spc="-5" dirty="0"/>
              <a:t>(SMP)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07101" y="1484375"/>
            <a:ext cx="2952750" cy="2441575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3793" y="1770379"/>
            <a:ext cx="8229600" cy="2626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algun Gothic"/>
                <a:cs typeface="Malgun Gothic"/>
              </a:rPr>
              <a:t>Sia P un </a:t>
            </a:r>
            <a:r>
              <a:rPr sz="1600" spc="-10" dirty="0">
                <a:latin typeface="Malgun Gothic"/>
                <a:cs typeface="Malgun Gothic"/>
              </a:rPr>
              <a:t>processo </a:t>
            </a:r>
            <a:r>
              <a:rPr sz="1600" spc="-5" dirty="0">
                <a:latin typeface="Malgun Gothic"/>
                <a:cs typeface="Malgun Gothic"/>
              </a:rPr>
              <a:t>e </a:t>
            </a:r>
            <a:r>
              <a:rPr sz="1600" spc="-10" dirty="0">
                <a:latin typeface="Malgun Gothic"/>
                <a:cs typeface="Malgun Gothic"/>
              </a:rPr>
              <a:t>supponiamo </a:t>
            </a:r>
            <a:r>
              <a:rPr sz="1600" spc="-5" dirty="0">
                <a:latin typeface="Malgun Gothic"/>
                <a:cs typeface="Malgun Gothic"/>
              </a:rPr>
              <a:t>che sia costituito da </a:t>
            </a:r>
            <a:r>
              <a:rPr sz="1600" spc="-10" dirty="0">
                <a:latin typeface="Malgun Gothic"/>
                <a:cs typeface="Malgun Gothic"/>
              </a:rPr>
              <a:t>una frazione seriale </a:t>
            </a:r>
            <a:r>
              <a:rPr sz="1600" spc="25" dirty="0">
                <a:latin typeface="Malgun Gothic"/>
                <a:cs typeface="Malgun Gothic"/>
              </a:rPr>
              <a:t>f</a:t>
            </a:r>
            <a:r>
              <a:rPr sz="1575" spc="37" baseline="-21164" dirty="0">
                <a:latin typeface="Malgun Gothic"/>
                <a:cs typeface="Malgun Gothic"/>
              </a:rPr>
              <a:t>s </a:t>
            </a:r>
            <a:r>
              <a:rPr sz="1600" spc="-10" dirty="0">
                <a:latin typeface="Malgun Gothic"/>
                <a:cs typeface="Malgun Gothic"/>
              </a:rPr>
              <a:t>(realizzabile  </a:t>
            </a:r>
            <a:r>
              <a:rPr sz="1600" spc="-5" dirty="0">
                <a:latin typeface="Malgun Gothic"/>
                <a:cs typeface="Malgun Gothic"/>
              </a:rPr>
              <a:t>in un </a:t>
            </a:r>
            <a:r>
              <a:rPr sz="1600" spc="-10" dirty="0">
                <a:latin typeface="Malgun Gothic"/>
                <a:cs typeface="Malgun Gothic"/>
              </a:rPr>
              <a:t>tempo </a:t>
            </a:r>
            <a:r>
              <a:rPr sz="1600" spc="-40" dirty="0">
                <a:latin typeface="Malgun Gothic"/>
                <a:cs typeface="Malgun Gothic"/>
              </a:rPr>
              <a:t>T</a:t>
            </a:r>
            <a:r>
              <a:rPr sz="1575" spc="-60" baseline="-21164" dirty="0">
                <a:latin typeface="Malgun Gothic"/>
                <a:cs typeface="Malgun Gothic"/>
              </a:rPr>
              <a:t>s</a:t>
            </a:r>
            <a:r>
              <a:rPr sz="1600" spc="-40" dirty="0">
                <a:latin typeface="Malgun Gothic"/>
                <a:cs typeface="Malgun Gothic"/>
              </a:rPr>
              <a:t>) </a:t>
            </a:r>
            <a:r>
              <a:rPr sz="1600" spc="-5" dirty="0">
                <a:latin typeface="Malgun Gothic"/>
                <a:cs typeface="Malgun Gothic"/>
              </a:rPr>
              <a:t>e da </a:t>
            </a:r>
            <a:r>
              <a:rPr sz="1600" spc="-10" dirty="0">
                <a:latin typeface="Malgun Gothic"/>
                <a:cs typeface="Malgun Gothic"/>
              </a:rPr>
              <a:t>una frazione </a:t>
            </a:r>
            <a:r>
              <a:rPr sz="1600" spc="5" dirty="0">
                <a:latin typeface="Malgun Gothic"/>
                <a:cs typeface="Malgun Gothic"/>
              </a:rPr>
              <a:t>f</a:t>
            </a:r>
            <a:r>
              <a:rPr sz="1575" spc="7" baseline="-21164" dirty="0">
                <a:latin typeface="Malgun Gothic"/>
                <a:cs typeface="Malgun Gothic"/>
              </a:rPr>
              <a:t>p </a:t>
            </a:r>
            <a:r>
              <a:rPr sz="1600" spc="-10" dirty="0">
                <a:latin typeface="Malgun Gothic"/>
                <a:cs typeface="Malgun Gothic"/>
              </a:rPr>
              <a:t>realizzabile </a:t>
            </a:r>
            <a:r>
              <a:rPr sz="1600" spc="-5" dirty="0">
                <a:latin typeface="Malgun Gothic"/>
                <a:cs typeface="Malgun Gothic"/>
              </a:rPr>
              <a:t>in </a:t>
            </a:r>
            <a:r>
              <a:rPr sz="1600" spc="-10" dirty="0">
                <a:latin typeface="Malgun Gothic"/>
                <a:cs typeface="Malgun Gothic"/>
              </a:rPr>
              <a:t>parallelo (realizzabile </a:t>
            </a:r>
            <a:r>
              <a:rPr sz="1600" spc="-5" dirty="0">
                <a:latin typeface="Malgun Gothic"/>
                <a:cs typeface="Malgun Gothic"/>
              </a:rPr>
              <a:t>in un </a:t>
            </a:r>
            <a:r>
              <a:rPr sz="1600" spc="-10" dirty="0">
                <a:latin typeface="Malgun Gothic"/>
                <a:cs typeface="Malgun Gothic"/>
              </a:rPr>
              <a:t>tempo </a:t>
            </a:r>
            <a:r>
              <a:rPr sz="1600" spc="-40" dirty="0">
                <a:latin typeface="Malgun Gothic"/>
                <a:cs typeface="Malgun Gothic"/>
              </a:rPr>
              <a:t>T</a:t>
            </a:r>
            <a:r>
              <a:rPr sz="1575" spc="-60" baseline="-21164" dirty="0">
                <a:latin typeface="Malgun Gothic"/>
                <a:cs typeface="Malgun Gothic"/>
              </a:rPr>
              <a:t>p</a:t>
            </a:r>
            <a:r>
              <a:rPr sz="1600" spc="-40" dirty="0">
                <a:latin typeface="Malgun Gothic"/>
                <a:cs typeface="Malgun Gothic"/>
              </a:rPr>
              <a:t>)  </a:t>
            </a:r>
            <a:r>
              <a:rPr sz="1600" spc="-10" dirty="0">
                <a:latin typeface="Malgun Gothic"/>
                <a:cs typeface="Malgun Gothic"/>
              </a:rPr>
              <a:t>dove </a:t>
            </a:r>
            <a:r>
              <a:rPr sz="1600" spc="-5" dirty="0">
                <a:latin typeface="Malgun Gothic"/>
                <a:cs typeface="Malgun Gothic"/>
              </a:rPr>
              <a:t>ovviamente </a:t>
            </a:r>
            <a:r>
              <a:rPr sz="1600" dirty="0">
                <a:latin typeface="Malgun Gothic"/>
                <a:cs typeface="Malgun Gothic"/>
              </a:rPr>
              <a:t>f</a:t>
            </a:r>
            <a:r>
              <a:rPr sz="1575" baseline="-21164" dirty="0">
                <a:latin typeface="Malgun Gothic"/>
                <a:cs typeface="Malgun Gothic"/>
              </a:rPr>
              <a:t>s</a:t>
            </a:r>
            <a:r>
              <a:rPr sz="1600" dirty="0">
                <a:latin typeface="Malgun Gothic"/>
                <a:cs typeface="Malgun Gothic"/>
              </a:rPr>
              <a:t>+f</a:t>
            </a:r>
            <a:r>
              <a:rPr sz="1575" baseline="-21164" dirty="0">
                <a:latin typeface="Malgun Gothic"/>
                <a:cs typeface="Malgun Gothic"/>
              </a:rPr>
              <a:t>p</a:t>
            </a:r>
            <a:r>
              <a:rPr sz="1575" spc="104" baseline="-21164" dirty="0">
                <a:latin typeface="Malgun Gothic"/>
                <a:cs typeface="Malgun Gothic"/>
              </a:rPr>
              <a:t> </a:t>
            </a:r>
            <a:r>
              <a:rPr sz="1600" spc="-10" dirty="0">
                <a:latin typeface="Malgun Gothic"/>
                <a:cs typeface="Malgun Gothic"/>
              </a:rPr>
              <a:t>=1.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600" spc="-5" dirty="0">
                <a:latin typeface="Malgun Gothic"/>
                <a:cs typeface="Malgun Gothic"/>
              </a:rPr>
              <a:t>Sia </a:t>
            </a:r>
            <a:r>
              <a:rPr sz="1600" dirty="0">
                <a:latin typeface="Malgun Gothic"/>
                <a:cs typeface="Malgun Gothic"/>
              </a:rPr>
              <a:t>T</a:t>
            </a:r>
            <a:r>
              <a:rPr sz="1575" baseline="-21164" dirty="0">
                <a:latin typeface="Malgun Gothic"/>
                <a:cs typeface="Malgun Gothic"/>
              </a:rPr>
              <a:t>1 </a:t>
            </a:r>
            <a:r>
              <a:rPr sz="1600" spc="-5" dirty="0">
                <a:latin typeface="Malgun Gothic"/>
                <a:cs typeface="Malgun Gothic"/>
              </a:rPr>
              <a:t>e </a:t>
            </a:r>
            <a:r>
              <a:rPr sz="1600" spc="-70" dirty="0">
                <a:latin typeface="Malgun Gothic"/>
                <a:cs typeface="Malgun Gothic"/>
              </a:rPr>
              <a:t>T</a:t>
            </a:r>
            <a:r>
              <a:rPr sz="1575" spc="-104" baseline="-21164" dirty="0">
                <a:latin typeface="Malgun Gothic"/>
                <a:cs typeface="Malgun Gothic"/>
              </a:rPr>
              <a:t>n </a:t>
            </a:r>
            <a:r>
              <a:rPr sz="1600" spc="-5" dirty="0">
                <a:latin typeface="Malgun Gothic"/>
                <a:cs typeface="Malgun Gothic"/>
              </a:rPr>
              <a:t>rispettivamente il </a:t>
            </a:r>
            <a:r>
              <a:rPr sz="1600" spc="-10" dirty="0">
                <a:latin typeface="Malgun Gothic"/>
                <a:cs typeface="Malgun Gothic"/>
              </a:rPr>
              <a:t>tempo </a:t>
            </a:r>
            <a:r>
              <a:rPr sz="1600" spc="-5" dirty="0">
                <a:latin typeface="Malgun Gothic"/>
                <a:cs typeface="Malgun Gothic"/>
              </a:rPr>
              <a:t>di </a:t>
            </a:r>
            <a:r>
              <a:rPr sz="1600" spc="-10" dirty="0">
                <a:latin typeface="Malgun Gothic"/>
                <a:cs typeface="Malgun Gothic"/>
              </a:rPr>
              <a:t>esecuzione del processo </a:t>
            </a:r>
            <a:r>
              <a:rPr sz="1600" spc="-5" dirty="0">
                <a:latin typeface="Malgun Gothic"/>
                <a:cs typeface="Malgun Gothic"/>
              </a:rPr>
              <a:t>su 1 ed n</a:t>
            </a:r>
            <a:r>
              <a:rPr sz="1600" spc="55" dirty="0">
                <a:latin typeface="Malgun Gothic"/>
                <a:cs typeface="Malgun Gothic"/>
              </a:rPr>
              <a:t> </a:t>
            </a:r>
            <a:r>
              <a:rPr sz="1600" spc="-10" dirty="0">
                <a:latin typeface="Malgun Gothic"/>
                <a:cs typeface="Malgun Gothic"/>
              </a:rPr>
              <a:t>processori:</a:t>
            </a:r>
            <a:endParaRPr sz="1600">
              <a:latin typeface="Malgun Gothic"/>
              <a:cs typeface="Malgun Gothic"/>
            </a:endParaRPr>
          </a:p>
          <a:p>
            <a:pPr marL="12700" marR="3390900">
              <a:lnSpc>
                <a:spcPct val="200000"/>
              </a:lnSpc>
              <a:tabLst>
                <a:tab pos="943610" algn="l"/>
              </a:tabLst>
            </a:pPr>
            <a:r>
              <a:rPr sz="1600" spc="-35" dirty="0">
                <a:latin typeface="Malgun Gothic"/>
                <a:cs typeface="Malgun Gothic"/>
              </a:rPr>
              <a:t>T</a:t>
            </a:r>
            <a:r>
              <a:rPr sz="1575" spc="-52" baseline="-21164" dirty="0">
                <a:latin typeface="Malgun Gothic"/>
                <a:cs typeface="Malgun Gothic"/>
              </a:rPr>
              <a:t>1</a:t>
            </a:r>
            <a:r>
              <a:rPr sz="1600" spc="-35" dirty="0">
                <a:latin typeface="Malgun Gothic"/>
                <a:cs typeface="Malgun Gothic"/>
              </a:rPr>
              <a:t>=T</a:t>
            </a:r>
            <a:r>
              <a:rPr sz="1575" spc="-52" baseline="-21164" dirty="0">
                <a:latin typeface="Malgun Gothic"/>
                <a:cs typeface="Malgun Gothic"/>
              </a:rPr>
              <a:t>s</a:t>
            </a:r>
            <a:r>
              <a:rPr sz="1600" spc="-35" dirty="0">
                <a:latin typeface="Malgun Gothic"/>
                <a:cs typeface="Malgun Gothic"/>
              </a:rPr>
              <a:t>+T</a:t>
            </a:r>
            <a:r>
              <a:rPr sz="1575" spc="-52" baseline="-21164" dirty="0">
                <a:latin typeface="Malgun Gothic"/>
                <a:cs typeface="Malgun Gothic"/>
              </a:rPr>
              <a:t>p	</a:t>
            </a:r>
            <a:r>
              <a:rPr sz="1600" spc="-5" dirty="0">
                <a:latin typeface="Malgun Gothic"/>
                <a:cs typeface="Malgun Gothic"/>
              </a:rPr>
              <a:t>(può </a:t>
            </a:r>
            <a:r>
              <a:rPr sz="1600" spc="-10" dirty="0">
                <a:latin typeface="Malgun Gothic"/>
                <a:cs typeface="Malgun Gothic"/>
              </a:rPr>
              <a:t>essere considerato </a:t>
            </a:r>
            <a:r>
              <a:rPr sz="1600" spc="-5" dirty="0">
                <a:latin typeface="Malgun Gothic"/>
                <a:cs typeface="Malgun Gothic"/>
              </a:rPr>
              <a:t>normalizzato a 1)  </a:t>
            </a:r>
            <a:r>
              <a:rPr sz="1600" spc="-45" dirty="0">
                <a:latin typeface="Malgun Gothic"/>
                <a:cs typeface="Malgun Gothic"/>
              </a:rPr>
              <a:t>T</a:t>
            </a:r>
            <a:r>
              <a:rPr sz="1575" spc="-67" baseline="-21164" dirty="0">
                <a:latin typeface="Malgun Gothic"/>
                <a:cs typeface="Malgun Gothic"/>
              </a:rPr>
              <a:t>n</a:t>
            </a:r>
            <a:r>
              <a:rPr sz="1600" spc="-45" dirty="0">
                <a:latin typeface="Malgun Gothic"/>
                <a:cs typeface="Malgun Gothic"/>
              </a:rPr>
              <a:t>=T</a:t>
            </a:r>
            <a:r>
              <a:rPr sz="1575" spc="-67" baseline="-21164" dirty="0">
                <a:latin typeface="Malgun Gothic"/>
                <a:cs typeface="Malgun Gothic"/>
              </a:rPr>
              <a:t>s</a:t>
            </a:r>
            <a:r>
              <a:rPr sz="1600" spc="-45" dirty="0">
                <a:latin typeface="Malgun Gothic"/>
                <a:cs typeface="Malgun Gothic"/>
              </a:rPr>
              <a:t>+T</a:t>
            </a:r>
            <a:r>
              <a:rPr sz="1575" spc="-67" baseline="-21164" dirty="0">
                <a:latin typeface="Malgun Gothic"/>
                <a:cs typeface="Malgun Gothic"/>
              </a:rPr>
              <a:t>p</a:t>
            </a:r>
            <a:r>
              <a:rPr sz="1600" spc="-45" dirty="0">
                <a:latin typeface="Malgun Gothic"/>
                <a:cs typeface="Malgun Gothic"/>
              </a:rPr>
              <a:t>/n</a:t>
            </a:r>
            <a:endParaRPr sz="1600">
              <a:latin typeface="Malgun Gothic"/>
              <a:cs typeface="Malgun Gothic"/>
            </a:endParaRPr>
          </a:p>
          <a:p>
            <a:pPr marL="12700" algn="just">
              <a:lnSpc>
                <a:spcPct val="100000"/>
              </a:lnSpc>
              <a:spcBef>
                <a:spcPts val="1925"/>
              </a:spcBef>
            </a:pPr>
            <a:r>
              <a:rPr sz="1600" spc="-5" dirty="0">
                <a:latin typeface="Malgun Gothic"/>
                <a:cs typeface="Malgun Gothic"/>
              </a:rPr>
              <a:t>Lo speed-up S(n) con n </a:t>
            </a:r>
            <a:r>
              <a:rPr sz="1600" spc="-10" dirty="0">
                <a:latin typeface="Malgun Gothic"/>
                <a:cs typeface="Malgun Gothic"/>
              </a:rPr>
              <a:t>processori </a:t>
            </a:r>
            <a:r>
              <a:rPr sz="1600" spc="-5" dirty="0">
                <a:latin typeface="Malgun Gothic"/>
                <a:cs typeface="Malgun Gothic"/>
              </a:rPr>
              <a:t>è </a:t>
            </a:r>
            <a:r>
              <a:rPr sz="1600" spc="-15" dirty="0">
                <a:latin typeface="Malgun Gothic"/>
                <a:cs typeface="Malgun Gothic"/>
              </a:rPr>
              <a:t>pari </a:t>
            </a:r>
            <a:r>
              <a:rPr sz="1600" spc="-5" dirty="0">
                <a:latin typeface="Malgun Gothic"/>
                <a:cs typeface="Malgun Gothic"/>
              </a:rPr>
              <a:t>a </a:t>
            </a:r>
            <a:r>
              <a:rPr sz="1600" spc="-25" dirty="0">
                <a:latin typeface="Malgun Gothic"/>
                <a:cs typeface="Malgun Gothic"/>
              </a:rPr>
              <a:t>T</a:t>
            </a:r>
            <a:r>
              <a:rPr sz="1575" spc="-37" baseline="-21164" dirty="0">
                <a:latin typeface="Malgun Gothic"/>
                <a:cs typeface="Malgun Gothic"/>
              </a:rPr>
              <a:t>1</a:t>
            </a:r>
            <a:r>
              <a:rPr sz="1600" spc="-25" dirty="0">
                <a:latin typeface="Malgun Gothic"/>
                <a:cs typeface="Malgun Gothic"/>
              </a:rPr>
              <a:t>/T</a:t>
            </a:r>
            <a:r>
              <a:rPr sz="1575" spc="-37" baseline="-21164" dirty="0">
                <a:latin typeface="Malgun Gothic"/>
                <a:cs typeface="Malgun Gothic"/>
              </a:rPr>
              <a:t>n </a:t>
            </a:r>
            <a:r>
              <a:rPr sz="1600" spc="-5" dirty="0">
                <a:latin typeface="Malgun Gothic"/>
                <a:cs typeface="Malgun Gothic"/>
              </a:rPr>
              <a:t>(Legge di</a:t>
            </a:r>
            <a:r>
              <a:rPr sz="1600" spc="15" dirty="0">
                <a:latin typeface="Malgun Gothic"/>
                <a:cs typeface="Malgun Gothic"/>
              </a:rPr>
              <a:t> </a:t>
            </a:r>
            <a:r>
              <a:rPr sz="1600" spc="-10" dirty="0">
                <a:latin typeface="Malgun Gothic"/>
                <a:cs typeface="Malgun Gothic"/>
              </a:rPr>
              <a:t>Andahl)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60422" y="5243415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361" y="0"/>
                </a:lnTo>
              </a:path>
            </a:pathLst>
          </a:custGeom>
          <a:ln w="174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0607" y="5665575"/>
            <a:ext cx="398145" cy="0"/>
          </a:xfrm>
          <a:custGeom>
            <a:avLst/>
            <a:gdLst/>
            <a:ahLst/>
            <a:cxnLst/>
            <a:rect l="l" t="t" r="r" b="b"/>
            <a:pathLst>
              <a:path w="398145">
                <a:moveTo>
                  <a:pt x="0" y="0"/>
                </a:moveTo>
                <a:lnTo>
                  <a:pt x="398062" y="0"/>
                </a:lnTo>
              </a:path>
            </a:pathLst>
          </a:custGeom>
          <a:ln w="87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09712" y="5243415"/>
            <a:ext cx="1025525" cy="0"/>
          </a:xfrm>
          <a:custGeom>
            <a:avLst/>
            <a:gdLst/>
            <a:ahLst/>
            <a:cxnLst/>
            <a:rect l="l" t="t" r="r" b="b"/>
            <a:pathLst>
              <a:path w="1025525">
                <a:moveTo>
                  <a:pt x="0" y="0"/>
                </a:moveTo>
                <a:lnTo>
                  <a:pt x="1025216" y="0"/>
                </a:lnTo>
              </a:path>
            </a:pathLst>
          </a:custGeom>
          <a:ln w="174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31926" y="5613346"/>
            <a:ext cx="695325" cy="0"/>
          </a:xfrm>
          <a:custGeom>
            <a:avLst/>
            <a:gdLst/>
            <a:ahLst/>
            <a:cxnLst/>
            <a:rect l="l" t="t" r="r" b="b"/>
            <a:pathLst>
              <a:path w="695325">
                <a:moveTo>
                  <a:pt x="0" y="0"/>
                </a:moveTo>
                <a:lnTo>
                  <a:pt x="695108" y="0"/>
                </a:lnTo>
              </a:path>
            </a:pathLst>
          </a:custGeom>
          <a:ln w="87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40995" y="5243415"/>
            <a:ext cx="1322705" cy="0"/>
          </a:xfrm>
          <a:custGeom>
            <a:avLst/>
            <a:gdLst/>
            <a:ahLst/>
            <a:cxnLst/>
            <a:rect l="l" t="t" r="r" b="b"/>
            <a:pathLst>
              <a:path w="1322704">
                <a:moveTo>
                  <a:pt x="0" y="0"/>
                </a:moveTo>
                <a:lnTo>
                  <a:pt x="1322334" y="0"/>
                </a:lnTo>
              </a:path>
            </a:pathLst>
          </a:custGeom>
          <a:ln w="174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69505" y="5243415"/>
            <a:ext cx="1539240" cy="0"/>
          </a:xfrm>
          <a:custGeom>
            <a:avLst/>
            <a:gdLst/>
            <a:ahLst/>
            <a:cxnLst/>
            <a:rect l="l" t="t" r="r" b="b"/>
            <a:pathLst>
              <a:path w="1539240">
                <a:moveTo>
                  <a:pt x="0" y="0"/>
                </a:moveTo>
                <a:lnTo>
                  <a:pt x="1539136" y="0"/>
                </a:lnTo>
              </a:path>
            </a:pathLst>
          </a:custGeom>
          <a:ln w="174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37551" y="4828870"/>
            <a:ext cx="1652270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492250" algn="l"/>
              </a:tabLst>
            </a:pPr>
            <a:r>
              <a:rPr sz="2250" spc="25" dirty="0">
                <a:latin typeface="Times New Roman"/>
                <a:cs typeface="Times New Roman"/>
              </a:rPr>
              <a:t>1	1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82765" y="5544401"/>
            <a:ext cx="12509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i="1" spc="20" dirty="0">
                <a:latin typeface="Times New Roman"/>
                <a:cs typeface="Times New Roman"/>
              </a:rPr>
              <a:t>s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56478" y="4828870"/>
            <a:ext cx="172085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i="1" spc="25" dirty="0">
                <a:latin typeface="Times New Roman"/>
                <a:cs typeface="Times New Roman"/>
              </a:rPr>
              <a:t>n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97119" y="5606996"/>
            <a:ext cx="172085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i="1" spc="25" dirty="0">
                <a:latin typeface="Times New Roman"/>
                <a:cs typeface="Times New Roman"/>
              </a:rPr>
              <a:t>n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17061" y="5658346"/>
            <a:ext cx="172085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i="1" spc="25" dirty="0">
                <a:latin typeface="Times New Roman"/>
                <a:cs typeface="Times New Roman"/>
              </a:rPr>
              <a:t>n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82828" y="5435527"/>
            <a:ext cx="107314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i="1" spc="15" dirty="0">
                <a:latin typeface="Times New Roman"/>
                <a:cs typeface="Times New Roman"/>
              </a:rPr>
              <a:t>f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61881" y="5243163"/>
            <a:ext cx="300355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i="1" spc="-100" dirty="0">
                <a:latin typeface="Times New Roman"/>
                <a:cs typeface="Times New Roman"/>
              </a:rPr>
              <a:t>T</a:t>
            </a:r>
            <a:r>
              <a:rPr sz="2925" i="1" spc="44" baseline="-15669" dirty="0">
                <a:latin typeface="Times New Roman"/>
                <a:cs typeface="Times New Roman"/>
              </a:rPr>
              <a:t>n</a:t>
            </a:r>
            <a:endParaRPr sz="2925" baseline="-15669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88788" y="5243163"/>
            <a:ext cx="1508125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i="1" spc="60" dirty="0">
                <a:latin typeface="Times New Roman"/>
                <a:cs typeface="Times New Roman"/>
              </a:rPr>
              <a:t>nf</a:t>
            </a:r>
            <a:r>
              <a:rPr sz="2925" i="1" spc="89" baseline="-15669" dirty="0">
                <a:latin typeface="Times New Roman"/>
                <a:cs typeface="Times New Roman"/>
              </a:rPr>
              <a:t>s </a:t>
            </a:r>
            <a:r>
              <a:rPr sz="2250" spc="30" dirty="0">
                <a:latin typeface="Symbol"/>
                <a:cs typeface="Symbol"/>
              </a:rPr>
              <a:t></a:t>
            </a:r>
            <a:r>
              <a:rPr sz="2250" spc="30" dirty="0">
                <a:latin typeface="Times New Roman"/>
                <a:cs typeface="Times New Roman"/>
              </a:rPr>
              <a:t> </a:t>
            </a:r>
            <a:r>
              <a:rPr sz="2250" spc="20" dirty="0">
                <a:latin typeface="Times New Roman"/>
                <a:cs typeface="Times New Roman"/>
              </a:rPr>
              <a:t>(1</a:t>
            </a:r>
            <a:r>
              <a:rPr sz="2250" spc="20" dirty="0">
                <a:latin typeface="Symbol"/>
                <a:cs typeface="Symbol"/>
              </a:rPr>
              <a:t></a:t>
            </a:r>
            <a:r>
              <a:rPr sz="2250" spc="20" dirty="0">
                <a:latin typeface="Times New Roman"/>
                <a:cs typeface="Times New Roman"/>
              </a:rPr>
              <a:t> </a:t>
            </a:r>
            <a:r>
              <a:rPr sz="2250" i="1" spc="90" dirty="0">
                <a:latin typeface="Times New Roman"/>
                <a:cs typeface="Times New Roman"/>
              </a:rPr>
              <a:t>f</a:t>
            </a:r>
            <a:r>
              <a:rPr sz="2925" i="1" spc="135" baseline="-15669" dirty="0">
                <a:latin typeface="Times New Roman"/>
                <a:cs typeface="Times New Roman"/>
              </a:rPr>
              <a:t>s</a:t>
            </a:r>
            <a:r>
              <a:rPr sz="2925" i="1" spc="-165" baseline="-15669" dirty="0">
                <a:latin typeface="Times New Roman"/>
                <a:cs typeface="Times New Roman"/>
              </a:rPr>
              <a:t> </a:t>
            </a:r>
            <a:r>
              <a:rPr sz="2250" spc="15" dirty="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26815" y="5014260"/>
            <a:ext cx="186690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spc="30" dirty="0">
                <a:latin typeface="Symbol"/>
                <a:cs typeface="Symbol"/>
              </a:rPr>
              <a:t>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98306" y="5014260"/>
            <a:ext cx="186690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spc="30" dirty="0">
                <a:latin typeface="Symbol"/>
                <a:cs typeface="Symbol"/>
              </a:rPr>
              <a:t>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67656" y="5203123"/>
            <a:ext cx="2214245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20"/>
              </a:spcBef>
              <a:buFont typeface="Symbol"/>
              <a:buChar char=""/>
              <a:tabLst>
                <a:tab pos="318135" algn="l"/>
                <a:tab pos="318770" algn="l"/>
                <a:tab pos="1058545" algn="l"/>
              </a:tabLst>
            </a:pPr>
            <a:r>
              <a:rPr sz="2250" i="1" spc="15" dirty="0">
                <a:latin typeface="Times New Roman"/>
                <a:cs typeface="Times New Roman"/>
              </a:rPr>
              <a:t>f</a:t>
            </a:r>
            <a:r>
              <a:rPr sz="2250" i="1" spc="-200" dirty="0">
                <a:latin typeface="Times New Roman"/>
                <a:cs typeface="Times New Roman"/>
              </a:rPr>
              <a:t> </a:t>
            </a:r>
            <a:r>
              <a:rPr sz="2925" i="1" spc="44" baseline="-15669" dirty="0">
                <a:latin typeface="Times New Roman"/>
                <a:cs typeface="Times New Roman"/>
              </a:rPr>
              <a:t>p	</a:t>
            </a:r>
            <a:r>
              <a:rPr sz="3375" i="1" spc="135" baseline="-35802" dirty="0">
                <a:latin typeface="Times New Roman"/>
                <a:cs typeface="Times New Roman"/>
              </a:rPr>
              <a:t>f</a:t>
            </a:r>
            <a:r>
              <a:rPr sz="2925" i="1" spc="135" baseline="-56980" dirty="0">
                <a:latin typeface="Times New Roman"/>
                <a:cs typeface="Times New Roman"/>
              </a:rPr>
              <a:t>s </a:t>
            </a:r>
            <a:r>
              <a:rPr sz="3375" spc="44" baseline="-35802" dirty="0">
                <a:latin typeface="Symbol"/>
                <a:cs typeface="Symbol"/>
              </a:rPr>
              <a:t></a:t>
            </a:r>
            <a:r>
              <a:rPr sz="3375" spc="44" baseline="-35802" dirty="0">
                <a:latin typeface="Times New Roman"/>
                <a:cs typeface="Times New Roman"/>
              </a:rPr>
              <a:t> </a:t>
            </a:r>
            <a:r>
              <a:rPr sz="2250" spc="125" dirty="0">
                <a:latin typeface="Times New Roman"/>
                <a:cs typeface="Times New Roman"/>
              </a:rPr>
              <a:t>1</a:t>
            </a:r>
            <a:r>
              <a:rPr sz="2250" spc="125" dirty="0">
                <a:latin typeface="Symbol"/>
                <a:cs typeface="Symbol"/>
              </a:rPr>
              <a:t></a:t>
            </a:r>
            <a:r>
              <a:rPr sz="2250" spc="150" dirty="0">
                <a:latin typeface="Times New Roman"/>
                <a:cs typeface="Times New Roman"/>
              </a:rPr>
              <a:t> </a:t>
            </a:r>
            <a:r>
              <a:rPr sz="2250" i="1" spc="90" dirty="0">
                <a:latin typeface="Times New Roman"/>
                <a:cs typeface="Times New Roman"/>
              </a:rPr>
              <a:t>f</a:t>
            </a:r>
            <a:r>
              <a:rPr sz="2925" i="1" spc="135" baseline="-15669" dirty="0">
                <a:latin typeface="Times New Roman"/>
                <a:cs typeface="Times New Roman"/>
              </a:rPr>
              <a:t>s</a:t>
            </a:r>
            <a:endParaRPr sz="2925" baseline="-15669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32152" y="5014260"/>
            <a:ext cx="1421130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247140" algn="l"/>
              </a:tabLst>
            </a:pPr>
            <a:r>
              <a:rPr sz="2250" i="1" spc="25" dirty="0">
                <a:latin typeface="Times New Roman"/>
                <a:cs typeface="Times New Roman"/>
              </a:rPr>
              <a:t>S</a:t>
            </a:r>
            <a:r>
              <a:rPr sz="2250" i="1" spc="-365" dirty="0">
                <a:latin typeface="Times New Roman"/>
                <a:cs typeface="Times New Roman"/>
              </a:rPr>
              <a:t> </a:t>
            </a:r>
            <a:r>
              <a:rPr sz="2250" spc="60" dirty="0">
                <a:latin typeface="Times New Roman"/>
                <a:cs typeface="Times New Roman"/>
              </a:rPr>
              <a:t>(</a:t>
            </a:r>
            <a:r>
              <a:rPr sz="2250" i="1" spc="40" dirty="0">
                <a:latin typeface="Times New Roman"/>
                <a:cs typeface="Times New Roman"/>
              </a:rPr>
              <a:t>n</a:t>
            </a:r>
            <a:r>
              <a:rPr sz="2250" spc="15" dirty="0">
                <a:latin typeface="Times New Roman"/>
                <a:cs typeface="Times New Roman"/>
              </a:rPr>
              <a:t>)</a:t>
            </a:r>
            <a:r>
              <a:rPr sz="2250" spc="-50" dirty="0">
                <a:latin typeface="Times New Roman"/>
                <a:cs typeface="Times New Roman"/>
              </a:rPr>
              <a:t> </a:t>
            </a:r>
            <a:r>
              <a:rPr sz="2250" spc="30" dirty="0">
                <a:latin typeface="Symbol"/>
                <a:cs typeface="Symbol"/>
              </a:rPr>
              <a:t></a:t>
            </a:r>
            <a:r>
              <a:rPr sz="2250" dirty="0">
                <a:latin typeface="Times New Roman"/>
                <a:cs typeface="Times New Roman"/>
              </a:rPr>
              <a:t> </a:t>
            </a:r>
            <a:r>
              <a:rPr sz="2250" spc="-275" dirty="0">
                <a:latin typeface="Times New Roman"/>
                <a:cs typeface="Times New Roman"/>
              </a:rPr>
              <a:t> </a:t>
            </a:r>
            <a:r>
              <a:rPr sz="3375" i="1" spc="-472" baseline="35802" dirty="0">
                <a:latin typeface="Times New Roman"/>
                <a:cs typeface="Times New Roman"/>
              </a:rPr>
              <a:t>T</a:t>
            </a:r>
            <a:r>
              <a:rPr sz="2925" spc="44" baseline="25641" dirty="0">
                <a:latin typeface="Times New Roman"/>
                <a:cs typeface="Times New Roman"/>
              </a:rPr>
              <a:t>1</a:t>
            </a:r>
            <a:r>
              <a:rPr sz="2925" baseline="25641" dirty="0">
                <a:latin typeface="Times New Roman"/>
                <a:cs typeface="Times New Roman"/>
              </a:rPr>
              <a:t>	</a:t>
            </a:r>
            <a:r>
              <a:rPr sz="2250" spc="30" dirty="0">
                <a:latin typeface="Symbol"/>
                <a:cs typeface="Symbol"/>
              </a:rPr>
              <a:t>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211455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Vantaggio </a:t>
            </a:r>
            <a:r>
              <a:rPr dirty="0"/>
              <a:t>numerico </a:t>
            </a:r>
            <a:r>
              <a:rPr spc="-5" dirty="0"/>
              <a:t>di</a:t>
            </a:r>
            <a:r>
              <a:rPr spc="-75" dirty="0"/>
              <a:t> </a:t>
            </a:r>
            <a:r>
              <a:rPr spc="5" dirty="0"/>
              <a:t>un  </a:t>
            </a:r>
            <a:r>
              <a:rPr spc="-5" dirty="0"/>
              <a:t>Multiprocessore</a:t>
            </a:r>
          </a:p>
        </p:txBody>
      </p:sp>
      <p:sp>
        <p:nvSpPr>
          <p:cNvPr id="23" name="object 23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93700" y="6165850"/>
            <a:ext cx="8355330" cy="338455"/>
          </a:xfrm>
          <a:prstGeom prst="rect">
            <a:avLst/>
          </a:prstGeom>
          <a:solidFill>
            <a:srgbClr val="333399"/>
          </a:solidFill>
          <a:ln w="25400">
            <a:solidFill>
              <a:srgbClr val="22226E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0"/>
              </a:spcBef>
            </a:pPr>
            <a:r>
              <a:rPr sz="1600" i="1" spc="-5" dirty="0">
                <a:solidFill>
                  <a:srgbClr val="FFFFFF"/>
                </a:solidFill>
                <a:latin typeface="Arial"/>
                <a:cs typeface="Arial"/>
              </a:rPr>
              <a:t>NB: fatevi qualche esempio numerico per capire quando «serve» un</a:t>
            </a:r>
            <a:r>
              <a:rPr sz="1600" i="1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FFFF"/>
                </a:solidFill>
                <a:latin typeface="Arial"/>
                <a:cs typeface="Arial"/>
              </a:rPr>
              <a:t>multiprocessore!!!!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3490" y="6273800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11642" y="6303390"/>
            <a:ext cx="184785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10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DRIVE e Dispositivi</a:t>
            </a:r>
            <a:r>
              <a:rPr spc="-40" dirty="0"/>
              <a:t> </a:t>
            </a:r>
            <a:r>
              <a:rPr spc="-5" dirty="0"/>
              <a:t>Mobili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3115" y="1512442"/>
            <a:ext cx="97536" cy="199644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3115" y="1768424"/>
            <a:ext cx="97536" cy="199948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23315" y="1439515"/>
            <a:ext cx="6538595" cy="82423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spc="-5" dirty="0">
                <a:latin typeface="Arial"/>
                <a:cs typeface="Arial"/>
              </a:rPr>
              <a:t>Lettori/Masterizzatori CD,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DVD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Arial"/>
                <a:cs typeface="Arial"/>
              </a:rPr>
              <a:t>Supporti </a:t>
            </a:r>
            <a:r>
              <a:rPr sz="1400" dirty="0">
                <a:latin typeface="Arial"/>
                <a:cs typeface="Arial"/>
              </a:rPr>
              <a:t>in </a:t>
            </a:r>
            <a:r>
              <a:rPr sz="1400" spc="-5" dirty="0">
                <a:latin typeface="Arial"/>
                <a:cs typeface="Arial"/>
              </a:rPr>
              <a:t>grado </a:t>
            </a:r>
            <a:r>
              <a:rPr sz="1400" dirty="0">
                <a:latin typeface="Arial"/>
                <a:cs typeface="Arial"/>
              </a:rPr>
              <a:t>di </a:t>
            </a:r>
            <a:r>
              <a:rPr sz="1400" spc="-5" dirty="0">
                <a:latin typeface="Arial"/>
                <a:cs typeface="Arial"/>
              </a:rPr>
              <a:t>immagazzinare dati </a:t>
            </a:r>
            <a:r>
              <a:rPr sz="1400" dirty="0">
                <a:latin typeface="Arial"/>
                <a:cs typeface="Arial"/>
              </a:rPr>
              <a:t>fino a 700 </a:t>
            </a:r>
            <a:r>
              <a:rPr sz="1400" spc="-5" dirty="0">
                <a:latin typeface="Arial"/>
                <a:cs typeface="Arial"/>
              </a:rPr>
              <a:t>MB (CD) </a:t>
            </a:r>
            <a:r>
              <a:rPr sz="1400" dirty="0">
                <a:latin typeface="Arial"/>
                <a:cs typeface="Arial"/>
              </a:rPr>
              <a:t>e fino a </a:t>
            </a:r>
            <a:r>
              <a:rPr sz="1400" spc="-5" dirty="0">
                <a:latin typeface="Arial"/>
                <a:cs typeface="Arial"/>
              </a:rPr>
              <a:t>4.7 </a:t>
            </a:r>
            <a:r>
              <a:rPr sz="1400" dirty="0">
                <a:latin typeface="Arial"/>
                <a:cs typeface="Arial"/>
              </a:rPr>
              <a:t>GB</a:t>
            </a:r>
            <a:r>
              <a:rPr sz="1400" spc="-1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(DVD).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400" dirty="0">
                <a:latin typeface="Arial"/>
                <a:cs typeface="Arial"/>
              </a:rPr>
              <a:t>Blu </a:t>
            </a:r>
            <a:r>
              <a:rPr sz="1400" spc="-5" dirty="0">
                <a:latin typeface="Arial"/>
                <a:cs typeface="Arial"/>
              </a:rPr>
              <a:t>Ray </a:t>
            </a:r>
            <a:r>
              <a:rPr sz="1400" dirty="0">
                <a:latin typeface="Arial"/>
                <a:cs typeface="Arial"/>
              </a:rPr>
              <a:t>(54 GB).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DVD+R/+RW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9750" y="2217737"/>
            <a:ext cx="7992999" cy="4524375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98942" y="6273800"/>
            <a:ext cx="3092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10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19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Stampanti – Ink</a:t>
            </a:r>
            <a:r>
              <a:rPr spc="-15" dirty="0"/>
              <a:t> </a:t>
            </a:r>
            <a:r>
              <a:rPr spc="-5" dirty="0"/>
              <a:t>Jet</a:t>
            </a:r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28090" y="2229866"/>
            <a:ext cx="97536" cy="199644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28090" y="3059302"/>
            <a:ext cx="97536" cy="199644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6790" y="1583182"/>
            <a:ext cx="7596505" cy="2325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715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Carrello </a:t>
            </a:r>
            <a:r>
              <a:rPr sz="1400" dirty="0">
                <a:latin typeface="Arial"/>
                <a:cs typeface="Arial"/>
              </a:rPr>
              <a:t>si </a:t>
            </a:r>
            <a:r>
              <a:rPr sz="1400" spc="-10" dirty="0">
                <a:latin typeface="Arial"/>
                <a:cs typeface="Arial"/>
              </a:rPr>
              <a:t>muove </a:t>
            </a:r>
            <a:r>
              <a:rPr sz="1400" spc="-5" dirty="0">
                <a:latin typeface="Arial"/>
                <a:cs typeface="Arial"/>
              </a:rPr>
              <a:t>per tutta </a:t>
            </a:r>
            <a:r>
              <a:rPr sz="1400" dirty="0">
                <a:latin typeface="Arial"/>
                <a:cs typeface="Arial"/>
              </a:rPr>
              <a:t>la </a:t>
            </a:r>
            <a:r>
              <a:rPr sz="1400" spc="-5" dirty="0">
                <a:latin typeface="Arial"/>
                <a:cs typeface="Arial"/>
              </a:rPr>
              <a:t>larghezza del foglio, su di esso sono fissate </a:t>
            </a:r>
            <a:r>
              <a:rPr sz="1400" spc="-10" dirty="0">
                <a:latin typeface="Arial"/>
                <a:cs typeface="Arial"/>
              </a:rPr>
              <a:t>le </a:t>
            </a:r>
            <a:r>
              <a:rPr sz="1400" spc="-5" dirty="0">
                <a:latin typeface="Arial"/>
                <a:cs typeface="Arial"/>
              </a:rPr>
              <a:t>testine di </a:t>
            </a:r>
            <a:r>
              <a:rPr sz="1400" spc="-10" dirty="0">
                <a:latin typeface="Arial"/>
                <a:cs typeface="Arial"/>
              </a:rPr>
              <a:t>stampa,  </a:t>
            </a:r>
            <a:r>
              <a:rPr sz="1400" dirty="0">
                <a:latin typeface="Arial"/>
                <a:cs typeface="Arial"/>
              </a:rPr>
              <a:t>che </a:t>
            </a:r>
            <a:r>
              <a:rPr sz="1400" spc="-5" dirty="0">
                <a:latin typeface="Arial"/>
                <a:cs typeface="Arial"/>
              </a:rPr>
              <a:t>proiettano </a:t>
            </a:r>
            <a:r>
              <a:rPr sz="1400" dirty="0">
                <a:latin typeface="Arial"/>
                <a:cs typeface="Arial"/>
              </a:rPr>
              <a:t>sul </a:t>
            </a:r>
            <a:r>
              <a:rPr sz="1400" spc="-5" dirty="0">
                <a:latin typeface="Arial"/>
                <a:cs typeface="Arial"/>
              </a:rPr>
              <a:t>foglio micro-gocce di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colore:</a:t>
            </a:r>
            <a:endParaRPr sz="1400">
              <a:latin typeface="Arial"/>
              <a:cs typeface="Arial"/>
            </a:endParaRPr>
          </a:p>
          <a:p>
            <a:pPr marL="469900" marR="5080" algn="just">
              <a:lnSpc>
                <a:spcPct val="100000"/>
              </a:lnSpc>
              <a:spcBef>
                <a:spcPts val="1485"/>
              </a:spcBef>
            </a:pPr>
            <a:r>
              <a:rPr sz="1400" spc="-5" dirty="0">
                <a:latin typeface="Arial"/>
                <a:cs typeface="Arial"/>
              </a:rPr>
              <a:t>Meccanismo </a:t>
            </a:r>
            <a:r>
              <a:rPr sz="1400" spc="-10" dirty="0">
                <a:latin typeface="Arial"/>
                <a:cs typeface="Arial"/>
              </a:rPr>
              <a:t>termico: </a:t>
            </a:r>
            <a:r>
              <a:rPr sz="1400" spc="-5" dirty="0">
                <a:latin typeface="Arial"/>
                <a:cs typeface="Arial"/>
              </a:rPr>
              <a:t>resistore </a:t>
            </a:r>
            <a:r>
              <a:rPr sz="1400" spc="-10" dirty="0">
                <a:latin typeface="Arial"/>
                <a:cs typeface="Arial"/>
              </a:rPr>
              <a:t>in corrispondenza </a:t>
            </a:r>
            <a:r>
              <a:rPr sz="1400" spc="-5" dirty="0">
                <a:latin typeface="Arial"/>
                <a:cs typeface="Arial"/>
              </a:rPr>
              <a:t>di ogni ugello </a:t>
            </a:r>
            <a:r>
              <a:rPr sz="1400" spc="-10" dirty="0">
                <a:latin typeface="Arial"/>
                <a:cs typeface="Arial"/>
              </a:rPr>
              <a:t>attraverso </a:t>
            </a:r>
            <a:r>
              <a:rPr sz="1400" dirty="0">
                <a:latin typeface="Arial"/>
                <a:cs typeface="Arial"/>
              </a:rPr>
              <a:t>il </a:t>
            </a:r>
            <a:r>
              <a:rPr sz="1400" spc="-5" dirty="0">
                <a:latin typeface="Arial"/>
                <a:cs typeface="Arial"/>
              </a:rPr>
              <a:t>quale  vengono fatti </a:t>
            </a:r>
            <a:r>
              <a:rPr sz="1400" spc="-10" dirty="0">
                <a:latin typeface="Arial"/>
                <a:cs typeface="Arial"/>
              </a:rPr>
              <a:t>passare </a:t>
            </a:r>
            <a:r>
              <a:rPr sz="1400" spc="-5" dirty="0">
                <a:latin typeface="Arial"/>
                <a:cs typeface="Arial"/>
              </a:rPr>
              <a:t>impulsi di corrente; </a:t>
            </a:r>
            <a:r>
              <a:rPr sz="1400" spc="-10" dirty="0">
                <a:latin typeface="Arial"/>
                <a:cs typeface="Arial"/>
              </a:rPr>
              <a:t>ad </a:t>
            </a:r>
            <a:r>
              <a:rPr sz="1400" spc="-5" dirty="0">
                <a:latin typeface="Arial"/>
                <a:cs typeface="Arial"/>
              </a:rPr>
              <a:t>ogni </a:t>
            </a:r>
            <a:r>
              <a:rPr sz="1400" spc="-10" dirty="0">
                <a:latin typeface="Arial"/>
                <a:cs typeface="Arial"/>
              </a:rPr>
              <a:t>impulso </a:t>
            </a:r>
            <a:r>
              <a:rPr sz="1400" dirty="0">
                <a:latin typeface="Arial"/>
                <a:cs typeface="Arial"/>
              </a:rPr>
              <a:t>si </a:t>
            </a:r>
            <a:r>
              <a:rPr sz="1400" spc="-5" dirty="0">
                <a:latin typeface="Arial"/>
                <a:cs typeface="Arial"/>
              </a:rPr>
              <a:t>ha </a:t>
            </a:r>
            <a:r>
              <a:rPr sz="1400" spc="-10" dirty="0">
                <a:latin typeface="Arial"/>
                <a:cs typeface="Arial"/>
              </a:rPr>
              <a:t>l'espulsione </a:t>
            </a:r>
            <a:r>
              <a:rPr sz="1400" spc="-5" dirty="0">
                <a:latin typeface="Arial"/>
                <a:cs typeface="Arial"/>
              </a:rPr>
              <a:t>della goccia di  inchiostro; (Hewlett-Packard, Canon,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Lexmark)</a:t>
            </a:r>
            <a:endParaRPr sz="1400">
              <a:latin typeface="Arial"/>
              <a:cs typeface="Arial"/>
            </a:endParaRPr>
          </a:p>
          <a:p>
            <a:pPr marL="469900" marR="5080" algn="just">
              <a:lnSpc>
                <a:spcPct val="100000"/>
              </a:lnSpc>
              <a:spcBef>
                <a:spcPts val="1490"/>
              </a:spcBef>
            </a:pPr>
            <a:r>
              <a:rPr sz="1400" spc="-5" dirty="0">
                <a:latin typeface="Arial"/>
                <a:cs typeface="Arial"/>
              </a:rPr>
              <a:t>Meccanismo piezoelettrico: </a:t>
            </a:r>
            <a:r>
              <a:rPr sz="1400" spc="-10" dirty="0">
                <a:latin typeface="Arial"/>
                <a:cs typeface="Arial"/>
              </a:rPr>
              <a:t>sotto </a:t>
            </a:r>
            <a:r>
              <a:rPr sz="1400" spc="-5" dirty="0">
                <a:latin typeface="Arial"/>
                <a:cs typeface="Arial"/>
              </a:rPr>
              <a:t>ogni ugello </a:t>
            </a:r>
            <a:r>
              <a:rPr sz="1400" dirty="0">
                <a:latin typeface="Arial"/>
                <a:cs typeface="Arial"/>
              </a:rPr>
              <a:t>è </a:t>
            </a:r>
            <a:r>
              <a:rPr sz="1400" spc="-5" dirty="0">
                <a:latin typeface="Arial"/>
                <a:cs typeface="Arial"/>
              </a:rPr>
              <a:t>posizionato un canalino circondato da </a:t>
            </a:r>
            <a:r>
              <a:rPr sz="1400" spc="-15" dirty="0">
                <a:latin typeface="Arial"/>
                <a:cs typeface="Arial"/>
              </a:rPr>
              <a:t>un  </a:t>
            </a:r>
            <a:r>
              <a:rPr sz="1400" spc="-5" dirty="0">
                <a:latin typeface="Arial"/>
                <a:cs typeface="Arial"/>
              </a:rPr>
              <a:t>cristallo </a:t>
            </a:r>
            <a:r>
              <a:rPr sz="1400" spc="-10" dirty="0">
                <a:latin typeface="Arial"/>
                <a:cs typeface="Arial"/>
              </a:rPr>
              <a:t>piezoelettrico; </a:t>
            </a:r>
            <a:r>
              <a:rPr sz="1400" spc="-5" dirty="0">
                <a:latin typeface="Arial"/>
                <a:cs typeface="Arial"/>
              </a:rPr>
              <a:t>un </a:t>
            </a:r>
            <a:r>
              <a:rPr sz="1400" spc="-10" dirty="0">
                <a:latin typeface="Arial"/>
                <a:cs typeface="Arial"/>
              </a:rPr>
              <a:t>impulso </a:t>
            </a:r>
            <a:r>
              <a:rPr sz="1400" spc="-5" dirty="0">
                <a:latin typeface="Arial"/>
                <a:cs typeface="Arial"/>
              </a:rPr>
              <a:t>elettrico provoca </a:t>
            </a:r>
            <a:r>
              <a:rPr sz="1400" spc="-10" dirty="0">
                <a:latin typeface="Arial"/>
                <a:cs typeface="Arial"/>
              </a:rPr>
              <a:t>la deformazione </a:t>
            </a:r>
            <a:r>
              <a:rPr sz="1400" spc="-5" dirty="0">
                <a:latin typeface="Arial"/>
                <a:cs typeface="Arial"/>
              </a:rPr>
              <a:t>del cristallo </a:t>
            </a:r>
            <a:r>
              <a:rPr sz="1400" dirty="0">
                <a:latin typeface="Arial"/>
                <a:cs typeface="Arial"/>
              </a:rPr>
              <a:t>e  </a:t>
            </a:r>
            <a:r>
              <a:rPr sz="1400" spc="-10" dirty="0">
                <a:latin typeface="Arial"/>
                <a:cs typeface="Arial"/>
              </a:rPr>
              <a:t>conseguentemente </a:t>
            </a:r>
            <a:r>
              <a:rPr sz="1400" dirty="0">
                <a:latin typeface="Arial"/>
                <a:cs typeface="Arial"/>
              </a:rPr>
              <a:t>la </a:t>
            </a:r>
            <a:r>
              <a:rPr sz="1400" spc="-5" dirty="0">
                <a:latin typeface="Arial"/>
                <a:cs typeface="Arial"/>
              </a:rPr>
              <a:t>repentina </a:t>
            </a:r>
            <a:r>
              <a:rPr sz="1400" spc="-10" dirty="0">
                <a:latin typeface="Arial"/>
                <a:cs typeface="Arial"/>
              </a:rPr>
              <a:t>strozzatura </a:t>
            </a:r>
            <a:r>
              <a:rPr sz="1400" spc="-5" dirty="0">
                <a:latin typeface="Arial"/>
                <a:cs typeface="Arial"/>
              </a:rPr>
              <a:t>del canalino 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10" dirty="0">
                <a:latin typeface="Arial"/>
                <a:cs typeface="Arial"/>
              </a:rPr>
              <a:t>l'eiezione dell'inchiostro;  </a:t>
            </a:r>
            <a:r>
              <a:rPr sz="1400" dirty="0">
                <a:latin typeface="Arial"/>
                <a:cs typeface="Arial"/>
              </a:rPr>
              <a:t>(Epson)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87525" y="4149661"/>
            <a:ext cx="2497201" cy="2497201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89551" y="4149661"/>
            <a:ext cx="3311525" cy="2433701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5426" y="1700212"/>
            <a:ext cx="4899025" cy="4752975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821055">
              <a:lnSpc>
                <a:spcPct val="100000"/>
              </a:lnSpc>
              <a:spcBef>
                <a:spcPts val="105"/>
              </a:spcBef>
            </a:pPr>
            <a:r>
              <a:rPr dirty="0"/>
              <a:t>Data path in una macchina </a:t>
            </a:r>
            <a:r>
              <a:rPr spc="-5" dirty="0"/>
              <a:t>di  Von Neumann </a:t>
            </a:r>
            <a:r>
              <a:rPr dirty="0"/>
              <a:t>(dati nei</a:t>
            </a:r>
            <a:r>
              <a:rPr spc="-50" dirty="0"/>
              <a:t> </a:t>
            </a:r>
            <a:r>
              <a:rPr spc="-5" dirty="0"/>
              <a:t>registri)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5226" y="6273800"/>
            <a:ext cx="3225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120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Stampanti – Ink</a:t>
            </a:r>
            <a:r>
              <a:rPr spc="-15" dirty="0"/>
              <a:t> </a:t>
            </a:r>
            <a:r>
              <a:rPr spc="-5" dirty="0"/>
              <a:t>Jet</a:t>
            </a:r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43965" y="1663573"/>
            <a:ext cx="112775" cy="22707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43965" y="3126994"/>
            <a:ext cx="112775" cy="22707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3965" y="3712209"/>
            <a:ext cx="112775" cy="22707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3965" y="4297375"/>
            <a:ext cx="112775" cy="22738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43965" y="4882896"/>
            <a:ext cx="112775" cy="22707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43965" y="5468111"/>
            <a:ext cx="112775" cy="22738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43965" y="6053632"/>
            <a:ext cx="112775" cy="22707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89177" y="1580159"/>
            <a:ext cx="5021580" cy="470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115" marR="472440" indent="-400050">
              <a:lnSpc>
                <a:spcPct val="12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Testine di stampa </a:t>
            </a:r>
            <a:r>
              <a:rPr sz="1600" spc="-10" dirty="0">
                <a:latin typeface="Arial"/>
                <a:cs typeface="Arial"/>
              </a:rPr>
              <a:t>integrate </a:t>
            </a:r>
            <a:r>
              <a:rPr sz="1600" spc="-5" dirty="0">
                <a:latin typeface="Arial"/>
                <a:cs typeface="Arial"/>
              </a:rPr>
              <a:t>nelle cartucce  </a:t>
            </a:r>
            <a:r>
              <a:rPr sz="1600" spc="-10" dirty="0">
                <a:latin typeface="Arial"/>
                <a:cs typeface="Arial"/>
              </a:rPr>
              <a:t>esaurimento </a:t>
            </a:r>
            <a:r>
              <a:rPr sz="1600" spc="-5" dirty="0">
                <a:latin typeface="Arial"/>
                <a:cs typeface="Arial"/>
              </a:rPr>
              <a:t>inchiostro -&gt; sostituzione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testina:</a:t>
            </a:r>
            <a:endParaRPr sz="1600">
              <a:latin typeface="Arial"/>
              <a:cs typeface="Arial"/>
            </a:endParaRPr>
          </a:p>
          <a:p>
            <a:pPr marL="1326515" marR="5080">
              <a:lnSpc>
                <a:spcPct val="120000"/>
              </a:lnSpc>
            </a:pPr>
            <a:r>
              <a:rPr sz="1600" spc="-5" dirty="0">
                <a:latin typeface="Arial"/>
                <a:cs typeface="Arial"/>
              </a:rPr>
              <a:t>costo cartuccia </a:t>
            </a:r>
            <a:r>
              <a:rPr sz="1600" dirty="0">
                <a:latin typeface="Arial"/>
                <a:cs typeface="Arial"/>
              </a:rPr>
              <a:t>vs </a:t>
            </a:r>
            <a:r>
              <a:rPr sz="1600" spc="-5" dirty="0">
                <a:latin typeface="Arial"/>
                <a:cs typeface="Arial"/>
              </a:rPr>
              <a:t>efficienza testine  Essiccamento dell'inchiostro nelle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testine</a:t>
            </a:r>
            <a:endParaRPr sz="1600">
              <a:latin typeface="Arial"/>
              <a:cs typeface="Arial"/>
            </a:endParaRPr>
          </a:p>
          <a:p>
            <a:pPr marL="12700" marR="1264920">
              <a:lnSpc>
                <a:spcPct val="240099"/>
              </a:lnSpc>
            </a:pPr>
            <a:r>
              <a:rPr sz="1600" spc="-5" dirty="0">
                <a:latin typeface="Arial"/>
                <a:cs typeface="Arial"/>
              </a:rPr>
              <a:t>Risoluzione: dpi (dot per inches)  Velocità:15 ppm b/n, 10 ppm colori  Quadricromia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(ciano/magenta/giallo/nero)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Esacromia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(ciano/magenta/giallo/nero/arancione/verde)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Costo medio stampa: 10 cent di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Euro/pagina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Vita della stampante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pagine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stampate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Stampanti –</a:t>
            </a:r>
            <a:r>
              <a:rPr spc="-15" dirty="0"/>
              <a:t> </a:t>
            </a:r>
            <a:r>
              <a:rPr dirty="0"/>
              <a:t>Laser</a:t>
            </a:r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1644" y="4293996"/>
            <a:ext cx="112775" cy="22707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1644" y="5074361"/>
            <a:ext cx="112775" cy="22738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1644" y="5367223"/>
            <a:ext cx="112775" cy="22707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61644" y="5659831"/>
            <a:ext cx="112775" cy="22707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48944" y="1533804"/>
            <a:ext cx="7659370" cy="49796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spc="-5" dirty="0">
                <a:latin typeface="Arial"/>
                <a:cs typeface="Arial"/>
              </a:rPr>
              <a:t>Processo di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stampa:</a:t>
            </a:r>
            <a:endParaRPr sz="1600">
              <a:latin typeface="Arial"/>
              <a:cs typeface="Arial"/>
            </a:endParaRPr>
          </a:p>
          <a:p>
            <a:pPr marL="546100" indent="-533400">
              <a:lnSpc>
                <a:spcPct val="100000"/>
              </a:lnSpc>
              <a:spcBef>
                <a:spcPts val="380"/>
              </a:spcBef>
              <a:buAutoNum type="arabicPeriod"/>
              <a:tabLst>
                <a:tab pos="545465" algn="l"/>
                <a:tab pos="546100" algn="l"/>
              </a:tabLst>
            </a:pPr>
            <a:r>
              <a:rPr sz="1600" spc="-5" dirty="0">
                <a:latin typeface="Arial"/>
                <a:cs typeface="Arial"/>
              </a:rPr>
              <a:t>Il raggio laser infrarosso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viene</a:t>
            </a:r>
            <a:endParaRPr sz="1600">
              <a:latin typeface="Arial"/>
              <a:cs typeface="Arial"/>
            </a:endParaRPr>
          </a:p>
          <a:p>
            <a:pPr marL="1277620" lvl="1" indent="-457200">
              <a:lnSpc>
                <a:spcPct val="100000"/>
              </a:lnSpc>
              <a:spcBef>
                <a:spcPts val="345"/>
              </a:spcBef>
              <a:buAutoNum type="alphaLcParenR"/>
              <a:tabLst>
                <a:tab pos="1276985" algn="l"/>
                <a:tab pos="1277620" algn="l"/>
              </a:tabLst>
            </a:pPr>
            <a:r>
              <a:rPr sz="1400" spc="-5" dirty="0">
                <a:latin typeface="Arial"/>
                <a:cs typeface="Arial"/>
              </a:rPr>
              <a:t>modulato secondo </a:t>
            </a:r>
            <a:r>
              <a:rPr sz="1400" dirty="0">
                <a:latin typeface="Arial"/>
                <a:cs typeface="Arial"/>
              </a:rPr>
              <a:t>la </a:t>
            </a:r>
            <a:r>
              <a:rPr sz="1400" spc="-5" dirty="0">
                <a:latin typeface="Arial"/>
                <a:cs typeface="Arial"/>
              </a:rPr>
              <a:t>sequenza di pixel </a:t>
            </a:r>
            <a:r>
              <a:rPr sz="1400" dirty="0">
                <a:latin typeface="Arial"/>
                <a:cs typeface="Arial"/>
              </a:rPr>
              <a:t>che </a:t>
            </a:r>
            <a:r>
              <a:rPr sz="1400" spc="-5" dirty="0">
                <a:latin typeface="Arial"/>
                <a:cs typeface="Arial"/>
              </a:rPr>
              <a:t>deve essere impressa </a:t>
            </a:r>
            <a:r>
              <a:rPr sz="1400" dirty="0">
                <a:latin typeface="Arial"/>
                <a:cs typeface="Arial"/>
              </a:rPr>
              <a:t>sul</a:t>
            </a:r>
            <a:r>
              <a:rPr sz="1400" spc="-2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foglio,</a:t>
            </a:r>
            <a:endParaRPr sz="1400">
              <a:latin typeface="Arial"/>
              <a:cs typeface="Arial"/>
            </a:endParaRPr>
          </a:p>
          <a:p>
            <a:pPr marL="1277620" marR="229870" lvl="1" indent="-457200">
              <a:lnSpc>
                <a:spcPct val="100000"/>
              </a:lnSpc>
              <a:spcBef>
                <a:spcPts val="335"/>
              </a:spcBef>
              <a:buAutoNum type="alphaLcParenR"/>
              <a:tabLst>
                <a:tab pos="1276985" algn="l"/>
                <a:tab pos="1277620" algn="l"/>
              </a:tabLst>
            </a:pPr>
            <a:r>
              <a:rPr sz="1400" spc="-5" dirty="0">
                <a:latin typeface="Arial"/>
                <a:cs typeface="Arial"/>
              </a:rPr>
              <a:t>deflesso </a:t>
            </a:r>
            <a:r>
              <a:rPr sz="1400" spc="-10" dirty="0">
                <a:latin typeface="Arial"/>
                <a:cs typeface="Arial"/>
              </a:rPr>
              <a:t>da </a:t>
            </a:r>
            <a:r>
              <a:rPr sz="1400" spc="-5" dirty="0">
                <a:latin typeface="Arial"/>
                <a:cs typeface="Arial"/>
              </a:rPr>
              <a:t>uno </a:t>
            </a:r>
            <a:r>
              <a:rPr sz="1400" spc="-10" dirty="0">
                <a:latin typeface="Arial"/>
                <a:cs typeface="Arial"/>
              </a:rPr>
              <a:t>specchio rotante </a:t>
            </a:r>
            <a:r>
              <a:rPr sz="1400" spc="-5" dirty="0">
                <a:latin typeface="Arial"/>
                <a:cs typeface="Arial"/>
              </a:rPr>
              <a:t>su </a:t>
            </a:r>
            <a:r>
              <a:rPr sz="1400" spc="-10" dirty="0">
                <a:latin typeface="Arial"/>
                <a:cs typeface="Arial"/>
              </a:rPr>
              <a:t>un tamburo </a:t>
            </a:r>
            <a:r>
              <a:rPr sz="1400" spc="-5" dirty="0">
                <a:latin typeface="Arial"/>
                <a:cs typeface="Arial"/>
              </a:rPr>
              <a:t>fotosensibile </a:t>
            </a:r>
            <a:r>
              <a:rPr sz="1400" spc="-10" dirty="0">
                <a:latin typeface="Arial"/>
                <a:cs typeface="Arial"/>
              </a:rPr>
              <a:t>elettrizzato che  </a:t>
            </a:r>
            <a:r>
              <a:rPr sz="1400" dirty="0">
                <a:latin typeface="Arial"/>
                <a:cs typeface="Arial"/>
              </a:rPr>
              <a:t>si </a:t>
            </a:r>
            <a:r>
              <a:rPr sz="1400" spc="-5" dirty="0">
                <a:latin typeface="Arial"/>
                <a:cs typeface="Arial"/>
              </a:rPr>
              <a:t>scarica dove colpito dalla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luce.</a:t>
            </a:r>
            <a:endParaRPr sz="1400">
              <a:latin typeface="Arial"/>
              <a:cs typeface="Arial"/>
            </a:endParaRPr>
          </a:p>
          <a:p>
            <a:pPr marL="546100" marR="230504" indent="-533400">
              <a:lnSpc>
                <a:spcPct val="100000"/>
              </a:lnSpc>
              <a:spcBef>
                <a:spcPts val="380"/>
              </a:spcBef>
              <a:buAutoNum type="arabicPeriod"/>
              <a:tabLst>
                <a:tab pos="545465" algn="l"/>
                <a:tab pos="546100" algn="l"/>
              </a:tabLst>
            </a:pPr>
            <a:r>
              <a:rPr sz="1600" spc="-5" dirty="0">
                <a:latin typeface="Arial"/>
                <a:cs typeface="Arial"/>
              </a:rPr>
              <a:t>L'elettricità statica attira una fine polvere (toner) di </a:t>
            </a:r>
            <a:r>
              <a:rPr sz="1600" dirty="0">
                <a:latin typeface="Arial"/>
                <a:cs typeface="Arial"/>
              </a:rPr>
              <a:t>materiali </a:t>
            </a:r>
            <a:r>
              <a:rPr sz="1600" spc="-5" dirty="0">
                <a:latin typeface="Arial"/>
                <a:cs typeface="Arial"/>
              </a:rPr>
              <a:t>sintetici e  </a:t>
            </a:r>
            <a:r>
              <a:rPr sz="1600" spc="-10" dirty="0">
                <a:latin typeface="Arial"/>
                <a:cs typeface="Arial"/>
              </a:rPr>
              <a:t>pigmenti </a:t>
            </a:r>
            <a:r>
              <a:rPr sz="1600" spc="-5" dirty="0">
                <a:latin typeface="Arial"/>
                <a:cs typeface="Arial"/>
              </a:rPr>
              <a:t>che viene trasferito sulla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carta.</a:t>
            </a:r>
            <a:endParaRPr sz="1600">
              <a:latin typeface="Arial"/>
              <a:cs typeface="Arial"/>
            </a:endParaRPr>
          </a:p>
          <a:p>
            <a:pPr marL="546100" indent="-533400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545465" algn="l"/>
                <a:tab pos="546100" algn="l"/>
              </a:tabLst>
            </a:pPr>
            <a:r>
              <a:rPr sz="1600" spc="-5" dirty="0">
                <a:latin typeface="Arial"/>
                <a:cs typeface="Arial"/>
              </a:rPr>
              <a:t>Il</a:t>
            </a:r>
            <a:r>
              <a:rPr sz="1600" spc="1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foglio</a:t>
            </a:r>
            <a:r>
              <a:rPr sz="1600" spc="1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passa</a:t>
            </a:r>
            <a:r>
              <a:rPr sz="1600" spc="1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sotto</a:t>
            </a:r>
            <a:r>
              <a:rPr sz="1600" spc="1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un</a:t>
            </a:r>
            <a:r>
              <a:rPr sz="1600" spc="1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rullo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riscaldato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ad</a:t>
            </a:r>
            <a:r>
              <a:rPr sz="1600" spc="1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elevata</a:t>
            </a:r>
            <a:r>
              <a:rPr sz="1600" spc="1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temperatura,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che</a:t>
            </a:r>
            <a:r>
              <a:rPr sz="1600" spc="1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fonde</a:t>
            </a:r>
            <a:r>
              <a:rPr sz="1600" spc="1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il</a:t>
            </a:r>
            <a:endParaRPr sz="1600">
              <a:latin typeface="Arial"/>
              <a:cs typeface="Arial"/>
            </a:endParaRPr>
          </a:p>
          <a:p>
            <a:pPr marL="5461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toner facendolo aderire alla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carta.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Times New Roman"/>
              <a:cs typeface="Times New Roman"/>
            </a:endParaRPr>
          </a:p>
          <a:p>
            <a:pPr marL="546100" marR="227965" algn="just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Stampa a colori: quattro </a:t>
            </a:r>
            <a:r>
              <a:rPr sz="1600" dirty="0">
                <a:latin typeface="Arial"/>
                <a:cs typeface="Arial"/>
              </a:rPr>
              <a:t>toner </a:t>
            </a:r>
            <a:r>
              <a:rPr sz="1600" spc="-5" dirty="0">
                <a:latin typeface="Arial"/>
                <a:cs typeface="Arial"/>
              </a:rPr>
              <a:t>(nero, ciano, magenta e giallo) </a:t>
            </a:r>
            <a:r>
              <a:rPr sz="1600" dirty="0">
                <a:latin typeface="Arial"/>
                <a:cs typeface="Arial"/>
              </a:rPr>
              <a:t>trasferiti </a:t>
            </a:r>
            <a:r>
              <a:rPr sz="1600" spc="-5" dirty="0">
                <a:latin typeface="Arial"/>
                <a:cs typeface="Arial"/>
              </a:rPr>
              <a:t>da un  unico tamburo oppure da quattro distinti. (I </a:t>
            </a:r>
            <a:r>
              <a:rPr sz="1600" dirty="0">
                <a:latin typeface="Arial"/>
                <a:cs typeface="Arial"/>
              </a:rPr>
              <a:t>toner </a:t>
            </a:r>
            <a:r>
              <a:rPr sz="1600" spc="-5" dirty="0">
                <a:latin typeface="Arial"/>
                <a:cs typeface="Arial"/>
              </a:rPr>
              <a:t>possono essere integrati </a:t>
            </a:r>
            <a:r>
              <a:rPr sz="1600" dirty="0">
                <a:latin typeface="Arial"/>
                <a:cs typeface="Arial"/>
              </a:rPr>
              <a:t>in  </a:t>
            </a:r>
            <a:r>
              <a:rPr sz="1600" spc="-5" dirty="0">
                <a:latin typeface="Arial"/>
                <a:cs typeface="Arial"/>
              </a:rPr>
              <a:t>uno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solo)</a:t>
            </a:r>
            <a:endParaRPr sz="1600">
              <a:latin typeface="Arial"/>
              <a:cs typeface="Arial"/>
            </a:endParaRPr>
          </a:p>
          <a:p>
            <a:pPr marL="546100" algn="just">
              <a:lnSpc>
                <a:spcPct val="100000"/>
              </a:lnSpc>
              <a:spcBef>
                <a:spcPts val="390"/>
              </a:spcBef>
            </a:pPr>
            <a:r>
              <a:rPr sz="1600" spc="-5" dirty="0">
                <a:latin typeface="Arial"/>
                <a:cs typeface="Arial"/>
              </a:rPr>
              <a:t>Risoluzione: 4800x1200 dpi(dot per inches)</a:t>
            </a:r>
            <a:endParaRPr sz="1600">
              <a:latin typeface="Arial"/>
              <a:cs typeface="Arial"/>
            </a:endParaRPr>
          </a:p>
          <a:p>
            <a:pPr marL="546100" algn="just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latin typeface="Arial"/>
                <a:cs typeface="Arial"/>
              </a:rPr>
              <a:t>Velocità:70 ppm b/n, 40 ppm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colori</a:t>
            </a:r>
            <a:endParaRPr sz="1600">
              <a:latin typeface="Arial"/>
              <a:cs typeface="Arial"/>
            </a:endParaRPr>
          </a:p>
          <a:p>
            <a:pPr marL="546100" algn="just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Arial"/>
                <a:cs typeface="Arial"/>
              </a:rPr>
              <a:t>Costo medio stampa: 4 cent di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Euro/pagina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Arial"/>
                <a:cs typeface="Arial"/>
              </a:rPr>
              <a:t>121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1018" y="1567053"/>
            <a:ext cx="8496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76884" algn="l"/>
              </a:tabLst>
            </a:pPr>
            <a:r>
              <a:rPr sz="1600" b="1" spc="-5" dirty="0">
                <a:latin typeface="Arial"/>
                <a:cs typeface="Arial"/>
              </a:rPr>
              <a:t>p</a:t>
            </a:r>
            <a:r>
              <a:rPr sz="1600" b="1" dirty="0">
                <a:latin typeface="Arial"/>
                <a:cs typeface="Arial"/>
              </a:rPr>
              <a:t>e</a:t>
            </a:r>
            <a:r>
              <a:rPr sz="1600" b="1" spc="-5" dirty="0">
                <a:latin typeface="Arial"/>
                <a:cs typeface="Arial"/>
              </a:rPr>
              <a:t>r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10" dirty="0">
                <a:latin typeface="Arial"/>
                <a:cs typeface="Arial"/>
              </a:rPr>
              <a:t>una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065" y="1567053"/>
            <a:ext cx="7293609" cy="2220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54760" algn="l"/>
                <a:tab pos="2531745" algn="l"/>
                <a:tab pos="3540760" algn="l"/>
                <a:tab pos="3959860" algn="l"/>
                <a:tab pos="4807585" algn="l"/>
                <a:tab pos="5180965" algn="l"/>
                <a:tab pos="6276975" algn="l"/>
              </a:tabLst>
            </a:pPr>
            <a:r>
              <a:rPr sz="1600" b="1" spc="-5" dirty="0">
                <a:latin typeface="Arial"/>
                <a:cs typeface="Arial"/>
              </a:rPr>
              <a:t>Dispositivo	incapsulato	</a:t>
            </a:r>
            <a:r>
              <a:rPr sz="1600" spc="-5" dirty="0">
                <a:latin typeface="Arial"/>
                <a:cs typeface="Arial"/>
              </a:rPr>
              <a:t>all'interno	del	sistema	da	controllare	</a:t>
            </a:r>
            <a:r>
              <a:rPr sz="1600" b="1" spc="-5" dirty="0">
                <a:latin typeface="Arial"/>
                <a:cs typeface="Arial"/>
              </a:rPr>
              <a:t>progettato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determinata applicazione </a:t>
            </a:r>
            <a:r>
              <a:rPr sz="1600" spc="-5" dirty="0">
                <a:latin typeface="Arial"/>
                <a:cs typeface="Arial"/>
              </a:rPr>
              <a:t>supportato da una piattaforma hardware su</a:t>
            </a:r>
            <a:r>
              <a:rPr sz="1600" spc="2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misura.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E’ essenzialmente un sistema a microprocessore come un PC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ma:</a:t>
            </a:r>
            <a:endParaRPr sz="1600">
              <a:latin typeface="Arial"/>
              <a:cs typeface="Arial"/>
            </a:endParaRPr>
          </a:p>
          <a:p>
            <a:pPr marL="367665" indent="-172085">
              <a:lnSpc>
                <a:spcPct val="100000"/>
              </a:lnSpc>
              <a:spcBef>
                <a:spcPts val="5"/>
              </a:spcBef>
              <a:buChar char="•"/>
              <a:tabLst>
                <a:tab pos="368300" algn="l"/>
              </a:tabLst>
            </a:pPr>
            <a:r>
              <a:rPr sz="1600" spc="-5" dirty="0">
                <a:latin typeface="Arial"/>
                <a:cs typeface="Arial"/>
              </a:rPr>
              <a:t>dedicato a svolgere un particolare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compito</a:t>
            </a:r>
            <a:endParaRPr sz="1600">
              <a:latin typeface="Arial"/>
              <a:cs typeface="Arial"/>
            </a:endParaRPr>
          </a:p>
          <a:p>
            <a:pPr marL="367665" indent="-172085">
              <a:lnSpc>
                <a:spcPct val="100000"/>
              </a:lnSpc>
              <a:buChar char="•"/>
              <a:tabLst>
                <a:tab pos="368300" algn="l"/>
              </a:tabLst>
            </a:pPr>
            <a:r>
              <a:rPr sz="1600" spc="-5" dirty="0">
                <a:latin typeface="Arial"/>
                <a:cs typeface="Arial"/>
              </a:rPr>
              <a:t>ha risorse e dispositivi strettamente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necessari</a:t>
            </a:r>
            <a:endParaRPr sz="1600">
              <a:latin typeface="Arial"/>
              <a:cs typeface="Arial"/>
            </a:endParaRPr>
          </a:p>
          <a:p>
            <a:pPr marL="367665" indent="-172085">
              <a:lnSpc>
                <a:spcPct val="100000"/>
              </a:lnSpc>
              <a:buChar char="•"/>
              <a:tabLst>
                <a:tab pos="368300" algn="l"/>
              </a:tabLst>
            </a:pPr>
            <a:r>
              <a:rPr sz="1600" spc="-5" dirty="0">
                <a:latin typeface="Arial"/>
                <a:cs typeface="Arial"/>
              </a:rPr>
              <a:t>hardware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dedicato</a:t>
            </a:r>
            <a:endParaRPr sz="1600">
              <a:latin typeface="Arial"/>
              <a:cs typeface="Arial"/>
            </a:endParaRPr>
          </a:p>
          <a:p>
            <a:pPr marL="367665" indent="-172085">
              <a:lnSpc>
                <a:spcPct val="100000"/>
              </a:lnSpc>
              <a:buChar char="•"/>
              <a:tabLst>
                <a:tab pos="368300" algn="l"/>
              </a:tabLst>
            </a:pPr>
            <a:r>
              <a:rPr sz="1600" spc="-5" dirty="0">
                <a:latin typeface="Arial"/>
                <a:cs typeface="Arial"/>
              </a:rPr>
              <a:t>frequenze di CPU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inferiori</a:t>
            </a:r>
            <a:endParaRPr sz="1600">
              <a:latin typeface="Arial"/>
              <a:cs typeface="Arial"/>
            </a:endParaRPr>
          </a:p>
          <a:p>
            <a:pPr marL="367665" indent="-172085">
              <a:lnSpc>
                <a:spcPct val="100000"/>
              </a:lnSpc>
              <a:buChar char="•"/>
              <a:tabLst>
                <a:tab pos="368300" algn="l"/>
              </a:tabLst>
            </a:pPr>
            <a:r>
              <a:rPr sz="1600" spc="-5" dirty="0">
                <a:latin typeface="Arial"/>
                <a:cs typeface="Arial"/>
              </a:rPr>
              <a:t>basso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consumo</a:t>
            </a:r>
            <a:endParaRPr sz="1600">
              <a:latin typeface="Arial"/>
              <a:cs typeface="Arial"/>
            </a:endParaRPr>
          </a:p>
          <a:p>
            <a:pPr marL="367665" indent="-172085">
              <a:lnSpc>
                <a:spcPct val="100000"/>
              </a:lnSpc>
              <a:buChar char="•"/>
              <a:tabLst>
                <a:tab pos="368300" algn="l"/>
              </a:tabLst>
            </a:pPr>
            <a:r>
              <a:rPr sz="1600" spc="-5" dirty="0">
                <a:latin typeface="Arial"/>
                <a:cs typeface="Arial"/>
              </a:rPr>
              <a:t>poca memoria (anche di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massa)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065" y="4006088"/>
            <a:ext cx="7611745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Caratteristiche:</a:t>
            </a:r>
            <a:endParaRPr sz="1600">
              <a:latin typeface="Arial"/>
              <a:cs typeface="Arial"/>
            </a:endParaRPr>
          </a:p>
          <a:p>
            <a:pPr marL="367665" indent="-172085">
              <a:lnSpc>
                <a:spcPct val="100000"/>
              </a:lnSpc>
              <a:buChar char="•"/>
              <a:tabLst>
                <a:tab pos="368300" algn="l"/>
              </a:tabLst>
            </a:pPr>
            <a:r>
              <a:rPr sz="1600" spc="-5" dirty="0">
                <a:latin typeface="Arial"/>
                <a:cs typeface="Arial"/>
              </a:rPr>
              <a:t>sistemi privi di interazione umana</a:t>
            </a:r>
            <a:endParaRPr sz="1600">
              <a:latin typeface="Arial"/>
              <a:cs typeface="Arial"/>
            </a:endParaRPr>
          </a:p>
          <a:p>
            <a:pPr marL="367665" indent="-172085">
              <a:lnSpc>
                <a:spcPct val="100000"/>
              </a:lnSpc>
              <a:buChar char="•"/>
              <a:tabLst>
                <a:tab pos="368300" algn="l"/>
              </a:tabLst>
            </a:pPr>
            <a:r>
              <a:rPr sz="1600" spc="-5" dirty="0">
                <a:latin typeface="Arial"/>
                <a:cs typeface="Arial"/>
              </a:rPr>
              <a:t>capaci di resistere ad eventi dannosi, a vibrazioni 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shock</a:t>
            </a:r>
            <a:endParaRPr sz="1600">
              <a:latin typeface="Arial"/>
              <a:cs typeface="Arial"/>
            </a:endParaRPr>
          </a:p>
          <a:p>
            <a:pPr marL="367665" indent="-172085">
              <a:lnSpc>
                <a:spcPct val="100000"/>
              </a:lnSpc>
              <a:buChar char="•"/>
              <a:tabLst>
                <a:tab pos="368300" algn="l"/>
              </a:tabLst>
            </a:pPr>
            <a:r>
              <a:rPr sz="1600" spc="-5" dirty="0">
                <a:latin typeface="Arial"/>
                <a:cs typeface="Arial"/>
              </a:rPr>
              <a:t>ripartire in modo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autonomo</a:t>
            </a:r>
            <a:endParaRPr sz="1600">
              <a:latin typeface="Arial"/>
              <a:cs typeface="Arial"/>
            </a:endParaRPr>
          </a:p>
          <a:p>
            <a:pPr marL="367665" indent="-172085">
              <a:lnSpc>
                <a:spcPct val="100000"/>
              </a:lnSpc>
              <a:buChar char="•"/>
              <a:tabLst>
                <a:tab pos="368300" algn="l"/>
              </a:tabLst>
            </a:pPr>
            <a:r>
              <a:rPr sz="1600" spc="-5" dirty="0">
                <a:latin typeface="Arial"/>
                <a:cs typeface="Arial"/>
              </a:rPr>
              <a:t>possibilmente di dimensioni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ridotte</a:t>
            </a:r>
            <a:endParaRPr sz="1600">
              <a:latin typeface="Arial"/>
              <a:cs typeface="Arial"/>
            </a:endParaRPr>
          </a:p>
          <a:p>
            <a:pPr marL="367665" indent="-172085">
              <a:lnSpc>
                <a:spcPct val="100000"/>
              </a:lnSpc>
              <a:buChar char="•"/>
              <a:tabLst>
                <a:tab pos="368300" algn="l"/>
              </a:tabLst>
            </a:pPr>
            <a:r>
              <a:rPr sz="1600" spc="-5" dirty="0">
                <a:latin typeface="Arial"/>
                <a:cs typeface="Arial"/>
              </a:rPr>
              <a:t>raggiungibile tramite un qualche tipo di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connessione</a:t>
            </a:r>
            <a:endParaRPr sz="1600">
              <a:latin typeface="Arial"/>
              <a:cs typeface="Arial"/>
            </a:endParaRPr>
          </a:p>
          <a:p>
            <a:pPr marL="367665" marR="5080" indent="-172085">
              <a:lnSpc>
                <a:spcPct val="100000"/>
              </a:lnSpc>
              <a:buChar char="•"/>
              <a:tabLst>
                <a:tab pos="368300" algn="l"/>
              </a:tabLst>
            </a:pPr>
            <a:r>
              <a:rPr sz="1600" spc="-5" dirty="0">
                <a:latin typeface="Arial"/>
                <a:cs typeface="Arial"/>
              </a:rPr>
              <a:t>deve avere risorse necessarie per l'esecuzione dei processi indispensabili al suo  funzionamento</a:t>
            </a:r>
            <a:endParaRPr sz="1600">
              <a:latin typeface="Arial"/>
              <a:cs typeface="Arial"/>
            </a:endParaRPr>
          </a:p>
          <a:p>
            <a:pPr marL="367665" indent="-172085">
              <a:lnSpc>
                <a:spcPct val="100000"/>
              </a:lnSpc>
              <a:spcBef>
                <a:spcPts val="5"/>
              </a:spcBef>
              <a:buChar char="•"/>
              <a:tabLst>
                <a:tab pos="368300" algn="l"/>
              </a:tabLst>
            </a:pPr>
            <a:r>
              <a:rPr sz="1600" spc="-5" dirty="0">
                <a:latin typeface="Arial"/>
                <a:cs typeface="Arial"/>
              </a:rPr>
              <a:t>spesso con vincoli temporali (sistema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real-time)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Sistemi</a:t>
            </a:r>
            <a:r>
              <a:rPr spc="-15" dirty="0"/>
              <a:t> </a:t>
            </a:r>
            <a:r>
              <a:rPr spc="-5" dirty="0"/>
              <a:t>Embedded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13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9119" y="638632"/>
            <a:ext cx="13608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Il</a:t>
            </a:r>
            <a:r>
              <a:rPr spc="-85" dirty="0"/>
              <a:t> </a:t>
            </a:r>
            <a:r>
              <a:rPr spc="-5" dirty="0"/>
              <a:t>BUS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71550" y="2498725"/>
            <a:ext cx="7040626" cy="381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24075" y="2636773"/>
            <a:ext cx="5688330" cy="503555"/>
          </a:xfrm>
          <a:custGeom>
            <a:avLst/>
            <a:gdLst/>
            <a:ahLst/>
            <a:cxnLst/>
            <a:rect l="l" t="t" r="r" b="b"/>
            <a:pathLst>
              <a:path w="5688330" h="503555">
                <a:moveTo>
                  <a:pt x="0" y="251713"/>
                </a:moveTo>
                <a:lnTo>
                  <a:pt x="26840" y="217007"/>
                </a:lnTo>
                <a:lnTo>
                  <a:pt x="67798" y="196855"/>
                </a:lnTo>
                <a:lnTo>
                  <a:pt x="104984" y="183743"/>
                </a:lnTo>
                <a:lnTo>
                  <a:pt x="149808" y="170913"/>
                </a:lnTo>
                <a:lnTo>
                  <a:pt x="202044" y="158385"/>
                </a:lnTo>
                <a:lnTo>
                  <a:pt x="261461" y="146179"/>
                </a:lnTo>
                <a:lnTo>
                  <a:pt x="327833" y="134315"/>
                </a:lnTo>
                <a:lnTo>
                  <a:pt x="400931" y="122813"/>
                </a:lnTo>
                <a:lnTo>
                  <a:pt x="439931" y="117205"/>
                </a:lnTo>
                <a:lnTo>
                  <a:pt x="480527" y="111695"/>
                </a:lnTo>
                <a:lnTo>
                  <a:pt x="522690" y="106285"/>
                </a:lnTo>
                <a:lnTo>
                  <a:pt x="566393" y="100979"/>
                </a:lnTo>
                <a:lnTo>
                  <a:pt x="611606" y="95779"/>
                </a:lnTo>
                <a:lnTo>
                  <a:pt x="658301" y="90687"/>
                </a:lnTo>
                <a:lnTo>
                  <a:pt x="706449" y="85706"/>
                </a:lnTo>
                <a:lnTo>
                  <a:pt x="756023" y="80838"/>
                </a:lnTo>
                <a:lnTo>
                  <a:pt x="806993" y="76086"/>
                </a:lnTo>
                <a:lnTo>
                  <a:pt x="859331" y="71453"/>
                </a:lnTo>
                <a:lnTo>
                  <a:pt x="913008" y="66941"/>
                </a:lnTo>
                <a:lnTo>
                  <a:pt x="967996" y="62552"/>
                </a:lnTo>
                <a:lnTo>
                  <a:pt x="1024267" y="58290"/>
                </a:lnTo>
                <a:lnTo>
                  <a:pt x="1081791" y="54155"/>
                </a:lnTo>
                <a:lnTo>
                  <a:pt x="1140541" y="50153"/>
                </a:lnTo>
                <a:lnTo>
                  <a:pt x="1200488" y="46283"/>
                </a:lnTo>
                <a:lnTo>
                  <a:pt x="1261604" y="42550"/>
                </a:lnTo>
                <a:lnTo>
                  <a:pt x="1323859" y="38956"/>
                </a:lnTo>
                <a:lnTo>
                  <a:pt x="1387225" y="35503"/>
                </a:lnTo>
                <a:lnTo>
                  <a:pt x="1451675" y="32193"/>
                </a:lnTo>
                <a:lnTo>
                  <a:pt x="1517178" y="29030"/>
                </a:lnTo>
                <a:lnTo>
                  <a:pt x="1583708" y="26016"/>
                </a:lnTo>
                <a:lnTo>
                  <a:pt x="1651235" y="23153"/>
                </a:lnTo>
                <a:lnTo>
                  <a:pt x="1719730" y="20445"/>
                </a:lnTo>
                <a:lnTo>
                  <a:pt x="1789166" y="17892"/>
                </a:lnTo>
                <a:lnTo>
                  <a:pt x="1859514" y="15499"/>
                </a:lnTo>
                <a:lnTo>
                  <a:pt x="1930745" y="13267"/>
                </a:lnTo>
                <a:lnTo>
                  <a:pt x="2002831" y="11199"/>
                </a:lnTo>
                <a:lnTo>
                  <a:pt x="2075743" y="9297"/>
                </a:lnTo>
                <a:lnTo>
                  <a:pt x="2149453" y="7565"/>
                </a:lnTo>
                <a:lnTo>
                  <a:pt x="2223932" y="6004"/>
                </a:lnTo>
                <a:lnTo>
                  <a:pt x="2299152" y="4617"/>
                </a:lnTo>
                <a:lnTo>
                  <a:pt x="2375084" y="3407"/>
                </a:lnTo>
                <a:lnTo>
                  <a:pt x="2451700" y="2377"/>
                </a:lnTo>
                <a:lnTo>
                  <a:pt x="2528971" y="1528"/>
                </a:lnTo>
                <a:lnTo>
                  <a:pt x="2606869" y="863"/>
                </a:lnTo>
                <a:lnTo>
                  <a:pt x="2685365" y="385"/>
                </a:lnTo>
                <a:lnTo>
                  <a:pt x="2764431" y="96"/>
                </a:lnTo>
                <a:lnTo>
                  <a:pt x="2844038" y="0"/>
                </a:lnTo>
                <a:lnTo>
                  <a:pt x="2923638" y="96"/>
                </a:lnTo>
                <a:lnTo>
                  <a:pt x="3002698" y="385"/>
                </a:lnTo>
                <a:lnTo>
                  <a:pt x="3081189" y="863"/>
                </a:lnTo>
                <a:lnTo>
                  <a:pt x="3159081" y="1528"/>
                </a:lnTo>
                <a:lnTo>
                  <a:pt x="3236348" y="2377"/>
                </a:lnTo>
                <a:lnTo>
                  <a:pt x="3312959" y="3407"/>
                </a:lnTo>
                <a:lnTo>
                  <a:pt x="3388888" y="4617"/>
                </a:lnTo>
                <a:lnTo>
                  <a:pt x="3464104" y="6004"/>
                </a:lnTo>
                <a:lnTo>
                  <a:pt x="3538580" y="7565"/>
                </a:lnTo>
                <a:lnTo>
                  <a:pt x="3612287" y="9297"/>
                </a:lnTo>
                <a:lnTo>
                  <a:pt x="3685197" y="11199"/>
                </a:lnTo>
                <a:lnTo>
                  <a:pt x="3757281" y="13267"/>
                </a:lnTo>
                <a:lnTo>
                  <a:pt x="3828510" y="15499"/>
                </a:lnTo>
                <a:lnTo>
                  <a:pt x="3898856" y="17892"/>
                </a:lnTo>
                <a:lnTo>
                  <a:pt x="3968291" y="20445"/>
                </a:lnTo>
                <a:lnTo>
                  <a:pt x="4036785" y="23153"/>
                </a:lnTo>
                <a:lnTo>
                  <a:pt x="4104312" y="26016"/>
                </a:lnTo>
                <a:lnTo>
                  <a:pt x="4170841" y="29030"/>
                </a:lnTo>
                <a:lnTo>
                  <a:pt x="4236344" y="32193"/>
                </a:lnTo>
                <a:lnTo>
                  <a:pt x="4300793" y="35503"/>
                </a:lnTo>
                <a:lnTo>
                  <a:pt x="4364160" y="38956"/>
                </a:lnTo>
                <a:lnTo>
                  <a:pt x="4426416" y="42550"/>
                </a:lnTo>
                <a:lnTo>
                  <a:pt x="4487531" y="46283"/>
                </a:lnTo>
                <a:lnTo>
                  <a:pt x="4547479" y="50153"/>
                </a:lnTo>
                <a:lnTo>
                  <a:pt x="4606230" y="54155"/>
                </a:lnTo>
                <a:lnTo>
                  <a:pt x="4663756" y="58290"/>
                </a:lnTo>
                <a:lnTo>
                  <a:pt x="4720027" y="62552"/>
                </a:lnTo>
                <a:lnTo>
                  <a:pt x="4775017" y="66941"/>
                </a:lnTo>
                <a:lnTo>
                  <a:pt x="4828696" y="71453"/>
                </a:lnTo>
                <a:lnTo>
                  <a:pt x="4881035" y="76086"/>
                </a:lnTo>
                <a:lnTo>
                  <a:pt x="4932007" y="80838"/>
                </a:lnTo>
                <a:lnTo>
                  <a:pt x="4981582" y="85706"/>
                </a:lnTo>
                <a:lnTo>
                  <a:pt x="5029733" y="90687"/>
                </a:lnTo>
                <a:lnTo>
                  <a:pt x="5076430" y="95779"/>
                </a:lnTo>
                <a:lnTo>
                  <a:pt x="5121645" y="100979"/>
                </a:lnTo>
                <a:lnTo>
                  <a:pt x="5165349" y="106285"/>
                </a:lnTo>
                <a:lnTo>
                  <a:pt x="5207515" y="111695"/>
                </a:lnTo>
                <a:lnTo>
                  <a:pt x="5248113" y="117205"/>
                </a:lnTo>
                <a:lnTo>
                  <a:pt x="5287115" y="122813"/>
                </a:lnTo>
                <a:lnTo>
                  <a:pt x="5360218" y="134315"/>
                </a:lnTo>
                <a:lnTo>
                  <a:pt x="5426594" y="146179"/>
                </a:lnTo>
                <a:lnTo>
                  <a:pt x="5486015" y="158385"/>
                </a:lnTo>
                <a:lnTo>
                  <a:pt x="5538254" y="170913"/>
                </a:lnTo>
                <a:lnTo>
                  <a:pt x="5583082" y="183743"/>
                </a:lnTo>
                <a:lnTo>
                  <a:pt x="5620271" y="196855"/>
                </a:lnTo>
                <a:lnTo>
                  <a:pt x="5661233" y="217007"/>
                </a:lnTo>
                <a:lnTo>
                  <a:pt x="5688076" y="251713"/>
                </a:lnTo>
                <a:lnTo>
                  <a:pt x="5686983" y="258755"/>
                </a:lnTo>
                <a:lnTo>
                  <a:pt x="5649593" y="293195"/>
                </a:lnTo>
                <a:lnTo>
                  <a:pt x="5602646" y="313154"/>
                </a:lnTo>
                <a:lnTo>
                  <a:pt x="5561609" y="326123"/>
                </a:lnTo>
                <a:lnTo>
                  <a:pt x="5513047" y="338801"/>
                </a:lnTo>
                <a:lnTo>
                  <a:pt x="5457188" y="351166"/>
                </a:lnTo>
                <a:lnTo>
                  <a:pt x="5394261" y="363199"/>
                </a:lnTo>
                <a:lnTo>
                  <a:pt x="5324493" y="374879"/>
                </a:lnTo>
                <a:lnTo>
                  <a:pt x="5248113" y="386185"/>
                </a:lnTo>
                <a:lnTo>
                  <a:pt x="5207515" y="391693"/>
                </a:lnTo>
                <a:lnTo>
                  <a:pt x="5165349" y="397099"/>
                </a:lnTo>
                <a:lnTo>
                  <a:pt x="5121645" y="402402"/>
                </a:lnTo>
                <a:lnTo>
                  <a:pt x="5076430" y="407599"/>
                </a:lnTo>
                <a:lnTo>
                  <a:pt x="5029733" y="412688"/>
                </a:lnTo>
                <a:lnTo>
                  <a:pt x="4981582" y="417666"/>
                </a:lnTo>
                <a:lnTo>
                  <a:pt x="4932007" y="422530"/>
                </a:lnTo>
                <a:lnTo>
                  <a:pt x="4881035" y="427279"/>
                </a:lnTo>
                <a:lnTo>
                  <a:pt x="4828696" y="431909"/>
                </a:lnTo>
                <a:lnTo>
                  <a:pt x="4775017" y="436418"/>
                </a:lnTo>
                <a:lnTo>
                  <a:pt x="4720027" y="440803"/>
                </a:lnTo>
                <a:lnTo>
                  <a:pt x="4663756" y="445063"/>
                </a:lnTo>
                <a:lnTo>
                  <a:pt x="4606230" y="449194"/>
                </a:lnTo>
                <a:lnTo>
                  <a:pt x="4547479" y="453193"/>
                </a:lnTo>
                <a:lnTo>
                  <a:pt x="4487531" y="457060"/>
                </a:lnTo>
                <a:lnTo>
                  <a:pt x="4426416" y="460790"/>
                </a:lnTo>
                <a:lnTo>
                  <a:pt x="4364160" y="464381"/>
                </a:lnTo>
                <a:lnTo>
                  <a:pt x="4300793" y="467831"/>
                </a:lnTo>
                <a:lnTo>
                  <a:pt x="4236344" y="471138"/>
                </a:lnTo>
                <a:lnTo>
                  <a:pt x="4170841" y="474298"/>
                </a:lnTo>
                <a:lnTo>
                  <a:pt x="4104312" y="477309"/>
                </a:lnTo>
                <a:lnTo>
                  <a:pt x="4036785" y="480170"/>
                </a:lnTo>
                <a:lnTo>
                  <a:pt x="3968291" y="482876"/>
                </a:lnTo>
                <a:lnTo>
                  <a:pt x="3898856" y="485426"/>
                </a:lnTo>
                <a:lnTo>
                  <a:pt x="3828510" y="487817"/>
                </a:lnTo>
                <a:lnTo>
                  <a:pt x="3757281" y="490047"/>
                </a:lnTo>
                <a:lnTo>
                  <a:pt x="3685197" y="492113"/>
                </a:lnTo>
                <a:lnTo>
                  <a:pt x="3612287" y="494013"/>
                </a:lnTo>
                <a:lnTo>
                  <a:pt x="3538580" y="495743"/>
                </a:lnTo>
                <a:lnTo>
                  <a:pt x="3464104" y="497302"/>
                </a:lnTo>
                <a:lnTo>
                  <a:pt x="3388888" y="498688"/>
                </a:lnTo>
                <a:lnTo>
                  <a:pt x="3312959" y="499896"/>
                </a:lnTo>
                <a:lnTo>
                  <a:pt x="3236348" y="500926"/>
                </a:lnTo>
                <a:lnTo>
                  <a:pt x="3159081" y="501774"/>
                </a:lnTo>
                <a:lnTo>
                  <a:pt x="3081189" y="502438"/>
                </a:lnTo>
                <a:lnTo>
                  <a:pt x="3002698" y="502916"/>
                </a:lnTo>
                <a:lnTo>
                  <a:pt x="2923638" y="503204"/>
                </a:lnTo>
                <a:lnTo>
                  <a:pt x="2844038" y="503300"/>
                </a:lnTo>
                <a:lnTo>
                  <a:pt x="2764431" y="503204"/>
                </a:lnTo>
                <a:lnTo>
                  <a:pt x="2685365" y="502916"/>
                </a:lnTo>
                <a:lnTo>
                  <a:pt x="2606869" y="502438"/>
                </a:lnTo>
                <a:lnTo>
                  <a:pt x="2528971" y="501774"/>
                </a:lnTo>
                <a:lnTo>
                  <a:pt x="2451700" y="500926"/>
                </a:lnTo>
                <a:lnTo>
                  <a:pt x="2375084" y="499896"/>
                </a:lnTo>
                <a:lnTo>
                  <a:pt x="2299152" y="498688"/>
                </a:lnTo>
                <a:lnTo>
                  <a:pt x="2223932" y="497302"/>
                </a:lnTo>
                <a:lnTo>
                  <a:pt x="2149453" y="495743"/>
                </a:lnTo>
                <a:lnTo>
                  <a:pt x="2075743" y="494013"/>
                </a:lnTo>
                <a:lnTo>
                  <a:pt x="2002831" y="492113"/>
                </a:lnTo>
                <a:lnTo>
                  <a:pt x="1930745" y="490047"/>
                </a:lnTo>
                <a:lnTo>
                  <a:pt x="1859514" y="487817"/>
                </a:lnTo>
                <a:lnTo>
                  <a:pt x="1789166" y="485426"/>
                </a:lnTo>
                <a:lnTo>
                  <a:pt x="1719730" y="482876"/>
                </a:lnTo>
                <a:lnTo>
                  <a:pt x="1651235" y="480170"/>
                </a:lnTo>
                <a:lnTo>
                  <a:pt x="1583708" y="477309"/>
                </a:lnTo>
                <a:lnTo>
                  <a:pt x="1517178" y="474298"/>
                </a:lnTo>
                <a:lnTo>
                  <a:pt x="1451675" y="471138"/>
                </a:lnTo>
                <a:lnTo>
                  <a:pt x="1387225" y="467831"/>
                </a:lnTo>
                <a:lnTo>
                  <a:pt x="1323859" y="464381"/>
                </a:lnTo>
                <a:lnTo>
                  <a:pt x="1261604" y="460790"/>
                </a:lnTo>
                <a:lnTo>
                  <a:pt x="1200488" y="457060"/>
                </a:lnTo>
                <a:lnTo>
                  <a:pt x="1140541" y="453193"/>
                </a:lnTo>
                <a:lnTo>
                  <a:pt x="1081791" y="449194"/>
                </a:lnTo>
                <a:lnTo>
                  <a:pt x="1024267" y="445063"/>
                </a:lnTo>
                <a:lnTo>
                  <a:pt x="967996" y="440803"/>
                </a:lnTo>
                <a:lnTo>
                  <a:pt x="913008" y="436418"/>
                </a:lnTo>
                <a:lnTo>
                  <a:pt x="859331" y="431909"/>
                </a:lnTo>
                <a:lnTo>
                  <a:pt x="806993" y="427279"/>
                </a:lnTo>
                <a:lnTo>
                  <a:pt x="756023" y="422530"/>
                </a:lnTo>
                <a:lnTo>
                  <a:pt x="706449" y="417666"/>
                </a:lnTo>
                <a:lnTo>
                  <a:pt x="658301" y="412688"/>
                </a:lnTo>
                <a:lnTo>
                  <a:pt x="611606" y="407599"/>
                </a:lnTo>
                <a:lnTo>
                  <a:pt x="566393" y="402402"/>
                </a:lnTo>
                <a:lnTo>
                  <a:pt x="522690" y="397099"/>
                </a:lnTo>
                <a:lnTo>
                  <a:pt x="480527" y="391693"/>
                </a:lnTo>
                <a:lnTo>
                  <a:pt x="439931" y="386185"/>
                </a:lnTo>
                <a:lnTo>
                  <a:pt x="400931" y="380580"/>
                </a:lnTo>
                <a:lnTo>
                  <a:pt x="327833" y="369084"/>
                </a:lnTo>
                <a:lnTo>
                  <a:pt x="261461" y="357225"/>
                </a:lnTo>
                <a:lnTo>
                  <a:pt x="202044" y="345024"/>
                </a:lnTo>
                <a:lnTo>
                  <a:pt x="149808" y="332500"/>
                </a:lnTo>
                <a:lnTo>
                  <a:pt x="104984" y="319674"/>
                </a:lnTo>
                <a:lnTo>
                  <a:pt x="67798" y="306565"/>
                </a:lnTo>
                <a:lnTo>
                  <a:pt x="26840" y="286418"/>
                </a:lnTo>
                <a:lnTo>
                  <a:pt x="0" y="251713"/>
                </a:lnTo>
                <a:close/>
              </a:path>
            </a:pathLst>
          </a:custGeom>
          <a:ln w="317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95576" y="4508500"/>
            <a:ext cx="5688330" cy="1008380"/>
          </a:xfrm>
          <a:custGeom>
            <a:avLst/>
            <a:gdLst/>
            <a:ahLst/>
            <a:cxnLst/>
            <a:rect l="l" t="t" r="r" b="b"/>
            <a:pathLst>
              <a:path w="5688330" h="1008379">
                <a:moveTo>
                  <a:pt x="0" y="504063"/>
                </a:moveTo>
                <a:lnTo>
                  <a:pt x="8833" y="464042"/>
                </a:lnTo>
                <a:lnTo>
                  <a:pt x="34889" y="424879"/>
                </a:lnTo>
                <a:lnTo>
                  <a:pt x="77506" y="386692"/>
                </a:lnTo>
                <a:lnTo>
                  <a:pt x="114790" y="361833"/>
                </a:lnTo>
                <a:lnTo>
                  <a:pt x="158943" y="337496"/>
                </a:lnTo>
                <a:lnTo>
                  <a:pt x="209768" y="313714"/>
                </a:lnTo>
                <a:lnTo>
                  <a:pt x="267068" y="290522"/>
                </a:lnTo>
                <a:lnTo>
                  <a:pt x="330648" y="267956"/>
                </a:lnTo>
                <a:lnTo>
                  <a:pt x="400310" y="246050"/>
                </a:lnTo>
                <a:lnTo>
                  <a:pt x="437360" y="235355"/>
                </a:lnTo>
                <a:lnTo>
                  <a:pt x="475858" y="224838"/>
                </a:lnTo>
                <a:lnTo>
                  <a:pt x="515777" y="214504"/>
                </a:lnTo>
                <a:lnTo>
                  <a:pt x="557095" y="204356"/>
                </a:lnTo>
                <a:lnTo>
                  <a:pt x="599786" y="194400"/>
                </a:lnTo>
                <a:lnTo>
                  <a:pt x="643825" y="184639"/>
                </a:lnTo>
                <a:lnTo>
                  <a:pt x="689188" y="175078"/>
                </a:lnTo>
                <a:lnTo>
                  <a:pt x="735851" y="165721"/>
                </a:lnTo>
                <a:lnTo>
                  <a:pt x="783789" y="156572"/>
                </a:lnTo>
                <a:lnTo>
                  <a:pt x="832977" y="147637"/>
                </a:lnTo>
                <a:lnTo>
                  <a:pt x="883390" y="138919"/>
                </a:lnTo>
                <a:lnTo>
                  <a:pt x="935005" y="130422"/>
                </a:lnTo>
                <a:lnTo>
                  <a:pt x="987797" y="122152"/>
                </a:lnTo>
                <a:lnTo>
                  <a:pt x="1041741" y="114111"/>
                </a:lnTo>
                <a:lnTo>
                  <a:pt x="1096812" y="106306"/>
                </a:lnTo>
                <a:lnTo>
                  <a:pt x="1152986" y="98739"/>
                </a:lnTo>
                <a:lnTo>
                  <a:pt x="1210238" y="91416"/>
                </a:lnTo>
                <a:lnTo>
                  <a:pt x="1268544" y="84341"/>
                </a:lnTo>
                <a:lnTo>
                  <a:pt x="1327880" y="77517"/>
                </a:lnTo>
                <a:lnTo>
                  <a:pt x="1388219" y="70951"/>
                </a:lnTo>
                <a:lnTo>
                  <a:pt x="1449539" y="64645"/>
                </a:lnTo>
                <a:lnTo>
                  <a:pt x="1511815" y="58604"/>
                </a:lnTo>
                <a:lnTo>
                  <a:pt x="1575021" y="52832"/>
                </a:lnTo>
                <a:lnTo>
                  <a:pt x="1639134" y="47335"/>
                </a:lnTo>
                <a:lnTo>
                  <a:pt x="1704129" y="42116"/>
                </a:lnTo>
                <a:lnTo>
                  <a:pt x="1769980" y="37179"/>
                </a:lnTo>
                <a:lnTo>
                  <a:pt x="1836664" y="32529"/>
                </a:lnTo>
                <a:lnTo>
                  <a:pt x="1904157" y="28171"/>
                </a:lnTo>
                <a:lnTo>
                  <a:pt x="1972433" y="24108"/>
                </a:lnTo>
                <a:lnTo>
                  <a:pt x="2041467" y="20345"/>
                </a:lnTo>
                <a:lnTo>
                  <a:pt x="2111237" y="16887"/>
                </a:lnTo>
                <a:lnTo>
                  <a:pt x="2181715" y="13737"/>
                </a:lnTo>
                <a:lnTo>
                  <a:pt x="2252879" y="10900"/>
                </a:lnTo>
                <a:lnTo>
                  <a:pt x="2324704" y="8381"/>
                </a:lnTo>
                <a:lnTo>
                  <a:pt x="2397165" y="6183"/>
                </a:lnTo>
                <a:lnTo>
                  <a:pt x="2470237" y="4312"/>
                </a:lnTo>
                <a:lnTo>
                  <a:pt x="2543896" y="2771"/>
                </a:lnTo>
                <a:lnTo>
                  <a:pt x="2618118" y="1565"/>
                </a:lnTo>
                <a:lnTo>
                  <a:pt x="2692877" y="698"/>
                </a:lnTo>
                <a:lnTo>
                  <a:pt x="2768149" y="175"/>
                </a:lnTo>
                <a:lnTo>
                  <a:pt x="2843911" y="0"/>
                </a:lnTo>
                <a:lnTo>
                  <a:pt x="2919678" y="175"/>
                </a:lnTo>
                <a:lnTo>
                  <a:pt x="2994956" y="698"/>
                </a:lnTo>
                <a:lnTo>
                  <a:pt x="3069721" y="1565"/>
                </a:lnTo>
                <a:lnTo>
                  <a:pt x="3143948" y="2771"/>
                </a:lnTo>
                <a:lnTo>
                  <a:pt x="3217612" y="4312"/>
                </a:lnTo>
                <a:lnTo>
                  <a:pt x="3290690" y="6183"/>
                </a:lnTo>
                <a:lnTo>
                  <a:pt x="3363155" y="8381"/>
                </a:lnTo>
                <a:lnTo>
                  <a:pt x="3434985" y="10900"/>
                </a:lnTo>
                <a:lnTo>
                  <a:pt x="3506153" y="13737"/>
                </a:lnTo>
                <a:lnTo>
                  <a:pt x="3576637" y="16887"/>
                </a:lnTo>
                <a:lnTo>
                  <a:pt x="3646410" y="20345"/>
                </a:lnTo>
                <a:lnTo>
                  <a:pt x="3715449" y="24108"/>
                </a:lnTo>
                <a:lnTo>
                  <a:pt x="3783728" y="28171"/>
                </a:lnTo>
                <a:lnTo>
                  <a:pt x="3851225" y="32529"/>
                </a:lnTo>
                <a:lnTo>
                  <a:pt x="3917912" y="37179"/>
                </a:lnTo>
                <a:lnTo>
                  <a:pt x="3983768" y="42116"/>
                </a:lnTo>
                <a:lnTo>
                  <a:pt x="4048765" y="47335"/>
                </a:lnTo>
                <a:lnTo>
                  <a:pt x="4112881" y="52832"/>
                </a:lnTo>
                <a:lnTo>
                  <a:pt x="4176091" y="58604"/>
                </a:lnTo>
                <a:lnTo>
                  <a:pt x="4238369" y="64645"/>
                </a:lnTo>
                <a:lnTo>
                  <a:pt x="4299692" y="70951"/>
                </a:lnTo>
                <a:lnTo>
                  <a:pt x="4360034" y="77517"/>
                </a:lnTo>
                <a:lnTo>
                  <a:pt x="4419372" y="84341"/>
                </a:lnTo>
                <a:lnTo>
                  <a:pt x="4477681" y="91416"/>
                </a:lnTo>
                <a:lnTo>
                  <a:pt x="4534935" y="98739"/>
                </a:lnTo>
                <a:lnTo>
                  <a:pt x="4591111" y="106306"/>
                </a:lnTo>
                <a:lnTo>
                  <a:pt x="4646185" y="114111"/>
                </a:lnTo>
                <a:lnTo>
                  <a:pt x="4700130" y="122152"/>
                </a:lnTo>
                <a:lnTo>
                  <a:pt x="4752923" y="130422"/>
                </a:lnTo>
                <a:lnTo>
                  <a:pt x="4804540" y="138919"/>
                </a:lnTo>
                <a:lnTo>
                  <a:pt x="4854955" y="147637"/>
                </a:lnTo>
                <a:lnTo>
                  <a:pt x="4904145" y="156572"/>
                </a:lnTo>
                <a:lnTo>
                  <a:pt x="4952084" y="165721"/>
                </a:lnTo>
                <a:lnTo>
                  <a:pt x="4998748" y="175078"/>
                </a:lnTo>
                <a:lnTo>
                  <a:pt x="5044113" y="184639"/>
                </a:lnTo>
                <a:lnTo>
                  <a:pt x="5088153" y="194400"/>
                </a:lnTo>
                <a:lnTo>
                  <a:pt x="5130845" y="204356"/>
                </a:lnTo>
                <a:lnTo>
                  <a:pt x="5172163" y="214504"/>
                </a:lnTo>
                <a:lnTo>
                  <a:pt x="5212084" y="224838"/>
                </a:lnTo>
                <a:lnTo>
                  <a:pt x="5250582" y="235355"/>
                </a:lnTo>
                <a:lnTo>
                  <a:pt x="5287633" y="246050"/>
                </a:lnTo>
                <a:lnTo>
                  <a:pt x="5357296" y="267956"/>
                </a:lnTo>
                <a:lnTo>
                  <a:pt x="5420877" y="290522"/>
                </a:lnTo>
                <a:lnTo>
                  <a:pt x="5478178" y="313714"/>
                </a:lnTo>
                <a:lnTo>
                  <a:pt x="5529004" y="337496"/>
                </a:lnTo>
                <a:lnTo>
                  <a:pt x="5573157" y="361833"/>
                </a:lnTo>
                <a:lnTo>
                  <a:pt x="5610441" y="386692"/>
                </a:lnTo>
                <a:lnTo>
                  <a:pt x="5640660" y="412036"/>
                </a:lnTo>
                <a:lnTo>
                  <a:pt x="5672311" y="450886"/>
                </a:lnTo>
                <a:lnTo>
                  <a:pt x="5686959" y="490634"/>
                </a:lnTo>
                <a:lnTo>
                  <a:pt x="5687949" y="504063"/>
                </a:lnTo>
                <a:lnTo>
                  <a:pt x="5686959" y="517491"/>
                </a:lnTo>
                <a:lnTo>
                  <a:pt x="5672311" y="557239"/>
                </a:lnTo>
                <a:lnTo>
                  <a:pt x="5640660" y="596089"/>
                </a:lnTo>
                <a:lnTo>
                  <a:pt x="5610441" y="621433"/>
                </a:lnTo>
                <a:lnTo>
                  <a:pt x="5573157" y="646292"/>
                </a:lnTo>
                <a:lnTo>
                  <a:pt x="5529004" y="670629"/>
                </a:lnTo>
                <a:lnTo>
                  <a:pt x="5478178" y="694411"/>
                </a:lnTo>
                <a:lnTo>
                  <a:pt x="5420877" y="717603"/>
                </a:lnTo>
                <a:lnTo>
                  <a:pt x="5357296" y="740169"/>
                </a:lnTo>
                <a:lnTo>
                  <a:pt x="5287633" y="762075"/>
                </a:lnTo>
                <a:lnTo>
                  <a:pt x="5250582" y="772770"/>
                </a:lnTo>
                <a:lnTo>
                  <a:pt x="5212084" y="783287"/>
                </a:lnTo>
                <a:lnTo>
                  <a:pt x="5172163" y="793621"/>
                </a:lnTo>
                <a:lnTo>
                  <a:pt x="5130845" y="803769"/>
                </a:lnTo>
                <a:lnTo>
                  <a:pt x="5088153" y="813725"/>
                </a:lnTo>
                <a:lnTo>
                  <a:pt x="5044113" y="823486"/>
                </a:lnTo>
                <a:lnTo>
                  <a:pt x="4998748" y="833047"/>
                </a:lnTo>
                <a:lnTo>
                  <a:pt x="4952084" y="842404"/>
                </a:lnTo>
                <a:lnTo>
                  <a:pt x="4904145" y="851553"/>
                </a:lnTo>
                <a:lnTo>
                  <a:pt x="4854956" y="860488"/>
                </a:lnTo>
                <a:lnTo>
                  <a:pt x="4804540" y="869206"/>
                </a:lnTo>
                <a:lnTo>
                  <a:pt x="4752923" y="877703"/>
                </a:lnTo>
                <a:lnTo>
                  <a:pt x="4700130" y="885973"/>
                </a:lnTo>
                <a:lnTo>
                  <a:pt x="4646185" y="894014"/>
                </a:lnTo>
                <a:lnTo>
                  <a:pt x="4591111" y="901819"/>
                </a:lnTo>
                <a:lnTo>
                  <a:pt x="4534935" y="909386"/>
                </a:lnTo>
                <a:lnTo>
                  <a:pt x="4477681" y="916709"/>
                </a:lnTo>
                <a:lnTo>
                  <a:pt x="4419372" y="923784"/>
                </a:lnTo>
                <a:lnTo>
                  <a:pt x="4360034" y="930608"/>
                </a:lnTo>
                <a:lnTo>
                  <a:pt x="4299692" y="937174"/>
                </a:lnTo>
                <a:lnTo>
                  <a:pt x="4238369" y="943480"/>
                </a:lnTo>
                <a:lnTo>
                  <a:pt x="4176091" y="949521"/>
                </a:lnTo>
                <a:lnTo>
                  <a:pt x="4112881" y="955293"/>
                </a:lnTo>
                <a:lnTo>
                  <a:pt x="4048765" y="960790"/>
                </a:lnTo>
                <a:lnTo>
                  <a:pt x="3983768" y="966009"/>
                </a:lnTo>
                <a:lnTo>
                  <a:pt x="3917912" y="970946"/>
                </a:lnTo>
                <a:lnTo>
                  <a:pt x="3851225" y="975596"/>
                </a:lnTo>
                <a:lnTo>
                  <a:pt x="3783728" y="979954"/>
                </a:lnTo>
                <a:lnTo>
                  <a:pt x="3715449" y="984017"/>
                </a:lnTo>
                <a:lnTo>
                  <a:pt x="3646410" y="987780"/>
                </a:lnTo>
                <a:lnTo>
                  <a:pt x="3576637" y="991238"/>
                </a:lnTo>
                <a:lnTo>
                  <a:pt x="3506153" y="994388"/>
                </a:lnTo>
                <a:lnTo>
                  <a:pt x="3434985" y="997225"/>
                </a:lnTo>
                <a:lnTo>
                  <a:pt x="3363155" y="999744"/>
                </a:lnTo>
                <a:lnTo>
                  <a:pt x="3290690" y="1001942"/>
                </a:lnTo>
                <a:lnTo>
                  <a:pt x="3217612" y="1003813"/>
                </a:lnTo>
                <a:lnTo>
                  <a:pt x="3143948" y="1005354"/>
                </a:lnTo>
                <a:lnTo>
                  <a:pt x="3069721" y="1006560"/>
                </a:lnTo>
                <a:lnTo>
                  <a:pt x="2994956" y="1007427"/>
                </a:lnTo>
                <a:lnTo>
                  <a:pt x="2919678" y="1007950"/>
                </a:lnTo>
                <a:lnTo>
                  <a:pt x="2843911" y="1008126"/>
                </a:lnTo>
                <a:lnTo>
                  <a:pt x="2768149" y="1007950"/>
                </a:lnTo>
                <a:lnTo>
                  <a:pt x="2692877" y="1007427"/>
                </a:lnTo>
                <a:lnTo>
                  <a:pt x="2618118" y="1006560"/>
                </a:lnTo>
                <a:lnTo>
                  <a:pt x="2543896" y="1005354"/>
                </a:lnTo>
                <a:lnTo>
                  <a:pt x="2470237" y="1003813"/>
                </a:lnTo>
                <a:lnTo>
                  <a:pt x="2397165" y="1001942"/>
                </a:lnTo>
                <a:lnTo>
                  <a:pt x="2324704" y="999744"/>
                </a:lnTo>
                <a:lnTo>
                  <a:pt x="2252879" y="997225"/>
                </a:lnTo>
                <a:lnTo>
                  <a:pt x="2181715" y="994388"/>
                </a:lnTo>
                <a:lnTo>
                  <a:pt x="2111237" y="991238"/>
                </a:lnTo>
                <a:lnTo>
                  <a:pt x="2041467" y="987780"/>
                </a:lnTo>
                <a:lnTo>
                  <a:pt x="1972433" y="984017"/>
                </a:lnTo>
                <a:lnTo>
                  <a:pt x="1904157" y="979954"/>
                </a:lnTo>
                <a:lnTo>
                  <a:pt x="1836664" y="975596"/>
                </a:lnTo>
                <a:lnTo>
                  <a:pt x="1769980" y="970946"/>
                </a:lnTo>
                <a:lnTo>
                  <a:pt x="1704129" y="966009"/>
                </a:lnTo>
                <a:lnTo>
                  <a:pt x="1639134" y="960790"/>
                </a:lnTo>
                <a:lnTo>
                  <a:pt x="1575021" y="955293"/>
                </a:lnTo>
                <a:lnTo>
                  <a:pt x="1511815" y="949521"/>
                </a:lnTo>
                <a:lnTo>
                  <a:pt x="1449539" y="943480"/>
                </a:lnTo>
                <a:lnTo>
                  <a:pt x="1388219" y="937174"/>
                </a:lnTo>
                <a:lnTo>
                  <a:pt x="1327880" y="930608"/>
                </a:lnTo>
                <a:lnTo>
                  <a:pt x="1268544" y="923784"/>
                </a:lnTo>
                <a:lnTo>
                  <a:pt x="1210238" y="916709"/>
                </a:lnTo>
                <a:lnTo>
                  <a:pt x="1152986" y="909386"/>
                </a:lnTo>
                <a:lnTo>
                  <a:pt x="1096812" y="901819"/>
                </a:lnTo>
                <a:lnTo>
                  <a:pt x="1041741" y="894014"/>
                </a:lnTo>
                <a:lnTo>
                  <a:pt x="987797" y="885973"/>
                </a:lnTo>
                <a:lnTo>
                  <a:pt x="935005" y="877703"/>
                </a:lnTo>
                <a:lnTo>
                  <a:pt x="883390" y="869206"/>
                </a:lnTo>
                <a:lnTo>
                  <a:pt x="832977" y="860488"/>
                </a:lnTo>
                <a:lnTo>
                  <a:pt x="783789" y="851553"/>
                </a:lnTo>
                <a:lnTo>
                  <a:pt x="735851" y="842404"/>
                </a:lnTo>
                <a:lnTo>
                  <a:pt x="689188" y="833047"/>
                </a:lnTo>
                <a:lnTo>
                  <a:pt x="643825" y="823486"/>
                </a:lnTo>
                <a:lnTo>
                  <a:pt x="599786" y="813725"/>
                </a:lnTo>
                <a:lnTo>
                  <a:pt x="557095" y="803769"/>
                </a:lnTo>
                <a:lnTo>
                  <a:pt x="515777" y="793621"/>
                </a:lnTo>
                <a:lnTo>
                  <a:pt x="475858" y="783287"/>
                </a:lnTo>
                <a:lnTo>
                  <a:pt x="437360" y="772770"/>
                </a:lnTo>
                <a:lnTo>
                  <a:pt x="400310" y="762075"/>
                </a:lnTo>
                <a:lnTo>
                  <a:pt x="330648" y="740169"/>
                </a:lnTo>
                <a:lnTo>
                  <a:pt x="267068" y="717603"/>
                </a:lnTo>
                <a:lnTo>
                  <a:pt x="209768" y="694411"/>
                </a:lnTo>
                <a:lnTo>
                  <a:pt x="158943" y="670629"/>
                </a:lnTo>
                <a:lnTo>
                  <a:pt x="114790" y="646292"/>
                </a:lnTo>
                <a:lnTo>
                  <a:pt x="77506" y="621433"/>
                </a:lnTo>
                <a:lnTo>
                  <a:pt x="47288" y="596089"/>
                </a:lnTo>
                <a:lnTo>
                  <a:pt x="15637" y="557239"/>
                </a:lnTo>
                <a:lnTo>
                  <a:pt x="989" y="517491"/>
                </a:lnTo>
                <a:lnTo>
                  <a:pt x="0" y="504063"/>
                </a:lnTo>
                <a:close/>
              </a:path>
            </a:pathLst>
          </a:custGeom>
          <a:ln w="317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71550" y="5805487"/>
            <a:ext cx="5688330" cy="503555"/>
          </a:xfrm>
          <a:custGeom>
            <a:avLst/>
            <a:gdLst/>
            <a:ahLst/>
            <a:cxnLst/>
            <a:rect l="l" t="t" r="r" b="b"/>
            <a:pathLst>
              <a:path w="5688330" h="503554">
                <a:moveTo>
                  <a:pt x="0" y="251625"/>
                </a:moveTo>
                <a:lnTo>
                  <a:pt x="26840" y="216911"/>
                </a:lnTo>
                <a:lnTo>
                  <a:pt x="67798" y="196759"/>
                </a:lnTo>
                <a:lnTo>
                  <a:pt x="104984" y="183648"/>
                </a:lnTo>
                <a:lnTo>
                  <a:pt x="149808" y="170819"/>
                </a:lnTo>
                <a:lnTo>
                  <a:pt x="202044" y="158293"/>
                </a:lnTo>
                <a:lnTo>
                  <a:pt x="261461" y="146089"/>
                </a:lnTo>
                <a:lnTo>
                  <a:pt x="327833" y="134229"/>
                </a:lnTo>
                <a:lnTo>
                  <a:pt x="400931" y="122731"/>
                </a:lnTo>
                <a:lnTo>
                  <a:pt x="439931" y="117125"/>
                </a:lnTo>
                <a:lnTo>
                  <a:pt x="480527" y="111617"/>
                </a:lnTo>
                <a:lnTo>
                  <a:pt x="522690" y="106210"/>
                </a:lnTo>
                <a:lnTo>
                  <a:pt x="566393" y="100906"/>
                </a:lnTo>
                <a:lnTo>
                  <a:pt x="611606" y="95708"/>
                </a:lnTo>
                <a:lnTo>
                  <a:pt x="658301" y="90619"/>
                </a:lnTo>
                <a:lnTo>
                  <a:pt x="706449" y="85640"/>
                </a:lnTo>
                <a:lnTo>
                  <a:pt x="756023" y="80775"/>
                </a:lnTo>
                <a:lnTo>
                  <a:pt x="806993" y="76026"/>
                </a:lnTo>
                <a:lnTo>
                  <a:pt x="859331" y="71396"/>
                </a:lnTo>
                <a:lnTo>
                  <a:pt x="913008" y="66886"/>
                </a:lnTo>
                <a:lnTo>
                  <a:pt x="967996" y="62500"/>
                </a:lnTo>
                <a:lnTo>
                  <a:pt x="1024267" y="58241"/>
                </a:lnTo>
                <a:lnTo>
                  <a:pt x="1081791" y="54109"/>
                </a:lnTo>
                <a:lnTo>
                  <a:pt x="1140541" y="50109"/>
                </a:lnTo>
                <a:lnTo>
                  <a:pt x="1200488" y="46243"/>
                </a:lnTo>
                <a:lnTo>
                  <a:pt x="1261604" y="42512"/>
                </a:lnTo>
                <a:lnTo>
                  <a:pt x="1323859" y="38921"/>
                </a:lnTo>
                <a:lnTo>
                  <a:pt x="1387225" y="35470"/>
                </a:lnTo>
                <a:lnTo>
                  <a:pt x="1451675" y="32164"/>
                </a:lnTo>
                <a:lnTo>
                  <a:pt x="1517178" y="29003"/>
                </a:lnTo>
                <a:lnTo>
                  <a:pt x="1583708" y="25992"/>
                </a:lnTo>
                <a:lnTo>
                  <a:pt x="1651235" y="23131"/>
                </a:lnTo>
                <a:lnTo>
                  <a:pt x="1719730" y="20425"/>
                </a:lnTo>
                <a:lnTo>
                  <a:pt x="1789166" y="17875"/>
                </a:lnTo>
                <a:lnTo>
                  <a:pt x="1859514" y="15483"/>
                </a:lnTo>
                <a:lnTo>
                  <a:pt x="1930745" y="13253"/>
                </a:lnTo>
                <a:lnTo>
                  <a:pt x="2002831" y="11187"/>
                </a:lnTo>
                <a:lnTo>
                  <a:pt x="2075743" y="9288"/>
                </a:lnTo>
                <a:lnTo>
                  <a:pt x="2149453" y="7557"/>
                </a:lnTo>
                <a:lnTo>
                  <a:pt x="2223932" y="5998"/>
                </a:lnTo>
                <a:lnTo>
                  <a:pt x="2299152" y="4612"/>
                </a:lnTo>
                <a:lnTo>
                  <a:pt x="2375084" y="3404"/>
                </a:lnTo>
                <a:lnTo>
                  <a:pt x="2451700" y="2374"/>
                </a:lnTo>
                <a:lnTo>
                  <a:pt x="2528971" y="1526"/>
                </a:lnTo>
                <a:lnTo>
                  <a:pt x="2606869" y="862"/>
                </a:lnTo>
                <a:lnTo>
                  <a:pt x="2685365" y="384"/>
                </a:lnTo>
                <a:lnTo>
                  <a:pt x="2764431" y="96"/>
                </a:lnTo>
                <a:lnTo>
                  <a:pt x="2844038" y="0"/>
                </a:lnTo>
                <a:lnTo>
                  <a:pt x="2923638" y="96"/>
                </a:lnTo>
                <a:lnTo>
                  <a:pt x="3002698" y="384"/>
                </a:lnTo>
                <a:lnTo>
                  <a:pt x="3081189" y="862"/>
                </a:lnTo>
                <a:lnTo>
                  <a:pt x="3159081" y="1526"/>
                </a:lnTo>
                <a:lnTo>
                  <a:pt x="3236348" y="2374"/>
                </a:lnTo>
                <a:lnTo>
                  <a:pt x="3312959" y="3404"/>
                </a:lnTo>
                <a:lnTo>
                  <a:pt x="3388888" y="4612"/>
                </a:lnTo>
                <a:lnTo>
                  <a:pt x="3464104" y="5998"/>
                </a:lnTo>
                <a:lnTo>
                  <a:pt x="3538580" y="7557"/>
                </a:lnTo>
                <a:lnTo>
                  <a:pt x="3612287" y="9288"/>
                </a:lnTo>
                <a:lnTo>
                  <a:pt x="3685197" y="11187"/>
                </a:lnTo>
                <a:lnTo>
                  <a:pt x="3757281" y="13253"/>
                </a:lnTo>
                <a:lnTo>
                  <a:pt x="3828510" y="15483"/>
                </a:lnTo>
                <a:lnTo>
                  <a:pt x="3898856" y="17875"/>
                </a:lnTo>
                <a:lnTo>
                  <a:pt x="3968291" y="20425"/>
                </a:lnTo>
                <a:lnTo>
                  <a:pt x="4036785" y="23131"/>
                </a:lnTo>
                <a:lnTo>
                  <a:pt x="4104312" y="25992"/>
                </a:lnTo>
                <a:lnTo>
                  <a:pt x="4170841" y="29003"/>
                </a:lnTo>
                <a:lnTo>
                  <a:pt x="4236344" y="32164"/>
                </a:lnTo>
                <a:lnTo>
                  <a:pt x="4300793" y="35470"/>
                </a:lnTo>
                <a:lnTo>
                  <a:pt x="4364160" y="38921"/>
                </a:lnTo>
                <a:lnTo>
                  <a:pt x="4426416" y="42512"/>
                </a:lnTo>
                <a:lnTo>
                  <a:pt x="4487531" y="46243"/>
                </a:lnTo>
                <a:lnTo>
                  <a:pt x="4547479" y="50109"/>
                </a:lnTo>
                <a:lnTo>
                  <a:pt x="4606230" y="54109"/>
                </a:lnTo>
                <a:lnTo>
                  <a:pt x="4663756" y="58241"/>
                </a:lnTo>
                <a:lnTo>
                  <a:pt x="4720027" y="62500"/>
                </a:lnTo>
                <a:lnTo>
                  <a:pt x="4775017" y="66886"/>
                </a:lnTo>
                <a:lnTo>
                  <a:pt x="4828696" y="71396"/>
                </a:lnTo>
                <a:lnTo>
                  <a:pt x="4881035" y="76026"/>
                </a:lnTo>
                <a:lnTo>
                  <a:pt x="4932007" y="80775"/>
                </a:lnTo>
                <a:lnTo>
                  <a:pt x="4981582" y="85640"/>
                </a:lnTo>
                <a:lnTo>
                  <a:pt x="5029733" y="90619"/>
                </a:lnTo>
                <a:lnTo>
                  <a:pt x="5076430" y="95708"/>
                </a:lnTo>
                <a:lnTo>
                  <a:pt x="5121645" y="100906"/>
                </a:lnTo>
                <a:lnTo>
                  <a:pt x="5165349" y="106210"/>
                </a:lnTo>
                <a:lnTo>
                  <a:pt x="5207515" y="111617"/>
                </a:lnTo>
                <a:lnTo>
                  <a:pt x="5248113" y="117125"/>
                </a:lnTo>
                <a:lnTo>
                  <a:pt x="5287115" y="122731"/>
                </a:lnTo>
                <a:lnTo>
                  <a:pt x="5360218" y="134229"/>
                </a:lnTo>
                <a:lnTo>
                  <a:pt x="5426594" y="146089"/>
                </a:lnTo>
                <a:lnTo>
                  <a:pt x="5486015" y="158293"/>
                </a:lnTo>
                <a:lnTo>
                  <a:pt x="5538254" y="170819"/>
                </a:lnTo>
                <a:lnTo>
                  <a:pt x="5583082" y="183648"/>
                </a:lnTo>
                <a:lnTo>
                  <a:pt x="5620271" y="196759"/>
                </a:lnTo>
                <a:lnTo>
                  <a:pt x="5661233" y="216911"/>
                </a:lnTo>
                <a:lnTo>
                  <a:pt x="5688076" y="251625"/>
                </a:lnTo>
                <a:lnTo>
                  <a:pt x="5686983" y="258667"/>
                </a:lnTo>
                <a:lnTo>
                  <a:pt x="5649593" y="293113"/>
                </a:lnTo>
                <a:lnTo>
                  <a:pt x="5602646" y="313075"/>
                </a:lnTo>
                <a:lnTo>
                  <a:pt x="5561609" y="326046"/>
                </a:lnTo>
                <a:lnTo>
                  <a:pt x="5513047" y="338726"/>
                </a:lnTo>
                <a:lnTo>
                  <a:pt x="5457188" y="351092"/>
                </a:lnTo>
                <a:lnTo>
                  <a:pt x="5394261" y="363126"/>
                </a:lnTo>
                <a:lnTo>
                  <a:pt x="5324493" y="374807"/>
                </a:lnTo>
                <a:lnTo>
                  <a:pt x="5248113" y="386115"/>
                </a:lnTo>
                <a:lnTo>
                  <a:pt x="5207515" y="391623"/>
                </a:lnTo>
                <a:lnTo>
                  <a:pt x="5165349" y="397030"/>
                </a:lnTo>
                <a:lnTo>
                  <a:pt x="5121645" y="402333"/>
                </a:lnTo>
                <a:lnTo>
                  <a:pt x="5076430" y="407531"/>
                </a:lnTo>
                <a:lnTo>
                  <a:pt x="5029733" y="412620"/>
                </a:lnTo>
                <a:lnTo>
                  <a:pt x="4981582" y="417598"/>
                </a:lnTo>
                <a:lnTo>
                  <a:pt x="4932007" y="422463"/>
                </a:lnTo>
                <a:lnTo>
                  <a:pt x="4881035" y="427212"/>
                </a:lnTo>
                <a:lnTo>
                  <a:pt x="4828696" y="431842"/>
                </a:lnTo>
                <a:lnTo>
                  <a:pt x="4775017" y="436352"/>
                </a:lnTo>
                <a:lnTo>
                  <a:pt x="4720027" y="440737"/>
                </a:lnTo>
                <a:lnTo>
                  <a:pt x="4663756" y="444997"/>
                </a:lnTo>
                <a:lnTo>
                  <a:pt x="4606230" y="449128"/>
                </a:lnTo>
                <a:lnTo>
                  <a:pt x="4547479" y="453128"/>
                </a:lnTo>
                <a:lnTo>
                  <a:pt x="4487531" y="456995"/>
                </a:lnTo>
                <a:lnTo>
                  <a:pt x="4426416" y="460725"/>
                </a:lnTo>
                <a:lnTo>
                  <a:pt x="4364160" y="464316"/>
                </a:lnTo>
                <a:lnTo>
                  <a:pt x="4300793" y="467767"/>
                </a:lnTo>
                <a:lnTo>
                  <a:pt x="4236344" y="471073"/>
                </a:lnTo>
                <a:lnTo>
                  <a:pt x="4170841" y="474234"/>
                </a:lnTo>
                <a:lnTo>
                  <a:pt x="4104312" y="477245"/>
                </a:lnTo>
                <a:lnTo>
                  <a:pt x="4036785" y="480105"/>
                </a:lnTo>
                <a:lnTo>
                  <a:pt x="3968291" y="482812"/>
                </a:lnTo>
                <a:lnTo>
                  <a:pt x="3898856" y="485362"/>
                </a:lnTo>
                <a:lnTo>
                  <a:pt x="3828510" y="487753"/>
                </a:lnTo>
                <a:lnTo>
                  <a:pt x="3757281" y="489983"/>
                </a:lnTo>
                <a:lnTo>
                  <a:pt x="3685197" y="492049"/>
                </a:lnTo>
                <a:lnTo>
                  <a:pt x="3612287" y="493949"/>
                </a:lnTo>
                <a:lnTo>
                  <a:pt x="3538580" y="495680"/>
                </a:lnTo>
                <a:lnTo>
                  <a:pt x="3464104" y="497239"/>
                </a:lnTo>
                <a:lnTo>
                  <a:pt x="3388888" y="498624"/>
                </a:lnTo>
                <a:lnTo>
                  <a:pt x="3312959" y="499833"/>
                </a:lnTo>
                <a:lnTo>
                  <a:pt x="3236348" y="500862"/>
                </a:lnTo>
                <a:lnTo>
                  <a:pt x="3159081" y="501711"/>
                </a:lnTo>
                <a:lnTo>
                  <a:pt x="3081189" y="502375"/>
                </a:lnTo>
                <a:lnTo>
                  <a:pt x="3002698" y="502852"/>
                </a:lnTo>
                <a:lnTo>
                  <a:pt x="2923638" y="503140"/>
                </a:lnTo>
                <a:lnTo>
                  <a:pt x="2844038" y="503237"/>
                </a:lnTo>
                <a:lnTo>
                  <a:pt x="2764431" y="503140"/>
                </a:lnTo>
                <a:lnTo>
                  <a:pt x="2685365" y="502852"/>
                </a:lnTo>
                <a:lnTo>
                  <a:pt x="2606869" y="502375"/>
                </a:lnTo>
                <a:lnTo>
                  <a:pt x="2528971" y="501711"/>
                </a:lnTo>
                <a:lnTo>
                  <a:pt x="2451700" y="500862"/>
                </a:lnTo>
                <a:lnTo>
                  <a:pt x="2375084" y="499833"/>
                </a:lnTo>
                <a:lnTo>
                  <a:pt x="2299152" y="498624"/>
                </a:lnTo>
                <a:lnTo>
                  <a:pt x="2223932" y="497239"/>
                </a:lnTo>
                <a:lnTo>
                  <a:pt x="2149453" y="495680"/>
                </a:lnTo>
                <a:lnTo>
                  <a:pt x="2075743" y="493949"/>
                </a:lnTo>
                <a:lnTo>
                  <a:pt x="2002831" y="492049"/>
                </a:lnTo>
                <a:lnTo>
                  <a:pt x="1930745" y="489983"/>
                </a:lnTo>
                <a:lnTo>
                  <a:pt x="1859514" y="487753"/>
                </a:lnTo>
                <a:lnTo>
                  <a:pt x="1789166" y="485362"/>
                </a:lnTo>
                <a:lnTo>
                  <a:pt x="1719730" y="482812"/>
                </a:lnTo>
                <a:lnTo>
                  <a:pt x="1651235" y="480105"/>
                </a:lnTo>
                <a:lnTo>
                  <a:pt x="1583708" y="477245"/>
                </a:lnTo>
                <a:lnTo>
                  <a:pt x="1517178" y="474234"/>
                </a:lnTo>
                <a:lnTo>
                  <a:pt x="1451675" y="471073"/>
                </a:lnTo>
                <a:lnTo>
                  <a:pt x="1387225" y="467767"/>
                </a:lnTo>
                <a:lnTo>
                  <a:pt x="1323859" y="464316"/>
                </a:lnTo>
                <a:lnTo>
                  <a:pt x="1261604" y="460725"/>
                </a:lnTo>
                <a:lnTo>
                  <a:pt x="1200488" y="456995"/>
                </a:lnTo>
                <a:lnTo>
                  <a:pt x="1140541" y="453128"/>
                </a:lnTo>
                <a:lnTo>
                  <a:pt x="1081791" y="449128"/>
                </a:lnTo>
                <a:lnTo>
                  <a:pt x="1024267" y="444997"/>
                </a:lnTo>
                <a:lnTo>
                  <a:pt x="967996" y="440737"/>
                </a:lnTo>
                <a:lnTo>
                  <a:pt x="913008" y="436352"/>
                </a:lnTo>
                <a:lnTo>
                  <a:pt x="859331" y="431842"/>
                </a:lnTo>
                <a:lnTo>
                  <a:pt x="806993" y="427212"/>
                </a:lnTo>
                <a:lnTo>
                  <a:pt x="756023" y="422463"/>
                </a:lnTo>
                <a:lnTo>
                  <a:pt x="706449" y="417598"/>
                </a:lnTo>
                <a:lnTo>
                  <a:pt x="658301" y="412620"/>
                </a:lnTo>
                <a:lnTo>
                  <a:pt x="611606" y="407531"/>
                </a:lnTo>
                <a:lnTo>
                  <a:pt x="566393" y="402333"/>
                </a:lnTo>
                <a:lnTo>
                  <a:pt x="522690" y="397030"/>
                </a:lnTo>
                <a:lnTo>
                  <a:pt x="480527" y="391623"/>
                </a:lnTo>
                <a:lnTo>
                  <a:pt x="439931" y="386115"/>
                </a:lnTo>
                <a:lnTo>
                  <a:pt x="400931" y="380509"/>
                </a:lnTo>
                <a:lnTo>
                  <a:pt x="327833" y="369012"/>
                </a:lnTo>
                <a:lnTo>
                  <a:pt x="261461" y="357152"/>
                </a:lnTo>
                <a:lnTo>
                  <a:pt x="202044" y="344949"/>
                </a:lnTo>
                <a:lnTo>
                  <a:pt x="149808" y="332424"/>
                </a:lnTo>
                <a:lnTo>
                  <a:pt x="104984" y="319596"/>
                </a:lnTo>
                <a:lnTo>
                  <a:pt x="67798" y="306485"/>
                </a:lnTo>
                <a:lnTo>
                  <a:pt x="26840" y="286335"/>
                </a:lnTo>
                <a:lnTo>
                  <a:pt x="0" y="251625"/>
                </a:lnTo>
                <a:close/>
              </a:path>
            </a:pathLst>
          </a:custGeom>
          <a:ln w="317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66571" y="3472648"/>
            <a:ext cx="111760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-30" dirty="0">
                <a:latin typeface="Malgun Gothic"/>
                <a:cs typeface="Malgun Gothic"/>
              </a:rPr>
              <a:t>32 vs 64</a:t>
            </a:r>
            <a:r>
              <a:rPr sz="1650" i="1" spc="-65" dirty="0">
                <a:latin typeface="Malgun Gothic"/>
                <a:cs typeface="Malgun Gothic"/>
              </a:rPr>
              <a:t> </a:t>
            </a:r>
            <a:r>
              <a:rPr sz="1650" i="1" spc="-25" dirty="0">
                <a:latin typeface="Malgun Gothic"/>
                <a:cs typeface="Malgun Gothic"/>
              </a:rPr>
              <a:t>bit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8540" y="1645158"/>
            <a:ext cx="7834630" cy="1028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BUS: </a:t>
            </a:r>
            <a:r>
              <a:rPr sz="1800" spc="-5" dirty="0">
                <a:latin typeface="Arial"/>
                <a:cs typeface="Arial"/>
              </a:rPr>
              <a:t>piste </a:t>
            </a:r>
            <a:r>
              <a:rPr sz="1800" dirty="0">
                <a:latin typeface="Arial"/>
                <a:cs typeface="Arial"/>
              </a:rPr>
              <a:t>su </a:t>
            </a:r>
            <a:r>
              <a:rPr sz="1800" spc="-5" dirty="0">
                <a:latin typeface="Arial"/>
                <a:cs typeface="Arial"/>
              </a:rPr>
              <a:t>circuito stampato utilizzate per trasportare </a:t>
            </a:r>
            <a:r>
              <a:rPr sz="1800" dirty="0">
                <a:latin typeface="Arial"/>
                <a:cs typeface="Arial"/>
              </a:rPr>
              <a:t>i </a:t>
            </a:r>
            <a:r>
              <a:rPr sz="1800" spc="-5" dirty="0">
                <a:latin typeface="Arial"/>
                <a:cs typeface="Arial"/>
              </a:rPr>
              <a:t>segnali elettrici </a:t>
            </a:r>
            <a:r>
              <a:rPr sz="1800" dirty="0">
                <a:latin typeface="Arial"/>
                <a:cs typeface="Arial"/>
              </a:rPr>
              <a:t>che  </a:t>
            </a:r>
            <a:r>
              <a:rPr sz="1800" spc="-5" dirty="0">
                <a:latin typeface="Arial"/>
                <a:cs typeface="Arial"/>
              </a:rPr>
              <a:t>rappresentano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bit</a:t>
            </a:r>
            <a:endParaRPr sz="1800">
              <a:latin typeface="Arial"/>
              <a:cs typeface="Arial"/>
            </a:endParaRPr>
          </a:p>
          <a:p>
            <a:pPr marR="227965" algn="ctr">
              <a:lnSpc>
                <a:spcPct val="100000"/>
              </a:lnSpc>
              <a:spcBef>
                <a:spcPts val="1585"/>
              </a:spcBef>
            </a:pPr>
            <a:r>
              <a:rPr sz="1650" i="1" spc="-30" dirty="0">
                <a:latin typeface="Malgun Gothic"/>
                <a:cs typeface="Malgun Gothic"/>
              </a:rPr>
              <a:t>32 vs 64</a:t>
            </a:r>
            <a:r>
              <a:rPr sz="1650" i="1" spc="5" dirty="0">
                <a:latin typeface="Malgun Gothic"/>
                <a:cs typeface="Malgun Gothic"/>
              </a:rPr>
              <a:t> </a:t>
            </a:r>
            <a:r>
              <a:rPr sz="1650" i="1" spc="-25" dirty="0">
                <a:latin typeface="Malgun Gothic"/>
                <a:cs typeface="Malgun Gothic"/>
              </a:rPr>
              <a:t>bit</a:t>
            </a:r>
            <a:endParaRPr sz="165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Il</a:t>
            </a:r>
            <a:r>
              <a:rPr spc="-15" dirty="0"/>
              <a:t> </a:t>
            </a:r>
            <a:r>
              <a:rPr spc="-5" dirty="0"/>
              <a:t>BUS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9917" y="1833117"/>
            <a:ext cx="112776" cy="22707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81963" y="2125675"/>
            <a:ext cx="112775" cy="22738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81963" y="2418588"/>
            <a:ext cx="112775" cy="22707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81963" y="2711195"/>
            <a:ext cx="112775" cy="22707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9917" y="3552697"/>
            <a:ext cx="112776" cy="22707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81963" y="4089146"/>
            <a:ext cx="112775" cy="22707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81963" y="4381753"/>
            <a:ext cx="112775" cy="22707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9917" y="4967351"/>
            <a:ext cx="112776" cy="22707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47217" y="1749829"/>
            <a:ext cx="8269605" cy="4763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63320" marR="1595120" indent="-1092835">
              <a:lnSpc>
                <a:spcPct val="120100"/>
              </a:lnSpc>
              <a:spcBef>
                <a:spcPts val="95"/>
              </a:spcBef>
            </a:pPr>
            <a:r>
              <a:rPr sz="1600" b="1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BUS </a:t>
            </a:r>
            <a:r>
              <a:rPr sz="1600" b="1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DATI: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canale di comunicazione attraverso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quale “viaggiano” i dati .  usufruibile da tutti i componenti del sistema (scrittura/lettura)  bidirezionale.</a:t>
            </a:r>
            <a:endParaRPr sz="1600">
              <a:latin typeface="Arial"/>
              <a:cs typeface="Arial"/>
            </a:endParaRPr>
          </a:p>
          <a:p>
            <a:pPr marL="1163320">
              <a:lnSpc>
                <a:spcPct val="100000"/>
              </a:lnSpc>
              <a:spcBef>
                <a:spcPts val="385"/>
              </a:spcBef>
            </a:pPr>
            <a:r>
              <a:rPr sz="1600" spc="-10" dirty="0">
                <a:latin typeface="Arial"/>
                <a:cs typeface="Arial"/>
              </a:rPr>
              <a:t>Caratterizzato </a:t>
            </a:r>
            <a:r>
              <a:rPr sz="1600" spc="-5" dirty="0">
                <a:latin typeface="Arial"/>
                <a:cs typeface="Arial"/>
              </a:rPr>
              <a:t>dall’ampiezza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termini di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bit.</a:t>
            </a:r>
            <a:endParaRPr sz="1600">
              <a:latin typeface="Arial"/>
              <a:cs typeface="Arial"/>
            </a:endParaRPr>
          </a:p>
          <a:p>
            <a:pPr marL="1163320">
              <a:lnSpc>
                <a:spcPct val="100000"/>
              </a:lnSpc>
              <a:spcBef>
                <a:spcPts val="385"/>
              </a:spcBef>
            </a:pPr>
            <a:r>
              <a:rPr sz="1600" spc="-10" dirty="0">
                <a:latin typeface="Arial"/>
                <a:cs typeface="Arial"/>
              </a:rPr>
              <a:t>Un </a:t>
            </a:r>
            <a:r>
              <a:rPr sz="1600" spc="-5" dirty="0">
                <a:latin typeface="Arial"/>
                <a:cs typeface="Arial"/>
              </a:rPr>
              <a:t>bus a 32(64) bit può </a:t>
            </a:r>
            <a:r>
              <a:rPr sz="1600" spc="-10" dirty="0">
                <a:latin typeface="Arial"/>
                <a:cs typeface="Arial"/>
              </a:rPr>
              <a:t>“trasportare” </a:t>
            </a:r>
            <a:r>
              <a:rPr sz="1600" spc="-5" dirty="0">
                <a:latin typeface="Arial"/>
                <a:cs typeface="Arial"/>
              </a:rPr>
              <a:t>32(64) bit alla</a:t>
            </a:r>
            <a:r>
              <a:rPr sz="1600" spc="1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volta.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7620" indent="57785" algn="just">
              <a:lnSpc>
                <a:spcPct val="100000"/>
              </a:lnSpc>
            </a:pPr>
            <a:r>
              <a:rPr sz="1600" b="1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BUS </a:t>
            </a:r>
            <a:r>
              <a:rPr sz="16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INDIRIZZI: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canale attraverso </a:t>
            </a:r>
            <a:r>
              <a:rPr sz="1600" spc="-1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quale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10" dirty="0">
                <a:latin typeface="Arial"/>
                <a:cs typeface="Arial"/>
              </a:rPr>
              <a:t>CPU specifica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quale indirizzo (celle </a:t>
            </a:r>
            <a:r>
              <a:rPr sz="1600" spc="-20" dirty="0">
                <a:latin typeface="Arial"/>
                <a:cs typeface="Arial"/>
              </a:rPr>
              <a:t>di  </a:t>
            </a:r>
            <a:r>
              <a:rPr sz="1600" spc="-5" dirty="0">
                <a:latin typeface="Arial"/>
                <a:cs typeface="Arial"/>
              </a:rPr>
              <a:t>memoria </a:t>
            </a:r>
            <a:r>
              <a:rPr sz="1600" spc="-10" dirty="0">
                <a:latin typeface="Arial"/>
                <a:cs typeface="Arial"/>
              </a:rPr>
              <a:t>RAM </a:t>
            </a:r>
            <a:r>
              <a:rPr sz="1600" spc="-5" dirty="0">
                <a:latin typeface="Arial"/>
                <a:cs typeface="Arial"/>
              </a:rPr>
              <a:t>o </a:t>
            </a:r>
            <a:r>
              <a:rPr sz="1600" spc="-10" dirty="0">
                <a:latin typeface="Arial"/>
                <a:cs typeface="Arial"/>
              </a:rPr>
              <a:t>periferiche </a:t>
            </a:r>
            <a:r>
              <a:rPr sz="1600" spc="-5" dirty="0">
                <a:latin typeface="Arial"/>
                <a:cs typeface="Arial"/>
              </a:rPr>
              <a:t>di I/O) </a:t>
            </a:r>
            <a:r>
              <a:rPr sz="1600" spc="-10" dirty="0">
                <a:latin typeface="Arial"/>
                <a:cs typeface="Arial"/>
              </a:rPr>
              <a:t>andare </a:t>
            </a:r>
            <a:r>
              <a:rPr sz="1600" spc="-5" dirty="0">
                <a:latin typeface="Arial"/>
                <a:cs typeface="Arial"/>
              </a:rPr>
              <a:t>a scrivere/leggere</a:t>
            </a:r>
            <a:r>
              <a:rPr sz="1600" spc="1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dati</a:t>
            </a:r>
            <a:endParaRPr sz="1600">
              <a:latin typeface="Arial"/>
              <a:cs typeface="Arial"/>
            </a:endParaRPr>
          </a:p>
          <a:p>
            <a:pPr marL="1163320" marR="1014730">
              <a:lnSpc>
                <a:spcPct val="120000"/>
              </a:lnSpc>
            </a:pPr>
            <a:r>
              <a:rPr sz="1600" spc="-5" dirty="0">
                <a:latin typeface="Arial"/>
                <a:cs typeface="Arial"/>
              </a:rPr>
              <a:t>fruibile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scrittura solo dalla </a:t>
            </a:r>
            <a:r>
              <a:rPr sz="1600" spc="-10" dirty="0">
                <a:latin typeface="Arial"/>
                <a:cs typeface="Arial"/>
              </a:rPr>
              <a:t>CPU </a:t>
            </a:r>
            <a:r>
              <a:rPr sz="1600" spc="-5" dirty="0">
                <a:latin typeface="Arial"/>
                <a:cs typeface="Arial"/>
              </a:rPr>
              <a:t>ed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10" dirty="0">
                <a:latin typeface="Arial"/>
                <a:cs typeface="Arial"/>
              </a:rPr>
              <a:t>lettura </a:t>
            </a:r>
            <a:r>
              <a:rPr sz="1600" spc="-5" dirty="0">
                <a:latin typeface="Arial"/>
                <a:cs typeface="Arial"/>
              </a:rPr>
              <a:t>dagli altri </a:t>
            </a:r>
            <a:r>
              <a:rPr sz="1600" spc="-10" dirty="0">
                <a:latin typeface="Arial"/>
                <a:cs typeface="Arial"/>
              </a:rPr>
              <a:t>componenti  </a:t>
            </a:r>
            <a:r>
              <a:rPr sz="1600" spc="-5" dirty="0">
                <a:latin typeface="Arial"/>
                <a:cs typeface="Arial"/>
              </a:rPr>
              <a:t>Monodirezionale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5080" indent="57785" algn="just">
              <a:lnSpc>
                <a:spcPct val="100000"/>
              </a:lnSpc>
            </a:pPr>
            <a:r>
              <a:rPr sz="1600" b="1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BUS </a:t>
            </a:r>
            <a:r>
              <a:rPr sz="1600" b="1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CONTROLLI: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insieme </a:t>
            </a:r>
            <a:r>
              <a:rPr sz="1600" spc="-5" dirty="0">
                <a:latin typeface="Arial"/>
                <a:cs typeface="Arial"/>
              </a:rPr>
              <a:t>di </a:t>
            </a:r>
            <a:r>
              <a:rPr sz="1600" spc="-10" dirty="0">
                <a:latin typeface="Arial"/>
                <a:cs typeface="Arial"/>
              </a:rPr>
              <a:t>collegamenti </a:t>
            </a:r>
            <a:r>
              <a:rPr sz="1600" dirty="0">
                <a:latin typeface="Arial"/>
                <a:cs typeface="Arial"/>
              </a:rPr>
              <a:t>tramite </a:t>
            </a:r>
            <a:r>
              <a:rPr sz="1600" spc="-5" dirty="0">
                <a:latin typeface="Arial"/>
                <a:cs typeface="Arial"/>
              </a:rPr>
              <a:t>i </a:t>
            </a:r>
            <a:r>
              <a:rPr sz="1600" spc="-10" dirty="0">
                <a:latin typeface="Arial"/>
                <a:cs typeface="Arial"/>
              </a:rPr>
              <a:t>quali </a:t>
            </a:r>
            <a:r>
              <a:rPr sz="1600" spc="-5" dirty="0">
                <a:latin typeface="Arial"/>
                <a:cs typeface="Arial"/>
              </a:rPr>
              <a:t>è </a:t>
            </a:r>
            <a:r>
              <a:rPr sz="1600" spc="-10" dirty="0">
                <a:latin typeface="Arial"/>
                <a:cs typeface="Arial"/>
              </a:rPr>
              <a:t>possibile </a:t>
            </a:r>
            <a:r>
              <a:rPr sz="1600" spc="-5" dirty="0">
                <a:latin typeface="Arial"/>
                <a:cs typeface="Arial"/>
              </a:rPr>
              <a:t>coordinare </a:t>
            </a:r>
            <a:r>
              <a:rPr sz="1600" dirty="0">
                <a:latin typeface="Arial"/>
                <a:cs typeface="Arial"/>
              </a:rPr>
              <a:t>le </a:t>
            </a:r>
            <a:r>
              <a:rPr sz="1600" spc="-5" dirty="0">
                <a:latin typeface="Arial"/>
                <a:cs typeface="Arial"/>
              </a:rPr>
              <a:t>attività  del sistema; </a:t>
            </a:r>
            <a:r>
              <a:rPr sz="1600" dirty="0">
                <a:latin typeface="Arial"/>
                <a:cs typeface="Arial"/>
              </a:rPr>
              <a:t>tramite </a:t>
            </a:r>
            <a:r>
              <a:rPr sz="1600" spc="-5" dirty="0">
                <a:latin typeface="Arial"/>
                <a:cs typeface="Arial"/>
              </a:rPr>
              <a:t>esso,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10" dirty="0">
                <a:latin typeface="Arial"/>
                <a:cs typeface="Arial"/>
              </a:rPr>
              <a:t>CPU </a:t>
            </a:r>
            <a:r>
              <a:rPr sz="1600" spc="-5" dirty="0">
                <a:latin typeface="Arial"/>
                <a:cs typeface="Arial"/>
              </a:rPr>
              <a:t>può decidere quale </a:t>
            </a:r>
            <a:r>
              <a:rPr sz="1600" spc="-10" dirty="0">
                <a:latin typeface="Arial"/>
                <a:cs typeface="Arial"/>
              </a:rPr>
              <a:t>componente </a:t>
            </a:r>
            <a:r>
              <a:rPr sz="1600" spc="-5" dirty="0">
                <a:latin typeface="Arial"/>
                <a:cs typeface="Arial"/>
              </a:rPr>
              <a:t>deve scrivere sul bus  dati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un determinato momento, quale deve </a:t>
            </a:r>
            <a:r>
              <a:rPr sz="1600" spc="-10" dirty="0">
                <a:latin typeface="Arial"/>
                <a:cs typeface="Arial"/>
              </a:rPr>
              <a:t>leggere </a:t>
            </a:r>
            <a:r>
              <a:rPr sz="1600" spc="-5" dirty="0">
                <a:latin typeface="Arial"/>
                <a:cs typeface="Arial"/>
              </a:rPr>
              <a:t>l'indirizzo </a:t>
            </a:r>
            <a:r>
              <a:rPr sz="1600" spc="-10" dirty="0">
                <a:latin typeface="Arial"/>
                <a:cs typeface="Arial"/>
              </a:rPr>
              <a:t>sul </a:t>
            </a:r>
            <a:r>
              <a:rPr sz="1600" spc="-5" dirty="0">
                <a:latin typeface="Arial"/>
                <a:cs typeface="Arial"/>
              </a:rPr>
              <a:t>bus indirizzi, </a:t>
            </a:r>
            <a:r>
              <a:rPr sz="1600" spc="-10" dirty="0">
                <a:latin typeface="Arial"/>
                <a:cs typeface="Arial"/>
              </a:rPr>
              <a:t>quali celle  </a:t>
            </a:r>
            <a:r>
              <a:rPr sz="1600" spc="-5" dirty="0">
                <a:latin typeface="Arial"/>
                <a:cs typeface="Arial"/>
              </a:rPr>
              <a:t>di memoria devono scrivere e quali invece </a:t>
            </a:r>
            <a:r>
              <a:rPr sz="1600" spc="-10" dirty="0">
                <a:latin typeface="Arial"/>
                <a:cs typeface="Arial"/>
              </a:rPr>
              <a:t>leggere,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etc.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R="213360" algn="r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14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5334000"/>
            <a:ext cx="8534400" cy="381000"/>
          </a:xfrm>
          <a:custGeom>
            <a:avLst/>
            <a:gdLst/>
            <a:ahLst/>
            <a:cxnLst/>
            <a:rect l="l" t="t" r="r" b="b"/>
            <a:pathLst>
              <a:path w="8534400" h="381000">
                <a:moveTo>
                  <a:pt x="364286" y="0"/>
                </a:moveTo>
                <a:lnTo>
                  <a:pt x="0" y="190500"/>
                </a:lnTo>
                <a:lnTo>
                  <a:pt x="364286" y="381000"/>
                </a:lnTo>
                <a:lnTo>
                  <a:pt x="364286" y="285750"/>
                </a:lnTo>
                <a:lnTo>
                  <a:pt x="8352282" y="285750"/>
                </a:lnTo>
                <a:lnTo>
                  <a:pt x="8534400" y="190500"/>
                </a:lnTo>
                <a:lnTo>
                  <a:pt x="8352282" y="95250"/>
                </a:lnTo>
                <a:lnTo>
                  <a:pt x="364286" y="95250"/>
                </a:lnTo>
                <a:lnTo>
                  <a:pt x="364286" y="0"/>
                </a:lnTo>
                <a:close/>
              </a:path>
              <a:path w="8534400" h="381000">
                <a:moveTo>
                  <a:pt x="8352282" y="285750"/>
                </a:moveTo>
                <a:lnTo>
                  <a:pt x="8170164" y="285750"/>
                </a:lnTo>
                <a:lnTo>
                  <a:pt x="8170164" y="381000"/>
                </a:lnTo>
                <a:lnTo>
                  <a:pt x="8352282" y="285750"/>
                </a:lnTo>
                <a:close/>
              </a:path>
              <a:path w="8534400" h="381000">
                <a:moveTo>
                  <a:pt x="8170164" y="0"/>
                </a:moveTo>
                <a:lnTo>
                  <a:pt x="8170164" y="95250"/>
                </a:lnTo>
                <a:lnTo>
                  <a:pt x="8352282" y="95250"/>
                </a:lnTo>
                <a:lnTo>
                  <a:pt x="8170164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5334000"/>
            <a:ext cx="8534400" cy="381000"/>
          </a:xfrm>
          <a:custGeom>
            <a:avLst/>
            <a:gdLst/>
            <a:ahLst/>
            <a:cxnLst/>
            <a:rect l="l" t="t" r="r" b="b"/>
            <a:pathLst>
              <a:path w="8534400" h="381000">
                <a:moveTo>
                  <a:pt x="0" y="190500"/>
                </a:moveTo>
                <a:lnTo>
                  <a:pt x="364286" y="0"/>
                </a:lnTo>
                <a:lnTo>
                  <a:pt x="364286" y="95250"/>
                </a:lnTo>
                <a:lnTo>
                  <a:pt x="8170164" y="95250"/>
                </a:lnTo>
                <a:lnTo>
                  <a:pt x="8170164" y="0"/>
                </a:lnTo>
                <a:lnTo>
                  <a:pt x="8534400" y="190500"/>
                </a:lnTo>
                <a:lnTo>
                  <a:pt x="8170164" y="381000"/>
                </a:lnTo>
                <a:lnTo>
                  <a:pt x="8170164" y="285750"/>
                </a:lnTo>
                <a:lnTo>
                  <a:pt x="364286" y="285750"/>
                </a:lnTo>
                <a:lnTo>
                  <a:pt x="364286" y="381000"/>
                </a:lnTo>
                <a:lnTo>
                  <a:pt x="0" y="1905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80617" y="2480269"/>
            <a:ext cx="20447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-25" dirty="0">
                <a:latin typeface="Malgun Gothic"/>
                <a:cs typeface="Malgun Gothic"/>
              </a:rPr>
              <a:t>IR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2000" y="2452751"/>
            <a:ext cx="990600" cy="320675"/>
          </a:xfrm>
          <a:custGeom>
            <a:avLst/>
            <a:gdLst/>
            <a:ahLst/>
            <a:cxnLst/>
            <a:rect l="l" t="t" r="r" b="b"/>
            <a:pathLst>
              <a:path w="990600" h="320675">
                <a:moveTo>
                  <a:pt x="0" y="320675"/>
                </a:moveTo>
                <a:lnTo>
                  <a:pt x="990600" y="320675"/>
                </a:lnTo>
                <a:lnTo>
                  <a:pt x="990600" y="0"/>
                </a:lnTo>
                <a:lnTo>
                  <a:pt x="0" y="0"/>
                </a:lnTo>
                <a:lnTo>
                  <a:pt x="0" y="3206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29614" y="3588766"/>
            <a:ext cx="455295" cy="2844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1650" i="1" spc="-45" dirty="0">
                <a:latin typeface="Malgun Gothic"/>
                <a:cs typeface="Malgun Gothic"/>
              </a:rPr>
              <a:t>MDR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41066" y="3569843"/>
            <a:ext cx="443865" cy="2844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1650" i="1" spc="-40" dirty="0">
                <a:latin typeface="Malgun Gothic"/>
                <a:cs typeface="Malgun Gothic"/>
              </a:rPr>
              <a:t>MAR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2000" y="3573462"/>
            <a:ext cx="1000125" cy="319405"/>
          </a:xfrm>
          <a:custGeom>
            <a:avLst/>
            <a:gdLst/>
            <a:ahLst/>
            <a:cxnLst/>
            <a:rect l="l" t="t" r="r" b="b"/>
            <a:pathLst>
              <a:path w="1000125" h="319404">
                <a:moveTo>
                  <a:pt x="0" y="319087"/>
                </a:moveTo>
                <a:lnTo>
                  <a:pt x="1000125" y="319087"/>
                </a:lnTo>
                <a:lnTo>
                  <a:pt x="1000125" y="0"/>
                </a:lnTo>
                <a:lnTo>
                  <a:pt x="0" y="0"/>
                </a:lnTo>
                <a:lnTo>
                  <a:pt x="0" y="3190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94943" y="1508592"/>
            <a:ext cx="27051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-35" dirty="0">
                <a:latin typeface="Malgun Gothic"/>
                <a:cs typeface="Malgun Gothic"/>
              </a:rPr>
              <a:t>PC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2000" y="1484312"/>
            <a:ext cx="990600" cy="319405"/>
          </a:xfrm>
          <a:custGeom>
            <a:avLst/>
            <a:gdLst/>
            <a:ahLst/>
            <a:cxnLst/>
            <a:rect l="l" t="t" r="r" b="b"/>
            <a:pathLst>
              <a:path w="990600" h="319405">
                <a:moveTo>
                  <a:pt x="0" y="319087"/>
                </a:moveTo>
                <a:lnTo>
                  <a:pt x="990600" y="319087"/>
                </a:lnTo>
                <a:lnTo>
                  <a:pt x="990600" y="0"/>
                </a:lnTo>
                <a:lnTo>
                  <a:pt x="0" y="0"/>
                </a:lnTo>
                <a:lnTo>
                  <a:pt x="0" y="3190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669794" y="1283041"/>
            <a:ext cx="25844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-40" dirty="0">
                <a:latin typeface="Malgun Gothic"/>
                <a:cs typeface="Malgun Gothic"/>
              </a:rPr>
              <a:t>SR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97176" y="1284350"/>
            <a:ext cx="979805" cy="320675"/>
          </a:xfrm>
          <a:custGeom>
            <a:avLst/>
            <a:gdLst/>
            <a:ahLst/>
            <a:cxnLst/>
            <a:rect l="l" t="t" r="r" b="b"/>
            <a:pathLst>
              <a:path w="979804" h="320675">
                <a:moveTo>
                  <a:pt x="0" y="320675"/>
                </a:moveTo>
                <a:lnTo>
                  <a:pt x="979487" y="320675"/>
                </a:lnTo>
                <a:lnTo>
                  <a:pt x="979487" y="0"/>
                </a:lnTo>
                <a:lnTo>
                  <a:pt x="0" y="0"/>
                </a:lnTo>
                <a:lnTo>
                  <a:pt x="0" y="3206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746375" y="1664041"/>
            <a:ext cx="15938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-40" dirty="0">
                <a:latin typeface="Malgun Gothic"/>
                <a:cs typeface="Malgun Gothic"/>
              </a:rPr>
              <a:t>A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97176" y="1684401"/>
            <a:ext cx="979805" cy="320675"/>
          </a:xfrm>
          <a:custGeom>
            <a:avLst/>
            <a:gdLst/>
            <a:ahLst/>
            <a:cxnLst/>
            <a:rect l="l" t="t" r="r" b="b"/>
            <a:pathLst>
              <a:path w="979804" h="320675">
                <a:moveTo>
                  <a:pt x="0" y="320675"/>
                </a:moveTo>
                <a:lnTo>
                  <a:pt x="979487" y="320675"/>
                </a:lnTo>
                <a:lnTo>
                  <a:pt x="979487" y="0"/>
                </a:lnTo>
                <a:lnTo>
                  <a:pt x="0" y="0"/>
                </a:lnTo>
                <a:lnTo>
                  <a:pt x="0" y="3206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297176" y="2084387"/>
            <a:ext cx="979805" cy="319405"/>
          </a:xfrm>
          <a:prstGeom prst="rect">
            <a:avLst/>
          </a:prstGeom>
          <a:solidFill>
            <a:srgbClr val="EBEBEB"/>
          </a:solidFill>
          <a:ln w="9525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62230" algn="ctr">
              <a:lnSpc>
                <a:spcPct val="100000"/>
              </a:lnSpc>
              <a:spcBef>
                <a:spcPts val="175"/>
              </a:spcBef>
            </a:pPr>
            <a:r>
              <a:rPr sz="1650" i="1" spc="-35" dirty="0">
                <a:latin typeface="Malgun Gothic"/>
                <a:cs typeface="Malgun Gothic"/>
              </a:rPr>
              <a:t>B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21861" y="1643888"/>
            <a:ext cx="757555" cy="800100"/>
          </a:xfrm>
          <a:custGeom>
            <a:avLst/>
            <a:gdLst/>
            <a:ahLst/>
            <a:cxnLst/>
            <a:rect l="l" t="t" r="r" b="b"/>
            <a:pathLst>
              <a:path w="757554" h="800100">
                <a:moveTo>
                  <a:pt x="0" y="0"/>
                </a:moveTo>
                <a:lnTo>
                  <a:pt x="757301" y="40005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857625" y="2728169"/>
            <a:ext cx="33083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i="1" spc="-75" dirty="0">
                <a:latin typeface="Malgun Gothic"/>
                <a:cs typeface="Malgun Gothic"/>
              </a:rPr>
              <a:t>CU</a:t>
            </a:r>
            <a:endParaRPr sz="1900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98850" y="2581338"/>
            <a:ext cx="1003300" cy="621030"/>
          </a:xfrm>
          <a:custGeom>
            <a:avLst/>
            <a:gdLst/>
            <a:ahLst/>
            <a:cxnLst/>
            <a:rect l="l" t="t" r="r" b="b"/>
            <a:pathLst>
              <a:path w="1003300" h="621030">
                <a:moveTo>
                  <a:pt x="0" y="620712"/>
                </a:moveTo>
                <a:lnTo>
                  <a:pt x="1003300" y="620712"/>
                </a:lnTo>
                <a:lnTo>
                  <a:pt x="1003300" y="0"/>
                </a:lnTo>
                <a:lnTo>
                  <a:pt x="0" y="0"/>
                </a:lnTo>
                <a:lnTo>
                  <a:pt x="0" y="6207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76600" y="2178050"/>
            <a:ext cx="444500" cy="50800"/>
          </a:xfrm>
          <a:custGeom>
            <a:avLst/>
            <a:gdLst/>
            <a:ahLst/>
            <a:cxnLst/>
            <a:rect l="l" t="t" r="r" b="b"/>
            <a:pathLst>
              <a:path w="444500" h="50800">
                <a:moveTo>
                  <a:pt x="50800" y="0"/>
                </a:moveTo>
                <a:lnTo>
                  <a:pt x="0" y="25400"/>
                </a:lnTo>
                <a:lnTo>
                  <a:pt x="50800" y="50800"/>
                </a:lnTo>
                <a:lnTo>
                  <a:pt x="50800" y="30225"/>
                </a:lnTo>
                <a:lnTo>
                  <a:pt x="38100" y="30225"/>
                </a:lnTo>
                <a:lnTo>
                  <a:pt x="38100" y="20700"/>
                </a:lnTo>
                <a:lnTo>
                  <a:pt x="50800" y="20696"/>
                </a:lnTo>
                <a:lnTo>
                  <a:pt x="50800" y="0"/>
                </a:lnTo>
                <a:close/>
              </a:path>
              <a:path w="444500" h="50800">
                <a:moveTo>
                  <a:pt x="434848" y="20574"/>
                </a:moveTo>
                <a:lnTo>
                  <a:pt x="406400" y="20574"/>
                </a:lnTo>
                <a:lnTo>
                  <a:pt x="406400" y="30099"/>
                </a:lnTo>
                <a:lnTo>
                  <a:pt x="393700" y="30103"/>
                </a:lnTo>
                <a:lnTo>
                  <a:pt x="393700" y="50800"/>
                </a:lnTo>
                <a:lnTo>
                  <a:pt x="444500" y="25400"/>
                </a:lnTo>
                <a:lnTo>
                  <a:pt x="434848" y="20574"/>
                </a:lnTo>
                <a:close/>
              </a:path>
              <a:path w="444500" h="50800">
                <a:moveTo>
                  <a:pt x="50800" y="20696"/>
                </a:moveTo>
                <a:lnTo>
                  <a:pt x="38100" y="20700"/>
                </a:lnTo>
                <a:lnTo>
                  <a:pt x="38100" y="30225"/>
                </a:lnTo>
                <a:lnTo>
                  <a:pt x="50800" y="30221"/>
                </a:lnTo>
                <a:lnTo>
                  <a:pt x="50800" y="20696"/>
                </a:lnTo>
                <a:close/>
              </a:path>
              <a:path w="444500" h="50800">
                <a:moveTo>
                  <a:pt x="50800" y="30221"/>
                </a:moveTo>
                <a:lnTo>
                  <a:pt x="38100" y="30225"/>
                </a:lnTo>
                <a:lnTo>
                  <a:pt x="50800" y="30225"/>
                </a:lnTo>
                <a:close/>
              </a:path>
              <a:path w="444500" h="50800">
                <a:moveTo>
                  <a:pt x="393700" y="20578"/>
                </a:moveTo>
                <a:lnTo>
                  <a:pt x="50800" y="20696"/>
                </a:lnTo>
                <a:lnTo>
                  <a:pt x="50800" y="30221"/>
                </a:lnTo>
                <a:lnTo>
                  <a:pt x="393700" y="30103"/>
                </a:lnTo>
                <a:lnTo>
                  <a:pt x="393700" y="20578"/>
                </a:lnTo>
                <a:close/>
              </a:path>
              <a:path w="444500" h="50800">
                <a:moveTo>
                  <a:pt x="406400" y="20574"/>
                </a:moveTo>
                <a:lnTo>
                  <a:pt x="393700" y="20578"/>
                </a:lnTo>
                <a:lnTo>
                  <a:pt x="393700" y="30103"/>
                </a:lnTo>
                <a:lnTo>
                  <a:pt x="406400" y="30099"/>
                </a:lnTo>
                <a:lnTo>
                  <a:pt x="406400" y="20574"/>
                </a:lnTo>
                <a:close/>
              </a:path>
              <a:path w="444500" h="50800">
                <a:moveTo>
                  <a:pt x="393700" y="0"/>
                </a:moveTo>
                <a:lnTo>
                  <a:pt x="393700" y="20578"/>
                </a:lnTo>
                <a:lnTo>
                  <a:pt x="434848" y="20574"/>
                </a:lnTo>
                <a:lnTo>
                  <a:pt x="393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76600" y="1819275"/>
            <a:ext cx="444500" cy="50800"/>
          </a:xfrm>
          <a:custGeom>
            <a:avLst/>
            <a:gdLst/>
            <a:ahLst/>
            <a:cxnLst/>
            <a:rect l="l" t="t" r="r" b="b"/>
            <a:pathLst>
              <a:path w="444500" h="50800">
                <a:moveTo>
                  <a:pt x="50800" y="0"/>
                </a:moveTo>
                <a:lnTo>
                  <a:pt x="0" y="25400"/>
                </a:lnTo>
                <a:lnTo>
                  <a:pt x="50800" y="50800"/>
                </a:lnTo>
                <a:lnTo>
                  <a:pt x="50800" y="30225"/>
                </a:lnTo>
                <a:lnTo>
                  <a:pt x="38100" y="30225"/>
                </a:lnTo>
                <a:lnTo>
                  <a:pt x="38100" y="20700"/>
                </a:lnTo>
                <a:lnTo>
                  <a:pt x="50800" y="20696"/>
                </a:lnTo>
                <a:lnTo>
                  <a:pt x="50800" y="0"/>
                </a:lnTo>
                <a:close/>
              </a:path>
              <a:path w="444500" h="50800">
                <a:moveTo>
                  <a:pt x="434848" y="20574"/>
                </a:moveTo>
                <a:lnTo>
                  <a:pt x="406400" y="20574"/>
                </a:lnTo>
                <a:lnTo>
                  <a:pt x="406400" y="30099"/>
                </a:lnTo>
                <a:lnTo>
                  <a:pt x="393700" y="30103"/>
                </a:lnTo>
                <a:lnTo>
                  <a:pt x="393700" y="50800"/>
                </a:lnTo>
                <a:lnTo>
                  <a:pt x="444500" y="25400"/>
                </a:lnTo>
                <a:lnTo>
                  <a:pt x="434848" y="20574"/>
                </a:lnTo>
                <a:close/>
              </a:path>
              <a:path w="444500" h="50800">
                <a:moveTo>
                  <a:pt x="50800" y="20696"/>
                </a:moveTo>
                <a:lnTo>
                  <a:pt x="38100" y="20700"/>
                </a:lnTo>
                <a:lnTo>
                  <a:pt x="38100" y="30225"/>
                </a:lnTo>
                <a:lnTo>
                  <a:pt x="50800" y="30221"/>
                </a:lnTo>
                <a:lnTo>
                  <a:pt x="50800" y="20696"/>
                </a:lnTo>
                <a:close/>
              </a:path>
              <a:path w="444500" h="50800">
                <a:moveTo>
                  <a:pt x="50800" y="30221"/>
                </a:moveTo>
                <a:lnTo>
                  <a:pt x="38100" y="30225"/>
                </a:lnTo>
                <a:lnTo>
                  <a:pt x="50800" y="30225"/>
                </a:lnTo>
                <a:close/>
              </a:path>
              <a:path w="444500" h="50800">
                <a:moveTo>
                  <a:pt x="393700" y="20578"/>
                </a:moveTo>
                <a:lnTo>
                  <a:pt x="50800" y="20696"/>
                </a:lnTo>
                <a:lnTo>
                  <a:pt x="50800" y="30221"/>
                </a:lnTo>
                <a:lnTo>
                  <a:pt x="393700" y="30103"/>
                </a:lnTo>
                <a:lnTo>
                  <a:pt x="393700" y="20578"/>
                </a:lnTo>
                <a:close/>
              </a:path>
              <a:path w="444500" h="50800">
                <a:moveTo>
                  <a:pt x="406400" y="20574"/>
                </a:moveTo>
                <a:lnTo>
                  <a:pt x="393700" y="20578"/>
                </a:lnTo>
                <a:lnTo>
                  <a:pt x="393700" y="30103"/>
                </a:lnTo>
                <a:lnTo>
                  <a:pt x="406400" y="30099"/>
                </a:lnTo>
                <a:lnTo>
                  <a:pt x="406400" y="20574"/>
                </a:lnTo>
                <a:close/>
              </a:path>
              <a:path w="444500" h="50800">
                <a:moveTo>
                  <a:pt x="393700" y="0"/>
                </a:moveTo>
                <a:lnTo>
                  <a:pt x="393700" y="20578"/>
                </a:lnTo>
                <a:lnTo>
                  <a:pt x="434848" y="20574"/>
                </a:lnTo>
                <a:lnTo>
                  <a:pt x="393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7800" y="3422650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3071876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93800" y="3422650"/>
            <a:ext cx="50800" cy="158750"/>
          </a:xfrm>
          <a:custGeom>
            <a:avLst/>
            <a:gdLst/>
            <a:ahLst/>
            <a:cxnLst/>
            <a:rect l="l" t="t" r="r" b="b"/>
            <a:pathLst>
              <a:path w="50800" h="158750">
                <a:moveTo>
                  <a:pt x="20637" y="107950"/>
                </a:moveTo>
                <a:lnTo>
                  <a:pt x="0" y="107950"/>
                </a:lnTo>
                <a:lnTo>
                  <a:pt x="25400" y="158750"/>
                </a:lnTo>
                <a:lnTo>
                  <a:pt x="44450" y="120650"/>
                </a:lnTo>
                <a:lnTo>
                  <a:pt x="20637" y="120650"/>
                </a:lnTo>
                <a:lnTo>
                  <a:pt x="20637" y="107950"/>
                </a:lnTo>
                <a:close/>
              </a:path>
              <a:path w="50800" h="158750">
                <a:moveTo>
                  <a:pt x="30162" y="0"/>
                </a:moveTo>
                <a:lnTo>
                  <a:pt x="20637" y="0"/>
                </a:lnTo>
                <a:lnTo>
                  <a:pt x="20637" y="120650"/>
                </a:lnTo>
                <a:lnTo>
                  <a:pt x="30162" y="120650"/>
                </a:lnTo>
                <a:lnTo>
                  <a:pt x="30162" y="0"/>
                </a:lnTo>
                <a:close/>
              </a:path>
              <a:path w="50800" h="158750">
                <a:moveTo>
                  <a:pt x="50800" y="107950"/>
                </a:moveTo>
                <a:lnTo>
                  <a:pt x="30162" y="107950"/>
                </a:lnTo>
                <a:lnTo>
                  <a:pt x="30162" y="120650"/>
                </a:lnTo>
                <a:lnTo>
                  <a:pt x="44450" y="120650"/>
                </a:lnTo>
                <a:lnTo>
                  <a:pt x="50800" y="1079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28825" y="1419225"/>
            <a:ext cx="0" cy="2003425"/>
          </a:xfrm>
          <a:custGeom>
            <a:avLst/>
            <a:gdLst/>
            <a:ahLst/>
            <a:cxnLst/>
            <a:rect l="l" t="t" r="r" b="b"/>
            <a:pathLst>
              <a:path h="2003425">
                <a:moveTo>
                  <a:pt x="0" y="20034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60776" y="3422650"/>
            <a:ext cx="50800" cy="158750"/>
          </a:xfrm>
          <a:custGeom>
            <a:avLst/>
            <a:gdLst/>
            <a:ahLst/>
            <a:cxnLst/>
            <a:rect l="l" t="t" r="r" b="b"/>
            <a:pathLst>
              <a:path w="50800" h="158750">
                <a:moveTo>
                  <a:pt x="20574" y="107950"/>
                </a:moveTo>
                <a:lnTo>
                  <a:pt x="0" y="107950"/>
                </a:lnTo>
                <a:lnTo>
                  <a:pt x="25400" y="158750"/>
                </a:lnTo>
                <a:lnTo>
                  <a:pt x="44354" y="120650"/>
                </a:lnTo>
                <a:lnTo>
                  <a:pt x="20574" y="120650"/>
                </a:lnTo>
                <a:lnTo>
                  <a:pt x="20574" y="107950"/>
                </a:lnTo>
                <a:close/>
              </a:path>
              <a:path w="50800" h="158750">
                <a:moveTo>
                  <a:pt x="30099" y="0"/>
                </a:moveTo>
                <a:lnTo>
                  <a:pt x="20574" y="0"/>
                </a:lnTo>
                <a:lnTo>
                  <a:pt x="20574" y="120650"/>
                </a:lnTo>
                <a:lnTo>
                  <a:pt x="30099" y="120650"/>
                </a:lnTo>
                <a:lnTo>
                  <a:pt x="30099" y="0"/>
                </a:lnTo>
                <a:close/>
              </a:path>
              <a:path w="50800" h="158750">
                <a:moveTo>
                  <a:pt x="50673" y="107950"/>
                </a:moveTo>
                <a:lnTo>
                  <a:pt x="30099" y="107950"/>
                </a:lnTo>
                <a:lnTo>
                  <a:pt x="30099" y="120650"/>
                </a:lnTo>
                <a:lnTo>
                  <a:pt x="44354" y="120650"/>
                </a:lnTo>
                <a:lnTo>
                  <a:pt x="50673" y="1079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97273" y="3222625"/>
            <a:ext cx="51435" cy="200025"/>
          </a:xfrm>
          <a:custGeom>
            <a:avLst/>
            <a:gdLst/>
            <a:ahLst/>
            <a:cxnLst/>
            <a:rect l="l" t="t" r="r" b="b"/>
            <a:pathLst>
              <a:path w="51435" h="200025">
                <a:moveTo>
                  <a:pt x="20700" y="149225"/>
                </a:moveTo>
                <a:lnTo>
                  <a:pt x="126" y="149225"/>
                </a:lnTo>
                <a:lnTo>
                  <a:pt x="25526" y="200025"/>
                </a:lnTo>
                <a:lnTo>
                  <a:pt x="44576" y="161925"/>
                </a:lnTo>
                <a:lnTo>
                  <a:pt x="20700" y="161925"/>
                </a:lnTo>
                <a:lnTo>
                  <a:pt x="20700" y="149225"/>
                </a:lnTo>
                <a:close/>
              </a:path>
              <a:path w="51435" h="200025">
                <a:moveTo>
                  <a:pt x="30225" y="38100"/>
                </a:moveTo>
                <a:lnTo>
                  <a:pt x="20700" y="38100"/>
                </a:lnTo>
                <a:lnTo>
                  <a:pt x="20700" y="161925"/>
                </a:lnTo>
                <a:lnTo>
                  <a:pt x="30225" y="161925"/>
                </a:lnTo>
                <a:lnTo>
                  <a:pt x="30225" y="38100"/>
                </a:lnTo>
                <a:close/>
              </a:path>
              <a:path w="51435" h="200025">
                <a:moveTo>
                  <a:pt x="50926" y="149225"/>
                </a:moveTo>
                <a:lnTo>
                  <a:pt x="30225" y="149225"/>
                </a:lnTo>
                <a:lnTo>
                  <a:pt x="30225" y="161925"/>
                </a:lnTo>
                <a:lnTo>
                  <a:pt x="44576" y="161925"/>
                </a:lnTo>
                <a:lnTo>
                  <a:pt x="50926" y="149225"/>
                </a:lnTo>
                <a:close/>
              </a:path>
              <a:path w="51435" h="200025">
                <a:moveTo>
                  <a:pt x="25400" y="0"/>
                </a:moveTo>
                <a:lnTo>
                  <a:pt x="0" y="50800"/>
                </a:lnTo>
                <a:lnTo>
                  <a:pt x="20700" y="50800"/>
                </a:lnTo>
                <a:lnTo>
                  <a:pt x="20700" y="38100"/>
                </a:lnTo>
                <a:lnTo>
                  <a:pt x="44450" y="38100"/>
                </a:lnTo>
                <a:lnTo>
                  <a:pt x="25400" y="0"/>
                </a:lnTo>
                <a:close/>
              </a:path>
              <a:path w="51435" h="200025">
                <a:moveTo>
                  <a:pt x="44450" y="38100"/>
                </a:moveTo>
                <a:lnTo>
                  <a:pt x="30225" y="38100"/>
                </a:lnTo>
                <a:lnTo>
                  <a:pt x="30225" y="50800"/>
                </a:lnTo>
                <a:lnTo>
                  <a:pt x="50800" y="50800"/>
                </a:lnTo>
                <a:lnTo>
                  <a:pt x="4445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62125" y="1619250"/>
            <a:ext cx="266700" cy="50800"/>
          </a:xfrm>
          <a:custGeom>
            <a:avLst/>
            <a:gdLst/>
            <a:ahLst/>
            <a:cxnLst/>
            <a:rect l="l" t="t" r="r" b="b"/>
            <a:pathLst>
              <a:path w="266700" h="50800">
                <a:moveTo>
                  <a:pt x="50800" y="0"/>
                </a:moveTo>
                <a:lnTo>
                  <a:pt x="0" y="25400"/>
                </a:lnTo>
                <a:lnTo>
                  <a:pt x="50800" y="50800"/>
                </a:lnTo>
                <a:lnTo>
                  <a:pt x="50800" y="30099"/>
                </a:lnTo>
                <a:lnTo>
                  <a:pt x="38100" y="30099"/>
                </a:lnTo>
                <a:lnTo>
                  <a:pt x="38100" y="20574"/>
                </a:lnTo>
                <a:lnTo>
                  <a:pt x="50800" y="20574"/>
                </a:lnTo>
                <a:lnTo>
                  <a:pt x="50800" y="0"/>
                </a:lnTo>
                <a:close/>
              </a:path>
              <a:path w="266700" h="50800">
                <a:moveTo>
                  <a:pt x="215900" y="0"/>
                </a:moveTo>
                <a:lnTo>
                  <a:pt x="215900" y="50800"/>
                </a:lnTo>
                <a:lnTo>
                  <a:pt x="257301" y="30099"/>
                </a:lnTo>
                <a:lnTo>
                  <a:pt x="228600" y="30099"/>
                </a:lnTo>
                <a:lnTo>
                  <a:pt x="228600" y="20574"/>
                </a:lnTo>
                <a:lnTo>
                  <a:pt x="257048" y="20574"/>
                </a:lnTo>
                <a:lnTo>
                  <a:pt x="215900" y="0"/>
                </a:lnTo>
                <a:close/>
              </a:path>
              <a:path w="266700" h="50800">
                <a:moveTo>
                  <a:pt x="50800" y="20574"/>
                </a:moveTo>
                <a:lnTo>
                  <a:pt x="38100" y="20574"/>
                </a:lnTo>
                <a:lnTo>
                  <a:pt x="38100" y="30099"/>
                </a:lnTo>
                <a:lnTo>
                  <a:pt x="50800" y="30099"/>
                </a:lnTo>
                <a:lnTo>
                  <a:pt x="50800" y="20574"/>
                </a:lnTo>
                <a:close/>
              </a:path>
              <a:path w="266700" h="50800">
                <a:moveTo>
                  <a:pt x="215900" y="20574"/>
                </a:moveTo>
                <a:lnTo>
                  <a:pt x="50800" y="20574"/>
                </a:lnTo>
                <a:lnTo>
                  <a:pt x="50800" y="30099"/>
                </a:lnTo>
                <a:lnTo>
                  <a:pt x="215900" y="30099"/>
                </a:lnTo>
                <a:lnTo>
                  <a:pt x="215900" y="20574"/>
                </a:lnTo>
                <a:close/>
              </a:path>
              <a:path w="266700" h="50800">
                <a:moveTo>
                  <a:pt x="257048" y="20574"/>
                </a:moveTo>
                <a:lnTo>
                  <a:pt x="228600" y="20574"/>
                </a:lnTo>
                <a:lnTo>
                  <a:pt x="228600" y="30099"/>
                </a:lnTo>
                <a:lnTo>
                  <a:pt x="257301" y="30099"/>
                </a:lnTo>
                <a:lnTo>
                  <a:pt x="266700" y="25400"/>
                </a:lnTo>
                <a:lnTo>
                  <a:pt x="257048" y="20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62125" y="2579623"/>
            <a:ext cx="266700" cy="51435"/>
          </a:xfrm>
          <a:custGeom>
            <a:avLst/>
            <a:gdLst/>
            <a:ahLst/>
            <a:cxnLst/>
            <a:rect l="l" t="t" r="r" b="b"/>
            <a:pathLst>
              <a:path w="266700" h="51435">
                <a:moveTo>
                  <a:pt x="215900" y="126"/>
                </a:moveTo>
                <a:lnTo>
                  <a:pt x="215900" y="50926"/>
                </a:lnTo>
                <a:lnTo>
                  <a:pt x="257301" y="30225"/>
                </a:lnTo>
                <a:lnTo>
                  <a:pt x="228600" y="30225"/>
                </a:lnTo>
                <a:lnTo>
                  <a:pt x="228600" y="20700"/>
                </a:lnTo>
                <a:lnTo>
                  <a:pt x="257048" y="20700"/>
                </a:lnTo>
                <a:lnTo>
                  <a:pt x="215900" y="126"/>
                </a:lnTo>
                <a:close/>
              </a:path>
              <a:path w="266700" h="51435">
                <a:moveTo>
                  <a:pt x="50800" y="0"/>
                </a:moveTo>
                <a:lnTo>
                  <a:pt x="0" y="25400"/>
                </a:lnTo>
                <a:lnTo>
                  <a:pt x="50800" y="50800"/>
                </a:lnTo>
                <a:lnTo>
                  <a:pt x="50800" y="30225"/>
                </a:lnTo>
                <a:lnTo>
                  <a:pt x="38100" y="30225"/>
                </a:lnTo>
                <a:lnTo>
                  <a:pt x="38100" y="20700"/>
                </a:lnTo>
                <a:lnTo>
                  <a:pt x="50800" y="20700"/>
                </a:lnTo>
                <a:lnTo>
                  <a:pt x="50800" y="0"/>
                </a:lnTo>
                <a:close/>
              </a:path>
              <a:path w="266700" h="51435">
                <a:moveTo>
                  <a:pt x="50800" y="20700"/>
                </a:moveTo>
                <a:lnTo>
                  <a:pt x="38100" y="20700"/>
                </a:lnTo>
                <a:lnTo>
                  <a:pt x="38100" y="30225"/>
                </a:lnTo>
                <a:lnTo>
                  <a:pt x="50800" y="30225"/>
                </a:lnTo>
                <a:lnTo>
                  <a:pt x="50800" y="20700"/>
                </a:lnTo>
                <a:close/>
              </a:path>
              <a:path w="266700" h="51435">
                <a:moveTo>
                  <a:pt x="215900" y="20700"/>
                </a:moveTo>
                <a:lnTo>
                  <a:pt x="50800" y="20700"/>
                </a:lnTo>
                <a:lnTo>
                  <a:pt x="50800" y="30225"/>
                </a:lnTo>
                <a:lnTo>
                  <a:pt x="215900" y="30225"/>
                </a:lnTo>
                <a:lnTo>
                  <a:pt x="215900" y="20700"/>
                </a:lnTo>
                <a:close/>
              </a:path>
              <a:path w="266700" h="51435">
                <a:moveTo>
                  <a:pt x="257048" y="20700"/>
                </a:moveTo>
                <a:lnTo>
                  <a:pt x="228600" y="20700"/>
                </a:lnTo>
                <a:lnTo>
                  <a:pt x="228600" y="30225"/>
                </a:lnTo>
                <a:lnTo>
                  <a:pt x="257301" y="30225"/>
                </a:lnTo>
                <a:lnTo>
                  <a:pt x="266700" y="25526"/>
                </a:lnTo>
                <a:lnTo>
                  <a:pt x="257048" y="20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28825" y="1377950"/>
            <a:ext cx="268605" cy="50800"/>
          </a:xfrm>
          <a:custGeom>
            <a:avLst/>
            <a:gdLst/>
            <a:ahLst/>
            <a:cxnLst/>
            <a:rect l="l" t="t" r="r" b="b"/>
            <a:pathLst>
              <a:path w="268605" h="50800">
                <a:moveTo>
                  <a:pt x="50800" y="0"/>
                </a:moveTo>
                <a:lnTo>
                  <a:pt x="0" y="25400"/>
                </a:lnTo>
                <a:lnTo>
                  <a:pt x="50800" y="50800"/>
                </a:lnTo>
                <a:lnTo>
                  <a:pt x="50800" y="30107"/>
                </a:lnTo>
                <a:lnTo>
                  <a:pt x="38100" y="30099"/>
                </a:lnTo>
                <a:lnTo>
                  <a:pt x="38100" y="20574"/>
                </a:lnTo>
                <a:lnTo>
                  <a:pt x="50800" y="20574"/>
                </a:lnTo>
                <a:lnTo>
                  <a:pt x="50800" y="0"/>
                </a:lnTo>
                <a:close/>
              </a:path>
              <a:path w="268605" h="50800">
                <a:moveTo>
                  <a:pt x="217424" y="30217"/>
                </a:moveTo>
                <a:lnTo>
                  <a:pt x="217424" y="50800"/>
                </a:lnTo>
                <a:lnTo>
                  <a:pt x="258572" y="30225"/>
                </a:lnTo>
                <a:lnTo>
                  <a:pt x="217424" y="30217"/>
                </a:lnTo>
                <a:close/>
              </a:path>
              <a:path w="268605" h="50800">
                <a:moveTo>
                  <a:pt x="217424" y="20692"/>
                </a:moveTo>
                <a:lnTo>
                  <a:pt x="217424" y="30217"/>
                </a:lnTo>
                <a:lnTo>
                  <a:pt x="230124" y="30225"/>
                </a:lnTo>
                <a:lnTo>
                  <a:pt x="230124" y="20700"/>
                </a:lnTo>
                <a:lnTo>
                  <a:pt x="217424" y="20692"/>
                </a:lnTo>
                <a:close/>
              </a:path>
              <a:path w="268605" h="50800">
                <a:moveTo>
                  <a:pt x="217424" y="0"/>
                </a:moveTo>
                <a:lnTo>
                  <a:pt x="217424" y="20692"/>
                </a:lnTo>
                <a:lnTo>
                  <a:pt x="230124" y="20700"/>
                </a:lnTo>
                <a:lnTo>
                  <a:pt x="230124" y="30225"/>
                </a:lnTo>
                <a:lnTo>
                  <a:pt x="258588" y="30217"/>
                </a:lnTo>
                <a:lnTo>
                  <a:pt x="268224" y="25400"/>
                </a:lnTo>
                <a:lnTo>
                  <a:pt x="217424" y="0"/>
                </a:lnTo>
                <a:close/>
              </a:path>
              <a:path w="268605" h="50800">
                <a:moveTo>
                  <a:pt x="50800" y="20582"/>
                </a:moveTo>
                <a:lnTo>
                  <a:pt x="50800" y="30107"/>
                </a:lnTo>
                <a:lnTo>
                  <a:pt x="217424" y="30217"/>
                </a:lnTo>
                <a:lnTo>
                  <a:pt x="217424" y="20692"/>
                </a:lnTo>
                <a:lnTo>
                  <a:pt x="50800" y="20582"/>
                </a:lnTo>
                <a:close/>
              </a:path>
              <a:path w="268605" h="50800">
                <a:moveTo>
                  <a:pt x="38100" y="20574"/>
                </a:moveTo>
                <a:lnTo>
                  <a:pt x="38100" y="30099"/>
                </a:lnTo>
                <a:lnTo>
                  <a:pt x="50800" y="30107"/>
                </a:lnTo>
                <a:lnTo>
                  <a:pt x="50800" y="20582"/>
                </a:lnTo>
                <a:lnTo>
                  <a:pt x="38100" y="20574"/>
                </a:lnTo>
                <a:close/>
              </a:path>
              <a:path w="268605" h="50800">
                <a:moveTo>
                  <a:pt x="50800" y="20574"/>
                </a:moveTo>
                <a:lnTo>
                  <a:pt x="38100" y="20574"/>
                </a:lnTo>
                <a:lnTo>
                  <a:pt x="50800" y="205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28825" y="1819275"/>
            <a:ext cx="268605" cy="50800"/>
          </a:xfrm>
          <a:custGeom>
            <a:avLst/>
            <a:gdLst/>
            <a:ahLst/>
            <a:cxnLst/>
            <a:rect l="l" t="t" r="r" b="b"/>
            <a:pathLst>
              <a:path w="268605" h="50800">
                <a:moveTo>
                  <a:pt x="50800" y="0"/>
                </a:moveTo>
                <a:lnTo>
                  <a:pt x="0" y="25400"/>
                </a:lnTo>
                <a:lnTo>
                  <a:pt x="50800" y="50800"/>
                </a:lnTo>
                <a:lnTo>
                  <a:pt x="50800" y="30107"/>
                </a:lnTo>
                <a:lnTo>
                  <a:pt x="38100" y="30099"/>
                </a:lnTo>
                <a:lnTo>
                  <a:pt x="38100" y="20574"/>
                </a:lnTo>
                <a:lnTo>
                  <a:pt x="50800" y="20574"/>
                </a:lnTo>
                <a:lnTo>
                  <a:pt x="50800" y="0"/>
                </a:lnTo>
                <a:close/>
              </a:path>
              <a:path w="268605" h="50800">
                <a:moveTo>
                  <a:pt x="217424" y="30217"/>
                </a:moveTo>
                <a:lnTo>
                  <a:pt x="217424" y="50800"/>
                </a:lnTo>
                <a:lnTo>
                  <a:pt x="258572" y="30225"/>
                </a:lnTo>
                <a:lnTo>
                  <a:pt x="217424" y="30217"/>
                </a:lnTo>
                <a:close/>
              </a:path>
              <a:path w="268605" h="50800">
                <a:moveTo>
                  <a:pt x="217424" y="20692"/>
                </a:moveTo>
                <a:lnTo>
                  <a:pt x="217424" y="30217"/>
                </a:lnTo>
                <a:lnTo>
                  <a:pt x="230124" y="30225"/>
                </a:lnTo>
                <a:lnTo>
                  <a:pt x="230124" y="20700"/>
                </a:lnTo>
                <a:lnTo>
                  <a:pt x="217424" y="20692"/>
                </a:lnTo>
                <a:close/>
              </a:path>
              <a:path w="268605" h="50800">
                <a:moveTo>
                  <a:pt x="217424" y="0"/>
                </a:moveTo>
                <a:lnTo>
                  <a:pt x="217424" y="20692"/>
                </a:lnTo>
                <a:lnTo>
                  <a:pt x="230124" y="20700"/>
                </a:lnTo>
                <a:lnTo>
                  <a:pt x="230124" y="30225"/>
                </a:lnTo>
                <a:lnTo>
                  <a:pt x="258588" y="30217"/>
                </a:lnTo>
                <a:lnTo>
                  <a:pt x="268224" y="25400"/>
                </a:lnTo>
                <a:lnTo>
                  <a:pt x="217424" y="0"/>
                </a:lnTo>
                <a:close/>
              </a:path>
              <a:path w="268605" h="50800">
                <a:moveTo>
                  <a:pt x="50800" y="20582"/>
                </a:moveTo>
                <a:lnTo>
                  <a:pt x="50800" y="30107"/>
                </a:lnTo>
                <a:lnTo>
                  <a:pt x="217424" y="30217"/>
                </a:lnTo>
                <a:lnTo>
                  <a:pt x="217424" y="20692"/>
                </a:lnTo>
                <a:lnTo>
                  <a:pt x="50800" y="20582"/>
                </a:lnTo>
                <a:close/>
              </a:path>
              <a:path w="268605" h="50800">
                <a:moveTo>
                  <a:pt x="38100" y="20574"/>
                </a:moveTo>
                <a:lnTo>
                  <a:pt x="38100" y="30099"/>
                </a:lnTo>
                <a:lnTo>
                  <a:pt x="50800" y="30107"/>
                </a:lnTo>
                <a:lnTo>
                  <a:pt x="50800" y="20582"/>
                </a:lnTo>
                <a:lnTo>
                  <a:pt x="38100" y="20574"/>
                </a:lnTo>
                <a:close/>
              </a:path>
              <a:path w="268605" h="50800">
                <a:moveTo>
                  <a:pt x="50800" y="20574"/>
                </a:moveTo>
                <a:lnTo>
                  <a:pt x="38100" y="20574"/>
                </a:lnTo>
                <a:lnTo>
                  <a:pt x="50800" y="205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28825" y="2219325"/>
            <a:ext cx="268605" cy="50800"/>
          </a:xfrm>
          <a:custGeom>
            <a:avLst/>
            <a:gdLst/>
            <a:ahLst/>
            <a:cxnLst/>
            <a:rect l="l" t="t" r="r" b="b"/>
            <a:pathLst>
              <a:path w="268605" h="50800">
                <a:moveTo>
                  <a:pt x="50800" y="0"/>
                </a:moveTo>
                <a:lnTo>
                  <a:pt x="0" y="25400"/>
                </a:lnTo>
                <a:lnTo>
                  <a:pt x="50800" y="50800"/>
                </a:lnTo>
                <a:lnTo>
                  <a:pt x="50800" y="30099"/>
                </a:lnTo>
                <a:lnTo>
                  <a:pt x="38100" y="30099"/>
                </a:lnTo>
                <a:lnTo>
                  <a:pt x="38100" y="20574"/>
                </a:lnTo>
                <a:lnTo>
                  <a:pt x="50800" y="20574"/>
                </a:lnTo>
                <a:lnTo>
                  <a:pt x="50800" y="0"/>
                </a:lnTo>
                <a:close/>
              </a:path>
              <a:path w="268605" h="50800">
                <a:moveTo>
                  <a:pt x="217424" y="0"/>
                </a:moveTo>
                <a:lnTo>
                  <a:pt x="217424" y="50800"/>
                </a:lnTo>
                <a:lnTo>
                  <a:pt x="258825" y="30099"/>
                </a:lnTo>
                <a:lnTo>
                  <a:pt x="230124" y="30099"/>
                </a:lnTo>
                <a:lnTo>
                  <a:pt x="230124" y="20574"/>
                </a:lnTo>
                <a:lnTo>
                  <a:pt x="258572" y="20574"/>
                </a:lnTo>
                <a:lnTo>
                  <a:pt x="217424" y="0"/>
                </a:lnTo>
                <a:close/>
              </a:path>
              <a:path w="268605" h="50800">
                <a:moveTo>
                  <a:pt x="50800" y="20574"/>
                </a:moveTo>
                <a:lnTo>
                  <a:pt x="38100" y="20574"/>
                </a:lnTo>
                <a:lnTo>
                  <a:pt x="38100" y="30099"/>
                </a:lnTo>
                <a:lnTo>
                  <a:pt x="50800" y="30099"/>
                </a:lnTo>
                <a:lnTo>
                  <a:pt x="50800" y="20574"/>
                </a:lnTo>
                <a:close/>
              </a:path>
              <a:path w="268605" h="50800">
                <a:moveTo>
                  <a:pt x="217424" y="20574"/>
                </a:moveTo>
                <a:lnTo>
                  <a:pt x="50800" y="20574"/>
                </a:lnTo>
                <a:lnTo>
                  <a:pt x="50800" y="30099"/>
                </a:lnTo>
                <a:lnTo>
                  <a:pt x="217424" y="30099"/>
                </a:lnTo>
                <a:lnTo>
                  <a:pt x="217424" y="20574"/>
                </a:lnTo>
                <a:close/>
              </a:path>
              <a:path w="268605" h="50800">
                <a:moveTo>
                  <a:pt x="258572" y="20574"/>
                </a:moveTo>
                <a:lnTo>
                  <a:pt x="230124" y="20574"/>
                </a:lnTo>
                <a:lnTo>
                  <a:pt x="230124" y="30099"/>
                </a:lnTo>
                <a:lnTo>
                  <a:pt x="258825" y="30099"/>
                </a:lnTo>
                <a:lnTo>
                  <a:pt x="268224" y="25400"/>
                </a:lnTo>
                <a:lnTo>
                  <a:pt x="258572" y="20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77361" y="1418463"/>
            <a:ext cx="849630" cy="425450"/>
          </a:xfrm>
          <a:custGeom>
            <a:avLst/>
            <a:gdLst/>
            <a:ahLst/>
            <a:cxnLst/>
            <a:rect l="l" t="t" r="r" b="b"/>
            <a:pathLst>
              <a:path w="849629" h="425450">
                <a:moveTo>
                  <a:pt x="819150" y="374650"/>
                </a:moveTo>
                <a:lnTo>
                  <a:pt x="798576" y="374650"/>
                </a:lnTo>
                <a:lnTo>
                  <a:pt x="823976" y="425450"/>
                </a:lnTo>
                <a:lnTo>
                  <a:pt x="843026" y="387350"/>
                </a:lnTo>
                <a:lnTo>
                  <a:pt x="819150" y="387350"/>
                </a:lnTo>
                <a:lnTo>
                  <a:pt x="819150" y="374650"/>
                </a:lnTo>
                <a:close/>
              </a:path>
              <a:path w="849629" h="425450">
                <a:moveTo>
                  <a:pt x="819150" y="25400"/>
                </a:moveTo>
                <a:lnTo>
                  <a:pt x="819150" y="387350"/>
                </a:lnTo>
                <a:lnTo>
                  <a:pt x="828675" y="387350"/>
                </a:lnTo>
                <a:lnTo>
                  <a:pt x="828675" y="30099"/>
                </a:lnTo>
                <a:lnTo>
                  <a:pt x="823976" y="30099"/>
                </a:lnTo>
                <a:lnTo>
                  <a:pt x="819150" y="25400"/>
                </a:lnTo>
                <a:close/>
              </a:path>
              <a:path w="849629" h="425450">
                <a:moveTo>
                  <a:pt x="849376" y="374650"/>
                </a:moveTo>
                <a:lnTo>
                  <a:pt x="828675" y="374650"/>
                </a:lnTo>
                <a:lnTo>
                  <a:pt x="828675" y="387350"/>
                </a:lnTo>
                <a:lnTo>
                  <a:pt x="843026" y="387350"/>
                </a:lnTo>
                <a:lnTo>
                  <a:pt x="849376" y="374650"/>
                </a:lnTo>
                <a:close/>
              </a:path>
              <a:path w="849629" h="425450">
                <a:moveTo>
                  <a:pt x="50800" y="0"/>
                </a:moveTo>
                <a:lnTo>
                  <a:pt x="0" y="25400"/>
                </a:lnTo>
                <a:lnTo>
                  <a:pt x="50800" y="50800"/>
                </a:lnTo>
                <a:lnTo>
                  <a:pt x="50800" y="30099"/>
                </a:lnTo>
                <a:lnTo>
                  <a:pt x="38100" y="30099"/>
                </a:lnTo>
                <a:lnTo>
                  <a:pt x="38100" y="20574"/>
                </a:lnTo>
                <a:lnTo>
                  <a:pt x="50800" y="20574"/>
                </a:lnTo>
                <a:lnTo>
                  <a:pt x="50800" y="0"/>
                </a:lnTo>
                <a:close/>
              </a:path>
              <a:path w="849629" h="425450">
                <a:moveTo>
                  <a:pt x="50800" y="20574"/>
                </a:moveTo>
                <a:lnTo>
                  <a:pt x="38100" y="20574"/>
                </a:lnTo>
                <a:lnTo>
                  <a:pt x="38100" y="30099"/>
                </a:lnTo>
                <a:lnTo>
                  <a:pt x="50800" y="30099"/>
                </a:lnTo>
                <a:lnTo>
                  <a:pt x="50800" y="20574"/>
                </a:lnTo>
                <a:close/>
              </a:path>
              <a:path w="849629" h="425450">
                <a:moveTo>
                  <a:pt x="828675" y="20574"/>
                </a:moveTo>
                <a:lnTo>
                  <a:pt x="50800" y="20574"/>
                </a:lnTo>
                <a:lnTo>
                  <a:pt x="50800" y="30099"/>
                </a:lnTo>
                <a:lnTo>
                  <a:pt x="819150" y="30099"/>
                </a:lnTo>
                <a:lnTo>
                  <a:pt x="819150" y="25400"/>
                </a:lnTo>
                <a:lnTo>
                  <a:pt x="828675" y="25400"/>
                </a:lnTo>
                <a:lnTo>
                  <a:pt x="828675" y="20574"/>
                </a:lnTo>
                <a:close/>
              </a:path>
              <a:path w="849629" h="425450">
                <a:moveTo>
                  <a:pt x="828675" y="25400"/>
                </a:moveTo>
                <a:lnTo>
                  <a:pt x="819150" y="25400"/>
                </a:lnTo>
                <a:lnTo>
                  <a:pt x="823976" y="30099"/>
                </a:lnTo>
                <a:lnTo>
                  <a:pt x="828675" y="30099"/>
                </a:lnTo>
                <a:lnTo>
                  <a:pt x="828675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772027" y="1860891"/>
            <a:ext cx="39687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-40" dirty="0">
                <a:latin typeface="Malgun Gothic"/>
                <a:cs typeface="Malgun Gothic"/>
              </a:rPr>
              <a:t>A</a:t>
            </a:r>
            <a:r>
              <a:rPr sz="1650" i="1" spc="-55" dirty="0">
                <a:latin typeface="Malgun Gothic"/>
                <a:cs typeface="Malgun Gothic"/>
              </a:rPr>
              <a:t>L</a:t>
            </a:r>
            <a:r>
              <a:rPr sz="1650" i="1" spc="-40" dirty="0">
                <a:latin typeface="Malgun Gothic"/>
                <a:cs typeface="Malgun Gothic"/>
              </a:rPr>
              <a:t>U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236662" y="3397250"/>
            <a:ext cx="744855" cy="50800"/>
          </a:xfrm>
          <a:custGeom>
            <a:avLst/>
            <a:gdLst/>
            <a:ahLst/>
            <a:cxnLst/>
            <a:rect l="l" t="t" r="r" b="b"/>
            <a:pathLst>
              <a:path w="744855" h="50800">
                <a:moveTo>
                  <a:pt x="693737" y="0"/>
                </a:moveTo>
                <a:lnTo>
                  <a:pt x="693737" y="50800"/>
                </a:lnTo>
                <a:lnTo>
                  <a:pt x="735139" y="30099"/>
                </a:lnTo>
                <a:lnTo>
                  <a:pt x="706437" y="30099"/>
                </a:lnTo>
                <a:lnTo>
                  <a:pt x="706437" y="20574"/>
                </a:lnTo>
                <a:lnTo>
                  <a:pt x="734885" y="20574"/>
                </a:lnTo>
                <a:lnTo>
                  <a:pt x="693737" y="0"/>
                </a:lnTo>
                <a:close/>
              </a:path>
              <a:path w="744855" h="50800">
                <a:moveTo>
                  <a:pt x="693737" y="20574"/>
                </a:moveTo>
                <a:lnTo>
                  <a:pt x="0" y="20574"/>
                </a:lnTo>
                <a:lnTo>
                  <a:pt x="0" y="30099"/>
                </a:lnTo>
                <a:lnTo>
                  <a:pt x="693737" y="30099"/>
                </a:lnTo>
                <a:lnTo>
                  <a:pt x="693737" y="20574"/>
                </a:lnTo>
                <a:close/>
              </a:path>
              <a:path w="744855" h="50800">
                <a:moveTo>
                  <a:pt x="734885" y="20574"/>
                </a:moveTo>
                <a:lnTo>
                  <a:pt x="706437" y="20574"/>
                </a:lnTo>
                <a:lnTo>
                  <a:pt x="706437" y="30099"/>
                </a:lnTo>
                <a:lnTo>
                  <a:pt x="735139" y="30099"/>
                </a:lnTo>
                <a:lnTo>
                  <a:pt x="744537" y="25400"/>
                </a:lnTo>
                <a:lnTo>
                  <a:pt x="734885" y="20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5800" y="1187450"/>
            <a:ext cx="3962400" cy="2776855"/>
          </a:xfrm>
          <a:custGeom>
            <a:avLst/>
            <a:gdLst/>
            <a:ahLst/>
            <a:cxnLst/>
            <a:rect l="l" t="t" r="r" b="b"/>
            <a:pathLst>
              <a:path w="3962400" h="2776854">
                <a:moveTo>
                  <a:pt x="0" y="2776601"/>
                </a:moveTo>
                <a:lnTo>
                  <a:pt x="3962400" y="2776601"/>
                </a:lnTo>
                <a:lnTo>
                  <a:pt x="3962400" y="0"/>
                </a:lnTo>
                <a:lnTo>
                  <a:pt x="0" y="0"/>
                </a:lnTo>
                <a:lnTo>
                  <a:pt x="0" y="2776601"/>
                </a:lnTo>
                <a:close/>
              </a:path>
            </a:pathLst>
          </a:custGeom>
          <a:ln w="2540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8600" y="5791200"/>
            <a:ext cx="8534400" cy="381000"/>
          </a:xfrm>
          <a:custGeom>
            <a:avLst/>
            <a:gdLst/>
            <a:ahLst/>
            <a:cxnLst/>
            <a:rect l="l" t="t" r="r" b="b"/>
            <a:pathLst>
              <a:path w="8534400" h="381000">
                <a:moveTo>
                  <a:pt x="364286" y="0"/>
                </a:moveTo>
                <a:lnTo>
                  <a:pt x="0" y="190500"/>
                </a:lnTo>
                <a:lnTo>
                  <a:pt x="364286" y="381000"/>
                </a:lnTo>
                <a:lnTo>
                  <a:pt x="364286" y="285750"/>
                </a:lnTo>
                <a:lnTo>
                  <a:pt x="8352282" y="285750"/>
                </a:lnTo>
                <a:lnTo>
                  <a:pt x="8534400" y="190500"/>
                </a:lnTo>
                <a:lnTo>
                  <a:pt x="8352282" y="95250"/>
                </a:lnTo>
                <a:lnTo>
                  <a:pt x="364286" y="95250"/>
                </a:lnTo>
                <a:lnTo>
                  <a:pt x="364286" y="0"/>
                </a:lnTo>
                <a:close/>
              </a:path>
              <a:path w="8534400" h="381000">
                <a:moveTo>
                  <a:pt x="8352282" y="285750"/>
                </a:moveTo>
                <a:lnTo>
                  <a:pt x="8170164" y="285750"/>
                </a:lnTo>
                <a:lnTo>
                  <a:pt x="8170164" y="381000"/>
                </a:lnTo>
                <a:lnTo>
                  <a:pt x="8352282" y="285750"/>
                </a:lnTo>
                <a:close/>
              </a:path>
              <a:path w="8534400" h="381000">
                <a:moveTo>
                  <a:pt x="8170164" y="0"/>
                </a:moveTo>
                <a:lnTo>
                  <a:pt x="8170164" y="95250"/>
                </a:lnTo>
                <a:lnTo>
                  <a:pt x="8352282" y="95250"/>
                </a:lnTo>
                <a:lnTo>
                  <a:pt x="8170164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28600" y="5791200"/>
            <a:ext cx="8534400" cy="381000"/>
          </a:xfrm>
          <a:custGeom>
            <a:avLst/>
            <a:gdLst/>
            <a:ahLst/>
            <a:cxnLst/>
            <a:rect l="l" t="t" r="r" b="b"/>
            <a:pathLst>
              <a:path w="8534400" h="381000">
                <a:moveTo>
                  <a:pt x="0" y="190500"/>
                </a:moveTo>
                <a:lnTo>
                  <a:pt x="364286" y="0"/>
                </a:lnTo>
                <a:lnTo>
                  <a:pt x="364286" y="95250"/>
                </a:lnTo>
                <a:lnTo>
                  <a:pt x="8170164" y="95250"/>
                </a:lnTo>
                <a:lnTo>
                  <a:pt x="8170164" y="0"/>
                </a:lnTo>
                <a:lnTo>
                  <a:pt x="8534400" y="190500"/>
                </a:lnTo>
                <a:lnTo>
                  <a:pt x="8170164" y="381000"/>
                </a:lnTo>
                <a:lnTo>
                  <a:pt x="8170164" y="285750"/>
                </a:lnTo>
                <a:lnTo>
                  <a:pt x="364286" y="285750"/>
                </a:lnTo>
                <a:lnTo>
                  <a:pt x="364286" y="381000"/>
                </a:lnTo>
                <a:lnTo>
                  <a:pt x="0" y="1905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28600" y="4876800"/>
            <a:ext cx="8534400" cy="381000"/>
          </a:xfrm>
          <a:custGeom>
            <a:avLst/>
            <a:gdLst/>
            <a:ahLst/>
            <a:cxnLst/>
            <a:rect l="l" t="t" r="r" b="b"/>
            <a:pathLst>
              <a:path w="8534400" h="381000">
                <a:moveTo>
                  <a:pt x="364286" y="0"/>
                </a:moveTo>
                <a:lnTo>
                  <a:pt x="0" y="190500"/>
                </a:lnTo>
                <a:lnTo>
                  <a:pt x="364286" y="381000"/>
                </a:lnTo>
                <a:lnTo>
                  <a:pt x="364286" y="285750"/>
                </a:lnTo>
                <a:lnTo>
                  <a:pt x="8352282" y="285750"/>
                </a:lnTo>
                <a:lnTo>
                  <a:pt x="8534400" y="190500"/>
                </a:lnTo>
                <a:lnTo>
                  <a:pt x="8352282" y="95250"/>
                </a:lnTo>
                <a:lnTo>
                  <a:pt x="364286" y="95250"/>
                </a:lnTo>
                <a:lnTo>
                  <a:pt x="364286" y="0"/>
                </a:lnTo>
                <a:close/>
              </a:path>
              <a:path w="8534400" h="381000">
                <a:moveTo>
                  <a:pt x="8352282" y="285750"/>
                </a:moveTo>
                <a:lnTo>
                  <a:pt x="8170164" y="285750"/>
                </a:lnTo>
                <a:lnTo>
                  <a:pt x="8170164" y="381000"/>
                </a:lnTo>
                <a:lnTo>
                  <a:pt x="8352282" y="285750"/>
                </a:lnTo>
                <a:close/>
              </a:path>
              <a:path w="8534400" h="381000">
                <a:moveTo>
                  <a:pt x="8170164" y="0"/>
                </a:moveTo>
                <a:lnTo>
                  <a:pt x="8170164" y="95250"/>
                </a:lnTo>
                <a:lnTo>
                  <a:pt x="8352282" y="95250"/>
                </a:lnTo>
                <a:lnTo>
                  <a:pt x="8170164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8600" y="4876800"/>
            <a:ext cx="8534400" cy="381000"/>
          </a:xfrm>
          <a:custGeom>
            <a:avLst/>
            <a:gdLst/>
            <a:ahLst/>
            <a:cxnLst/>
            <a:rect l="l" t="t" r="r" b="b"/>
            <a:pathLst>
              <a:path w="8534400" h="381000">
                <a:moveTo>
                  <a:pt x="0" y="190500"/>
                </a:moveTo>
                <a:lnTo>
                  <a:pt x="364286" y="0"/>
                </a:lnTo>
                <a:lnTo>
                  <a:pt x="364286" y="95250"/>
                </a:lnTo>
                <a:lnTo>
                  <a:pt x="8170164" y="95250"/>
                </a:lnTo>
                <a:lnTo>
                  <a:pt x="8170164" y="0"/>
                </a:lnTo>
                <a:lnTo>
                  <a:pt x="8534400" y="190500"/>
                </a:lnTo>
                <a:lnTo>
                  <a:pt x="8170164" y="381000"/>
                </a:lnTo>
                <a:lnTo>
                  <a:pt x="8170164" y="285750"/>
                </a:lnTo>
                <a:lnTo>
                  <a:pt x="364286" y="285750"/>
                </a:lnTo>
                <a:lnTo>
                  <a:pt x="364286" y="381000"/>
                </a:lnTo>
                <a:lnTo>
                  <a:pt x="0" y="1905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910326" y="1187450"/>
            <a:ext cx="2133600" cy="2865755"/>
          </a:xfrm>
          <a:custGeom>
            <a:avLst/>
            <a:gdLst/>
            <a:ahLst/>
            <a:cxnLst/>
            <a:rect l="l" t="t" r="r" b="b"/>
            <a:pathLst>
              <a:path w="2133600" h="2865754">
                <a:moveTo>
                  <a:pt x="0" y="2865501"/>
                </a:moveTo>
                <a:lnTo>
                  <a:pt x="2133600" y="2865501"/>
                </a:lnTo>
                <a:lnTo>
                  <a:pt x="2133600" y="0"/>
                </a:lnTo>
                <a:lnTo>
                  <a:pt x="0" y="0"/>
                </a:lnTo>
                <a:lnTo>
                  <a:pt x="0" y="286550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10326" y="1416050"/>
            <a:ext cx="2133600" cy="0"/>
          </a:xfrm>
          <a:custGeom>
            <a:avLst/>
            <a:gdLst/>
            <a:ahLst/>
            <a:cxnLst/>
            <a:rect l="l" t="t" r="r" b="b"/>
            <a:pathLst>
              <a:path w="2133600">
                <a:moveTo>
                  <a:pt x="0" y="0"/>
                </a:moveTo>
                <a:lnTo>
                  <a:pt x="2133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323713" y="3775964"/>
            <a:ext cx="5086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5" dirty="0">
                <a:latin typeface="Trebuchet MS"/>
                <a:cs typeface="Trebuchet MS"/>
              </a:rPr>
              <a:t>1023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910326" y="3824223"/>
            <a:ext cx="2133600" cy="635"/>
          </a:xfrm>
          <a:custGeom>
            <a:avLst/>
            <a:gdLst/>
            <a:ahLst/>
            <a:cxnLst/>
            <a:rect l="l" t="t" r="r" b="b"/>
            <a:pathLst>
              <a:path w="2133600" h="635">
                <a:moveTo>
                  <a:pt x="0" y="0"/>
                </a:moveTo>
                <a:lnTo>
                  <a:pt x="2133600" y="1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910326" y="2605151"/>
            <a:ext cx="2133600" cy="0"/>
          </a:xfrm>
          <a:custGeom>
            <a:avLst/>
            <a:gdLst/>
            <a:ahLst/>
            <a:cxnLst/>
            <a:rect l="l" t="t" r="r" b="b"/>
            <a:pathLst>
              <a:path w="2133600">
                <a:moveTo>
                  <a:pt x="0" y="0"/>
                </a:moveTo>
                <a:lnTo>
                  <a:pt x="2133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910326" y="2376551"/>
            <a:ext cx="2133600" cy="0"/>
          </a:xfrm>
          <a:custGeom>
            <a:avLst/>
            <a:gdLst/>
            <a:ahLst/>
            <a:cxnLst/>
            <a:rect l="l" t="t" r="r" b="b"/>
            <a:pathLst>
              <a:path w="2133600">
                <a:moveTo>
                  <a:pt x="0" y="0"/>
                </a:moveTo>
                <a:lnTo>
                  <a:pt x="2133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457190" y="2354562"/>
            <a:ext cx="361315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i="1" dirty="0">
                <a:latin typeface="Trebuchet MS"/>
                <a:cs typeface="Trebuchet MS"/>
              </a:rPr>
              <a:t>123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923026" y="2327909"/>
            <a:ext cx="2108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4" algn="ctr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rebuchet MS"/>
                <a:cs typeface="Trebuchet MS"/>
              </a:rPr>
              <a:t>42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292725" y="2330450"/>
            <a:ext cx="533400" cy="336550"/>
          </a:xfrm>
          <a:prstGeom prst="rect">
            <a:avLst/>
          </a:prstGeom>
          <a:solidFill>
            <a:srgbClr val="FF9900"/>
          </a:solidFill>
        </p:spPr>
        <p:txBody>
          <a:bodyPr vert="horz" wrap="square" lIns="0" tIns="39370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310"/>
              </a:spcBef>
            </a:pPr>
            <a:r>
              <a:rPr sz="1600" i="1" spc="-5" dirty="0">
                <a:latin typeface="Trebuchet MS"/>
                <a:cs typeface="Trebuchet MS"/>
              </a:rPr>
              <a:t>123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003550" y="3863975"/>
            <a:ext cx="304800" cy="1066800"/>
          </a:xfrm>
          <a:custGeom>
            <a:avLst/>
            <a:gdLst/>
            <a:ahLst/>
            <a:cxnLst/>
            <a:rect l="l" t="t" r="r" b="b"/>
            <a:pathLst>
              <a:path w="304800" h="1066800">
                <a:moveTo>
                  <a:pt x="304800" y="800100"/>
                </a:moveTo>
                <a:lnTo>
                  <a:pt x="0" y="800100"/>
                </a:lnTo>
                <a:lnTo>
                  <a:pt x="152400" y="1066800"/>
                </a:lnTo>
                <a:lnTo>
                  <a:pt x="304800" y="800100"/>
                </a:lnTo>
                <a:close/>
              </a:path>
              <a:path w="304800" h="1066800">
                <a:moveTo>
                  <a:pt x="228600" y="0"/>
                </a:moveTo>
                <a:lnTo>
                  <a:pt x="76200" y="0"/>
                </a:lnTo>
                <a:lnTo>
                  <a:pt x="76200" y="800100"/>
                </a:lnTo>
                <a:lnTo>
                  <a:pt x="228600" y="800100"/>
                </a:lnTo>
                <a:lnTo>
                  <a:pt x="22860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03550" y="3863975"/>
            <a:ext cx="304800" cy="1066800"/>
          </a:xfrm>
          <a:custGeom>
            <a:avLst/>
            <a:gdLst/>
            <a:ahLst/>
            <a:cxnLst/>
            <a:rect l="l" t="t" r="r" b="b"/>
            <a:pathLst>
              <a:path w="304800" h="1066800">
                <a:moveTo>
                  <a:pt x="0" y="800100"/>
                </a:moveTo>
                <a:lnTo>
                  <a:pt x="76200" y="800100"/>
                </a:lnTo>
                <a:lnTo>
                  <a:pt x="76200" y="0"/>
                </a:lnTo>
                <a:lnTo>
                  <a:pt x="228600" y="0"/>
                </a:lnTo>
                <a:lnTo>
                  <a:pt x="228600" y="800100"/>
                </a:lnTo>
                <a:lnTo>
                  <a:pt x="304800" y="800100"/>
                </a:lnTo>
                <a:lnTo>
                  <a:pt x="152400" y="1066800"/>
                </a:lnTo>
                <a:lnTo>
                  <a:pt x="0" y="800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499350" y="4016375"/>
            <a:ext cx="304800" cy="914400"/>
          </a:xfrm>
          <a:custGeom>
            <a:avLst/>
            <a:gdLst/>
            <a:ahLst/>
            <a:cxnLst/>
            <a:rect l="l" t="t" r="r" b="b"/>
            <a:pathLst>
              <a:path w="304800" h="914400">
                <a:moveTo>
                  <a:pt x="228600" y="228600"/>
                </a:moveTo>
                <a:lnTo>
                  <a:pt x="76200" y="228600"/>
                </a:lnTo>
                <a:lnTo>
                  <a:pt x="76200" y="914400"/>
                </a:lnTo>
                <a:lnTo>
                  <a:pt x="228600" y="914400"/>
                </a:lnTo>
                <a:lnTo>
                  <a:pt x="228600" y="228600"/>
                </a:lnTo>
                <a:close/>
              </a:path>
              <a:path w="304800" h="914400">
                <a:moveTo>
                  <a:pt x="152400" y="0"/>
                </a:moveTo>
                <a:lnTo>
                  <a:pt x="0" y="228600"/>
                </a:lnTo>
                <a:lnTo>
                  <a:pt x="304800" y="2286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499350" y="4016375"/>
            <a:ext cx="304800" cy="914400"/>
          </a:xfrm>
          <a:custGeom>
            <a:avLst/>
            <a:gdLst/>
            <a:ahLst/>
            <a:cxnLst/>
            <a:rect l="l" t="t" r="r" b="b"/>
            <a:pathLst>
              <a:path w="304800" h="914400">
                <a:moveTo>
                  <a:pt x="0" y="228600"/>
                </a:moveTo>
                <a:lnTo>
                  <a:pt x="76200" y="228600"/>
                </a:lnTo>
                <a:lnTo>
                  <a:pt x="76200" y="914400"/>
                </a:lnTo>
                <a:lnTo>
                  <a:pt x="228600" y="914400"/>
                </a:lnTo>
                <a:lnTo>
                  <a:pt x="228600" y="228600"/>
                </a:lnTo>
                <a:lnTo>
                  <a:pt x="304800" y="228600"/>
                </a:lnTo>
                <a:lnTo>
                  <a:pt x="152400" y="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622550" y="3517900"/>
            <a:ext cx="1066800" cy="346075"/>
          </a:xfrm>
          <a:custGeom>
            <a:avLst/>
            <a:gdLst/>
            <a:ahLst/>
            <a:cxnLst/>
            <a:rect l="l" t="t" r="r" b="b"/>
            <a:pathLst>
              <a:path w="1066800" h="346075">
                <a:moveTo>
                  <a:pt x="0" y="346075"/>
                </a:moveTo>
                <a:lnTo>
                  <a:pt x="1066800" y="346075"/>
                </a:lnTo>
                <a:lnTo>
                  <a:pt x="1066800" y="0"/>
                </a:lnTo>
                <a:lnTo>
                  <a:pt x="0" y="0"/>
                </a:lnTo>
                <a:lnTo>
                  <a:pt x="0" y="34607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644775" y="3517900"/>
            <a:ext cx="1049655" cy="3606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344170">
              <a:lnSpc>
                <a:spcPct val="100000"/>
              </a:lnSpc>
              <a:spcBef>
                <a:spcPts val="290"/>
              </a:spcBef>
            </a:pPr>
            <a:r>
              <a:rPr sz="1650" i="1" spc="-35" dirty="0">
                <a:latin typeface="Malgun Gothic"/>
                <a:cs typeface="Malgun Gothic"/>
              </a:rPr>
              <a:t>123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689350" y="1196975"/>
            <a:ext cx="2209800" cy="2447925"/>
          </a:xfrm>
          <a:custGeom>
            <a:avLst/>
            <a:gdLst/>
            <a:ahLst/>
            <a:cxnLst/>
            <a:rect l="l" t="t" r="r" b="b"/>
            <a:pathLst>
              <a:path w="2209800" h="2447925">
                <a:moveTo>
                  <a:pt x="1587500" y="457200"/>
                </a:moveTo>
                <a:lnTo>
                  <a:pt x="1320800" y="457200"/>
                </a:lnTo>
                <a:lnTo>
                  <a:pt x="0" y="2447925"/>
                </a:lnTo>
                <a:lnTo>
                  <a:pt x="1587500" y="457200"/>
                </a:lnTo>
                <a:close/>
              </a:path>
              <a:path w="2209800" h="2447925">
                <a:moveTo>
                  <a:pt x="2209800" y="0"/>
                </a:moveTo>
                <a:lnTo>
                  <a:pt x="1143000" y="0"/>
                </a:lnTo>
                <a:lnTo>
                  <a:pt x="1143000" y="457200"/>
                </a:lnTo>
                <a:lnTo>
                  <a:pt x="2209800" y="457200"/>
                </a:lnTo>
                <a:lnTo>
                  <a:pt x="2209800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689350" y="1196975"/>
            <a:ext cx="2209800" cy="2447925"/>
          </a:xfrm>
          <a:custGeom>
            <a:avLst/>
            <a:gdLst/>
            <a:ahLst/>
            <a:cxnLst/>
            <a:rect l="l" t="t" r="r" b="b"/>
            <a:pathLst>
              <a:path w="2209800" h="2447925">
                <a:moveTo>
                  <a:pt x="1143000" y="0"/>
                </a:moveTo>
                <a:lnTo>
                  <a:pt x="1320800" y="0"/>
                </a:lnTo>
                <a:lnTo>
                  <a:pt x="1587500" y="0"/>
                </a:lnTo>
                <a:lnTo>
                  <a:pt x="2209800" y="0"/>
                </a:lnTo>
                <a:lnTo>
                  <a:pt x="2209800" y="266700"/>
                </a:lnTo>
                <a:lnTo>
                  <a:pt x="2209800" y="381000"/>
                </a:lnTo>
                <a:lnTo>
                  <a:pt x="2209800" y="457200"/>
                </a:lnTo>
                <a:lnTo>
                  <a:pt x="1587500" y="457200"/>
                </a:lnTo>
                <a:lnTo>
                  <a:pt x="0" y="2447925"/>
                </a:lnTo>
                <a:lnTo>
                  <a:pt x="1320800" y="457200"/>
                </a:lnTo>
                <a:lnTo>
                  <a:pt x="1143000" y="457200"/>
                </a:lnTo>
                <a:lnTo>
                  <a:pt x="1143000" y="381000"/>
                </a:lnTo>
                <a:lnTo>
                  <a:pt x="1143000" y="266700"/>
                </a:lnTo>
                <a:lnTo>
                  <a:pt x="11430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28600" y="5791200"/>
            <a:ext cx="8534400" cy="381000"/>
          </a:xfrm>
          <a:custGeom>
            <a:avLst/>
            <a:gdLst/>
            <a:ahLst/>
            <a:cxnLst/>
            <a:rect l="l" t="t" r="r" b="b"/>
            <a:pathLst>
              <a:path w="8534400" h="381000">
                <a:moveTo>
                  <a:pt x="336245" y="0"/>
                </a:moveTo>
                <a:lnTo>
                  <a:pt x="0" y="190500"/>
                </a:lnTo>
                <a:lnTo>
                  <a:pt x="336245" y="381000"/>
                </a:lnTo>
                <a:lnTo>
                  <a:pt x="336245" y="285750"/>
                </a:lnTo>
                <a:lnTo>
                  <a:pt x="8366252" y="285750"/>
                </a:lnTo>
                <a:lnTo>
                  <a:pt x="8534400" y="190500"/>
                </a:lnTo>
                <a:lnTo>
                  <a:pt x="8366252" y="95250"/>
                </a:lnTo>
                <a:lnTo>
                  <a:pt x="336245" y="95250"/>
                </a:lnTo>
                <a:lnTo>
                  <a:pt x="336245" y="0"/>
                </a:lnTo>
                <a:close/>
              </a:path>
              <a:path w="8534400" h="381000">
                <a:moveTo>
                  <a:pt x="8366252" y="285750"/>
                </a:moveTo>
                <a:lnTo>
                  <a:pt x="8198104" y="285750"/>
                </a:lnTo>
                <a:lnTo>
                  <a:pt x="8198104" y="381000"/>
                </a:lnTo>
                <a:lnTo>
                  <a:pt x="8366252" y="285750"/>
                </a:lnTo>
                <a:close/>
              </a:path>
              <a:path w="8534400" h="381000">
                <a:moveTo>
                  <a:pt x="8198104" y="0"/>
                </a:moveTo>
                <a:lnTo>
                  <a:pt x="8198104" y="95250"/>
                </a:lnTo>
                <a:lnTo>
                  <a:pt x="8366252" y="95250"/>
                </a:lnTo>
                <a:lnTo>
                  <a:pt x="8198104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28600" y="5791200"/>
            <a:ext cx="8534400" cy="381000"/>
          </a:xfrm>
          <a:custGeom>
            <a:avLst/>
            <a:gdLst/>
            <a:ahLst/>
            <a:cxnLst/>
            <a:rect l="l" t="t" r="r" b="b"/>
            <a:pathLst>
              <a:path w="8534400" h="381000">
                <a:moveTo>
                  <a:pt x="0" y="190500"/>
                </a:moveTo>
                <a:lnTo>
                  <a:pt x="336245" y="0"/>
                </a:lnTo>
                <a:lnTo>
                  <a:pt x="336245" y="95250"/>
                </a:lnTo>
                <a:lnTo>
                  <a:pt x="8198104" y="95250"/>
                </a:lnTo>
                <a:lnTo>
                  <a:pt x="8198104" y="0"/>
                </a:lnTo>
                <a:lnTo>
                  <a:pt x="8534400" y="190500"/>
                </a:lnTo>
                <a:lnTo>
                  <a:pt x="8198104" y="381000"/>
                </a:lnTo>
                <a:lnTo>
                  <a:pt x="8198104" y="285750"/>
                </a:lnTo>
                <a:lnTo>
                  <a:pt x="336245" y="285750"/>
                </a:lnTo>
                <a:lnTo>
                  <a:pt x="336245" y="381000"/>
                </a:lnTo>
                <a:lnTo>
                  <a:pt x="0" y="1905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962400" y="3962400"/>
            <a:ext cx="304800" cy="1905000"/>
          </a:xfrm>
          <a:custGeom>
            <a:avLst/>
            <a:gdLst/>
            <a:ahLst/>
            <a:cxnLst/>
            <a:rect l="l" t="t" r="r" b="b"/>
            <a:pathLst>
              <a:path w="304800" h="1905000">
                <a:moveTo>
                  <a:pt x="304800" y="1660969"/>
                </a:moveTo>
                <a:lnTo>
                  <a:pt x="0" y="1660969"/>
                </a:lnTo>
                <a:lnTo>
                  <a:pt x="152400" y="1905000"/>
                </a:lnTo>
                <a:lnTo>
                  <a:pt x="304800" y="1660969"/>
                </a:lnTo>
                <a:close/>
              </a:path>
              <a:path w="304800" h="1905000">
                <a:moveTo>
                  <a:pt x="228600" y="0"/>
                </a:moveTo>
                <a:lnTo>
                  <a:pt x="76200" y="0"/>
                </a:lnTo>
                <a:lnTo>
                  <a:pt x="76200" y="1660969"/>
                </a:lnTo>
                <a:lnTo>
                  <a:pt x="228600" y="166096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962400" y="3962400"/>
            <a:ext cx="304800" cy="1905000"/>
          </a:xfrm>
          <a:custGeom>
            <a:avLst/>
            <a:gdLst/>
            <a:ahLst/>
            <a:cxnLst/>
            <a:rect l="l" t="t" r="r" b="b"/>
            <a:pathLst>
              <a:path w="304800" h="1905000">
                <a:moveTo>
                  <a:pt x="0" y="1660969"/>
                </a:moveTo>
                <a:lnTo>
                  <a:pt x="76200" y="1660969"/>
                </a:lnTo>
                <a:lnTo>
                  <a:pt x="76200" y="0"/>
                </a:lnTo>
                <a:lnTo>
                  <a:pt x="228600" y="0"/>
                </a:lnTo>
                <a:lnTo>
                  <a:pt x="228600" y="1660969"/>
                </a:lnTo>
                <a:lnTo>
                  <a:pt x="304800" y="1660969"/>
                </a:lnTo>
                <a:lnTo>
                  <a:pt x="152400" y="1905000"/>
                </a:lnTo>
                <a:lnTo>
                  <a:pt x="0" y="166096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239000" y="4038600"/>
            <a:ext cx="304800" cy="1828800"/>
          </a:xfrm>
          <a:custGeom>
            <a:avLst/>
            <a:gdLst/>
            <a:ahLst/>
            <a:cxnLst/>
            <a:rect l="l" t="t" r="r" b="b"/>
            <a:pathLst>
              <a:path w="304800" h="1828800">
                <a:moveTo>
                  <a:pt x="228600" y="234314"/>
                </a:moveTo>
                <a:lnTo>
                  <a:pt x="76200" y="234314"/>
                </a:lnTo>
                <a:lnTo>
                  <a:pt x="76200" y="1828800"/>
                </a:lnTo>
                <a:lnTo>
                  <a:pt x="228600" y="1828800"/>
                </a:lnTo>
                <a:lnTo>
                  <a:pt x="228600" y="234314"/>
                </a:lnTo>
                <a:close/>
              </a:path>
              <a:path w="304800" h="1828800">
                <a:moveTo>
                  <a:pt x="152400" y="0"/>
                </a:moveTo>
                <a:lnTo>
                  <a:pt x="0" y="234314"/>
                </a:lnTo>
                <a:lnTo>
                  <a:pt x="304800" y="234314"/>
                </a:lnTo>
                <a:lnTo>
                  <a:pt x="152400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239000" y="4038600"/>
            <a:ext cx="304800" cy="1828800"/>
          </a:xfrm>
          <a:custGeom>
            <a:avLst/>
            <a:gdLst/>
            <a:ahLst/>
            <a:cxnLst/>
            <a:rect l="l" t="t" r="r" b="b"/>
            <a:pathLst>
              <a:path w="304800" h="1828800">
                <a:moveTo>
                  <a:pt x="0" y="234314"/>
                </a:moveTo>
                <a:lnTo>
                  <a:pt x="76200" y="234314"/>
                </a:lnTo>
                <a:lnTo>
                  <a:pt x="76200" y="1828800"/>
                </a:lnTo>
                <a:lnTo>
                  <a:pt x="228600" y="1828800"/>
                </a:lnTo>
                <a:lnTo>
                  <a:pt x="228600" y="234314"/>
                </a:lnTo>
                <a:lnTo>
                  <a:pt x="304800" y="234314"/>
                </a:lnTo>
                <a:lnTo>
                  <a:pt x="152400" y="0"/>
                </a:lnTo>
                <a:lnTo>
                  <a:pt x="0" y="23431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138676" y="1600200"/>
            <a:ext cx="1805305" cy="2470150"/>
          </a:xfrm>
          <a:custGeom>
            <a:avLst/>
            <a:gdLst/>
            <a:ahLst/>
            <a:cxnLst/>
            <a:rect l="l" t="t" r="r" b="b"/>
            <a:pathLst>
              <a:path w="1805304" h="2470150">
                <a:moveTo>
                  <a:pt x="1182624" y="457200"/>
                </a:moveTo>
                <a:lnTo>
                  <a:pt x="915924" y="457200"/>
                </a:lnTo>
                <a:lnTo>
                  <a:pt x="0" y="2470150"/>
                </a:lnTo>
                <a:lnTo>
                  <a:pt x="1182624" y="457200"/>
                </a:lnTo>
                <a:close/>
              </a:path>
              <a:path w="1805304" h="2470150">
                <a:moveTo>
                  <a:pt x="1804924" y="0"/>
                </a:moveTo>
                <a:lnTo>
                  <a:pt x="738124" y="0"/>
                </a:lnTo>
                <a:lnTo>
                  <a:pt x="738124" y="457200"/>
                </a:lnTo>
                <a:lnTo>
                  <a:pt x="1804924" y="457200"/>
                </a:lnTo>
                <a:lnTo>
                  <a:pt x="1804924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138676" y="1600200"/>
            <a:ext cx="1805305" cy="2470150"/>
          </a:xfrm>
          <a:custGeom>
            <a:avLst/>
            <a:gdLst/>
            <a:ahLst/>
            <a:cxnLst/>
            <a:rect l="l" t="t" r="r" b="b"/>
            <a:pathLst>
              <a:path w="1805304" h="2470150">
                <a:moveTo>
                  <a:pt x="738124" y="0"/>
                </a:moveTo>
                <a:lnTo>
                  <a:pt x="915924" y="0"/>
                </a:lnTo>
                <a:lnTo>
                  <a:pt x="1182624" y="0"/>
                </a:lnTo>
                <a:lnTo>
                  <a:pt x="1804924" y="0"/>
                </a:lnTo>
                <a:lnTo>
                  <a:pt x="1804924" y="266700"/>
                </a:lnTo>
                <a:lnTo>
                  <a:pt x="1804924" y="381000"/>
                </a:lnTo>
                <a:lnTo>
                  <a:pt x="1804924" y="457200"/>
                </a:lnTo>
                <a:lnTo>
                  <a:pt x="1182624" y="457200"/>
                </a:lnTo>
                <a:lnTo>
                  <a:pt x="0" y="2470150"/>
                </a:lnTo>
                <a:lnTo>
                  <a:pt x="915924" y="457200"/>
                </a:lnTo>
                <a:lnTo>
                  <a:pt x="738124" y="457200"/>
                </a:lnTo>
                <a:lnTo>
                  <a:pt x="738124" y="381000"/>
                </a:lnTo>
                <a:lnTo>
                  <a:pt x="738124" y="266700"/>
                </a:lnTo>
                <a:lnTo>
                  <a:pt x="73812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98550" y="3879850"/>
            <a:ext cx="304800" cy="1524000"/>
          </a:xfrm>
          <a:custGeom>
            <a:avLst/>
            <a:gdLst/>
            <a:ahLst/>
            <a:cxnLst/>
            <a:rect l="l" t="t" r="r" b="b"/>
            <a:pathLst>
              <a:path w="304800" h="1524000">
                <a:moveTo>
                  <a:pt x="228600" y="195199"/>
                </a:moveTo>
                <a:lnTo>
                  <a:pt x="76200" y="195199"/>
                </a:lnTo>
                <a:lnTo>
                  <a:pt x="76200" y="1524000"/>
                </a:lnTo>
                <a:lnTo>
                  <a:pt x="228600" y="1524000"/>
                </a:lnTo>
                <a:lnTo>
                  <a:pt x="228600" y="195199"/>
                </a:lnTo>
                <a:close/>
              </a:path>
              <a:path w="304800" h="1524000">
                <a:moveTo>
                  <a:pt x="152400" y="0"/>
                </a:moveTo>
                <a:lnTo>
                  <a:pt x="0" y="195199"/>
                </a:lnTo>
                <a:lnTo>
                  <a:pt x="304800" y="195199"/>
                </a:lnTo>
                <a:lnTo>
                  <a:pt x="15240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98550" y="3879850"/>
            <a:ext cx="304800" cy="1524000"/>
          </a:xfrm>
          <a:custGeom>
            <a:avLst/>
            <a:gdLst/>
            <a:ahLst/>
            <a:cxnLst/>
            <a:rect l="l" t="t" r="r" b="b"/>
            <a:pathLst>
              <a:path w="304800" h="1524000">
                <a:moveTo>
                  <a:pt x="0" y="195199"/>
                </a:moveTo>
                <a:lnTo>
                  <a:pt x="76200" y="195199"/>
                </a:lnTo>
                <a:lnTo>
                  <a:pt x="76200" y="1524000"/>
                </a:lnTo>
                <a:lnTo>
                  <a:pt x="228600" y="1524000"/>
                </a:lnTo>
                <a:lnTo>
                  <a:pt x="228600" y="195199"/>
                </a:lnTo>
                <a:lnTo>
                  <a:pt x="304800" y="195199"/>
                </a:lnTo>
                <a:lnTo>
                  <a:pt x="152400" y="0"/>
                </a:lnTo>
                <a:lnTo>
                  <a:pt x="0" y="1951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965950" y="2584450"/>
            <a:ext cx="304800" cy="2819400"/>
          </a:xfrm>
          <a:custGeom>
            <a:avLst/>
            <a:gdLst/>
            <a:ahLst/>
            <a:cxnLst/>
            <a:rect l="l" t="t" r="r" b="b"/>
            <a:pathLst>
              <a:path w="304800" h="2819400">
                <a:moveTo>
                  <a:pt x="304800" y="2608199"/>
                </a:moveTo>
                <a:lnTo>
                  <a:pt x="0" y="2608199"/>
                </a:lnTo>
                <a:lnTo>
                  <a:pt x="152400" y="2819400"/>
                </a:lnTo>
                <a:lnTo>
                  <a:pt x="304800" y="2608199"/>
                </a:lnTo>
                <a:close/>
              </a:path>
              <a:path w="304800" h="2819400">
                <a:moveTo>
                  <a:pt x="228600" y="0"/>
                </a:moveTo>
                <a:lnTo>
                  <a:pt x="76200" y="0"/>
                </a:lnTo>
                <a:lnTo>
                  <a:pt x="76200" y="2608199"/>
                </a:lnTo>
                <a:lnTo>
                  <a:pt x="228600" y="2608199"/>
                </a:lnTo>
                <a:lnTo>
                  <a:pt x="22860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965950" y="2584450"/>
            <a:ext cx="304800" cy="2819400"/>
          </a:xfrm>
          <a:custGeom>
            <a:avLst/>
            <a:gdLst/>
            <a:ahLst/>
            <a:cxnLst/>
            <a:rect l="l" t="t" r="r" b="b"/>
            <a:pathLst>
              <a:path w="304800" h="2819400">
                <a:moveTo>
                  <a:pt x="0" y="2608199"/>
                </a:moveTo>
                <a:lnTo>
                  <a:pt x="76200" y="2608199"/>
                </a:lnTo>
                <a:lnTo>
                  <a:pt x="76200" y="0"/>
                </a:lnTo>
                <a:lnTo>
                  <a:pt x="228600" y="0"/>
                </a:lnTo>
                <a:lnTo>
                  <a:pt x="228600" y="2608199"/>
                </a:lnTo>
                <a:lnTo>
                  <a:pt x="304800" y="2608199"/>
                </a:lnTo>
                <a:lnTo>
                  <a:pt x="152400" y="2819400"/>
                </a:lnTo>
                <a:lnTo>
                  <a:pt x="0" y="26081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93750" y="3533775"/>
            <a:ext cx="990600" cy="346075"/>
          </a:xfrm>
          <a:custGeom>
            <a:avLst/>
            <a:gdLst/>
            <a:ahLst/>
            <a:cxnLst/>
            <a:rect l="l" t="t" r="r" b="b"/>
            <a:pathLst>
              <a:path w="990600" h="346075">
                <a:moveTo>
                  <a:pt x="0" y="346075"/>
                </a:moveTo>
                <a:lnTo>
                  <a:pt x="990600" y="346075"/>
                </a:lnTo>
                <a:lnTo>
                  <a:pt x="990600" y="0"/>
                </a:lnTo>
                <a:lnTo>
                  <a:pt x="0" y="0"/>
                </a:lnTo>
                <a:lnTo>
                  <a:pt x="0" y="346075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93750" y="3533775"/>
            <a:ext cx="990600" cy="346075"/>
          </a:xfrm>
          <a:custGeom>
            <a:avLst/>
            <a:gdLst/>
            <a:ahLst/>
            <a:cxnLst/>
            <a:rect l="l" t="t" r="r" b="b"/>
            <a:pathLst>
              <a:path w="990600" h="346075">
                <a:moveTo>
                  <a:pt x="0" y="346075"/>
                </a:moveTo>
                <a:lnTo>
                  <a:pt x="990600" y="346075"/>
                </a:lnTo>
                <a:lnTo>
                  <a:pt x="990600" y="0"/>
                </a:lnTo>
                <a:lnTo>
                  <a:pt x="0" y="0"/>
                </a:lnTo>
                <a:lnTo>
                  <a:pt x="0" y="3460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169009" y="3561715"/>
            <a:ext cx="2387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Trebuchet MS"/>
                <a:cs typeface="Trebuchet MS"/>
              </a:rPr>
              <a:t>42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184150" y="908050"/>
            <a:ext cx="1066800" cy="2701925"/>
          </a:xfrm>
          <a:custGeom>
            <a:avLst/>
            <a:gdLst/>
            <a:ahLst/>
            <a:cxnLst/>
            <a:rect l="l" t="t" r="r" b="b"/>
            <a:pathLst>
              <a:path w="1066800" h="2701925">
                <a:moveTo>
                  <a:pt x="889000" y="457200"/>
                </a:moveTo>
                <a:lnTo>
                  <a:pt x="622300" y="457200"/>
                </a:lnTo>
                <a:lnTo>
                  <a:pt x="742962" y="2701925"/>
                </a:lnTo>
                <a:lnTo>
                  <a:pt x="889000" y="457200"/>
                </a:lnTo>
                <a:close/>
              </a:path>
              <a:path w="1066800" h="2701925">
                <a:moveTo>
                  <a:pt x="1066800" y="0"/>
                </a:moveTo>
                <a:lnTo>
                  <a:pt x="0" y="0"/>
                </a:lnTo>
                <a:lnTo>
                  <a:pt x="0" y="457200"/>
                </a:lnTo>
                <a:lnTo>
                  <a:pt x="1066800" y="457200"/>
                </a:lnTo>
                <a:lnTo>
                  <a:pt x="10668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84150" y="908050"/>
            <a:ext cx="1066800" cy="2701925"/>
          </a:xfrm>
          <a:custGeom>
            <a:avLst/>
            <a:gdLst/>
            <a:ahLst/>
            <a:cxnLst/>
            <a:rect l="l" t="t" r="r" b="b"/>
            <a:pathLst>
              <a:path w="1066800" h="2701925">
                <a:moveTo>
                  <a:pt x="0" y="0"/>
                </a:moveTo>
                <a:lnTo>
                  <a:pt x="622300" y="0"/>
                </a:lnTo>
                <a:lnTo>
                  <a:pt x="889000" y="0"/>
                </a:lnTo>
                <a:lnTo>
                  <a:pt x="1066800" y="0"/>
                </a:lnTo>
                <a:lnTo>
                  <a:pt x="1066800" y="266700"/>
                </a:lnTo>
                <a:lnTo>
                  <a:pt x="1066800" y="381000"/>
                </a:lnTo>
                <a:lnTo>
                  <a:pt x="1066800" y="457200"/>
                </a:lnTo>
                <a:lnTo>
                  <a:pt x="889000" y="457200"/>
                </a:lnTo>
                <a:lnTo>
                  <a:pt x="742962" y="2701925"/>
                </a:lnTo>
                <a:lnTo>
                  <a:pt x="622300" y="457200"/>
                </a:lnTo>
                <a:lnTo>
                  <a:pt x="0" y="457200"/>
                </a:lnTo>
                <a:lnTo>
                  <a:pt x="0" y="3810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262839" y="933703"/>
            <a:ext cx="84899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Trebuchet MS"/>
                <a:cs typeface="Trebuchet MS"/>
              </a:rPr>
              <a:t>Passo</a:t>
            </a:r>
            <a:r>
              <a:rPr sz="2000" i="1" spc="-95" dirty="0">
                <a:latin typeface="Trebuchet MS"/>
                <a:cs typeface="Trebuchet MS"/>
              </a:rPr>
              <a:t> </a:t>
            </a:r>
            <a:r>
              <a:rPr sz="2000" i="1" dirty="0">
                <a:latin typeface="Trebuchet MS"/>
                <a:cs typeface="Trebuchet MS"/>
              </a:rPr>
              <a:t>3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3962400" y="3962400"/>
            <a:ext cx="304800" cy="1905000"/>
          </a:xfrm>
          <a:custGeom>
            <a:avLst/>
            <a:gdLst/>
            <a:ahLst/>
            <a:cxnLst/>
            <a:rect l="l" t="t" r="r" b="b"/>
            <a:pathLst>
              <a:path w="304800" h="1905000">
                <a:moveTo>
                  <a:pt x="228600" y="244094"/>
                </a:moveTo>
                <a:lnTo>
                  <a:pt x="76200" y="244094"/>
                </a:lnTo>
                <a:lnTo>
                  <a:pt x="76200" y="1905000"/>
                </a:lnTo>
                <a:lnTo>
                  <a:pt x="228600" y="1905000"/>
                </a:lnTo>
                <a:lnTo>
                  <a:pt x="228600" y="244094"/>
                </a:lnTo>
                <a:close/>
              </a:path>
              <a:path w="304800" h="1905000">
                <a:moveTo>
                  <a:pt x="152400" y="0"/>
                </a:moveTo>
                <a:lnTo>
                  <a:pt x="0" y="244094"/>
                </a:lnTo>
                <a:lnTo>
                  <a:pt x="304800" y="244094"/>
                </a:lnTo>
                <a:lnTo>
                  <a:pt x="152400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962400" y="3962400"/>
            <a:ext cx="304800" cy="1905000"/>
          </a:xfrm>
          <a:custGeom>
            <a:avLst/>
            <a:gdLst/>
            <a:ahLst/>
            <a:cxnLst/>
            <a:rect l="l" t="t" r="r" b="b"/>
            <a:pathLst>
              <a:path w="304800" h="1905000">
                <a:moveTo>
                  <a:pt x="0" y="244094"/>
                </a:moveTo>
                <a:lnTo>
                  <a:pt x="76200" y="244094"/>
                </a:lnTo>
                <a:lnTo>
                  <a:pt x="76200" y="1905000"/>
                </a:lnTo>
                <a:lnTo>
                  <a:pt x="228600" y="1905000"/>
                </a:lnTo>
                <a:lnTo>
                  <a:pt x="228600" y="244094"/>
                </a:lnTo>
                <a:lnTo>
                  <a:pt x="304800" y="244094"/>
                </a:lnTo>
                <a:lnTo>
                  <a:pt x="152400" y="0"/>
                </a:lnTo>
                <a:lnTo>
                  <a:pt x="0" y="24409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239000" y="4038600"/>
            <a:ext cx="304800" cy="1828800"/>
          </a:xfrm>
          <a:custGeom>
            <a:avLst/>
            <a:gdLst/>
            <a:ahLst/>
            <a:cxnLst/>
            <a:rect l="l" t="t" r="r" b="b"/>
            <a:pathLst>
              <a:path w="304800" h="1828800">
                <a:moveTo>
                  <a:pt x="304800" y="1594523"/>
                </a:moveTo>
                <a:lnTo>
                  <a:pt x="0" y="1594523"/>
                </a:lnTo>
                <a:lnTo>
                  <a:pt x="152400" y="1828800"/>
                </a:lnTo>
                <a:lnTo>
                  <a:pt x="304800" y="1594523"/>
                </a:lnTo>
                <a:close/>
              </a:path>
              <a:path w="304800" h="1828800">
                <a:moveTo>
                  <a:pt x="228600" y="0"/>
                </a:moveTo>
                <a:lnTo>
                  <a:pt x="76200" y="0"/>
                </a:lnTo>
                <a:lnTo>
                  <a:pt x="76200" y="1594523"/>
                </a:lnTo>
                <a:lnTo>
                  <a:pt x="228600" y="1594523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239000" y="4038600"/>
            <a:ext cx="304800" cy="1828800"/>
          </a:xfrm>
          <a:custGeom>
            <a:avLst/>
            <a:gdLst/>
            <a:ahLst/>
            <a:cxnLst/>
            <a:rect l="l" t="t" r="r" b="b"/>
            <a:pathLst>
              <a:path w="304800" h="1828800">
                <a:moveTo>
                  <a:pt x="0" y="1594523"/>
                </a:moveTo>
                <a:lnTo>
                  <a:pt x="76200" y="1594523"/>
                </a:lnTo>
                <a:lnTo>
                  <a:pt x="76200" y="0"/>
                </a:lnTo>
                <a:lnTo>
                  <a:pt x="228600" y="0"/>
                </a:lnTo>
                <a:lnTo>
                  <a:pt x="228600" y="1594523"/>
                </a:lnTo>
                <a:lnTo>
                  <a:pt x="304800" y="1594523"/>
                </a:lnTo>
                <a:lnTo>
                  <a:pt x="152400" y="1828800"/>
                </a:lnTo>
                <a:lnTo>
                  <a:pt x="0" y="159452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4246626" y="4187190"/>
            <a:ext cx="4997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70" dirty="0">
                <a:latin typeface="Trebuchet MS"/>
                <a:cs typeface="Trebuchet MS"/>
              </a:rPr>
              <a:t>R</a:t>
            </a:r>
            <a:r>
              <a:rPr sz="1600" i="1" spc="-1019" dirty="0">
                <a:latin typeface="Trebuchet MS"/>
                <a:cs typeface="Trebuchet MS"/>
              </a:rPr>
              <a:t>O</a:t>
            </a:r>
            <a:r>
              <a:rPr sz="1600" i="1" spc="-15" dirty="0">
                <a:latin typeface="Trebuchet MS"/>
                <a:cs typeface="Trebuchet MS"/>
              </a:rPr>
              <a:t>E</a:t>
            </a:r>
            <a:r>
              <a:rPr sz="1600" i="1" spc="-815" dirty="0">
                <a:latin typeface="Trebuchet MS"/>
                <a:cs typeface="Trebuchet MS"/>
              </a:rPr>
              <a:t>A</a:t>
            </a:r>
            <a:r>
              <a:rPr sz="1600" i="1" spc="-120" dirty="0">
                <a:latin typeface="Trebuchet MS"/>
                <a:cs typeface="Trebuchet MS"/>
              </a:rPr>
              <a:t>K</a:t>
            </a:r>
            <a:r>
              <a:rPr sz="1600" i="1" spc="-5" dirty="0">
                <a:latin typeface="Trebuchet MS"/>
                <a:cs typeface="Trebuchet MS"/>
              </a:rPr>
              <a:t>D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4138676" y="1600200"/>
            <a:ext cx="1805305" cy="2470150"/>
          </a:xfrm>
          <a:custGeom>
            <a:avLst/>
            <a:gdLst/>
            <a:ahLst/>
            <a:cxnLst/>
            <a:rect l="l" t="t" r="r" b="b"/>
            <a:pathLst>
              <a:path w="1805304" h="2470150">
                <a:moveTo>
                  <a:pt x="1182624" y="457200"/>
                </a:moveTo>
                <a:lnTo>
                  <a:pt x="915924" y="457200"/>
                </a:lnTo>
                <a:lnTo>
                  <a:pt x="0" y="2470150"/>
                </a:lnTo>
                <a:lnTo>
                  <a:pt x="1182624" y="457200"/>
                </a:lnTo>
                <a:close/>
              </a:path>
              <a:path w="1805304" h="2470150">
                <a:moveTo>
                  <a:pt x="1804924" y="0"/>
                </a:moveTo>
                <a:lnTo>
                  <a:pt x="738124" y="0"/>
                </a:lnTo>
                <a:lnTo>
                  <a:pt x="738124" y="457200"/>
                </a:lnTo>
                <a:lnTo>
                  <a:pt x="1804924" y="457200"/>
                </a:lnTo>
                <a:lnTo>
                  <a:pt x="1804924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138676" y="1600200"/>
            <a:ext cx="1805305" cy="2470150"/>
          </a:xfrm>
          <a:custGeom>
            <a:avLst/>
            <a:gdLst/>
            <a:ahLst/>
            <a:cxnLst/>
            <a:rect l="l" t="t" r="r" b="b"/>
            <a:pathLst>
              <a:path w="1805304" h="2470150">
                <a:moveTo>
                  <a:pt x="738124" y="0"/>
                </a:moveTo>
                <a:lnTo>
                  <a:pt x="915924" y="0"/>
                </a:lnTo>
                <a:lnTo>
                  <a:pt x="1182624" y="0"/>
                </a:lnTo>
                <a:lnTo>
                  <a:pt x="1804924" y="0"/>
                </a:lnTo>
                <a:lnTo>
                  <a:pt x="1804924" y="266700"/>
                </a:lnTo>
                <a:lnTo>
                  <a:pt x="1804924" y="381000"/>
                </a:lnTo>
                <a:lnTo>
                  <a:pt x="1804924" y="457200"/>
                </a:lnTo>
                <a:lnTo>
                  <a:pt x="1182624" y="457200"/>
                </a:lnTo>
                <a:lnTo>
                  <a:pt x="0" y="2470150"/>
                </a:lnTo>
                <a:lnTo>
                  <a:pt x="915924" y="457200"/>
                </a:lnTo>
                <a:lnTo>
                  <a:pt x="738124" y="457200"/>
                </a:lnTo>
                <a:lnTo>
                  <a:pt x="738124" y="381000"/>
                </a:lnTo>
                <a:lnTo>
                  <a:pt x="738124" y="266700"/>
                </a:lnTo>
                <a:lnTo>
                  <a:pt x="73812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4911978" y="1124854"/>
            <a:ext cx="918844" cy="83248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2000" i="1" dirty="0">
                <a:latin typeface="Trebuchet MS"/>
                <a:cs typeface="Trebuchet MS"/>
              </a:rPr>
              <a:t>Passo</a:t>
            </a:r>
            <a:r>
              <a:rPr sz="2000" i="1" spc="-105" dirty="0">
                <a:latin typeface="Trebuchet MS"/>
                <a:cs typeface="Trebuchet MS"/>
              </a:rPr>
              <a:t> </a:t>
            </a:r>
            <a:r>
              <a:rPr sz="2000" i="1" spc="-200" dirty="0">
                <a:latin typeface="Trebuchet MS"/>
                <a:cs typeface="Trebuchet MS"/>
              </a:rPr>
              <a:t>1</a:t>
            </a:r>
            <a:r>
              <a:rPr sz="2700" i="1" spc="-300" baseline="26234" dirty="0">
                <a:latin typeface="Trebuchet MS"/>
                <a:cs typeface="Trebuchet MS"/>
              </a:rPr>
              <a:t>0</a:t>
            </a:r>
            <a:endParaRPr sz="2700" baseline="26234">
              <a:latin typeface="Trebuchet MS"/>
              <a:cs typeface="Trebuchet MS"/>
            </a:endParaRPr>
          </a:p>
          <a:p>
            <a:pPr marL="57150">
              <a:lnSpc>
                <a:spcPct val="100000"/>
              </a:lnSpc>
              <a:spcBef>
                <a:spcPts val="780"/>
              </a:spcBef>
            </a:pPr>
            <a:r>
              <a:rPr sz="2000" i="1" dirty="0">
                <a:latin typeface="Trebuchet MS"/>
                <a:cs typeface="Trebuchet MS"/>
              </a:rPr>
              <a:t>Passo</a:t>
            </a:r>
            <a:r>
              <a:rPr sz="2000" i="1" spc="-105" dirty="0">
                <a:latin typeface="Trebuchet MS"/>
                <a:cs typeface="Trebuchet MS"/>
              </a:rPr>
              <a:t> </a:t>
            </a:r>
            <a:r>
              <a:rPr sz="2000" i="1" spc="-525" dirty="0">
                <a:latin typeface="Trebuchet MS"/>
                <a:cs typeface="Trebuchet MS"/>
              </a:rPr>
              <a:t>24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2" name="object 82"/>
          <p:cNvSpPr txBox="1">
            <a:spLocks noGrp="1"/>
          </p:cNvSpPr>
          <p:nvPr>
            <p:ph type="title"/>
          </p:nvPr>
        </p:nvSpPr>
        <p:spPr>
          <a:xfrm>
            <a:off x="2064257" y="160111"/>
            <a:ext cx="4116070" cy="540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b="0" i="1" spc="-75" dirty="0">
                <a:solidFill>
                  <a:srgbClr val="333399"/>
                </a:solidFill>
                <a:latin typeface="Malgun Gothic"/>
                <a:cs typeface="Malgun Gothic"/>
              </a:rPr>
              <a:t>La </a:t>
            </a:r>
            <a:r>
              <a:rPr sz="3350" b="0" i="1" spc="-85" dirty="0">
                <a:solidFill>
                  <a:srgbClr val="333399"/>
                </a:solidFill>
                <a:latin typeface="Malgun Gothic"/>
                <a:cs typeface="Malgun Gothic"/>
              </a:rPr>
              <a:t>sequenza </a:t>
            </a:r>
            <a:r>
              <a:rPr sz="3350" b="0" i="1" spc="-65" dirty="0">
                <a:solidFill>
                  <a:srgbClr val="333399"/>
                </a:solidFill>
                <a:latin typeface="Malgun Gothic"/>
                <a:cs typeface="Malgun Gothic"/>
              </a:rPr>
              <a:t>di</a:t>
            </a:r>
            <a:r>
              <a:rPr sz="3350" b="0" i="1" spc="-75" dirty="0">
                <a:solidFill>
                  <a:srgbClr val="333399"/>
                </a:solidFill>
                <a:latin typeface="Malgun Gothic"/>
                <a:cs typeface="Malgun Gothic"/>
              </a:rPr>
              <a:t> </a:t>
            </a:r>
            <a:r>
              <a:rPr sz="3350" b="0" i="1" spc="-70" dirty="0">
                <a:solidFill>
                  <a:srgbClr val="333399"/>
                </a:solidFill>
                <a:latin typeface="Malgun Gothic"/>
                <a:cs typeface="Malgun Gothic"/>
              </a:rPr>
              <a:t>lettura</a:t>
            </a:r>
            <a:endParaRPr sz="3350">
              <a:latin typeface="Malgun Gothic"/>
              <a:cs typeface="Malgun Gothic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890117" y="4672984"/>
            <a:ext cx="787400" cy="11684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135"/>
              </a:spcBef>
            </a:pPr>
            <a:r>
              <a:rPr sz="1650" i="1" spc="-25" dirty="0">
                <a:latin typeface="Malgun Gothic"/>
                <a:cs typeface="Malgun Gothic"/>
              </a:rPr>
              <a:t>indirizzi</a:t>
            </a:r>
            <a:endParaRPr sz="1650">
              <a:latin typeface="Malgun Gothic"/>
              <a:cs typeface="Malgun Gothic"/>
            </a:endParaRPr>
          </a:p>
          <a:p>
            <a:pPr marL="27940" marR="5080" indent="-15875">
              <a:lnSpc>
                <a:spcPct val="171800"/>
              </a:lnSpc>
              <a:spcBef>
                <a:spcPts val="175"/>
              </a:spcBef>
            </a:pPr>
            <a:r>
              <a:rPr sz="1650" i="1" spc="-25" dirty="0">
                <a:latin typeface="Malgun Gothic"/>
                <a:cs typeface="Malgun Gothic"/>
              </a:rPr>
              <a:t>dati  </a:t>
            </a:r>
            <a:r>
              <a:rPr sz="1650" i="1" spc="-30" dirty="0">
                <a:latin typeface="Malgun Gothic"/>
                <a:cs typeface="Malgun Gothic"/>
              </a:rPr>
              <a:t>cont</a:t>
            </a:r>
            <a:r>
              <a:rPr sz="1650" i="1" spc="-45" dirty="0">
                <a:latin typeface="Malgun Gothic"/>
                <a:cs typeface="Malgun Gothic"/>
              </a:rPr>
              <a:t>r</a:t>
            </a:r>
            <a:r>
              <a:rPr sz="1650" i="1" spc="-40" dirty="0">
                <a:latin typeface="Malgun Gothic"/>
                <a:cs typeface="Malgun Gothic"/>
              </a:rPr>
              <a:t>o</a:t>
            </a:r>
            <a:r>
              <a:rPr sz="1650" i="1" spc="-15" dirty="0">
                <a:latin typeface="Malgun Gothic"/>
                <a:cs typeface="Malgun Gothic"/>
              </a:rPr>
              <a:t>l</a:t>
            </a:r>
            <a:r>
              <a:rPr sz="1650" i="1" spc="-20" dirty="0">
                <a:latin typeface="Malgun Gothic"/>
                <a:cs typeface="Malgun Gothic"/>
              </a:rPr>
              <a:t>li</a:t>
            </a:r>
            <a:endParaRPr sz="165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5334000"/>
            <a:ext cx="8534400" cy="381000"/>
          </a:xfrm>
          <a:custGeom>
            <a:avLst/>
            <a:gdLst/>
            <a:ahLst/>
            <a:cxnLst/>
            <a:rect l="l" t="t" r="r" b="b"/>
            <a:pathLst>
              <a:path w="8534400" h="381000">
                <a:moveTo>
                  <a:pt x="364286" y="0"/>
                </a:moveTo>
                <a:lnTo>
                  <a:pt x="0" y="190500"/>
                </a:lnTo>
                <a:lnTo>
                  <a:pt x="364286" y="381000"/>
                </a:lnTo>
                <a:lnTo>
                  <a:pt x="364286" y="285750"/>
                </a:lnTo>
                <a:lnTo>
                  <a:pt x="8352282" y="285750"/>
                </a:lnTo>
                <a:lnTo>
                  <a:pt x="8534400" y="190500"/>
                </a:lnTo>
                <a:lnTo>
                  <a:pt x="8352282" y="95250"/>
                </a:lnTo>
                <a:lnTo>
                  <a:pt x="364286" y="95250"/>
                </a:lnTo>
                <a:lnTo>
                  <a:pt x="364286" y="0"/>
                </a:lnTo>
                <a:close/>
              </a:path>
              <a:path w="8534400" h="381000">
                <a:moveTo>
                  <a:pt x="8352282" y="285750"/>
                </a:moveTo>
                <a:lnTo>
                  <a:pt x="8170164" y="285750"/>
                </a:lnTo>
                <a:lnTo>
                  <a:pt x="8170164" y="381000"/>
                </a:lnTo>
                <a:lnTo>
                  <a:pt x="8352282" y="285750"/>
                </a:lnTo>
                <a:close/>
              </a:path>
              <a:path w="8534400" h="381000">
                <a:moveTo>
                  <a:pt x="8170164" y="0"/>
                </a:moveTo>
                <a:lnTo>
                  <a:pt x="8170164" y="95250"/>
                </a:lnTo>
                <a:lnTo>
                  <a:pt x="8352282" y="95250"/>
                </a:lnTo>
                <a:lnTo>
                  <a:pt x="8170164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5334000"/>
            <a:ext cx="8534400" cy="381000"/>
          </a:xfrm>
          <a:custGeom>
            <a:avLst/>
            <a:gdLst/>
            <a:ahLst/>
            <a:cxnLst/>
            <a:rect l="l" t="t" r="r" b="b"/>
            <a:pathLst>
              <a:path w="8534400" h="381000">
                <a:moveTo>
                  <a:pt x="0" y="190500"/>
                </a:moveTo>
                <a:lnTo>
                  <a:pt x="364286" y="0"/>
                </a:lnTo>
                <a:lnTo>
                  <a:pt x="364286" y="95250"/>
                </a:lnTo>
                <a:lnTo>
                  <a:pt x="8170164" y="95250"/>
                </a:lnTo>
                <a:lnTo>
                  <a:pt x="8170164" y="0"/>
                </a:lnTo>
                <a:lnTo>
                  <a:pt x="8534400" y="190500"/>
                </a:lnTo>
                <a:lnTo>
                  <a:pt x="8170164" y="381000"/>
                </a:lnTo>
                <a:lnTo>
                  <a:pt x="8170164" y="285750"/>
                </a:lnTo>
                <a:lnTo>
                  <a:pt x="364286" y="285750"/>
                </a:lnTo>
                <a:lnTo>
                  <a:pt x="364286" y="381000"/>
                </a:lnTo>
                <a:lnTo>
                  <a:pt x="0" y="1905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80617" y="2480269"/>
            <a:ext cx="33210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-40" dirty="0">
                <a:latin typeface="Malgun Gothic"/>
                <a:cs typeface="Malgun Gothic"/>
              </a:rPr>
              <a:t>C</a:t>
            </a:r>
            <a:r>
              <a:rPr sz="1650" i="1" spc="-25" dirty="0">
                <a:latin typeface="Malgun Gothic"/>
                <a:cs typeface="Malgun Gothic"/>
              </a:rPr>
              <a:t>IR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2000" y="2452751"/>
            <a:ext cx="990600" cy="320675"/>
          </a:xfrm>
          <a:custGeom>
            <a:avLst/>
            <a:gdLst/>
            <a:ahLst/>
            <a:cxnLst/>
            <a:rect l="l" t="t" r="r" b="b"/>
            <a:pathLst>
              <a:path w="990600" h="320675">
                <a:moveTo>
                  <a:pt x="0" y="320675"/>
                </a:moveTo>
                <a:lnTo>
                  <a:pt x="990600" y="320675"/>
                </a:lnTo>
                <a:lnTo>
                  <a:pt x="990600" y="0"/>
                </a:lnTo>
                <a:lnTo>
                  <a:pt x="0" y="0"/>
                </a:lnTo>
                <a:lnTo>
                  <a:pt x="0" y="3206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29614" y="3588766"/>
            <a:ext cx="455295" cy="2844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1650" i="1" spc="-45" dirty="0">
                <a:latin typeface="Malgun Gothic"/>
                <a:cs typeface="Malgun Gothic"/>
              </a:rPr>
              <a:t>MDR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41066" y="3569843"/>
            <a:ext cx="443865" cy="2844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1650" i="1" spc="-40" dirty="0">
                <a:latin typeface="Malgun Gothic"/>
                <a:cs typeface="Malgun Gothic"/>
              </a:rPr>
              <a:t>MAR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2000" y="3573462"/>
            <a:ext cx="1000125" cy="319405"/>
          </a:xfrm>
          <a:custGeom>
            <a:avLst/>
            <a:gdLst/>
            <a:ahLst/>
            <a:cxnLst/>
            <a:rect l="l" t="t" r="r" b="b"/>
            <a:pathLst>
              <a:path w="1000125" h="319404">
                <a:moveTo>
                  <a:pt x="0" y="319087"/>
                </a:moveTo>
                <a:lnTo>
                  <a:pt x="1000125" y="319087"/>
                </a:lnTo>
                <a:lnTo>
                  <a:pt x="1000125" y="0"/>
                </a:lnTo>
                <a:lnTo>
                  <a:pt x="0" y="0"/>
                </a:lnTo>
                <a:lnTo>
                  <a:pt x="0" y="3190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94943" y="1508592"/>
            <a:ext cx="27051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-35" dirty="0">
                <a:latin typeface="Malgun Gothic"/>
                <a:cs typeface="Malgun Gothic"/>
              </a:rPr>
              <a:t>PC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2000" y="1484312"/>
            <a:ext cx="990600" cy="319405"/>
          </a:xfrm>
          <a:custGeom>
            <a:avLst/>
            <a:gdLst/>
            <a:ahLst/>
            <a:cxnLst/>
            <a:rect l="l" t="t" r="r" b="b"/>
            <a:pathLst>
              <a:path w="990600" h="319405">
                <a:moveTo>
                  <a:pt x="0" y="319087"/>
                </a:moveTo>
                <a:lnTo>
                  <a:pt x="990600" y="319087"/>
                </a:lnTo>
                <a:lnTo>
                  <a:pt x="990600" y="0"/>
                </a:lnTo>
                <a:lnTo>
                  <a:pt x="0" y="0"/>
                </a:lnTo>
                <a:lnTo>
                  <a:pt x="0" y="3190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669794" y="1283041"/>
            <a:ext cx="25844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-40" dirty="0">
                <a:latin typeface="Malgun Gothic"/>
                <a:cs typeface="Malgun Gothic"/>
              </a:rPr>
              <a:t>SR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97176" y="1284350"/>
            <a:ext cx="979805" cy="320675"/>
          </a:xfrm>
          <a:custGeom>
            <a:avLst/>
            <a:gdLst/>
            <a:ahLst/>
            <a:cxnLst/>
            <a:rect l="l" t="t" r="r" b="b"/>
            <a:pathLst>
              <a:path w="979804" h="320675">
                <a:moveTo>
                  <a:pt x="0" y="320675"/>
                </a:moveTo>
                <a:lnTo>
                  <a:pt x="979487" y="320675"/>
                </a:lnTo>
                <a:lnTo>
                  <a:pt x="979487" y="0"/>
                </a:lnTo>
                <a:lnTo>
                  <a:pt x="0" y="0"/>
                </a:lnTo>
                <a:lnTo>
                  <a:pt x="0" y="3206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746375" y="1664041"/>
            <a:ext cx="15938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-40" dirty="0">
                <a:latin typeface="Malgun Gothic"/>
                <a:cs typeface="Malgun Gothic"/>
              </a:rPr>
              <a:t>A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97176" y="1684401"/>
            <a:ext cx="979805" cy="320675"/>
          </a:xfrm>
          <a:custGeom>
            <a:avLst/>
            <a:gdLst/>
            <a:ahLst/>
            <a:cxnLst/>
            <a:rect l="l" t="t" r="r" b="b"/>
            <a:pathLst>
              <a:path w="979804" h="320675">
                <a:moveTo>
                  <a:pt x="0" y="320675"/>
                </a:moveTo>
                <a:lnTo>
                  <a:pt x="979487" y="320675"/>
                </a:lnTo>
                <a:lnTo>
                  <a:pt x="979487" y="0"/>
                </a:lnTo>
                <a:lnTo>
                  <a:pt x="0" y="0"/>
                </a:lnTo>
                <a:lnTo>
                  <a:pt x="0" y="3206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297176" y="2084387"/>
            <a:ext cx="979805" cy="319405"/>
          </a:xfrm>
          <a:prstGeom prst="rect">
            <a:avLst/>
          </a:prstGeom>
          <a:solidFill>
            <a:srgbClr val="EBEBEB"/>
          </a:solidFill>
          <a:ln w="9525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62230" algn="ctr">
              <a:lnSpc>
                <a:spcPct val="100000"/>
              </a:lnSpc>
              <a:spcBef>
                <a:spcPts val="175"/>
              </a:spcBef>
            </a:pPr>
            <a:r>
              <a:rPr sz="1650" i="1" spc="-35" dirty="0">
                <a:latin typeface="Malgun Gothic"/>
                <a:cs typeface="Malgun Gothic"/>
              </a:rPr>
              <a:t>B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21861" y="1643888"/>
            <a:ext cx="757555" cy="800100"/>
          </a:xfrm>
          <a:custGeom>
            <a:avLst/>
            <a:gdLst/>
            <a:ahLst/>
            <a:cxnLst/>
            <a:rect l="l" t="t" r="r" b="b"/>
            <a:pathLst>
              <a:path w="757554" h="800100">
                <a:moveTo>
                  <a:pt x="0" y="0"/>
                </a:moveTo>
                <a:lnTo>
                  <a:pt x="757301" y="40005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98850" y="2581338"/>
            <a:ext cx="1003300" cy="621030"/>
          </a:xfrm>
          <a:custGeom>
            <a:avLst/>
            <a:gdLst/>
            <a:ahLst/>
            <a:cxnLst/>
            <a:rect l="l" t="t" r="r" b="b"/>
            <a:pathLst>
              <a:path w="1003300" h="621030">
                <a:moveTo>
                  <a:pt x="0" y="620712"/>
                </a:moveTo>
                <a:lnTo>
                  <a:pt x="1003300" y="620712"/>
                </a:lnTo>
                <a:lnTo>
                  <a:pt x="1003300" y="0"/>
                </a:lnTo>
                <a:lnTo>
                  <a:pt x="0" y="0"/>
                </a:lnTo>
                <a:lnTo>
                  <a:pt x="0" y="6207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76600" y="2178050"/>
            <a:ext cx="444500" cy="50800"/>
          </a:xfrm>
          <a:custGeom>
            <a:avLst/>
            <a:gdLst/>
            <a:ahLst/>
            <a:cxnLst/>
            <a:rect l="l" t="t" r="r" b="b"/>
            <a:pathLst>
              <a:path w="444500" h="50800">
                <a:moveTo>
                  <a:pt x="50800" y="0"/>
                </a:moveTo>
                <a:lnTo>
                  <a:pt x="0" y="25400"/>
                </a:lnTo>
                <a:lnTo>
                  <a:pt x="50800" y="50800"/>
                </a:lnTo>
                <a:lnTo>
                  <a:pt x="50800" y="30225"/>
                </a:lnTo>
                <a:lnTo>
                  <a:pt x="38100" y="30225"/>
                </a:lnTo>
                <a:lnTo>
                  <a:pt x="38100" y="20700"/>
                </a:lnTo>
                <a:lnTo>
                  <a:pt x="50800" y="20696"/>
                </a:lnTo>
                <a:lnTo>
                  <a:pt x="50800" y="0"/>
                </a:lnTo>
                <a:close/>
              </a:path>
              <a:path w="444500" h="50800">
                <a:moveTo>
                  <a:pt x="434848" y="20574"/>
                </a:moveTo>
                <a:lnTo>
                  <a:pt x="406400" y="20574"/>
                </a:lnTo>
                <a:lnTo>
                  <a:pt x="406400" y="30099"/>
                </a:lnTo>
                <a:lnTo>
                  <a:pt x="393700" y="30103"/>
                </a:lnTo>
                <a:lnTo>
                  <a:pt x="393700" y="50800"/>
                </a:lnTo>
                <a:lnTo>
                  <a:pt x="444500" y="25400"/>
                </a:lnTo>
                <a:lnTo>
                  <a:pt x="434848" y="20574"/>
                </a:lnTo>
                <a:close/>
              </a:path>
              <a:path w="444500" h="50800">
                <a:moveTo>
                  <a:pt x="50800" y="20696"/>
                </a:moveTo>
                <a:lnTo>
                  <a:pt x="38100" y="20700"/>
                </a:lnTo>
                <a:lnTo>
                  <a:pt x="38100" y="30225"/>
                </a:lnTo>
                <a:lnTo>
                  <a:pt x="50800" y="30221"/>
                </a:lnTo>
                <a:lnTo>
                  <a:pt x="50800" y="20696"/>
                </a:lnTo>
                <a:close/>
              </a:path>
              <a:path w="444500" h="50800">
                <a:moveTo>
                  <a:pt x="50800" y="30221"/>
                </a:moveTo>
                <a:lnTo>
                  <a:pt x="38100" y="30225"/>
                </a:lnTo>
                <a:lnTo>
                  <a:pt x="50800" y="30225"/>
                </a:lnTo>
                <a:close/>
              </a:path>
              <a:path w="444500" h="50800">
                <a:moveTo>
                  <a:pt x="393700" y="20578"/>
                </a:moveTo>
                <a:lnTo>
                  <a:pt x="50800" y="20696"/>
                </a:lnTo>
                <a:lnTo>
                  <a:pt x="50800" y="30221"/>
                </a:lnTo>
                <a:lnTo>
                  <a:pt x="393700" y="30103"/>
                </a:lnTo>
                <a:lnTo>
                  <a:pt x="393700" y="20578"/>
                </a:lnTo>
                <a:close/>
              </a:path>
              <a:path w="444500" h="50800">
                <a:moveTo>
                  <a:pt x="406400" y="20574"/>
                </a:moveTo>
                <a:lnTo>
                  <a:pt x="393700" y="20578"/>
                </a:lnTo>
                <a:lnTo>
                  <a:pt x="393700" y="30103"/>
                </a:lnTo>
                <a:lnTo>
                  <a:pt x="406400" y="30099"/>
                </a:lnTo>
                <a:lnTo>
                  <a:pt x="406400" y="20574"/>
                </a:lnTo>
                <a:close/>
              </a:path>
              <a:path w="444500" h="50800">
                <a:moveTo>
                  <a:pt x="393700" y="0"/>
                </a:moveTo>
                <a:lnTo>
                  <a:pt x="393700" y="20578"/>
                </a:lnTo>
                <a:lnTo>
                  <a:pt x="434848" y="20574"/>
                </a:lnTo>
                <a:lnTo>
                  <a:pt x="393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76600" y="1819275"/>
            <a:ext cx="444500" cy="50800"/>
          </a:xfrm>
          <a:custGeom>
            <a:avLst/>
            <a:gdLst/>
            <a:ahLst/>
            <a:cxnLst/>
            <a:rect l="l" t="t" r="r" b="b"/>
            <a:pathLst>
              <a:path w="444500" h="50800">
                <a:moveTo>
                  <a:pt x="50800" y="0"/>
                </a:moveTo>
                <a:lnTo>
                  <a:pt x="0" y="25400"/>
                </a:lnTo>
                <a:lnTo>
                  <a:pt x="50800" y="50800"/>
                </a:lnTo>
                <a:lnTo>
                  <a:pt x="50800" y="30225"/>
                </a:lnTo>
                <a:lnTo>
                  <a:pt x="38100" y="30225"/>
                </a:lnTo>
                <a:lnTo>
                  <a:pt x="38100" y="20700"/>
                </a:lnTo>
                <a:lnTo>
                  <a:pt x="50800" y="20696"/>
                </a:lnTo>
                <a:lnTo>
                  <a:pt x="50800" y="0"/>
                </a:lnTo>
                <a:close/>
              </a:path>
              <a:path w="444500" h="50800">
                <a:moveTo>
                  <a:pt x="434848" y="20574"/>
                </a:moveTo>
                <a:lnTo>
                  <a:pt x="406400" y="20574"/>
                </a:lnTo>
                <a:lnTo>
                  <a:pt x="406400" y="30099"/>
                </a:lnTo>
                <a:lnTo>
                  <a:pt x="393700" y="30103"/>
                </a:lnTo>
                <a:lnTo>
                  <a:pt x="393700" y="50800"/>
                </a:lnTo>
                <a:lnTo>
                  <a:pt x="444500" y="25400"/>
                </a:lnTo>
                <a:lnTo>
                  <a:pt x="434848" y="20574"/>
                </a:lnTo>
                <a:close/>
              </a:path>
              <a:path w="444500" h="50800">
                <a:moveTo>
                  <a:pt x="50800" y="20696"/>
                </a:moveTo>
                <a:lnTo>
                  <a:pt x="38100" y="20700"/>
                </a:lnTo>
                <a:lnTo>
                  <a:pt x="38100" y="30225"/>
                </a:lnTo>
                <a:lnTo>
                  <a:pt x="50800" y="30221"/>
                </a:lnTo>
                <a:lnTo>
                  <a:pt x="50800" y="20696"/>
                </a:lnTo>
                <a:close/>
              </a:path>
              <a:path w="444500" h="50800">
                <a:moveTo>
                  <a:pt x="50800" y="30221"/>
                </a:moveTo>
                <a:lnTo>
                  <a:pt x="38100" y="30225"/>
                </a:lnTo>
                <a:lnTo>
                  <a:pt x="50800" y="30225"/>
                </a:lnTo>
                <a:close/>
              </a:path>
              <a:path w="444500" h="50800">
                <a:moveTo>
                  <a:pt x="393700" y="20578"/>
                </a:moveTo>
                <a:lnTo>
                  <a:pt x="50800" y="20696"/>
                </a:lnTo>
                <a:lnTo>
                  <a:pt x="50800" y="30221"/>
                </a:lnTo>
                <a:lnTo>
                  <a:pt x="393700" y="30103"/>
                </a:lnTo>
                <a:lnTo>
                  <a:pt x="393700" y="20578"/>
                </a:lnTo>
                <a:close/>
              </a:path>
              <a:path w="444500" h="50800">
                <a:moveTo>
                  <a:pt x="406400" y="20574"/>
                </a:moveTo>
                <a:lnTo>
                  <a:pt x="393700" y="20578"/>
                </a:lnTo>
                <a:lnTo>
                  <a:pt x="393700" y="30103"/>
                </a:lnTo>
                <a:lnTo>
                  <a:pt x="406400" y="30099"/>
                </a:lnTo>
                <a:lnTo>
                  <a:pt x="406400" y="20574"/>
                </a:lnTo>
                <a:close/>
              </a:path>
              <a:path w="444500" h="50800">
                <a:moveTo>
                  <a:pt x="393700" y="0"/>
                </a:moveTo>
                <a:lnTo>
                  <a:pt x="393700" y="20578"/>
                </a:lnTo>
                <a:lnTo>
                  <a:pt x="434848" y="20574"/>
                </a:lnTo>
                <a:lnTo>
                  <a:pt x="393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47800" y="3422650"/>
            <a:ext cx="3072130" cy="0"/>
          </a:xfrm>
          <a:custGeom>
            <a:avLst/>
            <a:gdLst/>
            <a:ahLst/>
            <a:cxnLst/>
            <a:rect l="l" t="t" r="r" b="b"/>
            <a:pathLst>
              <a:path w="3072129">
                <a:moveTo>
                  <a:pt x="3071876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93800" y="3422650"/>
            <a:ext cx="50800" cy="158750"/>
          </a:xfrm>
          <a:custGeom>
            <a:avLst/>
            <a:gdLst/>
            <a:ahLst/>
            <a:cxnLst/>
            <a:rect l="l" t="t" r="r" b="b"/>
            <a:pathLst>
              <a:path w="50800" h="158750">
                <a:moveTo>
                  <a:pt x="20637" y="107950"/>
                </a:moveTo>
                <a:lnTo>
                  <a:pt x="0" y="107950"/>
                </a:lnTo>
                <a:lnTo>
                  <a:pt x="25400" y="158750"/>
                </a:lnTo>
                <a:lnTo>
                  <a:pt x="44450" y="120650"/>
                </a:lnTo>
                <a:lnTo>
                  <a:pt x="20637" y="120650"/>
                </a:lnTo>
                <a:lnTo>
                  <a:pt x="20637" y="107950"/>
                </a:lnTo>
                <a:close/>
              </a:path>
              <a:path w="50800" h="158750">
                <a:moveTo>
                  <a:pt x="30162" y="0"/>
                </a:moveTo>
                <a:lnTo>
                  <a:pt x="20637" y="0"/>
                </a:lnTo>
                <a:lnTo>
                  <a:pt x="20637" y="120650"/>
                </a:lnTo>
                <a:lnTo>
                  <a:pt x="30162" y="120650"/>
                </a:lnTo>
                <a:lnTo>
                  <a:pt x="30162" y="0"/>
                </a:lnTo>
                <a:close/>
              </a:path>
              <a:path w="50800" h="158750">
                <a:moveTo>
                  <a:pt x="50800" y="107950"/>
                </a:moveTo>
                <a:lnTo>
                  <a:pt x="30162" y="107950"/>
                </a:lnTo>
                <a:lnTo>
                  <a:pt x="30162" y="120650"/>
                </a:lnTo>
                <a:lnTo>
                  <a:pt x="44450" y="120650"/>
                </a:lnTo>
                <a:lnTo>
                  <a:pt x="50800" y="1079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28825" y="1419225"/>
            <a:ext cx="0" cy="2003425"/>
          </a:xfrm>
          <a:custGeom>
            <a:avLst/>
            <a:gdLst/>
            <a:ahLst/>
            <a:cxnLst/>
            <a:rect l="l" t="t" r="r" b="b"/>
            <a:pathLst>
              <a:path h="2003425">
                <a:moveTo>
                  <a:pt x="0" y="20034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60776" y="3422650"/>
            <a:ext cx="50800" cy="158750"/>
          </a:xfrm>
          <a:custGeom>
            <a:avLst/>
            <a:gdLst/>
            <a:ahLst/>
            <a:cxnLst/>
            <a:rect l="l" t="t" r="r" b="b"/>
            <a:pathLst>
              <a:path w="50800" h="158750">
                <a:moveTo>
                  <a:pt x="20574" y="107950"/>
                </a:moveTo>
                <a:lnTo>
                  <a:pt x="0" y="107950"/>
                </a:lnTo>
                <a:lnTo>
                  <a:pt x="25400" y="158750"/>
                </a:lnTo>
                <a:lnTo>
                  <a:pt x="44354" y="120650"/>
                </a:lnTo>
                <a:lnTo>
                  <a:pt x="20574" y="120650"/>
                </a:lnTo>
                <a:lnTo>
                  <a:pt x="20574" y="107950"/>
                </a:lnTo>
                <a:close/>
              </a:path>
              <a:path w="50800" h="158750">
                <a:moveTo>
                  <a:pt x="30099" y="0"/>
                </a:moveTo>
                <a:lnTo>
                  <a:pt x="20574" y="0"/>
                </a:lnTo>
                <a:lnTo>
                  <a:pt x="20574" y="120650"/>
                </a:lnTo>
                <a:lnTo>
                  <a:pt x="30099" y="120650"/>
                </a:lnTo>
                <a:lnTo>
                  <a:pt x="30099" y="0"/>
                </a:lnTo>
                <a:close/>
              </a:path>
              <a:path w="50800" h="158750">
                <a:moveTo>
                  <a:pt x="50673" y="107950"/>
                </a:moveTo>
                <a:lnTo>
                  <a:pt x="30099" y="107950"/>
                </a:lnTo>
                <a:lnTo>
                  <a:pt x="30099" y="120650"/>
                </a:lnTo>
                <a:lnTo>
                  <a:pt x="44354" y="120650"/>
                </a:lnTo>
                <a:lnTo>
                  <a:pt x="50673" y="1079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97273" y="3222625"/>
            <a:ext cx="51435" cy="200025"/>
          </a:xfrm>
          <a:custGeom>
            <a:avLst/>
            <a:gdLst/>
            <a:ahLst/>
            <a:cxnLst/>
            <a:rect l="l" t="t" r="r" b="b"/>
            <a:pathLst>
              <a:path w="51435" h="200025">
                <a:moveTo>
                  <a:pt x="20700" y="149225"/>
                </a:moveTo>
                <a:lnTo>
                  <a:pt x="126" y="149225"/>
                </a:lnTo>
                <a:lnTo>
                  <a:pt x="25526" y="200025"/>
                </a:lnTo>
                <a:lnTo>
                  <a:pt x="44576" y="161925"/>
                </a:lnTo>
                <a:lnTo>
                  <a:pt x="20700" y="161925"/>
                </a:lnTo>
                <a:lnTo>
                  <a:pt x="20700" y="149225"/>
                </a:lnTo>
                <a:close/>
              </a:path>
              <a:path w="51435" h="200025">
                <a:moveTo>
                  <a:pt x="30225" y="38100"/>
                </a:moveTo>
                <a:lnTo>
                  <a:pt x="20700" y="38100"/>
                </a:lnTo>
                <a:lnTo>
                  <a:pt x="20700" y="161925"/>
                </a:lnTo>
                <a:lnTo>
                  <a:pt x="30225" y="161925"/>
                </a:lnTo>
                <a:lnTo>
                  <a:pt x="30225" y="38100"/>
                </a:lnTo>
                <a:close/>
              </a:path>
              <a:path w="51435" h="200025">
                <a:moveTo>
                  <a:pt x="50926" y="149225"/>
                </a:moveTo>
                <a:lnTo>
                  <a:pt x="30225" y="149225"/>
                </a:lnTo>
                <a:lnTo>
                  <a:pt x="30225" y="161925"/>
                </a:lnTo>
                <a:lnTo>
                  <a:pt x="44576" y="161925"/>
                </a:lnTo>
                <a:lnTo>
                  <a:pt x="50926" y="149225"/>
                </a:lnTo>
                <a:close/>
              </a:path>
              <a:path w="51435" h="200025">
                <a:moveTo>
                  <a:pt x="25400" y="0"/>
                </a:moveTo>
                <a:lnTo>
                  <a:pt x="0" y="50800"/>
                </a:lnTo>
                <a:lnTo>
                  <a:pt x="20700" y="50800"/>
                </a:lnTo>
                <a:lnTo>
                  <a:pt x="20700" y="38100"/>
                </a:lnTo>
                <a:lnTo>
                  <a:pt x="44450" y="38100"/>
                </a:lnTo>
                <a:lnTo>
                  <a:pt x="25400" y="0"/>
                </a:lnTo>
                <a:close/>
              </a:path>
              <a:path w="51435" h="200025">
                <a:moveTo>
                  <a:pt x="44450" y="38100"/>
                </a:moveTo>
                <a:lnTo>
                  <a:pt x="30225" y="38100"/>
                </a:lnTo>
                <a:lnTo>
                  <a:pt x="30225" y="50800"/>
                </a:lnTo>
                <a:lnTo>
                  <a:pt x="50800" y="50800"/>
                </a:lnTo>
                <a:lnTo>
                  <a:pt x="4445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62125" y="1619250"/>
            <a:ext cx="266700" cy="50800"/>
          </a:xfrm>
          <a:custGeom>
            <a:avLst/>
            <a:gdLst/>
            <a:ahLst/>
            <a:cxnLst/>
            <a:rect l="l" t="t" r="r" b="b"/>
            <a:pathLst>
              <a:path w="266700" h="50800">
                <a:moveTo>
                  <a:pt x="50800" y="0"/>
                </a:moveTo>
                <a:lnTo>
                  <a:pt x="0" y="25400"/>
                </a:lnTo>
                <a:lnTo>
                  <a:pt x="50800" y="50800"/>
                </a:lnTo>
                <a:lnTo>
                  <a:pt x="50800" y="30099"/>
                </a:lnTo>
                <a:lnTo>
                  <a:pt x="38100" y="30099"/>
                </a:lnTo>
                <a:lnTo>
                  <a:pt x="38100" y="20574"/>
                </a:lnTo>
                <a:lnTo>
                  <a:pt x="50800" y="20574"/>
                </a:lnTo>
                <a:lnTo>
                  <a:pt x="50800" y="0"/>
                </a:lnTo>
                <a:close/>
              </a:path>
              <a:path w="266700" h="50800">
                <a:moveTo>
                  <a:pt x="215900" y="0"/>
                </a:moveTo>
                <a:lnTo>
                  <a:pt x="215900" y="50800"/>
                </a:lnTo>
                <a:lnTo>
                  <a:pt x="257301" y="30099"/>
                </a:lnTo>
                <a:lnTo>
                  <a:pt x="228600" y="30099"/>
                </a:lnTo>
                <a:lnTo>
                  <a:pt x="228600" y="20574"/>
                </a:lnTo>
                <a:lnTo>
                  <a:pt x="257048" y="20574"/>
                </a:lnTo>
                <a:lnTo>
                  <a:pt x="215900" y="0"/>
                </a:lnTo>
                <a:close/>
              </a:path>
              <a:path w="266700" h="50800">
                <a:moveTo>
                  <a:pt x="50800" y="20574"/>
                </a:moveTo>
                <a:lnTo>
                  <a:pt x="38100" y="20574"/>
                </a:lnTo>
                <a:lnTo>
                  <a:pt x="38100" y="30099"/>
                </a:lnTo>
                <a:lnTo>
                  <a:pt x="50800" y="30099"/>
                </a:lnTo>
                <a:lnTo>
                  <a:pt x="50800" y="20574"/>
                </a:lnTo>
                <a:close/>
              </a:path>
              <a:path w="266700" h="50800">
                <a:moveTo>
                  <a:pt x="215900" y="20574"/>
                </a:moveTo>
                <a:lnTo>
                  <a:pt x="50800" y="20574"/>
                </a:lnTo>
                <a:lnTo>
                  <a:pt x="50800" y="30099"/>
                </a:lnTo>
                <a:lnTo>
                  <a:pt x="215900" y="30099"/>
                </a:lnTo>
                <a:lnTo>
                  <a:pt x="215900" y="20574"/>
                </a:lnTo>
                <a:close/>
              </a:path>
              <a:path w="266700" h="50800">
                <a:moveTo>
                  <a:pt x="257048" y="20574"/>
                </a:moveTo>
                <a:lnTo>
                  <a:pt x="228600" y="20574"/>
                </a:lnTo>
                <a:lnTo>
                  <a:pt x="228600" y="30099"/>
                </a:lnTo>
                <a:lnTo>
                  <a:pt x="257301" y="30099"/>
                </a:lnTo>
                <a:lnTo>
                  <a:pt x="266700" y="25400"/>
                </a:lnTo>
                <a:lnTo>
                  <a:pt x="257048" y="20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62125" y="2579623"/>
            <a:ext cx="266700" cy="51435"/>
          </a:xfrm>
          <a:custGeom>
            <a:avLst/>
            <a:gdLst/>
            <a:ahLst/>
            <a:cxnLst/>
            <a:rect l="l" t="t" r="r" b="b"/>
            <a:pathLst>
              <a:path w="266700" h="51435">
                <a:moveTo>
                  <a:pt x="215900" y="126"/>
                </a:moveTo>
                <a:lnTo>
                  <a:pt x="215900" y="50926"/>
                </a:lnTo>
                <a:lnTo>
                  <a:pt x="257301" y="30225"/>
                </a:lnTo>
                <a:lnTo>
                  <a:pt x="228600" y="30225"/>
                </a:lnTo>
                <a:lnTo>
                  <a:pt x="228600" y="20700"/>
                </a:lnTo>
                <a:lnTo>
                  <a:pt x="257048" y="20700"/>
                </a:lnTo>
                <a:lnTo>
                  <a:pt x="215900" y="126"/>
                </a:lnTo>
                <a:close/>
              </a:path>
              <a:path w="266700" h="51435">
                <a:moveTo>
                  <a:pt x="50800" y="0"/>
                </a:moveTo>
                <a:lnTo>
                  <a:pt x="0" y="25400"/>
                </a:lnTo>
                <a:lnTo>
                  <a:pt x="50800" y="50800"/>
                </a:lnTo>
                <a:lnTo>
                  <a:pt x="50800" y="30225"/>
                </a:lnTo>
                <a:lnTo>
                  <a:pt x="38100" y="30225"/>
                </a:lnTo>
                <a:lnTo>
                  <a:pt x="38100" y="20700"/>
                </a:lnTo>
                <a:lnTo>
                  <a:pt x="50800" y="20700"/>
                </a:lnTo>
                <a:lnTo>
                  <a:pt x="50800" y="0"/>
                </a:lnTo>
                <a:close/>
              </a:path>
              <a:path w="266700" h="51435">
                <a:moveTo>
                  <a:pt x="50800" y="20700"/>
                </a:moveTo>
                <a:lnTo>
                  <a:pt x="38100" y="20700"/>
                </a:lnTo>
                <a:lnTo>
                  <a:pt x="38100" y="30225"/>
                </a:lnTo>
                <a:lnTo>
                  <a:pt x="50800" y="30225"/>
                </a:lnTo>
                <a:lnTo>
                  <a:pt x="50800" y="20700"/>
                </a:lnTo>
                <a:close/>
              </a:path>
              <a:path w="266700" h="51435">
                <a:moveTo>
                  <a:pt x="215900" y="20700"/>
                </a:moveTo>
                <a:lnTo>
                  <a:pt x="50800" y="20700"/>
                </a:lnTo>
                <a:lnTo>
                  <a:pt x="50800" y="30225"/>
                </a:lnTo>
                <a:lnTo>
                  <a:pt x="215900" y="30225"/>
                </a:lnTo>
                <a:lnTo>
                  <a:pt x="215900" y="20700"/>
                </a:lnTo>
                <a:close/>
              </a:path>
              <a:path w="266700" h="51435">
                <a:moveTo>
                  <a:pt x="257048" y="20700"/>
                </a:moveTo>
                <a:lnTo>
                  <a:pt x="228600" y="20700"/>
                </a:lnTo>
                <a:lnTo>
                  <a:pt x="228600" y="30225"/>
                </a:lnTo>
                <a:lnTo>
                  <a:pt x="257301" y="30225"/>
                </a:lnTo>
                <a:lnTo>
                  <a:pt x="266700" y="25526"/>
                </a:lnTo>
                <a:lnTo>
                  <a:pt x="257048" y="20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28825" y="1377950"/>
            <a:ext cx="268605" cy="50800"/>
          </a:xfrm>
          <a:custGeom>
            <a:avLst/>
            <a:gdLst/>
            <a:ahLst/>
            <a:cxnLst/>
            <a:rect l="l" t="t" r="r" b="b"/>
            <a:pathLst>
              <a:path w="268605" h="50800">
                <a:moveTo>
                  <a:pt x="50800" y="0"/>
                </a:moveTo>
                <a:lnTo>
                  <a:pt x="0" y="25400"/>
                </a:lnTo>
                <a:lnTo>
                  <a:pt x="50800" y="50800"/>
                </a:lnTo>
                <a:lnTo>
                  <a:pt x="50800" y="30107"/>
                </a:lnTo>
                <a:lnTo>
                  <a:pt x="38100" y="30099"/>
                </a:lnTo>
                <a:lnTo>
                  <a:pt x="38100" y="20574"/>
                </a:lnTo>
                <a:lnTo>
                  <a:pt x="50800" y="20574"/>
                </a:lnTo>
                <a:lnTo>
                  <a:pt x="50800" y="0"/>
                </a:lnTo>
                <a:close/>
              </a:path>
              <a:path w="268605" h="50800">
                <a:moveTo>
                  <a:pt x="217424" y="30217"/>
                </a:moveTo>
                <a:lnTo>
                  <a:pt x="217424" y="50800"/>
                </a:lnTo>
                <a:lnTo>
                  <a:pt x="258572" y="30225"/>
                </a:lnTo>
                <a:lnTo>
                  <a:pt x="217424" y="30217"/>
                </a:lnTo>
                <a:close/>
              </a:path>
              <a:path w="268605" h="50800">
                <a:moveTo>
                  <a:pt x="217424" y="20692"/>
                </a:moveTo>
                <a:lnTo>
                  <a:pt x="217424" y="30217"/>
                </a:lnTo>
                <a:lnTo>
                  <a:pt x="230124" y="30225"/>
                </a:lnTo>
                <a:lnTo>
                  <a:pt x="230124" y="20700"/>
                </a:lnTo>
                <a:lnTo>
                  <a:pt x="217424" y="20692"/>
                </a:lnTo>
                <a:close/>
              </a:path>
              <a:path w="268605" h="50800">
                <a:moveTo>
                  <a:pt x="217424" y="0"/>
                </a:moveTo>
                <a:lnTo>
                  <a:pt x="217424" y="20692"/>
                </a:lnTo>
                <a:lnTo>
                  <a:pt x="230124" y="20700"/>
                </a:lnTo>
                <a:lnTo>
                  <a:pt x="230124" y="30225"/>
                </a:lnTo>
                <a:lnTo>
                  <a:pt x="258588" y="30217"/>
                </a:lnTo>
                <a:lnTo>
                  <a:pt x="268224" y="25400"/>
                </a:lnTo>
                <a:lnTo>
                  <a:pt x="217424" y="0"/>
                </a:lnTo>
                <a:close/>
              </a:path>
              <a:path w="268605" h="50800">
                <a:moveTo>
                  <a:pt x="50800" y="20582"/>
                </a:moveTo>
                <a:lnTo>
                  <a:pt x="50800" y="30107"/>
                </a:lnTo>
                <a:lnTo>
                  <a:pt x="217424" y="30217"/>
                </a:lnTo>
                <a:lnTo>
                  <a:pt x="217424" y="20692"/>
                </a:lnTo>
                <a:lnTo>
                  <a:pt x="50800" y="20582"/>
                </a:lnTo>
                <a:close/>
              </a:path>
              <a:path w="268605" h="50800">
                <a:moveTo>
                  <a:pt x="38100" y="20574"/>
                </a:moveTo>
                <a:lnTo>
                  <a:pt x="38100" y="30099"/>
                </a:lnTo>
                <a:lnTo>
                  <a:pt x="50800" y="30107"/>
                </a:lnTo>
                <a:lnTo>
                  <a:pt x="50800" y="20582"/>
                </a:lnTo>
                <a:lnTo>
                  <a:pt x="38100" y="20574"/>
                </a:lnTo>
                <a:close/>
              </a:path>
              <a:path w="268605" h="50800">
                <a:moveTo>
                  <a:pt x="50800" y="20574"/>
                </a:moveTo>
                <a:lnTo>
                  <a:pt x="38100" y="20574"/>
                </a:lnTo>
                <a:lnTo>
                  <a:pt x="50800" y="205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28825" y="1819275"/>
            <a:ext cx="268605" cy="50800"/>
          </a:xfrm>
          <a:custGeom>
            <a:avLst/>
            <a:gdLst/>
            <a:ahLst/>
            <a:cxnLst/>
            <a:rect l="l" t="t" r="r" b="b"/>
            <a:pathLst>
              <a:path w="268605" h="50800">
                <a:moveTo>
                  <a:pt x="50800" y="0"/>
                </a:moveTo>
                <a:lnTo>
                  <a:pt x="0" y="25400"/>
                </a:lnTo>
                <a:lnTo>
                  <a:pt x="50800" y="50800"/>
                </a:lnTo>
                <a:lnTo>
                  <a:pt x="50800" y="30107"/>
                </a:lnTo>
                <a:lnTo>
                  <a:pt x="38100" y="30099"/>
                </a:lnTo>
                <a:lnTo>
                  <a:pt x="38100" y="20574"/>
                </a:lnTo>
                <a:lnTo>
                  <a:pt x="50800" y="20574"/>
                </a:lnTo>
                <a:lnTo>
                  <a:pt x="50800" y="0"/>
                </a:lnTo>
                <a:close/>
              </a:path>
              <a:path w="268605" h="50800">
                <a:moveTo>
                  <a:pt x="217424" y="30217"/>
                </a:moveTo>
                <a:lnTo>
                  <a:pt x="217424" y="50800"/>
                </a:lnTo>
                <a:lnTo>
                  <a:pt x="258572" y="30225"/>
                </a:lnTo>
                <a:lnTo>
                  <a:pt x="217424" y="30217"/>
                </a:lnTo>
                <a:close/>
              </a:path>
              <a:path w="268605" h="50800">
                <a:moveTo>
                  <a:pt x="217424" y="20692"/>
                </a:moveTo>
                <a:lnTo>
                  <a:pt x="217424" y="30217"/>
                </a:lnTo>
                <a:lnTo>
                  <a:pt x="230124" y="30225"/>
                </a:lnTo>
                <a:lnTo>
                  <a:pt x="230124" y="20700"/>
                </a:lnTo>
                <a:lnTo>
                  <a:pt x="217424" y="20692"/>
                </a:lnTo>
                <a:close/>
              </a:path>
              <a:path w="268605" h="50800">
                <a:moveTo>
                  <a:pt x="217424" y="0"/>
                </a:moveTo>
                <a:lnTo>
                  <a:pt x="217424" y="20692"/>
                </a:lnTo>
                <a:lnTo>
                  <a:pt x="230124" y="20700"/>
                </a:lnTo>
                <a:lnTo>
                  <a:pt x="230124" y="30225"/>
                </a:lnTo>
                <a:lnTo>
                  <a:pt x="258588" y="30217"/>
                </a:lnTo>
                <a:lnTo>
                  <a:pt x="268224" y="25400"/>
                </a:lnTo>
                <a:lnTo>
                  <a:pt x="217424" y="0"/>
                </a:lnTo>
                <a:close/>
              </a:path>
              <a:path w="268605" h="50800">
                <a:moveTo>
                  <a:pt x="50800" y="20582"/>
                </a:moveTo>
                <a:lnTo>
                  <a:pt x="50800" y="30107"/>
                </a:lnTo>
                <a:lnTo>
                  <a:pt x="217424" y="30217"/>
                </a:lnTo>
                <a:lnTo>
                  <a:pt x="217424" y="20692"/>
                </a:lnTo>
                <a:lnTo>
                  <a:pt x="50800" y="20582"/>
                </a:lnTo>
                <a:close/>
              </a:path>
              <a:path w="268605" h="50800">
                <a:moveTo>
                  <a:pt x="38100" y="20574"/>
                </a:moveTo>
                <a:lnTo>
                  <a:pt x="38100" y="30099"/>
                </a:lnTo>
                <a:lnTo>
                  <a:pt x="50800" y="30107"/>
                </a:lnTo>
                <a:lnTo>
                  <a:pt x="50800" y="20582"/>
                </a:lnTo>
                <a:lnTo>
                  <a:pt x="38100" y="20574"/>
                </a:lnTo>
                <a:close/>
              </a:path>
              <a:path w="268605" h="50800">
                <a:moveTo>
                  <a:pt x="50800" y="20574"/>
                </a:moveTo>
                <a:lnTo>
                  <a:pt x="38100" y="20574"/>
                </a:lnTo>
                <a:lnTo>
                  <a:pt x="50800" y="205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28825" y="2219325"/>
            <a:ext cx="268605" cy="50800"/>
          </a:xfrm>
          <a:custGeom>
            <a:avLst/>
            <a:gdLst/>
            <a:ahLst/>
            <a:cxnLst/>
            <a:rect l="l" t="t" r="r" b="b"/>
            <a:pathLst>
              <a:path w="268605" h="50800">
                <a:moveTo>
                  <a:pt x="50800" y="0"/>
                </a:moveTo>
                <a:lnTo>
                  <a:pt x="0" y="25400"/>
                </a:lnTo>
                <a:lnTo>
                  <a:pt x="50800" y="50800"/>
                </a:lnTo>
                <a:lnTo>
                  <a:pt x="50800" y="30099"/>
                </a:lnTo>
                <a:lnTo>
                  <a:pt x="38100" y="30099"/>
                </a:lnTo>
                <a:lnTo>
                  <a:pt x="38100" y="20574"/>
                </a:lnTo>
                <a:lnTo>
                  <a:pt x="50800" y="20574"/>
                </a:lnTo>
                <a:lnTo>
                  <a:pt x="50800" y="0"/>
                </a:lnTo>
                <a:close/>
              </a:path>
              <a:path w="268605" h="50800">
                <a:moveTo>
                  <a:pt x="217424" y="0"/>
                </a:moveTo>
                <a:lnTo>
                  <a:pt x="217424" y="50800"/>
                </a:lnTo>
                <a:lnTo>
                  <a:pt x="258825" y="30099"/>
                </a:lnTo>
                <a:lnTo>
                  <a:pt x="230124" y="30099"/>
                </a:lnTo>
                <a:lnTo>
                  <a:pt x="230124" y="20574"/>
                </a:lnTo>
                <a:lnTo>
                  <a:pt x="258572" y="20574"/>
                </a:lnTo>
                <a:lnTo>
                  <a:pt x="217424" y="0"/>
                </a:lnTo>
                <a:close/>
              </a:path>
              <a:path w="268605" h="50800">
                <a:moveTo>
                  <a:pt x="50800" y="20574"/>
                </a:moveTo>
                <a:lnTo>
                  <a:pt x="38100" y="20574"/>
                </a:lnTo>
                <a:lnTo>
                  <a:pt x="38100" y="30099"/>
                </a:lnTo>
                <a:lnTo>
                  <a:pt x="50800" y="30099"/>
                </a:lnTo>
                <a:lnTo>
                  <a:pt x="50800" y="20574"/>
                </a:lnTo>
                <a:close/>
              </a:path>
              <a:path w="268605" h="50800">
                <a:moveTo>
                  <a:pt x="217424" y="20574"/>
                </a:moveTo>
                <a:lnTo>
                  <a:pt x="50800" y="20574"/>
                </a:lnTo>
                <a:lnTo>
                  <a:pt x="50800" y="30099"/>
                </a:lnTo>
                <a:lnTo>
                  <a:pt x="217424" y="30099"/>
                </a:lnTo>
                <a:lnTo>
                  <a:pt x="217424" y="20574"/>
                </a:lnTo>
                <a:close/>
              </a:path>
              <a:path w="268605" h="50800">
                <a:moveTo>
                  <a:pt x="258572" y="20574"/>
                </a:moveTo>
                <a:lnTo>
                  <a:pt x="230124" y="20574"/>
                </a:lnTo>
                <a:lnTo>
                  <a:pt x="230124" y="30099"/>
                </a:lnTo>
                <a:lnTo>
                  <a:pt x="258825" y="30099"/>
                </a:lnTo>
                <a:lnTo>
                  <a:pt x="268224" y="25400"/>
                </a:lnTo>
                <a:lnTo>
                  <a:pt x="258572" y="20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77361" y="1418463"/>
            <a:ext cx="849630" cy="425450"/>
          </a:xfrm>
          <a:custGeom>
            <a:avLst/>
            <a:gdLst/>
            <a:ahLst/>
            <a:cxnLst/>
            <a:rect l="l" t="t" r="r" b="b"/>
            <a:pathLst>
              <a:path w="849629" h="425450">
                <a:moveTo>
                  <a:pt x="819150" y="374650"/>
                </a:moveTo>
                <a:lnTo>
                  <a:pt x="798576" y="374650"/>
                </a:lnTo>
                <a:lnTo>
                  <a:pt x="823976" y="425450"/>
                </a:lnTo>
                <a:lnTo>
                  <a:pt x="843026" y="387350"/>
                </a:lnTo>
                <a:lnTo>
                  <a:pt x="819150" y="387350"/>
                </a:lnTo>
                <a:lnTo>
                  <a:pt x="819150" y="374650"/>
                </a:lnTo>
                <a:close/>
              </a:path>
              <a:path w="849629" h="425450">
                <a:moveTo>
                  <a:pt x="819150" y="25400"/>
                </a:moveTo>
                <a:lnTo>
                  <a:pt x="819150" y="387350"/>
                </a:lnTo>
                <a:lnTo>
                  <a:pt x="828675" y="387350"/>
                </a:lnTo>
                <a:lnTo>
                  <a:pt x="828675" y="30099"/>
                </a:lnTo>
                <a:lnTo>
                  <a:pt x="823976" y="30099"/>
                </a:lnTo>
                <a:lnTo>
                  <a:pt x="819150" y="25400"/>
                </a:lnTo>
                <a:close/>
              </a:path>
              <a:path w="849629" h="425450">
                <a:moveTo>
                  <a:pt x="849376" y="374650"/>
                </a:moveTo>
                <a:lnTo>
                  <a:pt x="828675" y="374650"/>
                </a:lnTo>
                <a:lnTo>
                  <a:pt x="828675" y="387350"/>
                </a:lnTo>
                <a:lnTo>
                  <a:pt x="843026" y="387350"/>
                </a:lnTo>
                <a:lnTo>
                  <a:pt x="849376" y="374650"/>
                </a:lnTo>
                <a:close/>
              </a:path>
              <a:path w="849629" h="425450">
                <a:moveTo>
                  <a:pt x="50800" y="0"/>
                </a:moveTo>
                <a:lnTo>
                  <a:pt x="0" y="25400"/>
                </a:lnTo>
                <a:lnTo>
                  <a:pt x="50800" y="50800"/>
                </a:lnTo>
                <a:lnTo>
                  <a:pt x="50800" y="30099"/>
                </a:lnTo>
                <a:lnTo>
                  <a:pt x="38100" y="30099"/>
                </a:lnTo>
                <a:lnTo>
                  <a:pt x="38100" y="20574"/>
                </a:lnTo>
                <a:lnTo>
                  <a:pt x="50800" y="20574"/>
                </a:lnTo>
                <a:lnTo>
                  <a:pt x="50800" y="0"/>
                </a:lnTo>
                <a:close/>
              </a:path>
              <a:path w="849629" h="425450">
                <a:moveTo>
                  <a:pt x="50800" y="20574"/>
                </a:moveTo>
                <a:lnTo>
                  <a:pt x="38100" y="20574"/>
                </a:lnTo>
                <a:lnTo>
                  <a:pt x="38100" y="30099"/>
                </a:lnTo>
                <a:lnTo>
                  <a:pt x="50800" y="30099"/>
                </a:lnTo>
                <a:lnTo>
                  <a:pt x="50800" y="20574"/>
                </a:lnTo>
                <a:close/>
              </a:path>
              <a:path w="849629" h="425450">
                <a:moveTo>
                  <a:pt x="828675" y="20574"/>
                </a:moveTo>
                <a:lnTo>
                  <a:pt x="50800" y="20574"/>
                </a:lnTo>
                <a:lnTo>
                  <a:pt x="50800" y="30099"/>
                </a:lnTo>
                <a:lnTo>
                  <a:pt x="819150" y="30099"/>
                </a:lnTo>
                <a:lnTo>
                  <a:pt x="819150" y="25400"/>
                </a:lnTo>
                <a:lnTo>
                  <a:pt x="828675" y="25400"/>
                </a:lnTo>
                <a:lnTo>
                  <a:pt x="828675" y="20574"/>
                </a:lnTo>
                <a:close/>
              </a:path>
              <a:path w="849629" h="425450">
                <a:moveTo>
                  <a:pt x="828675" y="25400"/>
                </a:moveTo>
                <a:lnTo>
                  <a:pt x="819150" y="25400"/>
                </a:lnTo>
                <a:lnTo>
                  <a:pt x="823976" y="30099"/>
                </a:lnTo>
                <a:lnTo>
                  <a:pt x="828675" y="30099"/>
                </a:lnTo>
                <a:lnTo>
                  <a:pt x="828675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772027" y="1860891"/>
            <a:ext cx="39687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-40" dirty="0">
                <a:latin typeface="Malgun Gothic"/>
                <a:cs typeface="Malgun Gothic"/>
              </a:rPr>
              <a:t>A</a:t>
            </a:r>
            <a:r>
              <a:rPr sz="1650" i="1" spc="-55" dirty="0">
                <a:latin typeface="Malgun Gothic"/>
                <a:cs typeface="Malgun Gothic"/>
              </a:rPr>
              <a:t>L</a:t>
            </a:r>
            <a:r>
              <a:rPr sz="1650" i="1" spc="-40" dirty="0">
                <a:latin typeface="Malgun Gothic"/>
                <a:cs typeface="Malgun Gothic"/>
              </a:rPr>
              <a:t>U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236662" y="3397250"/>
            <a:ext cx="744855" cy="50800"/>
          </a:xfrm>
          <a:custGeom>
            <a:avLst/>
            <a:gdLst/>
            <a:ahLst/>
            <a:cxnLst/>
            <a:rect l="l" t="t" r="r" b="b"/>
            <a:pathLst>
              <a:path w="744855" h="50800">
                <a:moveTo>
                  <a:pt x="693737" y="0"/>
                </a:moveTo>
                <a:lnTo>
                  <a:pt x="693737" y="50800"/>
                </a:lnTo>
                <a:lnTo>
                  <a:pt x="735139" y="30099"/>
                </a:lnTo>
                <a:lnTo>
                  <a:pt x="706437" y="30099"/>
                </a:lnTo>
                <a:lnTo>
                  <a:pt x="706437" y="20574"/>
                </a:lnTo>
                <a:lnTo>
                  <a:pt x="734885" y="20574"/>
                </a:lnTo>
                <a:lnTo>
                  <a:pt x="693737" y="0"/>
                </a:lnTo>
                <a:close/>
              </a:path>
              <a:path w="744855" h="50800">
                <a:moveTo>
                  <a:pt x="693737" y="20574"/>
                </a:moveTo>
                <a:lnTo>
                  <a:pt x="0" y="20574"/>
                </a:lnTo>
                <a:lnTo>
                  <a:pt x="0" y="30099"/>
                </a:lnTo>
                <a:lnTo>
                  <a:pt x="693737" y="30099"/>
                </a:lnTo>
                <a:lnTo>
                  <a:pt x="693737" y="20574"/>
                </a:lnTo>
                <a:close/>
              </a:path>
              <a:path w="744855" h="50800">
                <a:moveTo>
                  <a:pt x="734885" y="20574"/>
                </a:moveTo>
                <a:lnTo>
                  <a:pt x="706437" y="20574"/>
                </a:lnTo>
                <a:lnTo>
                  <a:pt x="706437" y="30099"/>
                </a:lnTo>
                <a:lnTo>
                  <a:pt x="735139" y="30099"/>
                </a:lnTo>
                <a:lnTo>
                  <a:pt x="744537" y="25400"/>
                </a:lnTo>
                <a:lnTo>
                  <a:pt x="734885" y="20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5800" y="1187450"/>
            <a:ext cx="3962400" cy="2776855"/>
          </a:xfrm>
          <a:custGeom>
            <a:avLst/>
            <a:gdLst/>
            <a:ahLst/>
            <a:cxnLst/>
            <a:rect l="l" t="t" r="r" b="b"/>
            <a:pathLst>
              <a:path w="3962400" h="2776854">
                <a:moveTo>
                  <a:pt x="0" y="2776601"/>
                </a:moveTo>
                <a:lnTo>
                  <a:pt x="3962400" y="2776601"/>
                </a:lnTo>
                <a:lnTo>
                  <a:pt x="3962400" y="0"/>
                </a:lnTo>
                <a:lnTo>
                  <a:pt x="0" y="0"/>
                </a:lnTo>
                <a:lnTo>
                  <a:pt x="0" y="2776601"/>
                </a:lnTo>
                <a:close/>
              </a:path>
            </a:pathLst>
          </a:custGeom>
          <a:ln w="2540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8600" y="5791200"/>
            <a:ext cx="8534400" cy="381000"/>
          </a:xfrm>
          <a:custGeom>
            <a:avLst/>
            <a:gdLst/>
            <a:ahLst/>
            <a:cxnLst/>
            <a:rect l="l" t="t" r="r" b="b"/>
            <a:pathLst>
              <a:path w="8534400" h="381000">
                <a:moveTo>
                  <a:pt x="364286" y="0"/>
                </a:moveTo>
                <a:lnTo>
                  <a:pt x="0" y="190500"/>
                </a:lnTo>
                <a:lnTo>
                  <a:pt x="364286" y="381000"/>
                </a:lnTo>
                <a:lnTo>
                  <a:pt x="364286" y="285750"/>
                </a:lnTo>
                <a:lnTo>
                  <a:pt x="8352282" y="285750"/>
                </a:lnTo>
                <a:lnTo>
                  <a:pt x="8534400" y="190500"/>
                </a:lnTo>
                <a:lnTo>
                  <a:pt x="8352282" y="95250"/>
                </a:lnTo>
                <a:lnTo>
                  <a:pt x="364286" y="95250"/>
                </a:lnTo>
                <a:lnTo>
                  <a:pt x="364286" y="0"/>
                </a:lnTo>
                <a:close/>
              </a:path>
              <a:path w="8534400" h="381000">
                <a:moveTo>
                  <a:pt x="8352282" y="285750"/>
                </a:moveTo>
                <a:lnTo>
                  <a:pt x="8170164" y="285750"/>
                </a:lnTo>
                <a:lnTo>
                  <a:pt x="8170164" y="381000"/>
                </a:lnTo>
                <a:lnTo>
                  <a:pt x="8352282" y="285750"/>
                </a:lnTo>
                <a:close/>
              </a:path>
              <a:path w="8534400" h="381000">
                <a:moveTo>
                  <a:pt x="8170164" y="0"/>
                </a:moveTo>
                <a:lnTo>
                  <a:pt x="8170164" y="95250"/>
                </a:lnTo>
                <a:lnTo>
                  <a:pt x="8352282" y="95250"/>
                </a:lnTo>
                <a:lnTo>
                  <a:pt x="8170164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8600" y="5791200"/>
            <a:ext cx="8534400" cy="381000"/>
          </a:xfrm>
          <a:custGeom>
            <a:avLst/>
            <a:gdLst/>
            <a:ahLst/>
            <a:cxnLst/>
            <a:rect l="l" t="t" r="r" b="b"/>
            <a:pathLst>
              <a:path w="8534400" h="381000">
                <a:moveTo>
                  <a:pt x="0" y="190500"/>
                </a:moveTo>
                <a:lnTo>
                  <a:pt x="364286" y="0"/>
                </a:lnTo>
                <a:lnTo>
                  <a:pt x="364286" y="95250"/>
                </a:lnTo>
                <a:lnTo>
                  <a:pt x="8170164" y="95250"/>
                </a:lnTo>
                <a:lnTo>
                  <a:pt x="8170164" y="0"/>
                </a:lnTo>
                <a:lnTo>
                  <a:pt x="8534400" y="190500"/>
                </a:lnTo>
                <a:lnTo>
                  <a:pt x="8170164" y="381000"/>
                </a:lnTo>
                <a:lnTo>
                  <a:pt x="8170164" y="285750"/>
                </a:lnTo>
                <a:lnTo>
                  <a:pt x="364286" y="285750"/>
                </a:lnTo>
                <a:lnTo>
                  <a:pt x="364286" y="381000"/>
                </a:lnTo>
                <a:lnTo>
                  <a:pt x="0" y="1905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28600" y="4876800"/>
            <a:ext cx="8534400" cy="381000"/>
          </a:xfrm>
          <a:custGeom>
            <a:avLst/>
            <a:gdLst/>
            <a:ahLst/>
            <a:cxnLst/>
            <a:rect l="l" t="t" r="r" b="b"/>
            <a:pathLst>
              <a:path w="8534400" h="381000">
                <a:moveTo>
                  <a:pt x="364286" y="0"/>
                </a:moveTo>
                <a:lnTo>
                  <a:pt x="0" y="190500"/>
                </a:lnTo>
                <a:lnTo>
                  <a:pt x="364286" y="381000"/>
                </a:lnTo>
                <a:lnTo>
                  <a:pt x="364286" y="285750"/>
                </a:lnTo>
                <a:lnTo>
                  <a:pt x="8352282" y="285750"/>
                </a:lnTo>
                <a:lnTo>
                  <a:pt x="8534400" y="190500"/>
                </a:lnTo>
                <a:lnTo>
                  <a:pt x="8352282" y="95250"/>
                </a:lnTo>
                <a:lnTo>
                  <a:pt x="364286" y="95250"/>
                </a:lnTo>
                <a:lnTo>
                  <a:pt x="364286" y="0"/>
                </a:lnTo>
                <a:close/>
              </a:path>
              <a:path w="8534400" h="381000">
                <a:moveTo>
                  <a:pt x="8352282" y="285750"/>
                </a:moveTo>
                <a:lnTo>
                  <a:pt x="8170164" y="285750"/>
                </a:lnTo>
                <a:lnTo>
                  <a:pt x="8170164" y="381000"/>
                </a:lnTo>
                <a:lnTo>
                  <a:pt x="8352282" y="285750"/>
                </a:lnTo>
                <a:close/>
              </a:path>
              <a:path w="8534400" h="381000">
                <a:moveTo>
                  <a:pt x="8170164" y="0"/>
                </a:moveTo>
                <a:lnTo>
                  <a:pt x="8170164" y="95250"/>
                </a:lnTo>
                <a:lnTo>
                  <a:pt x="8352282" y="95250"/>
                </a:lnTo>
                <a:lnTo>
                  <a:pt x="8170164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28600" y="4876800"/>
            <a:ext cx="8534400" cy="381000"/>
          </a:xfrm>
          <a:custGeom>
            <a:avLst/>
            <a:gdLst/>
            <a:ahLst/>
            <a:cxnLst/>
            <a:rect l="l" t="t" r="r" b="b"/>
            <a:pathLst>
              <a:path w="8534400" h="381000">
                <a:moveTo>
                  <a:pt x="0" y="190500"/>
                </a:moveTo>
                <a:lnTo>
                  <a:pt x="364286" y="0"/>
                </a:lnTo>
                <a:lnTo>
                  <a:pt x="364286" y="95250"/>
                </a:lnTo>
                <a:lnTo>
                  <a:pt x="8170164" y="95250"/>
                </a:lnTo>
                <a:lnTo>
                  <a:pt x="8170164" y="0"/>
                </a:lnTo>
                <a:lnTo>
                  <a:pt x="8534400" y="190500"/>
                </a:lnTo>
                <a:lnTo>
                  <a:pt x="8170164" y="381000"/>
                </a:lnTo>
                <a:lnTo>
                  <a:pt x="8170164" y="285750"/>
                </a:lnTo>
                <a:lnTo>
                  <a:pt x="364286" y="285750"/>
                </a:lnTo>
                <a:lnTo>
                  <a:pt x="364286" y="381000"/>
                </a:lnTo>
                <a:lnTo>
                  <a:pt x="0" y="1905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10326" y="1187450"/>
            <a:ext cx="2133600" cy="2865755"/>
          </a:xfrm>
          <a:custGeom>
            <a:avLst/>
            <a:gdLst/>
            <a:ahLst/>
            <a:cxnLst/>
            <a:rect l="l" t="t" r="r" b="b"/>
            <a:pathLst>
              <a:path w="2133600" h="2865754">
                <a:moveTo>
                  <a:pt x="0" y="2865501"/>
                </a:moveTo>
                <a:lnTo>
                  <a:pt x="2133600" y="2865501"/>
                </a:lnTo>
                <a:lnTo>
                  <a:pt x="2133600" y="0"/>
                </a:lnTo>
                <a:lnTo>
                  <a:pt x="0" y="0"/>
                </a:lnTo>
                <a:lnTo>
                  <a:pt x="0" y="286550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910326" y="1416050"/>
            <a:ext cx="2133600" cy="0"/>
          </a:xfrm>
          <a:custGeom>
            <a:avLst/>
            <a:gdLst/>
            <a:ahLst/>
            <a:cxnLst/>
            <a:rect l="l" t="t" r="r" b="b"/>
            <a:pathLst>
              <a:path w="2133600">
                <a:moveTo>
                  <a:pt x="0" y="0"/>
                </a:moveTo>
                <a:lnTo>
                  <a:pt x="2133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323713" y="3775964"/>
            <a:ext cx="5086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5" dirty="0">
                <a:latin typeface="Trebuchet MS"/>
                <a:cs typeface="Trebuchet MS"/>
              </a:rPr>
              <a:t>1023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910326" y="3824223"/>
            <a:ext cx="2133600" cy="635"/>
          </a:xfrm>
          <a:custGeom>
            <a:avLst/>
            <a:gdLst/>
            <a:ahLst/>
            <a:cxnLst/>
            <a:rect l="l" t="t" r="r" b="b"/>
            <a:pathLst>
              <a:path w="2133600" h="635">
                <a:moveTo>
                  <a:pt x="0" y="0"/>
                </a:moveTo>
                <a:lnTo>
                  <a:pt x="2133600" y="1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380351" y="2605151"/>
            <a:ext cx="663575" cy="0"/>
          </a:xfrm>
          <a:custGeom>
            <a:avLst/>
            <a:gdLst/>
            <a:ahLst/>
            <a:cxnLst/>
            <a:rect l="l" t="t" r="r" b="b"/>
            <a:pathLst>
              <a:path w="663575">
                <a:moveTo>
                  <a:pt x="0" y="0"/>
                </a:moveTo>
                <a:lnTo>
                  <a:pt x="6635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910326" y="2605151"/>
            <a:ext cx="860425" cy="0"/>
          </a:xfrm>
          <a:custGeom>
            <a:avLst/>
            <a:gdLst/>
            <a:ahLst/>
            <a:cxnLst/>
            <a:rect l="l" t="t" r="r" b="b"/>
            <a:pathLst>
              <a:path w="860425">
                <a:moveTo>
                  <a:pt x="0" y="0"/>
                </a:moveTo>
                <a:lnTo>
                  <a:pt x="8604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380351" y="2376551"/>
            <a:ext cx="663575" cy="0"/>
          </a:xfrm>
          <a:custGeom>
            <a:avLst/>
            <a:gdLst/>
            <a:ahLst/>
            <a:cxnLst/>
            <a:rect l="l" t="t" r="r" b="b"/>
            <a:pathLst>
              <a:path w="663575">
                <a:moveTo>
                  <a:pt x="0" y="0"/>
                </a:moveTo>
                <a:lnTo>
                  <a:pt x="6635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457190" y="2354562"/>
            <a:ext cx="361315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i="1" dirty="0">
                <a:latin typeface="Trebuchet MS"/>
                <a:cs typeface="Trebuchet MS"/>
              </a:rPr>
              <a:t>123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872985" y="2354562"/>
            <a:ext cx="241300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i="1" dirty="0">
                <a:latin typeface="Trebuchet MS"/>
                <a:cs typeface="Trebuchet MS"/>
              </a:rPr>
              <a:t>42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910326" y="2376551"/>
            <a:ext cx="860425" cy="0"/>
          </a:xfrm>
          <a:custGeom>
            <a:avLst/>
            <a:gdLst/>
            <a:ahLst/>
            <a:cxnLst/>
            <a:rect l="l" t="t" r="r" b="b"/>
            <a:pathLst>
              <a:path w="860425">
                <a:moveTo>
                  <a:pt x="0" y="0"/>
                </a:moveTo>
                <a:lnTo>
                  <a:pt x="8604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292725" y="2330450"/>
            <a:ext cx="533400" cy="336550"/>
          </a:xfrm>
          <a:prstGeom prst="rect">
            <a:avLst/>
          </a:prstGeom>
          <a:solidFill>
            <a:srgbClr val="FF9900"/>
          </a:solidFill>
        </p:spPr>
        <p:txBody>
          <a:bodyPr vert="horz" wrap="square" lIns="0" tIns="39370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310"/>
              </a:spcBef>
            </a:pPr>
            <a:r>
              <a:rPr sz="1600" i="1" spc="-5" dirty="0">
                <a:latin typeface="Trebuchet MS"/>
                <a:cs typeface="Trebuchet MS"/>
              </a:rPr>
              <a:t>123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84150" y="4854575"/>
            <a:ext cx="8534400" cy="381000"/>
          </a:xfrm>
          <a:custGeom>
            <a:avLst/>
            <a:gdLst/>
            <a:ahLst/>
            <a:cxnLst/>
            <a:rect l="l" t="t" r="r" b="b"/>
            <a:pathLst>
              <a:path w="8534400" h="381000">
                <a:moveTo>
                  <a:pt x="336245" y="0"/>
                </a:moveTo>
                <a:lnTo>
                  <a:pt x="0" y="190500"/>
                </a:lnTo>
                <a:lnTo>
                  <a:pt x="336245" y="381000"/>
                </a:lnTo>
                <a:lnTo>
                  <a:pt x="336245" y="285750"/>
                </a:lnTo>
                <a:lnTo>
                  <a:pt x="8366252" y="285750"/>
                </a:lnTo>
                <a:lnTo>
                  <a:pt x="8534400" y="190500"/>
                </a:lnTo>
                <a:lnTo>
                  <a:pt x="8366252" y="95250"/>
                </a:lnTo>
                <a:lnTo>
                  <a:pt x="336245" y="95250"/>
                </a:lnTo>
                <a:lnTo>
                  <a:pt x="336245" y="0"/>
                </a:lnTo>
                <a:close/>
              </a:path>
              <a:path w="8534400" h="381000">
                <a:moveTo>
                  <a:pt x="8366252" y="285750"/>
                </a:moveTo>
                <a:lnTo>
                  <a:pt x="8198104" y="285750"/>
                </a:lnTo>
                <a:lnTo>
                  <a:pt x="8198104" y="381000"/>
                </a:lnTo>
                <a:lnTo>
                  <a:pt x="8366252" y="285750"/>
                </a:lnTo>
                <a:close/>
              </a:path>
              <a:path w="8534400" h="381000">
                <a:moveTo>
                  <a:pt x="8198104" y="0"/>
                </a:moveTo>
                <a:lnTo>
                  <a:pt x="8198104" y="95250"/>
                </a:lnTo>
                <a:lnTo>
                  <a:pt x="8366252" y="95250"/>
                </a:lnTo>
                <a:lnTo>
                  <a:pt x="8198104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4150" y="4854575"/>
            <a:ext cx="8534400" cy="381000"/>
          </a:xfrm>
          <a:custGeom>
            <a:avLst/>
            <a:gdLst/>
            <a:ahLst/>
            <a:cxnLst/>
            <a:rect l="l" t="t" r="r" b="b"/>
            <a:pathLst>
              <a:path w="8534400" h="381000">
                <a:moveTo>
                  <a:pt x="0" y="190500"/>
                </a:moveTo>
                <a:lnTo>
                  <a:pt x="336245" y="0"/>
                </a:lnTo>
                <a:lnTo>
                  <a:pt x="336245" y="95250"/>
                </a:lnTo>
                <a:lnTo>
                  <a:pt x="8198104" y="95250"/>
                </a:lnTo>
                <a:lnTo>
                  <a:pt x="8198104" y="0"/>
                </a:lnTo>
                <a:lnTo>
                  <a:pt x="8534400" y="190500"/>
                </a:lnTo>
                <a:lnTo>
                  <a:pt x="8198104" y="381000"/>
                </a:lnTo>
                <a:lnTo>
                  <a:pt x="8198104" y="285750"/>
                </a:lnTo>
                <a:lnTo>
                  <a:pt x="336245" y="285750"/>
                </a:lnTo>
                <a:lnTo>
                  <a:pt x="336245" y="381000"/>
                </a:lnTo>
                <a:lnTo>
                  <a:pt x="0" y="1905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03550" y="3863975"/>
            <a:ext cx="304800" cy="1066800"/>
          </a:xfrm>
          <a:custGeom>
            <a:avLst/>
            <a:gdLst/>
            <a:ahLst/>
            <a:cxnLst/>
            <a:rect l="l" t="t" r="r" b="b"/>
            <a:pathLst>
              <a:path w="304800" h="1066800">
                <a:moveTo>
                  <a:pt x="304800" y="800100"/>
                </a:moveTo>
                <a:lnTo>
                  <a:pt x="0" y="800100"/>
                </a:lnTo>
                <a:lnTo>
                  <a:pt x="152400" y="1066800"/>
                </a:lnTo>
                <a:lnTo>
                  <a:pt x="304800" y="800100"/>
                </a:lnTo>
                <a:close/>
              </a:path>
              <a:path w="304800" h="1066800">
                <a:moveTo>
                  <a:pt x="228600" y="0"/>
                </a:moveTo>
                <a:lnTo>
                  <a:pt x="76200" y="0"/>
                </a:lnTo>
                <a:lnTo>
                  <a:pt x="76200" y="800100"/>
                </a:lnTo>
                <a:lnTo>
                  <a:pt x="228600" y="800100"/>
                </a:lnTo>
                <a:lnTo>
                  <a:pt x="22860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03550" y="3863975"/>
            <a:ext cx="304800" cy="1066800"/>
          </a:xfrm>
          <a:custGeom>
            <a:avLst/>
            <a:gdLst/>
            <a:ahLst/>
            <a:cxnLst/>
            <a:rect l="l" t="t" r="r" b="b"/>
            <a:pathLst>
              <a:path w="304800" h="1066800">
                <a:moveTo>
                  <a:pt x="0" y="800100"/>
                </a:moveTo>
                <a:lnTo>
                  <a:pt x="76200" y="800100"/>
                </a:lnTo>
                <a:lnTo>
                  <a:pt x="76200" y="0"/>
                </a:lnTo>
                <a:lnTo>
                  <a:pt x="228600" y="0"/>
                </a:lnTo>
                <a:lnTo>
                  <a:pt x="228600" y="800100"/>
                </a:lnTo>
                <a:lnTo>
                  <a:pt x="304800" y="800100"/>
                </a:lnTo>
                <a:lnTo>
                  <a:pt x="152400" y="1066800"/>
                </a:lnTo>
                <a:lnTo>
                  <a:pt x="0" y="800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499350" y="4016375"/>
            <a:ext cx="304800" cy="914400"/>
          </a:xfrm>
          <a:custGeom>
            <a:avLst/>
            <a:gdLst/>
            <a:ahLst/>
            <a:cxnLst/>
            <a:rect l="l" t="t" r="r" b="b"/>
            <a:pathLst>
              <a:path w="304800" h="914400">
                <a:moveTo>
                  <a:pt x="228600" y="228600"/>
                </a:moveTo>
                <a:lnTo>
                  <a:pt x="76200" y="228600"/>
                </a:lnTo>
                <a:lnTo>
                  <a:pt x="76200" y="914400"/>
                </a:lnTo>
                <a:lnTo>
                  <a:pt x="228600" y="914400"/>
                </a:lnTo>
                <a:lnTo>
                  <a:pt x="228600" y="228600"/>
                </a:lnTo>
                <a:close/>
              </a:path>
              <a:path w="304800" h="914400">
                <a:moveTo>
                  <a:pt x="152400" y="0"/>
                </a:moveTo>
                <a:lnTo>
                  <a:pt x="0" y="228600"/>
                </a:lnTo>
                <a:lnTo>
                  <a:pt x="304800" y="2286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499350" y="4016375"/>
            <a:ext cx="304800" cy="914400"/>
          </a:xfrm>
          <a:custGeom>
            <a:avLst/>
            <a:gdLst/>
            <a:ahLst/>
            <a:cxnLst/>
            <a:rect l="l" t="t" r="r" b="b"/>
            <a:pathLst>
              <a:path w="304800" h="914400">
                <a:moveTo>
                  <a:pt x="0" y="228600"/>
                </a:moveTo>
                <a:lnTo>
                  <a:pt x="76200" y="228600"/>
                </a:lnTo>
                <a:lnTo>
                  <a:pt x="76200" y="914400"/>
                </a:lnTo>
                <a:lnTo>
                  <a:pt x="228600" y="914400"/>
                </a:lnTo>
                <a:lnTo>
                  <a:pt x="228600" y="228600"/>
                </a:lnTo>
                <a:lnTo>
                  <a:pt x="304800" y="228600"/>
                </a:lnTo>
                <a:lnTo>
                  <a:pt x="152400" y="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622550" y="3517900"/>
            <a:ext cx="1066800" cy="346075"/>
          </a:xfrm>
          <a:custGeom>
            <a:avLst/>
            <a:gdLst/>
            <a:ahLst/>
            <a:cxnLst/>
            <a:rect l="l" t="t" r="r" b="b"/>
            <a:pathLst>
              <a:path w="1066800" h="346075">
                <a:moveTo>
                  <a:pt x="0" y="346075"/>
                </a:moveTo>
                <a:lnTo>
                  <a:pt x="1066800" y="346075"/>
                </a:lnTo>
                <a:lnTo>
                  <a:pt x="1066800" y="0"/>
                </a:lnTo>
                <a:lnTo>
                  <a:pt x="0" y="0"/>
                </a:lnTo>
                <a:lnTo>
                  <a:pt x="0" y="34607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644775" y="3517900"/>
            <a:ext cx="1049655" cy="3606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344170">
              <a:lnSpc>
                <a:spcPct val="100000"/>
              </a:lnSpc>
              <a:spcBef>
                <a:spcPts val="290"/>
              </a:spcBef>
            </a:pPr>
            <a:r>
              <a:rPr sz="1650" i="1" spc="-35" dirty="0">
                <a:latin typeface="Malgun Gothic"/>
                <a:cs typeface="Malgun Gothic"/>
              </a:rPr>
              <a:t>123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689350" y="1196975"/>
            <a:ext cx="2209800" cy="2447925"/>
          </a:xfrm>
          <a:custGeom>
            <a:avLst/>
            <a:gdLst/>
            <a:ahLst/>
            <a:cxnLst/>
            <a:rect l="l" t="t" r="r" b="b"/>
            <a:pathLst>
              <a:path w="2209800" h="2447925">
                <a:moveTo>
                  <a:pt x="1587500" y="457200"/>
                </a:moveTo>
                <a:lnTo>
                  <a:pt x="1320800" y="457200"/>
                </a:lnTo>
                <a:lnTo>
                  <a:pt x="0" y="2447925"/>
                </a:lnTo>
                <a:lnTo>
                  <a:pt x="1587500" y="457200"/>
                </a:lnTo>
                <a:close/>
              </a:path>
              <a:path w="2209800" h="2447925">
                <a:moveTo>
                  <a:pt x="2209800" y="0"/>
                </a:moveTo>
                <a:lnTo>
                  <a:pt x="1143000" y="0"/>
                </a:lnTo>
                <a:lnTo>
                  <a:pt x="1143000" y="457200"/>
                </a:lnTo>
                <a:lnTo>
                  <a:pt x="2209800" y="457200"/>
                </a:lnTo>
                <a:lnTo>
                  <a:pt x="2209800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89350" y="1196975"/>
            <a:ext cx="2209800" cy="2447925"/>
          </a:xfrm>
          <a:custGeom>
            <a:avLst/>
            <a:gdLst/>
            <a:ahLst/>
            <a:cxnLst/>
            <a:rect l="l" t="t" r="r" b="b"/>
            <a:pathLst>
              <a:path w="2209800" h="2447925">
                <a:moveTo>
                  <a:pt x="1143000" y="0"/>
                </a:moveTo>
                <a:lnTo>
                  <a:pt x="1320800" y="0"/>
                </a:lnTo>
                <a:lnTo>
                  <a:pt x="1587500" y="0"/>
                </a:lnTo>
                <a:lnTo>
                  <a:pt x="2209800" y="0"/>
                </a:lnTo>
                <a:lnTo>
                  <a:pt x="2209800" y="266700"/>
                </a:lnTo>
                <a:lnTo>
                  <a:pt x="2209800" y="381000"/>
                </a:lnTo>
                <a:lnTo>
                  <a:pt x="2209800" y="457200"/>
                </a:lnTo>
                <a:lnTo>
                  <a:pt x="1587500" y="457200"/>
                </a:lnTo>
                <a:lnTo>
                  <a:pt x="0" y="2447925"/>
                </a:lnTo>
                <a:lnTo>
                  <a:pt x="1320800" y="457200"/>
                </a:lnTo>
                <a:lnTo>
                  <a:pt x="1143000" y="457200"/>
                </a:lnTo>
                <a:lnTo>
                  <a:pt x="1143000" y="381000"/>
                </a:lnTo>
                <a:lnTo>
                  <a:pt x="1143000" y="266700"/>
                </a:lnTo>
                <a:lnTo>
                  <a:pt x="11430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8600" y="5791200"/>
            <a:ext cx="8534400" cy="381000"/>
          </a:xfrm>
          <a:custGeom>
            <a:avLst/>
            <a:gdLst/>
            <a:ahLst/>
            <a:cxnLst/>
            <a:rect l="l" t="t" r="r" b="b"/>
            <a:pathLst>
              <a:path w="8534400" h="381000">
                <a:moveTo>
                  <a:pt x="336245" y="0"/>
                </a:moveTo>
                <a:lnTo>
                  <a:pt x="0" y="190500"/>
                </a:lnTo>
                <a:lnTo>
                  <a:pt x="336245" y="381000"/>
                </a:lnTo>
                <a:lnTo>
                  <a:pt x="336245" y="285750"/>
                </a:lnTo>
                <a:lnTo>
                  <a:pt x="8366252" y="285750"/>
                </a:lnTo>
                <a:lnTo>
                  <a:pt x="8534400" y="190500"/>
                </a:lnTo>
                <a:lnTo>
                  <a:pt x="8366252" y="95250"/>
                </a:lnTo>
                <a:lnTo>
                  <a:pt x="336245" y="95250"/>
                </a:lnTo>
                <a:lnTo>
                  <a:pt x="336245" y="0"/>
                </a:lnTo>
                <a:close/>
              </a:path>
              <a:path w="8534400" h="381000">
                <a:moveTo>
                  <a:pt x="8366252" y="285750"/>
                </a:moveTo>
                <a:lnTo>
                  <a:pt x="8198104" y="285750"/>
                </a:lnTo>
                <a:lnTo>
                  <a:pt x="8198104" y="381000"/>
                </a:lnTo>
                <a:lnTo>
                  <a:pt x="8366252" y="285750"/>
                </a:lnTo>
                <a:close/>
              </a:path>
              <a:path w="8534400" h="381000">
                <a:moveTo>
                  <a:pt x="8198104" y="0"/>
                </a:moveTo>
                <a:lnTo>
                  <a:pt x="8198104" y="95250"/>
                </a:lnTo>
                <a:lnTo>
                  <a:pt x="8366252" y="95250"/>
                </a:lnTo>
                <a:lnTo>
                  <a:pt x="8198104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28600" y="5791200"/>
            <a:ext cx="8534400" cy="381000"/>
          </a:xfrm>
          <a:custGeom>
            <a:avLst/>
            <a:gdLst/>
            <a:ahLst/>
            <a:cxnLst/>
            <a:rect l="l" t="t" r="r" b="b"/>
            <a:pathLst>
              <a:path w="8534400" h="381000">
                <a:moveTo>
                  <a:pt x="0" y="190500"/>
                </a:moveTo>
                <a:lnTo>
                  <a:pt x="336245" y="0"/>
                </a:lnTo>
                <a:lnTo>
                  <a:pt x="336245" y="95250"/>
                </a:lnTo>
                <a:lnTo>
                  <a:pt x="8198104" y="95250"/>
                </a:lnTo>
                <a:lnTo>
                  <a:pt x="8198104" y="0"/>
                </a:lnTo>
                <a:lnTo>
                  <a:pt x="8534400" y="190500"/>
                </a:lnTo>
                <a:lnTo>
                  <a:pt x="8198104" y="381000"/>
                </a:lnTo>
                <a:lnTo>
                  <a:pt x="8198104" y="285750"/>
                </a:lnTo>
                <a:lnTo>
                  <a:pt x="336245" y="285750"/>
                </a:lnTo>
                <a:lnTo>
                  <a:pt x="336245" y="381000"/>
                </a:lnTo>
                <a:lnTo>
                  <a:pt x="0" y="1905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962400" y="3962400"/>
            <a:ext cx="304800" cy="1905000"/>
          </a:xfrm>
          <a:custGeom>
            <a:avLst/>
            <a:gdLst/>
            <a:ahLst/>
            <a:cxnLst/>
            <a:rect l="l" t="t" r="r" b="b"/>
            <a:pathLst>
              <a:path w="304800" h="1905000">
                <a:moveTo>
                  <a:pt x="304800" y="1660969"/>
                </a:moveTo>
                <a:lnTo>
                  <a:pt x="0" y="1660969"/>
                </a:lnTo>
                <a:lnTo>
                  <a:pt x="152400" y="1905000"/>
                </a:lnTo>
                <a:lnTo>
                  <a:pt x="304800" y="1660969"/>
                </a:lnTo>
                <a:close/>
              </a:path>
              <a:path w="304800" h="1905000">
                <a:moveTo>
                  <a:pt x="228600" y="0"/>
                </a:moveTo>
                <a:lnTo>
                  <a:pt x="76200" y="0"/>
                </a:lnTo>
                <a:lnTo>
                  <a:pt x="76200" y="1660969"/>
                </a:lnTo>
                <a:lnTo>
                  <a:pt x="228600" y="1660969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962400" y="3962400"/>
            <a:ext cx="304800" cy="1905000"/>
          </a:xfrm>
          <a:custGeom>
            <a:avLst/>
            <a:gdLst/>
            <a:ahLst/>
            <a:cxnLst/>
            <a:rect l="l" t="t" r="r" b="b"/>
            <a:pathLst>
              <a:path w="304800" h="1905000">
                <a:moveTo>
                  <a:pt x="0" y="1660969"/>
                </a:moveTo>
                <a:lnTo>
                  <a:pt x="76200" y="1660969"/>
                </a:lnTo>
                <a:lnTo>
                  <a:pt x="76200" y="0"/>
                </a:lnTo>
                <a:lnTo>
                  <a:pt x="228600" y="0"/>
                </a:lnTo>
                <a:lnTo>
                  <a:pt x="228600" y="1660969"/>
                </a:lnTo>
                <a:lnTo>
                  <a:pt x="304800" y="1660969"/>
                </a:lnTo>
                <a:lnTo>
                  <a:pt x="152400" y="1905000"/>
                </a:lnTo>
                <a:lnTo>
                  <a:pt x="0" y="166096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239000" y="4038600"/>
            <a:ext cx="304800" cy="1828800"/>
          </a:xfrm>
          <a:custGeom>
            <a:avLst/>
            <a:gdLst/>
            <a:ahLst/>
            <a:cxnLst/>
            <a:rect l="l" t="t" r="r" b="b"/>
            <a:pathLst>
              <a:path w="304800" h="1828800">
                <a:moveTo>
                  <a:pt x="228600" y="234314"/>
                </a:moveTo>
                <a:lnTo>
                  <a:pt x="76200" y="234314"/>
                </a:lnTo>
                <a:lnTo>
                  <a:pt x="76200" y="1828800"/>
                </a:lnTo>
                <a:lnTo>
                  <a:pt x="228600" y="1828800"/>
                </a:lnTo>
                <a:lnTo>
                  <a:pt x="228600" y="234314"/>
                </a:lnTo>
                <a:close/>
              </a:path>
              <a:path w="304800" h="1828800">
                <a:moveTo>
                  <a:pt x="152400" y="0"/>
                </a:moveTo>
                <a:lnTo>
                  <a:pt x="0" y="234314"/>
                </a:lnTo>
                <a:lnTo>
                  <a:pt x="304800" y="234314"/>
                </a:lnTo>
                <a:lnTo>
                  <a:pt x="152400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239000" y="4038600"/>
            <a:ext cx="304800" cy="1828800"/>
          </a:xfrm>
          <a:custGeom>
            <a:avLst/>
            <a:gdLst/>
            <a:ahLst/>
            <a:cxnLst/>
            <a:rect l="l" t="t" r="r" b="b"/>
            <a:pathLst>
              <a:path w="304800" h="1828800">
                <a:moveTo>
                  <a:pt x="0" y="234314"/>
                </a:moveTo>
                <a:lnTo>
                  <a:pt x="76200" y="234314"/>
                </a:lnTo>
                <a:lnTo>
                  <a:pt x="76200" y="1828800"/>
                </a:lnTo>
                <a:lnTo>
                  <a:pt x="228600" y="1828800"/>
                </a:lnTo>
                <a:lnTo>
                  <a:pt x="228600" y="234314"/>
                </a:lnTo>
                <a:lnTo>
                  <a:pt x="304800" y="234314"/>
                </a:lnTo>
                <a:lnTo>
                  <a:pt x="152400" y="0"/>
                </a:lnTo>
                <a:lnTo>
                  <a:pt x="0" y="23431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138676" y="1600200"/>
            <a:ext cx="1805305" cy="2470150"/>
          </a:xfrm>
          <a:custGeom>
            <a:avLst/>
            <a:gdLst/>
            <a:ahLst/>
            <a:cxnLst/>
            <a:rect l="l" t="t" r="r" b="b"/>
            <a:pathLst>
              <a:path w="1805304" h="2470150">
                <a:moveTo>
                  <a:pt x="1182624" y="457200"/>
                </a:moveTo>
                <a:lnTo>
                  <a:pt x="915924" y="457200"/>
                </a:lnTo>
                <a:lnTo>
                  <a:pt x="0" y="2470150"/>
                </a:lnTo>
                <a:lnTo>
                  <a:pt x="1182624" y="457200"/>
                </a:lnTo>
                <a:close/>
              </a:path>
              <a:path w="1805304" h="2470150">
                <a:moveTo>
                  <a:pt x="1804924" y="0"/>
                </a:moveTo>
                <a:lnTo>
                  <a:pt x="738124" y="0"/>
                </a:lnTo>
                <a:lnTo>
                  <a:pt x="738124" y="457200"/>
                </a:lnTo>
                <a:lnTo>
                  <a:pt x="1804924" y="457200"/>
                </a:lnTo>
                <a:lnTo>
                  <a:pt x="1804924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138676" y="1600200"/>
            <a:ext cx="1805305" cy="2470150"/>
          </a:xfrm>
          <a:custGeom>
            <a:avLst/>
            <a:gdLst/>
            <a:ahLst/>
            <a:cxnLst/>
            <a:rect l="l" t="t" r="r" b="b"/>
            <a:pathLst>
              <a:path w="1805304" h="2470150">
                <a:moveTo>
                  <a:pt x="738124" y="0"/>
                </a:moveTo>
                <a:lnTo>
                  <a:pt x="915924" y="0"/>
                </a:lnTo>
                <a:lnTo>
                  <a:pt x="1182624" y="0"/>
                </a:lnTo>
                <a:lnTo>
                  <a:pt x="1804924" y="0"/>
                </a:lnTo>
                <a:lnTo>
                  <a:pt x="1804924" y="266700"/>
                </a:lnTo>
                <a:lnTo>
                  <a:pt x="1804924" y="381000"/>
                </a:lnTo>
                <a:lnTo>
                  <a:pt x="1804924" y="457200"/>
                </a:lnTo>
                <a:lnTo>
                  <a:pt x="1182624" y="457200"/>
                </a:lnTo>
                <a:lnTo>
                  <a:pt x="0" y="2470150"/>
                </a:lnTo>
                <a:lnTo>
                  <a:pt x="915924" y="457200"/>
                </a:lnTo>
                <a:lnTo>
                  <a:pt x="738124" y="457200"/>
                </a:lnTo>
                <a:lnTo>
                  <a:pt x="738124" y="381000"/>
                </a:lnTo>
                <a:lnTo>
                  <a:pt x="738124" y="266700"/>
                </a:lnTo>
                <a:lnTo>
                  <a:pt x="73812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28600" y="5791200"/>
            <a:ext cx="8534400" cy="381000"/>
          </a:xfrm>
          <a:custGeom>
            <a:avLst/>
            <a:gdLst/>
            <a:ahLst/>
            <a:cxnLst/>
            <a:rect l="l" t="t" r="r" b="b"/>
            <a:pathLst>
              <a:path w="8534400" h="381000">
                <a:moveTo>
                  <a:pt x="336245" y="0"/>
                </a:moveTo>
                <a:lnTo>
                  <a:pt x="0" y="190500"/>
                </a:lnTo>
                <a:lnTo>
                  <a:pt x="336245" y="381000"/>
                </a:lnTo>
                <a:lnTo>
                  <a:pt x="336245" y="285750"/>
                </a:lnTo>
                <a:lnTo>
                  <a:pt x="8366252" y="285750"/>
                </a:lnTo>
                <a:lnTo>
                  <a:pt x="8534400" y="190500"/>
                </a:lnTo>
                <a:lnTo>
                  <a:pt x="8366252" y="95250"/>
                </a:lnTo>
                <a:lnTo>
                  <a:pt x="336245" y="95250"/>
                </a:lnTo>
                <a:lnTo>
                  <a:pt x="336245" y="0"/>
                </a:lnTo>
                <a:close/>
              </a:path>
              <a:path w="8534400" h="381000">
                <a:moveTo>
                  <a:pt x="8366252" y="285750"/>
                </a:moveTo>
                <a:lnTo>
                  <a:pt x="8198104" y="285750"/>
                </a:lnTo>
                <a:lnTo>
                  <a:pt x="8198104" y="381000"/>
                </a:lnTo>
                <a:lnTo>
                  <a:pt x="8366252" y="285750"/>
                </a:lnTo>
                <a:close/>
              </a:path>
              <a:path w="8534400" h="381000">
                <a:moveTo>
                  <a:pt x="8198104" y="0"/>
                </a:moveTo>
                <a:lnTo>
                  <a:pt x="8198104" y="95250"/>
                </a:lnTo>
                <a:lnTo>
                  <a:pt x="8366252" y="95250"/>
                </a:lnTo>
                <a:lnTo>
                  <a:pt x="8198104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28600" y="5791200"/>
            <a:ext cx="8534400" cy="381000"/>
          </a:xfrm>
          <a:custGeom>
            <a:avLst/>
            <a:gdLst/>
            <a:ahLst/>
            <a:cxnLst/>
            <a:rect l="l" t="t" r="r" b="b"/>
            <a:pathLst>
              <a:path w="8534400" h="381000">
                <a:moveTo>
                  <a:pt x="0" y="190500"/>
                </a:moveTo>
                <a:lnTo>
                  <a:pt x="336245" y="0"/>
                </a:lnTo>
                <a:lnTo>
                  <a:pt x="336245" y="95250"/>
                </a:lnTo>
                <a:lnTo>
                  <a:pt x="8198104" y="95250"/>
                </a:lnTo>
                <a:lnTo>
                  <a:pt x="8198104" y="0"/>
                </a:lnTo>
                <a:lnTo>
                  <a:pt x="8534400" y="190500"/>
                </a:lnTo>
                <a:lnTo>
                  <a:pt x="8198104" y="381000"/>
                </a:lnTo>
                <a:lnTo>
                  <a:pt x="8198104" y="285750"/>
                </a:lnTo>
                <a:lnTo>
                  <a:pt x="336245" y="285750"/>
                </a:lnTo>
                <a:lnTo>
                  <a:pt x="336245" y="381000"/>
                </a:lnTo>
                <a:lnTo>
                  <a:pt x="0" y="1905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962400" y="3962400"/>
            <a:ext cx="304800" cy="1905000"/>
          </a:xfrm>
          <a:custGeom>
            <a:avLst/>
            <a:gdLst/>
            <a:ahLst/>
            <a:cxnLst/>
            <a:rect l="l" t="t" r="r" b="b"/>
            <a:pathLst>
              <a:path w="304800" h="1905000">
                <a:moveTo>
                  <a:pt x="228600" y="244094"/>
                </a:moveTo>
                <a:lnTo>
                  <a:pt x="76200" y="244094"/>
                </a:lnTo>
                <a:lnTo>
                  <a:pt x="76200" y="1905000"/>
                </a:lnTo>
                <a:lnTo>
                  <a:pt x="228600" y="1905000"/>
                </a:lnTo>
                <a:lnTo>
                  <a:pt x="228600" y="244094"/>
                </a:lnTo>
                <a:close/>
              </a:path>
              <a:path w="304800" h="1905000">
                <a:moveTo>
                  <a:pt x="152400" y="0"/>
                </a:moveTo>
                <a:lnTo>
                  <a:pt x="0" y="244094"/>
                </a:lnTo>
                <a:lnTo>
                  <a:pt x="304800" y="244094"/>
                </a:lnTo>
                <a:lnTo>
                  <a:pt x="152400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962400" y="3962400"/>
            <a:ext cx="304800" cy="1905000"/>
          </a:xfrm>
          <a:custGeom>
            <a:avLst/>
            <a:gdLst/>
            <a:ahLst/>
            <a:cxnLst/>
            <a:rect l="l" t="t" r="r" b="b"/>
            <a:pathLst>
              <a:path w="304800" h="1905000">
                <a:moveTo>
                  <a:pt x="0" y="244094"/>
                </a:moveTo>
                <a:lnTo>
                  <a:pt x="76200" y="244094"/>
                </a:lnTo>
                <a:lnTo>
                  <a:pt x="76200" y="1905000"/>
                </a:lnTo>
                <a:lnTo>
                  <a:pt x="228600" y="1905000"/>
                </a:lnTo>
                <a:lnTo>
                  <a:pt x="228600" y="244094"/>
                </a:lnTo>
                <a:lnTo>
                  <a:pt x="304800" y="244094"/>
                </a:lnTo>
                <a:lnTo>
                  <a:pt x="152400" y="0"/>
                </a:lnTo>
                <a:lnTo>
                  <a:pt x="0" y="24409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239000" y="4038600"/>
            <a:ext cx="304800" cy="1828800"/>
          </a:xfrm>
          <a:custGeom>
            <a:avLst/>
            <a:gdLst/>
            <a:ahLst/>
            <a:cxnLst/>
            <a:rect l="l" t="t" r="r" b="b"/>
            <a:pathLst>
              <a:path w="304800" h="1828800">
                <a:moveTo>
                  <a:pt x="304800" y="1594523"/>
                </a:moveTo>
                <a:lnTo>
                  <a:pt x="0" y="1594523"/>
                </a:lnTo>
                <a:lnTo>
                  <a:pt x="152400" y="1828800"/>
                </a:lnTo>
                <a:lnTo>
                  <a:pt x="304800" y="1594523"/>
                </a:lnTo>
                <a:close/>
              </a:path>
              <a:path w="304800" h="1828800">
                <a:moveTo>
                  <a:pt x="228600" y="0"/>
                </a:moveTo>
                <a:lnTo>
                  <a:pt x="76200" y="0"/>
                </a:lnTo>
                <a:lnTo>
                  <a:pt x="76200" y="1594523"/>
                </a:lnTo>
                <a:lnTo>
                  <a:pt x="228600" y="1594523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239000" y="4038600"/>
            <a:ext cx="304800" cy="1828800"/>
          </a:xfrm>
          <a:custGeom>
            <a:avLst/>
            <a:gdLst/>
            <a:ahLst/>
            <a:cxnLst/>
            <a:rect l="l" t="t" r="r" b="b"/>
            <a:pathLst>
              <a:path w="304800" h="1828800">
                <a:moveTo>
                  <a:pt x="0" y="1594523"/>
                </a:moveTo>
                <a:lnTo>
                  <a:pt x="76200" y="1594523"/>
                </a:lnTo>
                <a:lnTo>
                  <a:pt x="76200" y="0"/>
                </a:lnTo>
                <a:lnTo>
                  <a:pt x="228600" y="0"/>
                </a:lnTo>
                <a:lnTo>
                  <a:pt x="228600" y="1594523"/>
                </a:lnTo>
                <a:lnTo>
                  <a:pt x="304800" y="1594523"/>
                </a:lnTo>
                <a:lnTo>
                  <a:pt x="152400" y="1828800"/>
                </a:lnTo>
                <a:lnTo>
                  <a:pt x="0" y="159452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4197858" y="4187190"/>
            <a:ext cx="5988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295" dirty="0">
                <a:latin typeface="Trebuchet MS"/>
                <a:cs typeface="Trebuchet MS"/>
              </a:rPr>
              <a:t>WORIKTE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4138676" y="1600200"/>
            <a:ext cx="1805305" cy="2470150"/>
          </a:xfrm>
          <a:custGeom>
            <a:avLst/>
            <a:gdLst/>
            <a:ahLst/>
            <a:cxnLst/>
            <a:rect l="l" t="t" r="r" b="b"/>
            <a:pathLst>
              <a:path w="1805304" h="2470150">
                <a:moveTo>
                  <a:pt x="1182624" y="457200"/>
                </a:moveTo>
                <a:lnTo>
                  <a:pt x="915924" y="457200"/>
                </a:lnTo>
                <a:lnTo>
                  <a:pt x="0" y="2470150"/>
                </a:lnTo>
                <a:lnTo>
                  <a:pt x="1182624" y="457200"/>
                </a:lnTo>
                <a:close/>
              </a:path>
              <a:path w="1805304" h="2470150">
                <a:moveTo>
                  <a:pt x="1804924" y="0"/>
                </a:moveTo>
                <a:lnTo>
                  <a:pt x="738124" y="0"/>
                </a:lnTo>
                <a:lnTo>
                  <a:pt x="738124" y="457200"/>
                </a:lnTo>
                <a:lnTo>
                  <a:pt x="1804924" y="457200"/>
                </a:lnTo>
                <a:lnTo>
                  <a:pt x="1804924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138676" y="1600200"/>
            <a:ext cx="1805305" cy="2470150"/>
          </a:xfrm>
          <a:custGeom>
            <a:avLst/>
            <a:gdLst/>
            <a:ahLst/>
            <a:cxnLst/>
            <a:rect l="l" t="t" r="r" b="b"/>
            <a:pathLst>
              <a:path w="1805304" h="2470150">
                <a:moveTo>
                  <a:pt x="738124" y="0"/>
                </a:moveTo>
                <a:lnTo>
                  <a:pt x="915924" y="0"/>
                </a:lnTo>
                <a:lnTo>
                  <a:pt x="1182624" y="0"/>
                </a:lnTo>
                <a:lnTo>
                  <a:pt x="1804924" y="0"/>
                </a:lnTo>
                <a:lnTo>
                  <a:pt x="1804924" y="266700"/>
                </a:lnTo>
                <a:lnTo>
                  <a:pt x="1804924" y="381000"/>
                </a:lnTo>
                <a:lnTo>
                  <a:pt x="1804924" y="457200"/>
                </a:lnTo>
                <a:lnTo>
                  <a:pt x="1182624" y="457200"/>
                </a:lnTo>
                <a:lnTo>
                  <a:pt x="0" y="2470150"/>
                </a:lnTo>
                <a:lnTo>
                  <a:pt x="915924" y="457200"/>
                </a:lnTo>
                <a:lnTo>
                  <a:pt x="738124" y="457200"/>
                </a:lnTo>
                <a:lnTo>
                  <a:pt x="738124" y="381000"/>
                </a:lnTo>
                <a:lnTo>
                  <a:pt x="738124" y="266700"/>
                </a:lnTo>
                <a:lnTo>
                  <a:pt x="73812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4911978" y="1124854"/>
            <a:ext cx="918844" cy="83248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2000" i="1" dirty="0">
                <a:latin typeface="Trebuchet MS"/>
                <a:cs typeface="Trebuchet MS"/>
              </a:rPr>
              <a:t>Passo</a:t>
            </a:r>
            <a:r>
              <a:rPr sz="2000" i="1" spc="-105" dirty="0">
                <a:latin typeface="Trebuchet MS"/>
                <a:cs typeface="Trebuchet MS"/>
              </a:rPr>
              <a:t> </a:t>
            </a:r>
            <a:r>
              <a:rPr sz="2000" i="1" spc="-200" dirty="0">
                <a:latin typeface="Trebuchet MS"/>
                <a:cs typeface="Trebuchet MS"/>
              </a:rPr>
              <a:t>1</a:t>
            </a:r>
            <a:r>
              <a:rPr sz="2700" i="1" spc="-300" baseline="26234" dirty="0">
                <a:latin typeface="Trebuchet MS"/>
                <a:cs typeface="Trebuchet MS"/>
              </a:rPr>
              <a:t>0</a:t>
            </a:r>
            <a:endParaRPr sz="2700" baseline="26234">
              <a:latin typeface="Trebuchet MS"/>
              <a:cs typeface="Trebuchet MS"/>
            </a:endParaRPr>
          </a:p>
          <a:p>
            <a:pPr marL="57150">
              <a:lnSpc>
                <a:spcPct val="100000"/>
              </a:lnSpc>
              <a:spcBef>
                <a:spcPts val="780"/>
              </a:spcBef>
            </a:pPr>
            <a:r>
              <a:rPr sz="2000" i="1" dirty="0">
                <a:latin typeface="Trebuchet MS"/>
                <a:cs typeface="Trebuchet MS"/>
              </a:rPr>
              <a:t>Passo</a:t>
            </a:r>
            <a:r>
              <a:rPr sz="2000" i="1" spc="-105" dirty="0">
                <a:latin typeface="Trebuchet MS"/>
                <a:cs typeface="Trebuchet MS"/>
              </a:rPr>
              <a:t> </a:t>
            </a:r>
            <a:r>
              <a:rPr sz="2000" i="1" spc="-525" dirty="0">
                <a:latin typeface="Trebuchet MS"/>
                <a:cs typeface="Trebuchet MS"/>
              </a:rPr>
              <a:t>35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60350" y="5327650"/>
            <a:ext cx="8534400" cy="381000"/>
          </a:xfrm>
          <a:custGeom>
            <a:avLst/>
            <a:gdLst/>
            <a:ahLst/>
            <a:cxnLst/>
            <a:rect l="l" t="t" r="r" b="b"/>
            <a:pathLst>
              <a:path w="8534400" h="381000">
                <a:moveTo>
                  <a:pt x="336245" y="0"/>
                </a:moveTo>
                <a:lnTo>
                  <a:pt x="0" y="190500"/>
                </a:lnTo>
                <a:lnTo>
                  <a:pt x="336245" y="381000"/>
                </a:lnTo>
                <a:lnTo>
                  <a:pt x="336245" y="285750"/>
                </a:lnTo>
                <a:lnTo>
                  <a:pt x="8366252" y="285750"/>
                </a:lnTo>
                <a:lnTo>
                  <a:pt x="8534400" y="190500"/>
                </a:lnTo>
                <a:lnTo>
                  <a:pt x="8366252" y="95250"/>
                </a:lnTo>
                <a:lnTo>
                  <a:pt x="336245" y="95250"/>
                </a:lnTo>
                <a:lnTo>
                  <a:pt x="336245" y="0"/>
                </a:lnTo>
                <a:close/>
              </a:path>
              <a:path w="8534400" h="381000">
                <a:moveTo>
                  <a:pt x="8366252" y="285750"/>
                </a:moveTo>
                <a:lnTo>
                  <a:pt x="8198104" y="285750"/>
                </a:lnTo>
                <a:lnTo>
                  <a:pt x="8198104" y="381000"/>
                </a:lnTo>
                <a:lnTo>
                  <a:pt x="8366252" y="285750"/>
                </a:lnTo>
                <a:close/>
              </a:path>
              <a:path w="8534400" h="381000">
                <a:moveTo>
                  <a:pt x="8198104" y="0"/>
                </a:moveTo>
                <a:lnTo>
                  <a:pt x="8198104" y="95250"/>
                </a:lnTo>
                <a:lnTo>
                  <a:pt x="8366252" y="95250"/>
                </a:lnTo>
                <a:lnTo>
                  <a:pt x="8198104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60350" y="5327650"/>
            <a:ext cx="8534400" cy="381000"/>
          </a:xfrm>
          <a:custGeom>
            <a:avLst/>
            <a:gdLst/>
            <a:ahLst/>
            <a:cxnLst/>
            <a:rect l="l" t="t" r="r" b="b"/>
            <a:pathLst>
              <a:path w="8534400" h="381000">
                <a:moveTo>
                  <a:pt x="0" y="190500"/>
                </a:moveTo>
                <a:lnTo>
                  <a:pt x="336245" y="0"/>
                </a:lnTo>
                <a:lnTo>
                  <a:pt x="336245" y="95250"/>
                </a:lnTo>
                <a:lnTo>
                  <a:pt x="8198104" y="95250"/>
                </a:lnTo>
                <a:lnTo>
                  <a:pt x="8198104" y="0"/>
                </a:lnTo>
                <a:lnTo>
                  <a:pt x="8534400" y="190500"/>
                </a:lnTo>
                <a:lnTo>
                  <a:pt x="8198104" y="381000"/>
                </a:lnTo>
                <a:lnTo>
                  <a:pt x="8198104" y="285750"/>
                </a:lnTo>
                <a:lnTo>
                  <a:pt x="336245" y="285750"/>
                </a:lnTo>
                <a:lnTo>
                  <a:pt x="336245" y="381000"/>
                </a:lnTo>
                <a:lnTo>
                  <a:pt x="0" y="1905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98550" y="3879850"/>
            <a:ext cx="304800" cy="1524000"/>
          </a:xfrm>
          <a:custGeom>
            <a:avLst/>
            <a:gdLst/>
            <a:ahLst/>
            <a:cxnLst/>
            <a:rect l="l" t="t" r="r" b="b"/>
            <a:pathLst>
              <a:path w="304800" h="1524000">
                <a:moveTo>
                  <a:pt x="304800" y="1328801"/>
                </a:moveTo>
                <a:lnTo>
                  <a:pt x="0" y="1328801"/>
                </a:lnTo>
                <a:lnTo>
                  <a:pt x="152400" y="1524000"/>
                </a:lnTo>
                <a:lnTo>
                  <a:pt x="304800" y="1328801"/>
                </a:lnTo>
                <a:close/>
              </a:path>
              <a:path w="304800" h="1524000">
                <a:moveTo>
                  <a:pt x="228600" y="0"/>
                </a:moveTo>
                <a:lnTo>
                  <a:pt x="76200" y="0"/>
                </a:lnTo>
                <a:lnTo>
                  <a:pt x="76200" y="1328801"/>
                </a:lnTo>
                <a:lnTo>
                  <a:pt x="228600" y="1328801"/>
                </a:lnTo>
                <a:lnTo>
                  <a:pt x="22860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98550" y="3879850"/>
            <a:ext cx="304800" cy="1524000"/>
          </a:xfrm>
          <a:custGeom>
            <a:avLst/>
            <a:gdLst/>
            <a:ahLst/>
            <a:cxnLst/>
            <a:rect l="l" t="t" r="r" b="b"/>
            <a:pathLst>
              <a:path w="304800" h="1524000">
                <a:moveTo>
                  <a:pt x="0" y="1328801"/>
                </a:moveTo>
                <a:lnTo>
                  <a:pt x="76200" y="1328801"/>
                </a:lnTo>
                <a:lnTo>
                  <a:pt x="76200" y="0"/>
                </a:lnTo>
                <a:lnTo>
                  <a:pt x="228600" y="0"/>
                </a:lnTo>
                <a:lnTo>
                  <a:pt x="228600" y="1328801"/>
                </a:lnTo>
                <a:lnTo>
                  <a:pt x="304800" y="1328801"/>
                </a:lnTo>
                <a:lnTo>
                  <a:pt x="152400" y="1524000"/>
                </a:lnTo>
                <a:lnTo>
                  <a:pt x="0" y="132880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965950" y="4032250"/>
            <a:ext cx="304800" cy="1371600"/>
          </a:xfrm>
          <a:custGeom>
            <a:avLst/>
            <a:gdLst/>
            <a:ahLst/>
            <a:cxnLst/>
            <a:rect l="l" t="t" r="r" b="b"/>
            <a:pathLst>
              <a:path w="304800" h="1371600">
                <a:moveTo>
                  <a:pt x="223900" y="200025"/>
                </a:moveTo>
                <a:lnTo>
                  <a:pt x="80899" y="200025"/>
                </a:lnTo>
                <a:lnTo>
                  <a:pt x="80899" y="1371600"/>
                </a:lnTo>
                <a:lnTo>
                  <a:pt x="223900" y="1371600"/>
                </a:lnTo>
                <a:lnTo>
                  <a:pt x="223900" y="200025"/>
                </a:lnTo>
                <a:close/>
              </a:path>
              <a:path w="304800" h="1371600">
                <a:moveTo>
                  <a:pt x="152400" y="0"/>
                </a:moveTo>
                <a:lnTo>
                  <a:pt x="0" y="200025"/>
                </a:lnTo>
                <a:lnTo>
                  <a:pt x="304800" y="200025"/>
                </a:lnTo>
                <a:lnTo>
                  <a:pt x="15240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965950" y="4032250"/>
            <a:ext cx="304800" cy="1371600"/>
          </a:xfrm>
          <a:custGeom>
            <a:avLst/>
            <a:gdLst/>
            <a:ahLst/>
            <a:cxnLst/>
            <a:rect l="l" t="t" r="r" b="b"/>
            <a:pathLst>
              <a:path w="304800" h="1371600">
                <a:moveTo>
                  <a:pt x="0" y="200025"/>
                </a:moveTo>
                <a:lnTo>
                  <a:pt x="80899" y="200025"/>
                </a:lnTo>
                <a:lnTo>
                  <a:pt x="80899" y="1371600"/>
                </a:lnTo>
                <a:lnTo>
                  <a:pt x="223900" y="1371600"/>
                </a:lnTo>
                <a:lnTo>
                  <a:pt x="223900" y="200025"/>
                </a:lnTo>
                <a:lnTo>
                  <a:pt x="304800" y="200025"/>
                </a:lnTo>
                <a:lnTo>
                  <a:pt x="152400" y="0"/>
                </a:lnTo>
                <a:lnTo>
                  <a:pt x="0" y="2000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93750" y="3533775"/>
            <a:ext cx="990600" cy="346075"/>
          </a:xfrm>
          <a:custGeom>
            <a:avLst/>
            <a:gdLst/>
            <a:ahLst/>
            <a:cxnLst/>
            <a:rect l="l" t="t" r="r" b="b"/>
            <a:pathLst>
              <a:path w="990600" h="346075">
                <a:moveTo>
                  <a:pt x="0" y="346075"/>
                </a:moveTo>
                <a:lnTo>
                  <a:pt x="990600" y="346075"/>
                </a:lnTo>
                <a:lnTo>
                  <a:pt x="990600" y="0"/>
                </a:lnTo>
                <a:lnTo>
                  <a:pt x="0" y="0"/>
                </a:lnTo>
                <a:lnTo>
                  <a:pt x="0" y="346075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93750" y="3533775"/>
            <a:ext cx="990600" cy="346075"/>
          </a:xfrm>
          <a:custGeom>
            <a:avLst/>
            <a:gdLst/>
            <a:ahLst/>
            <a:cxnLst/>
            <a:rect l="l" t="t" r="r" b="b"/>
            <a:pathLst>
              <a:path w="990600" h="346075">
                <a:moveTo>
                  <a:pt x="0" y="346075"/>
                </a:moveTo>
                <a:lnTo>
                  <a:pt x="990600" y="346075"/>
                </a:lnTo>
                <a:lnTo>
                  <a:pt x="990600" y="0"/>
                </a:lnTo>
                <a:lnTo>
                  <a:pt x="0" y="0"/>
                </a:lnTo>
                <a:lnTo>
                  <a:pt x="0" y="3460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1169009" y="3561715"/>
            <a:ext cx="2387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Trebuchet MS"/>
                <a:cs typeface="Trebuchet MS"/>
              </a:rPr>
              <a:t>70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184150" y="908050"/>
            <a:ext cx="1066800" cy="2701925"/>
          </a:xfrm>
          <a:custGeom>
            <a:avLst/>
            <a:gdLst/>
            <a:ahLst/>
            <a:cxnLst/>
            <a:rect l="l" t="t" r="r" b="b"/>
            <a:pathLst>
              <a:path w="1066800" h="2701925">
                <a:moveTo>
                  <a:pt x="889000" y="457200"/>
                </a:moveTo>
                <a:lnTo>
                  <a:pt x="622300" y="457200"/>
                </a:lnTo>
                <a:lnTo>
                  <a:pt x="742962" y="2701925"/>
                </a:lnTo>
                <a:lnTo>
                  <a:pt x="889000" y="457200"/>
                </a:lnTo>
                <a:close/>
              </a:path>
              <a:path w="1066800" h="2701925">
                <a:moveTo>
                  <a:pt x="1066800" y="0"/>
                </a:moveTo>
                <a:lnTo>
                  <a:pt x="0" y="0"/>
                </a:lnTo>
                <a:lnTo>
                  <a:pt x="0" y="457200"/>
                </a:lnTo>
                <a:lnTo>
                  <a:pt x="1066800" y="457200"/>
                </a:lnTo>
                <a:lnTo>
                  <a:pt x="10668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84150" y="908050"/>
            <a:ext cx="1066800" cy="2701925"/>
          </a:xfrm>
          <a:custGeom>
            <a:avLst/>
            <a:gdLst/>
            <a:ahLst/>
            <a:cxnLst/>
            <a:rect l="l" t="t" r="r" b="b"/>
            <a:pathLst>
              <a:path w="1066800" h="2701925">
                <a:moveTo>
                  <a:pt x="0" y="0"/>
                </a:moveTo>
                <a:lnTo>
                  <a:pt x="622300" y="0"/>
                </a:lnTo>
                <a:lnTo>
                  <a:pt x="889000" y="0"/>
                </a:lnTo>
                <a:lnTo>
                  <a:pt x="1066800" y="0"/>
                </a:lnTo>
                <a:lnTo>
                  <a:pt x="1066800" y="266700"/>
                </a:lnTo>
                <a:lnTo>
                  <a:pt x="1066800" y="381000"/>
                </a:lnTo>
                <a:lnTo>
                  <a:pt x="1066800" y="457200"/>
                </a:lnTo>
                <a:lnTo>
                  <a:pt x="889000" y="457200"/>
                </a:lnTo>
                <a:lnTo>
                  <a:pt x="742962" y="2701925"/>
                </a:lnTo>
                <a:lnTo>
                  <a:pt x="622300" y="457200"/>
                </a:lnTo>
                <a:lnTo>
                  <a:pt x="0" y="457200"/>
                </a:lnTo>
                <a:lnTo>
                  <a:pt x="0" y="3810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262839" y="933703"/>
            <a:ext cx="84899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Trebuchet MS"/>
                <a:cs typeface="Trebuchet MS"/>
              </a:rPr>
              <a:t>Passo</a:t>
            </a:r>
            <a:r>
              <a:rPr sz="2000" i="1" spc="-95" dirty="0">
                <a:latin typeface="Trebuchet MS"/>
                <a:cs typeface="Trebuchet MS"/>
              </a:rPr>
              <a:t> </a:t>
            </a:r>
            <a:r>
              <a:rPr sz="2000" i="1" dirty="0">
                <a:latin typeface="Trebuchet MS"/>
                <a:cs typeface="Trebuchet MS"/>
              </a:rPr>
              <a:t>2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6908800" y="2590800"/>
            <a:ext cx="304800" cy="1447800"/>
          </a:xfrm>
          <a:custGeom>
            <a:avLst/>
            <a:gdLst/>
            <a:ahLst/>
            <a:cxnLst/>
            <a:rect l="l" t="t" r="r" b="b"/>
            <a:pathLst>
              <a:path w="304800" h="1447800">
                <a:moveTo>
                  <a:pt x="223900" y="211074"/>
                </a:moveTo>
                <a:lnTo>
                  <a:pt x="80899" y="211074"/>
                </a:lnTo>
                <a:lnTo>
                  <a:pt x="80899" y="1447800"/>
                </a:lnTo>
                <a:lnTo>
                  <a:pt x="223900" y="1447800"/>
                </a:lnTo>
                <a:lnTo>
                  <a:pt x="223900" y="211074"/>
                </a:lnTo>
                <a:close/>
              </a:path>
              <a:path w="304800" h="1447800">
                <a:moveTo>
                  <a:pt x="152400" y="0"/>
                </a:moveTo>
                <a:lnTo>
                  <a:pt x="0" y="211074"/>
                </a:lnTo>
                <a:lnTo>
                  <a:pt x="304800" y="211074"/>
                </a:lnTo>
                <a:lnTo>
                  <a:pt x="15240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908800" y="2590800"/>
            <a:ext cx="304800" cy="1447800"/>
          </a:xfrm>
          <a:custGeom>
            <a:avLst/>
            <a:gdLst/>
            <a:ahLst/>
            <a:cxnLst/>
            <a:rect l="l" t="t" r="r" b="b"/>
            <a:pathLst>
              <a:path w="304800" h="1447800">
                <a:moveTo>
                  <a:pt x="0" y="211074"/>
                </a:moveTo>
                <a:lnTo>
                  <a:pt x="80899" y="211074"/>
                </a:lnTo>
                <a:lnTo>
                  <a:pt x="80899" y="1447800"/>
                </a:lnTo>
                <a:lnTo>
                  <a:pt x="223900" y="1447800"/>
                </a:lnTo>
                <a:lnTo>
                  <a:pt x="223900" y="211074"/>
                </a:lnTo>
                <a:lnTo>
                  <a:pt x="304800" y="211074"/>
                </a:lnTo>
                <a:lnTo>
                  <a:pt x="152400" y="0"/>
                </a:lnTo>
                <a:lnTo>
                  <a:pt x="0" y="21107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003800" y="2971800"/>
            <a:ext cx="1951355" cy="457200"/>
          </a:xfrm>
          <a:custGeom>
            <a:avLst/>
            <a:gdLst/>
            <a:ahLst/>
            <a:cxnLst/>
            <a:rect l="l" t="t" r="r" b="b"/>
            <a:pathLst>
              <a:path w="1951354" h="457200">
                <a:moveTo>
                  <a:pt x="1066800" y="0"/>
                </a:moveTo>
                <a:lnTo>
                  <a:pt x="0" y="0"/>
                </a:lnTo>
                <a:lnTo>
                  <a:pt x="0" y="457200"/>
                </a:lnTo>
                <a:lnTo>
                  <a:pt x="1066800" y="457200"/>
                </a:lnTo>
                <a:lnTo>
                  <a:pt x="1066800" y="190500"/>
                </a:lnTo>
                <a:lnTo>
                  <a:pt x="1951101" y="109474"/>
                </a:lnTo>
                <a:lnTo>
                  <a:pt x="1066800" y="76200"/>
                </a:lnTo>
                <a:lnTo>
                  <a:pt x="10668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003800" y="2971800"/>
            <a:ext cx="1951355" cy="457200"/>
          </a:xfrm>
          <a:custGeom>
            <a:avLst/>
            <a:gdLst/>
            <a:ahLst/>
            <a:cxnLst/>
            <a:rect l="l" t="t" r="r" b="b"/>
            <a:pathLst>
              <a:path w="1951354" h="457200">
                <a:moveTo>
                  <a:pt x="0" y="0"/>
                </a:moveTo>
                <a:lnTo>
                  <a:pt x="622300" y="0"/>
                </a:lnTo>
                <a:lnTo>
                  <a:pt x="889000" y="0"/>
                </a:lnTo>
                <a:lnTo>
                  <a:pt x="1066800" y="0"/>
                </a:lnTo>
                <a:lnTo>
                  <a:pt x="1066800" y="76200"/>
                </a:lnTo>
                <a:lnTo>
                  <a:pt x="1951101" y="109474"/>
                </a:lnTo>
                <a:lnTo>
                  <a:pt x="1066800" y="190500"/>
                </a:lnTo>
                <a:lnTo>
                  <a:pt x="1066800" y="457200"/>
                </a:lnTo>
                <a:lnTo>
                  <a:pt x="889000" y="457200"/>
                </a:lnTo>
                <a:lnTo>
                  <a:pt x="622300" y="457200"/>
                </a:lnTo>
                <a:lnTo>
                  <a:pt x="0" y="457200"/>
                </a:lnTo>
                <a:lnTo>
                  <a:pt x="0" y="1905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3857625" y="2728169"/>
            <a:ext cx="2075814" cy="601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05"/>
              </a:lnSpc>
              <a:spcBef>
                <a:spcPts val="95"/>
              </a:spcBef>
            </a:pPr>
            <a:r>
              <a:rPr sz="1900" i="1" spc="-75" dirty="0">
                <a:latin typeface="Malgun Gothic"/>
                <a:cs typeface="Malgun Gothic"/>
              </a:rPr>
              <a:t>CU</a:t>
            </a:r>
            <a:endParaRPr sz="1900">
              <a:latin typeface="Malgun Gothic"/>
              <a:cs typeface="Malgun Gothic"/>
            </a:endParaRPr>
          </a:p>
          <a:p>
            <a:pPr marL="1238250">
              <a:lnSpc>
                <a:spcPts val="2325"/>
              </a:lnSpc>
            </a:pPr>
            <a:r>
              <a:rPr sz="2000" i="1" dirty="0">
                <a:latin typeface="Trebuchet MS"/>
                <a:cs typeface="Trebuchet MS"/>
              </a:rPr>
              <a:t>Passo</a:t>
            </a:r>
            <a:r>
              <a:rPr sz="2000" i="1" spc="-90" dirty="0">
                <a:latin typeface="Trebuchet MS"/>
                <a:cs typeface="Trebuchet MS"/>
              </a:rPr>
              <a:t> </a:t>
            </a:r>
            <a:r>
              <a:rPr sz="2000" i="1" dirty="0">
                <a:latin typeface="Trebuchet MS"/>
                <a:cs typeface="Trebuchet MS"/>
              </a:rPr>
              <a:t>4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6770751" y="2286063"/>
            <a:ext cx="609600" cy="367030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40005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315"/>
              </a:spcBef>
            </a:pPr>
            <a:r>
              <a:rPr sz="1800" i="1" dirty="0">
                <a:latin typeface="Trebuchet MS"/>
                <a:cs typeface="Trebuchet MS"/>
              </a:rPr>
              <a:t>70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5" name="object 95"/>
          <p:cNvSpPr txBox="1">
            <a:spLocks noGrp="1"/>
          </p:cNvSpPr>
          <p:nvPr>
            <p:ph type="title"/>
          </p:nvPr>
        </p:nvSpPr>
        <p:spPr>
          <a:xfrm>
            <a:off x="1992883" y="160111"/>
            <a:ext cx="4411345" cy="540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b="0" i="1" spc="-75" dirty="0">
                <a:solidFill>
                  <a:srgbClr val="333399"/>
                </a:solidFill>
                <a:latin typeface="Malgun Gothic"/>
                <a:cs typeface="Malgun Gothic"/>
              </a:rPr>
              <a:t>La </a:t>
            </a:r>
            <a:r>
              <a:rPr sz="3350" b="0" i="1" spc="-85" dirty="0">
                <a:solidFill>
                  <a:srgbClr val="333399"/>
                </a:solidFill>
                <a:latin typeface="Malgun Gothic"/>
                <a:cs typeface="Malgun Gothic"/>
              </a:rPr>
              <a:t>sequenza </a:t>
            </a:r>
            <a:r>
              <a:rPr sz="3350" b="0" i="1" spc="-65" dirty="0">
                <a:solidFill>
                  <a:srgbClr val="333399"/>
                </a:solidFill>
                <a:latin typeface="Malgun Gothic"/>
                <a:cs typeface="Malgun Gothic"/>
              </a:rPr>
              <a:t>di</a:t>
            </a:r>
            <a:r>
              <a:rPr sz="3350" b="0" i="1" spc="-95" dirty="0">
                <a:solidFill>
                  <a:srgbClr val="333399"/>
                </a:solidFill>
                <a:latin typeface="Malgun Gothic"/>
                <a:cs typeface="Malgun Gothic"/>
              </a:rPr>
              <a:t> </a:t>
            </a:r>
            <a:r>
              <a:rPr sz="3350" b="0" i="1" spc="-65" dirty="0">
                <a:solidFill>
                  <a:srgbClr val="333399"/>
                </a:solidFill>
                <a:latin typeface="Malgun Gothic"/>
                <a:cs typeface="Malgun Gothic"/>
              </a:rPr>
              <a:t>scrittura</a:t>
            </a:r>
            <a:endParaRPr sz="335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17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82740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Central Processing Units </a:t>
            </a:r>
            <a:r>
              <a:rPr dirty="0"/>
              <a:t>(CPU):  </a:t>
            </a:r>
            <a:r>
              <a:rPr spc="-5" dirty="0"/>
              <a:t>Processore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7344" y="1889760"/>
            <a:ext cx="112775" cy="22707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7344" y="3207130"/>
            <a:ext cx="112775" cy="22707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04544" y="4270883"/>
            <a:ext cx="97536" cy="199644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04544" y="4953889"/>
            <a:ext cx="97536" cy="199644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04544" y="5423306"/>
            <a:ext cx="97536" cy="199644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89736" y="1855723"/>
            <a:ext cx="7409180" cy="3776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I processori possono implementare al loro interno più unità di esecuzione per  eseguire più </a:t>
            </a:r>
            <a:r>
              <a:rPr sz="1600" spc="-10" dirty="0">
                <a:latin typeface="Arial"/>
                <a:cs typeface="Arial"/>
              </a:rPr>
              <a:t>operazioni </a:t>
            </a:r>
            <a:r>
              <a:rPr sz="1600" spc="-5" dirty="0">
                <a:latin typeface="Arial"/>
                <a:cs typeface="Arial"/>
              </a:rPr>
              <a:t>contemporaneamente. </a:t>
            </a:r>
            <a:r>
              <a:rPr sz="1600" spc="-10" dirty="0">
                <a:latin typeface="Arial"/>
                <a:cs typeface="Arial"/>
              </a:rPr>
              <a:t>Questo </a:t>
            </a:r>
            <a:r>
              <a:rPr sz="1600" spc="-5" dirty="0">
                <a:latin typeface="Arial"/>
                <a:cs typeface="Arial"/>
              </a:rPr>
              <a:t>approccio incrementa le  prestazioni delle </a:t>
            </a:r>
            <a:r>
              <a:rPr sz="1600" spc="-10" dirty="0">
                <a:latin typeface="Arial"/>
                <a:cs typeface="Arial"/>
              </a:rPr>
              <a:t>CPU </a:t>
            </a:r>
            <a:r>
              <a:rPr sz="1600" spc="-5" dirty="0">
                <a:latin typeface="Arial"/>
                <a:cs typeface="Arial"/>
              </a:rPr>
              <a:t>ma ne complica </a:t>
            </a:r>
            <a:r>
              <a:rPr sz="1600" spc="-10" dirty="0">
                <a:latin typeface="Arial"/>
                <a:cs typeface="Arial"/>
              </a:rPr>
              <a:t>l'esecuzione: </a:t>
            </a:r>
            <a:r>
              <a:rPr sz="1600" spc="-5" dirty="0">
                <a:latin typeface="Arial"/>
                <a:cs typeface="Arial"/>
              </a:rPr>
              <a:t>per poter eseguire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modo  efficiente più </a:t>
            </a:r>
            <a:r>
              <a:rPr sz="1600" spc="-10" dirty="0">
                <a:latin typeface="Arial"/>
                <a:cs typeface="Arial"/>
              </a:rPr>
              <a:t>operazioni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parallelo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10" dirty="0">
                <a:latin typeface="Arial"/>
                <a:cs typeface="Arial"/>
              </a:rPr>
              <a:t>CPU </a:t>
            </a:r>
            <a:r>
              <a:rPr sz="1600" spc="-5" dirty="0">
                <a:latin typeface="Arial"/>
                <a:cs typeface="Arial"/>
              </a:rPr>
              <a:t>deve poter </a:t>
            </a:r>
            <a:r>
              <a:rPr sz="1600" spc="-10" dirty="0">
                <a:latin typeface="Arial"/>
                <a:cs typeface="Arial"/>
              </a:rPr>
              <a:t>organizzare </a:t>
            </a:r>
            <a:r>
              <a:rPr sz="1600" dirty="0">
                <a:latin typeface="Arial"/>
                <a:cs typeface="Arial"/>
              </a:rPr>
              <a:t>le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istruzioni.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 marR="5715" algn="just">
              <a:lnSpc>
                <a:spcPts val="1920"/>
              </a:lnSpc>
            </a:pPr>
            <a:r>
              <a:rPr sz="1600" spc="-5" dirty="0">
                <a:latin typeface="Arial"/>
                <a:cs typeface="Arial"/>
              </a:rPr>
              <a:t>La </a:t>
            </a:r>
            <a:r>
              <a:rPr sz="1600" spc="-10" dirty="0">
                <a:latin typeface="Arial"/>
                <a:cs typeface="Arial"/>
              </a:rPr>
              <a:t>possibilità di disporre </a:t>
            </a:r>
            <a:r>
              <a:rPr sz="1600" spc="-5" dirty="0">
                <a:latin typeface="Arial"/>
                <a:cs typeface="Arial"/>
              </a:rPr>
              <a:t>di più </a:t>
            </a:r>
            <a:r>
              <a:rPr sz="1600" spc="-10" dirty="0">
                <a:latin typeface="Arial"/>
                <a:cs typeface="Arial"/>
              </a:rPr>
              <a:t>CPU </a:t>
            </a:r>
            <a:r>
              <a:rPr sz="1600" spc="-5" dirty="0">
                <a:latin typeface="Arial"/>
                <a:cs typeface="Arial"/>
              </a:rPr>
              <a:t>permette al sistema </a:t>
            </a:r>
            <a:r>
              <a:rPr sz="1600" spc="-10" dirty="0">
                <a:latin typeface="Arial"/>
                <a:cs typeface="Arial"/>
              </a:rPr>
              <a:t>operativo </a:t>
            </a:r>
            <a:r>
              <a:rPr sz="1600" spc="-5" dirty="0">
                <a:latin typeface="Arial"/>
                <a:cs typeface="Arial"/>
              </a:rPr>
              <a:t>di far eseguire 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10" dirty="0">
                <a:latin typeface="Arial"/>
                <a:cs typeface="Arial"/>
              </a:rPr>
              <a:t>parallelo </a:t>
            </a:r>
            <a:r>
              <a:rPr sz="1600" spc="-5" dirty="0">
                <a:latin typeface="Arial"/>
                <a:cs typeface="Arial"/>
              </a:rPr>
              <a:t>più programmi aumentando notevolmente </a:t>
            </a:r>
            <a:r>
              <a:rPr sz="1600" dirty="0">
                <a:latin typeface="Arial"/>
                <a:cs typeface="Arial"/>
              </a:rPr>
              <a:t>le </a:t>
            </a:r>
            <a:r>
              <a:rPr sz="1600" spc="-10" dirty="0">
                <a:latin typeface="Arial"/>
                <a:cs typeface="Arial"/>
              </a:rPr>
              <a:t>prestazioni </a:t>
            </a:r>
            <a:r>
              <a:rPr sz="1600" spc="-20" dirty="0">
                <a:latin typeface="Arial"/>
                <a:cs typeface="Arial"/>
              </a:rPr>
              <a:t>(</a:t>
            </a:r>
            <a:r>
              <a:rPr sz="1650" i="1" spc="-20" dirty="0">
                <a:latin typeface="Arial"/>
                <a:cs typeface="Arial"/>
              </a:rPr>
              <a:t>multi  </a:t>
            </a:r>
            <a:r>
              <a:rPr sz="1650" i="1" spc="-25" dirty="0">
                <a:latin typeface="Arial"/>
                <a:cs typeface="Arial"/>
              </a:rPr>
              <a:t>threading</a:t>
            </a:r>
            <a:r>
              <a:rPr sz="1600" spc="-25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647700" marR="5080" algn="just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Es. </a:t>
            </a:r>
            <a:r>
              <a:rPr sz="1400" spc="-10" dirty="0">
                <a:latin typeface="Arial"/>
                <a:cs typeface="Arial"/>
              </a:rPr>
              <a:t>processori </a:t>
            </a:r>
            <a:r>
              <a:rPr sz="1400" spc="-5" dirty="0">
                <a:latin typeface="Arial"/>
                <a:cs typeface="Arial"/>
              </a:rPr>
              <a:t>multicore: CPU </a:t>
            </a:r>
            <a:r>
              <a:rPr sz="1400" b="1" spc="-60" dirty="0">
                <a:latin typeface="Arial"/>
                <a:cs typeface="Arial"/>
              </a:rPr>
              <a:t>dual </a:t>
            </a:r>
            <a:r>
              <a:rPr sz="1400" b="1" spc="-50" dirty="0">
                <a:latin typeface="Arial"/>
                <a:cs typeface="Arial"/>
              </a:rPr>
              <a:t>core</a:t>
            </a:r>
            <a:r>
              <a:rPr sz="1400" spc="-50" dirty="0">
                <a:latin typeface="Arial"/>
                <a:cs typeface="Arial"/>
              </a:rPr>
              <a:t>: </a:t>
            </a:r>
            <a:r>
              <a:rPr sz="1400" spc="-5" dirty="0">
                <a:latin typeface="Arial"/>
                <a:cs typeface="Arial"/>
              </a:rPr>
              <a:t>due </a:t>
            </a:r>
            <a:r>
              <a:rPr sz="1400" spc="-10" dirty="0">
                <a:latin typeface="Arial"/>
                <a:cs typeface="Arial"/>
              </a:rPr>
              <a:t>processori “indipendenti”. </a:t>
            </a:r>
            <a:r>
              <a:rPr sz="1400" spc="-5" dirty="0">
                <a:latin typeface="Arial"/>
                <a:cs typeface="Arial"/>
              </a:rPr>
              <a:t>Aumento  della la potenza </a:t>
            </a:r>
            <a:r>
              <a:rPr sz="1400" dirty="0">
                <a:latin typeface="Arial"/>
                <a:cs typeface="Arial"/>
              </a:rPr>
              <a:t>di </a:t>
            </a:r>
            <a:r>
              <a:rPr sz="1400" spc="-5" dirty="0">
                <a:latin typeface="Arial"/>
                <a:cs typeface="Arial"/>
              </a:rPr>
              <a:t>calcolo senza </a:t>
            </a:r>
            <a:r>
              <a:rPr sz="1400" spc="-10" dirty="0">
                <a:latin typeface="Arial"/>
                <a:cs typeface="Arial"/>
              </a:rPr>
              <a:t>aumentare </a:t>
            </a:r>
            <a:r>
              <a:rPr sz="1400" spc="-5" dirty="0">
                <a:latin typeface="Arial"/>
                <a:cs typeface="Arial"/>
              </a:rPr>
              <a:t>la </a:t>
            </a:r>
            <a:r>
              <a:rPr sz="1400" spc="-10" dirty="0">
                <a:latin typeface="Arial"/>
                <a:cs typeface="Arial"/>
              </a:rPr>
              <a:t>frequenza </a:t>
            </a:r>
            <a:r>
              <a:rPr sz="1400" dirty="0">
                <a:latin typeface="Arial"/>
                <a:cs typeface="Arial"/>
              </a:rPr>
              <a:t>di </a:t>
            </a:r>
            <a:r>
              <a:rPr sz="1400" spc="-5" dirty="0">
                <a:latin typeface="Arial"/>
                <a:cs typeface="Arial"/>
              </a:rPr>
              <a:t>clock. </a:t>
            </a:r>
            <a:r>
              <a:rPr sz="1400" spc="-10" dirty="0">
                <a:latin typeface="Arial"/>
                <a:cs typeface="Arial"/>
              </a:rPr>
              <a:t>Minore calore,  </a:t>
            </a:r>
            <a:r>
              <a:rPr sz="1400" spc="-5" dirty="0">
                <a:latin typeface="Arial"/>
                <a:cs typeface="Arial"/>
              </a:rPr>
              <a:t>minore energia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assorbita.</a:t>
            </a:r>
            <a:endParaRPr sz="1400">
              <a:latin typeface="Arial"/>
              <a:cs typeface="Arial"/>
            </a:endParaRPr>
          </a:p>
          <a:p>
            <a:pPr marL="647700" marR="5080" algn="just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Arial"/>
                <a:cs typeface="Arial"/>
              </a:rPr>
              <a:t>Intel </a:t>
            </a:r>
            <a:r>
              <a:rPr sz="1400" spc="-10" dirty="0">
                <a:latin typeface="Arial"/>
                <a:cs typeface="Arial"/>
              </a:rPr>
              <a:t>core i5 4.8GT/s </a:t>
            </a:r>
            <a:r>
              <a:rPr sz="1400" spc="-5" dirty="0">
                <a:latin typeface="Arial"/>
                <a:cs typeface="Arial"/>
              </a:rPr>
              <a:t>(trasferimenti al </a:t>
            </a:r>
            <a:r>
              <a:rPr sz="1400" spc="-10" dirty="0">
                <a:latin typeface="Arial"/>
                <a:cs typeface="Arial"/>
              </a:rPr>
              <a:t>secondo), i7(segmento superiore, </a:t>
            </a:r>
            <a:r>
              <a:rPr sz="1400" spc="-5" dirty="0">
                <a:latin typeface="Arial"/>
                <a:cs typeface="Arial"/>
              </a:rPr>
              <a:t>ma più  calore),</a:t>
            </a:r>
            <a:endParaRPr sz="1400">
              <a:latin typeface="Arial"/>
              <a:cs typeface="Arial"/>
            </a:endParaRPr>
          </a:p>
          <a:p>
            <a:pPr marL="647700" algn="just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Arial"/>
                <a:cs typeface="Arial"/>
              </a:rPr>
              <a:t>AMD Athlon (NB: confrontabilità </a:t>
            </a:r>
            <a:r>
              <a:rPr sz="1400" dirty="0">
                <a:latin typeface="Arial"/>
                <a:cs typeface="Arial"/>
              </a:rPr>
              <a:t>tra </a:t>
            </a:r>
            <a:r>
              <a:rPr sz="1400" spc="-5" dirty="0">
                <a:latin typeface="Arial"/>
                <a:cs typeface="Arial"/>
              </a:rPr>
              <a:t>marche diverse sulla base dei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GHz….)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Istruzioni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0168" y="2326118"/>
            <a:ext cx="7918450" cy="418719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latin typeface="Arial"/>
                <a:cs typeface="Arial"/>
              </a:rPr>
              <a:t>Tipi di istruzioni: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9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latin typeface="Arial"/>
                <a:cs typeface="Arial"/>
              </a:rPr>
              <a:t>Trasferimento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90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processore </a:t>
            </a:r>
            <a:r>
              <a:rPr sz="1600" spc="-95" dirty="0">
                <a:latin typeface="Arial"/>
                <a:cs typeface="Arial"/>
              </a:rPr>
              <a:t>– </a:t>
            </a:r>
            <a:r>
              <a:rPr sz="1600" spc="-5" dirty="0">
                <a:latin typeface="Arial"/>
                <a:cs typeface="Arial"/>
              </a:rPr>
              <a:t>memoria (e</a:t>
            </a:r>
            <a:r>
              <a:rPr sz="1600" spc="1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viceversa)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95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processore - modulo di I/O (e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viceversa)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–"/>
            </a:pPr>
            <a:endParaRPr sz="2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Elaborazione di dati (operazioni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logico-aritmetiche)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latin typeface="Arial"/>
                <a:cs typeface="Arial"/>
              </a:rPr>
              <a:t>Controllo </a:t>
            </a:r>
            <a:r>
              <a:rPr sz="1600" spc="-5" dirty="0">
                <a:latin typeface="Arial"/>
                <a:cs typeface="Arial"/>
              </a:rPr>
              <a:t>(modifica della sequenza di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esecuzione)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Una istruzione può </a:t>
            </a:r>
            <a:r>
              <a:rPr sz="1600" spc="-10" dirty="0">
                <a:latin typeface="Arial"/>
                <a:cs typeface="Arial"/>
              </a:rPr>
              <a:t>contenere </a:t>
            </a:r>
            <a:r>
              <a:rPr sz="1600" spc="-5" dirty="0">
                <a:latin typeface="Arial"/>
                <a:cs typeface="Arial"/>
              </a:rPr>
              <a:t>una combinazione delle </a:t>
            </a:r>
            <a:r>
              <a:rPr sz="1600" spc="-10" dirty="0">
                <a:latin typeface="Arial"/>
                <a:cs typeface="Arial"/>
              </a:rPr>
              <a:t>precedenti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possibilità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Il set di istruzioni </a:t>
            </a:r>
            <a:r>
              <a:rPr sz="1600" spc="-10" dirty="0">
                <a:latin typeface="Arial"/>
                <a:cs typeface="Arial"/>
              </a:rPr>
              <a:t>dipende </a:t>
            </a:r>
            <a:r>
              <a:rPr sz="1600" spc="-5" dirty="0">
                <a:latin typeface="Arial"/>
                <a:cs typeface="Arial"/>
              </a:rPr>
              <a:t>dal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processore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18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168" y="1533804"/>
            <a:ext cx="96520" cy="56197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9717" y="1533804"/>
            <a:ext cx="5233670" cy="56197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-10" dirty="0">
                <a:latin typeface="Arial"/>
                <a:cs typeface="Arial"/>
              </a:rPr>
              <a:t>Un programma </a:t>
            </a:r>
            <a:r>
              <a:rPr sz="1600" spc="-5" dirty="0">
                <a:latin typeface="Arial"/>
                <a:cs typeface="Arial"/>
              </a:rPr>
              <a:t>è una sequenza di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istruzioni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600" spc="-10" dirty="0">
                <a:latin typeface="Arial"/>
                <a:cs typeface="Arial"/>
              </a:rPr>
              <a:t>Un </a:t>
            </a:r>
            <a:r>
              <a:rPr sz="1600" spc="-5" dirty="0">
                <a:latin typeface="Arial"/>
                <a:cs typeface="Arial"/>
              </a:rPr>
              <a:t>istruzione è un </a:t>
            </a:r>
            <a:r>
              <a:rPr sz="1600" spc="-10" dirty="0">
                <a:latin typeface="Arial"/>
                <a:cs typeface="Arial"/>
              </a:rPr>
              <a:t>comando, </a:t>
            </a:r>
            <a:r>
              <a:rPr sz="1600" spc="-5" dirty="0">
                <a:latin typeface="Arial"/>
                <a:cs typeface="Arial"/>
              </a:rPr>
              <a:t>eventualmente </a:t>
            </a:r>
            <a:r>
              <a:rPr sz="1600" spc="-10" dirty="0">
                <a:latin typeface="Arial"/>
                <a:cs typeface="Arial"/>
              </a:rPr>
              <a:t>opera </a:t>
            </a:r>
            <a:r>
              <a:rPr sz="1600" dirty="0">
                <a:latin typeface="Arial"/>
                <a:cs typeface="Arial"/>
              </a:rPr>
              <a:t>su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dati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19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241681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Formato delle</a:t>
            </a:r>
            <a:r>
              <a:rPr spc="-70" dirty="0"/>
              <a:t> </a:t>
            </a:r>
            <a:r>
              <a:rPr dirty="0"/>
              <a:t>Istruzioni  </a:t>
            </a:r>
            <a:r>
              <a:rPr spc="-5" dirty="0"/>
              <a:t>Alcuni</a:t>
            </a:r>
            <a:r>
              <a:rPr spc="-25" dirty="0"/>
              <a:t> </a:t>
            </a:r>
            <a:r>
              <a:rPr dirty="0"/>
              <a:t>esempi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0168" y="1558798"/>
            <a:ext cx="965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9717" y="1558798"/>
            <a:ext cx="31680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Trasferimento </a:t>
            </a:r>
            <a:r>
              <a:rPr sz="1600" spc="-10" dirty="0">
                <a:latin typeface="Arial"/>
                <a:cs typeface="Arial"/>
              </a:rPr>
              <a:t>REGISTRI </a:t>
            </a:r>
            <a:r>
              <a:rPr sz="1600" spc="-5" dirty="0">
                <a:latin typeface="Arial"/>
                <a:cs typeface="Arial"/>
              </a:rPr>
              <a:t>&lt;-&gt;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RAM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243637" y="2052637"/>
          <a:ext cx="1828800" cy="449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8157209" y="2068474"/>
            <a:ext cx="193675" cy="2240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2940"/>
              </a:lnSpc>
              <a:spcBef>
                <a:spcPts val="130"/>
              </a:spcBef>
            </a:pPr>
            <a:r>
              <a:rPr sz="2500" i="1" spc="-60" dirty="0">
                <a:latin typeface="Malgun Gothic"/>
                <a:cs typeface="Malgun Gothic"/>
              </a:rPr>
              <a:t>0</a:t>
            </a:r>
            <a:endParaRPr sz="2500">
              <a:latin typeface="Malgun Gothic"/>
              <a:cs typeface="Malgun Gothic"/>
            </a:endParaRPr>
          </a:p>
          <a:p>
            <a:pPr marL="12700">
              <a:lnSpc>
                <a:spcPts val="2880"/>
              </a:lnSpc>
            </a:pPr>
            <a:r>
              <a:rPr sz="2500" i="1" spc="-60" dirty="0">
                <a:latin typeface="Malgun Gothic"/>
                <a:cs typeface="Malgun Gothic"/>
              </a:rPr>
              <a:t>1</a:t>
            </a:r>
            <a:endParaRPr sz="2500">
              <a:latin typeface="Malgun Gothic"/>
              <a:cs typeface="Malgun Gothic"/>
            </a:endParaRPr>
          </a:p>
          <a:p>
            <a:pPr marL="12700">
              <a:lnSpc>
                <a:spcPts val="2880"/>
              </a:lnSpc>
            </a:pPr>
            <a:r>
              <a:rPr sz="2500" i="1" spc="-55" dirty="0">
                <a:latin typeface="Malgun Gothic"/>
                <a:cs typeface="Malgun Gothic"/>
              </a:rPr>
              <a:t>2</a:t>
            </a:r>
            <a:endParaRPr sz="2500">
              <a:latin typeface="Malgun Gothic"/>
              <a:cs typeface="Malgun Gothic"/>
            </a:endParaRPr>
          </a:p>
          <a:p>
            <a:pPr marL="12700">
              <a:lnSpc>
                <a:spcPts val="2880"/>
              </a:lnSpc>
            </a:pPr>
            <a:r>
              <a:rPr sz="2500" i="1" spc="-60" dirty="0">
                <a:latin typeface="Malgun Gothic"/>
                <a:cs typeface="Malgun Gothic"/>
              </a:rPr>
              <a:t>3</a:t>
            </a:r>
            <a:endParaRPr sz="2500">
              <a:latin typeface="Malgun Gothic"/>
              <a:cs typeface="Malgun Gothic"/>
            </a:endParaRPr>
          </a:p>
          <a:p>
            <a:pPr marL="12700">
              <a:lnSpc>
                <a:spcPts val="2880"/>
              </a:lnSpc>
            </a:pPr>
            <a:r>
              <a:rPr sz="2500" i="1" spc="-60" dirty="0">
                <a:latin typeface="Malgun Gothic"/>
                <a:cs typeface="Malgun Gothic"/>
              </a:rPr>
              <a:t>4</a:t>
            </a:r>
            <a:endParaRPr sz="2500">
              <a:latin typeface="Malgun Gothic"/>
              <a:cs typeface="Malgun Gothic"/>
            </a:endParaRPr>
          </a:p>
          <a:p>
            <a:pPr marL="12700">
              <a:lnSpc>
                <a:spcPts val="2940"/>
              </a:lnSpc>
            </a:pPr>
            <a:r>
              <a:rPr sz="2500" i="1" spc="-60" dirty="0">
                <a:latin typeface="Malgun Gothic"/>
                <a:cs typeface="Malgun Gothic"/>
              </a:rPr>
              <a:t>5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81837" y="4643437"/>
            <a:ext cx="85725" cy="8572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81837" y="4872037"/>
            <a:ext cx="85725" cy="8572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81837" y="5176837"/>
            <a:ext cx="85725" cy="8572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48637" y="4567237"/>
            <a:ext cx="85725" cy="8572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148637" y="4872037"/>
            <a:ext cx="85725" cy="8572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48637" y="5176837"/>
            <a:ext cx="85725" cy="8572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24200" y="2743200"/>
            <a:ext cx="1295400" cy="304800"/>
          </a:xfrm>
          <a:custGeom>
            <a:avLst/>
            <a:gdLst/>
            <a:ahLst/>
            <a:cxnLst/>
            <a:rect l="l" t="t" r="r" b="b"/>
            <a:pathLst>
              <a:path w="1295400" h="304800">
                <a:moveTo>
                  <a:pt x="0" y="304800"/>
                </a:moveTo>
                <a:lnTo>
                  <a:pt x="1295400" y="304800"/>
                </a:lnTo>
                <a:lnTo>
                  <a:pt x="12954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24200" y="3276600"/>
            <a:ext cx="1295400" cy="304800"/>
          </a:xfrm>
          <a:custGeom>
            <a:avLst/>
            <a:gdLst/>
            <a:ahLst/>
            <a:cxnLst/>
            <a:rect l="l" t="t" r="r" b="b"/>
            <a:pathLst>
              <a:path w="1295400" h="304800">
                <a:moveTo>
                  <a:pt x="0" y="304800"/>
                </a:moveTo>
                <a:lnTo>
                  <a:pt x="1295400" y="304800"/>
                </a:lnTo>
                <a:lnTo>
                  <a:pt x="12954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24200" y="3810000"/>
            <a:ext cx="1295400" cy="304800"/>
          </a:xfrm>
          <a:custGeom>
            <a:avLst/>
            <a:gdLst/>
            <a:ahLst/>
            <a:cxnLst/>
            <a:rect l="l" t="t" r="r" b="b"/>
            <a:pathLst>
              <a:path w="1295400" h="304800">
                <a:moveTo>
                  <a:pt x="0" y="304800"/>
                </a:moveTo>
                <a:lnTo>
                  <a:pt x="1295400" y="304800"/>
                </a:lnTo>
                <a:lnTo>
                  <a:pt x="12954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29037" y="4414837"/>
            <a:ext cx="85725" cy="8572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29037" y="4643437"/>
            <a:ext cx="85725" cy="8572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29037" y="4948237"/>
            <a:ext cx="85725" cy="8572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90600" y="3200400"/>
            <a:ext cx="1447800" cy="1371600"/>
          </a:xfrm>
          <a:custGeom>
            <a:avLst/>
            <a:gdLst/>
            <a:ahLst/>
            <a:cxnLst/>
            <a:rect l="l" t="t" r="r" b="b"/>
            <a:pathLst>
              <a:path w="1447800" h="1371600">
                <a:moveTo>
                  <a:pt x="0" y="685800"/>
                </a:moveTo>
                <a:lnTo>
                  <a:pt x="1670" y="638850"/>
                </a:lnTo>
                <a:lnTo>
                  <a:pt x="6608" y="592750"/>
                </a:lnTo>
                <a:lnTo>
                  <a:pt x="14707" y="547599"/>
                </a:lnTo>
                <a:lnTo>
                  <a:pt x="25858" y="503502"/>
                </a:lnTo>
                <a:lnTo>
                  <a:pt x="39954" y="460559"/>
                </a:lnTo>
                <a:lnTo>
                  <a:pt x="56888" y="418873"/>
                </a:lnTo>
                <a:lnTo>
                  <a:pt x="76550" y="378547"/>
                </a:lnTo>
                <a:lnTo>
                  <a:pt x="98834" y="339682"/>
                </a:lnTo>
                <a:lnTo>
                  <a:pt x="123631" y="302381"/>
                </a:lnTo>
                <a:lnTo>
                  <a:pt x="150834" y="266746"/>
                </a:lnTo>
                <a:lnTo>
                  <a:pt x="180335" y="232879"/>
                </a:lnTo>
                <a:lnTo>
                  <a:pt x="212026" y="200882"/>
                </a:lnTo>
                <a:lnTo>
                  <a:pt x="245799" y="170857"/>
                </a:lnTo>
                <a:lnTo>
                  <a:pt x="281547" y="142908"/>
                </a:lnTo>
                <a:lnTo>
                  <a:pt x="319161" y="117135"/>
                </a:lnTo>
                <a:lnTo>
                  <a:pt x="358535" y="93641"/>
                </a:lnTo>
                <a:lnTo>
                  <a:pt x="399559" y="72528"/>
                </a:lnTo>
                <a:lnTo>
                  <a:pt x="442126" y="53899"/>
                </a:lnTo>
                <a:lnTo>
                  <a:pt x="486129" y="37856"/>
                </a:lnTo>
                <a:lnTo>
                  <a:pt x="531459" y="24500"/>
                </a:lnTo>
                <a:lnTo>
                  <a:pt x="578009" y="13934"/>
                </a:lnTo>
                <a:lnTo>
                  <a:pt x="625671" y="6261"/>
                </a:lnTo>
                <a:lnTo>
                  <a:pt x="674337" y="1582"/>
                </a:lnTo>
                <a:lnTo>
                  <a:pt x="723900" y="0"/>
                </a:lnTo>
                <a:lnTo>
                  <a:pt x="773462" y="1582"/>
                </a:lnTo>
                <a:lnTo>
                  <a:pt x="822128" y="6261"/>
                </a:lnTo>
                <a:lnTo>
                  <a:pt x="869790" y="13934"/>
                </a:lnTo>
                <a:lnTo>
                  <a:pt x="916340" y="24500"/>
                </a:lnTo>
                <a:lnTo>
                  <a:pt x="961670" y="37856"/>
                </a:lnTo>
                <a:lnTo>
                  <a:pt x="1005673" y="53899"/>
                </a:lnTo>
                <a:lnTo>
                  <a:pt x="1048240" y="72528"/>
                </a:lnTo>
                <a:lnTo>
                  <a:pt x="1089264" y="93641"/>
                </a:lnTo>
                <a:lnTo>
                  <a:pt x="1128638" y="117135"/>
                </a:lnTo>
                <a:lnTo>
                  <a:pt x="1166252" y="142908"/>
                </a:lnTo>
                <a:lnTo>
                  <a:pt x="1202000" y="170857"/>
                </a:lnTo>
                <a:lnTo>
                  <a:pt x="1235773" y="200882"/>
                </a:lnTo>
                <a:lnTo>
                  <a:pt x="1267464" y="232879"/>
                </a:lnTo>
                <a:lnTo>
                  <a:pt x="1296965" y="266746"/>
                </a:lnTo>
                <a:lnTo>
                  <a:pt x="1324168" y="302381"/>
                </a:lnTo>
                <a:lnTo>
                  <a:pt x="1348965" y="339682"/>
                </a:lnTo>
                <a:lnTo>
                  <a:pt x="1371249" y="378547"/>
                </a:lnTo>
                <a:lnTo>
                  <a:pt x="1390911" y="418873"/>
                </a:lnTo>
                <a:lnTo>
                  <a:pt x="1407845" y="460559"/>
                </a:lnTo>
                <a:lnTo>
                  <a:pt x="1421941" y="503502"/>
                </a:lnTo>
                <a:lnTo>
                  <a:pt x="1433092" y="547599"/>
                </a:lnTo>
                <a:lnTo>
                  <a:pt x="1441191" y="592750"/>
                </a:lnTo>
                <a:lnTo>
                  <a:pt x="1446129" y="638850"/>
                </a:lnTo>
                <a:lnTo>
                  <a:pt x="1447800" y="685800"/>
                </a:lnTo>
                <a:lnTo>
                  <a:pt x="1446129" y="732749"/>
                </a:lnTo>
                <a:lnTo>
                  <a:pt x="1441191" y="778849"/>
                </a:lnTo>
                <a:lnTo>
                  <a:pt x="1433092" y="824000"/>
                </a:lnTo>
                <a:lnTo>
                  <a:pt x="1421941" y="868097"/>
                </a:lnTo>
                <a:lnTo>
                  <a:pt x="1407845" y="911040"/>
                </a:lnTo>
                <a:lnTo>
                  <a:pt x="1390911" y="952726"/>
                </a:lnTo>
                <a:lnTo>
                  <a:pt x="1371249" y="993052"/>
                </a:lnTo>
                <a:lnTo>
                  <a:pt x="1348965" y="1031917"/>
                </a:lnTo>
                <a:lnTo>
                  <a:pt x="1324168" y="1069218"/>
                </a:lnTo>
                <a:lnTo>
                  <a:pt x="1296965" y="1104853"/>
                </a:lnTo>
                <a:lnTo>
                  <a:pt x="1267464" y="1138720"/>
                </a:lnTo>
                <a:lnTo>
                  <a:pt x="1235773" y="1170717"/>
                </a:lnTo>
                <a:lnTo>
                  <a:pt x="1202000" y="1200742"/>
                </a:lnTo>
                <a:lnTo>
                  <a:pt x="1166252" y="1228691"/>
                </a:lnTo>
                <a:lnTo>
                  <a:pt x="1128638" y="1254464"/>
                </a:lnTo>
                <a:lnTo>
                  <a:pt x="1089264" y="1277958"/>
                </a:lnTo>
                <a:lnTo>
                  <a:pt x="1048240" y="1299071"/>
                </a:lnTo>
                <a:lnTo>
                  <a:pt x="1005673" y="1317700"/>
                </a:lnTo>
                <a:lnTo>
                  <a:pt x="961670" y="1333743"/>
                </a:lnTo>
                <a:lnTo>
                  <a:pt x="916340" y="1347099"/>
                </a:lnTo>
                <a:lnTo>
                  <a:pt x="869790" y="1357665"/>
                </a:lnTo>
                <a:lnTo>
                  <a:pt x="822128" y="1365338"/>
                </a:lnTo>
                <a:lnTo>
                  <a:pt x="773462" y="1370017"/>
                </a:lnTo>
                <a:lnTo>
                  <a:pt x="723900" y="1371600"/>
                </a:lnTo>
                <a:lnTo>
                  <a:pt x="674337" y="1370017"/>
                </a:lnTo>
                <a:lnTo>
                  <a:pt x="625671" y="1365338"/>
                </a:lnTo>
                <a:lnTo>
                  <a:pt x="578009" y="1357665"/>
                </a:lnTo>
                <a:lnTo>
                  <a:pt x="531459" y="1347099"/>
                </a:lnTo>
                <a:lnTo>
                  <a:pt x="486129" y="1333743"/>
                </a:lnTo>
                <a:lnTo>
                  <a:pt x="442126" y="1317700"/>
                </a:lnTo>
                <a:lnTo>
                  <a:pt x="399559" y="1299071"/>
                </a:lnTo>
                <a:lnTo>
                  <a:pt x="358535" y="1277958"/>
                </a:lnTo>
                <a:lnTo>
                  <a:pt x="319161" y="1254464"/>
                </a:lnTo>
                <a:lnTo>
                  <a:pt x="281547" y="1228691"/>
                </a:lnTo>
                <a:lnTo>
                  <a:pt x="245799" y="1200742"/>
                </a:lnTo>
                <a:lnTo>
                  <a:pt x="212026" y="1170717"/>
                </a:lnTo>
                <a:lnTo>
                  <a:pt x="180335" y="1138720"/>
                </a:lnTo>
                <a:lnTo>
                  <a:pt x="150834" y="1104853"/>
                </a:lnTo>
                <a:lnTo>
                  <a:pt x="123631" y="1069218"/>
                </a:lnTo>
                <a:lnTo>
                  <a:pt x="98834" y="1031917"/>
                </a:lnTo>
                <a:lnTo>
                  <a:pt x="76550" y="993052"/>
                </a:lnTo>
                <a:lnTo>
                  <a:pt x="56888" y="952726"/>
                </a:lnTo>
                <a:lnTo>
                  <a:pt x="39954" y="911040"/>
                </a:lnTo>
                <a:lnTo>
                  <a:pt x="25858" y="868097"/>
                </a:lnTo>
                <a:lnTo>
                  <a:pt x="14707" y="824000"/>
                </a:lnTo>
                <a:lnTo>
                  <a:pt x="6608" y="778849"/>
                </a:lnTo>
                <a:lnTo>
                  <a:pt x="1670" y="732749"/>
                </a:lnTo>
                <a:lnTo>
                  <a:pt x="0" y="685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222044" y="3582962"/>
            <a:ext cx="859155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i="1" spc="-140" dirty="0">
                <a:latin typeface="Malgun Gothic"/>
                <a:cs typeface="Malgun Gothic"/>
              </a:rPr>
              <a:t>A</a:t>
            </a:r>
            <a:r>
              <a:rPr sz="3800" i="1" spc="-170" dirty="0">
                <a:latin typeface="Malgun Gothic"/>
                <a:cs typeface="Malgun Gothic"/>
              </a:rPr>
              <a:t>L</a:t>
            </a:r>
            <a:r>
              <a:rPr sz="3800" i="1" spc="-145" dirty="0">
                <a:latin typeface="Malgun Gothic"/>
                <a:cs typeface="Malgun Gothic"/>
              </a:rPr>
              <a:t>U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69794" y="2675354"/>
            <a:ext cx="242570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50" i="1" spc="-95" dirty="0">
                <a:latin typeface="Malgun Gothic"/>
                <a:cs typeface="Malgun Gothic"/>
              </a:rPr>
              <a:t>R</a:t>
            </a:r>
            <a:endParaRPr sz="2950">
              <a:latin typeface="Malgun Gothic"/>
              <a:cs typeface="Malgun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86582" y="2886171"/>
            <a:ext cx="156845" cy="3263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50" i="1" spc="-45" dirty="0">
                <a:latin typeface="Malgun Gothic"/>
                <a:cs typeface="Malgun Gothic"/>
              </a:rPr>
              <a:t>0</a:t>
            </a:r>
            <a:endParaRPr sz="1950">
              <a:latin typeface="Malgun Gothic"/>
              <a:cs typeface="Malgun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69794" y="3209008"/>
            <a:ext cx="373380" cy="9321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35"/>
              </a:spcBef>
            </a:pPr>
            <a:r>
              <a:rPr sz="2950" i="1" spc="-95" dirty="0">
                <a:latin typeface="Malgun Gothic"/>
                <a:cs typeface="Malgun Gothic"/>
              </a:rPr>
              <a:t>R</a:t>
            </a:r>
            <a:r>
              <a:rPr sz="2925" i="1" spc="-52" baseline="-19943" dirty="0">
                <a:latin typeface="Malgun Gothic"/>
                <a:cs typeface="Malgun Gothic"/>
              </a:rPr>
              <a:t>1  </a:t>
            </a:r>
            <a:r>
              <a:rPr sz="2950" i="1" spc="-95" dirty="0">
                <a:latin typeface="Malgun Gothic"/>
                <a:cs typeface="Malgun Gothic"/>
              </a:rPr>
              <a:t>R</a:t>
            </a:r>
            <a:r>
              <a:rPr sz="2925" i="1" spc="-67" baseline="-19943" dirty="0">
                <a:latin typeface="Malgun Gothic"/>
                <a:cs typeface="Malgun Gothic"/>
              </a:rPr>
              <a:t>2</a:t>
            </a:r>
            <a:endParaRPr sz="2925" baseline="-19943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495800" y="2667000"/>
            <a:ext cx="1676400" cy="228600"/>
          </a:xfrm>
          <a:custGeom>
            <a:avLst/>
            <a:gdLst/>
            <a:ahLst/>
            <a:cxnLst/>
            <a:rect l="l" t="t" r="r" b="b"/>
            <a:pathLst>
              <a:path w="1676400" h="228600">
                <a:moveTo>
                  <a:pt x="419100" y="0"/>
                </a:moveTo>
                <a:lnTo>
                  <a:pt x="0" y="114300"/>
                </a:lnTo>
                <a:lnTo>
                  <a:pt x="419100" y="228600"/>
                </a:lnTo>
                <a:lnTo>
                  <a:pt x="419100" y="171450"/>
                </a:lnTo>
                <a:lnTo>
                  <a:pt x="1676400" y="171450"/>
                </a:lnTo>
                <a:lnTo>
                  <a:pt x="1676400" y="57150"/>
                </a:lnTo>
                <a:lnTo>
                  <a:pt x="419100" y="57150"/>
                </a:lnTo>
                <a:lnTo>
                  <a:pt x="41910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95800" y="2667000"/>
            <a:ext cx="1676400" cy="228600"/>
          </a:xfrm>
          <a:custGeom>
            <a:avLst/>
            <a:gdLst/>
            <a:ahLst/>
            <a:cxnLst/>
            <a:rect l="l" t="t" r="r" b="b"/>
            <a:pathLst>
              <a:path w="1676400" h="228600">
                <a:moveTo>
                  <a:pt x="0" y="114300"/>
                </a:moveTo>
                <a:lnTo>
                  <a:pt x="419100" y="0"/>
                </a:lnTo>
                <a:lnTo>
                  <a:pt x="419100" y="57150"/>
                </a:lnTo>
                <a:lnTo>
                  <a:pt x="1676400" y="57150"/>
                </a:lnTo>
                <a:lnTo>
                  <a:pt x="1676400" y="171450"/>
                </a:lnTo>
                <a:lnTo>
                  <a:pt x="419100" y="171450"/>
                </a:lnTo>
                <a:lnTo>
                  <a:pt x="419100" y="228600"/>
                </a:lnTo>
                <a:lnTo>
                  <a:pt x="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95800" y="3810000"/>
            <a:ext cx="1676400" cy="228600"/>
          </a:xfrm>
          <a:custGeom>
            <a:avLst/>
            <a:gdLst/>
            <a:ahLst/>
            <a:cxnLst/>
            <a:rect l="l" t="t" r="r" b="b"/>
            <a:pathLst>
              <a:path w="1676400" h="228600">
                <a:moveTo>
                  <a:pt x="1257300" y="0"/>
                </a:moveTo>
                <a:lnTo>
                  <a:pt x="12573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1257300" y="171450"/>
                </a:lnTo>
                <a:lnTo>
                  <a:pt x="1257300" y="228600"/>
                </a:lnTo>
                <a:lnTo>
                  <a:pt x="1676400" y="114300"/>
                </a:lnTo>
                <a:lnTo>
                  <a:pt x="125730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95800" y="3810000"/>
            <a:ext cx="1676400" cy="228600"/>
          </a:xfrm>
          <a:custGeom>
            <a:avLst/>
            <a:gdLst/>
            <a:ahLst/>
            <a:cxnLst/>
            <a:rect l="l" t="t" r="r" b="b"/>
            <a:pathLst>
              <a:path w="1676400" h="228600">
                <a:moveTo>
                  <a:pt x="0" y="57150"/>
                </a:moveTo>
                <a:lnTo>
                  <a:pt x="1257300" y="57150"/>
                </a:lnTo>
                <a:lnTo>
                  <a:pt x="1257300" y="0"/>
                </a:lnTo>
                <a:lnTo>
                  <a:pt x="1676400" y="114300"/>
                </a:lnTo>
                <a:lnTo>
                  <a:pt x="1257300" y="228600"/>
                </a:lnTo>
                <a:lnTo>
                  <a:pt x="12573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956428" y="2297074"/>
            <a:ext cx="81216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i="1" spc="-135" dirty="0">
                <a:latin typeface="Malgun Gothic"/>
                <a:cs typeface="Malgun Gothic"/>
              </a:rPr>
              <a:t>L</a:t>
            </a:r>
            <a:r>
              <a:rPr sz="2500" i="1" spc="-114" dirty="0">
                <a:latin typeface="Malgun Gothic"/>
                <a:cs typeface="Malgun Gothic"/>
              </a:rPr>
              <a:t>O</a:t>
            </a:r>
            <a:r>
              <a:rPr sz="2500" i="1" spc="-75" dirty="0">
                <a:latin typeface="Malgun Gothic"/>
                <a:cs typeface="Malgun Gothic"/>
              </a:rPr>
              <a:t>AD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27828" y="3440328"/>
            <a:ext cx="91821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i="1" spc="-55" dirty="0">
                <a:latin typeface="Malgun Gothic"/>
                <a:cs typeface="Malgun Gothic"/>
              </a:rPr>
              <a:t>S</a:t>
            </a:r>
            <a:r>
              <a:rPr sz="2500" i="1" spc="-170" dirty="0">
                <a:latin typeface="Malgun Gothic"/>
                <a:cs typeface="Malgun Gothic"/>
              </a:rPr>
              <a:t>T</a:t>
            </a:r>
            <a:r>
              <a:rPr sz="2500" i="1" spc="-70" dirty="0">
                <a:latin typeface="Malgun Gothic"/>
                <a:cs typeface="Malgun Gothic"/>
              </a:rPr>
              <a:t>ORE</a:t>
            </a:r>
            <a:endParaRPr sz="25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3600" y="6273800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Calcolatori</a:t>
            </a:r>
            <a:r>
              <a:rPr spc="-25" dirty="0"/>
              <a:t> </a:t>
            </a:r>
            <a:r>
              <a:rPr spc="-5" dirty="0"/>
              <a:t>Elettronici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36878" y="1936699"/>
            <a:ext cx="112775" cy="22738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36878" y="2412492"/>
            <a:ext cx="112775" cy="22707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36878" y="3290570"/>
            <a:ext cx="112775" cy="22707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36878" y="4009897"/>
            <a:ext cx="112775" cy="22707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36878" y="4729607"/>
            <a:ext cx="112775" cy="22707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36878" y="5448909"/>
            <a:ext cx="112775" cy="22707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74065" y="1560853"/>
            <a:ext cx="8269605" cy="46107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spc="-5" dirty="0">
                <a:latin typeface="Arial"/>
                <a:cs typeface="Arial"/>
              </a:rPr>
              <a:t>Distinzioni:</a:t>
            </a:r>
            <a:endParaRPr sz="1600">
              <a:latin typeface="Arial"/>
              <a:cs typeface="Arial"/>
            </a:endParaRPr>
          </a:p>
          <a:p>
            <a:pPr marL="820419" algn="just">
              <a:lnSpc>
                <a:spcPct val="100000"/>
              </a:lnSpc>
              <a:spcBef>
                <a:spcPts val="390"/>
              </a:spcBef>
            </a:pPr>
            <a:r>
              <a:rPr sz="1600" spc="-5" dirty="0">
                <a:latin typeface="Arial"/>
                <a:cs typeface="Arial"/>
              </a:rPr>
              <a:t>Potenza di calcolo e capacità di memorizzazione</a:t>
            </a:r>
            <a:endParaRPr sz="1600">
              <a:latin typeface="Arial"/>
              <a:cs typeface="Arial"/>
            </a:endParaRPr>
          </a:p>
          <a:p>
            <a:pPr marL="820419" algn="just">
              <a:lnSpc>
                <a:spcPct val="100000"/>
              </a:lnSpc>
              <a:spcBef>
                <a:spcPts val="1820"/>
              </a:spcBef>
            </a:pPr>
            <a:r>
              <a:rPr sz="1600" spc="-5" dirty="0">
                <a:latin typeface="Arial"/>
                <a:cs typeface="Arial"/>
              </a:rPr>
              <a:t>Ambiente e scopo per cui sono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utilizzati.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In </a:t>
            </a:r>
            <a:r>
              <a:rPr sz="1600" spc="-10" dirty="0">
                <a:latin typeface="Arial"/>
                <a:cs typeface="Arial"/>
              </a:rPr>
              <a:t>generale </a:t>
            </a:r>
            <a:r>
              <a:rPr sz="1600" dirty="0">
                <a:latin typeface="Arial"/>
                <a:cs typeface="Arial"/>
              </a:rPr>
              <a:t>si </a:t>
            </a:r>
            <a:r>
              <a:rPr sz="1600" spc="-5" dirty="0">
                <a:latin typeface="Arial"/>
                <a:cs typeface="Arial"/>
              </a:rPr>
              <a:t>possono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distinguere:</a:t>
            </a:r>
            <a:endParaRPr sz="1600">
              <a:latin typeface="Arial"/>
              <a:cs typeface="Arial"/>
            </a:endParaRPr>
          </a:p>
          <a:p>
            <a:pPr marL="762635" marR="5715" indent="57785" algn="just">
              <a:lnSpc>
                <a:spcPts val="1920"/>
              </a:lnSpc>
              <a:spcBef>
                <a:spcPts val="450"/>
              </a:spcBef>
            </a:pPr>
            <a:r>
              <a:rPr sz="1650" i="1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Personal </a:t>
            </a:r>
            <a:r>
              <a:rPr sz="1650" i="1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Computer </a:t>
            </a:r>
            <a:r>
              <a:rPr sz="1650" i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(PC)</a:t>
            </a:r>
            <a:r>
              <a:rPr sz="1600" spc="-25" dirty="0">
                <a:latin typeface="Arial"/>
                <a:cs typeface="Arial"/>
              </a:rPr>
              <a:t>: </a:t>
            </a:r>
            <a:r>
              <a:rPr sz="1600" spc="-5" dirty="0">
                <a:latin typeface="Arial"/>
                <a:cs typeface="Arial"/>
              </a:rPr>
              <a:t>usati come </a:t>
            </a:r>
            <a:r>
              <a:rPr sz="1600" spc="-10" dirty="0">
                <a:latin typeface="Arial"/>
                <a:cs typeface="Arial"/>
              </a:rPr>
              <a:t>elaboratori </a:t>
            </a:r>
            <a:r>
              <a:rPr sz="1600" spc="-5" dirty="0">
                <a:latin typeface="Arial"/>
                <a:cs typeface="Arial"/>
              </a:rPr>
              <a:t>di testo, </a:t>
            </a:r>
            <a:r>
              <a:rPr sz="1600" dirty="0">
                <a:latin typeface="Arial"/>
                <a:cs typeface="Arial"/>
              </a:rPr>
              <a:t>Internet, </a:t>
            </a:r>
            <a:r>
              <a:rPr sz="1600" spc="-5" dirty="0">
                <a:latin typeface="Arial"/>
                <a:cs typeface="Arial"/>
              </a:rPr>
              <a:t>banche dati,  strumenti da ufficio,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etc.</a:t>
            </a:r>
            <a:endParaRPr sz="1600">
              <a:latin typeface="Arial"/>
              <a:cs typeface="Arial"/>
            </a:endParaRPr>
          </a:p>
          <a:p>
            <a:pPr marL="762635" marR="5080" indent="57785" algn="just">
              <a:lnSpc>
                <a:spcPts val="1920"/>
              </a:lnSpc>
              <a:spcBef>
                <a:spcPts val="1825"/>
              </a:spcBef>
            </a:pPr>
            <a:r>
              <a:rPr sz="1650" i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Workstation</a:t>
            </a:r>
            <a:r>
              <a:rPr sz="1600" spc="-25" dirty="0">
                <a:latin typeface="Arial"/>
                <a:cs typeface="Arial"/>
              </a:rPr>
              <a:t>: </a:t>
            </a:r>
            <a:r>
              <a:rPr sz="1600" spc="-5" dirty="0">
                <a:latin typeface="Arial"/>
                <a:cs typeface="Arial"/>
              </a:rPr>
              <a:t>usati per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10" dirty="0">
                <a:latin typeface="Arial"/>
                <a:cs typeface="Arial"/>
              </a:rPr>
              <a:t>calcolo </a:t>
            </a:r>
            <a:r>
              <a:rPr sz="1600" spc="-5" dirty="0">
                <a:latin typeface="Arial"/>
                <a:cs typeface="Arial"/>
              </a:rPr>
              <a:t>e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programmazione, per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grafica avanzata e </a:t>
            </a:r>
            <a:r>
              <a:rPr sz="1600" dirty="0">
                <a:latin typeface="Arial"/>
                <a:cs typeface="Arial"/>
              </a:rPr>
              <a:t>la  </a:t>
            </a:r>
            <a:r>
              <a:rPr sz="1600" spc="-5" dirty="0">
                <a:latin typeface="Arial"/>
                <a:cs typeface="Arial"/>
              </a:rPr>
              <a:t>ricerca.</a:t>
            </a:r>
            <a:endParaRPr sz="1600">
              <a:latin typeface="Arial"/>
              <a:cs typeface="Arial"/>
            </a:endParaRPr>
          </a:p>
          <a:p>
            <a:pPr marL="762635" marR="5080" indent="57785" algn="just">
              <a:lnSpc>
                <a:spcPts val="1920"/>
              </a:lnSpc>
              <a:spcBef>
                <a:spcPts val="1825"/>
              </a:spcBef>
            </a:pPr>
            <a:r>
              <a:rPr sz="1650" i="1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MainFrame</a:t>
            </a:r>
            <a:r>
              <a:rPr sz="1600" spc="-30" dirty="0">
                <a:latin typeface="Arial"/>
                <a:cs typeface="Arial"/>
              </a:rPr>
              <a:t>: </a:t>
            </a:r>
            <a:r>
              <a:rPr sz="1600" spc="-5" dirty="0">
                <a:latin typeface="Arial"/>
                <a:cs typeface="Arial"/>
              </a:rPr>
              <a:t>grandi </a:t>
            </a:r>
            <a:r>
              <a:rPr sz="1600" spc="-10" dirty="0">
                <a:latin typeface="Arial"/>
                <a:cs typeface="Arial"/>
              </a:rPr>
              <a:t>aziende, </a:t>
            </a:r>
            <a:r>
              <a:rPr sz="1600" spc="-5" dirty="0">
                <a:latin typeface="Arial"/>
                <a:cs typeface="Arial"/>
              </a:rPr>
              <a:t>banche, gestione di complesse reti </a:t>
            </a:r>
            <a:r>
              <a:rPr sz="1600" dirty="0">
                <a:latin typeface="Arial"/>
                <a:cs typeface="Arial"/>
              </a:rPr>
              <a:t>di </a:t>
            </a:r>
            <a:r>
              <a:rPr sz="1600" spc="-10" dirty="0">
                <a:latin typeface="Arial"/>
                <a:cs typeface="Arial"/>
              </a:rPr>
              <a:t>computer </a:t>
            </a:r>
            <a:r>
              <a:rPr sz="1600" spc="-5" dirty="0">
                <a:latin typeface="Arial"/>
                <a:cs typeface="Arial"/>
              </a:rPr>
              <a:t>e di  </a:t>
            </a:r>
            <a:r>
              <a:rPr sz="1600" spc="-10" dirty="0">
                <a:latin typeface="Arial"/>
                <a:cs typeface="Arial"/>
              </a:rPr>
              <a:t>apparecchiature, </a:t>
            </a:r>
            <a:r>
              <a:rPr sz="1600" spc="-5" dirty="0">
                <a:latin typeface="Arial"/>
                <a:cs typeface="Arial"/>
              </a:rPr>
              <a:t>applicazioni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gestionali</a:t>
            </a:r>
            <a:endParaRPr sz="1600">
              <a:latin typeface="Arial"/>
              <a:cs typeface="Arial"/>
            </a:endParaRPr>
          </a:p>
          <a:p>
            <a:pPr marL="762635" marR="5080" indent="57785" algn="just">
              <a:lnSpc>
                <a:spcPct val="100000"/>
              </a:lnSpc>
              <a:spcBef>
                <a:spcPts val="1710"/>
              </a:spcBef>
            </a:pPr>
            <a:r>
              <a:rPr sz="1650" i="1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Network </a:t>
            </a:r>
            <a:r>
              <a:rPr sz="1650" i="1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computer</a:t>
            </a:r>
            <a:r>
              <a:rPr sz="1600" spc="-30" dirty="0">
                <a:latin typeface="Arial"/>
                <a:cs typeface="Arial"/>
              </a:rPr>
              <a:t>: </a:t>
            </a:r>
            <a:r>
              <a:rPr sz="1600" spc="-5" dirty="0">
                <a:latin typeface="Arial"/>
                <a:cs typeface="Arial"/>
              </a:rPr>
              <a:t>computer collegati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rete </a:t>
            </a:r>
            <a:r>
              <a:rPr sz="1600" spc="-10" dirty="0">
                <a:latin typeface="Arial"/>
                <a:cs typeface="Arial"/>
              </a:rPr>
              <a:t>condividendo </a:t>
            </a:r>
            <a:r>
              <a:rPr sz="1600" spc="-5" dirty="0">
                <a:latin typeface="Arial"/>
                <a:cs typeface="Arial"/>
              </a:rPr>
              <a:t>dati (dischi) e altre  risorse. I “terminali” sono postazioni prive di capacità di </a:t>
            </a:r>
            <a:r>
              <a:rPr sz="1600" spc="-10" dirty="0">
                <a:latin typeface="Arial"/>
                <a:cs typeface="Arial"/>
              </a:rPr>
              <a:t>elaborazione, </a:t>
            </a:r>
            <a:r>
              <a:rPr sz="1600" spc="-5" dirty="0">
                <a:latin typeface="Arial"/>
                <a:cs typeface="Arial"/>
              </a:rPr>
              <a:t>dotate solo di  monitor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1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tastiera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1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collegate</a:t>
            </a:r>
            <a:r>
              <a:rPr sz="1600" spc="1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ad</a:t>
            </a:r>
            <a:r>
              <a:rPr sz="1600" spc="1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un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computer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centrale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cui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sfruttano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la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CPU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24178" y="6146698"/>
            <a:ext cx="87121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mem</a:t>
            </a:r>
            <a:r>
              <a:rPr sz="1600" spc="-10" dirty="0">
                <a:latin typeface="Arial"/>
                <a:cs typeface="Arial"/>
              </a:rPr>
              <a:t>ori</a:t>
            </a:r>
            <a:r>
              <a:rPr sz="1600" spc="-5" dirty="0">
                <a:latin typeface="Arial"/>
                <a:cs typeface="Arial"/>
              </a:rPr>
              <a:t>a.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14437" y="2489136"/>
          <a:ext cx="7010400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650" i="1" spc="-30" dirty="0">
                          <a:solidFill>
                            <a:srgbClr val="FF3300"/>
                          </a:solidFill>
                          <a:latin typeface="Malgun Gothic"/>
                          <a:cs typeface="Malgun Gothic"/>
                        </a:rPr>
                        <a:t>codice-op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1130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650" i="1" spc="-25" dirty="0">
                          <a:latin typeface="Malgun Gothic"/>
                          <a:cs typeface="Malgun Gothic"/>
                        </a:rPr>
                        <a:t>n.</a:t>
                      </a:r>
                      <a:r>
                        <a:rPr sz="1650" i="1" spc="-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i="1" spc="-35" dirty="0">
                          <a:solidFill>
                            <a:srgbClr val="FF9900"/>
                          </a:solidFill>
                          <a:latin typeface="Malgun Gothic"/>
                          <a:cs typeface="Malgun Gothic"/>
                        </a:rPr>
                        <a:t>registro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1130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950"/>
                        </a:lnSpc>
                        <a:spcBef>
                          <a:spcPts val="890"/>
                        </a:spcBef>
                      </a:pPr>
                      <a:r>
                        <a:rPr sz="1650" i="1" spc="-30" dirty="0">
                          <a:solidFill>
                            <a:srgbClr val="333399"/>
                          </a:solidFill>
                          <a:latin typeface="Malgun Gothic"/>
                          <a:cs typeface="Malgun Gothic"/>
                        </a:rPr>
                        <a:t>indirizzo</a:t>
                      </a:r>
                      <a:endParaRPr sz="1650" dirty="0">
                        <a:latin typeface="Malgun Gothic"/>
                        <a:cs typeface="Malgun Gothic"/>
                      </a:endParaRPr>
                    </a:p>
                    <a:p>
                      <a:pPr marL="144145">
                        <a:lnSpc>
                          <a:spcPts val="1950"/>
                        </a:lnSpc>
                      </a:pPr>
                      <a:r>
                        <a:rPr sz="1650" i="1" spc="-35" dirty="0">
                          <a:solidFill>
                            <a:srgbClr val="333399"/>
                          </a:solidFill>
                          <a:latin typeface="Malgun Gothic"/>
                          <a:cs typeface="Malgun Gothic"/>
                        </a:rPr>
                        <a:t>parola</a:t>
                      </a:r>
                      <a:r>
                        <a:rPr sz="1650" i="1" spc="10" dirty="0">
                          <a:solidFill>
                            <a:srgbClr val="333399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i="1" spc="-40" dirty="0">
                          <a:solidFill>
                            <a:srgbClr val="333399"/>
                          </a:solidFill>
                          <a:latin typeface="Malgun Gothic"/>
                          <a:cs typeface="Malgun Gothic"/>
                        </a:rPr>
                        <a:t>RAM</a:t>
                      </a:r>
                      <a:endParaRPr sz="1650" dirty="0">
                        <a:latin typeface="Malgun Gothic"/>
                        <a:cs typeface="Malgun Gothic"/>
                      </a:endParaRPr>
                    </a:p>
                  </a:txBody>
                  <a:tcPr marL="0" marR="0" marT="1130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371600" y="3941826"/>
            <a:ext cx="1752600" cy="304800"/>
          </a:xfrm>
          <a:custGeom>
            <a:avLst/>
            <a:gdLst/>
            <a:ahLst/>
            <a:cxnLst/>
            <a:rect l="l" t="t" r="r" b="b"/>
            <a:pathLst>
              <a:path w="1752600" h="304800">
                <a:moveTo>
                  <a:pt x="1752600" y="0"/>
                </a:moveTo>
                <a:lnTo>
                  <a:pt x="1745152" y="48134"/>
                </a:lnTo>
                <a:lnTo>
                  <a:pt x="1724416" y="89964"/>
                </a:lnTo>
                <a:lnTo>
                  <a:pt x="1692798" y="122968"/>
                </a:lnTo>
                <a:lnTo>
                  <a:pt x="1652706" y="144621"/>
                </a:lnTo>
                <a:lnTo>
                  <a:pt x="1606550" y="152400"/>
                </a:lnTo>
                <a:lnTo>
                  <a:pt x="1022350" y="152400"/>
                </a:lnTo>
                <a:lnTo>
                  <a:pt x="976193" y="160166"/>
                </a:lnTo>
                <a:lnTo>
                  <a:pt x="936101" y="181794"/>
                </a:lnTo>
                <a:lnTo>
                  <a:pt x="904483" y="214780"/>
                </a:lnTo>
                <a:lnTo>
                  <a:pt x="883747" y="256617"/>
                </a:lnTo>
                <a:lnTo>
                  <a:pt x="876300" y="304800"/>
                </a:lnTo>
                <a:lnTo>
                  <a:pt x="868852" y="256617"/>
                </a:lnTo>
                <a:lnTo>
                  <a:pt x="848116" y="214780"/>
                </a:lnTo>
                <a:lnTo>
                  <a:pt x="816498" y="181794"/>
                </a:lnTo>
                <a:lnTo>
                  <a:pt x="776406" y="160166"/>
                </a:lnTo>
                <a:lnTo>
                  <a:pt x="730250" y="152400"/>
                </a:lnTo>
                <a:lnTo>
                  <a:pt x="146050" y="152400"/>
                </a:lnTo>
                <a:lnTo>
                  <a:pt x="99893" y="144621"/>
                </a:lnTo>
                <a:lnTo>
                  <a:pt x="59801" y="122968"/>
                </a:lnTo>
                <a:lnTo>
                  <a:pt x="28183" y="89964"/>
                </a:lnTo>
                <a:lnTo>
                  <a:pt x="7447" y="48134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76600" y="3941826"/>
            <a:ext cx="1752600" cy="304800"/>
          </a:xfrm>
          <a:custGeom>
            <a:avLst/>
            <a:gdLst/>
            <a:ahLst/>
            <a:cxnLst/>
            <a:rect l="l" t="t" r="r" b="b"/>
            <a:pathLst>
              <a:path w="1752600" h="304800">
                <a:moveTo>
                  <a:pt x="1752600" y="0"/>
                </a:moveTo>
                <a:lnTo>
                  <a:pt x="1745152" y="48134"/>
                </a:lnTo>
                <a:lnTo>
                  <a:pt x="1724416" y="89964"/>
                </a:lnTo>
                <a:lnTo>
                  <a:pt x="1692798" y="122968"/>
                </a:lnTo>
                <a:lnTo>
                  <a:pt x="1652706" y="144621"/>
                </a:lnTo>
                <a:lnTo>
                  <a:pt x="1606550" y="152400"/>
                </a:lnTo>
                <a:lnTo>
                  <a:pt x="1022350" y="152400"/>
                </a:lnTo>
                <a:lnTo>
                  <a:pt x="976193" y="160166"/>
                </a:lnTo>
                <a:lnTo>
                  <a:pt x="936101" y="181794"/>
                </a:lnTo>
                <a:lnTo>
                  <a:pt x="904483" y="214780"/>
                </a:lnTo>
                <a:lnTo>
                  <a:pt x="883747" y="256617"/>
                </a:lnTo>
                <a:lnTo>
                  <a:pt x="876300" y="304800"/>
                </a:lnTo>
                <a:lnTo>
                  <a:pt x="868852" y="256617"/>
                </a:lnTo>
                <a:lnTo>
                  <a:pt x="848116" y="214780"/>
                </a:lnTo>
                <a:lnTo>
                  <a:pt x="816498" y="181794"/>
                </a:lnTo>
                <a:lnTo>
                  <a:pt x="776406" y="160166"/>
                </a:lnTo>
                <a:lnTo>
                  <a:pt x="730250" y="152400"/>
                </a:lnTo>
                <a:lnTo>
                  <a:pt x="146050" y="152400"/>
                </a:lnTo>
                <a:lnTo>
                  <a:pt x="99893" y="144621"/>
                </a:lnTo>
                <a:lnTo>
                  <a:pt x="59801" y="122968"/>
                </a:lnTo>
                <a:lnTo>
                  <a:pt x="28183" y="89964"/>
                </a:lnTo>
                <a:lnTo>
                  <a:pt x="7447" y="48134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81600" y="3865626"/>
            <a:ext cx="2971800" cy="304800"/>
          </a:xfrm>
          <a:custGeom>
            <a:avLst/>
            <a:gdLst/>
            <a:ahLst/>
            <a:cxnLst/>
            <a:rect l="l" t="t" r="r" b="b"/>
            <a:pathLst>
              <a:path w="2971800" h="304800">
                <a:moveTo>
                  <a:pt x="2971800" y="0"/>
                </a:moveTo>
                <a:lnTo>
                  <a:pt x="2946629" y="66980"/>
                </a:lnTo>
                <a:lnTo>
                  <a:pt x="2917395" y="95278"/>
                </a:lnTo>
                <a:lnTo>
                  <a:pt x="2879044" y="118889"/>
                </a:lnTo>
                <a:lnTo>
                  <a:pt x="2833062" y="136893"/>
                </a:lnTo>
                <a:lnTo>
                  <a:pt x="2780935" y="148370"/>
                </a:lnTo>
                <a:lnTo>
                  <a:pt x="2724150" y="152400"/>
                </a:lnTo>
                <a:lnTo>
                  <a:pt x="1733550" y="152400"/>
                </a:lnTo>
                <a:lnTo>
                  <a:pt x="1676764" y="156423"/>
                </a:lnTo>
                <a:lnTo>
                  <a:pt x="1624637" y="167884"/>
                </a:lnTo>
                <a:lnTo>
                  <a:pt x="1578655" y="185870"/>
                </a:lnTo>
                <a:lnTo>
                  <a:pt x="1540304" y="209467"/>
                </a:lnTo>
                <a:lnTo>
                  <a:pt x="1511070" y="237763"/>
                </a:lnTo>
                <a:lnTo>
                  <a:pt x="1485900" y="304800"/>
                </a:lnTo>
                <a:lnTo>
                  <a:pt x="1479359" y="269845"/>
                </a:lnTo>
                <a:lnTo>
                  <a:pt x="1431495" y="209467"/>
                </a:lnTo>
                <a:lnTo>
                  <a:pt x="1393144" y="185870"/>
                </a:lnTo>
                <a:lnTo>
                  <a:pt x="1347162" y="167884"/>
                </a:lnTo>
                <a:lnTo>
                  <a:pt x="1295035" y="156423"/>
                </a:lnTo>
                <a:lnTo>
                  <a:pt x="1238250" y="152400"/>
                </a:lnTo>
                <a:lnTo>
                  <a:pt x="247650" y="152400"/>
                </a:lnTo>
                <a:lnTo>
                  <a:pt x="190864" y="148370"/>
                </a:lnTo>
                <a:lnTo>
                  <a:pt x="138737" y="136893"/>
                </a:lnTo>
                <a:lnTo>
                  <a:pt x="92755" y="118889"/>
                </a:lnTo>
                <a:lnTo>
                  <a:pt x="54404" y="95278"/>
                </a:lnTo>
                <a:lnTo>
                  <a:pt x="25170" y="66980"/>
                </a:lnTo>
                <a:lnTo>
                  <a:pt x="6540" y="34914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00200" y="4551426"/>
            <a:ext cx="6553200" cy="381000"/>
          </a:xfrm>
          <a:custGeom>
            <a:avLst/>
            <a:gdLst/>
            <a:ahLst/>
            <a:cxnLst/>
            <a:rect l="l" t="t" r="r" b="b"/>
            <a:pathLst>
              <a:path w="6553200" h="381000">
                <a:moveTo>
                  <a:pt x="6553200" y="0"/>
                </a:moveTo>
                <a:lnTo>
                  <a:pt x="6536522" y="46888"/>
                </a:lnTo>
                <a:lnTo>
                  <a:pt x="6489220" y="89531"/>
                </a:lnTo>
                <a:lnTo>
                  <a:pt x="6455363" y="108813"/>
                </a:lnTo>
                <a:lnTo>
                  <a:pt x="6415384" y="126496"/>
                </a:lnTo>
                <a:lnTo>
                  <a:pt x="6369795" y="142403"/>
                </a:lnTo>
                <a:lnTo>
                  <a:pt x="6319108" y="156353"/>
                </a:lnTo>
                <a:lnTo>
                  <a:pt x="6263834" y="168169"/>
                </a:lnTo>
                <a:lnTo>
                  <a:pt x="6204484" y="177670"/>
                </a:lnTo>
                <a:lnTo>
                  <a:pt x="6141571" y="184678"/>
                </a:lnTo>
                <a:lnTo>
                  <a:pt x="6075606" y="189014"/>
                </a:lnTo>
                <a:lnTo>
                  <a:pt x="6007100" y="190500"/>
                </a:lnTo>
                <a:lnTo>
                  <a:pt x="3822700" y="190500"/>
                </a:lnTo>
                <a:lnTo>
                  <a:pt x="3754193" y="191983"/>
                </a:lnTo>
                <a:lnTo>
                  <a:pt x="3688228" y="196313"/>
                </a:lnTo>
                <a:lnTo>
                  <a:pt x="3625315" y="203313"/>
                </a:lnTo>
                <a:lnTo>
                  <a:pt x="3565965" y="212805"/>
                </a:lnTo>
                <a:lnTo>
                  <a:pt x="3510691" y="224611"/>
                </a:lnTo>
                <a:lnTo>
                  <a:pt x="3460004" y="238552"/>
                </a:lnTo>
                <a:lnTo>
                  <a:pt x="3414415" y="254452"/>
                </a:lnTo>
                <a:lnTo>
                  <a:pt x="3374436" y="272131"/>
                </a:lnTo>
                <a:lnTo>
                  <a:pt x="3340579" y="291412"/>
                </a:lnTo>
                <a:lnTo>
                  <a:pt x="3293277" y="334069"/>
                </a:lnTo>
                <a:lnTo>
                  <a:pt x="3276600" y="381000"/>
                </a:lnTo>
                <a:lnTo>
                  <a:pt x="3272345" y="357089"/>
                </a:lnTo>
                <a:lnTo>
                  <a:pt x="3239843" y="312118"/>
                </a:lnTo>
                <a:lnTo>
                  <a:pt x="3178763" y="272131"/>
                </a:lnTo>
                <a:lnTo>
                  <a:pt x="3138784" y="254452"/>
                </a:lnTo>
                <a:lnTo>
                  <a:pt x="3093195" y="238552"/>
                </a:lnTo>
                <a:lnTo>
                  <a:pt x="3042508" y="224611"/>
                </a:lnTo>
                <a:lnTo>
                  <a:pt x="2987234" y="212805"/>
                </a:lnTo>
                <a:lnTo>
                  <a:pt x="2927884" y="203313"/>
                </a:lnTo>
                <a:lnTo>
                  <a:pt x="2864971" y="196313"/>
                </a:lnTo>
                <a:lnTo>
                  <a:pt x="2799006" y="191983"/>
                </a:lnTo>
                <a:lnTo>
                  <a:pt x="2730500" y="190500"/>
                </a:lnTo>
                <a:lnTo>
                  <a:pt x="546100" y="190500"/>
                </a:lnTo>
                <a:lnTo>
                  <a:pt x="477593" y="189014"/>
                </a:lnTo>
                <a:lnTo>
                  <a:pt x="411628" y="184678"/>
                </a:lnTo>
                <a:lnTo>
                  <a:pt x="348715" y="177670"/>
                </a:lnTo>
                <a:lnTo>
                  <a:pt x="289365" y="168169"/>
                </a:lnTo>
                <a:lnTo>
                  <a:pt x="234091" y="156353"/>
                </a:lnTo>
                <a:lnTo>
                  <a:pt x="183404" y="142403"/>
                </a:lnTo>
                <a:lnTo>
                  <a:pt x="137815" y="126496"/>
                </a:lnTo>
                <a:lnTo>
                  <a:pt x="97836" y="108813"/>
                </a:lnTo>
                <a:lnTo>
                  <a:pt x="63979" y="89531"/>
                </a:lnTo>
                <a:lnTo>
                  <a:pt x="16677" y="46888"/>
                </a:lnTo>
                <a:lnTo>
                  <a:pt x="4254" y="23885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31594" y="4190451"/>
            <a:ext cx="451484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-30" dirty="0">
                <a:latin typeface="Malgun Gothic"/>
                <a:cs typeface="Malgun Gothic"/>
              </a:rPr>
              <a:t>8</a:t>
            </a:r>
            <a:r>
              <a:rPr sz="1650" i="1" spc="-90" dirty="0">
                <a:latin typeface="Malgun Gothic"/>
                <a:cs typeface="Malgun Gothic"/>
              </a:rPr>
              <a:t> </a:t>
            </a:r>
            <a:r>
              <a:rPr sz="1650" i="1" spc="-25" dirty="0">
                <a:latin typeface="Malgun Gothic"/>
                <a:cs typeface="Malgun Gothic"/>
              </a:rPr>
              <a:t>bit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0778" y="4190451"/>
            <a:ext cx="45212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-30" dirty="0">
                <a:latin typeface="Malgun Gothic"/>
                <a:cs typeface="Malgun Gothic"/>
              </a:rPr>
              <a:t>4</a:t>
            </a:r>
            <a:r>
              <a:rPr sz="1650" i="1" spc="-85" dirty="0">
                <a:latin typeface="Malgun Gothic"/>
                <a:cs typeface="Malgun Gothic"/>
              </a:rPr>
              <a:t> </a:t>
            </a:r>
            <a:r>
              <a:rPr sz="1650" i="1" spc="-25" dirty="0">
                <a:latin typeface="Malgun Gothic"/>
                <a:cs typeface="Malgun Gothic"/>
              </a:rPr>
              <a:t>bit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25424" y="4190451"/>
            <a:ext cx="56451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-30" dirty="0">
                <a:latin typeface="Malgun Gothic"/>
                <a:cs typeface="Malgun Gothic"/>
              </a:rPr>
              <a:t>20</a:t>
            </a:r>
            <a:r>
              <a:rPr sz="1650" i="1" spc="-80" dirty="0">
                <a:latin typeface="Malgun Gothic"/>
                <a:cs typeface="Malgun Gothic"/>
              </a:rPr>
              <a:t> </a:t>
            </a:r>
            <a:r>
              <a:rPr sz="1650" i="1" spc="-25" dirty="0">
                <a:latin typeface="Malgun Gothic"/>
                <a:cs typeface="Malgun Gothic"/>
              </a:rPr>
              <a:t>bit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08170" y="5028711"/>
            <a:ext cx="77978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i="1" spc="-30" dirty="0">
                <a:latin typeface="Malgun Gothic"/>
                <a:cs typeface="Malgun Gothic"/>
              </a:rPr>
              <a:t>1</a:t>
            </a:r>
            <a:r>
              <a:rPr sz="1650" i="1" spc="-95" dirty="0">
                <a:latin typeface="Malgun Gothic"/>
                <a:cs typeface="Malgun Gothic"/>
              </a:rPr>
              <a:t> </a:t>
            </a:r>
            <a:r>
              <a:rPr sz="1650" i="1" spc="-35" dirty="0">
                <a:latin typeface="Malgun Gothic"/>
                <a:cs typeface="Malgun Gothic"/>
              </a:rPr>
              <a:t>parola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241681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Formato delle</a:t>
            </a:r>
            <a:r>
              <a:rPr spc="-70" dirty="0"/>
              <a:t> </a:t>
            </a:r>
            <a:r>
              <a:rPr dirty="0"/>
              <a:t>Istruzioni  </a:t>
            </a:r>
            <a:r>
              <a:rPr spc="-5" dirty="0"/>
              <a:t>Alcuni</a:t>
            </a:r>
            <a:r>
              <a:rPr spc="-25" dirty="0"/>
              <a:t> </a:t>
            </a:r>
            <a:r>
              <a:rPr dirty="0"/>
              <a:t>esempi</a:t>
            </a:r>
          </a:p>
        </p:txBody>
      </p:sp>
      <p:sp>
        <p:nvSpPr>
          <p:cNvPr id="13" name="object 13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90168" y="1558798"/>
            <a:ext cx="965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99717" y="1558798"/>
            <a:ext cx="3168015" cy="854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Trasferimento </a:t>
            </a:r>
            <a:r>
              <a:rPr sz="1600" spc="-10" dirty="0">
                <a:latin typeface="Arial"/>
                <a:cs typeface="Arial"/>
              </a:rPr>
              <a:t>REGISTRI </a:t>
            </a:r>
            <a:r>
              <a:rPr sz="1600" spc="-5" dirty="0">
                <a:latin typeface="Arial"/>
                <a:cs typeface="Arial"/>
              </a:rPr>
              <a:t>&lt;-&gt;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RAM</a:t>
            </a:r>
            <a:endParaRPr sz="1600">
              <a:latin typeface="Arial"/>
              <a:cs typeface="Arial"/>
            </a:endParaRPr>
          </a:p>
          <a:p>
            <a:pPr marL="84455">
              <a:lnSpc>
                <a:spcPct val="100000"/>
              </a:lnSpc>
              <a:spcBef>
                <a:spcPts val="50"/>
              </a:spcBef>
            </a:pPr>
            <a:r>
              <a:rPr sz="3800" i="1" spc="-85" dirty="0">
                <a:latin typeface="Malgun Gothic"/>
                <a:cs typeface="Malgun Gothic"/>
              </a:rPr>
              <a:t>in</a:t>
            </a:r>
            <a:r>
              <a:rPr sz="3800" i="1" spc="-80" dirty="0">
                <a:latin typeface="Malgun Gothic"/>
                <a:cs typeface="Malgun Gothic"/>
              </a:rPr>
              <a:t> </a:t>
            </a:r>
            <a:r>
              <a:rPr sz="3800" i="1" spc="-90" dirty="0">
                <a:latin typeface="Malgun Gothic"/>
                <a:cs typeface="Malgun Gothic"/>
              </a:rPr>
              <a:t>binario!</a:t>
            </a:r>
            <a:endParaRPr sz="3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74394" y="3947281"/>
          <a:ext cx="6085204" cy="10771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8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4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5584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r>
                        <a:rPr sz="2400" b="1" i="1" spc="-5" dirty="0">
                          <a:latin typeface="Courier New"/>
                          <a:cs typeface="Courier New"/>
                        </a:rPr>
                        <a:t>ADD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ts val="2480"/>
                        </a:lnSpc>
                      </a:pPr>
                      <a:r>
                        <a:rPr sz="2400" b="1" i="1" spc="-10" dirty="0">
                          <a:latin typeface="Courier New"/>
                          <a:cs typeface="Courier New"/>
                        </a:rPr>
                        <a:t>00000010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264795" algn="r">
                        <a:lnSpc>
                          <a:spcPts val="2480"/>
                        </a:lnSpc>
                      </a:pPr>
                      <a:r>
                        <a:rPr sz="2400" b="1" i="1" spc="-5" dirty="0">
                          <a:latin typeface="Courier New"/>
                          <a:cs typeface="Courier New"/>
                        </a:rPr>
                        <a:t>SUB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480"/>
                        </a:lnSpc>
                      </a:pPr>
                      <a:r>
                        <a:rPr sz="2400" b="1" i="1" spc="-5" dirty="0">
                          <a:latin typeface="Courier New"/>
                          <a:cs typeface="Courier New"/>
                        </a:rPr>
                        <a:t>00000</a:t>
                      </a:r>
                      <a:r>
                        <a:rPr sz="2400" b="1" i="1" spc="-15" dirty="0">
                          <a:latin typeface="Courier New"/>
                          <a:cs typeface="Courier New"/>
                        </a:rPr>
                        <a:t>10</a:t>
                      </a:r>
                      <a:r>
                        <a:rPr sz="2400" b="1" i="1" dirty="0">
                          <a:latin typeface="Courier New"/>
                          <a:cs typeface="Courier New"/>
                        </a:rPr>
                        <a:t>0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123">
                <a:tc>
                  <a:txBody>
                    <a:bodyPr/>
                    <a:lstStyle/>
                    <a:p>
                      <a:pPr marL="31750">
                        <a:lnSpc>
                          <a:spcPts val="2560"/>
                        </a:lnSpc>
                      </a:pPr>
                      <a:r>
                        <a:rPr sz="2400" b="1" i="1" spc="-5" dirty="0">
                          <a:latin typeface="Courier New"/>
                          <a:cs typeface="Courier New"/>
                        </a:rPr>
                        <a:t>MULT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ts val="2560"/>
                        </a:lnSpc>
                      </a:pPr>
                      <a:r>
                        <a:rPr sz="2400" b="1" i="1" spc="-10" dirty="0">
                          <a:latin typeface="Courier New"/>
                          <a:cs typeface="Courier New"/>
                        </a:rPr>
                        <a:t>00000110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264160" algn="r">
                        <a:lnSpc>
                          <a:spcPts val="2560"/>
                        </a:lnSpc>
                      </a:pPr>
                      <a:r>
                        <a:rPr sz="2400" b="1" i="1" spc="-5" dirty="0">
                          <a:latin typeface="Courier New"/>
                          <a:cs typeface="Courier New"/>
                        </a:rPr>
                        <a:t>DIV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2560"/>
                        </a:lnSpc>
                      </a:pPr>
                      <a:r>
                        <a:rPr sz="2400" b="1" i="1" spc="-5" dirty="0">
                          <a:latin typeface="Courier New"/>
                          <a:cs typeface="Courier New"/>
                        </a:rPr>
                        <a:t>0000</a:t>
                      </a:r>
                      <a:r>
                        <a:rPr sz="2400" b="1" i="1" spc="-1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2400" b="1" i="1" spc="-15" dirty="0">
                          <a:latin typeface="Courier New"/>
                          <a:cs typeface="Courier New"/>
                        </a:rPr>
                        <a:t>00</a:t>
                      </a:r>
                      <a:r>
                        <a:rPr sz="2400" b="1" i="1" dirty="0">
                          <a:latin typeface="Courier New"/>
                          <a:cs typeface="Courier New"/>
                        </a:rPr>
                        <a:t>0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474">
                <a:tc>
                  <a:txBody>
                    <a:bodyPr/>
                    <a:lstStyle/>
                    <a:p>
                      <a:pPr marL="31750">
                        <a:lnSpc>
                          <a:spcPts val="2560"/>
                        </a:lnSpc>
                      </a:pPr>
                      <a:r>
                        <a:rPr sz="2400" b="1" i="1" spc="-5" dirty="0">
                          <a:latin typeface="Courier New"/>
                          <a:cs typeface="Courier New"/>
                        </a:rPr>
                        <a:t>MOD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ts val="2560"/>
                        </a:lnSpc>
                      </a:pPr>
                      <a:r>
                        <a:rPr sz="2400" b="1" i="1" spc="-10" dirty="0">
                          <a:latin typeface="Courier New"/>
                          <a:cs typeface="Courier New"/>
                        </a:rPr>
                        <a:t>00001010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4419600" y="2514600"/>
            <a:ext cx="1295400" cy="304800"/>
          </a:xfrm>
          <a:custGeom>
            <a:avLst/>
            <a:gdLst/>
            <a:ahLst/>
            <a:cxnLst/>
            <a:rect l="l" t="t" r="r" b="b"/>
            <a:pathLst>
              <a:path w="1295400" h="304800">
                <a:moveTo>
                  <a:pt x="0" y="304800"/>
                </a:moveTo>
                <a:lnTo>
                  <a:pt x="1295400" y="304800"/>
                </a:lnTo>
                <a:lnTo>
                  <a:pt x="12954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19600" y="3048000"/>
            <a:ext cx="1295400" cy="304800"/>
          </a:xfrm>
          <a:custGeom>
            <a:avLst/>
            <a:gdLst/>
            <a:ahLst/>
            <a:cxnLst/>
            <a:rect l="l" t="t" r="r" b="b"/>
            <a:pathLst>
              <a:path w="1295400" h="304800">
                <a:moveTo>
                  <a:pt x="0" y="304800"/>
                </a:moveTo>
                <a:lnTo>
                  <a:pt x="1295400" y="304800"/>
                </a:lnTo>
                <a:lnTo>
                  <a:pt x="12954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70828" y="2286449"/>
            <a:ext cx="377190" cy="1092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 marR="5080" indent="-76200">
              <a:lnSpc>
                <a:spcPct val="118700"/>
              </a:lnSpc>
              <a:spcBef>
                <a:spcPts val="95"/>
              </a:spcBef>
            </a:pPr>
            <a:r>
              <a:rPr sz="2950" i="1" spc="-60" dirty="0">
                <a:latin typeface="Malgun Gothic"/>
                <a:cs typeface="Malgun Gothic"/>
              </a:rPr>
              <a:t>R</a:t>
            </a:r>
            <a:r>
              <a:rPr sz="2925" i="1" spc="-89" baseline="-19943" dirty="0">
                <a:latin typeface="Malgun Gothic"/>
                <a:cs typeface="Malgun Gothic"/>
              </a:rPr>
              <a:t>i  </a:t>
            </a:r>
            <a:r>
              <a:rPr sz="2950" i="1" spc="-100" dirty="0">
                <a:latin typeface="Malgun Gothic"/>
                <a:cs typeface="Malgun Gothic"/>
              </a:rPr>
              <a:t>R</a:t>
            </a:r>
            <a:r>
              <a:rPr sz="2925" i="1" spc="-30" baseline="-19943" dirty="0">
                <a:latin typeface="Malgun Gothic"/>
                <a:cs typeface="Malgun Gothic"/>
              </a:rPr>
              <a:t>j</a:t>
            </a:r>
            <a:endParaRPr sz="2925" baseline="-19943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09800" y="24384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533400" y="0"/>
                </a:moveTo>
                <a:lnTo>
                  <a:pt x="484842" y="2179"/>
                </a:lnTo>
                <a:lnTo>
                  <a:pt x="437507" y="8592"/>
                </a:lnTo>
                <a:lnTo>
                  <a:pt x="391583" y="19050"/>
                </a:lnTo>
                <a:lnTo>
                  <a:pt x="347258" y="33364"/>
                </a:lnTo>
                <a:lnTo>
                  <a:pt x="304721" y="51348"/>
                </a:lnTo>
                <a:lnTo>
                  <a:pt x="264159" y="72813"/>
                </a:lnTo>
                <a:lnTo>
                  <a:pt x="225762" y="97570"/>
                </a:lnTo>
                <a:lnTo>
                  <a:pt x="189716" y="125432"/>
                </a:lnTo>
                <a:lnTo>
                  <a:pt x="156209" y="156210"/>
                </a:lnTo>
                <a:lnTo>
                  <a:pt x="125432" y="189716"/>
                </a:lnTo>
                <a:lnTo>
                  <a:pt x="97570" y="225762"/>
                </a:lnTo>
                <a:lnTo>
                  <a:pt x="72813" y="264160"/>
                </a:lnTo>
                <a:lnTo>
                  <a:pt x="51348" y="304721"/>
                </a:lnTo>
                <a:lnTo>
                  <a:pt x="33364" y="347258"/>
                </a:lnTo>
                <a:lnTo>
                  <a:pt x="19050" y="391583"/>
                </a:lnTo>
                <a:lnTo>
                  <a:pt x="8592" y="437507"/>
                </a:lnTo>
                <a:lnTo>
                  <a:pt x="2179" y="484842"/>
                </a:lnTo>
                <a:lnTo>
                  <a:pt x="0" y="533400"/>
                </a:lnTo>
                <a:lnTo>
                  <a:pt x="2179" y="581957"/>
                </a:lnTo>
                <a:lnTo>
                  <a:pt x="8592" y="629292"/>
                </a:lnTo>
                <a:lnTo>
                  <a:pt x="19050" y="675216"/>
                </a:lnTo>
                <a:lnTo>
                  <a:pt x="33364" y="719541"/>
                </a:lnTo>
                <a:lnTo>
                  <a:pt x="51348" y="762078"/>
                </a:lnTo>
                <a:lnTo>
                  <a:pt x="72813" y="802640"/>
                </a:lnTo>
                <a:lnTo>
                  <a:pt x="97570" y="841037"/>
                </a:lnTo>
                <a:lnTo>
                  <a:pt x="125432" y="877083"/>
                </a:lnTo>
                <a:lnTo>
                  <a:pt x="156210" y="910590"/>
                </a:lnTo>
                <a:lnTo>
                  <a:pt x="189716" y="941367"/>
                </a:lnTo>
                <a:lnTo>
                  <a:pt x="225762" y="969229"/>
                </a:lnTo>
                <a:lnTo>
                  <a:pt x="264159" y="993986"/>
                </a:lnTo>
                <a:lnTo>
                  <a:pt x="304721" y="1015451"/>
                </a:lnTo>
                <a:lnTo>
                  <a:pt x="347258" y="1033435"/>
                </a:lnTo>
                <a:lnTo>
                  <a:pt x="391583" y="1047750"/>
                </a:lnTo>
                <a:lnTo>
                  <a:pt x="437507" y="1058207"/>
                </a:lnTo>
                <a:lnTo>
                  <a:pt x="484842" y="1064620"/>
                </a:lnTo>
                <a:lnTo>
                  <a:pt x="533400" y="1066800"/>
                </a:lnTo>
                <a:lnTo>
                  <a:pt x="581957" y="1064620"/>
                </a:lnTo>
                <a:lnTo>
                  <a:pt x="629292" y="1058207"/>
                </a:lnTo>
                <a:lnTo>
                  <a:pt x="675216" y="1047750"/>
                </a:lnTo>
                <a:lnTo>
                  <a:pt x="719541" y="1033435"/>
                </a:lnTo>
                <a:lnTo>
                  <a:pt x="762078" y="1015451"/>
                </a:lnTo>
                <a:lnTo>
                  <a:pt x="802639" y="993986"/>
                </a:lnTo>
                <a:lnTo>
                  <a:pt x="841037" y="969229"/>
                </a:lnTo>
                <a:lnTo>
                  <a:pt x="877083" y="941367"/>
                </a:lnTo>
                <a:lnTo>
                  <a:pt x="910589" y="910590"/>
                </a:lnTo>
                <a:lnTo>
                  <a:pt x="941367" y="877083"/>
                </a:lnTo>
                <a:lnTo>
                  <a:pt x="969229" y="841037"/>
                </a:lnTo>
                <a:lnTo>
                  <a:pt x="993986" y="802640"/>
                </a:lnTo>
                <a:lnTo>
                  <a:pt x="1015451" y="762078"/>
                </a:lnTo>
                <a:lnTo>
                  <a:pt x="1033435" y="719541"/>
                </a:lnTo>
                <a:lnTo>
                  <a:pt x="1047749" y="675216"/>
                </a:lnTo>
                <a:lnTo>
                  <a:pt x="1058207" y="629292"/>
                </a:lnTo>
                <a:lnTo>
                  <a:pt x="1064620" y="581957"/>
                </a:lnTo>
                <a:lnTo>
                  <a:pt x="1066800" y="533400"/>
                </a:lnTo>
                <a:lnTo>
                  <a:pt x="1064620" y="484842"/>
                </a:lnTo>
                <a:lnTo>
                  <a:pt x="1058207" y="437507"/>
                </a:lnTo>
                <a:lnTo>
                  <a:pt x="1047750" y="391583"/>
                </a:lnTo>
                <a:lnTo>
                  <a:pt x="1033435" y="347258"/>
                </a:lnTo>
                <a:lnTo>
                  <a:pt x="1015451" y="304721"/>
                </a:lnTo>
                <a:lnTo>
                  <a:pt x="993986" y="264160"/>
                </a:lnTo>
                <a:lnTo>
                  <a:pt x="969229" y="225762"/>
                </a:lnTo>
                <a:lnTo>
                  <a:pt x="941367" y="189716"/>
                </a:lnTo>
                <a:lnTo>
                  <a:pt x="910590" y="156210"/>
                </a:lnTo>
                <a:lnTo>
                  <a:pt x="877083" y="125432"/>
                </a:lnTo>
                <a:lnTo>
                  <a:pt x="841037" y="97570"/>
                </a:lnTo>
                <a:lnTo>
                  <a:pt x="802640" y="72813"/>
                </a:lnTo>
                <a:lnTo>
                  <a:pt x="762078" y="51348"/>
                </a:lnTo>
                <a:lnTo>
                  <a:pt x="719541" y="33364"/>
                </a:lnTo>
                <a:lnTo>
                  <a:pt x="675216" y="19050"/>
                </a:lnTo>
                <a:lnTo>
                  <a:pt x="629292" y="8592"/>
                </a:lnTo>
                <a:lnTo>
                  <a:pt x="581957" y="2179"/>
                </a:lnTo>
                <a:lnTo>
                  <a:pt x="53340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09800" y="24384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2179" y="484842"/>
                </a:lnTo>
                <a:lnTo>
                  <a:pt x="8592" y="437507"/>
                </a:lnTo>
                <a:lnTo>
                  <a:pt x="19050" y="391583"/>
                </a:lnTo>
                <a:lnTo>
                  <a:pt x="33364" y="347258"/>
                </a:lnTo>
                <a:lnTo>
                  <a:pt x="51348" y="304721"/>
                </a:lnTo>
                <a:lnTo>
                  <a:pt x="72813" y="264160"/>
                </a:lnTo>
                <a:lnTo>
                  <a:pt x="97570" y="225762"/>
                </a:lnTo>
                <a:lnTo>
                  <a:pt x="125432" y="189716"/>
                </a:lnTo>
                <a:lnTo>
                  <a:pt x="156209" y="156210"/>
                </a:lnTo>
                <a:lnTo>
                  <a:pt x="189716" y="125432"/>
                </a:lnTo>
                <a:lnTo>
                  <a:pt x="225762" y="97570"/>
                </a:lnTo>
                <a:lnTo>
                  <a:pt x="264159" y="72813"/>
                </a:lnTo>
                <a:lnTo>
                  <a:pt x="304721" y="51348"/>
                </a:lnTo>
                <a:lnTo>
                  <a:pt x="347258" y="33364"/>
                </a:lnTo>
                <a:lnTo>
                  <a:pt x="391583" y="19050"/>
                </a:lnTo>
                <a:lnTo>
                  <a:pt x="437507" y="8592"/>
                </a:lnTo>
                <a:lnTo>
                  <a:pt x="484842" y="2179"/>
                </a:lnTo>
                <a:lnTo>
                  <a:pt x="533400" y="0"/>
                </a:lnTo>
                <a:lnTo>
                  <a:pt x="581957" y="2179"/>
                </a:lnTo>
                <a:lnTo>
                  <a:pt x="629292" y="8592"/>
                </a:lnTo>
                <a:lnTo>
                  <a:pt x="675216" y="19050"/>
                </a:lnTo>
                <a:lnTo>
                  <a:pt x="719541" y="33364"/>
                </a:lnTo>
                <a:lnTo>
                  <a:pt x="762078" y="51348"/>
                </a:lnTo>
                <a:lnTo>
                  <a:pt x="802640" y="72813"/>
                </a:lnTo>
                <a:lnTo>
                  <a:pt x="841037" y="97570"/>
                </a:lnTo>
                <a:lnTo>
                  <a:pt x="877083" y="125432"/>
                </a:lnTo>
                <a:lnTo>
                  <a:pt x="910589" y="156209"/>
                </a:lnTo>
                <a:lnTo>
                  <a:pt x="941367" y="189716"/>
                </a:lnTo>
                <a:lnTo>
                  <a:pt x="969229" y="225762"/>
                </a:lnTo>
                <a:lnTo>
                  <a:pt x="993986" y="264159"/>
                </a:lnTo>
                <a:lnTo>
                  <a:pt x="1015451" y="304721"/>
                </a:lnTo>
                <a:lnTo>
                  <a:pt x="1033435" y="347258"/>
                </a:lnTo>
                <a:lnTo>
                  <a:pt x="1047750" y="391583"/>
                </a:lnTo>
                <a:lnTo>
                  <a:pt x="1058207" y="437507"/>
                </a:lnTo>
                <a:lnTo>
                  <a:pt x="1064620" y="484842"/>
                </a:lnTo>
                <a:lnTo>
                  <a:pt x="1066800" y="533400"/>
                </a:lnTo>
                <a:lnTo>
                  <a:pt x="1064620" y="581957"/>
                </a:lnTo>
                <a:lnTo>
                  <a:pt x="1058207" y="629292"/>
                </a:lnTo>
                <a:lnTo>
                  <a:pt x="1047750" y="675216"/>
                </a:lnTo>
                <a:lnTo>
                  <a:pt x="1033435" y="719541"/>
                </a:lnTo>
                <a:lnTo>
                  <a:pt x="1015451" y="762078"/>
                </a:lnTo>
                <a:lnTo>
                  <a:pt x="993986" y="802639"/>
                </a:lnTo>
                <a:lnTo>
                  <a:pt x="969229" y="841037"/>
                </a:lnTo>
                <a:lnTo>
                  <a:pt x="941367" y="877083"/>
                </a:lnTo>
                <a:lnTo>
                  <a:pt x="910590" y="910589"/>
                </a:lnTo>
                <a:lnTo>
                  <a:pt x="877083" y="941367"/>
                </a:lnTo>
                <a:lnTo>
                  <a:pt x="841037" y="969229"/>
                </a:lnTo>
                <a:lnTo>
                  <a:pt x="802640" y="993986"/>
                </a:lnTo>
                <a:lnTo>
                  <a:pt x="762078" y="1015451"/>
                </a:lnTo>
                <a:lnTo>
                  <a:pt x="719541" y="1033435"/>
                </a:lnTo>
                <a:lnTo>
                  <a:pt x="675216" y="1047749"/>
                </a:lnTo>
                <a:lnTo>
                  <a:pt x="629292" y="1058207"/>
                </a:lnTo>
                <a:lnTo>
                  <a:pt x="581957" y="1064620"/>
                </a:lnTo>
                <a:lnTo>
                  <a:pt x="533400" y="1066800"/>
                </a:lnTo>
                <a:lnTo>
                  <a:pt x="484842" y="1064620"/>
                </a:lnTo>
                <a:lnTo>
                  <a:pt x="437507" y="1058207"/>
                </a:lnTo>
                <a:lnTo>
                  <a:pt x="391583" y="1047750"/>
                </a:lnTo>
                <a:lnTo>
                  <a:pt x="347258" y="1033435"/>
                </a:lnTo>
                <a:lnTo>
                  <a:pt x="304721" y="1015451"/>
                </a:lnTo>
                <a:lnTo>
                  <a:pt x="264159" y="993986"/>
                </a:lnTo>
                <a:lnTo>
                  <a:pt x="225762" y="969229"/>
                </a:lnTo>
                <a:lnTo>
                  <a:pt x="189716" y="941367"/>
                </a:lnTo>
                <a:lnTo>
                  <a:pt x="156210" y="910590"/>
                </a:lnTo>
                <a:lnTo>
                  <a:pt x="125432" y="877083"/>
                </a:lnTo>
                <a:lnTo>
                  <a:pt x="97570" y="841037"/>
                </a:lnTo>
                <a:lnTo>
                  <a:pt x="72813" y="802640"/>
                </a:lnTo>
                <a:lnTo>
                  <a:pt x="51348" y="762078"/>
                </a:lnTo>
                <a:lnTo>
                  <a:pt x="33364" y="719541"/>
                </a:lnTo>
                <a:lnTo>
                  <a:pt x="19050" y="675216"/>
                </a:lnTo>
                <a:lnTo>
                  <a:pt x="8592" y="629292"/>
                </a:lnTo>
                <a:lnTo>
                  <a:pt x="2179" y="581957"/>
                </a:lnTo>
                <a:lnTo>
                  <a:pt x="0" y="533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80233" y="2653001"/>
            <a:ext cx="316230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i="1" spc="-130" dirty="0">
                <a:latin typeface="Malgun Gothic"/>
                <a:cs typeface="Malgun Gothic"/>
              </a:rPr>
              <a:t>C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63698" y="2926740"/>
            <a:ext cx="44577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i="1" spc="-70" dirty="0">
                <a:latin typeface="Malgun Gothic"/>
                <a:cs typeface="Malgun Gothic"/>
              </a:rPr>
              <a:t>Op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76600" y="3014345"/>
            <a:ext cx="1146810" cy="281305"/>
          </a:xfrm>
          <a:custGeom>
            <a:avLst/>
            <a:gdLst/>
            <a:ahLst/>
            <a:cxnLst/>
            <a:rect l="l" t="t" r="r" b="b"/>
            <a:pathLst>
              <a:path w="1146810" h="281304">
                <a:moveTo>
                  <a:pt x="115822" y="37388"/>
                </a:moveTo>
                <a:lnTo>
                  <a:pt x="108337" y="74728"/>
                </a:lnTo>
                <a:lnTo>
                  <a:pt x="1139316" y="280924"/>
                </a:lnTo>
                <a:lnTo>
                  <a:pt x="1146683" y="243585"/>
                </a:lnTo>
                <a:lnTo>
                  <a:pt x="115822" y="37388"/>
                </a:lnTo>
                <a:close/>
              </a:path>
              <a:path w="1146810" h="281304">
                <a:moveTo>
                  <a:pt x="123316" y="0"/>
                </a:moveTo>
                <a:lnTo>
                  <a:pt x="0" y="33654"/>
                </a:lnTo>
                <a:lnTo>
                  <a:pt x="100837" y="112140"/>
                </a:lnTo>
                <a:lnTo>
                  <a:pt x="108337" y="74728"/>
                </a:lnTo>
                <a:lnTo>
                  <a:pt x="89662" y="70992"/>
                </a:lnTo>
                <a:lnTo>
                  <a:pt x="97154" y="33654"/>
                </a:lnTo>
                <a:lnTo>
                  <a:pt x="116570" y="33654"/>
                </a:lnTo>
                <a:lnTo>
                  <a:pt x="123316" y="0"/>
                </a:lnTo>
                <a:close/>
              </a:path>
              <a:path w="1146810" h="281304">
                <a:moveTo>
                  <a:pt x="97154" y="33654"/>
                </a:moveTo>
                <a:lnTo>
                  <a:pt x="89662" y="70992"/>
                </a:lnTo>
                <a:lnTo>
                  <a:pt x="108337" y="74728"/>
                </a:lnTo>
                <a:lnTo>
                  <a:pt x="115822" y="37388"/>
                </a:lnTo>
                <a:lnTo>
                  <a:pt x="97154" y="33654"/>
                </a:lnTo>
                <a:close/>
              </a:path>
              <a:path w="1146810" h="281304">
                <a:moveTo>
                  <a:pt x="116570" y="33654"/>
                </a:moveTo>
                <a:lnTo>
                  <a:pt x="97154" y="33654"/>
                </a:lnTo>
                <a:lnTo>
                  <a:pt x="115822" y="37388"/>
                </a:lnTo>
                <a:lnTo>
                  <a:pt x="116570" y="336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76600" y="2724276"/>
            <a:ext cx="1145540" cy="213360"/>
          </a:xfrm>
          <a:custGeom>
            <a:avLst/>
            <a:gdLst/>
            <a:ahLst/>
            <a:cxnLst/>
            <a:rect l="l" t="t" r="r" b="b"/>
            <a:pathLst>
              <a:path w="1145539" h="213360">
                <a:moveTo>
                  <a:pt x="105790" y="99568"/>
                </a:moveTo>
                <a:lnTo>
                  <a:pt x="0" y="171323"/>
                </a:lnTo>
                <a:lnTo>
                  <a:pt x="120903" y="212851"/>
                </a:lnTo>
                <a:lnTo>
                  <a:pt x="116210" y="177673"/>
                </a:lnTo>
                <a:lnTo>
                  <a:pt x="96900" y="177673"/>
                </a:lnTo>
                <a:lnTo>
                  <a:pt x="91948" y="139826"/>
                </a:lnTo>
                <a:lnTo>
                  <a:pt x="110826" y="137309"/>
                </a:lnTo>
                <a:lnTo>
                  <a:pt x="105790" y="99568"/>
                </a:lnTo>
                <a:close/>
              </a:path>
              <a:path w="1145539" h="213360">
                <a:moveTo>
                  <a:pt x="110826" y="137309"/>
                </a:moveTo>
                <a:lnTo>
                  <a:pt x="91948" y="139826"/>
                </a:lnTo>
                <a:lnTo>
                  <a:pt x="96900" y="177673"/>
                </a:lnTo>
                <a:lnTo>
                  <a:pt x="115873" y="175143"/>
                </a:lnTo>
                <a:lnTo>
                  <a:pt x="110826" y="137309"/>
                </a:lnTo>
                <a:close/>
              </a:path>
              <a:path w="1145539" h="213360">
                <a:moveTo>
                  <a:pt x="115873" y="175143"/>
                </a:moveTo>
                <a:lnTo>
                  <a:pt x="96900" y="177673"/>
                </a:lnTo>
                <a:lnTo>
                  <a:pt x="116210" y="177673"/>
                </a:lnTo>
                <a:lnTo>
                  <a:pt x="115873" y="175143"/>
                </a:lnTo>
                <a:close/>
              </a:path>
              <a:path w="1145539" h="213360">
                <a:moveTo>
                  <a:pt x="1140460" y="0"/>
                </a:moveTo>
                <a:lnTo>
                  <a:pt x="110826" y="137309"/>
                </a:lnTo>
                <a:lnTo>
                  <a:pt x="115873" y="175143"/>
                </a:lnTo>
                <a:lnTo>
                  <a:pt x="1145539" y="37846"/>
                </a:lnTo>
                <a:lnTo>
                  <a:pt x="11404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74059" y="2549270"/>
            <a:ext cx="1145540" cy="213360"/>
          </a:xfrm>
          <a:custGeom>
            <a:avLst/>
            <a:gdLst/>
            <a:ahLst/>
            <a:cxnLst/>
            <a:rect l="l" t="t" r="r" b="b"/>
            <a:pathLst>
              <a:path w="1145539" h="213360">
                <a:moveTo>
                  <a:pt x="1029666" y="37708"/>
                </a:moveTo>
                <a:lnTo>
                  <a:pt x="0" y="175005"/>
                </a:lnTo>
                <a:lnTo>
                  <a:pt x="5079" y="212851"/>
                </a:lnTo>
                <a:lnTo>
                  <a:pt x="1034713" y="75542"/>
                </a:lnTo>
                <a:lnTo>
                  <a:pt x="1029666" y="37708"/>
                </a:lnTo>
                <a:close/>
              </a:path>
              <a:path w="1145539" h="213360">
                <a:moveTo>
                  <a:pt x="1127053" y="35178"/>
                </a:moveTo>
                <a:lnTo>
                  <a:pt x="1048639" y="35178"/>
                </a:lnTo>
                <a:lnTo>
                  <a:pt x="1053591" y="73025"/>
                </a:lnTo>
                <a:lnTo>
                  <a:pt x="1034713" y="75542"/>
                </a:lnTo>
                <a:lnTo>
                  <a:pt x="1039749" y="113283"/>
                </a:lnTo>
                <a:lnTo>
                  <a:pt x="1145539" y="41528"/>
                </a:lnTo>
                <a:lnTo>
                  <a:pt x="1127053" y="35178"/>
                </a:lnTo>
                <a:close/>
              </a:path>
              <a:path w="1145539" h="213360">
                <a:moveTo>
                  <a:pt x="1048639" y="35178"/>
                </a:moveTo>
                <a:lnTo>
                  <a:pt x="1029666" y="37708"/>
                </a:lnTo>
                <a:lnTo>
                  <a:pt x="1034713" y="75542"/>
                </a:lnTo>
                <a:lnTo>
                  <a:pt x="1053591" y="73025"/>
                </a:lnTo>
                <a:lnTo>
                  <a:pt x="1048639" y="35178"/>
                </a:lnTo>
                <a:close/>
              </a:path>
              <a:path w="1145539" h="213360">
                <a:moveTo>
                  <a:pt x="1024636" y="0"/>
                </a:moveTo>
                <a:lnTo>
                  <a:pt x="1029666" y="37708"/>
                </a:lnTo>
                <a:lnTo>
                  <a:pt x="1048639" y="35178"/>
                </a:lnTo>
                <a:lnTo>
                  <a:pt x="1127053" y="35178"/>
                </a:lnTo>
                <a:lnTo>
                  <a:pt x="10246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241681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Formato delle</a:t>
            </a:r>
            <a:r>
              <a:rPr spc="-70" dirty="0"/>
              <a:t> </a:t>
            </a:r>
            <a:r>
              <a:rPr dirty="0"/>
              <a:t>Istruzioni  </a:t>
            </a:r>
            <a:r>
              <a:rPr spc="-5" dirty="0"/>
              <a:t>Alcuni</a:t>
            </a:r>
            <a:r>
              <a:rPr spc="-25" dirty="0"/>
              <a:t> </a:t>
            </a:r>
            <a:r>
              <a:rPr dirty="0"/>
              <a:t>esempi</a:t>
            </a:r>
          </a:p>
        </p:txBody>
      </p:sp>
      <p:sp>
        <p:nvSpPr>
          <p:cNvPr id="15" name="object 1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90168" y="1558798"/>
            <a:ext cx="965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63333" y="1558798"/>
            <a:ext cx="16643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37970" algn="l"/>
              </a:tabLst>
            </a:pPr>
            <a:r>
              <a:rPr sz="1600" spc="-5" dirty="0">
                <a:latin typeface="Arial"/>
                <a:cs typeface="Arial"/>
              </a:rPr>
              <a:t>mo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20" dirty="0">
                <a:latin typeface="Arial"/>
                <a:cs typeface="Arial"/>
              </a:rPr>
              <a:t>p</a:t>
            </a:r>
            <a:r>
              <a:rPr sz="1600" spc="-15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ic</a:t>
            </a:r>
            <a:r>
              <a:rPr sz="1600" spc="-10" dirty="0">
                <a:latin typeface="Arial"/>
                <a:cs typeface="Arial"/>
              </a:rPr>
              <a:t>az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on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99717" y="1558798"/>
            <a:ext cx="5394960" cy="48831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310"/>
              </a:spcBef>
              <a:tabLst>
                <a:tab pos="1189355" algn="l"/>
                <a:tab pos="2431415" algn="l"/>
                <a:tab pos="3516629" algn="l"/>
                <a:tab pos="4434205" algn="l"/>
              </a:tabLst>
            </a:pP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p</a:t>
            </a:r>
            <a:r>
              <a:rPr sz="1600" spc="5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raz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on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10" dirty="0">
                <a:latin typeface="Arial"/>
                <a:cs typeface="Arial"/>
              </a:rPr>
              <a:t>ari</a:t>
            </a:r>
            <a:r>
              <a:rPr sz="1600" spc="-1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met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e: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eguon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om</a:t>
            </a:r>
            <a:r>
              <a:rPr sz="1600" spc="-5" dirty="0">
                <a:latin typeface="Arial"/>
                <a:cs typeface="Arial"/>
              </a:rPr>
              <a:t>m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,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ifferenz</a:t>
            </a:r>
            <a:r>
              <a:rPr sz="1600" spc="-10" dirty="0">
                <a:latin typeface="Arial"/>
                <a:cs typeface="Arial"/>
              </a:rPr>
              <a:t>a,  </a:t>
            </a:r>
            <a:r>
              <a:rPr sz="1600" spc="-5" dirty="0">
                <a:latin typeface="Arial"/>
                <a:cs typeface="Arial"/>
              </a:rPr>
              <a:t>divisione </a:t>
            </a:r>
            <a:r>
              <a:rPr sz="1600" spc="-10" dirty="0">
                <a:latin typeface="Arial"/>
                <a:cs typeface="Arial"/>
              </a:rPr>
              <a:t>usando </a:t>
            </a:r>
            <a:r>
              <a:rPr sz="1600" spc="-5" dirty="0">
                <a:latin typeface="Arial"/>
                <a:cs typeface="Arial"/>
              </a:rPr>
              <a:t>i registri del processore come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operandi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3810000"/>
            <a:ext cx="1828800" cy="152400"/>
          </a:xfrm>
          <a:custGeom>
            <a:avLst/>
            <a:gdLst/>
            <a:ahLst/>
            <a:cxnLst/>
            <a:rect l="l" t="t" r="r" b="b"/>
            <a:pathLst>
              <a:path w="1828800" h="152400">
                <a:moveTo>
                  <a:pt x="1828800" y="0"/>
                </a:moveTo>
                <a:lnTo>
                  <a:pt x="1816828" y="29640"/>
                </a:lnTo>
                <a:lnTo>
                  <a:pt x="1784175" y="53863"/>
                </a:lnTo>
                <a:lnTo>
                  <a:pt x="1735734" y="70205"/>
                </a:lnTo>
                <a:lnTo>
                  <a:pt x="1676400" y="76200"/>
                </a:lnTo>
                <a:lnTo>
                  <a:pt x="1066800" y="76200"/>
                </a:lnTo>
                <a:lnTo>
                  <a:pt x="1007465" y="82194"/>
                </a:lnTo>
                <a:lnTo>
                  <a:pt x="959024" y="98536"/>
                </a:lnTo>
                <a:lnTo>
                  <a:pt x="926371" y="122759"/>
                </a:lnTo>
                <a:lnTo>
                  <a:pt x="914400" y="152400"/>
                </a:lnTo>
                <a:lnTo>
                  <a:pt x="902428" y="122759"/>
                </a:lnTo>
                <a:lnTo>
                  <a:pt x="869775" y="98536"/>
                </a:lnTo>
                <a:lnTo>
                  <a:pt x="821334" y="82194"/>
                </a:lnTo>
                <a:lnTo>
                  <a:pt x="762000" y="76200"/>
                </a:lnTo>
                <a:lnTo>
                  <a:pt x="152400" y="76200"/>
                </a:lnTo>
                <a:lnTo>
                  <a:pt x="93081" y="70205"/>
                </a:lnTo>
                <a:lnTo>
                  <a:pt x="44638" y="53863"/>
                </a:lnTo>
                <a:lnTo>
                  <a:pt x="11977" y="29640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00400" y="3810000"/>
            <a:ext cx="1447800" cy="228600"/>
          </a:xfrm>
          <a:custGeom>
            <a:avLst/>
            <a:gdLst/>
            <a:ahLst/>
            <a:cxnLst/>
            <a:rect l="l" t="t" r="r" b="b"/>
            <a:pathLst>
              <a:path w="1447800" h="228600">
                <a:moveTo>
                  <a:pt x="1447800" y="0"/>
                </a:moveTo>
                <a:lnTo>
                  <a:pt x="1438324" y="44487"/>
                </a:lnTo>
                <a:lnTo>
                  <a:pt x="1412478" y="80819"/>
                </a:lnTo>
                <a:lnTo>
                  <a:pt x="1374130" y="105316"/>
                </a:lnTo>
                <a:lnTo>
                  <a:pt x="1327150" y="114300"/>
                </a:lnTo>
                <a:lnTo>
                  <a:pt x="844550" y="114300"/>
                </a:lnTo>
                <a:lnTo>
                  <a:pt x="797569" y="123283"/>
                </a:lnTo>
                <a:lnTo>
                  <a:pt x="759221" y="147780"/>
                </a:lnTo>
                <a:lnTo>
                  <a:pt x="733375" y="184112"/>
                </a:lnTo>
                <a:lnTo>
                  <a:pt x="723900" y="228600"/>
                </a:lnTo>
                <a:lnTo>
                  <a:pt x="714424" y="184112"/>
                </a:lnTo>
                <a:lnTo>
                  <a:pt x="688578" y="147780"/>
                </a:lnTo>
                <a:lnTo>
                  <a:pt x="650230" y="123283"/>
                </a:lnTo>
                <a:lnTo>
                  <a:pt x="603250" y="114300"/>
                </a:lnTo>
                <a:lnTo>
                  <a:pt x="120650" y="114300"/>
                </a:lnTo>
                <a:lnTo>
                  <a:pt x="73669" y="105316"/>
                </a:lnTo>
                <a:lnTo>
                  <a:pt x="35321" y="80819"/>
                </a:lnTo>
                <a:lnTo>
                  <a:pt x="9475" y="44487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24400" y="3810000"/>
            <a:ext cx="1219200" cy="76200"/>
          </a:xfrm>
          <a:custGeom>
            <a:avLst/>
            <a:gdLst/>
            <a:ahLst/>
            <a:cxnLst/>
            <a:rect l="l" t="t" r="r" b="b"/>
            <a:pathLst>
              <a:path w="1219200" h="76200">
                <a:moveTo>
                  <a:pt x="1219200" y="0"/>
                </a:moveTo>
                <a:lnTo>
                  <a:pt x="1211218" y="14847"/>
                </a:lnTo>
                <a:lnTo>
                  <a:pt x="1189450" y="26955"/>
                </a:lnTo>
                <a:lnTo>
                  <a:pt x="1157156" y="35111"/>
                </a:lnTo>
                <a:lnTo>
                  <a:pt x="1117600" y="38100"/>
                </a:lnTo>
                <a:lnTo>
                  <a:pt x="711200" y="38100"/>
                </a:lnTo>
                <a:lnTo>
                  <a:pt x="671643" y="41088"/>
                </a:lnTo>
                <a:lnTo>
                  <a:pt x="639349" y="49244"/>
                </a:lnTo>
                <a:lnTo>
                  <a:pt x="617581" y="61352"/>
                </a:lnTo>
                <a:lnTo>
                  <a:pt x="609600" y="76200"/>
                </a:lnTo>
                <a:lnTo>
                  <a:pt x="601618" y="61352"/>
                </a:lnTo>
                <a:lnTo>
                  <a:pt x="579850" y="49244"/>
                </a:lnTo>
                <a:lnTo>
                  <a:pt x="547556" y="41088"/>
                </a:lnTo>
                <a:lnTo>
                  <a:pt x="508000" y="38100"/>
                </a:lnTo>
                <a:lnTo>
                  <a:pt x="101600" y="38100"/>
                </a:lnTo>
                <a:lnTo>
                  <a:pt x="62043" y="35111"/>
                </a:lnTo>
                <a:lnTo>
                  <a:pt x="29749" y="26955"/>
                </a:lnTo>
                <a:lnTo>
                  <a:pt x="7981" y="14847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19800" y="3810000"/>
            <a:ext cx="1600200" cy="152400"/>
          </a:xfrm>
          <a:custGeom>
            <a:avLst/>
            <a:gdLst/>
            <a:ahLst/>
            <a:cxnLst/>
            <a:rect l="l" t="t" r="r" b="b"/>
            <a:pathLst>
              <a:path w="1600200" h="152400">
                <a:moveTo>
                  <a:pt x="1600200" y="0"/>
                </a:moveTo>
                <a:lnTo>
                  <a:pt x="1589722" y="29640"/>
                </a:lnTo>
                <a:lnTo>
                  <a:pt x="1561147" y="53863"/>
                </a:lnTo>
                <a:lnTo>
                  <a:pt x="1518761" y="70205"/>
                </a:lnTo>
                <a:lnTo>
                  <a:pt x="1466850" y="76200"/>
                </a:lnTo>
                <a:lnTo>
                  <a:pt x="933450" y="76200"/>
                </a:lnTo>
                <a:lnTo>
                  <a:pt x="881538" y="82194"/>
                </a:lnTo>
                <a:lnTo>
                  <a:pt x="839152" y="98536"/>
                </a:lnTo>
                <a:lnTo>
                  <a:pt x="810577" y="122759"/>
                </a:lnTo>
                <a:lnTo>
                  <a:pt x="800100" y="152400"/>
                </a:lnTo>
                <a:lnTo>
                  <a:pt x="789622" y="122759"/>
                </a:lnTo>
                <a:lnTo>
                  <a:pt x="761047" y="98536"/>
                </a:lnTo>
                <a:lnTo>
                  <a:pt x="718661" y="82194"/>
                </a:lnTo>
                <a:lnTo>
                  <a:pt x="666750" y="76200"/>
                </a:lnTo>
                <a:lnTo>
                  <a:pt x="133350" y="76200"/>
                </a:lnTo>
                <a:lnTo>
                  <a:pt x="81438" y="70205"/>
                </a:lnTo>
                <a:lnTo>
                  <a:pt x="39052" y="53863"/>
                </a:lnTo>
                <a:lnTo>
                  <a:pt x="10477" y="29640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47189" y="4123468"/>
            <a:ext cx="770890" cy="47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i="1" spc="-85" dirty="0">
                <a:latin typeface="Malgun Gothic"/>
                <a:cs typeface="Malgun Gothic"/>
              </a:rPr>
              <a:t>8</a:t>
            </a:r>
            <a:r>
              <a:rPr sz="2950" i="1" spc="-135" dirty="0">
                <a:latin typeface="Malgun Gothic"/>
                <a:cs typeface="Malgun Gothic"/>
              </a:rPr>
              <a:t> </a:t>
            </a:r>
            <a:r>
              <a:rPr sz="2950" i="1" spc="-65" dirty="0">
                <a:latin typeface="Malgun Gothic"/>
                <a:cs typeface="Malgun Gothic"/>
              </a:rPr>
              <a:t>bit</a:t>
            </a:r>
            <a:endParaRPr sz="295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38283" y="4123468"/>
            <a:ext cx="1336675" cy="47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i="1" spc="-70" dirty="0">
                <a:latin typeface="Malgun Gothic"/>
                <a:cs typeface="Malgun Gothic"/>
              </a:rPr>
              <a:t>inutile??</a:t>
            </a:r>
            <a:endParaRPr sz="295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6800" y="4800600"/>
            <a:ext cx="6629400" cy="76200"/>
          </a:xfrm>
          <a:custGeom>
            <a:avLst/>
            <a:gdLst/>
            <a:ahLst/>
            <a:cxnLst/>
            <a:rect l="l" t="t" r="r" b="b"/>
            <a:pathLst>
              <a:path w="6629400" h="76200">
                <a:moveTo>
                  <a:pt x="6629400" y="0"/>
                </a:moveTo>
                <a:lnTo>
                  <a:pt x="6578044" y="16079"/>
                </a:lnTo>
                <a:lnTo>
                  <a:pt x="6493874" y="25012"/>
                </a:lnTo>
                <a:lnTo>
                  <a:pt x="6439375" y="28768"/>
                </a:lnTo>
                <a:lnTo>
                  <a:pt x="6377740" y="31971"/>
                </a:lnTo>
                <a:lnTo>
                  <a:pt x="6309824" y="34565"/>
                </a:lnTo>
                <a:lnTo>
                  <a:pt x="6236484" y="36490"/>
                </a:lnTo>
                <a:lnTo>
                  <a:pt x="6158574" y="37687"/>
                </a:lnTo>
                <a:lnTo>
                  <a:pt x="6076950" y="38100"/>
                </a:lnTo>
                <a:lnTo>
                  <a:pt x="3867150" y="38100"/>
                </a:lnTo>
                <a:lnTo>
                  <a:pt x="3785525" y="38512"/>
                </a:lnTo>
                <a:lnTo>
                  <a:pt x="3707615" y="39709"/>
                </a:lnTo>
                <a:lnTo>
                  <a:pt x="3634275" y="41634"/>
                </a:lnTo>
                <a:lnTo>
                  <a:pt x="3566359" y="44228"/>
                </a:lnTo>
                <a:lnTo>
                  <a:pt x="3504724" y="47431"/>
                </a:lnTo>
                <a:lnTo>
                  <a:pt x="3450225" y="51187"/>
                </a:lnTo>
                <a:lnTo>
                  <a:pt x="3403717" y="55436"/>
                </a:lnTo>
                <a:lnTo>
                  <a:pt x="3338094" y="65181"/>
                </a:lnTo>
                <a:lnTo>
                  <a:pt x="3314700" y="76200"/>
                </a:lnTo>
                <a:lnTo>
                  <a:pt x="3308708" y="70560"/>
                </a:lnTo>
                <a:lnTo>
                  <a:pt x="3263344" y="60120"/>
                </a:lnTo>
                <a:lnTo>
                  <a:pt x="3179174" y="51187"/>
                </a:lnTo>
                <a:lnTo>
                  <a:pt x="3124675" y="47431"/>
                </a:lnTo>
                <a:lnTo>
                  <a:pt x="3063040" y="44228"/>
                </a:lnTo>
                <a:lnTo>
                  <a:pt x="2995124" y="41634"/>
                </a:lnTo>
                <a:lnTo>
                  <a:pt x="2921784" y="39709"/>
                </a:lnTo>
                <a:lnTo>
                  <a:pt x="2843874" y="38512"/>
                </a:lnTo>
                <a:lnTo>
                  <a:pt x="2762250" y="38100"/>
                </a:lnTo>
                <a:lnTo>
                  <a:pt x="552450" y="38100"/>
                </a:lnTo>
                <a:lnTo>
                  <a:pt x="470825" y="37687"/>
                </a:lnTo>
                <a:lnTo>
                  <a:pt x="392915" y="36490"/>
                </a:lnTo>
                <a:lnTo>
                  <a:pt x="319575" y="34565"/>
                </a:lnTo>
                <a:lnTo>
                  <a:pt x="251659" y="31971"/>
                </a:lnTo>
                <a:lnTo>
                  <a:pt x="190024" y="28768"/>
                </a:lnTo>
                <a:lnTo>
                  <a:pt x="135525" y="25012"/>
                </a:lnTo>
                <a:lnTo>
                  <a:pt x="89017" y="20763"/>
                </a:lnTo>
                <a:lnTo>
                  <a:pt x="23394" y="11018"/>
                </a:lnTo>
                <a:lnTo>
                  <a:pt x="5991" y="5639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19814" y="4123468"/>
            <a:ext cx="2142490" cy="1435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4300" algn="l"/>
              </a:tabLst>
            </a:pPr>
            <a:r>
              <a:rPr sz="2950" i="1" spc="-85" dirty="0">
                <a:latin typeface="Malgun Gothic"/>
                <a:cs typeface="Malgun Gothic"/>
              </a:rPr>
              <a:t>4</a:t>
            </a:r>
            <a:r>
              <a:rPr sz="2950" i="1" spc="-45" dirty="0">
                <a:latin typeface="Malgun Gothic"/>
                <a:cs typeface="Malgun Gothic"/>
              </a:rPr>
              <a:t> </a:t>
            </a:r>
            <a:r>
              <a:rPr sz="2950" i="1" spc="-65" dirty="0">
                <a:latin typeface="Malgun Gothic"/>
                <a:cs typeface="Malgun Gothic"/>
              </a:rPr>
              <a:t>bit	</a:t>
            </a:r>
            <a:r>
              <a:rPr sz="2950" i="1" spc="-85" dirty="0">
                <a:latin typeface="Malgun Gothic"/>
                <a:cs typeface="Malgun Gothic"/>
              </a:rPr>
              <a:t>4</a:t>
            </a:r>
            <a:r>
              <a:rPr sz="2950" i="1" spc="-130" dirty="0">
                <a:latin typeface="Malgun Gothic"/>
                <a:cs typeface="Malgun Gothic"/>
              </a:rPr>
              <a:t> </a:t>
            </a:r>
            <a:r>
              <a:rPr sz="2950" i="1" spc="-65" dirty="0">
                <a:latin typeface="Malgun Gothic"/>
                <a:cs typeface="Malgun Gothic"/>
              </a:rPr>
              <a:t>bit</a:t>
            </a:r>
            <a:endParaRPr sz="2950">
              <a:latin typeface="Malgun Gothic"/>
              <a:cs typeface="Malgun Gothic"/>
            </a:endParaRPr>
          </a:p>
          <a:p>
            <a:pPr marL="50165">
              <a:lnSpc>
                <a:spcPct val="100000"/>
              </a:lnSpc>
              <a:spcBef>
                <a:spcPts val="3000"/>
              </a:spcBef>
            </a:pPr>
            <a:r>
              <a:rPr sz="3800" i="1" spc="-114" dirty="0">
                <a:latin typeface="Malgun Gothic"/>
                <a:cs typeface="Malgun Gothic"/>
              </a:rPr>
              <a:t>1</a:t>
            </a:r>
            <a:r>
              <a:rPr sz="3800" i="1" spc="-90" dirty="0">
                <a:latin typeface="Malgun Gothic"/>
                <a:cs typeface="Malgun Gothic"/>
              </a:rPr>
              <a:t> </a:t>
            </a:r>
            <a:r>
              <a:rPr sz="3800" i="1" spc="-120" dirty="0">
                <a:latin typeface="Malgun Gothic"/>
                <a:cs typeface="Malgun Gothic"/>
              </a:rPr>
              <a:t>parola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241681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Formato delle</a:t>
            </a:r>
            <a:r>
              <a:rPr spc="-70" dirty="0"/>
              <a:t> </a:t>
            </a:r>
            <a:r>
              <a:rPr dirty="0"/>
              <a:t>Istruzioni  </a:t>
            </a:r>
            <a:r>
              <a:rPr spc="-5" dirty="0"/>
              <a:t>Alcuni</a:t>
            </a:r>
            <a:r>
              <a:rPr spc="-25" dirty="0"/>
              <a:t> </a:t>
            </a:r>
            <a:r>
              <a:rPr dirty="0"/>
              <a:t>esempi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90168" y="1558798"/>
            <a:ext cx="965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63333" y="1558798"/>
            <a:ext cx="16643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37970" algn="l"/>
              </a:tabLst>
            </a:pPr>
            <a:r>
              <a:rPr sz="1600" spc="-5" dirty="0">
                <a:latin typeface="Arial"/>
                <a:cs typeface="Arial"/>
              </a:rPr>
              <a:t>mo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20" dirty="0">
                <a:latin typeface="Arial"/>
                <a:cs typeface="Arial"/>
              </a:rPr>
              <a:t>p</a:t>
            </a:r>
            <a:r>
              <a:rPr sz="1600" spc="-15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ic</a:t>
            </a:r>
            <a:r>
              <a:rPr sz="1600" spc="-10" dirty="0">
                <a:latin typeface="Arial"/>
                <a:cs typeface="Arial"/>
              </a:rPr>
              <a:t>az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on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99717" y="1558798"/>
            <a:ext cx="5394960" cy="48831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310"/>
              </a:spcBef>
              <a:tabLst>
                <a:tab pos="1189355" algn="l"/>
                <a:tab pos="2431415" algn="l"/>
                <a:tab pos="3516629" algn="l"/>
                <a:tab pos="4434205" algn="l"/>
              </a:tabLst>
            </a:pP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p</a:t>
            </a:r>
            <a:r>
              <a:rPr sz="1600" spc="5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raz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on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10" dirty="0">
                <a:latin typeface="Arial"/>
                <a:cs typeface="Arial"/>
              </a:rPr>
              <a:t>ari</a:t>
            </a:r>
            <a:r>
              <a:rPr sz="1600" spc="-1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met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e: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eguon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om</a:t>
            </a:r>
            <a:r>
              <a:rPr sz="1600" spc="-5" dirty="0">
                <a:latin typeface="Arial"/>
                <a:cs typeface="Arial"/>
              </a:rPr>
              <a:t>m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,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ifferenz</a:t>
            </a:r>
            <a:r>
              <a:rPr sz="1600" spc="-10" dirty="0">
                <a:latin typeface="Arial"/>
                <a:cs typeface="Arial"/>
              </a:rPr>
              <a:t>a,  </a:t>
            </a:r>
            <a:r>
              <a:rPr sz="1600" spc="-5" dirty="0">
                <a:latin typeface="Arial"/>
                <a:cs typeface="Arial"/>
              </a:rPr>
              <a:t>divisione </a:t>
            </a:r>
            <a:r>
              <a:rPr sz="1600" spc="-10" dirty="0">
                <a:latin typeface="Arial"/>
                <a:cs typeface="Arial"/>
              </a:rPr>
              <a:t>usando </a:t>
            </a:r>
            <a:r>
              <a:rPr sz="1600" spc="-5" dirty="0">
                <a:latin typeface="Arial"/>
                <a:cs typeface="Arial"/>
              </a:rPr>
              <a:t>i registri del processore come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operandi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062037" y="2281237"/>
          <a:ext cx="65532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55"/>
                        </a:spcBef>
                      </a:pPr>
                      <a:r>
                        <a:rPr sz="3350" i="1" spc="-75" dirty="0">
                          <a:latin typeface="Malgun Gothic"/>
                          <a:cs typeface="Malgun Gothic"/>
                        </a:rPr>
                        <a:t>codice-op</a:t>
                      </a:r>
                      <a:endParaRPr sz="3350">
                        <a:latin typeface="Malgun Gothic"/>
                        <a:cs typeface="Malgun Gothic"/>
                      </a:endParaRPr>
                    </a:p>
                  </a:txBody>
                  <a:tcPr marL="0" marR="0" marT="2482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06070">
                        <a:lnSpc>
                          <a:spcPct val="100000"/>
                        </a:lnSpc>
                        <a:spcBef>
                          <a:spcPts val="1955"/>
                        </a:spcBef>
                      </a:pPr>
                      <a:r>
                        <a:rPr sz="3350" i="1" spc="-95" dirty="0">
                          <a:latin typeface="Malgun Gothic"/>
                          <a:cs typeface="Malgun Gothic"/>
                        </a:rPr>
                        <a:t>reg</a:t>
                      </a:r>
                      <a:r>
                        <a:rPr sz="3350" i="1" spc="-9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3350" i="1" spc="-85" dirty="0">
                          <a:latin typeface="Malgun Gothic"/>
                          <a:cs typeface="Malgun Gothic"/>
                        </a:rPr>
                        <a:t>1</a:t>
                      </a:r>
                      <a:endParaRPr sz="3350">
                        <a:latin typeface="Malgun Gothic"/>
                        <a:cs typeface="Malgun Gothic"/>
                      </a:endParaRPr>
                    </a:p>
                  </a:txBody>
                  <a:tcPr marL="0" marR="0" marT="2482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1955"/>
                        </a:spcBef>
                      </a:pPr>
                      <a:r>
                        <a:rPr sz="3350" i="1" spc="-95" dirty="0">
                          <a:latin typeface="Malgun Gothic"/>
                          <a:cs typeface="Malgun Gothic"/>
                        </a:rPr>
                        <a:t>reg</a:t>
                      </a:r>
                      <a:r>
                        <a:rPr sz="3350" i="1" spc="-10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3350" i="1" spc="-85" dirty="0">
                          <a:latin typeface="Malgun Gothic"/>
                          <a:cs typeface="Malgun Gothic"/>
                        </a:rPr>
                        <a:t>2</a:t>
                      </a:r>
                      <a:endParaRPr sz="3350">
                        <a:latin typeface="Malgun Gothic"/>
                        <a:cs typeface="Malgun Gothic"/>
                      </a:endParaRPr>
                    </a:p>
                  </a:txBody>
                  <a:tcPr marL="0" marR="0" marT="2482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1019" y="1536953"/>
            <a:ext cx="5890260" cy="1125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Malgun Gothic"/>
                <a:cs typeface="Malgun Gothic"/>
              </a:rPr>
              <a:t>Confronto: </a:t>
            </a:r>
            <a:r>
              <a:rPr sz="1800" spc="-10" dirty="0">
                <a:latin typeface="Malgun Gothic"/>
                <a:cs typeface="Malgun Gothic"/>
              </a:rPr>
              <a:t>paragona </a:t>
            </a:r>
            <a:r>
              <a:rPr sz="1800" spc="-5" dirty="0">
                <a:latin typeface="Malgun Gothic"/>
                <a:cs typeface="Malgun Gothic"/>
              </a:rPr>
              <a:t>il contenuto di </a:t>
            </a:r>
            <a:r>
              <a:rPr sz="1800" dirty="0">
                <a:latin typeface="Malgun Gothic"/>
                <a:cs typeface="Malgun Gothic"/>
              </a:rPr>
              <a:t>2 </a:t>
            </a:r>
            <a:r>
              <a:rPr sz="1800" spc="-10" dirty="0">
                <a:latin typeface="Malgun Gothic"/>
                <a:cs typeface="Malgun Gothic"/>
              </a:rPr>
              <a:t>registri </a:t>
            </a:r>
            <a:r>
              <a:rPr sz="1800" dirty="0">
                <a:latin typeface="Malgun Gothic"/>
                <a:cs typeface="Malgun Gothic"/>
              </a:rPr>
              <a:t>R</a:t>
            </a:r>
            <a:r>
              <a:rPr sz="1800" baseline="-20833" dirty="0">
                <a:latin typeface="Malgun Gothic"/>
                <a:cs typeface="Malgun Gothic"/>
              </a:rPr>
              <a:t>i </a:t>
            </a:r>
            <a:r>
              <a:rPr sz="1800" spc="-5" dirty="0">
                <a:latin typeface="Malgun Gothic"/>
                <a:cs typeface="Malgun Gothic"/>
              </a:rPr>
              <a:t>ed R</a:t>
            </a:r>
            <a:r>
              <a:rPr sz="1800" spc="-7" baseline="-20833" dirty="0">
                <a:latin typeface="Malgun Gothic"/>
                <a:cs typeface="Malgun Gothic"/>
              </a:rPr>
              <a:t>j</a:t>
            </a:r>
            <a:r>
              <a:rPr sz="1800" spc="15" baseline="-20833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e:</a:t>
            </a:r>
            <a:endParaRPr sz="1800">
              <a:latin typeface="Malgun Gothic"/>
              <a:cs typeface="Malgun Gothic"/>
            </a:endParaRPr>
          </a:p>
          <a:p>
            <a:pPr marL="108585" indent="-95885">
              <a:lnSpc>
                <a:spcPct val="100000"/>
              </a:lnSpc>
              <a:buSzPct val="94444"/>
              <a:buChar char="•"/>
              <a:tabLst>
                <a:tab pos="109220" algn="l"/>
              </a:tabLst>
            </a:pPr>
            <a:r>
              <a:rPr sz="1800" spc="-5" dirty="0">
                <a:latin typeface="Malgun Gothic"/>
                <a:cs typeface="Malgun Gothic"/>
              </a:rPr>
              <a:t>se R</a:t>
            </a:r>
            <a:r>
              <a:rPr sz="1800" spc="-7" baseline="-20833" dirty="0">
                <a:latin typeface="Malgun Gothic"/>
                <a:cs typeface="Malgun Gothic"/>
              </a:rPr>
              <a:t>i </a:t>
            </a:r>
            <a:r>
              <a:rPr sz="1800" dirty="0">
                <a:latin typeface="Malgun Gothic"/>
                <a:cs typeface="Malgun Gothic"/>
              </a:rPr>
              <a:t>&lt; </a:t>
            </a:r>
            <a:r>
              <a:rPr sz="1800" spc="-5" dirty="0">
                <a:latin typeface="Malgun Gothic"/>
                <a:cs typeface="Malgun Gothic"/>
              </a:rPr>
              <a:t>R</a:t>
            </a:r>
            <a:r>
              <a:rPr sz="1800" spc="-7" baseline="-20833" dirty="0">
                <a:latin typeface="Malgun Gothic"/>
                <a:cs typeface="Malgun Gothic"/>
              </a:rPr>
              <a:t>j </a:t>
            </a:r>
            <a:r>
              <a:rPr sz="1800" spc="-5" dirty="0">
                <a:latin typeface="Malgun Gothic"/>
                <a:cs typeface="Malgun Gothic"/>
              </a:rPr>
              <a:t>mette </a:t>
            </a:r>
            <a:r>
              <a:rPr sz="1800" dirty="0">
                <a:latin typeface="Malgun Gothic"/>
                <a:cs typeface="Malgun Gothic"/>
              </a:rPr>
              <a:t>-1 </a:t>
            </a:r>
            <a:r>
              <a:rPr sz="1800" spc="-5" dirty="0">
                <a:latin typeface="Malgun Gothic"/>
                <a:cs typeface="Malgun Gothic"/>
              </a:rPr>
              <a:t>nel </a:t>
            </a:r>
            <a:r>
              <a:rPr sz="1800" spc="-10" dirty="0">
                <a:latin typeface="Malgun Gothic"/>
                <a:cs typeface="Malgun Gothic"/>
              </a:rPr>
              <a:t>registro</a:t>
            </a:r>
            <a:r>
              <a:rPr sz="1800" spc="-390" dirty="0">
                <a:latin typeface="Malgun Gothic"/>
                <a:cs typeface="Malgun Gothic"/>
              </a:rPr>
              <a:t> </a:t>
            </a:r>
            <a:r>
              <a:rPr sz="1800" spc="-20" dirty="0">
                <a:latin typeface="Malgun Gothic"/>
                <a:cs typeface="Malgun Gothic"/>
              </a:rPr>
              <a:t>RC</a:t>
            </a:r>
            <a:endParaRPr sz="1800">
              <a:latin typeface="Malgun Gothic"/>
              <a:cs typeface="Malgun Gothic"/>
            </a:endParaRPr>
          </a:p>
          <a:p>
            <a:pPr marL="108585" indent="-95885">
              <a:lnSpc>
                <a:spcPts val="2110"/>
              </a:lnSpc>
              <a:buSzPct val="94444"/>
              <a:buChar char="•"/>
              <a:tabLst>
                <a:tab pos="109220" algn="l"/>
              </a:tabLst>
            </a:pPr>
            <a:r>
              <a:rPr sz="1800" spc="-5" dirty="0">
                <a:latin typeface="Malgun Gothic"/>
                <a:cs typeface="Malgun Gothic"/>
              </a:rPr>
              <a:t>se R</a:t>
            </a:r>
            <a:r>
              <a:rPr sz="1800" spc="-7" baseline="-20833" dirty="0">
                <a:latin typeface="Malgun Gothic"/>
                <a:cs typeface="Malgun Gothic"/>
              </a:rPr>
              <a:t>i  </a:t>
            </a:r>
            <a:r>
              <a:rPr sz="1800" dirty="0">
                <a:latin typeface="Malgun Gothic"/>
                <a:cs typeface="Malgun Gothic"/>
              </a:rPr>
              <a:t>= </a:t>
            </a:r>
            <a:r>
              <a:rPr sz="1800" spc="-5" dirty="0">
                <a:latin typeface="Malgun Gothic"/>
                <a:cs typeface="Malgun Gothic"/>
              </a:rPr>
              <a:t>R</a:t>
            </a:r>
            <a:r>
              <a:rPr sz="1800" spc="-7" baseline="-20833" dirty="0">
                <a:latin typeface="Malgun Gothic"/>
                <a:cs typeface="Malgun Gothic"/>
              </a:rPr>
              <a:t>j</a:t>
            </a:r>
            <a:r>
              <a:rPr sz="1800" spc="615" baseline="-20833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mette </a:t>
            </a:r>
            <a:r>
              <a:rPr sz="1800" dirty="0">
                <a:latin typeface="Malgun Gothic"/>
                <a:cs typeface="Malgun Gothic"/>
              </a:rPr>
              <a:t>0 </a:t>
            </a:r>
            <a:r>
              <a:rPr sz="1800" spc="-5" dirty="0">
                <a:latin typeface="Malgun Gothic"/>
                <a:cs typeface="Malgun Gothic"/>
              </a:rPr>
              <a:t>in</a:t>
            </a:r>
            <a:r>
              <a:rPr sz="1800" spc="-430" dirty="0">
                <a:latin typeface="Malgun Gothic"/>
                <a:cs typeface="Malgun Gothic"/>
              </a:rPr>
              <a:t> </a:t>
            </a:r>
            <a:r>
              <a:rPr sz="1800" spc="-20" dirty="0">
                <a:latin typeface="Malgun Gothic"/>
                <a:cs typeface="Malgun Gothic"/>
              </a:rPr>
              <a:t>RC</a:t>
            </a:r>
            <a:endParaRPr sz="1800">
              <a:latin typeface="Malgun Gothic"/>
              <a:cs typeface="Malgun Gothic"/>
            </a:endParaRPr>
          </a:p>
          <a:p>
            <a:pPr marL="108585" indent="-95885">
              <a:lnSpc>
                <a:spcPts val="2230"/>
              </a:lnSpc>
              <a:buSzPct val="89473"/>
              <a:buFont typeface="Malgun Gothic"/>
              <a:buChar char="•"/>
              <a:tabLst>
                <a:tab pos="109220" algn="l"/>
              </a:tabLst>
            </a:pPr>
            <a:r>
              <a:rPr sz="1900" i="1" spc="-55" dirty="0">
                <a:latin typeface="Malgun Gothic"/>
                <a:cs typeface="Malgun Gothic"/>
              </a:rPr>
              <a:t>se </a:t>
            </a:r>
            <a:r>
              <a:rPr sz="1900" i="1" spc="-45" dirty="0">
                <a:latin typeface="Malgun Gothic"/>
                <a:cs typeface="Malgun Gothic"/>
              </a:rPr>
              <a:t>R</a:t>
            </a:r>
            <a:r>
              <a:rPr sz="1875" i="1" spc="-67" baseline="-20000" dirty="0">
                <a:latin typeface="Malgun Gothic"/>
                <a:cs typeface="Malgun Gothic"/>
              </a:rPr>
              <a:t>i  </a:t>
            </a:r>
            <a:r>
              <a:rPr sz="1900" i="1" spc="-75" dirty="0">
                <a:latin typeface="Malgun Gothic"/>
                <a:cs typeface="Malgun Gothic"/>
              </a:rPr>
              <a:t>&gt; </a:t>
            </a:r>
            <a:r>
              <a:rPr sz="1900" i="1" spc="-45" dirty="0">
                <a:latin typeface="Malgun Gothic"/>
                <a:cs typeface="Malgun Gothic"/>
              </a:rPr>
              <a:t>R</a:t>
            </a:r>
            <a:r>
              <a:rPr sz="1875" i="1" spc="-67" baseline="-20000" dirty="0">
                <a:latin typeface="Malgun Gothic"/>
                <a:cs typeface="Malgun Gothic"/>
              </a:rPr>
              <a:t>j  </a:t>
            </a:r>
            <a:r>
              <a:rPr sz="1900" i="1" spc="-55" dirty="0">
                <a:latin typeface="Malgun Gothic"/>
                <a:cs typeface="Malgun Gothic"/>
              </a:rPr>
              <a:t>mette </a:t>
            </a:r>
            <a:r>
              <a:rPr sz="1900" i="1" spc="-60" dirty="0">
                <a:latin typeface="Malgun Gothic"/>
                <a:cs typeface="Malgun Gothic"/>
              </a:rPr>
              <a:t>1 </a:t>
            </a:r>
            <a:r>
              <a:rPr sz="1900" i="1" spc="-45" dirty="0">
                <a:latin typeface="Malgun Gothic"/>
                <a:cs typeface="Malgun Gothic"/>
              </a:rPr>
              <a:t>in</a:t>
            </a:r>
            <a:r>
              <a:rPr sz="1900" i="1" spc="-275" dirty="0">
                <a:latin typeface="Malgun Gothic"/>
                <a:cs typeface="Malgun Gothic"/>
              </a:rPr>
              <a:t> </a:t>
            </a:r>
            <a:r>
              <a:rPr sz="1900" i="1" spc="-80" dirty="0">
                <a:latin typeface="Malgun Gothic"/>
                <a:cs typeface="Malgun Gothic"/>
              </a:rPr>
              <a:t>RC</a:t>
            </a:r>
            <a:endParaRPr sz="19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19600" y="3429000"/>
            <a:ext cx="1295400" cy="304800"/>
          </a:xfrm>
          <a:custGeom>
            <a:avLst/>
            <a:gdLst/>
            <a:ahLst/>
            <a:cxnLst/>
            <a:rect l="l" t="t" r="r" b="b"/>
            <a:pathLst>
              <a:path w="1295400" h="304800">
                <a:moveTo>
                  <a:pt x="0" y="304800"/>
                </a:moveTo>
                <a:lnTo>
                  <a:pt x="1295400" y="304800"/>
                </a:lnTo>
                <a:lnTo>
                  <a:pt x="12954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19600" y="3962400"/>
            <a:ext cx="1295400" cy="304800"/>
          </a:xfrm>
          <a:custGeom>
            <a:avLst/>
            <a:gdLst/>
            <a:ahLst/>
            <a:cxnLst/>
            <a:rect l="l" t="t" r="r" b="b"/>
            <a:pathLst>
              <a:path w="1295400" h="304800">
                <a:moveTo>
                  <a:pt x="0" y="304800"/>
                </a:moveTo>
                <a:lnTo>
                  <a:pt x="1295400" y="304800"/>
                </a:lnTo>
                <a:lnTo>
                  <a:pt x="12954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09800" y="3352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533400" y="0"/>
                </a:moveTo>
                <a:lnTo>
                  <a:pt x="484842" y="2179"/>
                </a:lnTo>
                <a:lnTo>
                  <a:pt x="437507" y="8592"/>
                </a:lnTo>
                <a:lnTo>
                  <a:pt x="391583" y="19050"/>
                </a:lnTo>
                <a:lnTo>
                  <a:pt x="347258" y="33364"/>
                </a:lnTo>
                <a:lnTo>
                  <a:pt x="304721" y="51348"/>
                </a:lnTo>
                <a:lnTo>
                  <a:pt x="264159" y="72813"/>
                </a:lnTo>
                <a:lnTo>
                  <a:pt x="225762" y="97570"/>
                </a:lnTo>
                <a:lnTo>
                  <a:pt x="189716" y="125432"/>
                </a:lnTo>
                <a:lnTo>
                  <a:pt x="156209" y="156210"/>
                </a:lnTo>
                <a:lnTo>
                  <a:pt x="125432" y="189716"/>
                </a:lnTo>
                <a:lnTo>
                  <a:pt x="97570" y="225762"/>
                </a:lnTo>
                <a:lnTo>
                  <a:pt x="72813" y="264159"/>
                </a:lnTo>
                <a:lnTo>
                  <a:pt x="51348" y="304721"/>
                </a:lnTo>
                <a:lnTo>
                  <a:pt x="33364" y="347258"/>
                </a:lnTo>
                <a:lnTo>
                  <a:pt x="19050" y="391583"/>
                </a:lnTo>
                <a:lnTo>
                  <a:pt x="8592" y="437507"/>
                </a:lnTo>
                <a:lnTo>
                  <a:pt x="2179" y="484842"/>
                </a:lnTo>
                <a:lnTo>
                  <a:pt x="0" y="533400"/>
                </a:lnTo>
                <a:lnTo>
                  <a:pt x="2179" y="581957"/>
                </a:lnTo>
                <a:lnTo>
                  <a:pt x="8592" y="629292"/>
                </a:lnTo>
                <a:lnTo>
                  <a:pt x="19050" y="675216"/>
                </a:lnTo>
                <a:lnTo>
                  <a:pt x="33364" y="719541"/>
                </a:lnTo>
                <a:lnTo>
                  <a:pt x="51348" y="762078"/>
                </a:lnTo>
                <a:lnTo>
                  <a:pt x="72813" y="802640"/>
                </a:lnTo>
                <a:lnTo>
                  <a:pt x="97570" y="841037"/>
                </a:lnTo>
                <a:lnTo>
                  <a:pt x="125432" y="877083"/>
                </a:lnTo>
                <a:lnTo>
                  <a:pt x="156210" y="910590"/>
                </a:lnTo>
                <a:lnTo>
                  <a:pt x="189716" y="941367"/>
                </a:lnTo>
                <a:lnTo>
                  <a:pt x="225762" y="969229"/>
                </a:lnTo>
                <a:lnTo>
                  <a:pt x="264159" y="993986"/>
                </a:lnTo>
                <a:lnTo>
                  <a:pt x="304721" y="1015451"/>
                </a:lnTo>
                <a:lnTo>
                  <a:pt x="347258" y="1033435"/>
                </a:lnTo>
                <a:lnTo>
                  <a:pt x="391583" y="1047750"/>
                </a:lnTo>
                <a:lnTo>
                  <a:pt x="437507" y="1058207"/>
                </a:lnTo>
                <a:lnTo>
                  <a:pt x="484842" y="1064620"/>
                </a:lnTo>
                <a:lnTo>
                  <a:pt x="533400" y="1066800"/>
                </a:lnTo>
                <a:lnTo>
                  <a:pt x="581957" y="1064620"/>
                </a:lnTo>
                <a:lnTo>
                  <a:pt x="629292" y="1058207"/>
                </a:lnTo>
                <a:lnTo>
                  <a:pt x="675216" y="1047750"/>
                </a:lnTo>
                <a:lnTo>
                  <a:pt x="719541" y="1033435"/>
                </a:lnTo>
                <a:lnTo>
                  <a:pt x="762078" y="1015451"/>
                </a:lnTo>
                <a:lnTo>
                  <a:pt x="802639" y="993986"/>
                </a:lnTo>
                <a:lnTo>
                  <a:pt x="841037" y="969229"/>
                </a:lnTo>
                <a:lnTo>
                  <a:pt x="877083" y="941367"/>
                </a:lnTo>
                <a:lnTo>
                  <a:pt x="910589" y="910590"/>
                </a:lnTo>
                <a:lnTo>
                  <a:pt x="941367" y="877083"/>
                </a:lnTo>
                <a:lnTo>
                  <a:pt x="969229" y="841037"/>
                </a:lnTo>
                <a:lnTo>
                  <a:pt x="993986" y="802640"/>
                </a:lnTo>
                <a:lnTo>
                  <a:pt x="1015451" y="762078"/>
                </a:lnTo>
                <a:lnTo>
                  <a:pt x="1033435" y="719541"/>
                </a:lnTo>
                <a:lnTo>
                  <a:pt x="1047750" y="675216"/>
                </a:lnTo>
                <a:lnTo>
                  <a:pt x="1058207" y="629292"/>
                </a:lnTo>
                <a:lnTo>
                  <a:pt x="1064620" y="581957"/>
                </a:lnTo>
                <a:lnTo>
                  <a:pt x="1066800" y="533400"/>
                </a:lnTo>
                <a:lnTo>
                  <a:pt x="1064620" y="484842"/>
                </a:lnTo>
                <a:lnTo>
                  <a:pt x="1058207" y="437507"/>
                </a:lnTo>
                <a:lnTo>
                  <a:pt x="1047750" y="391583"/>
                </a:lnTo>
                <a:lnTo>
                  <a:pt x="1033435" y="347258"/>
                </a:lnTo>
                <a:lnTo>
                  <a:pt x="1015451" y="304721"/>
                </a:lnTo>
                <a:lnTo>
                  <a:pt x="993986" y="264159"/>
                </a:lnTo>
                <a:lnTo>
                  <a:pt x="969229" y="225762"/>
                </a:lnTo>
                <a:lnTo>
                  <a:pt x="941367" y="189716"/>
                </a:lnTo>
                <a:lnTo>
                  <a:pt x="910590" y="156210"/>
                </a:lnTo>
                <a:lnTo>
                  <a:pt x="877083" y="125432"/>
                </a:lnTo>
                <a:lnTo>
                  <a:pt x="841037" y="97570"/>
                </a:lnTo>
                <a:lnTo>
                  <a:pt x="802640" y="72813"/>
                </a:lnTo>
                <a:lnTo>
                  <a:pt x="762078" y="51348"/>
                </a:lnTo>
                <a:lnTo>
                  <a:pt x="719541" y="33364"/>
                </a:lnTo>
                <a:lnTo>
                  <a:pt x="675216" y="19050"/>
                </a:lnTo>
                <a:lnTo>
                  <a:pt x="629292" y="8592"/>
                </a:lnTo>
                <a:lnTo>
                  <a:pt x="581957" y="2179"/>
                </a:lnTo>
                <a:lnTo>
                  <a:pt x="53340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09800" y="3352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2179" y="484842"/>
                </a:lnTo>
                <a:lnTo>
                  <a:pt x="8592" y="437507"/>
                </a:lnTo>
                <a:lnTo>
                  <a:pt x="19050" y="391583"/>
                </a:lnTo>
                <a:lnTo>
                  <a:pt x="33364" y="347258"/>
                </a:lnTo>
                <a:lnTo>
                  <a:pt x="51348" y="304721"/>
                </a:lnTo>
                <a:lnTo>
                  <a:pt x="72813" y="264159"/>
                </a:lnTo>
                <a:lnTo>
                  <a:pt x="97570" y="225762"/>
                </a:lnTo>
                <a:lnTo>
                  <a:pt x="125432" y="189716"/>
                </a:lnTo>
                <a:lnTo>
                  <a:pt x="156209" y="156210"/>
                </a:lnTo>
                <a:lnTo>
                  <a:pt x="189716" y="125432"/>
                </a:lnTo>
                <a:lnTo>
                  <a:pt x="225762" y="97570"/>
                </a:lnTo>
                <a:lnTo>
                  <a:pt x="264159" y="72813"/>
                </a:lnTo>
                <a:lnTo>
                  <a:pt x="304721" y="51348"/>
                </a:lnTo>
                <a:lnTo>
                  <a:pt x="347258" y="33364"/>
                </a:lnTo>
                <a:lnTo>
                  <a:pt x="391583" y="19050"/>
                </a:lnTo>
                <a:lnTo>
                  <a:pt x="437507" y="8592"/>
                </a:lnTo>
                <a:lnTo>
                  <a:pt x="484842" y="2179"/>
                </a:lnTo>
                <a:lnTo>
                  <a:pt x="533400" y="0"/>
                </a:lnTo>
                <a:lnTo>
                  <a:pt x="581957" y="2179"/>
                </a:lnTo>
                <a:lnTo>
                  <a:pt x="629292" y="8592"/>
                </a:lnTo>
                <a:lnTo>
                  <a:pt x="675216" y="19050"/>
                </a:lnTo>
                <a:lnTo>
                  <a:pt x="719541" y="33364"/>
                </a:lnTo>
                <a:lnTo>
                  <a:pt x="762078" y="51348"/>
                </a:lnTo>
                <a:lnTo>
                  <a:pt x="802640" y="72813"/>
                </a:lnTo>
                <a:lnTo>
                  <a:pt x="841037" y="97570"/>
                </a:lnTo>
                <a:lnTo>
                  <a:pt x="877083" y="125432"/>
                </a:lnTo>
                <a:lnTo>
                  <a:pt x="910589" y="156209"/>
                </a:lnTo>
                <a:lnTo>
                  <a:pt x="941367" y="189716"/>
                </a:lnTo>
                <a:lnTo>
                  <a:pt x="969229" y="225762"/>
                </a:lnTo>
                <a:lnTo>
                  <a:pt x="993986" y="264159"/>
                </a:lnTo>
                <a:lnTo>
                  <a:pt x="1015451" y="304721"/>
                </a:lnTo>
                <a:lnTo>
                  <a:pt x="1033435" y="347258"/>
                </a:lnTo>
                <a:lnTo>
                  <a:pt x="1047750" y="391583"/>
                </a:lnTo>
                <a:lnTo>
                  <a:pt x="1058207" y="437507"/>
                </a:lnTo>
                <a:lnTo>
                  <a:pt x="1064620" y="484842"/>
                </a:lnTo>
                <a:lnTo>
                  <a:pt x="1066800" y="533400"/>
                </a:lnTo>
                <a:lnTo>
                  <a:pt x="1064620" y="581957"/>
                </a:lnTo>
                <a:lnTo>
                  <a:pt x="1058207" y="629292"/>
                </a:lnTo>
                <a:lnTo>
                  <a:pt x="1047750" y="675216"/>
                </a:lnTo>
                <a:lnTo>
                  <a:pt x="1033435" y="719541"/>
                </a:lnTo>
                <a:lnTo>
                  <a:pt x="1015451" y="762078"/>
                </a:lnTo>
                <a:lnTo>
                  <a:pt x="993986" y="802640"/>
                </a:lnTo>
                <a:lnTo>
                  <a:pt x="969229" y="841037"/>
                </a:lnTo>
                <a:lnTo>
                  <a:pt x="941367" y="877083"/>
                </a:lnTo>
                <a:lnTo>
                  <a:pt x="910590" y="910589"/>
                </a:lnTo>
                <a:lnTo>
                  <a:pt x="877083" y="941367"/>
                </a:lnTo>
                <a:lnTo>
                  <a:pt x="841037" y="969229"/>
                </a:lnTo>
                <a:lnTo>
                  <a:pt x="802640" y="993986"/>
                </a:lnTo>
                <a:lnTo>
                  <a:pt x="762078" y="1015451"/>
                </a:lnTo>
                <a:lnTo>
                  <a:pt x="719541" y="1033435"/>
                </a:lnTo>
                <a:lnTo>
                  <a:pt x="675216" y="1047749"/>
                </a:lnTo>
                <a:lnTo>
                  <a:pt x="629292" y="1058207"/>
                </a:lnTo>
                <a:lnTo>
                  <a:pt x="581957" y="1064620"/>
                </a:lnTo>
                <a:lnTo>
                  <a:pt x="533400" y="1066800"/>
                </a:lnTo>
                <a:lnTo>
                  <a:pt x="484842" y="1064620"/>
                </a:lnTo>
                <a:lnTo>
                  <a:pt x="437507" y="1058207"/>
                </a:lnTo>
                <a:lnTo>
                  <a:pt x="391583" y="1047750"/>
                </a:lnTo>
                <a:lnTo>
                  <a:pt x="347258" y="1033435"/>
                </a:lnTo>
                <a:lnTo>
                  <a:pt x="304721" y="1015451"/>
                </a:lnTo>
                <a:lnTo>
                  <a:pt x="264159" y="993986"/>
                </a:lnTo>
                <a:lnTo>
                  <a:pt x="225762" y="969229"/>
                </a:lnTo>
                <a:lnTo>
                  <a:pt x="189716" y="941367"/>
                </a:lnTo>
                <a:lnTo>
                  <a:pt x="156210" y="910590"/>
                </a:lnTo>
                <a:lnTo>
                  <a:pt x="125432" y="877083"/>
                </a:lnTo>
                <a:lnTo>
                  <a:pt x="97570" y="841037"/>
                </a:lnTo>
                <a:lnTo>
                  <a:pt x="72813" y="802640"/>
                </a:lnTo>
                <a:lnTo>
                  <a:pt x="51348" y="762078"/>
                </a:lnTo>
                <a:lnTo>
                  <a:pt x="33364" y="719541"/>
                </a:lnTo>
                <a:lnTo>
                  <a:pt x="19050" y="675216"/>
                </a:lnTo>
                <a:lnTo>
                  <a:pt x="8592" y="629292"/>
                </a:lnTo>
                <a:lnTo>
                  <a:pt x="2179" y="581957"/>
                </a:lnTo>
                <a:lnTo>
                  <a:pt x="0" y="533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47289" y="3567722"/>
            <a:ext cx="316230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i="1" spc="-130" dirty="0">
                <a:latin typeface="Malgun Gothic"/>
                <a:cs typeface="Malgun Gothic"/>
              </a:rPr>
              <a:t>C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23133" y="3841140"/>
            <a:ext cx="31559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i="1" spc="-50" dirty="0">
                <a:latin typeface="Malgun Gothic"/>
                <a:cs typeface="Malgun Gothic"/>
              </a:rPr>
              <a:t>Cf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76600" y="3928745"/>
            <a:ext cx="1146810" cy="281305"/>
          </a:xfrm>
          <a:custGeom>
            <a:avLst/>
            <a:gdLst/>
            <a:ahLst/>
            <a:cxnLst/>
            <a:rect l="l" t="t" r="r" b="b"/>
            <a:pathLst>
              <a:path w="1146810" h="281304">
                <a:moveTo>
                  <a:pt x="115822" y="37388"/>
                </a:moveTo>
                <a:lnTo>
                  <a:pt x="108337" y="74728"/>
                </a:lnTo>
                <a:lnTo>
                  <a:pt x="1139316" y="280923"/>
                </a:lnTo>
                <a:lnTo>
                  <a:pt x="1146683" y="243585"/>
                </a:lnTo>
                <a:lnTo>
                  <a:pt x="115822" y="37388"/>
                </a:lnTo>
                <a:close/>
              </a:path>
              <a:path w="1146810" h="281304">
                <a:moveTo>
                  <a:pt x="123316" y="0"/>
                </a:moveTo>
                <a:lnTo>
                  <a:pt x="0" y="33654"/>
                </a:lnTo>
                <a:lnTo>
                  <a:pt x="100837" y="112140"/>
                </a:lnTo>
                <a:lnTo>
                  <a:pt x="108337" y="74728"/>
                </a:lnTo>
                <a:lnTo>
                  <a:pt x="89662" y="70992"/>
                </a:lnTo>
                <a:lnTo>
                  <a:pt x="97154" y="33654"/>
                </a:lnTo>
                <a:lnTo>
                  <a:pt x="116570" y="33654"/>
                </a:lnTo>
                <a:lnTo>
                  <a:pt x="123316" y="0"/>
                </a:lnTo>
                <a:close/>
              </a:path>
              <a:path w="1146810" h="281304">
                <a:moveTo>
                  <a:pt x="97154" y="33654"/>
                </a:moveTo>
                <a:lnTo>
                  <a:pt x="89662" y="70992"/>
                </a:lnTo>
                <a:lnTo>
                  <a:pt x="108337" y="74728"/>
                </a:lnTo>
                <a:lnTo>
                  <a:pt x="115822" y="37388"/>
                </a:lnTo>
                <a:lnTo>
                  <a:pt x="97154" y="33654"/>
                </a:lnTo>
                <a:close/>
              </a:path>
              <a:path w="1146810" h="281304">
                <a:moveTo>
                  <a:pt x="116570" y="33654"/>
                </a:moveTo>
                <a:lnTo>
                  <a:pt x="97154" y="33654"/>
                </a:lnTo>
                <a:lnTo>
                  <a:pt x="115822" y="37388"/>
                </a:lnTo>
                <a:lnTo>
                  <a:pt x="116570" y="336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76600" y="3638677"/>
            <a:ext cx="1145540" cy="213360"/>
          </a:xfrm>
          <a:custGeom>
            <a:avLst/>
            <a:gdLst/>
            <a:ahLst/>
            <a:cxnLst/>
            <a:rect l="l" t="t" r="r" b="b"/>
            <a:pathLst>
              <a:path w="1145539" h="213360">
                <a:moveTo>
                  <a:pt x="105790" y="99568"/>
                </a:moveTo>
                <a:lnTo>
                  <a:pt x="0" y="171323"/>
                </a:lnTo>
                <a:lnTo>
                  <a:pt x="120903" y="212852"/>
                </a:lnTo>
                <a:lnTo>
                  <a:pt x="116210" y="177673"/>
                </a:lnTo>
                <a:lnTo>
                  <a:pt x="96900" y="177673"/>
                </a:lnTo>
                <a:lnTo>
                  <a:pt x="91948" y="139827"/>
                </a:lnTo>
                <a:lnTo>
                  <a:pt x="110826" y="137309"/>
                </a:lnTo>
                <a:lnTo>
                  <a:pt x="105790" y="99568"/>
                </a:lnTo>
                <a:close/>
              </a:path>
              <a:path w="1145539" h="213360">
                <a:moveTo>
                  <a:pt x="110826" y="137309"/>
                </a:moveTo>
                <a:lnTo>
                  <a:pt x="91948" y="139827"/>
                </a:lnTo>
                <a:lnTo>
                  <a:pt x="96900" y="177673"/>
                </a:lnTo>
                <a:lnTo>
                  <a:pt x="115873" y="175143"/>
                </a:lnTo>
                <a:lnTo>
                  <a:pt x="110826" y="137309"/>
                </a:lnTo>
                <a:close/>
              </a:path>
              <a:path w="1145539" h="213360">
                <a:moveTo>
                  <a:pt x="115873" y="175143"/>
                </a:moveTo>
                <a:lnTo>
                  <a:pt x="96900" y="177673"/>
                </a:lnTo>
                <a:lnTo>
                  <a:pt x="116210" y="177673"/>
                </a:lnTo>
                <a:lnTo>
                  <a:pt x="115873" y="175143"/>
                </a:lnTo>
                <a:close/>
              </a:path>
              <a:path w="1145539" h="213360">
                <a:moveTo>
                  <a:pt x="1140460" y="0"/>
                </a:moveTo>
                <a:lnTo>
                  <a:pt x="110826" y="137309"/>
                </a:lnTo>
                <a:lnTo>
                  <a:pt x="115873" y="175143"/>
                </a:lnTo>
                <a:lnTo>
                  <a:pt x="1145539" y="37846"/>
                </a:lnTo>
                <a:lnTo>
                  <a:pt x="11404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92779" y="4173601"/>
            <a:ext cx="1226820" cy="557530"/>
          </a:xfrm>
          <a:custGeom>
            <a:avLst/>
            <a:gdLst/>
            <a:ahLst/>
            <a:cxnLst/>
            <a:rect l="l" t="t" r="r" b="b"/>
            <a:pathLst>
              <a:path w="1226820" h="557529">
                <a:moveTo>
                  <a:pt x="1114478" y="522452"/>
                </a:moveTo>
                <a:lnTo>
                  <a:pt x="1099184" y="557403"/>
                </a:lnTo>
                <a:lnTo>
                  <a:pt x="1226820" y="550799"/>
                </a:lnTo>
                <a:lnTo>
                  <a:pt x="1209573" y="530098"/>
                </a:lnTo>
                <a:lnTo>
                  <a:pt x="1131950" y="530098"/>
                </a:lnTo>
                <a:lnTo>
                  <a:pt x="1114478" y="522452"/>
                </a:lnTo>
                <a:close/>
              </a:path>
              <a:path w="1226820" h="557529">
                <a:moveTo>
                  <a:pt x="1129753" y="487544"/>
                </a:moveTo>
                <a:lnTo>
                  <a:pt x="1114478" y="522452"/>
                </a:lnTo>
                <a:lnTo>
                  <a:pt x="1131950" y="530098"/>
                </a:lnTo>
                <a:lnTo>
                  <a:pt x="1147191" y="495173"/>
                </a:lnTo>
                <a:lnTo>
                  <a:pt x="1129753" y="487544"/>
                </a:lnTo>
                <a:close/>
              </a:path>
              <a:path w="1226820" h="557529">
                <a:moveTo>
                  <a:pt x="1145032" y="452628"/>
                </a:moveTo>
                <a:lnTo>
                  <a:pt x="1129753" y="487544"/>
                </a:lnTo>
                <a:lnTo>
                  <a:pt x="1147191" y="495173"/>
                </a:lnTo>
                <a:lnTo>
                  <a:pt x="1131950" y="530098"/>
                </a:lnTo>
                <a:lnTo>
                  <a:pt x="1209573" y="530098"/>
                </a:lnTo>
                <a:lnTo>
                  <a:pt x="1145032" y="452628"/>
                </a:lnTo>
                <a:close/>
              </a:path>
              <a:path w="1226820" h="557529">
                <a:moveTo>
                  <a:pt x="15239" y="0"/>
                </a:moveTo>
                <a:lnTo>
                  <a:pt x="0" y="34798"/>
                </a:lnTo>
                <a:lnTo>
                  <a:pt x="1114478" y="522452"/>
                </a:lnTo>
                <a:lnTo>
                  <a:pt x="1129753" y="487544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19600" y="4572000"/>
            <a:ext cx="1295400" cy="304800"/>
          </a:xfrm>
          <a:custGeom>
            <a:avLst/>
            <a:gdLst/>
            <a:ahLst/>
            <a:cxnLst/>
            <a:rect l="l" t="t" r="r" b="b"/>
            <a:pathLst>
              <a:path w="1295400" h="304800">
                <a:moveTo>
                  <a:pt x="0" y="304800"/>
                </a:moveTo>
                <a:lnTo>
                  <a:pt x="1295400" y="304800"/>
                </a:lnTo>
                <a:lnTo>
                  <a:pt x="12954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870828" y="3200964"/>
            <a:ext cx="455295" cy="1702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9385">
              <a:lnSpc>
                <a:spcPct val="118600"/>
              </a:lnSpc>
              <a:spcBef>
                <a:spcPts val="100"/>
              </a:spcBef>
            </a:pPr>
            <a:r>
              <a:rPr sz="2950" i="1" spc="-100" dirty="0">
                <a:latin typeface="Malgun Gothic"/>
                <a:cs typeface="Malgun Gothic"/>
              </a:rPr>
              <a:t>R</a:t>
            </a:r>
            <a:r>
              <a:rPr sz="2925" i="1" spc="-37" baseline="-19943" dirty="0">
                <a:latin typeface="Malgun Gothic"/>
                <a:cs typeface="Malgun Gothic"/>
              </a:rPr>
              <a:t>i  </a:t>
            </a:r>
            <a:r>
              <a:rPr sz="2950" i="1" spc="-100" dirty="0">
                <a:latin typeface="Malgun Gothic"/>
                <a:cs typeface="Malgun Gothic"/>
              </a:rPr>
              <a:t>R</a:t>
            </a:r>
            <a:r>
              <a:rPr sz="2925" i="1" spc="-30" baseline="-19943" dirty="0">
                <a:latin typeface="Malgun Gothic"/>
                <a:cs typeface="Malgun Gothic"/>
              </a:rPr>
              <a:t>j</a:t>
            </a:r>
            <a:endParaRPr sz="2925" baseline="-19943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2950" i="1" spc="-150" dirty="0">
                <a:latin typeface="Malgun Gothic"/>
                <a:cs typeface="Malgun Gothic"/>
              </a:rPr>
              <a:t>RC</a:t>
            </a:r>
            <a:endParaRPr sz="295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74975" y="5331663"/>
            <a:ext cx="7575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Courier New"/>
                <a:cs typeface="Courier New"/>
              </a:rPr>
              <a:t>COMP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53245" y="5331663"/>
            <a:ext cx="14871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5" dirty="0">
                <a:latin typeface="Courier New"/>
                <a:cs typeface="Courier New"/>
              </a:rPr>
              <a:t>0</a:t>
            </a:r>
            <a:r>
              <a:rPr sz="2400" b="1" i="1" spc="-5" dirty="0">
                <a:latin typeface="Courier New"/>
                <a:cs typeface="Courier New"/>
              </a:rPr>
              <a:t>01000</a:t>
            </a:r>
            <a:r>
              <a:rPr sz="2400" b="1" i="1" spc="-10" dirty="0">
                <a:latin typeface="Courier New"/>
                <a:cs typeface="Courier New"/>
              </a:rPr>
              <a:t>0</a:t>
            </a:r>
            <a:r>
              <a:rPr sz="2400" b="1" i="1" dirty="0">
                <a:latin typeface="Courier New"/>
                <a:cs typeface="Courier New"/>
              </a:rPr>
              <a:t>0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2140" y="5231346"/>
            <a:ext cx="1407160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i="1" spc="-90" dirty="0">
                <a:latin typeface="Malgun Gothic"/>
                <a:cs typeface="Malgun Gothic"/>
              </a:rPr>
              <a:t>Codici:</a:t>
            </a:r>
            <a:endParaRPr sz="3800">
              <a:latin typeface="Malgun Gothic"/>
              <a:cs typeface="Malgun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241681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Formato delle</a:t>
            </a:r>
            <a:r>
              <a:rPr spc="-70" dirty="0"/>
              <a:t> </a:t>
            </a:r>
            <a:r>
              <a:rPr dirty="0"/>
              <a:t>Istruzioni  </a:t>
            </a:r>
            <a:r>
              <a:rPr spc="-5" dirty="0"/>
              <a:t>Alcuni</a:t>
            </a:r>
            <a:r>
              <a:rPr spc="-25" dirty="0"/>
              <a:t> </a:t>
            </a:r>
            <a:r>
              <a:rPr dirty="0"/>
              <a:t>esempi</a:t>
            </a:r>
          </a:p>
        </p:txBody>
      </p:sp>
      <p:sp>
        <p:nvSpPr>
          <p:cNvPr id="19" name="object 19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241681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Formato delle</a:t>
            </a:r>
            <a:r>
              <a:rPr spc="-70" dirty="0"/>
              <a:t> </a:t>
            </a:r>
            <a:r>
              <a:rPr dirty="0"/>
              <a:t>Istruzioni  </a:t>
            </a:r>
            <a:r>
              <a:rPr spc="-5" dirty="0"/>
              <a:t>Alcuni</a:t>
            </a:r>
            <a:r>
              <a:rPr spc="-25" dirty="0"/>
              <a:t> </a:t>
            </a:r>
            <a:r>
              <a:rPr dirty="0"/>
              <a:t>esempi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3000" y="3810000"/>
            <a:ext cx="1828800" cy="152400"/>
          </a:xfrm>
          <a:custGeom>
            <a:avLst/>
            <a:gdLst/>
            <a:ahLst/>
            <a:cxnLst/>
            <a:rect l="l" t="t" r="r" b="b"/>
            <a:pathLst>
              <a:path w="1828800" h="152400">
                <a:moveTo>
                  <a:pt x="1828800" y="0"/>
                </a:moveTo>
                <a:lnTo>
                  <a:pt x="1816828" y="29640"/>
                </a:lnTo>
                <a:lnTo>
                  <a:pt x="1784175" y="53863"/>
                </a:lnTo>
                <a:lnTo>
                  <a:pt x="1735734" y="70205"/>
                </a:lnTo>
                <a:lnTo>
                  <a:pt x="1676400" y="76200"/>
                </a:lnTo>
                <a:lnTo>
                  <a:pt x="1066800" y="76200"/>
                </a:lnTo>
                <a:lnTo>
                  <a:pt x="1007465" y="82194"/>
                </a:lnTo>
                <a:lnTo>
                  <a:pt x="959024" y="98536"/>
                </a:lnTo>
                <a:lnTo>
                  <a:pt x="926371" y="122759"/>
                </a:lnTo>
                <a:lnTo>
                  <a:pt x="914400" y="152400"/>
                </a:lnTo>
                <a:lnTo>
                  <a:pt x="902428" y="122759"/>
                </a:lnTo>
                <a:lnTo>
                  <a:pt x="869775" y="98536"/>
                </a:lnTo>
                <a:lnTo>
                  <a:pt x="821334" y="82194"/>
                </a:lnTo>
                <a:lnTo>
                  <a:pt x="762000" y="76200"/>
                </a:lnTo>
                <a:lnTo>
                  <a:pt x="152400" y="76200"/>
                </a:lnTo>
                <a:lnTo>
                  <a:pt x="93081" y="70205"/>
                </a:lnTo>
                <a:lnTo>
                  <a:pt x="44638" y="53863"/>
                </a:lnTo>
                <a:lnTo>
                  <a:pt x="11977" y="29640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00400" y="3810000"/>
            <a:ext cx="1447800" cy="228600"/>
          </a:xfrm>
          <a:custGeom>
            <a:avLst/>
            <a:gdLst/>
            <a:ahLst/>
            <a:cxnLst/>
            <a:rect l="l" t="t" r="r" b="b"/>
            <a:pathLst>
              <a:path w="1447800" h="228600">
                <a:moveTo>
                  <a:pt x="1447800" y="0"/>
                </a:moveTo>
                <a:lnTo>
                  <a:pt x="1438324" y="44487"/>
                </a:lnTo>
                <a:lnTo>
                  <a:pt x="1412478" y="80819"/>
                </a:lnTo>
                <a:lnTo>
                  <a:pt x="1374130" y="105316"/>
                </a:lnTo>
                <a:lnTo>
                  <a:pt x="1327150" y="114300"/>
                </a:lnTo>
                <a:lnTo>
                  <a:pt x="844550" y="114300"/>
                </a:lnTo>
                <a:lnTo>
                  <a:pt x="797569" y="123283"/>
                </a:lnTo>
                <a:lnTo>
                  <a:pt x="759221" y="147780"/>
                </a:lnTo>
                <a:lnTo>
                  <a:pt x="733375" y="184112"/>
                </a:lnTo>
                <a:lnTo>
                  <a:pt x="723900" y="228600"/>
                </a:lnTo>
                <a:lnTo>
                  <a:pt x="714424" y="184112"/>
                </a:lnTo>
                <a:lnTo>
                  <a:pt x="688578" y="147780"/>
                </a:lnTo>
                <a:lnTo>
                  <a:pt x="650230" y="123283"/>
                </a:lnTo>
                <a:lnTo>
                  <a:pt x="603250" y="114300"/>
                </a:lnTo>
                <a:lnTo>
                  <a:pt x="120650" y="114300"/>
                </a:lnTo>
                <a:lnTo>
                  <a:pt x="73669" y="105316"/>
                </a:lnTo>
                <a:lnTo>
                  <a:pt x="35321" y="80819"/>
                </a:lnTo>
                <a:lnTo>
                  <a:pt x="9475" y="44487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24400" y="3810000"/>
            <a:ext cx="1219200" cy="76200"/>
          </a:xfrm>
          <a:custGeom>
            <a:avLst/>
            <a:gdLst/>
            <a:ahLst/>
            <a:cxnLst/>
            <a:rect l="l" t="t" r="r" b="b"/>
            <a:pathLst>
              <a:path w="1219200" h="76200">
                <a:moveTo>
                  <a:pt x="1219200" y="0"/>
                </a:moveTo>
                <a:lnTo>
                  <a:pt x="1211218" y="14847"/>
                </a:lnTo>
                <a:lnTo>
                  <a:pt x="1189450" y="26955"/>
                </a:lnTo>
                <a:lnTo>
                  <a:pt x="1157156" y="35111"/>
                </a:lnTo>
                <a:lnTo>
                  <a:pt x="1117600" y="38100"/>
                </a:lnTo>
                <a:lnTo>
                  <a:pt x="711200" y="38100"/>
                </a:lnTo>
                <a:lnTo>
                  <a:pt x="671643" y="41088"/>
                </a:lnTo>
                <a:lnTo>
                  <a:pt x="639349" y="49244"/>
                </a:lnTo>
                <a:lnTo>
                  <a:pt x="617581" y="61352"/>
                </a:lnTo>
                <a:lnTo>
                  <a:pt x="609600" y="76200"/>
                </a:lnTo>
                <a:lnTo>
                  <a:pt x="601618" y="61352"/>
                </a:lnTo>
                <a:lnTo>
                  <a:pt x="579850" y="49244"/>
                </a:lnTo>
                <a:lnTo>
                  <a:pt x="547556" y="41088"/>
                </a:lnTo>
                <a:lnTo>
                  <a:pt x="508000" y="38100"/>
                </a:lnTo>
                <a:lnTo>
                  <a:pt x="101600" y="38100"/>
                </a:lnTo>
                <a:lnTo>
                  <a:pt x="62043" y="35111"/>
                </a:lnTo>
                <a:lnTo>
                  <a:pt x="29749" y="26955"/>
                </a:lnTo>
                <a:lnTo>
                  <a:pt x="7981" y="14847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19800" y="3810000"/>
            <a:ext cx="1600200" cy="152400"/>
          </a:xfrm>
          <a:custGeom>
            <a:avLst/>
            <a:gdLst/>
            <a:ahLst/>
            <a:cxnLst/>
            <a:rect l="l" t="t" r="r" b="b"/>
            <a:pathLst>
              <a:path w="1600200" h="152400">
                <a:moveTo>
                  <a:pt x="1600200" y="0"/>
                </a:moveTo>
                <a:lnTo>
                  <a:pt x="1589722" y="29640"/>
                </a:lnTo>
                <a:lnTo>
                  <a:pt x="1561147" y="53863"/>
                </a:lnTo>
                <a:lnTo>
                  <a:pt x="1518761" y="70205"/>
                </a:lnTo>
                <a:lnTo>
                  <a:pt x="1466850" y="76200"/>
                </a:lnTo>
                <a:lnTo>
                  <a:pt x="933450" y="76200"/>
                </a:lnTo>
                <a:lnTo>
                  <a:pt x="881538" y="82194"/>
                </a:lnTo>
                <a:lnTo>
                  <a:pt x="839152" y="98536"/>
                </a:lnTo>
                <a:lnTo>
                  <a:pt x="810577" y="122759"/>
                </a:lnTo>
                <a:lnTo>
                  <a:pt x="800100" y="152400"/>
                </a:lnTo>
                <a:lnTo>
                  <a:pt x="789622" y="122759"/>
                </a:lnTo>
                <a:lnTo>
                  <a:pt x="761047" y="98536"/>
                </a:lnTo>
                <a:lnTo>
                  <a:pt x="718661" y="82194"/>
                </a:lnTo>
                <a:lnTo>
                  <a:pt x="666750" y="76200"/>
                </a:lnTo>
                <a:lnTo>
                  <a:pt x="133350" y="76200"/>
                </a:lnTo>
                <a:lnTo>
                  <a:pt x="81438" y="70205"/>
                </a:lnTo>
                <a:lnTo>
                  <a:pt x="39052" y="53863"/>
                </a:lnTo>
                <a:lnTo>
                  <a:pt x="10477" y="29640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47189" y="4123468"/>
            <a:ext cx="770890" cy="47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i="1" spc="-85" dirty="0">
                <a:latin typeface="Malgun Gothic"/>
                <a:cs typeface="Malgun Gothic"/>
              </a:rPr>
              <a:t>8</a:t>
            </a:r>
            <a:r>
              <a:rPr sz="2950" i="1" spc="-135" dirty="0">
                <a:latin typeface="Malgun Gothic"/>
                <a:cs typeface="Malgun Gothic"/>
              </a:rPr>
              <a:t> </a:t>
            </a:r>
            <a:r>
              <a:rPr sz="2950" i="1" spc="-65" dirty="0">
                <a:latin typeface="Malgun Gothic"/>
                <a:cs typeface="Malgun Gothic"/>
              </a:rPr>
              <a:t>bit</a:t>
            </a:r>
            <a:endParaRPr sz="295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38283" y="4123468"/>
            <a:ext cx="1336675" cy="47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i="1" spc="-70" dirty="0">
                <a:latin typeface="Malgun Gothic"/>
                <a:cs typeface="Malgun Gothic"/>
              </a:rPr>
              <a:t>inutile??</a:t>
            </a:r>
            <a:endParaRPr sz="2950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66800" y="4800600"/>
            <a:ext cx="6629400" cy="76200"/>
          </a:xfrm>
          <a:custGeom>
            <a:avLst/>
            <a:gdLst/>
            <a:ahLst/>
            <a:cxnLst/>
            <a:rect l="l" t="t" r="r" b="b"/>
            <a:pathLst>
              <a:path w="6629400" h="76200">
                <a:moveTo>
                  <a:pt x="6629400" y="0"/>
                </a:moveTo>
                <a:lnTo>
                  <a:pt x="6578044" y="16079"/>
                </a:lnTo>
                <a:lnTo>
                  <a:pt x="6493874" y="25012"/>
                </a:lnTo>
                <a:lnTo>
                  <a:pt x="6439375" y="28768"/>
                </a:lnTo>
                <a:lnTo>
                  <a:pt x="6377740" y="31971"/>
                </a:lnTo>
                <a:lnTo>
                  <a:pt x="6309824" y="34565"/>
                </a:lnTo>
                <a:lnTo>
                  <a:pt x="6236484" y="36490"/>
                </a:lnTo>
                <a:lnTo>
                  <a:pt x="6158574" y="37687"/>
                </a:lnTo>
                <a:lnTo>
                  <a:pt x="6076950" y="38100"/>
                </a:lnTo>
                <a:lnTo>
                  <a:pt x="3867150" y="38100"/>
                </a:lnTo>
                <a:lnTo>
                  <a:pt x="3785525" y="38512"/>
                </a:lnTo>
                <a:lnTo>
                  <a:pt x="3707615" y="39709"/>
                </a:lnTo>
                <a:lnTo>
                  <a:pt x="3634275" y="41634"/>
                </a:lnTo>
                <a:lnTo>
                  <a:pt x="3566359" y="44228"/>
                </a:lnTo>
                <a:lnTo>
                  <a:pt x="3504724" y="47431"/>
                </a:lnTo>
                <a:lnTo>
                  <a:pt x="3450225" y="51187"/>
                </a:lnTo>
                <a:lnTo>
                  <a:pt x="3403717" y="55436"/>
                </a:lnTo>
                <a:lnTo>
                  <a:pt x="3338094" y="65181"/>
                </a:lnTo>
                <a:lnTo>
                  <a:pt x="3314700" y="76200"/>
                </a:lnTo>
                <a:lnTo>
                  <a:pt x="3308708" y="70560"/>
                </a:lnTo>
                <a:lnTo>
                  <a:pt x="3263344" y="60120"/>
                </a:lnTo>
                <a:lnTo>
                  <a:pt x="3179174" y="51187"/>
                </a:lnTo>
                <a:lnTo>
                  <a:pt x="3124675" y="47431"/>
                </a:lnTo>
                <a:lnTo>
                  <a:pt x="3063040" y="44228"/>
                </a:lnTo>
                <a:lnTo>
                  <a:pt x="2995124" y="41634"/>
                </a:lnTo>
                <a:lnTo>
                  <a:pt x="2921784" y="39709"/>
                </a:lnTo>
                <a:lnTo>
                  <a:pt x="2843874" y="38512"/>
                </a:lnTo>
                <a:lnTo>
                  <a:pt x="2762250" y="38100"/>
                </a:lnTo>
                <a:lnTo>
                  <a:pt x="552450" y="38100"/>
                </a:lnTo>
                <a:lnTo>
                  <a:pt x="470825" y="37687"/>
                </a:lnTo>
                <a:lnTo>
                  <a:pt x="392915" y="36490"/>
                </a:lnTo>
                <a:lnTo>
                  <a:pt x="319575" y="34565"/>
                </a:lnTo>
                <a:lnTo>
                  <a:pt x="251659" y="31971"/>
                </a:lnTo>
                <a:lnTo>
                  <a:pt x="190024" y="28768"/>
                </a:lnTo>
                <a:lnTo>
                  <a:pt x="135525" y="25012"/>
                </a:lnTo>
                <a:lnTo>
                  <a:pt x="89017" y="20763"/>
                </a:lnTo>
                <a:lnTo>
                  <a:pt x="23394" y="11018"/>
                </a:lnTo>
                <a:lnTo>
                  <a:pt x="5991" y="5639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519814" y="4123468"/>
            <a:ext cx="2142490" cy="1435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4300" algn="l"/>
              </a:tabLst>
            </a:pPr>
            <a:r>
              <a:rPr sz="2950" i="1" spc="-85" dirty="0">
                <a:latin typeface="Malgun Gothic"/>
                <a:cs typeface="Malgun Gothic"/>
              </a:rPr>
              <a:t>4</a:t>
            </a:r>
            <a:r>
              <a:rPr sz="2950" i="1" spc="-45" dirty="0">
                <a:latin typeface="Malgun Gothic"/>
                <a:cs typeface="Malgun Gothic"/>
              </a:rPr>
              <a:t> </a:t>
            </a:r>
            <a:r>
              <a:rPr sz="2950" i="1" spc="-65" dirty="0">
                <a:latin typeface="Malgun Gothic"/>
                <a:cs typeface="Malgun Gothic"/>
              </a:rPr>
              <a:t>bit	</a:t>
            </a:r>
            <a:r>
              <a:rPr sz="2950" i="1" spc="-85" dirty="0">
                <a:latin typeface="Malgun Gothic"/>
                <a:cs typeface="Malgun Gothic"/>
              </a:rPr>
              <a:t>4</a:t>
            </a:r>
            <a:r>
              <a:rPr sz="2950" i="1" spc="-130" dirty="0">
                <a:latin typeface="Malgun Gothic"/>
                <a:cs typeface="Malgun Gothic"/>
              </a:rPr>
              <a:t> </a:t>
            </a:r>
            <a:r>
              <a:rPr sz="2950" i="1" spc="-65" dirty="0">
                <a:latin typeface="Malgun Gothic"/>
                <a:cs typeface="Malgun Gothic"/>
              </a:rPr>
              <a:t>bit</a:t>
            </a:r>
            <a:endParaRPr sz="2950">
              <a:latin typeface="Malgun Gothic"/>
              <a:cs typeface="Malgun Gothic"/>
            </a:endParaRPr>
          </a:p>
          <a:p>
            <a:pPr marL="50165">
              <a:lnSpc>
                <a:spcPct val="100000"/>
              </a:lnSpc>
              <a:spcBef>
                <a:spcPts val="3000"/>
              </a:spcBef>
            </a:pPr>
            <a:r>
              <a:rPr sz="3800" i="1" spc="-114" dirty="0">
                <a:latin typeface="Malgun Gothic"/>
                <a:cs typeface="Malgun Gothic"/>
              </a:rPr>
              <a:t>1</a:t>
            </a:r>
            <a:r>
              <a:rPr sz="3800" i="1" spc="-90" dirty="0">
                <a:latin typeface="Malgun Gothic"/>
                <a:cs typeface="Malgun Gothic"/>
              </a:rPr>
              <a:t> </a:t>
            </a:r>
            <a:r>
              <a:rPr sz="3800" i="1" spc="-120" dirty="0">
                <a:latin typeface="Malgun Gothic"/>
                <a:cs typeface="Malgun Gothic"/>
              </a:rPr>
              <a:t>parola</a:t>
            </a:r>
            <a:endParaRPr sz="3800">
              <a:latin typeface="Malgun Gothic"/>
              <a:cs typeface="Malgun Gothic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062037" y="2281237"/>
          <a:ext cx="65532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55"/>
                        </a:spcBef>
                      </a:pPr>
                      <a:r>
                        <a:rPr sz="3350" i="1" spc="-75" dirty="0">
                          <a:latin typeface="Malgun Gothic"/>
                          <a:cs typeface="Malgun Gothic"/>
                        </a:rPr>
                        <a:t>codice-op</a:t>
                      </a:r>
                      <a:endParaRPr sz="3350">
                        <a:latin typeface="Malgun Gothic"/>
                        <a:cs typeface="Malgun Gothic"/>
                      </a:endParaRPr>
                    </a:p>
                  </a:txBody>
                  <a:tcPr marL="0" marR="0" marT="2482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06070">
                        <a:lnSpc>
                          <a:spcPct val="100000"/>
                        </a:lnSpc>
                        <a:spcBef>
                          <a:spcPts val="1955"/>
                        </a:spcBef>
                      </a:pPr>
                      <a:r>
                        <a:rPr sz="3350" i="1" spc="-95" dirty="0">
                          <a:latin typeface="Malgun Gothic"/>
                          <a:cs typeface="Malgun Gothic"/>
                        </a:rPr>
                        <a:t>reg</a:t>
                      </a:r>
                      <a:r>
                        <a:rPr sz="3350" i="1" spc="-9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3350" i="1" spc="-85" dirty="0">
                          <a:latin typeface="Malgun Gothic"/>
                          <a:cs typeface="Malgun Gothic"/>
                        </a:rPr>
                        <a:t>1</a:t>
                      </a:r>
                      <a:endParaRPr sz="3350">
                        <a:latin typeface="Malgun Gothic"/>
                        <a:cs typeface="Malgun Gothic"/>
                      </a:endParaRPr>
                    </a:p>
                  </a:txBody>
                  <a:tcPr marL="0" marR="0" marT="2482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1955"/>
                        </a:spcBef>
                      </a:pPr>
                      <a:r>
                        <a:rPr sz="3350" i="1" spc="-95" dirty="0">
                          <a:latin typeface="Malgun Gothic"/>
                          <a:cs typeface="Malgun Gothic"/>
                        </a:rPr>
                        <a:t>reg</a:t>
                      </a:r>
                      <a:r>
                        <a:rPr sz="3350" i="1" spc="-10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3350" i="1" spc="-85" dirty="0">
                          <a:latin typeface="Malgun Gothic"/>
                          <a:cs typeface="Malgun Gothic"/>
                        </a:rPr>
                        <a:t>2</a:t>
                      </a:r>
                      <a:endParaRPr sz="3350">
                        <a:latin typeface="Malgun Gothic"/>
                        <a:cs typeface="Malgun Gothic"/>
                      </a:endParaRPr>
                    </a:p>
                  </a:txBody>
                  <a:tcPr marL="0" marR="0" marT="2482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365" marR="241681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Formato delle</a:t>
            </a:r>
            <a:r>
              <a:rPr spc="-70" dirty="0"/>
              <a:t> </a:t>
            </a:r>
            <a:r>
              <a:rPr dirty="0"/>
              <a:t>Istruzioni  </a:t>
            </a:r>
            <a:r>
              <a:rPr spc="-5" dirty="0"/>
              <a:t>Alcuni</a:t>
            </a:r>
            <a:r>
              <a:rPr spc="-25" dirty="0"/>
              <a:t> </a:t>
            </a:r>
            <a:r>
              <a:rPr dirty="0"/>
              <a:t>esempi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16301" y="1557336"/>
            <a:ext cx="5419725" cy="518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6691" y="2080092"/>
            <a:ext cx="153098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-30" dirty="0">
                <a:latin typeface="Malgun Gothic"/>
                <a:cs typeface="Malgun Gothic"/>
              </a:rPr>
              <a:t>RISC</a:t>
            </a:r>
            <a:r>
              <a:rPr sz="1650" i="1" spc="-60" dirty="0">
                <a:latin typeface="Malgun Gothic"/>
                <a:cs typeface="Malgun Gothic"/>
              </a:rPr>
              <a:t> </a:t>
            </a:r>
            <a:r>
              <a:rPr sz="1650" i="1" spc="-30" dirty="0">
                <a:latin typeface="Malgun Gothic"/>
                <a:cs typeface="Malgun Gothic"/>
              </a:rPr>
              <a:t>«didattico»</a:t>
            </a:r>
            <a:endParaRPr sz="165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365" marR="241681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Formato delle</a:t>
            </a:r>
            <a:r>
              <a:rPr spc="-70" dirty="0"/>
              <a:t> </a:t>
            </a:r>
            <a:r>
              <a:rPr dirty="0"/>
              <a:t>Istruzioni  </a:t>
            </a:r>
            <a:r>
              <a:rPr spc="-5" dirty="0"/>
              <a:t>Alcuni</a:t>
            </a:r>
            <a:r>
              <a:rPr spc="-25" dirty="0"/>
              <a:t> </a:t>
            </a:r>
            <a:r>
              <a:rPr dirty="0"/>
              <a:t>esempi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50895" y="1586229"/>
            <a:ext cx="3084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Malgun Gothic"/>
                <a:cs typeface="Malgun Gothic"/>
              </a:rPr>
              <a:t>RISC CMPE 414/CMSC</a:t>
            </a:r>
            <a:r>
              <a:rPr sz="1800" b="1" spc="-110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691V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7825" y="2487676"/>
            <a:ext cx="8531225" cy="3176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365" marR="241681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Formato delle</a:t>
            </a:r>
            <a:r>
              <a:rPr spc="-70" dirty="0"/>
              <a:t> </a:t>
            </a:r>
            <a:r>
              <a:rPr dirty="0"/>
              <a:t>Istruzioni  </a:t>
            </a:r>
            <a:r>
              <a:rPr spc="-5" dirty="0"/>
              <a:t>Alcuni</a:t>
            </a:r>
            <a:r>
              <a:rPr spc="-25" dirty="0"/>
              <a:t> </a:t>
            </a:r>
            <a:r>
              <a:rPr dirty="0"/>
              <a:t>esempi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50895" y="1586229"/>
            <a:ext cx="3084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Malgun Gothic"/>
                <a:cs typeface="Malgun Gothic"/>
              </a:rPr>
              <a:t>RISC CMPE 414/CMSC</a:t>
            </a:r>
            <a:r>
              <a:rPr sz="1800" b="1" spc="-110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691V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35150" y="1844673"/>
            <a:ext cx="5745226" cy="49911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365" marR="241681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Formato delle</a:t>
            </a:r>
            <a:r>
              <a:rPr spc="-70" dirty="0"/>
              <a:t> </a:t>
            </a:r>
            <a:r>
              <a:rPr dirty="0"/>
              <a:t>Istruzioni  </a:t>
            </a:r>
            <a:r>
              <a:rPr spc="-5" dirty="0"/>
              <a:t>Alcuni</a:t>
            </a:r>
            <a:r>
              <a:rPr spc="-25" dirty="0"/>
              <a:t> </a:t>
            </a:r>
            <a:r>
              <a:rPr dirty="0"/>
              <a:t>esempi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50895" y="1586229"/>
            <a:ext cx="3084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Malgun Gothic"/>
                <a:cs typeface="Malgun Gothic"/>
              </a:rPr>
              <a:t>RISC CMPE 414/CMSC</a:t>
            </a:r>
            <a:r>
              <a:rPr sz="1800" b="1" spc="-110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691V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86076" y="1844673"/>
            <a:ext cx="3986149" cy="493077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GAP</a:t>
            </a:r>
            <a:r>
              <a:rPr spc="-5" dirty="0"/>
              <a:t> semantico…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95576" y="1484375"/>
            <a:ext cx="4824349" cy="2578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5815" y="4174617"/>
            <a:ext cx="8562340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7185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latin typeface="Arial"/>
                <a:cs typeface="Arial"/>
              </a:rPr>
              <a:t>Problema: </a:t>
            </a:r>
            <a:r>
              <a:rPr sz="1800" spc="-5" dirty="0">
                <a:latin typeface="Arial"/>
                <a:cs typeface="Arial"/>
              </a:rPr>
              <a:t>Come facciamo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compilare un </a:t>
            </a:r>
            <a:r>
              <a:rPr sz="1800" spc="-10" dirty="0">
                <a:latin typeface="Arial"/>
                <a:cs typeface="Arial"/>
              </a:rPr>
              <a:t>linguaggio </a:t>
            </a:r>
            <a:r>
              <a:rPr sz="1800" spc="-5" dirty="0">
                <a:latin typeface="Arial"/>
                <a:cs typeface="Arial"/>
              </a:rPr>
              <a:t>di alto livello affinchè possa  essere </a:t>
            </a:r>
            <a:r>
              <a:rPr sz="1800" spc="-10" dirty="0">
                <a:latin typeface="Arial"/>
                <a:cs typeface="Arial"/>
              </a:rPr>
              <a:t>eseguito </a:t>
            </a:r>
            <a:r>
              <a:rPr sz="1800" spc="-5" dirty="0">
                <a:latin typeface="Arial"/>
                <a:cs typeface="Arial"/>
              </a:rPr>
              <a:t>in maniera efficiente </a:t>
            </a:r>
            <a:r>
              <a:rPr sz="1800" dirty="0">
                <a:latin typeface="Arial"/>
                <a:cs typeface="Arial"/>
              </a:rPr>
              <a:t>sul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calcolatore?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30" dirty="0">
                <a:latin typeface="Arial"/>
                <a:cs typeface="Arial"/>
              </a:rPr>
              <a:t>Due </a:t>
            </a:r>
            <a:r>
              <a:rPr sz="1800" b="1" spc="-100" dirty="0">
                <a:latin typeface="Arial"/>
                <a:cs typeface="Arial"/>
              </a:rPr>
              <a:t>possibili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90" dirty="0">
                <a:latin typeface="Arial"/>
                <a:cs typeface="Arial"/>
              </a:rPr>
              <a:t>risposte: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96700"/>
              </a:lnSpc>
              <a:spcBef>
                <a:spcPts val="7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b="1" dirty="0">
                <a:latin typeface="Arial"/>
                <a:cs typeface="Arial"/>
              </a:rPr>
              <a:t>CISC</a:t>
            </a:r>
            <a:r>
              <a:rPr sz="1800" dirty="0"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avere </a:t>
            </a:r>
            <a:r>
              <a:rPr sz="1800" spc="-10" dirty="0">
                <a:latin typeface="Arial"/>
                <a:cs typeface="Arial"/>
              </a:rPr>
              <a:t>una </a:t>
            </a:r>
            <a:r>
              <a:rPr sz="1800" spc="-5" dirty="0">
                <a:latin typeface="Arial"/>
                <a:cs typeface="Arial"/>
              </a:rPr>
              <a:t>architettura molto complessa </a:t>
            </a:r>
            <a:r>
              <a:rPr sz="1800" dirty="0">
                <a:latin typeface="Arial"/>
                <a:cs typeface="Arial"/>
              </a:rPr>
              <a:t>che </a:t>
            </a:r>
            <a:r>
              <a:rPr sz="1800" spc="-5" dirty="0">
                <a:latin typeface="Arial"/>
                <a:cs typeface="Arial"/>
              </a:rPr>
              <a:t>includa un numero elevato di  </a:t>
            </a:r>
            <a:r>
              <a:rPr sz="1800" spc="-10" dirty="0">
                <a:latin typeface="Arial"/>
                <a:cs typeface="Arial"/>
              </a:rPr>
              <a:t>istruzioni 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5" dirty="0">
                <a:latin typeface="Arial"/>
                <a:cs typeface="Arial"/>
              </a:rPr>
              <a:t>di modi di indirizzamento </a:t>
            </a:r>
            <a:r>
              <a:rPr sz="1800" dirty="0">
                <a:latin typeface="Arial"/>
                <a:cs typeface="Arial"/>
              </a:rPr>
              <a:t>e che </a:t>
            </a:r>
            <a:r>
              <a:rPr sz="1800" spc="-5" dirty="0">
                <a:latin typeface="Arial"/>
                <a:cs typeface="Arial"/>
              </a:rPr>
              <a:t>includa anche </a:t>
            </a:r>
            <a:r>
              <a:rPr sz="1800" spc="-10" dirty="0">
                <a:latin typeface="Arial"/>
                <a:cs typeface="Arial"/>
              </a:rPr>
              <a:t>istruzioni </a:t>
            </a:r>
            <a:r>
              <a:rPr sz="1800" spc="-5" dirty="0">
                <a:latin typeface="Arial"/>
                <a:cs typeface="Arial"/>
              </a:rPr>
              <a:t>molto vicine </a:t>
            </a:r>
            <a:r>
              <a:rPr sz="1800" dirty="0">
                <a:latin typeface="Arial"/>
                <a:cs typeface="Arial"/>
              </a:rPr>
              <a:t>a  </a:t>
            </a:r>
            <a:r>
              <a:rPr sz="1800" spc="-10" dirty="0">
                <a:latin typeface="Arial"/>
                <a:cs typeface="Arial"/>
              </a:rPr>
              <a:t>quelle </a:t>
            </a:r>
            <a:r>
              <a:rPr sz="1800" spc="-5" dirty="0">
                <a:latin typeface="Arial"/>
                <a:cs typeface="Arial"/>
              </a:rPr>
              <a:t>presenti </a:t>
            </a:r>
            <a:r>
              <a:rPr sz="1800" spc="-10" dirty="0">
                <a:latin typeface="Arial"/>
                <a:cs typeface="Arial"/>
              </a:rPr>
              <a:t>nel linguaggio </a:t>
            </a:r>
            <a:r>
              <a:rPr sz="1800" spc="-5" dirty="0">
                <a:latin typeface="Arial"/>
                <a:cs typeface="Arial"/>
              </a:rPr>
              <a:t>di alto livello </a:t>
            </a:r>
            <a:r>
              <a:rPr sz="1900" i="1" spc="-50" dirty="0">
                <a:latin typeface="Arial"/>
                <a:cs typeface="Arial"/>
              </a:rPr>
              <a:t>(…ricordate </a:t>
            </a:r>
            <a:r>
              <a:rPr sz="1900" i="1" spc="-45" dirty="0">
                <a:latin typeface="Arial"/>
                <a:cs typeface="Arial"/>
              </a:rPr>
              <a:t>la storia dell’interprete  </a:t>
            </a:r>
            <a:r>
              <a:rPr sz="1900" i="1" spc="-50" dirty="0">
                <a:latin typeface="Arial"/>
                <a:cs typeface="Arial"/>
              </a:rPr>
              <a:t>della </a:t>
            </a:r>
            <a:r>
              <a:rPr sz="1900" i="1" spc="-55" dirty="0">
                <a:latin typeface="Arial"/>
                <a:cs typeface="Arial"/>
              </a:rPr>
              <a:t>prima</a:t>
            </a:r>
            <a:r>
              <a:rPr sz="1900" i="1" spc="10" dirty="0">
                <a:latin typeface="Arial"/>
                <a:cs typeface="Arial"/>
              </a:rPr>
              <a:t> </a:t>
            </a:r>
            <a:r>
              <a:rPr sz="1900" i="1" spc="-55" dirty="0">
                <a:latin typeface="Arial"/>
                <a:cs typeface="Arial"/>
              </a:rPr>
              <a:t>lezione??)</a:t>
            </a:r>
            <a:endParaRPr sz="1900">
              <a:latin typeface="Arial"/>
              <a:cs typeface="Arial"/>
            </a:endParaRPr>
          </a:p>
          <a:p>
            <a:pPr marL="355600" indent="-342900">
              <a:lnSpc>
                <a:spcPts val="214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b="1" spc="5" dirty="0">
                <a:latin typeface="Arial"/>
                <a:cs typeface="Arial"/>
              </a:rPr>
              <a:t>RISC </a:t>
            </a:r>
            <a:r>
              <a:rPr sz="1800" dirty="0"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semplificare il </a:t>
            </a:r>
            <a:r>
              <a:rPr sz="1800" dirty="0">
                <a:latin typeface="Arial"/>
                <a:cs typeface="Arial"/>
              </a:rPr>
              <a:t>set </a:t>
            </a:r>
            <a:r>
              <a:rPr sz="1800" spc="-10" dirty="0">
                <a:latin typeface="Arial"/>
                <a:cs typeface="Arial"/>
              </a:rPr>
              <a:t>delle istruzioni 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5" dirty="0">
                <a:latin typeface="Arial"/>
                <a:cs typeface="Arial"/>
              </a:rPr>
              <a:t>adeguarlo alle necessità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dell’utente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6300" y="6303390"/>
            <a:ext cx="99695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161036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Componenti </a:t>
            </a:r>
            <a:r>
              <a:rPr dirty="0"/>
              <a:t>principali </a:t>
            </a:r>
            <a:r>
              <a:rPr spc="-5" dirty="0"/>
              <a:t>di</a:t>
            </a:r>
            <a:r>
              <a:rPr spc="-70" dirty="0"/>
              <a:t> </a:t>
            </a:r>
            <a:r>
              <a:rPr spc="5" dirty="0"/>
              <a:t>un  </a:t>
            </a:r>
            <a:r>
              <a:rPr spc="-5" dirty="0"/>
              <a:t>Computer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0825" y="1652651"/>
            <a:ext cx="8713724" cy="4944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194437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Formato delle </a:t>
            </a:r>
            <a:r>
              <a:rPr dirty="0"/>
              <a:t>Istruzioni  </a:t>
            </a:r>
            <a:r>
              <a:rPr spc="-5" dirty="0"/>
              <a:t>Alcuni </a:t>
            </a:r>
            <a:r>
              <a:rPr dirty="0"/>
              <a:t>esempi </a:t>
            </a:r>
            <a:r>
              <a:rPr spc="-5" dirty="0"/>
              <a:t>CISC </a:t>
            </a:r>
            <a:r>
              <a:rPr dirty="0"/>
              <a:t>e</a:t>
            </a:r>
            <a:r>
              <a:rPr spc="-95" dirty="0"/>
              <a:t> </a:t>
            </a:r>
            <a:r>
              <a:rPr spc="-5" dirty="0"/>
              <a:t>RISC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9590" y="1802129"/>
            <a:ext cx="3674745" cy="3195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CISC</a:t>
            </a:r>
            <a:r>
              <a:rPr sz="1600" b="1" spc="-6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Architectures: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VAX</a:t>
            </a:r>
            <a:r>
              <a:rPr sz="1600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11/780</a:t>
            </a:r>
            <a:endParaRPr sz="1600">
              <a:latin typeface="Arial"/>
              <a:cs typeface="Arial"/>
            </a:endParaRPr>
          </a:p>
          <a:p>
            <a:pPr marL="12700" marR="1200150">
              <a:lnSpc>
                <a:spcPct val="100000"/>
              </a:lnSpc>
            </a:pPr>
            <a:r>
              <a:rPr sz="1600" spc="-35" dirty="0">
                <a:latin typeface="Arial"/>
                <a:cs typeface="Arial"/>
              </a:rPr>
              <a:t>Nr. </a:t>
            </a:r>
            <a:r>
              <a:rPr sz="1600" spc="-5" dirty="0">
                <a:latin typeface="Arial"/>
                <a:cs typeface="Arial"/>
              </a:rPr>
              <a:t>of instructions: 303  Instruction format: not fixed  Addressing modes: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22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Number of general purpose registers: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Pentium</a:t>
            </a:r>
            <a:endParaRPr sz="1600">
              <a:latin typeface="Arial"/>
              <a:cs typeface="Arial"/>
            </a:endParaRPr>
          </a:p>
          <a:p>
            <a:pPr marL="12700" marR="1200150">
              <a:lnSpc>
                <a:spcPct val="100000"/>
              </a:lnSpc>
            </a:pPr>
            <a:r>
              <a:rPr sz="1600" spc="-35" dirty="0">
                <a:latin typeface="Arial"/>
                <a:cs typeface="Arial"/>
              </a:rPr>
              <a:t>Nr. </a:t>
            </a:r>
            <a:r>
              <a:rPr sz="1600" spc="-5" dirty="0">
                <a:latin typeface="Arial"/>
                <a:cs typeface="Arial"/>
              </a:rPr>
              <a:t>of instructions: 235  Instruction format: not fixed  Addressing modes: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Number of general purpose registers: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07229" y="1802129"/>
            <a:ext cx="4533265" cy="3195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RISC</a:t>
            </a:r>
            <a:r>
              <a:rPr sz="1600" b="1" spc="-6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Architectures: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Sun </a:t>
            </a:r>
            <a:r>
              <a:rPr sz="1600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SPARC</a:t>
            </a:r>
            <a:endParaRPr sz="1600">
              <a:latin typeface="Arial"/>
              <a:cs typeface="Arial"/>
            </a:endParaRPr>
          </a:p>
          <a:p>
            <a:pPr marL="12700" marR="2397760">
              <a:lnSpc>
                <a:spcPct val="100000"/>
              </a:lnSpc>
            </a:pPr>
            <a:r>
              <a:rPr sz="1600" spc="-35" dirty="0">
                <a:latin typeface="Arial"/>
                <a:cs typeface="Arial"/>
              </a:rPr>
              <a:t>Nr. </a:t>
            </a:r>
            <a:r>
              <a:rPr sz="1600" spc="-5" dirty="0">
                <a:latin typeface="Arial"/>
                <a:cs typeface="Arial"/>
              </a:rPr>
              <a:t>of instructions: 52  Instruction format: fixed  Addressing modes: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Number of general purpose registers: up to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520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PowerPC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35" dirty="0">
                <a:latin typeface="Arial"/>
                <a:cs typeface="Arial"/>
              </a:rPr>
              <a:t>Nr. </a:t>
            </a:r>
            <a:r>
              <a:rPr sz="1600" spc="-5" dirty="0">
                <a:latin typeface="Arial"/>
                <a:cs typeface="Arial"/>
              </a:rPr>
              <a:t>of instructions: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206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Instruction format: not fixed (but small differences)  Addressing modes: 2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Number of general purpose registers: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32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4390" y="1874305"/>
            <a:ext cx="7999730" cy="28917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Preleva la successiva </a:t>
            </a:r>
            <a:r>
              <a:rPr sz="2000" spc="-5" dirty="0">
                <a:latin typeface="Arial"/>
                <a:cs typeface="Arial"/>
              </a:rPr>
              <a:t>istruzione dalla </a:t>
            </a:r>
            <a:r>
              <a:rPr sz="2000" dirty="0">
                <a:latin typeface="Arial"/>
                <a:cs typeface="Arial"/>
              </a:rPr>
              <a:t>memoria e </a:t>
            </a:r>
            <a:r>
              <a:rPr sz="2000" spc="-5" dirty="0">
                <a:latin typeface="Arial"/>
                <a:cs typeface="Arial"/>
              </a:rPr>
              <a:t>la porta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nell’IR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Modifica </a:t>
            </a:r>
            <a:r>
              <a:rPr sz="2000" spc="-5" dirty="0">
                <a:latin typeface="Arial"/>
                <a:cs typeface="Arial"/>
              </a:rPr>
              <a:t>il </a:t>
            </a:r>
            <a:r>
              <a:rPr sz="2000" dirty="0">
                <a:latin typeface="Arial"/>
                <a:cs typeface="Arial"/>
              </a:rPr>
              <a:t>valore </a:t>
            </a:r>
            <a:r>
              <a:rPr sz="2000" spc="-5" dirty="0">
                <a:latin typeface="Arial"/>
                <a:cs typeface="Arial"/>
              </a:rPr>
              <a:t>del </a:t>
            </a:r>
            <a:r>
              <a:rPr sz="2000" dirty="0">
                <a:latin typeface="Arial"/>
                <a:cs typeface="Arial"/>
              </a:rPr>
              <a:t>PC </a:t>
            </a:r>
            <a:r>
              <a:rPr sz="2000" spc="-5" dirty="0">
                <a:latin typeface="Arial"/>
                <a:cs typeface="Arial"/>
              </a:rPr>
              <a:t>per </a:t>
            </a:r>
            <a:r>
              <a:rPr sz="2000" dirty="0">
                <a:latin typeface="Arial"/>
                <a:cs typeface="Arial"/>
              </a:rPr>
              <a:t>farlo </a:t>
            </a:r>
            <a:r>
              <a:rPr sz="2000" spc="-5" dirty="0">
                <a:latin typeface="Arial"/>
                <a:cs typeface="Arial"/>
              </a:rPr>
              <a:t>puntare alla </a:t>
            </a:r>
            <a:r>
              <a:rPr sz="2000" dirty="0">
                <a:latin typeface="Arial"/>
                <a:cs typeface="Arial"/>
              </a:rPr>
              <a:t>successiva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istruzione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Determina </a:t>
            </a:r>
            <a:r>
              <a:rPr sz="2000" spc="-5" dirty="0">
                <a:latin typeface="Arial"/>
                <a:cs typeface="Arial"/>
              </a:rPr>
              <a:t>il </a:t>
            </a:r>
            <a:r>
              <a:rPr sz="2000" dirty="0">
                <a:latin typeface="Arial"/>
                <a:cs typeface="Arial"/>
              </a:rPr>
              <a:t>tipo </a:t>
            </a:r>
            <a:r>
              <a:rPr sz="2000" spc="-5" dirty="0">
                <a:latin typeface="Arial"/>
                <a:cs typeface="Arial"/>
              </a:rPr>
              <a:t>di istruzione </a:t>
            </a:r>
            <a:r>
              <a:rPr sz="2000" dirty="0">
                <a:latin typeface="Arial"/>
                <a:cs typeface="Arial"/>
              </a:rPr>
              <a:t>appena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prelevata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Se l’istruzione </a:t>
            </a:r>
            <a:r>
              <a:rPr sz="2000" dirty="0">
                <a:latin typeface="Arial"/>
                <a:cs typeface="Arial"/>
              </a:rPr>
              <a:t>usa una </a:t>
            </a:r>
            <a:r>
              <a:rPr sz="2000" spc="-5" dirty="0">
                <a:latin typeface="Arial"/>
                <a:cs typeface="Arial"/>
              </a:rPr>
              <a:t>parola </a:t>
            </a:r>
            <a:r>
              <a:rPr sz="2000" dirty="0">
                <a:latin typeface="Arial"/>
                <a:cs typeface="Arial"/>
              </a:rPr>
              <a:t>in memoria, </a:t>
            </a:r>
            <a:r>
              <a:rPr sz="2000" spc="-5" dirty="0">
                <a:latin typeface="Arial"/>
                <a:cs typeface="Arial"/>
              </a:rPr>
              <a:t>determina dove </a:t>
            </a:r>
            <a:r>
              <a:rPr sz="2000" dirty="0">
                <a:latin typeface="Arial"/>
                <a:cs typeface="Arial"/>
              </a:rPr>
              <a:t>si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trova</a:t>
            </a:r>
            <a:endParaRPr sz="2000">
              <a:latin typeface="Arial"/>
              <a:cs typeface="Arial"/>
            </a:endParaRPr>
          </a:p>
          <a:p>
            <a:pPr marL="355600" marR="353060" indent="-3429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Se necessario, </a:t>
            </a:r>
            <a:r>
              <a:rPr sz="2000" spc="-5" dirty="0">
                <a:latin typeface="Arial"/>
                <a:cs typeface="Arial"/>
              </a:rPr>
              <a:t>preleva la parola dalla </a:t>
            </a:r>
            <a:r>
              <a:rPr sz="2000" dirty="0">
                <a:latin typeface="Arial"/>
                <a:cs typeface="Arial"/>
              </a:rPr>
              <a:t>memoria </a:t>
            </a:r>
            <a:r>
              <a:rPr sz="2000" spc="-5" dirty="0">
                <a:latin typeface="Arial"/>
                <a:cs typeface="Arial"/>
              </a:rPr>
              <a:t>per </a:t>
            </a:r>
            <a:r>
              <a:rPr sz="2000" dirty="0">
                <a:latin typeface="Arial"/>
                <a:cs typeface="Arial"/>
              </a:rPr>
              <a:t>portarla </a:t>
            </a:r>
            <a:r>
              <a:rPr sz="2000" spc="-5" dirty="0">
                <a:latin typeface="Arial"/>
                <a:cs typeface="Arial"/>
              </a:rPr>
              <a:t>in un  </a:t>
            </a:r>
            <a:r>
              <a:rPr sz="2000" dirty="0">
                <a:latin typeface="Arial"/>
                <a:cs typeface="Arial"/>
              </a:rPr>
              <a:t>registro </a:t>
            </a:r>
            <a:r>
              <a:rPr sz="2000" spc="-5" dirty="0">
                <a:latin typeface="Arial"/>
                <a:cs typeface="Arial"/>
              </a:rPr>
              <a:t>della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CPU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Esegue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l’istruzione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Torna al </a:t>
            </a:r>
            <a:r>
              <a:rPr sz="2000" spc="-5" dirty="0">
                <a:latin typeface="Arial"/>
                <a:cs typeface="Arial"/>
              </a:rPr>
              <a:t>punto </a:t>
            </a:r>
            <a:r>
              <a:rPr sz="2000" dirty="0">
                <a:latin typeface="Arial"/>
                <a:cs typeface="Arial"/>
              </a:rPr>
              <a:t>1 </a:t>
            </a:r>
            <a:r>
              <a:rPr sz="2000" spc="-5" dirty="0">
                <a:latin typeface="Arial"/>
                <a:cs typeface="Arial"/>
              </a:rPr>
              <a:t>per iniziare l’esecuzione dell’istruzione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successiva.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Esecuzione </a:t>
            </a:r>
            <a:r>
              <a:rPr dirty="0"/>
              <a:t>di una</a:t>
            </a:r>
            <a:r>
              <a:rPr spc="-25" dirty="0"/>
              <a:t> </a:t>
            </a:r>
            <a:r>
              <a:rPr spc="-5" dirty="0"/>
              <a:t>istruzione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Esecuzione </a:t>
            </a:r>
            <a:r>
              <a:rPr dirty="0"/>
              <a:t>di una</a:t>
            </a:r>
            <a:r>
              <a:rPr spc="-25" dirty="0"/>
              <a:t> </a:t>
            </a:r>
            <a:r>
              <a:rPr spc="-5" dirty="0"/>
              <a:t>istruzione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0168" y="1724659"/>
            <a:ext cx="8127365" cy="4788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L’eseguzione </a:t>
            </a:r>
            <a:r>
              <a:rPr sz="1800" spc="-5" dirty="0">
                <a:latin typeface="Arial"/>
                <a:cs typeface="Arial"/>
              </a:rPr>
              <a:t>di </a:t>
            </a:r>
            <a:r>
              <a:rPr sz="1800" spc="-10" dirty="0">
                <a:latin typeface="Arial"/>
                <a:cs typeface="Arial"/>
              </a:rPr>
              <a:t>una istruzione avviene </a:t>
            </a:r>
            <a:r>
              <a:rPr sz="1800" spc="-5" dirty="0">
                <a:latin typeface="Arial"/>
                <a:cs typeface="Arial"/>
              </a:rPr>
              <a:t>attraverso le seguenti</a:t>
            </a:r>
            <a:r>
              <a:rPr sz="1800" spc="1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fasi: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Times New Roman"/>
              <a:cs typeface="Times New Roman"/>
            </a:endParaRPr>
          </a:p>
          <a:p>
            <a:pPr marL="621665" marR="6350" indent="-608965" algn="just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622300" algn="l"/>
              </a:tabLst>
            </a:pPr>
            <a:r>
              <a:rPr sz="18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INSTRUCTION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FETCH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(Acquisizione dell'istruzione): il processore  preleva </a:t>
            </a:r>
            <a:r>
              <a:rPr sz="1800" spc="-10" dirty="0">
                <a:latin typeface="Arial"/>
                <a:cs typeface="Arial"/>
              </a:rPr>
              <a:t>l'istruzione </a:t>
            </a:r>
            <a:r>
              <a:rPr sz="1800" spc="-5" dirty="0">
                <a:latin typeface="Arial"/>
                <a:cs typeface="Arial"/>
              </a:rPr>
              <a:t>dalla memoria, specificato </a:t>
            </a:r>
            <a:r>
              <a:rPr sz="1800" spc="-10" dirty="0">
                <a:latin typeface="Arial"/>
                <a:cs typeface="Arial"/>
              </a:rPr>
              <a:t>dal </a:t>
            </a:r>
            <a:r>
              <a:rPr sz="1800" spc="-5" dirty="0">
                <a:latin typeface="Arial"/>
                <a:cs typeface="Arial"/>
              </a:rPr>
              <a:t>registro PC (Programm  counter), 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5" dirty="0">
                <a:latin typeface="Arial"/>
                <a:cs typeface="Arial"/>
              </a:rPr>
              <a:t>la carica </a:t>
            </a:r>
            <a:r>
              <a:rPr sz="1800" spc="-10" dirty="0">
                <a:latin typeface="Arial"/>
                <a:cs typeface="Arial"/>
              </a:rPr>
              <a:t>nell’IR. </a:t>
            </a:r>
            <a:r>
              <a:rPr sz="1800" spc="-5" dirty="0">
                <a:latin typeface="Arial"/>
                <a:cs typeface="Arial"/>
              </a:rPr>
              <a:t>Viene incrementato il valore </a:t>
            </a:r>
            <a:r>
              <a:rPr sz="1800" spc="-10" dirty="0">
                <a:latin typeface="Arial"/>
                <a:cs typeface="Arial"/>
              </a:rPr>
              <a:t>del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PC.</a:t>
            </a:r>
            <a:endParaRPr sz="1800">
              <a:latin typeface="Arial"/>
              <a:cs typeface="Arial"/>
            </a:endParaRPr>
          </a:p>
          <a:p>
            <a:pPr marL="621665" marR="6350" indent="-608965" algn="just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622300" algn="l"/>
              </a:tabLst>
            </a:pPr>
            <a:r>
              <a:rPr sz="18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INSTUCTION </a:t>
            </a:r>
            <a:r>
              <a:rPr sz="18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DECODE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(Decodifica dell’istruzione): dall’istruzione  prelevata viene determinata quale operazione debba essere eseguita </a:t>
            </a:r>
            <a:r>
              <a:rPr sz="1800" dirty="0">
                <a:latin typeface="Arial"/>
                <a:cs typeface="Arial"/>
              </a:rPr>
              <a:t>e  come </a:t>
            </a:r>
            <a:r>
              <a:rPr sz="1800" spc="-5" dirty="0">
                <a:latin typeface="Arial"/>
                <a:cs typeface="Arial"/>
              </a:rPr>
              <a:t>ottenere gli </a:t>
            </a:r>
            <a:r>
              <a:rPr sz="1800" spc="-10" dirty="0">
                <a:latin typeface="Arial"/>
                <a:cs typeface="Arial"/>
              </a:rPr>
              <a:t>operandi </a:t>
            </a:r>
            <a:r>
              <a:rPr sz="1800" spc="-5" dirty="0">
                <a:latin typeface="Arial"/>
                <a:cs typeface="Arial"/>
              </a:rPr>
              <a:t>mediante la conoscenza </a:t>
            </a:r>
            <a:r>
              <a:rPr sz="1800" spc="-10" dirty="0">
                <a:latin typeface="Arial"/>
                <a:cs typeface="Arial"/>
              </a:rPr>
              <a:t>dei </a:t>
            </a:r>
            <a:r>
              <a:rPr sz="1800" spc="-5" dirty="0">
                <a:latin typeface="Arial"/>
                <a:cs typeface="Arial"/>
              </a:rPr>
              <a:t>codici operativi  (operazione svolta </a:t>
            </a:r>
            <a:r>
              <a:rPr sz="1800" spc="-10" dirty="0">
                <a:latin typeface="Arial"/>
                <a:cs typeface="Arial"/>
              </a:rPr>
              <a:t>dalla </a:t>
            </a:r>
            <a:r>
              <a:rPr sz="1800" spc="-5" dirty="0">
                <a:latin typeface="Arial"/>
                <a:cs typeface="Arial"/>
              </a:rPr>
              <a:t>Control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Unit)</a:t>
            </a:r>
            <a:endParaRPr sz="1800">
              <a:latin typeface="Arial"/>
              <a:cs typeface="Arial"/>
            </a:endParaRPr>
          </a:p>
          <a:p>
            <a:pPr marL="621665" marR="5080" indent="-608965" algn="just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622300" algn="l"/>
              </a:tabLst>
            </a:pPr>
            <a:r>
              <a:rPr sz="18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INSTRUCTION EXECUTE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(Esecuzione dell’istruzione): viene eseguita </a:t>
            </a:r>
            <a:r>
              <a:rPr sz="1800" spc="5" dirty="0">
                <a:latin typeface="Arial"/>
                <a:cs typeface="Arial"/>
              </a:rPr>
              <a:t>la  </a:t>
            </a:r>
            <a:r>
              <a:rPr sz="1800" spc="-5" dirty="0">
                <a:latin typeface="Arial"/>
                <a:cs typeface="Arial"/>
              </a:rPr>
              <a:t>computazione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indicata</a:t>
            </a:r>
            <a:endParaRPr sz="1800">
              <a:latin typeface="Arial"/>
              <a:cs typeface="Arial"/>
            </a:endParaRPr>
          </a:p>
          <a:p>
            <a:pPr marL="621665" indent="-608965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1800" b="1" dirty="0">
                <a:latin typeface="Arial"/>
                <a:cs typeface="Arial"/>
              </a:rPr>
              <a:t>MEMORY</a:t>
            </a:r>
            <a:r>
              <a:rPr sz="1800" b="1" spc="195" dirty="0">
                <a:latin typeface="Arial"/>
                <a:cs typeface="Arial"/>
              </a:rPr>
              <a:t> </a:t>
            </a:r>
            <a:r>
              <a:rPr sz="1800" b="1" spc="-30" dirty="0">
                <a:latin typeface="Arial"/>
                <a:cs typeface="Arial"/>
              </a:rPr>
              <a:t>ACCESS:</a:t>
            </a:r>
            <a:r>
              <a:rPr sz="1800" b="1" spc="19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nel</a:t>
            </a:r>
            <a:r>
              <a:rPr sz="1800" spc="1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caso</a:t>
            </a:r>
            <a:r>
              <a:rPr sz="1800" spc="1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</a:t>
            </a:r>
            <a:r>
              <a:rPr sz="1800" spc="1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cui</a:t>
            </a:r>
            <a:r>
              <a:rPr sz="1800" spc="18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l’istruzione</a:t>
            </a:r>
            <a:r>
              <a:rPr sz="1800" spc="1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richieda</a:t>
            </a:r>
            <a:r>
              <a:rPr sz="1800" spc="1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</a:t>
            </a:r>
            <a:r>
              <a:rPr sz="1800" spc="1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accesso</a:t>
            </a:r>
            <a:r>
              <a:rPr sz="1800" spc="19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alla</a:t>
            </a:r>
            <a:endParaRPr sz="1800">
              <a:latin typeface="Arial"/>
              <a:cs typeface="Arial"/>
            </a:endParaRPr>
          </a:p>
          <a:p>
            <a:pPr marL="62166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memoria, questa </a:t>
            </a:r>
            <a:r>
              <a:rPr sz="1800" dirty="0">
                <a:latin typeface="Arial"/>
                <a:cs typeface="Arial"/>
              </a:rPr>
              <a:t>fase </a:t>
            </a:r>
            <a:r>
              <a:rPr sz="1800" spc="-5" dirty="0">
                <a:latin typeface="Arial"/>
                <a:cs typeface="Arial"/>
              </a:rPr>
              <a:t>sostituisce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segue la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precedente.</a:t>
            </a:r>
            <a:endParaRPr sz="1800">
              <a:latin typeface="Arial"/>
              <a:cs typeface="Arial"/>
            </a:endParaRPr>
          </a:p>
          <a:p>
            <a:pPr marL="621665" indent="-608965">
              <a:lnSpc>
                <a:spcPct val="100000"/>
              </a:lnSpc>
              <a:spcBef>
                <a:spcPts val="434"/>
              </a:spcBef>
              <a:buAutoNum type="arabicPeriod" startAt="5"/>
              <a:tabLst>
                <a:tab pos="621665" algn="l"/>
                <a:tab pos="622300" algn="l"/>
              </a:tabLst>
            </a:pPr>
            <a:r>
              <a:rPr sz="1800" b="1" dirty="0">
                <a:latin typeface="Arial"/>
                <a:cs typeface="Arial"/>
              </a:rPr>
              <a:t>WRITE </a:t>
            </a:r>
            <a:r>
              <a:rPr sz="1800" b="1" spc="-80" dirty="0">
                <a:latin typeface="Arial"/>
                <a:cs typeface="Arial"/>
              </a:rPr>
              <a:t>BACK: </a:t>
            </a:r>
            <a:r>
              <a:rPr sz="1800" dirty="0">
                <a:latin typeface="Arial"/>
                <a:cs typeface="Arial"/>
              </a:rPr>
              <a:t>scrittura </a:t>
            </a:r>
            <a:r>
              <a:rPr sz="1800" spc="-10" dirty="0">
                <a:latin typeface="Arial"/>
                <a:cs typeface="Arial"/>
              </a:rPr>
              <a:t>del </a:t>
            </a:r>
            <a:r>
              <a:rPr sz="1800" spc="-5" dirty="0">
                <a:latin typeface="Arial"/>
                <a:cs typeface="Arial"/>
              </a:rPr>
              <a:t>risultato in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memoria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50">
              <a:latin typeface="Times New Roman"/>
              <a:cs typeface="Times New Roman"/>
            </a:endParaRPr>
          </a:p>
          <a:p>
            <a:pPr marR="213995" algn="r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32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33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dirty="0"/>
              <a:t>Istruzioni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7875" y="1773301"/>
            <a:ext cx="6086475" cy="5084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5967" y="1485646"/>
            <a:ext cx="341185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"/>
                <a:cs typeface="Arial"/>
              </a:rPr>
              <a:t>Consideriamo </a:t>
            </a:r>
            <a:r>
              <a:rPr sz="1600" spc="-5" dirty="0">
                <a:latin typeface="Arial"/>
                <a:cs typeface="Arial"/>
              </a:rPr>
              <a:t>una macchina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ipotetica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6875" y="1700211"/>
            <a:ext cx="5472176" cy="5157785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24607" y="2380107"/>
            <a:ext cx="0" cy="181610"/>
          </a:xfrm>
          <a:custGeom>
            <a:avLst/>
            <a:gdLst/>
            <a:ahLst/>
            <a:cxnLst/>
            <a:rect l="l" t="t" r="r" b="b"/>
            <a:pathLst>
              <a:path h="181610">
                <a:moveTo>
                  <a:pt x="0" y="0"/>
                </a:moveTo>
                <a:lnTo>
                  <a:pt x="0" y="181355"/>
                </a:lnTo>
              </a:path>
            </a:pathLst>
          </a:custGeom>
          <a:ln w="9525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76748" y="2380107"/>
            <a:ext cx="0" cy="181610"/>
          </a:xfrm>
          <a:custGeom>
            <a:avLst/>
            <a:gdLst/>
            <a:ahLst/>
            <a:cxnLst/>
            <a:rect l="l" t="t" r="r" b="b"/>
            <a:pathLst>
              <a:path h="181610">
                <a:moveTo>
                  <a:pt x="0" y="0"/>
                </a:moveTo>
                <a:lnTo>
                  <a:pt x="0" y="181355"/>
                </a:lnTo>
              </a:path>
            </a:pathLst>
          </a:custGeom>
          <a:ln w="9525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40991" y="4057141"/>
            <a:ext cx="0" cy="181610"/>
          </a:xfrm>
          <a:custGeom>
            <a:avLst/>
            <a:gdLst/>
            <a:ahLst/>
            <a:cxnLst/>
            <a:rect l="l" t="t" r="r" b="b"/>
            <a:pathLst>
              <a:path h="181610">
                <a:moveTo>
                  <a:pt x="0" y="0"/>
                </a:moveTo>
                <a:lnTo>
                  <a:pt x="0" y="181355"/>
                </a:lnTo>
              </a:path>
            </a:pathLst>
          </a:custGeom>
          <a:ln w="9525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40991" y="5734215"/>
            <a:ext cx="0" cy="181610"/>
          </a:xfrm>
          <a:custGeom>
            <a:avLst/>
            <a:gdLst/>
            <a:ahLst/>
            <a:cxnLst/>
            <a:rect l="l" t="t" r="r" b="b"/>
            <a:pathLst>
              <a:path h="181610">
                <a:moveTo>
                  <a:pt x="0" y="0"/>
                </a:moveTo>
                <a:lnTo>
                  <a:pt x="0" y="181305"/>
                </a:lnTo>
              </a:path>
            </a:pathLst>
          </a:custGeom>
          <a:ln w="9525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76748" y="4057141"/>
            <a:ext cx="0" cy="181610"/>
          </a:xfrm>
          <a:custGeom>
            <a:avLst/>
            <a:gdLst/>
            <a:ahLst/>
            <a:cxnLst/>
            <a:rect l="l" t="t" r="r" b="b"/>
            <a:pathLst>
              <a:path h="181610">
                <a:moveTo>
                  <a:pt x="0" y="0"/>
                </a:moveTo>
                <a:lnTo>
                  <a:pt x="0" y="181355"/>
                </a:lnTo>
              </a:path>
            </a:pathLst>
          </a:custGeom>
          <a:ln w="9525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76748" y="5734215"/>
            <a:ext cx="0" cy="181610"/>
          </a:xfrm>
          <a:custGeom>
            <a:avLst/>
            <a:gdLst/>
            <a:ahLst/>
            <a:cxnLst/>
            <a:rect l="l" t="t" r="r" b="b"/>
            <a:pathLst>
              <a:path h="181610">
                <a:moveTo>
                  <a:pt x="0" y="0"/>
                </a:moveTo>
                <a:lnTo>
                  <a:pt x="0" y="181305"/>
                </a:lnTo>
              </a:path>
            </a:pathLst>
          </a:custGeom>
          <a:ln w="9525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64707" y="1656029"/>
            <a:ext cx="2618740" cy="4857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Ciclo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IF-DEC_EX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Times New Roman"/>
              <a:cs typeface="Times New Roman"/>
            </a:endParaRPr>
          </a:p>
          <a:p>
            <a:pPr marL="23495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Legenda:</a:t>
            </a:r>
            <a:endParaRPr sz="2200">
              <a:latin typeface="Arial"/>
              <a:cs typeface="Arial"/>
            </a:endParaRPr>
          </a:p>
          <a:p>
            <a:pPr marL="23495" marR="144780">
              <a:lnSpc>
                <a:spcPct val="150100"/>
              </a:lnSpc>
              <a:spcBef>
                <a:spcPts val="5"/>
              </a:spcBef>
              <a:tabLst>
                <a:tab pos="517525" algn="l"/>
              </a:tabLst>
            </a:pPr>
            <a:r>
              <a:rPr sz="2000" dirty="0">
                <a:latin typeface="Arial"/>
                <a:cs typeface="Arial"/>
              </a:rPr>
              <a:t>PC	Program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Counter  AC</a:t>
            </a:r>
            <a:r>
              <a:rPr sz="2000" spc="4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Accumulator</a:t>
            </a:r>
            <a:endParaRPr sz="2000">
              <a:latin typeface="Arial"/>
              <a:cs typeface="Arial"/>
            </a:endParaRPr>
          </a:p>
          <a:p>
            <a:pPr marL="23495">
              <a:lnSpc>
                <a:spcPct val="100000"/>
              </a:lnSpc>
              <a:spcBef>
                <a:spcPts val="1200"/>
              </a:spcBef>
              <a:tabLst>
                <a:tab pos="416559" algn="l"/>
              </a:tabLst>
            </a:pPr>
            <a:r>
              <a:rPr sz="2000" dirty="0">
                <a:latin typeface="Arial"/>
                <a:cs typeface="Arial"/>
              </a:rPr>
              <a:t>IR	Instruction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Register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Times New Roman"/>
              <a:cs typeface="Times New Roman"/>
            </a:endParaRPr>
          </a:p>
          <a:p>
            <a:pPr marL="23495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Codici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operazioni:</a:t>
            </a:r>
            <a:endParaRPr sz="2200">
              <a:latin typeface="Arial"/>
              <a:cs typeface="Arial"/>
            </a:endParaRPr>
          </a:p>
          <a:p>
            <a:pPr marL="303530" indent="-280035">
              <a:lnSpc>
                <a:spcPct val="100000"/>
              </a:lnSpc>
              <a:spcBef>
                <a:spcPts val="1210"/>
              </a:spcBef>
              <a:buAutoNum type="arabicPlain"/>
              <a:tabLst>
                <a:tab pos="303530" algn="l"/>
                <a:tab pos="304165" algn="l"/>
              </a:tabLst>
            </a:pPr>
            <a:r>
              <a:rPr sz="2000" dirty="0">
                <a:latin typeface="Arial"/>
                <a:cs typeface="Arial"/>
              </a:rPr>
              <a:t>Carica in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</a:t>
            </a:r>
            <a:endParaRPr sz="2000">
              <a:latin typeface="Arial"/>
              <a:cs typeface="Arial"/>
            </a:endParaRPr>
          </a:p>
          <a:p>
            <a:pPr marL="303530" indent="-280035">
              <a:lnSpc>
                <a:spcPct val="100000"/>
              </a:lnSpc>
              <a:spcBef>
                <a:spcPts val="1200"/>
              </a:spcBef>
              <a:buAutoNum type="arabicPlain"/>
              <a:tabLst>
                <a:tab pos="303530" algn="l"/>
                <a:tab pos="304165" algn="l"/>
              </a:tabLst>
            </a:pPr>
            <a:r>
              <a:rPr sz="2000" spc="-5" dirty="0">
                <a:latin typeface="Arial"/>
                <a:cs typeface="Arial"/>
              </a:rPr>
              <a:t>Salva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-5" dirty="0">
                <a:latin typeface="Arial"/>
                <a:cs typeface="Arial"/>
              </a:rPr>
              <a:t>...</a:t>
            </a:r>
            <a:endParaRPr sz="2000">
              <a:latin typeface="Arial"/>
              <a:cs typeface="Arial"/>
            </a:endParaRPr>
          </a:p>
          <a:p>
            <a:pPr marL="23495">
              <a:lnSpc>
                <a:spcPct val="100000"/>
              </a:lnSpc>
              <a:spcBef>
                <a:spcPts val="1200"/>
              </a:spcBef>
              <a:tabLst>
                <a:tab pos="303530" algn="l"/>
              </a:tabLst>
            </a:pPr>
            <a:r>
              <a:rPr sz="2000" dirty="0">
                <a:latin typeface="Arial"/>
                <a:cs typeface="Arial"/>
              </a:rPr>
              <a:t>5	Somma ad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/>
              <a:cs typeface="Times New Roman"/>
            </a:endParaRPr>
          </a:p>
          <a:p>
            <a:pPr marR="180340" algn="r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34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2740025">
              <a:lnSpc>
                <a:spcPct val="100000"/>
              </a:lnSpc>
              <a:spcBef>
                <a:spcPts val="105"/>
              </a:spcBef>
            </a:pPr>
            <a:r>
              <a:rPr dirty="0"/>
              <a:t>Esempio </a:t>
            </a:r>
            <a:r>
              <a:rPr spc="-5" dirty="0"/>
              <a:t>di</a:t>
            </a:r>
            <a:r>
              <a:rPr spc="-95" dirty="0"/>
              <a:t> </a:t>
            </a:r>
            <a:r>
              <a:rPr dirty="0"/>
              <a:t>Esecuzione  IF-DEC_EX</a:t>
            </a:r>
          </a:p>
          <a:p>
            <a:pPr marL="913765">
              <a:lnSpc>
                <a:spcPts val="2610"/>
              </a:lnSpc>
              <a:tabLst>
                <a:tab pos="3028315" algn="l"/>
              </a:tabLst>
            </a:pPr>
            <a:r>
              <a:rPr sz="2200" spc="-5" dirty="0">
                <a:solidFill>
                  <a:srgbClr val="000000"/>
                </a:solidFill>
                <a:latin typeface="Arial"/>
                <a:cs typeface="Arial"/>
              </a:rPr>
              <a:t>IF	DEC_EX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35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88253" y="1463699"/>
            <a:ext cx="3126105" cy="185483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b="1" spc="-5" dirty="0">
                <a:latin typeface="Arial"/>
                <a:cs typeface="Arial"/>
              </a:rPr>
              <a:t>Codici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operazioni:</a:t>
            </a:r>
            <a:endParaRPr sz="1600">
              <a:latin typeface="Arial"/>
              <a:cs typeface="Arial"/>
            </a:endParaRPr>
          </a:p>
          <a:p>
            <a:pPr marL="12700" marR="624205">
              <a:lnSpc>
                <a:spcPct val="150000"/>
              </a:lnSpc>
            </a:pPr>
            <a:r>
              <a:rPr sz="1600" spc="-5" dirty="0">
                <a:latin typeface="Arial"/>
                <a:cs typeface="Arial"/>
              </a:rPr>
              <a:t>X=1: Carica da MEM in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AC  X=2: Salva AC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MEM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"/>
                <a:cs typeface="Arial"/>
              </a:rPr>
              <a:t>X=6 Sottrai ad AC contenuto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MEM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267" y="1463699"/>
            <a:ext cx="2093595" cy="148907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b="1" spc="-5" dirty="0">
                <a:latin typeface="Arial"/>
                <a:cs typeface="Arial"/>
              </a:rPr>
              <a:t>Registri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CPU</a:t>
            </a:r>
            <a:endParaRPr sz="1600">
              <a:latin typeface="Arial"/>
              <a:cs typeface="Arial"/>
            </a:endParaRPr>
          </a:p>
          <a:p>
            <a:pPr marL="12700" marR="120650">
              <a:lnSpc>
                <a:spcPct val="150000"/>
              </a:lnSpc>
            </a:pPr>
            <a:r>
              <a:rPr sz="1600" spc="-5" dirty="0">
                <a:latin typeface="Arial"/>
                <a:cs typeface="Arial"/>
              </a:rPr>
              <a:t>PC Program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Counter  AC</a:t>
            </a:r>
            <a:r>
              <a:rPr sz="1600" spc="3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Accumulator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"/>
                <a:cs typeface="Arial"/>
              </a:rPr>
              <a:t>IR Instruction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Register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2740025">
              <a:lnSpc>
                <a:spcPct val="100000"/>
              </a:lnSpc>
              <a:spcBef>
                <a:spcPts val="105"/>
              </a:spcBef>
            </a:pPr>
            <a:r>
              <a:rPr dirty="0"/>
              <a:t>Esempio </a:t>
            </a:r>
            <a:r>
              <a:rPr spc="-5" dirty="0"/>
              <a:t>di</a:t>
            </a:r>
            <a:r>
              <a:rPr spc="-95" dirty="0"/>
              <a:t> </a:t>
            </a:r>
            <a:r>
              <a:rPr dirty="0"/>
              <a:t>Esecuzione  IF-DEC_EX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79522" y="1463699"/>
            <a:ext cx="2508885" cy="148907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b="1" spc="-5" dirty="0">
                <a:latin typeface="Arial"/>
                <a:cs typeface="Arial"/>
              </a:rPr>
              <a:t>Formato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istruzione: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15" dirty="0">
                <a:latin typeface="Arial"/>
                <a:cs typeface="Arial"/>
              </a:rPr>
              <a:t>XYYY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"/>
                <a:cs typeface="Arial"/>
              </a:rPr>
              <a:t>X: codice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operativo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45" dirty="0">
                <a:latin typeface="Arial"/>
                <a:cs typeface="Arial"/>
              </a:rPr>
              <a:t>YYY: </a:t>
            </a:r>
            <a:r>
              <a:rPr sz="1600" spc="-5" dirty="0">
                <a:latin typeface="Arial"/>
                <a:cs typeface="Arial"/>
              </a:rPr>
              <a:t>riferimento a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memoria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252537" y="4430776"/>
          <a:ext cx="720725" cy="2133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1940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6941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2942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3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0037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0002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0701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547217" y="3599815"/>
            <a:ext cx="2244725" cy="779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Ciclo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IF-DEC_EX</a:t>
            </a:r>
            <a:endParaRPr sz="2200">
              <a:latin typeface="Arial"/>
              <a:cs typeface="Arial"/>
            </a:endParaRPr>
          </a:p>
          <a:p>
            <a:pPr marR="153670" algn="ctr">
              <a:lnSpc>
                <a:spcPct val="100000"/>
              </a:lnSpc>
              <a:spcBef>
                <a:spcPts val="1305"/>
              </a:spcBef>
            </a:pPr>
            <a:r>
              <a:rPr sz="1650" i="1" spc="-45" dirty="0">
                <a:latin typeface="Malgun Gothic"/>
                <a:cs typeface="Malgun Gothic"/>
              </a:rPr>
              <a:t>MEM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8619" y="4565141"/>
            <a:ext cx="36385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Arial"/>
                <a:cs typeface="Arial"/>
              </a:rPr>
              <a:t>212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i="1" spc="-5" dirty="0">
                <a:latin typeface="Arial"/>
                <a:cs typeface="Arial"/>
              </a:rPr>
              <a:t>213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i="1" spc="-5" dirty="0">
                <a:latin typeface="Arial"/>
                <a:cs typeface="Arial"/>
              </a:rPr>
              <a:t>214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8619" y="5784596"/>
            <a:ext cx="36385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Arial"/>
                <a:cs typeface="Arial"/>
              </a:rPr>
              <a:t>940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i="1" spc="-5" dirty="0">
                <a:latin typeface="Arial"/>
                <a:cs typeface="Arial"/>
              </a:rPr>
              <a:t>941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i="1" spc="-5" dirty="0">
                <a:latin typeface="Arial"/>
                <a:cs typeface="Arial"/>
              </a:rPr>
              <a:t>942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90798" y="4096599"/>
            <a:ext cx="41211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-40" dirty="0">
                <a:latin typeface="Malgun Gothic"/>
                <a:cs typeface="Malgun Gothic"/>
              </a:rPr>
              <a:t>C</a:t>
            </a:r>
            <a:r>
              <a:rPr sz="1650" i="1" spc="-35" dirty="0">
                <a:latin typeface="Malgun Gothic"/>
                <a:cs typeface="Malgun Gothic"/>
              </a:rPr>
              <a:t>PU</a:t>
            </a:r>
            <a:endParaRPr sz="1650">
              <a:latin typeface="Malgun Gothic"/>
              <a:cs typeface="Malgun Gothic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3049651" y="4430776"/>
          <a:ext cx="868044" cy="1066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8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212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0021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2563495" y="4344060"/>
            <a:ext cx="308610" cy="1123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95"/>
              </a:spcBef>
            </a:pPr>
            <a:r>
              <a:rPr sz="1600" i="1" dirty="0">
                <a:latin typeface="Arial"/>
                <a:cs typeface="Arial"/>
              </a:rPr>
              <a:t>PC  </a:t>
            </a:r>
            <a:r>
              <a:rPr sz="1600" i="1" spc="-5" dirty="0">
                <a:latin typeface="Arial"/>
                <a:cs typeface="Arial"/>
              </a:rPr>
              <a:t>IR  </a:t>
            </a:r>
            <a:r>
              <a:rPr sz="1600" i="1" dirty="0">
                <a:latin typeface="Arial"/>
                <a:cs typeface="Arial"/>
              </a:rPr>
              <a:t>AC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43501" y="4365625"/>
            <a:ext cx="3889375" cy="1568450"/>
          </a:xfrm>
          <a:prstGeom prst="rect">
            <a:avLst/>
          </a:prstGeom>
          <a:solidFill>
            <a:srgbClr val="FFFFFF"/>
          </a:solidFill>
          <a:ln w="25400">
            <a:solidFill>
              <a:srgbClr val="333399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2075" marR="422275">
              <a:lnSpc>
                <a:spcPct val="100000"/>
              </a:lnSpc>
              <a:spcBef>
                <a:spcPts val="330"/>
              </a:spcBef>
            </a:pPr>
            <a:r>
              <a:rPr sz="1600" i="1" spc="-5" dirty="0">
                <a:latin typeface="Arial"/>
                <a:cs typeface="Arial"/>
              </a:rPr>
              <a:t>Si mostri </a:t>
            </a:r>
            <a:r>
              <a:rPr sz="1600" i="1" dirty="0">
                <a:latin typeface="Arial"/>
                <a:cs typeface="Arial"/>
              </a:rPr>
              <a:t>il </a:t>
            </a:r>
            <a:r>
              <a:rPr sz="1600" i="1" spc="-5" dirty="0">
                <a:latin typeface="Arial"/>
                <a:cs typeface="Arial"/>
              </a:rPr>
              <a:t>contenuto dei registri </a:t>
            </a:r>
            <a:r>
              <a:rPr sz="1600" i="1" dirty="0">
                <a:latin typeface="Arial"/>
                <a:cs typeface="Arial"/>
              </a:rPr>
              <a:t>della  </a:t>
            </a:r>
            <a:r>
              <a:rPr sz="1600" i="1" spc="-5" dirty="0">
                <a:latin typeface="Arial"/>
                <a:cs typeface="Arial"/>
              </a:rPr>
              <a:t>CPU e della </a:t>
            </a:r>
            <a:r>
              <a:rPr sz="1600" i="1" spc="-10" dirty="0">
                <a:latin typeface="Arial"/>
                <a:cs typeface="Arial"/>
              </a:rPr>
              <a:t>memoria </a:t>
            </a:r>
            <a:r>
              <a:rPr sz="1600" i="1" spc="-5" dirty="0">
                <a:latin typeface="Arial"/>
                <a:cs typeface="Arial"/>
              </a:rPr>
              <a:t>nelle fasi di  FETCH e DECODE-EXECUTE</a:t>
            </a:r>
            <a:r>
              <a:rPr sz="1600" i="1" spc="-2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con</a:t>
            </a:r>
            <a:endParaRPr sz="1600">
              <a:latin typeface="Arial"/>
              <a:cs typeface="Arial"/>
            </a:endParaRPr>
          </a:p>
          <a:p>
            <a:pPr marL="92075" marR="365125">
              <a:lnSpc>
                <a:spcPct val="100000"/>
              </a:lnSpc>
            </a:pPr>
            <a:r>
              <a:rPr sz="1600" i="1" spc="-5" dirty="0">
                <a:latin typeface="Arial"/>
                <a:cs typeface="Arial"/>
              </a:rPr>
              <a:t>riferimento </a:t>
            </a:r>
            <a:r>
              <a:rPr sz="1600" i="1" spc="-10" dirty="0">
                <a:latin typeface="Arial"/>
                <a:cs typeface="Arial"/>
              </a:rPr>
              <a:t>all’esecuzione sequenziale  </a:t>
            </a:r>
            <a:r>
              <a:rPr sz="1600" i="1" spc="-5" dirty="0">
                <a:latin typeface="Arial"/>
                <a:cs typeface="Arial"/>
              </a:rPr>
              <a:t>delle </a:t>
            </a:r>
            <a:r>
              <a:rPr sz="1600" i="1" spc="-10" dirty="0">
                <a:latin typeface="Arial"/>
                <a:cs typeface="Arial"/>
              </a:rPr>
              <a:t>istruzioni </a:t>
            </a:r>
            <a:r>
              <a:rPr sz="1600" i="1" spc="-5" dirty="0">
                <a:latin typeface="Arial"/>
                <a:cs typeface="Arial"/>
              </a:rPr>
              <a:t>contenute </a:t>
            </a:r>
            <a:r>
              <a:rPr sz="1600" i="1" dirty="0">
                <a:latin typeface="Arial"/>
                <a:cs typeface="Arial"/>
              </a:rPr>
              <a:t>in </a:t>
            </a:r>
            <a:r>
              <a:rPr sz="1600" i="1" spc="-10" dirty="0">
                <a:latin typeface="Arial"/>
                <a:cs typeface="Arial"/>
              </a:rPr>
              <a:t>memoria  </a:t>
            </a:r>
            <a:r>
              <a:rPr sz="1600" i="1" dirty="0">
                <a:latin typeface="Arial"/>
                <a:cs typeface="Arial"/>
              </a:rPr>
              <a:t>nelle celle </a:t>
            </a:r>
            <a:r>
              <a:rPr sz="1600" i="1" spc="-5" dirty="0">
                <a:latin typeface="Arial"/>
                <a:cs typeface="Arial"/>
              </a:rPr>
              <a:t>212, 213,</a:t>
            </a:r>
            <a:r>
              <a:rPr sz="1600" i="1" spc="-30" dirty="0">
                <a:latin typeface="Arial"/>
                <a:cs typeface="Arial"/>
              </a:rPr>
              <a:t> </a:t>
            </a:r>
            <a:r>
              <a:rPr sz="1600" i="1" spc="-10" dirty="0">
                <a:latin typeface="Arial"/>
                <a:cs typeface="Arial"/>
              </a:rPr>
              <a:t>214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36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ROM: Read Only</a:t>
            </a:r>
            <a:r>
              <a:rPr spc="-60" dirty="0"/>
              <a:t> </a:t>
            </a:r>
            <a:r>
              <a:rPr spc="-5" dirty="0"/>
              <a:t>Memory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71550" y="1916112"/>
            <a:ext cx="7040626" cy="381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32201" y="2205101"/>
            <a:ext cx="1081405" cy="2736850"/>
          </a:xfrm>
          <a:custGeom>
            <a:avLst/>
            <a:gdLst/>
            <a:ahLst/>
            <a:cxnLst/>
            <a:rect l="l" t="t" r="r" b="b"/>
            <a:pathLst>
              <a:path w="1081404" h="2736850">
                <a:moveTo>
                  <a:pt x="0" y="1368425"/>
                </a:moveTo>
                <a:lnTo>
                  <a:pt x="623" y="1302122"/>
                </a:lnTo>
                <a:lnTo>
                  <a:pt x="2473" y="1236633"/>
                </a:lnTo>
                <a:lnTo>
                  <a:pt x="5523" y="1172031"/>
                </a:lnTo>
                <a:lnTo>
                  <a:pt x="9744" y="1108387"/>
                </a:lnTo>
                <a:lnTo>
                  <a:pt x="15107" y="1045773"/>
                </a:lnTo>
                <a:lnTo>
                  <a:pt x="21584" y="984259"/>
                </a:lnTo>
                <a:lnTo>
                  <a:pt x="29148" y="923919"/>
                </a:lnTo>
                <a:lnTo>
                  <a:pt x="37769" y="864823"/>
                </a:lnTo>
                <a:lnTo>
                  <a:pt x="47419" y="807044"/>
                </a:lnTo>
                <a:lnTo>
                  <a:pt x="58071" y="750652"/>
                </a:lnTo>
                <a:lnTo>
                  <a:pt x="69696" y="695721"/>
                </a:lnTo>
                <a:lnTo>
                  <a:pt x="82265" y="642320"/>
                </a:lnTo>
                <a:lnTo>
                  <a:pt x="95750" y="590523"/>
                </a:lnTo>
                <a:lnTo>
                  <a:pt x="110124" y="540400"/>
                </a:lnTo>
                <a:lnTo>
                  <a:pt x="125357" y="492023"/>
                </a:lnTo>
                <a:lnTo>
                  <a:pt x="141421" y="445464"/>
                </a:lnTo>
                <a:lnTo>
                  <a:pt x="158289" y="400796"/>
                </a:lnTo>
                <a:lnTo>
                  <a:pt x="175932" y="358088"/>
                </a:lnTo>
                <a:lnTo>
                  <a:pt x="194321" y="317414"/>
                </a:lnTo>
                <a:lnTo>
                  <a:pt x="213428" y="278844"/>
                </a:lnTo>
                <a:lnTo>
                  <a:pt x="233226" y="242450"/>
                </a:lnTo>
                <a:lnTo>
                  <a:pt x="253685" y="208305"/>
                </a:lnTo>
                <a:lnTo>
                  <a:pt x="274777" y="176480"/>
                </a:lnTo>
                <a:lnTo>
                  <a:pt x="318750" y="120074"/>
                </a:lnTo>
                <a:lnTo>
                  <a:pt x="364916" y="73808"/>
                </a:lnTo>
                <a:lnTo>
                  <a:pt x="413051" y="38254"/>
                </a:lnTo>
                <a:lnTo>
                  <a:pt x="462927" y="13986"/>
                </a:lnTo>
                <a:lnTo>
                  <a:pt x="514318" y="1577"/>
                </a:lnTo>
                <a:lnTo>
                  <a:pt x="540512" y="0"/>
                </a:lnTo>
                <a:lnTo>
                  <a:pt x="566694" y="1577"/>
                </a:lnTo>
                <a:lnTo>
                  <a:pt x="618068" y="13986"/>
                </a:lnTo>
                <a:lnTo>
                  <a:pt x="667932" y="38254"/>
                </a:lnTo>
                <a:lnTo>
                  <a:pt x="716057" y="73808"/>
                </a:lnTo>
                <a:lnTo>
                  <a:pt x="762219" y="120074"/>
                </a:lnTo>
                <a:lnTo>
                  <a:pt x="806189" y="176480"/>
                </a:lnTo>
                <a:lnTo>
                  <a:pt x="827282" y="208305"/>
                </a:lnTo>
                <a:lnTo>
                  <a:pt x="847742" y="242450"/>
                </a:lnTo>
                <a:lnTo>
                  <a:pt x="867540" y="278844"/>
                </a:lnTo>
                <a:lnTo>
                  <a:pt x="886650" y="317414"/>
                </a:lnTo>
                <a:lnTo>
                  <a:pt x="905041" y="358088"/>
                </a:lnTo>
                <a:lnTo>
                  <a:pt x="922686" y="400796"/>
                </a:lnTo>
                <a:lnTo>
                  <a:pt x="939557" y="445464"/>
                </a:lnTo>
                <a:lnTo>
                  <a:pt x="955625" y="492023"/>
                </a:lnTo>
                <a:lnTo>
                  <a:pt x="970861" y="540400"/>
                </a:lnTo>
                <a:lnTo>
                  <a:pt x="985238" y="590523"/>
                </a:lnTo>
                <a:lnTo>
                  <a:pt x="998728" y="642320"/>
                </a:lnTo>
                <a:lnTo>
                  <a:pt x="1011300" y="695721"/>
                </a:lnTo>
                <a:lnTo>
                  <a:pt x="1022929" y="750652"/>
                </a:lnTo>
                <a:lnTo>
                  <a:pt x="1033584" y="807044"/>
                </a:lnTo>
                <a:lnTo>
                  <a:pt x="1043238" y="864823"/>
                </a:lnTo>
                <a:lnTo>
                  <a:pt x="1051863" y="923919"/>
                </a:lnTo>
                <a:lnTo>
                  <a:pt x="1059429" y="984259"/>
                </a:lnTo>
                <a:lnTo>
                  <a:pt x="1065909" y="1045773"/>
                </a:lnTo>
                <a:lnTo>
                  <a:pt x="1071275" y="1108387"/>
                </a:lnTo>
                <a:lnTo>
                  <a:pt x="1075497" y="1172031"/>
                </a:lnTo>
                <a:lnTo>
                  <a:pt x="1078549" y="1236633"/>
                </a:lnTo>
                <a:lnTo>
                  <a:pt x="1080400" y="1302122"/>
                </a:lnTo>
                <a:lnTo>
                  <a:pt x="1081024" y="1368425"/>
                </a:lnTo>
                <a:lnTo>
                  <a:pt x="1080400" y="1434716"/>
                </a:lnTo>
                <a:lnTo>
                  <a:pt x="1078549" y="1500194"/>
                </a:lnTo>
                <a:lnTo>
                  <a:pt x="1075497" y="1564787"/>
                </a:lnTo>
                <a:lnTo>
                  <a:pt x="1071275" y="1628422"/>
                </a:lnTo>
                <a:lnTo>
                  <a:pt x="1065909" y="1691028"/>
                </a:lnTo>
                <a:lnTo>
                  <a:pt x="1059429" y="1752533"/>
                </a:lnTo>
                <a:lnTo>
                  <a:pt x="1051863" y="1812866"/>
                </a:lnTo>
                <a:lnTo>
                  <a:pt x="1043238" y="1871955"/>
                </a:lnTo>
                <a:lnTo>
                  <a:pt x="1033584" y="1929729"/>
                </a:lnTo>
                <a:lnTo>
                  <a:pt x="1022929" y="1986114"/>
                </a:lnTo>
                <a:lnTo>
                  <a:pt x="1011300" y="2041041"/>
                </a:lnTo>
                <a:lnTo>
                  <a:pt x="998728" y="2094436"/>
                </a:lnTo>
                <a:lnTo>
                  <a:pt x="985238" y="2146229"/>
                </a:lnTo>
                <a:lnTo>
                  <a:pt x="970861" y="2196348"/>
                </a:lnTo>
                <a:lnTo>
                  <a:pt x="955625" y="2244721"/>
                </a:lnTo>
                <a:lnTo>
                  <a:pt x="939557" y="2291276"/>
                </a:lnTo>
                <a:lnTo>
                  <a:pt x="922686" y="2335942"/>
                </a:lnTo>
                <a:lnTo>
                  <a:pt x="905041" y="2378647"/>
                </a:lnTo>
                <a:lnTo>
                  <a:pt x="886650" y="2419319"/>
                </a:lnTo>
                <a:lnTo>
                  <a:pt x="867540" y="2457887"/>
                </a:lnTo>
                <a:lnTo>
                  <a:pt x="847742" y="2494279"/>
                </a:lnTo>
                <a:lnTo>
                  <a:pt x="827282" y="2528422"/>
                </a:lnTo>
                <a:lnTo>
                  <a:pt x="806189" y="2560247"/>
                </a:lnTo>
                <a:lnTo>
                  <a:pt x="762219" y="2616650"/>
                </a:lnTo>
                <a:lnTo>
                  <a:pt x="716057" y="2662915"/>
                </a:lnTo>
                <a:lnTo>
                  <a:pt x="667932" y="2698468"/>
                </a:lnTo>
                <a:lnTo>
                  <a:pt x="618068" y="2722736"/>
                </a:lnTo>
                <a:lnTo>
                  <a:pt x="566694" y="2735145"/>
                </a:lnTo>
                <a:lnTo>
                  <a:pt x="540512" y="2736723"/>
                </a:lnTo>
                <a:lnTo>
                  <a:pt x="514318" y="2735145"/>
                </a:lnTo>
                <a:lnTo>
                  <a:pt x="462927" y="2722736"/>
                </a:lnTo>
                <a:lnTo>
                  <a:pt x="413051" y="2698468"/>
                </a:lnTo>
                <a:lnTo>
                  <a:pt x="364916" y="2662915"/>
                </a:lnTo>
                <a:lnTo>
                  <a:pt x="318750" y="2616650"/>
                </a:lnTo>
                <a:lnTo>
                  <a:pt x="274777" y="2560247"/>
                </a:lnTo>
                <a:lnTo>
                  <a:pt x="253685" y="2528422"/>
                </a:lnTo>
                <a:lnTo>
                  <a:pt x="233226" y="2494279"/>
                </a:lnTo>
                <a:lnTo>
                  <a:pt x="213428" y="2457887"/>
                </a:lnTo>
                <a:lnTo>
                  <a:pt x="194321" y="2419319"/>
                </a:lnTo>
                <a:lnTo>
                  <a:pt x="175932" y="2378647"/>
                </a:lnTo>
                <a:lnTo>
                  <a:pt x="158289" y="2335942"/>
                </a:lnTo>
                <a:lnTo>
                  <a:pt x="141421" y="2291276"/>
                </a:lnTo>
                <a:lnTo>
                  <a:pt x="125357" y="2244721"/>
                </a:lnTo>
                <a:lnTo>
                  <a:pt x="110124" y="2196348"/>
                </a:lnTo>
                <a:lnTo>
                  <a:pt x="95750" y="2146229"/>
                </a:lnTo>
                <a:lnTo>
                  <a:pt x="82265" y="2094436"/>
                </a:lnTo>
                <a:lnTo>
                  <a:pt x="69696" y="2041041"/>
                </a:lnTo>
                <a:lnTo>
                  <a:pt x="58071" y="1986114"/>
                </a:lnTo>
                <a:lnTo>
                  <a:pt x="47419" y="1929729"/>
                </a:lnTo>
                <a:lnTo>
                  <a:pt x="37769" y="1871955"/>
                </a:lnTo>
                <a:lnTo>
                  <a:pt x="29148" y="1812866"/>
                </a:lnTo>
                <a:lnTo>
                  <a:pt x="21584" y="1752533"/>
                </a:lnTo>
                <a:lnTo>
                  <a:pt x="15107" y="1691028"/>
                </a:lnTo>
                <a:lnTo>
                  <a:pt x="9744" y="1628422"/>
                </a:lnTo>
                <a:lnTo>
                  <a:pt x="5523" y="1564787"/>
                </a:lnTo>
                <a:lnTo>
                  <a:pt x="2473" y="1500194"/>
                </a:lnTo>
                <a:lnTo>
                  <a:pt x="623" y="1434716"/>
                </a:lnTo>
                <a:lnTo>
                  <a:pt x="0" y="1368425"/>
                </a:lnTo>
                <a:close/>
              </a:path>
            </a:pathLst>
          </a:custGeom>
          <a:ln w="317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37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ROM (Read Only</a:t>
            </a:r>
            <a:r>
              <a:rPr spc="-60" dirty="0"/>
              <a:t> </a:t>
            </a:r>
            <a:r>
              <a:rPr dirty="0"/>
              <a:t>Memory)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1240" y="1688592"/>
            <a:ext cx="112776" cy="22707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88125" y="1666875"/>
            <a:ext cx="2376551" cy="16080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1240" y="2552445"/>
            <a:ext cx="112776" cy="22707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53972" y="2835910"/>
            <a:ext cx="97536" cy="199644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3972" y="3305555"/>
            <a:ext cx="97536" cy="199644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71041" y="3921252"/>
            <a:ext cx="112775" cy="22707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93341" y="4457700"/>
            <a:ext cx="112775" cy="22707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93341" y="4994402"/>
            <a:ext cx="112775" cy="22707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93341" y="5287009"/>
            <a:ext cx="112775" cy="22707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1240" y="5798515"/>
            <a:ext cx="112776" cy="22707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61440" y="1601876"/>
            <a:ext cx="7780655" cy="4675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53005">
              <a:lnSpc>
                <a:spcPct val="121400"/>
              </a:lnSpc>
              <a:spcBef>
                <a:spcPts val="100"/>
              </a:spcBef>
              <a:tabLst>
                <a:tab pos="933450" algn="l"/>
                <a:tab pos="2146300" algn="l"/>
                <a:tab pos="2434590" algn="l"/>
                <a:tab pos="2936240" algn="l"/>
                <a:tab pos="3685540" algn="l"/>
                <a:tab pos="4359910" algn="l"/>
                <a:tab pos="4647565" algn="l"/>
                <a:tab pos="5161280" algn="l"/>
              </a:tabLst>
            </a:pPr>
            <a:r>
              <a:rPr sz="1600" spc="-5" dirty="0">
                <a:latin typeface="Arial"/>
                <a:cs typeface="Arial"/>
              </a:rPr>
              <a:t>Mem</a:t>
            </a:r>
            <a:r>
              <a:rPr sz="1600" spc="5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ria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10" dirty="0">
                <a:latin typeface="Arial"/>
                <a:cs typeface="Arial"/>
              </a:rPr>
              <a:t>perm</a:t>
            </a:r>
            <a:r>
              <a:rPr sz="1600" spc="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nent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di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la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15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ett</a:t>
            </a:r>
            <a:r>
              <a:rPr sz="1600" spc="5" dirty="0">
                <a:latin typeface="Arial"/>
                <a:cs typeface="Arial"/>
              </a:rPr>
              <a:t>u</a:t>
            </a:r>
            <a:r>
              <a:rPr sz="1600" spc="-5" dirty="0">
                <a:latin typeface="Arial"/>
                <a:cs typeface="Arial"/>
              </a:rPr>
              <a:t>ra,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scri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ta</a:t>
            </a:r>
            <a:r>
              <a:rPr sz="1600" dirty="0">
                <a:latin typeface="Arial"/>
                <a:cs typeface="Arial"/>
              </a:rPr>
              <a:t>	i</a:t>
            </a:r>
            <a:r>
              <a:rPr sz="1600" spc="-5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fa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di  fabbricazione dal costruttore. </a:t>
            </a:r>
            <a:r>
              <a:rPr sz="1600" spc="-10" dirty="0">
                <a:latin typeface="Arial"/>
                <a:cs typeface="Arial"/>
              </a:rPr>
              <a:t>Non </a:t>
            </a:r>
            <a:r>
              <a:rPr sz="1600" spc="-5" dirty="0">
                <a:latin typeface="Arial"/>
                <a:cs typeface="Arial"/>
              </a:rPr>
              <a:t>più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modificabile.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Contiene:</a:t>
            </a:r>
            <a:endParaRPr sz="1600">
              <a:latin typeface="Arial"/>
              <a:cs typeface="Arial"/>
            </a:endParaRPr>
          </a:p>
          <a:p>
            <a:pPr marL="413384" marR="2381250">
              <a:lnSpc>
                <a:spcPct val="100000"/>
              </a:lnSpc>
              <a:spcBef>
                <a:spcPts val="345"/>
              </a:spcBef>
            </a:pPr>
            <a:r>
              <a:rPr sz="1400" dirty="0">
                <a:latin typeface="Arial"/>
                <a:cs typeface="Arial"/>
              </a:rPr>
              <a:t>le </a:t>
            </a:r>
            <a:r>
              <a:rPr sz="1400" spc="-10" dirty="0">
                <a:latin typeface="Arial"/>
                <a:cs typeface="Arial"/>
              </a:rPr>
              <a:t>informazioni </a:t>
            </a:r>
            <a:r>
              <a:rPr sz="1400" dirty="0">
                <a:latin typeface="Arial"/>
                <a:cs typeface="Arial"/>
              </a:rPr>
              <a:t>“di </a:t>
            </a:r>
            <a:r>
              <a:rPr sz="1400" spc="-5" dirty="0">
                <a:latin typeface="Arial"/>
                <a:cs typeface="Arial"/>
              </a:rPr>
              <a:t>base” </a:t>
            </a:r>
            <a:r>
              <a:rPr sz="1400" dirty="0">
                <a:latin typeface="Arial"/>
                <a:cs typeface="Arial"/>
              </a:rPr>
              <a:t>(la cui </a:t>
            </a:r>
            <a:r>
              <a:rPr sz="1400" spc="-5" dirty="0">
                <a:latin typeface="Arial"/>
                <a:cs typeface="Arial"/>
              </a:rPr>
              <a:t>modifica </a:t>
            </a:r>
            <a:r>
              <a:rPr sz="1400" spc="-10" dirty="0">
                <a:latin typeface="Arial"/>
                <a:cs typeface="Arial"/>
              </a:rPr>
              <a:t>comprometterebbe  </a:t>
            </a:r>
            <a:r>
              <a:rPr sz="1400" spc="-5" dirty="0">
                <a:latin typeface="Arial"/>
                <a:cs typeface="Arial"/>
              </a:rPr>
              <a:t>l’uso della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macchina)</a:t>
            </a:r>
            <a:endParaRPr sz="1400">
              <a:latin typeface="Arial"/>
              <a:cs typeface="Arial"/>
            </a:endParaRPr>
          </a:p>
          <a:p>
            <a:pPr marL="413384" marR="2380615">
              <a:lnSpc>
                <a:spcPct val="100000"/>
              </a:lnSpc>
              <a:spcBef>
                <a:spcPts val="340"/>
              </a:spcBef>
            </a:pPr>
            <a:r>
              <a:rPr sz="1400" dirty="0">
                <a:latin typeface="Arial"/>
                <a:cs typeface="Arial"/>
              </a:rPr>
              <a:t>le </a:t>
            </a:r>
            <a:r>
              <a:rPr sz="1400" spc="-5" dirty="0">
                <a:latin typeface="Arial"/>
                <a:cs typeface="Arial"/>
              </a:rPr>
              <a:t>istruzioni del </a:t>
            </a:r>
            <a:r>
              <a:rPr sz="1400" spc="-10" dirty="0">
                <a:latin typeface="Arial"/>
                <a:cs typeface="Arial"/>
              </a:rPr>
              <a:t>programma </a:t>
            </a:r>
            <a:r>
              <a:rPr sz="1400" spc="-5" dirty="0">
                <a:latin typeface="Arial"/>
                <a:cs typeface="Arial"/>
              </a:rPr>
              <a:t>di avviamento </a:t>
            </a:r>
            <a:r>
              <a:rPr sz="1400" spc="-10" dirty="0">
                <a:latin typeface="Arial"/>
                <a:cs typeface="Arial"/>
              </a:rPr>
              <a:t>(fase </a:t>
            </a:r>
            <a:r>
              <a:rPr sz="1400" spc="-5" dirty="0">
                <a:latin typeface="Arial"/>
                <a:cs typeface="Arial"/>
              </a:rPr>
              <a:t>di </a:t>
            </a:r>
            <a:r>
              <a:rPr sz="1400" spc="-10" dirty="0">
                <a:latin typeface="Arial"/>
                <a:cs typeface="Arial"/>
              </a:rPr>
              <a:t>bootstrap)  </a:t>
            </a:r>
            <a:r>
              <a:rPr sz="1400" dirty="0">
                <a:latin typeface="Arial"/>
                <a:cs typeface="Arial"/>
              </a:rPr>
              <a:t>che si </a:t>
            </a:r>
            <a:r>
              <a:rPr sz="1400" spc="-5" dirty="0">
                <a:latin typeface="Arial"/>
                <a:cs typeface="Arial"/>
              </a:rPr>
              <a:t>attiva all'accensione della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macchina.</a:t>
            </a:r>
            <a:endParaRPr sz="1400">
              <a:latin typeface="Arial"/>
              <a:cs typeface="Arial"/>
            </a:endParaRPr>
          </a:p>
          <a:p>
            <a:pPr marL="552450" marR="5080">
              <a:lnSpc>
                <a:spcPct val="100000"/>
              </a:lnSpc>
              <a:spcBef>
                <a:spcPts val="1455"/>
              </a:spcBef>
            </a:pPr>
            <a:r>
              <a:rPr sz="1600" b="1" spc="-25" dirty="0">
                <a:latin typeface="Arial"/>
                <a:cs typeface="Arial"/>
              </a:rPr>
              <a:t>BIOS </a:t>
            </a:r>
            <a:r>
              <a:rPr sz="1600" b="1" spc="-65" dirty="0">
                <a:latin typeface="Arial"/>
                <a:cs typeface="Arial"/>
              </a:rPr>
              <a:t>(Basic </a:t>
            </a:r>
            <a:r>
              <a:rPr sz="1600" b="1" spc="-70" dirty="0">
                <a:latin typeface="Arial"/>
                <a:cs typeface="Arial"/>
              </a:rPr>
              <a:t>Input/Output </a:t>
            </a:r>
            <a:r>
              <a:rPr sz="1600" b="1" spc="-55" dirty="0">
                <a:latin typeface="Arial"/>
                <a:cs typeface="Arial"/>
              </a:rPr>
              <a:t>System): </a:t>
            </a:r>
            <a:r>
              <a:rPr sz="1600" spc="-10" dirty="0">
                <a:latin typeface="Arial"/>
                <a:cs typeface="Arial"/>
              </a:rPr>
              <a:t>sequenza di </a:t>
            </a:r>
            <a:r>
              <a:rPr sz="1600" spc="-5" dirty="0">
                <a:latin typeface="Arial"/>
                <a:cs typeface="Arial"/>
              </a:rPr>
              <a:t>istruzioni di </a:t>
            </a:r>
            <a:r>
              <a:rPr sz="1600" spc="-10" dirty="0">
                <a:latin typeface="Arial"/>
                <a:cs typeface="Arial"/>
              </a:rPr>
              <a:t>avvio </a:t>
            </a:r>
            <a:r>
              <a:rPr sz="1600" spc="-5" dirty="0">
                <a:latin typeface="Arial"/>
                <a:cs typeface="Arial"/>
              </a:rPr>
              <a:t>eseguita  automaticamente ad ogni accensione del computer. Si </a:t>
            </a:r>
            <a:r>
              <a:rPr sz="1600" spc="-10" dirty="0">
                <a:latin typeface="Arial"/>
                <a:cs typeface="Arial"/>
              </a:rPr>
              <a:t>compone </a:t>
            </a:r>
            <a:r>
              <a:rPr sz="1600" spc="-5" dirty="0">
                <a:latin typeface="Arial"/>
                <a:cs typeface="Arial"/>
              </a:rPr>
              <a:t>di 3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fasi:</a:t>
            </a:r>
            <a:endParaRPr sz="1600">
              <a:latin typeface="Arial"/>
              <a:cs typeface="Arial"/>
            </a:endParaRPr>
          </a:p>
          <a:p>
            <a:pPr marL="1360170">
              <a:lnSpc>
                <a:spcPct val="100000"/>
              </a:lnSpc>
              <a:spcBef>
                <a:spcPts val="384"/>
              </a:spcBef>
            </a:pPr>
            <a:r>
              <a:rPr sz="1600" spc="-5" dirty="0">
                <a:latin typeface="Arial"/>
                <a:cs typeface="Arial"/>
              </a:rPr>
              <a:t>Attivazione </a:t>
            </a:r>
            <a:r>
              <a:rPr sz="1600" spc="-10" dirty="0">
                <a:latin typeface="Arial"/>
                <a:cs typeface="Arial"/>
              </a:rPr>
              <a:t>dell'hardware </a:t>
            </a:r>
            <a:r>
              <a:rPr sz="1600" spc="-5" dirty="0">
                <a:latin typeface="Arial"/>
                <a:cs typeface="Arial"/>
              </a:rPr>
              <a:t>installato e test di funzionamento del</a:t>
            </a:r>
            <a:r>
              <a:rPr sz="1600" spc="1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sistema</a:t>
            </a:r>
            <a:endParaRPr sz="1600">
              <a:latin typeface="Arial"/>
              <a:cs typeface="Arial"/>
            </a:endParaRPr>
          </a:p>
          <a:p>
            <a:pPr marL="136017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(verifica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dell'hardware)</a:t>
            </a:r>
            <a:endParaRPr sz="1600">
              <a:latin typeface="Arial"/>
              <a:cs typeface="Arial"/>
            </a:endParaRPr>
          </a:p>
          <a:p>
            <a:pPr marL="1360170" marR="665480">
              <a:lnSpc>
                <a:spcPct val="120000"/>
              </a:lnSpc>
            </a:pPr>
            <a:r>
              <a:rPr sz="1600" spc="-5" dirty="0">
                <a:latin typeface="Arial"/>
                <a:cs typeface="Arial"/>
              </a:rPr>
              <a:t>Verifica della </a:t>
            </a:r>
            <a:r>
              <a:rPr sz="1600" spc="-10" dirty="0">
                <a:latin typeface="Arial"/>
                <a:cs typeface="Arial"/>
              </a:rPr>
              <a:t>presenza </a:t>
            </a:r>
            <a:r>
              <a:rPr sz="1600" spc="-5" dirty="0">
                <a:latin typeface="Arial"/>
                <a:cs typeface="Arial"/>
              </a:rPr>
              <a:t>del sistema </a:t>
            </a:r>
            <a:r>
              <a:rPr sz="1600" spc="-10" dirty="0">
                <a:latin typeface="Arial"/>
                <a:cs typeface="Arial"/>
              </a:rPr>
              <a:t>operativo </a:t>
            </a:r>
            <a:r>
              <a:rPr sz="1600" spc="-5" dirty="0">
                <a:latin typeface="Arial"/>
                <a:cs typeface="Arial"/>
              </a:rPr>
              <a:t>e suo </a:t>
            </a:r>
            <a:r>
              <a:rPr sz="1600" spc="-10" dirty="0">
                <a:latin typeface="Arial"/>
                <a:cs typeface="Arial"/>
              </a:rPr>
              <a:t>caricamento  </a:t>
            </a:r>
            <a:r>
              <a:rPr sz="1600" spc="-5" dirty="0">
                <a:latin typeface="Arial"/>
                <a:cs typeface="Arial"/>
              </a:rPr>
              <a:t>Avvio del primo processo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EPROM,  </a:t>
            </a:r>
            <a:r>
              <a:rPr sz="1600" spc="-5" dirty="0">
                <a:latin typeface="Arial"/>
                <a:cs typeface="Arial"/>
              </a:rPr>
              <a:t>(Electric-Programmable  ROM)  realizzate  </a:t>
            </a:r>
            <a:r>
              <a:rPr sz="1600" dirty="0">
                <a:latin typeface="Arial"/>
                <a:cs typeface="Arial"/>
              </a:rPr>
              <a:t>in  </a:t>
            </a:r>
            <a:r>
              <a:rPr sz="1600" spc="-5" dirty="0">
                <a:latin typeface="Arial"/>
                <a:cs typeface="Arial"/>
              </a:rPr>
              <a:t>modo  da  consentire  </a:t>
            </a:r>
            <a:r>
              <a:rPr sz="1600" dirty="0">
                <a:latin typeface="Arial"/>
                <a:cs typeface="Arial"/>
              </a:rPr>
              <a:t>sia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la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Arial"/>
                <a:cs typeface="Arial"/>
              </a:rPr>
              <a:t>cancellazione</a:t>
            </a:r>
            <a:r>
              <a:rPr sz="1600" spc="3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che</a:t>
            </a:r>
            <a:r>
              <a:rPr sz="1600" spc="3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la</a:t>
            </a:r>
            <a:r>
              <a:rPr sz="1600" spc="3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riscrittura</a:t>
            </a:r>
            <a:r>
              <a:rPr sz="1600" spc="3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del</a:t>
            </a:r>
            <a:r>
              <a:rPr sz="1600" spc="3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contenuto.</a:t>
            </a:r>
            <a:r>
              <a:rPr sz="1600" spc="3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Cancellazione</a:t>
            </a:r>
            <a:r>
              <a:rPr sz="1600" spc="3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per</a:t>
            </a:r>
            <a:r>
              <a:rPr sz="1600" spc="3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mezzo</a:t>
            </a:r>
            <a:r>
              <a:rPr sz="1600" spc="3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</a:t>
            </a:r>
            <a:r>
              <a:rPr sz="1600" spc="3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raggi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61440" y="6252464"/>
            <a:ext cx="11112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ultravioletti..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38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RAM: </a:t>
            </a:r>
            <a:r>
              <a:rPr dirty="0"/>
              <a:t>Random </a:t>
            </a:r>
            <a:r>
              <a:rPr spc="-5" dirty="0"/>
              <a:t>Access</a:t>
            </a:r>
            <a:r>
              <a:rPr spc="-70" dirty="0"/>
              <a:t> </a:t>
            </a:r>
            <a:r>
              <a:rPr spc="-5" dirty="0"/>
              <a:t>Memory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71550" y="1916112"/>
            <a:ext cx="7040626" cy="381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27601" y="2205101"/>
            <a:ext cx="1081405" cy="2736850"/>
          </a:xfrm>
          <a:custGeom>
            <a:avLst/>
            <a:gdLst/>
            <a:ahLst/>
            <a:cxnLst/>
            <a:rect l="l" t="t" r="r" b="b"/>
            <a:pathLst>
              <a:path w="1081404" h="2736850">
                <a:moveTo>
                  <a:pt x="0" y="1368425"/>
                </a:moveTo>
                <a:lnTo>
                  <a:pt x="623" y="1302122"/>
                </a:lnTo>
                <a:lnTo>
                  <a:pt x="2473" y="1236633"/>
                </a:lnTo>
                <a:lnTo>
                  <a:pt x="5523" y="1172031"/>
                </a:lnTo>
                <a:lnTo>
                  <a:pt x="9744" y="1108387"/>
                </a:lnTo>
                <a:lnTo>
                  <a:pt x="15107" y="1045773"/>
                </a:lnTo>
                <a:lnTo>
                  <a:pt x="21584" y="984259"/>
                </a:lnTo>
                <a:lnTo>
                  <a:pt x="29148" y="923919"/>
                </a:lnTo>
                <a:lnTo>
                  <a:pt x="37769" y="864823"/>
                </a:lnTo>
                <a:lnTo>
                  <a:pt x="47419" y="807044"/>
                </a:lnTo>
                <a:lnTo>
                  <a:pt x="58071" y="750652"/>
                </a:lnTo>
                <a:lnTo>
                  <a:pt x="69696" y="695721"/>
                </a:lnTo>
                <a:lnTo>
                  <a:pt x="82265" y="642320"/>
                </a:lnTo>
                <a:lnTo>
                  <a:pt x="95750" y="590523"/>
                </a:lnTo>
                <a:lnTo>
                  <a:pt x="110124" y="540400"/>
                </a:lnTo>
                <a:lnTo>
                  <a:pt x="125357" y="492023"/>
                </a:lnTo>
                <a:lnTo>
                  <a:pt x="141421" y="445464"/>
                </a:lnTo>
                <a:lnTo>
                  <a:pt x="158289" y="400796"/>
                </a:lnTo>
                <a:lnTo>
                  <a:pt x="175932" y="358088"/>
                </a:lnTo>
                <a:lnTo>
                  <a:pt x="194321" y="317414"/>
                </a:lnTo>
                <a:lnTo>
                  <a:pt x="213428" y="278844"/>
                </a:lnTo>
                <a:lnTo>
                  <a:pt x="233226" y="242450"/>
                </a:lnTo>
                <a:lnTo>
                  <a:pt x="253685" y="208305"/>
                </a:lnTo>
                <a:lnTo>
                  <a:pt x="274777" y="176480"/>
                </a:lnTo>
                <a:lnTo>
                  <a:pt x="318750" y="120074"/>
                </a:lnTo>
                <a:lnTo>
                  <a:pt x="364916" y="73808"/>
                </a:lnTo>
                <a:lnTo>
                  <a:pt x="413051" y="38254"/>
                </a:lnTo>
                <a:lnTo>
                  <a:pt x="462927" y="13986"/>
                </a:lnTo>
                <a:lnTo>
                  <a:pt x="514318" y="1577"/>
                </a:lnTo>
                <a:lnTo>
                  <a:pt x="540512" y="0"/>
                </a:lnTo>
                <a:lnTo>
                  <a:pt x="566694" y="1577"/>
                </a:lnTo>
                <a:lnTo>
                  <a:pt x="618068" y="13986"/>
                </a:lnTo>
                <a:lnTo>
                  <a:pt x="667932" y="38254"/>
                </a:lnTo>
                <a:lnTo>
                  <a:pt x="716057" y="73808"/>
                </a:lnTo>
                <a:lnTo>
                  <a:pt x="762219" y="120074"/>
                </a:lnTo>
                <a:lnTo>
                  <a:pt x="806189" y="176480"/>
                </a:lnTo>
                <a:lnTo>
                  <a:pt x="827282" y="208305"/>
                </a:lnTo>
                <a:lnTo>
                  <a:pt x="847742" y="242450"/>
                </a:lnTo>
                <a:lnTo>
                  <a:pt x="867540" y="278844"/>
                </a:lnTo>
                <a:lnTo>
                  <a:pt x="886650" y="317414"/>
                </a:lnTo>
                <a:lnTo>
                  <a:pt x="905041" y="358088"/>
                </a:lnTo>
                <a:lnTo>
                  <a:pt x="922686" y="400796"/>
                </a:lnTo>
                <a:lnTo>
                  <a:pt x="939557" y="445464"/>
                </a:lnTo>
                <a:lnTo>
                  <a:pt x="955625" y="492023"/>
                </a:lnTo>
                <a:lnTo>
                  <a:pt x="970861" y="540400"/>
                </a:lnTo>
                <a:lnTo>
                  <a:pt x="985238" y="590523"/>
                </a:lnTo>
                <a:lnTo>
                  <a:pt x="998728" y="642320"/>
                </a:lnTo>
                <a:lnTo>
                  <a:pt x="1011300" y="695721"/>
                </a:lnTo>
                <a:lnTo>
                  <a:pt x="1022929" y="750652"/>
                </a:lnTo>
                <a:lnTo>
                  <a:pt x="1033584" y="807044"/>
                </a:lnTo>
                <a:lnTo>
                  <a:pt x="1043238" y="864823"/>
                </a:lnTo>
                <a:lnTo>
                  <a:pt x="1051863" y="923919"/>
                </a:lnTo>
                <a:lnTo>
                  <a:pt x="1059429" y="984259"/>
                </a:lnTo>
                <a:lnTo>
                  <a:pt x="1065909" y="1045773"/>
                </a:lnTo>
                <a:lnTo>
                  <a:pt x="1071275" y="1108387"/>
                </a:lnTo>
                <a:lnTo>
                  <a:pt x="1075497" y="1172031"/>
                </a:lnTo>
                <a:lnTo>
                  <a:pt x="1078549" y="1236633"/>
                </a:lnTo>
                <a:lnTo>
                  <a:pt x="1080400" y="1302122"/>
                </a:lnTo>
                <a:lnTo>
                  <a:pt x="1081024" y="1368425"/>
                </a:lnTo>
                <a:lnTo>
                  <a:pt x="1080400" y="1434716"/>
                </a:lnTo>
                <a:lnTo>
                  <a:pt x="1078549" y="1500194"/>
                </a:lnTo>
                <a:lnTo>
                  <a:pt x="1075497" y="1564787"/>
                </a:lnTo>
                <a:lnTo>
                  <a:pt x="1071275" y="1628422"/>
                </a:lnTo>
                <a:lnTo>
                  <a:pt x="1065909" y="1691028"/>
                </a:lnTo>
                <a:lnTo>
                  <a:pt x="1059429" y="1752533"/>
                </a:lnTo>
                <a:lnTo>
                  <a:pt x="1051863" y="1812866"/>
                </a:lnTo>
                <a:lnTo>
                  <a:pt x="1043238" y="1871955"/>
                </a:lnTo>
                <a:lnTo>
                  <a:pt x="1033584" y="1929729"/>
                </a:lnTo>
                <a:lnTo>
                  <a:pt x="1022929" y="1986114"/>
                </a:lnTo>
                <a:lnTo>
                  <a:pt x="1011300" y="2041041"/>
                </a:lnTo>
                <a:lnTo>
                  <a:pt x="998728" y="2094436"/>
                </a:lnTo>
                <a:lnTo>
                  <a:pt x="985238" y="2146229"/>
                </a:lnTo>
                <a:lnTo>
                  <a:pt x="970861" y="2196348"/>
                </a:lnTo>
                <a:lnTo>
                  <a:pt x="955625" y="2244721"/>
                </a:lnTo>
                <a:lnTo>
                  <a:pt x="939557" y="2291276"/>
                </a:lnTo>
                <a:lnTo>
                  <a:pt x="922686" y="2335942"/>
                </a:lnTo>
                <a:lnTo>
                  <a:pt x="905041" y="2378647"/>
                </a:lnTo>
                <a:lnTo>
                  <a:pt x="886650" y="2419319"/>
                </a:lnTo>
                <a:lnTo>
                  <a:pt x="867540" y="2457887"/>
                </a:lnTo>
                <a:lnTo>
                  <a:pt x="847742" y="2494279"/>
                </a:lnTo>
                <a:lnTo>
                  <a:pt x="827282" y="2528422"/>
                </a:lnTo>
                <a:lnTo>
                  <a:pt x="806189" y="2560247"/>
                </a:lnTo>
                <a:lnTo>
                  <a:pt x="762219" y="2616650"/>
                </a:lnTo>
                <a:lnTo>
                  <a:pt x="716057" y="2662915"/>
                </a:lnTo>
                <a:lnTo>
                  <a:pt x="667932" y="2698468"/>
                </a:lnTo>
                <a:lnTo>
                  <a:pt x="618068" y="2722736"/>
                </a:lnTo>
                <a:lnTo>
                  <a:pt x="566694" y="2735145"/>
                </a:lnTo>
                <a:lnTo>
                  <a:pt x="540512" y="2736723"/>
                </a:lnTo>
                <a:lnTo>
                  <a:pt x="514318" y="2735145"/>
                </a:lnTo>
                <a:lnTo>
                  <a:pt x="462927" y="2722736"/>
                </a:lnTo>
                <a:lnTo>
                  <a:pt x="413051" y="2698468"/>
                </a:lnTo>
                <a:lnTo>
                  <a:pt x="364916" y="2662915"/>
                </a:lnTo>
                <a:lnTo>
                  <a:pt x="318750" y="2616650"/>
                </a:lnTo>
                <a:lnTo>
                  <a:pt x="274777" y="2560247"/>
                </a:lnTo>
                <a:lnTo>
                  <a:pt x="253685" y="2528422"/>
                </a:lnTo>
                <a:lnTo>
                  <a:pt x="233226" y="2494279"/>
                </a:lnTo>
                <a:lnTo>
                  <a:pt x="213428" y="2457887"/>
                </a:lnTo>
                <a:lnTo>
                  <a:pt x="194321" y="2419319"/>
                </a:lnTo>
                <a:lnTo>
                  <a:pt x="175932" y="2378647"/>
                </a:lnTo>
                <a:lnTo>
                  <a:pt x="158289" y="2335942"/>
                </a:lnTo>
                <a:lnTo>
                  <a:pt x="141421" y="2291276"/>
                </a:lnTo>
                <a:lnTo>
                  <a:pt x="125357" y="2244721"/>
                </a:lnTo>
                <a:lnTo>
                  <a:pt x="110124" y="2196348"/>
                </a:lnTo>
                <a:lnTo>
                  <a:pt x="95750" y="2146229"/>
                </a:lnTo>
                <a:lnTo>
                  <a:pt x="82265" y="2094436"/>
                </a:lnTo>
                <a:lnTo>
                  <a:pt x="69696" y="2041041"/>
                </a:lnTo>
                <a:lnTo>
                  <a:pt x="58071" y="1986114"/>
                </a:lnTo>
                <a:lnTo>
                  <a:pt x="47419" y="1929729"/>
                </a:lnTo>
                <a:lnTo>
                  <a:pt x="37769" y="1871955"/>
                </a:lnTo>
                <a:lnTo>
                  <a:pt x="29148" y="1812866"/>
                </a:lnTo>
                <a:lnTo>
                  <a:pt x="21584" y="1752533"/>
                </a:lnTo>
                <a:lnTo>
                  <a:pt x="15107" y="1691028"/>
                </a:lnTo>
                <a:lnTo>
                  <a:pt x="9744" y="1628422"/>
                </a:lnTo>
                <a:lnTo>
                  <a:pt x="5523" y="1564787"/>
                </a:lnTo>
                <a:lnTo>
                  <a:pt x="2473" y="1500194"/>
                </a:lnTo>
                <a:lnTo>
                  <a:pt x="623" y="1434716"/>
                </a:lnTo>
                <a:lnTo>
                  <a:pt x="0" y="1368425"/>
                </a:lnTo>
                <a:close/>
              </a:path>
            </a:pathLst>
          </a:custGeom>
          <a:ln w="317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RAM: </a:t>
            </a:r>
            <a:r>
              <a:rPr dirty="0"/>
              <a:t>Random </a:t>
            </a:r>
            <a:r>
              <a:rPr spc="-5" dirty="0"/>
              <a:t>Access</a:t>
            </a:r>
            <a:r>
              <a:rPr spc="-70" dirty="0"/>
              <a:t> </a:t>
            </a:r>
            <a:r>
              <a:rPr spc="-5" dirty="0"/>
              <a:t>Memory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7344" y="1760220"/>
            <a:ext cx="112775" cy="22707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7344" y="2833065"/>
            <a:ext cx="112775" cy="22738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7344" y="4443095"/>
            <a:ext cx="112775" cy="22707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70075" y="4735703"/>
            <a:ext cx="112775" cy="22707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7344" y="5320868"/>
            <a:ext cx="112775" cy="22738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77544" y="1726183"/>
            <a:ext cx="7430770" cy="4787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8265" algn="just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Memoria nella quale </a:t>
            </a:r>
            <a:r>
              <a:rPr sz="1600" spc="-10" dirty="0">
                <a:latin typeface="Arial"/>
                <a:cs typeface="Arial"/>
              </a:rPr>
              <a:t>vengono </a:t>
            </a:r>
            <a:r>
              <a:rPr sz="1600" spc="-5" dirty="0">
                <a:latin typeface="Arial"/>
                <a:cs typeface="Arial"/>
              </a:rPr>
              <a:t>conservate </a:t>
            </a:r>
            <a:r>
              <a:rPr sz="1600" dirty="0">
                <a:latin typeface="Arial"/>
                <a:cs typeface="Arial"/>
              </a:rPr>
              <a:t>le </a:t>
            </a:r>
            <a:r>
              <a:rPr sz="1600" spc="-5" dirty="0">
                <a:latin typeface="Arial"/>
                <a:cs typeface="Arial"/>
              </a:rPr>
              <a:t>istruzioni </a:t>
            </a:r>
            <a:r>
              <a:rPr sz="1600" spc="-10" dirty="0">
                <a:latin typeface="Arial"/>
                <a:cs typeface="Arial"/>
              </a:rPr>
              <a:t>del </a:t>
            </a:r>
            <a:r>
              <a:rPr sz="1600" spc="-5" dirty="0">
                <a:latin typeface="Arial"/>
                <a:cs typeface="Arial"/>
              </a:rPr>
              <a:t>programma  attualmente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esecuzione e i suoi dati. Durante l’esecuzione i programmi e i dati  devono trovarsi almeno parzialmente nella memoria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centrale.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Memoria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volatile</a:t>
            </a:r>
            <a:endParaRPr sz="1600">
              <a:latin typeface="Arial"/>
              <a:cs typeface="Arial"/>
            </a:endParaRPr>
          </a:p>
          <a:p>
            <a:pPr marL="117475" marR="86360" algn="just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Arial"/>
                <a:cs typeface="Arial"/>
              </a:rPr>
              <a:t>I </a:t>
            </a:r>
            <a:r>
              <a:rPr sz="1600" spc="-10" dirty="0">
                <a:latin typeface="Arial"/>
                <a:cs typeface="Arial"/>
              </a:rPr>
              <a:t>documenti </a:t>
            </a:r>
            <a:r>
              <a:rPr sz="1600" spc="-5" dirty="0">
                <a:latin typeface="Arial"/>
                <a:cs typeface="Arial"/>
              </a:rPr>
              <a:t>che </a:t>
            </a:r>
            <a:r>
              <a:rPr sz="1600" dirty="0">
                <a:latin typeface="Arial"/>
                <a:cs typeface="Arial"/>
              </a:rPr>
              <a:t>si </a:t>
            </a:r>
            <a:r>
              <a:rPr sz="1600" spc="-5" dirty="0">
                <a:latin typeface="Arial"/>
                <a:cs typeface="Arial"/>
              </a:rPr>
              <a:t>costituiscono utilizzando un </a:t>
            </a:r>
            <a:r>
              <a:rPr sz="1600" spc="-10" dirty="0">
                <a:latin typeface="Arial"/>
                <a:cs typeface="Arial"/>
              </a:rPr>
              <a:t>qualsiasi </a:t>
            </a:r>
            <a:r>
              <a:rPr sz="1600" spc="-5" dirty="0">
                <a:latin typeface="Arial"/>
                <a:cs typeface="Arial"/>
              </a:rPr>
              <a:t>programma </a:t>
            </a:r>
            <a:r>
              <a:rPr sz="1600" spc="-10" dirty="0">
                <a:latin typeface="Arial"/>
                <a:cs typeface="Arial"/>
              </a:rPr>
              <a:t>vengono  </a:t>
            </a:r>
            <a:r>
              <a:rPr sz="1600" spc="-5" dirty="0">
                <a:latin typeface="Arial"/>
                <a:cs typeface="Arial"/>
              </a:rPr>
              <a:t>posti </a:t>
            </a:r>
            <a:r>
              <a:rPr sz="1600" spc="-10" dirty="0">
                <a:latin typeface="Arial"/>
                <a:cs typeface="Arial"/>
              </a:rPr>
              <a:t>all'interno </a:t>
            </a:r>
            <a:r>
              <a:rPr sz="1600" spc="-5" dirty="0">
                <a:latin typeface="Arial"/>
                <a:cs typeface="Arial"/>
              </a:rPr>
              <a:t>della </a:t>
            </a:r>
            <a:r>
              <a:rPr sz="1600" spc="-10" dirty="0">
                <a:latin typeface="Arial"/>
                <a:cs typeface="Arial"/>
              </a:rPr>
              <a:t>RAM </a:t>
            </a:r>
            <a:r>
              <a:rPr sz="1600" spc="-5" dirty="0">
                <a:latin typeface="Arial"/>
                <a:cs typeface="Arial"/>
              </a:rPr>
              <a:t>e sono </a:t>
            </a:r>
            <a:r>
              <a:rPr sz="1600" dirty="0">
                <a:latin typeface="Arial"/>
                <a:cs typeface="Arial"/>
              </a:rPr>
              <a:t>trasferiti </a:t>
            </a:r>
            <a:r>
              <a:rPr sz="1600" spc="-5" dirty="0">
                <a:latin typeface="Arial"/>
                <a:cs typeface="Arial"/>
              </a:rPr>
              <a:t>sul disco (Hard Disk) solo quando  l'utente ne richiede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10" dirty="0">
                <a:latin typeface="Arial"/>
                <a:cs typeface="Arial"/>
              </a:rPr>
              <a:t>salvataggio. </a:t>
            </a:r>
            <a:r>
              <a:rPr sz="1600" spc="-5" dirty="0">
                <a:latin typeface="Arial"/>
                <a:cs typeface="Arial"/>
              </a:rPr>
              <a:t>Se manca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corrente, con </a:t>
            </a:r>
            <a:r>
              <a:rPr sz="1600" dirty="0">
                <a:latin typeface="Arial"/>
                <a:cs typeface="Arial"/>
              </a:rPr>
              <a:t>lo </a:t>
            </a:r>
            <a:r>
              <a:rPr sz="1600" spc="-10" dirty="0">
                <a:latin typeface="Arial"/>
                <a:cs typeface="Arial"/>
              </a:rPr>
              <a:t>svuotamento  </a:t>
            </a:r>
            <a:r>
              <a:rPr sz="1600" spc="-5" dirty="0">
                <a:latin typeface="Arial"/>
                <a:cs typeface="Arial"/>
              </a:rPr>
              <a:t>della </a:t>
            </a:r>
            <a:r>
              <a:rPr sz="1600" spc="-10" dirty="0">
                <a:latin typeface="Arial"/>
                <a:cs typeface="Arial"/>
              </a:rPr>
              <a:t>RAM </a:t>
            </a:r>
            <a:r>
              <a:rPr sz="1600" spc="-5" dirty="0">
                <a:latin typeface="Arial"/>
                <a:cs typeface="Arial"/>
              </a:rPr>
              <a:t>tutto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lavoro svolto dopo l'ultimo salvataggio viene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perduto.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La capacità della </a:t>
            </a:r>
            <a:r>
              <a:rPr sz="1600" spc="-10" dirty="0">
                <a:latin typeface="Arial"/>
                <a:cs typeface="Arial"/>
              </a:rPr>
              <a:t>RAM </a:t>
            </a:r>
            <a:r>
              <a:rPr sz="1600" dirty="0">
                <a:latin typeface="Arial"/>
                <a:cs typeface="Arial"/>
              </a:rPr>
              <a:t>si </a:t>
            </a:r>
            <a:r>
              <a:rPr sz="1600" spc="-5" dirty="0">
                <a:latin typeface="Arial"/>
                <a:cs typeface="Arial"/>
              </a:rPr>
              <a:t>misura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GigaByte (GB), ovvero miliardi di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byte.</a:t>
            </a:r>
            <a:endParaRPr sz="16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Arial"/>
                <a:cs typeface="Arial"/>
              </a:rPr>
              <a:t>Dimensioni tipiche: 2 </a:t>
            </a:r>
            <a:r>
              <a:rPr sz="1600" spc="-95" dirty="0">
                <a:latin typeface="Arial"/>
                <a:cs typeface="Arial"/>
              </a:rPr>
              <a:t>– </a:t>
            </a:r>
            <a:r>
              <a:rPr sz="1600" spc="-5" dirty="0">
                <a:latin typeface="Arial"/>
                <a:cs typeface="Arial"/>
              </a:rPr>
              <a:t>16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Gbyte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Frequenza</a:t>
            </a:r>
            <a:r>
              <a:rPr sz="1600" spc="2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</a:t>
            </a:r>
            <a:r>
              <a:rPr sz="1600" spc="2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lavoro:</a:t>
            </a:r>
            <a:r>
              <a:rPr sz="1600" spc="2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più</a:t>
            </a:r>
            <a:r>
              <a:rPr sz="1600" spc="2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alta</a:t>
            </a:r>
            <a:r>
              <a:rPr sz="1600" spc="20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è</a:t>
            </a:r>
            <a:r>
              <a:rPr sz="1600" spc="20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la</a:t>
            </a:r>
            <a:r>
              <a:rPr sz="1600" spc="1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frequenza,</a:t>
            </a:r>
            <a:r>
              <a:rPr sz="1600" spc="2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più</a:t>
            </a:r>
            <a:r>
              <a:rPr sz="1600" spc="2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velocemente</a:t>
            </a:r>
            <a:r>
              <a:rPr sz="1600" spc="20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la</a:t>
            </a:r>
            <a:r>
              <a:rPr sz="1600" spc="20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memoria</a:t>
            </a:r>
            <a:r>
              <a:rPr sz="1600" spc="2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sarà</a:t>
            </a:r>
            <a:endParaRPr sz="16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accessibile. MT/s = milioni di trasferimenti al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secondo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520"/>
              </a:spcBef>
            </a:pPr>
            <a:r>
              <a:rPr sz="1400" spc="-5" dirty="0">
                <a:latin typeface="Arial"/>
                <a:cs typeface="Arial"/>
              </a:rPr>
              <a:t>39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144145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Architettura dei Calcolatori </a:t>
            </a:r>
            <a:r>
              <a:rPr dirty="0"/>
              <a:t>e  Dispositivi</a:t>
            </a:r>
            <a:r>
              <a:rPr spc="-5" dirty="0"/>
              <a:t> </a:t>
            </a:r>
            <a:r>
              <a:rPr dirty="0"/>
              <a:t>I/O</a:t>
            </a:r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7344" y="1906270"/>
            <a:ext cx="283463" cy="284988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04544" y="2258314"/>
            <a:ext cx="225552" cy="227075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04544" y="2550922"/>
            <a:ext cx="225552" cy="227075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04544" y="2843783"/>
            <a:ext cx="225552" cy="227075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04544" y="3136392"/>
            <a:ext cx="225552" cy="227075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98776" y="3419855"/>
            <a:ext cx="198119" cy="199644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98776" y="3675888"/>
            <a:ext cx="198119" cy="199644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98776" y="3931920"/>
            <a:ext cx="198119" cy="199644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98776" y="4187901"/>
            <a:ext cx="198119" cy="199948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04544" y="4453382"/>
            <a:ext cx="225552" cy="227075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23850" y="1773173"/>
            <a:ext cx="8569325" cy="309562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07314" rIns="0" bIns="0" rtlCol="0">
            <a:spAutoFit/>
          </a:bodyPr>
          <a:lstStyle/>
          <a:p>
            <a:pPr marL="866140">
              <a:lnSpc>
                <a:spcPct val="100000"/>
              </a:lnSpc>
              <a:spcBef>
                <a:spcPts val="844"/>
              </a:spcBef>
            </a:pPr>
            <a:r>
              <a:rPr sz="2000" spc="-5" dirty="0">
                <a:latin typeface="Arial"/>
                <a:cs typeface="Arial"/>
              </a:rPr>
              <a:t>Architettura </a:t>
            </a:r>
            <a:r>
              <a:rPr sz="2000" dirty="0">
                <a:latin typeface="Arial"/>
                <a:cs typeface="Arial"/>
              </a:rPr>
              <a:t>di </a:t>
            </a:r>
            <a:r>
              <a:rPr sz="2000" spc="-5" dirty="0">
                <a:latin typeface="Arial"/>
                <a:cs typeface="Arial"/>
              </a:rPr>
              <a:t>Von-Neuman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(estesa)</a:t>
            </a:r>
            <a:endParaRPr sz="2000">
              <a:latin typeface="Arial"/>
              <a:cs typeface="Arial"/>
            </a:endParaRPr>
          </a:p>
          <a:p>
            <a:pPr marL="1437640" marR="6651625" algn="just">
              <a:lnSpc>
                <a:spcPct val="120100"/>
              </a:lnSpc>
              <a:spcBef>
                <a:spcPts val="15"/>
              </a:spcBef>
            </a:pPr>
            <a:r>
              <a:rPr sz="1600" spc="-10" dirty="0">
                <a:latin typeface="Arial"/>
                <a:cs typeface="Arial"/>
              </a:rPr>
              <a:t>CPU  R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M  </a:t>
            </a:r>
            <a:r>
              <a:rPr sz="1600" spc="-10" dirty="0">
                <a:latin typeface="Arial"/>
                <a:cs typeface="Arial"/>
              </a:rPr>
              <a:t>RAM</a:t>
            </a:r>
            <a:endParaRPr sz="1600">
              <a:latin typeface="Arial"/>
              <a:cs typeface="Arial"/>
            </a:endParaRPr>
          </a:p>
          <a:p>
            <a:pPr marL="143764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Arial"/>
                <a:cs typeface="Arial"/>
              </a:rPr>
              <a:t>Dispositivi di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I/O:</a:t>
            </a:r>
            <a:endParaRPr sz="1600">
              <a:latin typeface="Arial"/>
              <a:cs typeface="Arial"/>
            </a:endParaRPr>
          </a:p>
          <a:p>
            <a:pPr marL="2303780" marR="5478145">
              <a:lnSpc>
                <a:spcPct val="120000"/>
              </a:lnSpc>
              <a:spcBef>
                <a:spcPts val="10"/>
              </a:spcBef>
            </a:pPr>
            <a:r>
              <a:rPr sz="1400" spc="-5" dirty="0">
                <a:latin typeface="Arial"/>
                <a:cs typeface="Arial"/>
              </a:rPr>
              <a:t>Monitor  Hard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Disk</a:t>
            </a:r>
            <a:endParaRPr sz="1400">
              <a:latin typeface="Arial"/>
              <a:cs typeface="Arial"/>
            </a:endParaRPr>
          </a:p>
          <a:p>
            <a:pPr marL="230378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Arial"/>
                <a:cs typeface="Arial"/>
              </a:rPr>
              <a:t>Drive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CD/DVD</a:t>
            </a:r>
            <a:endParaRPr sz="1400">
              <a:latin typeface="Arial"/>
              <a:cs typeface="Arial"/>
            </a:endParaRPr>
          </a:p>
          <a:p>
            <a:pPr marL="230378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Arial"/>
                <a:cs typeface="Arial"/>
              </a:rPr>
              <a:t>Stampanti</a:t>
            </a:r>
            <a:endParaRPr sz="1400">
              <a:latin typeface="Arial"/>
              <a:cs typeface="Arial"/>
            </a:endParaRPr>
          </a:p>
          <a:p>
            <a:pPr marL="1437640" algn="just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latin typeface="Arial"/>
                <a:cs typeface="Arial"/>
              </a:rPr>
              <a:t>BUS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8540" y="5039995"/>
            <a:ext cx="8051800" cy="1473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40" dirty="0">
                <a:latin typeface="Arial"/>
                <a:cs typeface="Arial"/>
              </a:rPr>
              <a:t>Hardware</a:t>
            </a:r>
            <a:r>
              <a:rPr sz="1600" spc="-40" dirty="0">
                <a:latin typeface="Arial"/>
                <a:cs typeface="Arial"/>
              </a:rPr>
              <a:t>: </a:t>
            </a:r>
            <a:r>
              <a:rPr sz="1600" spc="-10" dirty="0">
                <a:latin typeface="Arial"/>
                <a:cs typeface="Arial"/>
              </a:rPr>
              <a:t>parte </a:t>
            </a:r>
            <a:r>
              <a:rPr sz="1600" spc="-5" dirty="0">
                <a:latin typeface="Arial"/>
                <a:cs typeface="Arial"/>
              </a:rPr>
              <a:t>fisica </a:t>
            </a:r>
            <a:r>
              <a:rPr sz="1600" spc="-10" dirty="0">
                <a:latin typeface="Arial"/>
                <a:cs typeface="Arial"/>
              </a:rPr>
              <a:t>di </a:t>
            </a:r>
            <a:r>
              <a:rPr sz="1600" spc="-5" dirty="0">
                <a:latin typeface="Arial"/>
                <a:cs typeface="Arial"/>
              </a:rPr>
              <a:t>un personal computer: circuiti </a:t>
            </a:r>
            <a:r>
              <a:rPr sz="1600" spc="-10" dirty="0">
                <a:latin typeface="Arial"/>
                <a:cs typeface="Arial"/>
              </a:rPr>
              <a:t>elettrici </a:t>
            </a:r>
            <a:r>
              <a:rPr sz="1600" spc="-5" dirty="0">
                <a:latin typeface="Arial"/>
                <a:cs typeface="Arial"/>
              </a:rPr>
              <a:t>ed elettronici, cavi,  supporti, schede, monitor, tastiera, dischi, stampanti,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etc…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762635">
              <a:lnSpc>
                <a:spcPct val="100000"/>
              </a:lnSpc>
            </a:pPr>
            <a:r>
              <a:rPr sz="1600" spc="-45" dirty="0">
                <a:latin typeface="Arial"/>
                <a:cs typeface="Arial"/>
              </a:rPr>
              <a:t>–</a:t>
            </a:r>
            <a:r>
              <a:rPr sz="1650" i="1" spc="-45" dirty="0">
                <a:latin typeface="Arial"/>
                <a:cs typeface="Arial"/>
              </a:rPr>
              <a:t>hard </a:t>
            </a:r>
            <a:r>
              <a:rPr sz="1600" spc="-5" dirty="0">
                <a:latin typeface="Arial"/>
                <a:cs typeface="Arial"/>
              </a:rPr>
              <a:t>(duro), </a:t>
            </a:r>
            <a:r>
              <a:rPr sz="1650" i="1" spc="-35" dirty="0">
                <a:latin typeface="Arial"/>
                <a:cs typeface="Arial"/>
              </a:rPr>
              <a:t>ware </a:t>
            </a:r>
            <a:r>
              <a:rPr sz="1600" spc="-5" dirty="0">
                <a:latin typeface="Arial"/>
                <a:cs typeface="Arial"/>
              </a:rPr>
              <a:t>(manufatto,</a:t>
            </a:r>
            <a:r>
              <a:rPr sz="1600" spc="1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oggetto)</a:t>
            </a:r>
            <a:endParaRPr sz="1600">
              <a:latin typeface="Arial"/>
              <a:cs typeface="Arial"/>
            </a:endParaRPr>
          </a:p>
          <a:p>
            <a:pPr marR="66675" algn="r">
              <a:lnSpc>
                <a:spcPct val="100000"/>
              </a:lnSpc>
              <a:spcBef>
                <a:spcPts val="1265"/>
              </a:spcBef>
            </a:pPr>
            <a:r>
              <a:rPr sz="140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35600" y="1916176"/>
            <a:ext cx="3313429" cy="2308225"/>
          </a:xfrm>
          <a:custGeom>
            <a:avLst/>
            <a:gdLst/>
            <a:ahLst/>
            <a:cxnLst/>
            <a:rect l="l" t="t" r="r" b="b"/>
            <a:pathLst>
              <a:path w="3313429" h="2308225">
                <a:moveTo>
                  <a:pt x="0" y="2308225"/>
                </a:moveTo>
                <a:lnTo>
                  <a:pt x="3313176" y="2308225"/>
                </a:lnTo>
                <a:lnTo>
                  <a:pt x="3313176" y="0"/>
                </a:lnTo>
                <a:lnTo>
                  <a:pt x="0" y="0"/>
                </a:lnTo>
                <a:lnTo>
                  <a:pt x="0" y="2308225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35600" y="1916176"/>
            <a:ext cx="3313429" cy="2308225"/>
          </a:xfrm>
          <a:custGeom>
            <a:avLst/>
            <a:gdLst/>
            <a:ahLst/>
            <a:cxnLst/>
            <a:rect l="l" t="t" r="r" b="b"/>
            <a:pathLst>
              <a:path w="3313429" h="2308225">
                <a:moveTo>
                  <a:pt x="0" y="2308225"/>
                </a:moveTo>
                <a:lnTo>
                  <a:pt x="3313176" y="2308225"/>
                </a:lnTo>
                <a:lnTo>
                  <a:pt x="3313176" y="0"/>
                </a:lnTo>
                <a:lnTo>
                  <a:pt x="0" y="0"/>
                </a:lnTo>
                <a:lnTo>
                  <a:pt x="0" y="2308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527802" y="1941956"/>
            <a:ext cx="31432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2880" indent="-182880">
              <a:lnSpc>
                <a:spcPct val="100000"/>
              </a:lnSpc>
              <a:spcBef>
                <a:spcPts val="95"/>
              </a:spcBef>
              <a:buChar char="•"/>
              <a:tabLst>
                <a:tab pos="182880" algn="l"/>
                <a:tab pos="1530350" algn="l"/>
                <a:tab pos="1951989" algn="l"/>
                <a:tab pos="2971800" algn="l"/>
              </a:tabLst>
            </a:pPr>
            <a:r>
              <a:rPr sz="1600" spc="-5" dirty="0">
                <a:latin typeface="Arial"/>
                <a:cs typeface="Arial"/>
              </a:rPr>
              <a:t>Arc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itettura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sc</a:t>
            </a:r>
            <a:r>
              <a:rPr sz="1600" spc="-10" dirty="0">
                <a:latin typeface="Arial"/>
                <a:cs typeface="Arial"/>
              </a:rPr>
              <a:t>hem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di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10682" y="2185797"/>
            <a:ext cx="12433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progettazione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64018" y="2185797"/>
            <a:ext cx="14065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480059" algn="l"/>
              </a:tabLst>
            </a:pPr>
            <a:r>
              <a:rPr sz="1600" spc="-5" dirty="0">
                <a:latin typeface="Arial"/>
                <a:cs typeface="Arial"/>
              </a:rPr>
              <a:t>di	</a:t>
            </a:r>
            <a:r>
              <a:rPr sz="1600" spc="-10" dirty="0">
                <a:latin typeface="Arial"/>
                <a:cs typeface="Arial"/>
              </a:rPr>
              <a:t>calcolatori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10682" y="2429713"/>
            <a:ext cx="29591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elettronici che prende nome</a:t>
            </a:r>
            <a:r>
              <a:rPr sz="1600" spc="39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10682" y="2673857"/>
            <a:ext cx="28587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matematico John Von </a:t>
            </a:r>
            <a:r>
              <a:rPr sz="1600" spc="-10" dirty="0">
                <a:latin typeface="Arial"/>
                <a:cs typeface="Arial"/>
              </a:rPr>
              <a:t>Neuman.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27802" y="2917698"/>
            <a:ext cx="18408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2880" indent="-182880">
              <a:lnSpc>
                <a:spcPct val="100000"/>
              </a:lnSpc>
              <a:spcBef>
                <a:spcPts val="95"/>
              </a:spcBef>
              <a:buChar char="•"/>
              <a:tabLst>
                <a:tab pos="182880" algn="l"/>
              </a:tabLst>
            </a:pPr>
            <a:r>
              <a:rPr sz="1600" spc="-10" dirty="0">
                <a:latin typeface="Arial"/>
                <a:cs typeface="Arial"/>
              </a:rPr>
              <a:t>Schematizzazione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160384" y="2917698"/>
            <a:ext cx="5099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mo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to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10682" y="3161537"/>
            <a:ext cx="29591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949325" algn="l"/>
                <a:tab pos="1377950" algn="l"/>
                <a:tab pos="2021205" algn="l"/>
                <a:tab pos="2900680" algn="l"/>
              </a:tabLst>
            </a:pPr>
            <a:r>
              <a:rPr sz="1600" spc="-5" dirty="0">
                <a:latin typeface="Arial"/>
                <a:cs typeface="Arial"/>
              </a:rPr>
              <a:t>si</a:t>
            </a:r>
            <a:r>
              <a:rPr sz="1600" spc="-10" dirty="0">
                <a:latin typeface="Arial"/>
                <a:cs typeface="Arial"/>
              </a:rPr>
              <a:t>ntet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,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ma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mo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to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potente: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10682" y="3405378"/>
            <a:ext cx="295910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just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moderni </a:t>
            </a:r>
            <a:r>
              <a:rPr sz="1600" spc="-10" dirty="0">
                <a:latin typeface="Arial"/>
                <a:cs typeface="Arial"/>
              </a:rPr>
              <a:t>computer </a:t>
            </a:r>
            <a:r>
              <a:rPr sz="1600" spc="-5" dirty="0">
                <a:latin typeface="Arial"/>
                <a:cs typeface="Arial"/>
              </a:rPr>
              <a:t>(Personal  </a:t>
            </a:r>
            <a:r>
              <a:rPr sz="1600" spc="-10" dirty="0">
                <a:latin typeface="Arial"/>
                <a:cs typeface="Arial"/>
              </a:rPr>
              <a:t>Computer </a:t>
            </a:r>
            <a:r>
              <a:rPr sz="1600" spc="-5" dirty="0">
                <a:latin typeface="Arial"/>
                <a:cs typeface="Arial"/>
              </a:rPr>
              <a:t>- PC) sono progettati  secondo tale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architettura.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6115" y="1702640"/>
            <a:ext cx="7282180" cy="2786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460"/>
              </a:lnSpc>
              <a:spcBef>
                <a:spcPts val="110"/>
              </a:spcBef>
            </a:pPr>
            <a:r>
              <a:rPr sz="2100" i="1" spc="-50" dirty="0">
                <a:latin typeface="Malgun Gothic"/>
                <a:cs typeface="Malgun Gothic"/>
              </a:rPr>
              <a:t>Le </a:t>
            </a:r>
            <a:r>
              <a:rPr sz="2100" i="1" spc="-60" dirty="0">
                <a:latin typeface="Malgun Gothic"/>
                <a:cs typeface="Malgun Gothic"/>
              </a:rPr>
              <a:t>memorie sono </a:t>
            </a:r>
            <a:r>
              <a:rPr sz="2100" i="1" spc="-45" dirty="0">
                <a:latin typeface="Malgun Gothic"/>
                <a:cs typeface="Malgun Gothic"/>
              </a:rPr>
              <a:t>costituite </a:t>
            </a:r>
            <a:r>
              <a:rPr sz="2100" i="1" spc="-60" dirty="0">
                <a:latin typeface="Malgun Gothic"/>
                <a:cs typeface="Malgun Gothic"/>
              </a:rPr>
              <a:t>da un </a:t>
            </a:r>
            <a:r>
              <a:rPr sz="2100" i="1" spc="-40" dirty="0">
                <a:latin typeface="Malgun Gothic"/>
                <a:cs typeface="Malgun Gothic"/>
              </a:rPr>
              <a:t>certo </a:t>
            </a:r>
            <a:r>
              <a:rPr sz="2100" i="1" spc="-65" dirty="0">
                <a:latin typeface="Malgun Gothic"/>
                <a:cs typeface="Malgun Gothic"/>
              </a:rPr>
              <a:t>numero </a:t>
            </a:r>
            <a:r>
              <a:rPr sz="2100" i="1" spc="-45" dirty="0">
                <a:latin typeface="Malgun Gothic"/>
                <a:cs typeface="Malgun Gothic"/>
              </a:rPr>
              <a:t>di </a:t>
            </a:r>
            <a:r>
              <a:rPr sz="2100" b="1" i="1" spc="-45" dirty="0">
                <a:latin typeface="Malgun Gothic"/>
                <a:cs typeface="Malgun Gothic"/>
              </a:rPr>
              <a:t>celle</a:t>
            </a:r>
            <a:r>
              <a:rPr sz="2100" b="1" i="1" spc="75" dirty="0">
                <a:latin typeface="Malgun Gothic"/>
                <a:cs typeface="Malgun Gothic"/>
              </a:rPr>
              <a:t> </a:t>
            </a:r>
            <a:r>
              <a:rPr sz="2100" i="1" spc="-45" dirty="0">
                <a:latin typeface="Malgun Gothic"/>
                <a:cs typeface="Malgun Gothic"/>
              </a:rPr>
              <a:t>(o</a:t>
            </a:r>
            <a:endParaRPr sz="2100">
              <a:latin typeface="Malgun Gothic"/>
              <a:cs typeface="Malgun Gothic"/>
            </a:endParaRPr>
          </a:p>
          <a:p>
            <a:pPr marL="12700">
              <a:lnSpc>
                <a:spcPts val="2460"/>
              </a:lnSpc>
            </a:pPr>
            <a:r>
              <a:rPr sz="2100" b="1" i="1" spc="-50" dirty="0">
                <a:latin typeface="Malgun Gothic"/>
                <a:cs typeface="Malgun Gothic"/>
              </a:rPr>
              <a:t>locazioni</a:t>
            </a:r>
            <a:r>
              <a:rPr sz="2100" i="1" spc="-50" dirty="0">
                <a:latin typeface="Malgun Gothic"/>
                <a:cs typeface="Malgun Gothic"/>
              </a:rPr>
              <a:t>) ciascuna della </a:t>
            </a:r>
            <a:r>
              <a:rPr sz="2100" i="1" spc="-45" dirty="0">
                <a:latin typeface="Malgun Gothic"/>
                <a:cs typeface="Malgun Gothic"/>
              </a:rPr>
              <a:t>quali </a:t>
            </a:r>
            <a:r>
              <a:rPr sz="2100" i="1" spc="-60" dirty="0">
                <a:latin typeface="Malgun Gothic"/>
                <a:cs typeface="Malgun Gothic"/>
              </a:rPr>
              <a:t>può </a:t>
            </a:r>
            <a:r>
              <a:rPr sz="2100" i="1" spc="-55" dirty="0">
                <a:latin typeface="Malgun Gothic"/>
                <a:cs typeface="Malgun Gothic"/>
              </a:rPr>
              <a:t>memorizzare</a:t>
            </a:r>
            <a:r>
              <a:rPr sz="2100" i="1" spc="5" dirty="0">
                <a:latin typeface="Malgun Gothic"/>
                <a:cs typeface="Malgun Gothic"/>
              </a:rPr>
              <a:t> </a:t>
            </a:r>
            <a:r>
              <a:rPr sz="2100" i="1" spc="-50" dirty="0">
                <a:latin typeface="Malgun Gothic"/>
                <a:cs typeface="Malgun Gothic"/>
              </a:rPr>
              <a:t>informazioni.</a:t>
            </a:r>
            <a:endParaRPr sz="2100">
              <a:latin typeface="Malgun Gothic"/>
              <a:cs typeface="Malgun Gothic"/>
            </a:endParaRPr>
          </a:p>
          <a:p>
            <a:pPr marL="12700" marR="95885">
              <a:lnSpc>
                <a:spcPts val="2400"/>
              </a:lnSpc>
              <a:spcBef>
                <a:spcPts val="2465"/>
              </a:spcBef>
            </a:pPr>
            <a:r>
              <a:rPr sz="2100" i="1" spc="-50" dirty="0">
                <a:latin typeface="Malgun Gothic"/>
                <a:cs typeface="Malgun Gothic"/>
              </a:rPr>
              <a:t>Ciascuna </a:t>
            </a:r>
            <a:r>
              <a:rPr sz="2100" i="1" spc="-40" dirty="0">
                <a:latin typeface="Malgun Gothic"/>
                <a:cs typeface="Malgun Gothic"/>
              </a:rPr>
              <a:t>cella </a:t>
            </a:r>
            <a:r>
              <a:rPr sz="2100" i="1" spc="-55" dirty="0">
                <a:latin typeface="Malgun Gothic"/>
                <a:cs typeface="Malgun Gothic"/>
              </a:rPr>
              <a:t>ha </a:t>
            </a:r>
            <a:r>
              <a:rPr sz="2100" i="1" spc="-60" dirty="0">
                <a:latin typeface="Malgun Gothic"/>
                <a:cs typeface="Malgun Gothic"/>
              </a:rPr>
              <a:t>un numero, </a:t>
            </a:r>
            <a:r>
              <a:rPr sz="2100" i="1" spc="-50" dirty="0">
                <a:latin typeface="Malgun Gothic"/>
                <a:cs typeface="Malgun Gothic"/>
              </a:rPr>
              <a:t>chiamato </a:t>
            </a:r>
            <a:r>
              <a:rPr sz="2100" b="1" i="1" spc="-45" dirty="0">
                <a:latin typeface="Malgun Gothic"/>
                <a:cs typeface="Malgun Gothic"/>
              </a:rPr>
              <a:t>indirizzo</a:t>
            </a:r>
            <a:r>
              <a:rPr sz="2100" i="1" spc="-45" dirty="0">
                <a:latin typeface="Malgun Gothic"/>
                <a:cs typeface="Malgun Gothic"/>
              </a:rPr>
              <a:t>, </a:t>
            </a:r>
            <a:r>
              <a:rPr sz="2100" i="1" spc="-50" dirty="0">
                <a:latin typeface="Malgun Gothic"/>
                <a:cs typeface="Malgun Gothic"/>
              </a:rPr>
              <a:t>attraverso </a:t>
            </a:r>
            <a:r>
              <a:rPr sz="2100" i="1" spc="-30" dirty="0">
                <a:latin typeface="Malgun Gothic"/>
                <a:cs typeface="Malgun Gothic"/>
              </a:rPr>
              <a:t>il  </a:t>
            </a:r>
            <a:r>
              <a:rPr sz="2100" i="1" spc="-50" dirty="0">
                <a:latin typeface="Malgun Gothic"/>
                <a:cs typeface="Malgun Gothic"/>
              </a:rPr>
              <a:t>quale </a:t>
            </a:r>
            <a:r>
              <a:rPr sz="2100" i="1" spc="-60" dirty="0">
                <a:latin typeface="Malgun Gothic"/>
                <a:cs typeface="Malgun Gothic"/>
              </a:rPr>
              <a:t>un </a:t>
            </a:r>
            <a:r>
              <a:rPr sz="2100" i="1" spc="-45" dirty="0">
                <a:latin typeface="Malgun Gothic"/>
                <a:cs typeface="Malgun Gothic"/>
              </a:rPr>
              <a:t>qualsiasi </a:t>
            </a:r>
            <a:r>
              <a:rPr sz="2100" i="1" spc="-65" dirty="0">
                <a:latin typeface="Malgun Gothic"/>
                <a:cs typeface="Malgun Gothic"/>
              </a:rPr>
              <a:t>programma </a:t>
            </a:r>
            <a:r>
              <a:rPr sz="2100" i="1" spc="-60" dirty="0">
                <a:latin typeface="Malgun Gothic"/>
                <a:cs typeface="Malgun Gothic"/>
              </a:rPr>
              <a:t>può </a:t>
            </a:r>
            <a:r>
              <a:rPr sz="2100" i="1" spc="-35" dirty="0">
                <a:latin typeface="Malgun Gothic"/>
                <a:cs typeface="Malgun Gothic"/>
              </a:rPr>
              <a:t>riferirsi </a:t>
            </a:r>
            <a:r>
              <a:rPr sz="2100" i="1" spc="-60" dirty="0">
                <a:latin typeface="Malgun Gothic"/>
                <a:cs typeface="Malgun Gothic"/>
              </a:rPr>
              <a:t>ad </a:t>
            </a:r>
            <a:r>
              <a:rPr sz="2100" i="1" spc="-50" dirty="0">
                <a:latin typeface="Malgun Gothic"/>
                <a:cs typeface="Malgun Gothic"/>
              </a:rPr>
              <a:t>essa. </a:t>
            </a:r>
            <a:r>
              <a:rPr sz="2100" i="1" spc="-55" dirty="0">
                <a:latin typeface="Malgun Gothic"/>
                <a:cs typeface="Malgun Gothic"/>
              </a:rPr>
              <a:t>Se una  memoria ha </a:t>
            </a:r>
            <a:r>
              <a:rPr sz="2100" i="1" spc="-60" dirty="0">
                <a:latin typeface="Malgun Gothic"/>
                <a:cs typeface="Malgun Gothic"/>
              </a:rPr>
              <a:t>n </a:t>
            </a:r>
            <a:r>
              <a:rPr sz="2100" i="1" spc="-40" dirty="0">
                <a:latin typeface="Malgun Gothic"/>
                <a:cs typeface="Malgun Gothic"/>
              </a:rPr>
              <a:t>celle, </a:t>
            </a:r>
            <a:r>
              <a:rPr sz="2100" i="1" spc="-25" dirty="0">
                <a:latin typeface="Malgun Gothic"/>
                <a:cs typeface="Malgun Gothic"/>
              </a:rPr>
              <a:t>i </a:t>
            </a:r>
            <a:r>
              <a:rPr sz="2100" i="1" spc="-50" dirty="0">
                <a:latin typeface="Malgun Gothic"/>
                <a:cs typeface="Malgun Gothic"/>
              </a:rPr>
              <a:t>suoi </a:t>
            </a:r>
            <a:r>
              <a:rPr sz="2100" i="1" spc="-45" dirty="0">
                <a:latin typeface="Malgun Gothic"/>
                <a:cs typeface="Malgun Gothic"/>
              </a:rPr>
              <a:t>indirizzi </a:t>
            </a:r>
            <a:r>
              <a:rPr sz="2100" i="1" spc="-55" dirty="0">
                <a:latin typeface="Malgun Gothic"/>
                <a:cs typeface="Malgun Gothic"/>
              </a:rPr>
              <a:t>variano </a:t>
            </a:r>
            <a:r>
              <a:rPr sz="2100" i="1" spc="-60" dirty="0">
                <a:latin typeface="Malgun Gothic"/>
                <a:cs typeface="Malgun Gothic"/>
              </a:rPr>
              <a:t>da </a:t>
            </a:r>
            <a:r>
              <a:rPr sz="2100" i="1" spc="-55" dirty="0">
                <a:latin typeface="Malgun Gothic"/>
                <a:cs typeface="Malgun Gothic"/>
              </a:rPr>
              <a:t>0 </a:t>
            </a:r>
            <a:r>
              <a:rPr sz="2100" i="1" spc="-50" dirty="0">
                <a:latin typeface="Malgun Gothic"/>
                <a:cs typeface="Malgun Gothic"/>
              </a:rPr>
              <a:t>a</a:t>
            </a:r>
            <a:r>
              <a:rPr sz="2100" i="1" spc="-20" dirty="0">
                <a:latin typeface="Malgun Gothic"/>
                <a:cs typeface="Malgun Gothic"/>
              </a:rPr>
              <a:t> </a:t>
            </a:r>
            <a:r>
              <a:rPr sz="2100" i="1" spc="-45" dirty="0">
                <a:latin typeface="Malgun Gothic"/>
                <a:cs typeface="Malgun Gothic"/>
              </a:rPr>
              <a:t>n-1.</a:t>
            </a:r>
            <a:endParaRPr sz="2100">
              <a:latin typeface="Malgun Gothic"/>
              <a:cs typeface="Malgun Gothic"/>
            </a:endParaRPr>
          </a:p>
          <a:p>
            <a:pPr marL="12700" marR="5080">
              <a:lnSpc>
                <a:spcPts val="2400"/>
              </a:lnSpc>
              <a:spcBef>
                <a:spcPts val="2400"/>
              </a:spcBef>
            </a:pPr>
            <a:r>
              <a:rPr sz="2100" i="1" spc="-90" dirty="0">
                <a:latin typeface="Malgun Gothic"/>
                <a:cs typeface="Malgun Gothic"/>
              </a:rPr>
              <a:t>Tutte </a:t>
            </a:r>
            <a:r>
              <a:rPr sz="2100" i="1" spc="-40" dirty="0">
                <a:latin typeface="Malgun Gothic"/>
                <a:cs typeface="Malgun Gothic"/>
              </a:rPr>
              <a:t>le celle </a:t>
            </a:r>
            <a:r>
              <a:rPr sz="2100" i="1" spc="-55" dirty="0">
                <a:latin typeface="Malgun Gothic"/>
                <a:cs typeface="Malgun Gothic"/>
              </a:rPr>
              <a:t>contengono </a:t>
            </a:r>
            <a:r>
              <a:rPr sz="2100" i="1" spc="-45" dirty="0">
                <a:latin typeface="Malgun Gothic"/>
                <a:cs typeface="Malgun Gothic"/>
              </a:rPr>
              <a:t>lo </a:t>
            </a:r>
            <a:r>
              <a:rPr sz="2100" i="1" spc="-55" dirty="0">
                <a:latin typeface="Malgun Gothic"/>
                <a:cs typeface="Malgun Gothic"/>
              </a:rPr>
              <a:t>stesso </a:t>
            </a:r>
            <a:r>
              <a:rPr sz="2100" i="1" spc="-65" dirty="0">
                <a:latin typeface="Malgun Gothic"/>
                <a:cs typeface="Malgun Gothic"/>
              </a:rPr>
              <a:t>numero </a:t>
            </a:r>
            <a:r>
              <a:rPr sz="2100" i="1" spc="-40" dirty="0">
                <a:latin typeface="Malgun Gothic"/>
                <a:cs typeface="Malgun Gothic"/>
              </a:rPr>
              <a:t>di </a:t>
            </a:r>
            <a:r>
              <a:rPr sz="2100" i="1" spc="-35" dirty="0">
                <a:latin typeface="Malgun Gothic"/>
                <a:cs typeface="Malgun Gothic"/>
              </a:rPr>
              <a:t>bit. </a:t>
            </a:r>
            <a:r>
              <a:rPr sz="2100" i="1" spc="-55" dirty="0">
                <a:latin typeface="Malgun Gothic"/>
                <a:cs typeface="Malgun Gothic"/>
              </a:rPr>
              <a:t>Se una </a:t>
            </a:r>
            <a:r>
              <a:rPr sz="2100" i="1" spc="-40" dirty="0">
                <a:latin typeface="Malgun Gothic"/>
                <a:cs typeface="Malgun Gothic"/>
              </a:rPr>
              <a:t>cella  </a:t>
            </a:r>
            <a:r>
              <a:rPr sz="2100" i="1" spc="-50" dirty="0">
                <a:latin typeface="Malgun Gothic"/>
                <a:cs typeface="Malgun Gothic"/>
              </a:rPr>
              <a:t>contiene k </a:t>
            </a:r>
            <a:r>
              <a:rPr sz="2100" i="1" spc="-40" dirty="0">
                <a:latin typeface="Malgun Gothic"/>
                <a:cs typeface="Malgun Gothic"/>
              </a:rPr>
              <a:t>bit </a:t>
            </a:r>
            <a:r>
              <a:rPr sz="2100" i="1" spc="-45" dirty="0">
                <a:latin typeface="Malgun Gothic"/>
                <a:cs typeface="Malgun Gothic"/>
              </a:rPr>
              <a:t>allora </a:t>
            </a:r>
            <a:r>
              <a:rPr sz="2100" i="1" spc="-50" dirty="0">
                <a:latin typeface="Malgun Gothic"/>
                <a:cs typeface="Malgun Gothic"/>
              </a:rPr>
              <a:t>potrà </a:t>
            </a:r>
            <a:r>
              <a:rPr sz="2100" i="1" spc="-55" dirty="0">
                <a:latin typeface="Malgun Gothic"/>
                <a:cs typeface="Malgun Gothic"/>
              </a:rPr>
              <a:t>assumere </a:t>
            </a:r>
            <a:r>
              <a:rPr sz="2100" i="1" spc="-40" dirty="0">
                <a:latin typeface="Malgun Gothic"/>
                <a:cs typeface="Malgun Gothic"/>
              </a:rPr>
              <a:t>al </a:t>
            </a:r>
            <a:r>
              <a:rPr sz="2100" i="1" spc="-60" dirty="0">
                <a:latin typeface="Malgun Gothic"/>
                <a:cs typeface="Malgun Gothic"/>
              </a:rPr>
              <a:t>massimo </a:t>
            </a:r>
            <a:r>
              <a:rPr sz="2100" i="1" spc="-50" dirty="0">
                <a:latin typeface="Malgun Gothic"/>
                <a:cs typeface="Malgun Gothic"/>
              </a:rPr>
              <a:t>2</a:t>
            </a:r>
            <a:r>
              <a:rPr sz="2100" i="1" spc="-75" baseline="23809" dirty="0">
                <a:latin typeface="Malgun Gothic"/>
                <a:cs typeface="Malgun Gothic"/>
              </a:rPr>
              <a:t>k</a:t>
            </a:r>
            <a:r>
              <a:rPr sz="2100" i="1" spc="277" baseline="23809" dirty="0">
                <a:latin typeface="Malgun Gothic"/>
                <a:cs typeface="Malgun Gothic"/>
              </a:rPr>
              <a:t> </a:t>
            </a:r>
            <a:r>
              <a:rPr sz="2100" i="1" spc="-45" dirty="0">
                <a:latin typeface="Malgun Gothic"/>
                <a:cs typeface="Malgun Gothic"/>
              </a:rPr>
              <a:t>valori.</a:t>
            </a:r>
            <a:endParaRPr sz="21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RAM: </a:t>
            </a:r>
            <a:r>
              <a:rPr dirty="0"/>
              <a:t>Random </a:t>
            </a:r>
            <a:r>
              <a:rPr spc="-5" dirty="0"/>
              <a:t>Access</a:t>
            </a:r>
            <a:r>
              <a:rPr spc="-70" dirty="0"/>
              <a:t> </a:t>
            </a:r>
            <a:r>
              <a:rPr spc="-5" dirty="0"/>
              <a:t>Memory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7385" y="1435734"/>
            <a:ext cx="840486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Indirizzi </a:t>
            </a:r>
            <a:r>
              <a:rPr sz="2000" spc="-5" dirty="0">
                <a:latin typeface="Arial"/>
                <a:cs typeface="Arial"/>
              </a:rPr>
              <a:t>di </a:t>
            </a:r>
            <a:r>
              <a:rPr sz="2000" dirty="0">
                <a:latin typeface="Arial"/>
                <a:cs typeface="Arial"/>
              </a:rPr>
              <a:t>memoria e </a:t>
            </a:r>
            <a:r>
              <a:rPr sz="2000" spc="-5" dirty="0">
                <a:latin typeface="Arial"/>
                <a:cs typeface="Arial"/>
              </a:rPr>
              <a:t>dimensione della </a:t>
            </a:r>
            <a:r>
              <a:rPr sz="2000" dirty="0">
                <a:latin typeface="Arial"/>
                <a:cs typeface="Arial"/>
              </a:rPr>
              <a:t>“word”: tre modi </a:t>
            </a:r>
            <a:r>
              <a:rPr sz="2000" spc="-5" dirty="0">
                <a:latin typeface="Arial"/>
                <a:cs typeface="Arial"/>
              </a:rPr>
              <a:t>di organizzare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una</a:t>
            </a:r>
            <a:endParaRPr sz="2000">
              <a:latin typeface="Arial"/>
              <a:cs typeface="Arial"/>
            </a:endParaRPr>
          </a:p>
          <a:p>
            <a:pPr marL="348615" algn="ctr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memoria a </a:t>
            </a:r>
            <a:r>
              <a:rPr sz="2000" spc="-5" dirty="0">
                <a:latin typeface="Arial"/>
                <a:cs typeface="Arial"/>
              </a:rPr>
              <a:t>96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bit.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81200" y="2276538"/>
            <a:ext cx="6248400" cy="4135374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RAM: </a:t>
            </a:r>
            <a:r>
              <a:rPr dirty="0"/>
              <a:t>Random </a:t>
            </a:r>
            <a:r>
              <a:rPr spc="-5" dirty="0"/>
              <a:t>Access</a:t>
            </a:r>
            <a:r>
              <a:rPr spc="-70" dirty="0"/>
              <a:t> </a:t>
            </a:r>
            <a:r>
              <a:rPr spc="-5" dirty="0"/>
              <a:t>Memory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145" y="1510029"/>
            <a:ext cx="3154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Two of the chips </a:t>
            </a:r>
            <a:r>
              <a:rPr sz="1600" spc="-10" dirty="0">
                <a:latin typeface="Arial"/>
                <a:cs typeface="Arial"/>
              </a:rPr>
              <a:t>control </a:t>
            </a:r>
            <a:r>
              <a:rPr sz="1600" spc="-5" dirty="0">
                <a:latin typeface="Arial"/>
                <a:cs typeface="Arial"/>
              </a:rPr>
              <a:t>the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SIMM.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4212" y="2057400"/>
            <a:ext cx="7939024" cy="2308225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Memory packaging </a:t>
            </a:r>
            <a:r>
              <a:rPr spc="-5" dirty="0"/>
              <a:t>and</a:t>
            </a:r>
            <a:r>
              <a:rPr spc="-35" dirty="0"/>
              <a:t> </a:t>
            </a:r>
            <a:r>
              <a:rPr spc="-5" dirty="0"/>
              <a:t>types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88593" y="4658055"/>
            <a:ext cx="7258050" cy="1562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SIMM: Single </a:t>
            </a:r>
            <a:r>
              <a:rPr sz="1600" dirty="0">
                <a:latin typeface="Arial"/>
                <a:cs typeface="Arial"/>
              </a:rPr>
              <a:t>Inline </a:t>
            </a:r>
            <a:r>
              <a:rPr sz="1600" spc="-5" dirty="0">
                <a:latin typeface="Arial"/>
                <a:cs typeface="Arial"/>
              </a:rPr>
              <a:t>Memory Module - (tipical: 72 pin -- 32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bit/cycle)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DIMM: Dual Inline Memory Module - (tipical: 84 pin -- 64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bit/cycle)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1825"/>
              </a:lnSpc>
            </a:pPr>
            <a:r>
              <a:rPr sz="1600" spc="-5" dirty="0">
                <a:latin typeface="Arial"/>
                <a:cs typeface="Arial"/>
              </a:rPr>
              <a:t>In un PC se ogni SIMM /DIMM è composta da 8 moduli da 32MB ciascuno </a:t>
            </a:r>
            <a:r>
              <a:rPr sz="1600" dirty="0">
                <a:latin typeface="Arial"/>
                <a:cs typeface="Arial"/>
              </a:rPr>
              <a:t>si</a:t>
            </a:r>
            <a:r>
              <a:rPr sz="1600" spc="2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ha: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ts val="1825"/>
              </a:lnSpc>
            </a:pPr>
            <a:r>
              <a:rPr sz="1600" spc="-5" dirty="0">
                <a:latin typeface="Arial"/>
                <a:cs typeface="Arial"/>
              </a:rPr>
              <a:t>32MB x 8 Chip = 256 MB (4 SIMM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1GB)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87675" y="1769364"/>
            <a:ext cx="795020" cy="580390"/>
          </a:xfrm>
          <a:custGeom>
            <a:avLst/>
            <a:gdLst/>
            <a:ahLst/>
            <a:cxnLst/>
            <a:rect l="l" t="t" r="r" b="b"/>
            <a:pathLst>
              <a:path w="795020" h="580389">
                <a:moveTo>
                  <a:pt x="42544" y="488441"/>
                </a:moveTo>
                <a:lnTo>
                  <a:pt x="39750" y="489458"/>
                </a:lnTo>
                <a:lnTo>
                  <a:pt x="38735" y="491871"/>
                </a:lnTo>
                <a:lnTo>
                  <a:pt x="0" y="580136"/>
                </a:lnTo>
                <a:lnTo>
                  <a:pt x="16401" y="578485"/>
                </a:lnTo>
                <a:lnTo>
                  <a:pt x="10413" y="578485"/>
                </a:lnTo>
                <a:lnTo>
                  <a:pt x="4825" y="570738"/>
                </a:lnTo>
                <a:lnTo>
                  <a:pt x="18991" y="560432"/>
                </a:lnTo>
                <a:lnTo>
                  <a:pt x="47498" y="495681"/>
                </a:lnTo>
                <a:lnTo>
                  <a:pt x="48513" y="493268"/>
                </a:lnTo>
                <a:lnTo>
                  <a:pt x="47370" y="490474"/>
                </a:lnTo>
                <a:lnTo>
                  <a:pt x="42544" y="488441"/>
                </a:lnTo>
                <a:close/>
              </a:path>
              <a:path w="795020" h="580389">
                <a:moveTo>
                  <a:pt x="18991" y="560432"/>
                </a:moveTo>
                <a:lnTo>
                  <a:pt x="4825" y="570738"/>
                </a:lnTo>
                <a:lnTo>
                  <a:pt x="10413" y="578485"/>
                </a:lnTo>
                <a:lnTo>
                  <a:pt x="13207" y="576452"/>
                </a:lnTo>
                <a:lnTo>
                  <a:pt x="11937" y="576452"/>
                </a:lnTo>
                <a:lnTo>
                  <a:pt x="7112" y="569849"/>
                </a:lnTo>
                <a:lnTo>
                  <a:pt x="15206" y="569029"/>
                </a:lnTo>
                <a:lnTo>
                  <a:pt x="18991" y="560432"/>
                </a:lnTo>
                <a:close/>
              </a:path>
              <a:path w="795020" h="580389">
                <a:moveTo>
                  <a:pt x="97536" y="560705"/>
                </a:moveTo>
                <a:lnTo>
                  <a:pt x="24741" y="568063"/>
                </a:lnTo>
                <a:lnTo>
                  <a:pt x="10413" y="578485"/>
                </a:lnTo>
                <a:lnTo>
                  <a:pt x="16401" y="578485"/>
                </a:lnTo>
                <a:lnTo>
                  <a:pt x="98551" y="570230"/>
                </a:lnTo>
                <a:lnTo>
                  <a:pt x="100456" y="567816"/>
                </a:lnTo>
                <a:lnTo>
                  <a:pt x="100075" y="565276"/>
                </a:lnTo>
                <a:lnTo>
                  <a:pt x="99822" y="562610"/>
                </a:lnTo>
                <a:lnTo>
                  <a:pt x="97536" y="560705"/>
                </a:lnTo>
                <a:close/>
              </a:path>
              <a:path w="795020" h="580389">
                <a:moveTo>
                  <a:pt x="15206" y="569029"/>
                </a:moveTo>
                <a:lnTo>
                  <a:pt x="7112" y="569849"/>
                </a:lnTo>
                <a:lnTo>
                  <a:pt x="11937" y="576452"/>
                </a:lnTo>
                <a:lnTo>
                  <a:pt x="15206" y="569029"/>
                </a:lnTo>
                <a:close/>
              </a:path>
              <a:path w="795020" h="580389">
                <a:moveTo>
                  <a:pt x="24741" y="568063"/>
                </a:moveTo>
                <a:lnTo>
                  <a:pt x="15206" y="569029"/>
                </a:lnTo>
                <a:lnTo>
                  <a:pt x="11937" y="576452"/>
                </a:lnTo>
                <a:lnTo>
                  <a:pt x="13207" y="576452"/>
                </a:lnTo>
                <a:lnTo>
                  <a:pt x="24741" y="568063"/>
                </a:lnTo>
                <a:close/>
              </a:path>
              <a:path w="795020" h="580389">
                <a:moveTo>
                  <a:pt x="789304" y="0"/>
                </a:moveTo>
                <a:lnTo>
                  <a:pt x="18991" y="560432"/>
                </a:lnTo>
                <a:lnTo>
                  <a:pt x="15206" y="569029"/>
                </a:lnTo>
                <a:lnTo>
                  <a:pt x="24741" y="568063"/>
                </a:lnTo>
                <a:lnTo>
                  <a:pt x="795020" y="7747"/>
                </a:lnTo>
                <a:lnTo>
                  <a:pt x="7893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91864" y="1770379"/>
            <a:ext cx="436245" cy="579120"/>
          </a:xfrm>
          <a:custGeom>
            <a:avLst/>
            <a:gdLst/>
            <a:ahLst/>
            <a:cxnLst/>
            <a:rect l="l" t="t" r="r" b="b"/>
            <a:pathLst>
              <a:path w="436245" h="579119">
                <a:moveTo>
                  <a:pt x="348234" y="531876"/>
                </a:moveTo>
                <a:lnTo>
                  <a:pt x="345439" y="533019"/>
                </a:lnTo>
                <a:lnTo>
                  <a:pt x="344424" y="535432"/>
                </a:lnTo>
                <a:lnTo>
                  <a:pt x="343281" y="537845"/>
                </a:lnTo>
                <a:lnTo>
                  <a:pt x="344424" y="540639"/>
                </a:lnTo>
                <a:lnTo>
                  <a:pt x="435737" y="579120"/>
                </a:lnTo>
                <a:lnTo>
                  <a:pt x="435194" y="574421"/>
                </a:lnTo>
                <a:lnTo>
                  <a:pt x="426212" y="574421"/>
                </a:lnTo>
                <a:lnTo>
                  <a:pt x="415636" y="560309"/>
                </a:lnTo>
                <a:lnTo>
                  <a:pt x="348234" y="531876"/>
                </a:lnTo>
                <a:close/>
              </a:path>
              <a:path w="436245" h="579119">
                <a:moveTo>
                  <a:pt x="415636" y="560309"/>
                </a:moveTo>
                <a:lnTo>
                  <a:pt x="426212" y="574421"/>
                </a:lnTo>
                <a:lnTo>
                  <a:pt x="429260" y="572135"/>
                </a:lnTo>
                <a:lnTo>
                  <a:pt x="425323" y="572135"/>
                </a:lnTo>
                <a:lnTo>
                  <a:pt x="424379" y="563998"/>
                </a:lnTo>
                <a:lnTo>
                  <a:pt x="415636" y="560309"/>
                </a:lnTo>
                <a:close/>
              </a:path>
              <a:path w="436245" h="579119">
                <a:moveTo>
                  <a:pt x="422021" y="478917"/>
                </a:moveTo>
                <a:lnTo>
                  <a:pt x="419353" y="479171"/>
                </a:lnTo>
                <a:lnTo>
                  <a:pt x="416687" y="479552"/>
                </a:lnTo>
                <a:lnTo>
                  <a:pt x="414909" y="481838"/>
                </a:lnTo>
                <a:lnTo>
                  <a:pt x="415163" y="484505"/>
                </a:lnTo>
                <a:lnTo>
                  <a:pt x="423294" y="554641"/>
                </a:lnTo>
                <a:lnTo>
                  <a:pt x="433832" y="568706"/>
                </a:lnTo>
                <a:lnTo>
                  <a:pt x="426212" y="574421"/>
                </a:lnTo>
                <a:lnTo>
                  <a:pt x="435194" y="574421"/>
                </a:lnTo>
                <a:lnTo>
                  <a:pt x="424688" y="483362"/>
                </a:lnTo>
                <a:lnTo>
                  <a:pt x="424307" y="480822"/>
                </a:lnTo>
                <a:lnTo>
                  <a:pt x="422021" y="478917"/>
                </a:lnTo>
                <a:close/>
              </a:path>
              <a:path w="436245" h="579119">
                <a:moveTo>
                  <a:pt x="424379" y="563998"/>
                </a:moveTo>
                <a:lnTo>
                  <a:pt x="425323" y="572135"/>
                </a:lnTo>
                <a:lnTo>
                  <a:pt x="431926" y="567182"/>
                </a:lnTo>
                <a:lnTo>
                  <a:pt x="424379" y="563998"/>
                </a:lnTo>
                <a:close/>
              </a:path>
              <a:path w="436245" h="579119">
                <a:moveTo>
                  <a:pt x="423294" y="554641"/>
                </a:moveTo>
                <a:lnTo>
                  <a:pt x="424379" y="563998"/>
                </a:lnTo>
                <a:lnTo>
                  <a:pt x="431926" y="567182"/>
                </a:lnTo>
                <a:lnTo>
                  <a:pt x="425323" y="572135"/>
                </a:lnTo>
                <a:lnTo>
                  <a:pt x="429260" y="572135"/>
                </a:lnTo>
                <a:lnTo>
                  <a:pt x="433832" y="568706"/>
                </a:lnTo>
                <a:lnTo>
                  <a:pt x="423294" y="554641"/>
                </a:lnTo>
                <a:close/>
              </a:path>
              <a:path w="436245" h="579119">
                <a:moveTo>
                  <a:pt x="7747" y="0"/>
                </a:moveTo>
                <a:lnTo>
                  <a:pt x="0" y="5715"/>
                </a:lnTo>
                <a:lnTo>
                  <a:pt x="415636" y="560309"/>
                </a:lnTo>
                <a:lnTo>
                  <a:pt x="424379" y="563998"/>
                </a:lnTo>
                <a:lnTo>
                  <a:pt x="423294" y="554641"/>
                </a:lnTo>
                <a:lnTo>
                  <a:pt x="77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8362" y="3324161"/>
            <a:ext cx="7386574" cy="3129026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04215" y="1564386"/>
            <a:ext cx="7792084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All’interno di una parola di </a:t>
            </a:r>
            <a:r>
              <a:rPr sz="2000" dirty="0">
                <a:latin typeface="Arial"/>
                <a:cs typeface="Arial"/>
              </a:rPr>
              <a:t>memoria i byte possono essere </a:t>
            </a:r>
            <a:r>
              <a:rPr sz="2000" spc="-5" dirty="0">
                <a:latin typeface="Arial"/>
                <a:cs typeface="Arial"/>
              </a:rPr>
              <a:t>numerati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da sinistra </a:t>
            </a:r>
            <a:r>
              <a:rPr sz="2000" dirty="0">
                <a:latin typeface="Arial"/>
                <a:cs typeface="Arial"/>
              </a:rPr>
              <a:t>a destra (Big </a:t>
            </a:r>
            <a:r>
              <a:rPr sz="2000" spc="-5" dirty="0">
                <a:latin typeface="Arial"/>
                <a:cs typeface="Arial"/>
              </a:rPr>
              <a:t>endian </a:t>
            </a:r>
            <a:r>
              <a:rPr sz="2000" spc="-114" dirty="0">
                <a:latin typeface="Arial"/>
                <a:cs typeface="Arial"/>
              </a:rPr>
              <a:t>– </a:t>
            </a:r>
            <a:r>
              <a:rPr sz="2000" spc="-5" dirty="0">
                <a:latin typeface="Arial"/>
                <a:cs typeface="Arial"/>
              </a:rPr>
              <a:t>dal byte più </a:t>
            </a:r>
            <a:r>
              <a:rPr sz="2000" dirty="0">
                <a:latin typeface="Arial"/>
                <a:cs typeface="Arial"/>
              </a:rPr>
              <a:t>significativo </a:t>
            </a:r>
            <a:r>
              <a:rPr sz="2000" spc="-5" dirty="0">
                <a:latin typeface="Arial"/>
                <a:cs typeface="Arial"/>
              </a:rPr>
              <a:t>al </a:t>
            </a:r>
            <a:r>
              <a:rPr sz="2000" dirty="0">
                <a:latin typeface="Arial"/>
                <a:cs typeface="Arial"/>
              </a:rPr>
              <a:t>meno  </a:t>
            </a:r>
            <a:r>
              <a:rPr sz="2000" spc="-5" dirty="0">
                <a:latin typeface="Arial"/>
                <a:cs typeface="Arial"/>
              </a:rPr>
              <a:t>significativo)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da </a:t>
            </a:r>
            <a:r>
              <a:rPr sz="2000" spc="-5" dirty="0">
                <a:latin typeface="Arial"/>
                <a:cs typeface="Arial"/>
              </a:rPr>
              <a:t>destra </a:t>
            </a:r>
            <a:r>
              <a:rPr sz="2000" dirty="0">
                <a:latin typeface="Arial"/>
                <a:cs typeface="Arial"/>
              </a:rPr>
              <a:t>a sinistra (Little </a:t>
            </a:r>
            <a:r>
              <a:rPr sz="2000" spc="-5" dirty="0">
                <a:latin typeface="Arial"/>
                <a:cs typeface="Arial"/>
              </a:rPr>
              <a:t>endian </a:t>
            </a:r>
            <a:r>
              <a:rPr sz="2000" spc="-110" dirty="0">
                <a:latin typeface="Arial"/>
                <a:cs typeface="Arial"/>
              </a:rPr>
              <a:t>– </a:t>
            </a:r>
            <a:r>
              <a:rPr sz="2000" spc="-5" dirty="0">
                <a:latin typeface="Arial"/>
                <a:cs typeface="Arial"/>
              </a:rPr>
              <a:t>dal byte </a:t>
            </a:r>
            <a:r>
              <a:rPr sz="2000" dirty="0">
                <a:latin typeface="Arial"/>
                <a:cs typeface="Arial"/>
              </a:rPr>
              <a:t>meno significativo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al</a:t>
            </a:r>
            <a:endParaRPr sz="20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più </a:t>
            </a:r>
            <a:r>
              <a:rPr sz="2000" dirty="0">
                <a:latin typeface="Arial"/>
                <a:cs typeface="Arial"/>
              </a:rPr>
              <a:t>significativo)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Ordinamento dei</a:t>
            </a:r>
            <a:r>
              <a:rPr spc="-10" dirty="0"/>
              <a:t> </a:t>
            </a:r>
            <a:r>
              <a:rPr spc="-5" dirty="0"/>
              <a:t>Byte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0763" y="4401311"/>
            <a:ext cx="8784590" cy="17818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70534" indent="-457834">
              <a:lnSpc>
                <a:spcPct val="100000"/>
              </a:lnSpc>
              <a:spcBef>
                <a:spcPts val="675"/>
              </a:spcBef>
              <a:buAutoNum type="alphaLcParenBoth"/>
              <a:tabLst>
                <a:tab pos="471170" algn="l"/>
              </a:tabLst>
            </a:pPr>
            <a:r>
              <a:rPr sz="2400" spc="-5" dirty="0">
                <a:latin typeface="Arial"/>
                <a:cs typeface="Arial"/>
              </a:rPr>
              <a:t>Macchina </a:t>
            </a:r>
            <a:r>
              <a:rPr sz="2400" dirty="0">
                <a:latin typeface="Arial"/>
                <a:cs typeface="Arial"/>
              </a:rPr>
              <a:t>“big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endian”.</a:t>
            </a:r>
            <a:endParaRPr sz="2400">
              <a:latin typeface="Arial"/>
              <a:cs typeface="Arial"/>
            </a:endParaRPr>
          </a:p>
          <a:p>
            <a:pPr marL="470534" indent="-457834">
              <a:lnSpc>
                <a:spcPct val="100000"/>
              </a:lnSpc>
              <a:spcBef>
                <a:spcPts val="580"/>
              </a:spcBef>
              <a:buAutoNum type="alphaLcParenBoth"/>
              <a:tabLst>
                <a:tab pos="471170" algn="l"/>
              </a:tabLst>
            </a:pPr>
            <a:r>
              <a:rPr sz="2400" spc="-5" dirty="0">
                <a:latin typeface="Arial"/>
                <a:cs typeface="Arial"/>
              </a:rPr>
              <a:t>Macchina </a:t>
            </a:r>
            <a:r>
              <a:rPr sz="2400" dirty="0">
                <a:latin typeface="Arial"/>
                <a:cs typeface="Arial"/>
              </a:rPr>
              <a:t>“little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endian”.</a:t>
            </a:r>
            <a:endParaRPr sz="2400">
              <a:latin typeface="Arial"/>
              <a:cs typeface="Arial"/>
            </a:endParaRPr>
          </a:p>
          <a:p>
            <a:pPr marL="453390" indent="-440690">
              <a:lnSpc>
                <a:spcPct val="100000"/>
              </a:lnSpc>
              <a:spcBef>
                <a:spcPts val="575"/>
              </a:spcBef>
              <a:buAutoNum type="alphaLcParenBoth"/>
              <a:tabLst>
                <a:tab pos="454025" algn="l"/>
              </a:tabLst>
            </a:pPr>
            <a:r>
              <a:rPr sz="2400" spc="-5" dirty="0">
                <a:latin typeface="Arial"/>
                <a:cs typeface="Arial"/>
              </a:rPr>
              <a:t>RIsultati del trasferimento dati da </a:t>
            </a:r>
            <a:r>
              <a:rPr sz="2400" dirty="0">
                <a:latin typeface="Arial"/>
                <a:cs typeface="Arial"/>
              </a:rPr>
              <a:t>“big </a:t>
            </a:r>
            <a:r>
              <a:rPr sz="2400" spc="-10" dirty="0">
                <a:latin typeface="Arial"/>
                <a:cs typeface="Arial"/>
              </a:rPr>
              <a:t>endian”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“little</a:t>
            </a:r>
            <a:r>
              <a:rPr sz="2400" spc="9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endian”.</a:t>
            </a:r>
            <a:endParaRPr sz="2400">
              <a:latin typeface="Arial"/>
              <a:cs typeface="Arial"/>
            </a:endParaRPr>
          </a:p>
          <a:p>
            <a:pPr marL="470534" indent="-457834">
              <a:lnSpc>
                <a:spcPct val="100000"/>
              </a:lnSpc>
              <a:spcBef>
                <a:spcPts val="580"/>
              </a:spcBef>
              <a:buAutoNum type="alphaLcParenBoth"/>
              <a:tabLst>
                <a:tab pos="471170" algn="l"/>
              </a:tabLst>
            </a:pPr>
            <a:r>
              <a:rPr sz="2400" spc="-5" dirty="0">
                <a:latin typeface="Arial"/>
                <a:cs typeface="Arial"/>
              </a:rPr>
              <a:t>Byte-swapping di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(c).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52487" y="1674748"/>
            <a:ext cx="7280275" cy="254635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Trasferimento </a:t>
            </a:r>
            <a:r>
              <a:rPr dirty="0"/>
              <a:t>dei</a:t>
            </a:r>
            <a:r>
              <a:rPr spc="-40" dirty="0"/>
              <a:t> </a:t>
            </a:r>
            <a:r>
              <a:rPr spc="-5" dirty="0"/>
              <a:t>Byte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RAM :Random </a:t>
            </a:r>
            <a:r>
              <a:rPr spc="-5" dirty="0"/>
              <a:t>Access</a:t>
            </a:r>
            <a:r>
              <a:rPr spc="-85" dirty="0"/>
              <a:t> </a:t>
            </a:r>
            <a:r>
              <a:rPr spc="-5" dirty="0"/>
              <a:t>Memory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63550" y="5511863"/>
          <a:ext cx="4681220" cy="1188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1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4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84785">
                        <a:lnSpc>
                          <a:spcPct val="100000"/>
                        </a:lnSpc>
                      </a:pPr>
                      <a:r>
                        <a:rPr sz="1000" b="1" spc="-30" dirty="0">
                          <a:latin typeface="Arial"/>
                          <a:cs typeface="Arial"/>
                        </a:rPr>
                        <a:t>Memoria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000" b="1" spc="-40" dirty="0">
                          <a:latin typeface="Arial"/>
                          <a:cs typeface="Arial"/>
                        </a:rPr>
                        <a:t>Clock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81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22909" marR="176530" indent="-2413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b="1" spc="-25" dirty="0">
                          <a:latin typeface="Arial"/>
                          <a:cs typeface="Arial"/>
                        </a:rPr>
                        <a:t>Frequenza</a:t>
                      </a:r>
                      <a:r>
                        <a:rPr sz="10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I/O 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(FSB)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000" b="1" spc="-35" dirty="0">
                          <a:latin typeface="Arial"/>
                          <a:cs typeface="Arial"/>
                        </a:rPr>
                        <a:t>Velocità </a:t>
                      </a:r>
                      <a:r>
                        <a:rPr sz="1000" b="1" spc="-45" dirty="0">
                          <a:latin typeface="Arial"/>
                          <a:cs typeface="Arial"/>
                        </a:rPr>
                        <a:t>trasferimento</a:t>
                      </a:r>
                      <a:r>
                        <a:rPr sz="10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35" dirty="0">
                          <a:latin typeface="Arial"/>
                          <a:cs typeface="Arial"/>
                        </a:rPr>
                        <a:t>dati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81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5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DDR3 800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81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100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MHz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332740" algn="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400</a:t>
                      </a:r>
                      <a:r>
                        <a:rPr sz="10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MHz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81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800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MT/s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81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DDR3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1600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81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200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MHz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332740" algn="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800</a:t>
                      </a:r>
                      <a:r>
                        <a:rPr sz="10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MHz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81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1600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MT/s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(=1.6GT/s)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1181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58267" y="4324858"/>
            <a:ext cx="6521450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Es: </a:t>
            </a:r>
            <a:r>
              <a:rPr sz="1400" spc="-5" dirty="0">
                <a:latin typeface="Arial"/>
                <a:cs typeface="Arial"/>
              </a:rPr>
              <a:t>un sistema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con:</a:t>
            </a:r>
            <a:endParaRPr sz="1400">
              <a:latin typeface="Arial"/>
              <a:cs typeface="Arial"/>
            </a:endParaRPr>
          </a:p>
          <a:p>
            <a:pPr marL="367665" indent="-172085">
              <a:lnSpc>
                <a:spcPct val="100000"/>
              </a:lnSpc>
              <a:spcBef>
                <a:spcPts val="5"/>
              </a:spcBef>
              <a:buChar char="•"/>
              <a:tabLst>
                <a:tab pos="368300" algn="l"/>
              </a:tabLst>
            </a:pPr>
            <a:r>
              <a:rPr sz="1400" spc="-5" dirty="0">
                <a:latin typeface="Arial"/>
                <a:cs typeface="Arial"/>
              </a:rPr>
              <a:t>processore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32 bit </a:t>
            </a:r>
            <a:r>
              <a:rPr sz="1400" dirty="0">
                <a:latin typeface="Arial"/>
                <a:cs typeface="Arial"/>
              </a:rPr>
              <a:t>(4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byte);</a:t>
            </a:r>
            <a:endParaRPr sz="1400">
              <a:latin typeface="Arial"/>
              <a:cs typeface="Arial"/>
            </a:endParaRPr>
          </a:p>
          <a:p>
            <a:pPr marL="367665" indent="-172085">
              <a:lnSpc>
                <a:spcPct val="100000"/>
              </a:lnSpc>
              <a:buChar char="•"/>
              <a:tabLst>
                <a:tab pos="368300" algn="l"/>
              </a:tabLst>
            </a:pPr>
            <a:r>
              <a:rPr sz="1400" dirty="0">
                <a:latin typeface="Arial"/>
                <a:cs typeface="Arial"/>
              </a:rPr>
              <a:t>FSB a 100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MHz;</a:t>
            </a:r>
            <a:endParaRPr sz="1400">
              <a:latin typeface="Arial"/>
              <a:cs typeface="Arial"/>
            </a:endParaRPr>
          </a:p>
          <a:p>
            <a:pPr marL="367665" indent="-172085">
              <a:lnSpc>
                <a:spcPct val="100000"/>
              </a:lnSpc>
              <a:buChar char="•"/>
              <a:tabLst>
                <a:tab pos="368300" algn="l"/>
              </a:tabLst>
            </a:pPr>
            <a:r>
              <a:rPr sz="1400" dirty="0">
                <a:latin typeface="Arial"/>
                <a:cs typeface="Arial"/>
              </a:rPr>
              <a:t>4 </a:t>
            </a:r>
            <a:r>
              <a:rPr sz="1400" spc="-5" dirty="0">
                <a:latin typeface="Arial"/>
                <a:cs typeface="Arial"/>
              </a:rPr>
              <a:t>trasferimenti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ciclo;</a:t>
            </a:r>
            <a:endParaRPr sz="14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ha una banda di </a:t>
            </a:r>
            <a:r>
              <a:rPr sz="1400" dirty="0">
                <a:latin typeface="Arial"/>
                <a:cs typeface="Arial"/>
              </a:rPr>
              <a:t>4(byte) x </a:t>
            </a:r>
            <a:r>
              <a:rPr sz="1400" spc="-5" dirty="0">
                <a:latin typeface="Arial"/>
                <a:cs typeface="Arial"/>
              </a:rPr>
              <a:t>100(FSB) </a:t>
            </a:r>
            <a:r>
              <a:rPr sz="1400" dirty="0">
                <a:latin typeface="Arial"/>
                <a:cs typeface="Arial"/>
              </a:rPr>
              <a:t>x 4(tc) = </a:t>
            </a:r>
            <a:r>
              <a:rPr sz="1400" spc="-5" dirty="0">
                <a:latin typeface="Arial"/>
                <a:cs typeface="Arial"/>
              </a:rPr>
              <a:t>1600 megabyte al secondo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(MB/s).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72000" y="1484375"/>
            <a:ext cx="4529074" cy="2846324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6639" y="1522222"/>
            <a:ext cx="4307840" cy="2464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b="1" spc="-75" dirty="0">
                <a:latin typeface="Arial"/>
                <a:cs typeface="Arial"/>
              </a:rPr>
              <a:t>Front </a:t>
            </a:r>
            <a:r>
              <a:rPr sz="1600" b="1" spc="-50" dirty="0">
                <a:latin typeface="Arial"/>
                <a:cs typeface="Arial"/>
              </a:rPr>
              <a:t>Side </a:t>
            </a:r>
            <a:r>
              <a:rPr sz="1600" b="1" spc="-95" dirty="0">
                <a:latin typeface="Arial"/>
                <a:cs typeface="Arial"/>
              </a:rPr>
              <a:t>Bus</a:t>
            </a:r>
            <a:r>
              <a:rPr sz="1600" b="1" spc="2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(FSB): </a:t>
            </a:r>
            <a:r>
              <a:rPr sz="1600" dirty="0">
                <a:latin typeface="Arial"/>
                <a:cs typeface="Arial"/>
              </a:rPr>
              <a:t>trasporta </a:t>
            </a:r>
            <a:r>
              <a:rPr sz="1600" spc="-5" dirty="0">
                <a:latin typeface="Arial"/>
                <a:cs typeface="Arial"/>
              </a:rPr>
              <a:t>i dati tra </a:t>
            </a:r>
            <a:r>
              <a:rPr sz="1600" dirty="0">
                <a:latin typeface="Arial"/>
                <a:cs typeface="Arial"/>
              </a:rPr>
              <a:t>la  </a:t>
            </a:r>
            <a:r>
              <a:rPr sz="1600" spc="-10" dirty="0">
                <a:latin typeface="Arial"/>
                <a:cs typeface="Arial"/>
              </a:rPr>
              <a:t>CPU </a:t>
            </a:r>
            <a:r>
              <a:rPr sz="1600" spc="-5" dirty="0">
                <a:latin typeface="Arial"/>
                <a:cs typeface="Arial"/>
              </a:rPr>
              <a:t>e i dispositivi </a:t>
            </a:r>
            <a:r>
              <a:rPr sz="1600" spc="-10" dirty="0">
                <a:latin typeface="Arial"/>
                <a:cs typeface="Arial"/>
              </a:rPr>
              <a:t>veloci, </a:t>
            </a:r>
            <a:r>
              <a:rPr sz="1600" dirty="0">
                <a:latin typeface="Arial"/>
                <a:cs typeface="Arial"/>
              </a:rPr>
              <a:t>tra </a:t>
            </a:r>
            <a:r>
              <a:rPr sz="1600" spc="-5" dirty="0">
                <a:latin typeface="Arial"/>
                <a:cs typeface="Arial"/>
              </a:rPr>
              <a:t>cui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RAM, </a:t>
            </a:r>
            <a:r>
              <a:rPr sz="1600" dirty="0">
                <a:latin typeface="Arial"/>
                <a:cs typeface="Arial"/>
              </a:rPr>
              <a:t>L3$,  la </a:t>
            </a:r>
            <a:r>
              <a:rPr sz="1600" spc="-5" dirty="0">
                <a:latin typeface="Arial"/>
                <a:cs typeface="Arial"/>
              </a:rPr>
              <a:t>memoria della scheda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video.</a:t>
            </a:r>
            <a:endParaRPr sz="1600">
              <a:latin typeface="Arial"/>
              <a:cs typeface="Arial"/>
            </a:endParaRPr>
          </a:p>
          <a:p>
            <a:pPr marL="12700" marR="5715" algn="just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La banda (o throughput) del FSB viene  </a:t>
            </a:r>
            <a:r>
              <a:rPr sz="1600" spc="-10" dirty="0">
                <a:latin typeface="Arial"/>
                <a:cs typeface="Arial"/>
              </a:rPr>
              <a:t>determinata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moltiplicando:</a:t>
            </a:r>
            <a:endParaRPr sz="1600">
              <a:latin typeface="Arial"/>
              <a:cs typeface="Arial"/>
            </a:endParaRPr>
          </a:p>
          <a:p>
            <a:pPr marL="367665" indent="-172085">
              <a:lnSpc>
                <a:spcPct val="100000"/>
              </a:lnSpc>
              <a:buChar char="•"/>
              <a:tabLst>
                <a:tab pos="368300" algn="l"/>
              </a:tabLst>
            </a:pPr>
            <a:r>
              <a:rPr sz="1600" spc="-5" dirty="0">
                <a:latin typeface="Arial"/>
                <a:cs typeface="Arial"/>
              </a:rPr>
              <a:t>i byte delle </a:t>
            </a:r>
            <a:r>
              <a:rPr sz="1600" spc="-10" dirty="0">
                <a:latin typeface="Arial"/>
                <a:cs typeface="Arial"/>
              </a:rPr>
              <a:t>word </a:t>
            </a:r>
            <a:r>
              <a:rPr sz="1600" spc="-5" dirty="0">
                <a:latin typeface="Arial"/>
                <a:cs typeface="Arial"/>
              </a:rPr>
              <a:t>(parole) del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processore</a:t>
            </a:r>
            <a:endParaRPr sz="1600">
              <a:latin typeface="Arial"/>
              <a:cs typeface="Arial"/>
            </a:endParaRPr>
          </a:p>
          <a:p>
            <a:pPr marL="367665" marR="7620" indent="-172085">
              <a:lnSpc>
                <a:spcPct val="100000"/>
              </a:lnSpc>
              <a:buChar char="•"/>
              <a:tabLst>
                <a:tab pos="368300" algn="l"/>
              </a:tabLst>
            </a:pP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frequenza di clock (cicli </a:t>
            </a:r>
            <a:r>
              <a:rPr sz="1600" spc="-10" dirty="0">
                <a:latin typeface="Arial"/>
                <a:cs typeface="Arial"/>
              </a:rPr>
              <a:t>al secondo) </a:t>
            </a:r>
            <a:r>
              <a:rPr sz="1600" spc="-5" dirty="0">
                <a:latin typeface="Arial"/>
                <a:cs typeface="Arial"/>
              </a:rPr>
              <a:t>del  BUS</a:t>
            </a:r>
            <a:endParaRPr sz="1600">
              <a:latin typeface="Arial"/>
              <a:cs typeface="Arial"/>
            </a:endParaRPr>
          </a:p>
          <a:p>
            <a:pPr marL="367665" marR="7620" indent="-172085">
              <a:lnSpc>
                <a:spcPct val="100000"/>
              </a:lnSpc>
              <a:buChar char="•"/>
              <a:tabLst>
                <a:tab pos="368300" algn="l"/>
              </a:tabLst>
            </a:pPr>
            <a:r>
              <a:rPr sz="1600" spc="-10" dirty="0">
                <a:latin typeface="Arial"/>
                <a:cs typeface="Arial"/>
              </a:rPr>
              <a:t>il numero </a:t>
            </a:r>
            <a:r>
              <a:rPr sz="1600" spc="-5" dirty="0">
                <a:latin typeface="Arial"/>
                <a:cs typeface="Arial"/>
              </a:rPr>
              <a:t>di data </a:t>
            </a:r>
            <a:r>
              <a:rPr sz="1600" dirty="0">
                <a:latin typeface="Arial"/>
                <a:cs typeface="Arial"/>
              </a:rPr>
              <a:t>transfer </a:t>
            </a:r>
            <a:r>
              <a:rPr sz="1600" spc="-5" dirty="0">
                <a:latin typeface="Arial"/>
                <a:cs typeface="Arial"/>
              </a:rPr>
              <a:t>del </a:t>
            </a:r>
            <a:r>
              <a:rPr sz="1600" dirty="0">
                <a:latin typeface="Arial"/>
                <a:cs typeface="Arial"/>
              </a:rPr>
              <a:t>BUS </a:t>
            </a:r>
            <a:r>
              <a:rPr sz="1600" spc="-5" dirty="0">
                <a:latin typeface="Arial"/>
                <a:cs typeface="Arial"/>
              </a:rPr>
              <a:t>ad ogni  </a:t>
            </a:r>
            <a:r>
              <a:rPr sz="1600" dirty="0">
                <a:latin typeface="Arial"/>
                <a:cs typeface="Arial"/>
              </a:rPr>
              <a:t>ciclo.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27569" y="2924175"/>
            <a:ext cx="733425" cy="1515110"/>
          </a:xfrm>
          <a:custGeom>
            <a:avLst/>
            <a:gdLst/>
            <a:ahLst/>
            <a:cxnLst/>
            <a:rect l="l" t="t" r="r" b="b"/>
            <a:pathLst>
              <a:path w="733425" h="1515110">
                <a:moveTo>
                  <a:pt x="16338" y="17000"/>
                </a:moveTo>
                <a:lnTo>
                  <a:pt x="15551" y="26390"/>
                </a:lnTo>
                <a:lnTo>
                  <a:pt x="724661" y="1514983"/>
                </a:lnTo>
                <a:lnTo>
                  <a:pt x="733298" y="1510792"/>
                </a:lnTo>
                <a:lnTo>
                  <a:pt x="24202" y="22357"/>
                </a:lnTo>
                <a:lnTo>
                  <a:pt x="16338" y="17000"/>
                </a:lnTo>
                <a:close/>
              </a:path>
              <a:path w="733425" h="1515110">
                <a:moveTo>
                  <a:pt x="8254" y="0"/>
                </a:moveTo>
                <a:lnTo>
                  <a:pt x="181" y="96774"/>
                </a:lnTo>
                <a:lnTo>
                  <a:pt x="0" y="98678"/>
                </a:lnTo>
                <a:lnTo>
                  <a:pt x="1904" y="100964"/>
                </a:lnTo>
                <a:lnTo>
                  <a:pt x="4572" y="101219"/>
                </a:lnTo>
                <a:lnTo>
                  <a:pt x="7238" y="101346"/>
                </a:lnTo>
                <a:lnTo>
                  <a:pt x="9525" y="99440"/>
                </a:lnTo>
                <a:lnTo>
                  <a:pt x="9651" y="96774"/>
                </a:lnTo>
                <a:lnTo>
                  <a:pt x="15551" y="26390"/>
                </a:lnTo>
                <a:lnTo>
                  <a:pt x="8000" y="10540"/>
                </a:lnTo>
                <a:lnTo>
                  <a:pt x="16636" y="6476"/>
                </a:lnTo>
                <a:lnTo>
                  <a:pt x="17765" y="6476"/>
                </a:lnTo>
                <a:lnTo>
                  <a:pt x="8254" y="0"/>
                </a:lnTo>
                <a:close/>
              </a:path>
              <a:path w="733425" h="1515110">
                <a:moveTo>
                  <a:pt x="17765" y="6476"/>
                </a:moveTo>
                <a:lnTo>
                  <a:pt x="16636" y="6476"/>
                </a:lnTo>
                <a:lnTo>
                  <a:pt x="24202" y="22357"/>
                </a:lnTo>
                <a:lnTo>
                  <a:pt x="82550" y="62102"/>
                </a:lnTo>
                <a:lnTo>
                  <a:pt x="84708" y="63626"/>
                </a:lnTo>
                <a:lnTo>
                  <a:pt x="87629" y="62991"/>
                </a:lnTo>
                <a:lnTo>
                  <a:pt x="90677" y="58674"/>
                </a:lnTo>
                <a:lnTo>
                  <a:pt x="90043" y="55752"/>
                </a:lnTo>
                <a:lnTo>
                  <a:pt x="87883" y="54228"/>
                </a:lnTo>
                <a:lnTo>
                  <a:pt x="17765" y="6476"/>
                </a:lnTo>
                <a:close/>
              </a:path>
              <a:path w="733425" h="1515110">
                <a:moveTo>
                  <a:pt x="16636" y="6476"/>
                </a:moveTo>
                <a:lnTo>
                  <a:pt x="8000" y="10540"/>
                </a:lnTo>
                <a:lnTo>
                  <a:pt x="15551" y="26390"/>
                </a:lnTo>
                <a:lnTo>
                  <a:pt x="16338" y="17000"/>
                </a:lnTo>
                <a:lnTo>
                  <a:pt x="9651" y="12446"/>
                </a:lnTo>
                <a:lnTo>
                  <a:pt x="17018" y="8889"/>
                </a:lnTo>
                <a:lnTo>
                  <a:pt x="17786" y="8889"/>
                </a:lnTo>
                <a:lnTo>
                  <a:pt x="16636" y="6476"/>
                </a:lnTo>
                <a:close/>
              </a:path>
              <a:path w="733425" h="1515110">
                <a:moveTo>
                  <a:pt x="17786" y="8889"/>
                </a:moveTo>
                <a:lnTo>
                  <a:pt x="17018" y="8889"/>
                </a:lnTo>
                <a:lnTo>
                  <a:pt x="16338" y="17000"/>
                </a:lnTo>
                <a:lnTo>
                  <a:pt x="24202" y="22357"/>
                </a:lnTo>
                <a:lnTo>
                  <a:pt x="17786" y="8889"/>
                </a:lnTo>
                <a:close/>
              </a:path>
              <a:path w="733425" h="1515110">
                <a:moveTo>
                  <a:pt x="17018" y="8889"/>
                </a:moveTo>
                <a:lnTo>
                  <a:pt x="9651" y="12446"/>
                </a:lnTo>
                <a:lnTo>
                  <a:pt x="16338" y="17000"/>
                </a:lnTo>
                <a:lnTo>
                  <a:pt x="17018" y="8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649082" y="4457151"/>
            <a:ext cx="67818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-30" dirty="0">
                <a:latin typeface="Malgun Gothic"/>
                <a:cs typeface="Malgun Gothic"/>
              </a:rPr>
              <a:t>ch</a:t>
            </a:r>
            <a:r>
              <a:rPr sz="1650" i="1" spc="-10" dirty="0">
                <a:latin typeface="Malgun Gothic"/>
                <a:cs typeface="Malgun Gothic"/>
              </a:rPr>
              <a:t>i</a:t>
            </a:r>
            <a:r>
              <a:rPr sz="1650" i="1" spc="-35" dirty="0">
                <a:latin typeface="Malgun Gothic"/>
                <a:cs typeface="Malgun Gothic"/>
              </a:rPr>
              <a:t>p</a:t>
            </a:r>
            <a:r>
              <a:rPr sz="1650" i="1" spc="-20" dirty="0">
                <a:latin typeface="Malgun Gothic"/>
                <a:cs typeface="Malgun Gothic"/>
              </a:rPr>
              <a:t>s</a:t>
            </a:r>
            <a:r>
              <a:rPr sz="1650" i="1" spc="-30" dirty="0">
                <a:latin typeface="Malgun Gothic"/>
                <a:cs typeface="Malgun Gothic"/>
              </a:rPr>
              <a:t>et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72225" y="5589587"/>
            <a:ext cx="1656080" cy="64643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2075" marR="182880">
              <a:lnSpc>
                <a:spcPct val="100000"/>
              </a:lnSpc>
              <a:spcBef>
                <a:spcPts val="320"/>
              </a:spcBef>
            </a:pPr>
            <a:r>
              <a:rPr sz="1200" dirty="0">
                <a:latin typeface="Arial"/>
                <a:cs typeface="Arial"/>
              </a:rPr>
              <a:t>Intel core </a:t>
            </a:r>
            <a:r>
              <a:rPr sz="1200" spc="-5" dirty="0">
                <a:latin typeface="Arial"/>
                <a:cs typeface="Arial"/>
              </a:rPr>
              <a:t>i5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4.8GT/s  </a:t>
            </a:r>
            <a:r>
              <a:rPr sz="1200" spc="-5" dirty="0">
                <a:latin typeface="Arial"/>
                <a:cs typeface="Arial"/>
              </a:rPr>
              <a:t>(trasferimenti </a:t>
            </a:r>
            <a:r>
              <a:rPr sz="1200" dirty="0">
                <a:latin typeface="Arial"/>
                <a:cs typeface="Arial"/>
              </a:rPr>
              <a:t>al  </a:t>
            </a:r>
            <a:r>
              <a:rPr sz="1200" spc="-5" dirty="0">
                <a:latin typeface="Arial"/>
                <a:cs typeface="Arial"/>
              </a:rPr>
              <a:t>secondo)!!!!!!!!!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96840" y="6339838"/>
            <a:ext cx="3947160" cy="461772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4647" y="6344411"/>
            <a:ext cx="3959352" cy="512064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257800" y="6381750"/>
            <a:ext cx="3851275" cy="338455"/>
          </a:xfrm>
          <a:prstGeom prst="rect">
            <a:avLst/>
          </a:prstGeom>
          <a:solidFill>
            <a:srgbClr val="333399"/>
          </a:solidFill>
          <a:ln w="38100">
            <a:solidFill>
              <a:srgbClr val="FFFFFF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30"/>
              </a:spcBef>
            </a:pPr>
            <a:r>
              <a:rPr sz="1600" b="1" i="1" spc="-10" dirty="0">
                <a:solidFill>
                  <a:srgbClr val="FFFFFF"/>
                </a:solidFill>
                <a:latin typeface="Arial"/>
                <a:cs typeface="Arial"/>
              </a:rPr>
              <a:t>Necessità </a:t>
            </a:r>
            <a:r>
              <a:rPr sz="1600" b="1" i="1" spc="-5" dirty="0">
                <a:solidFill>
                  <a:srgbClr val="FFFFFF"/>
                </a:solidFill>
                <a:latin typeface="Arial"/>
                <a:cs typeface="Arial"/>
              </a:rPr>
              <a:t>di </a:t>
            </a:r>
            <a:r>
              <a:rPr sz="1600" b="1" i="1" spc="-10" dirty="0">
                <a:solidFill>
                  <a:srgbClr val="FFFFFF"/>
                </a:solidFill>
                <a:latin typeface="Arial"/>
                <a:cs typeface="Arial"/>
              </a:rPr>
              <a:t>una </a:t>
            </a:r>
            <a:r>
              <a:rPr sz="1600" b="1" i="1" spc="-5" dirty="0">
                <a:solidFill>
                  <a:srgbClr val="FFFFFF"/>
                </a:solidFill>
                <a:latin typeface="Arial"/>
                <a:cs typeface="Arial"/>
              </a:rPr>
              <a:t>memoria più</a:t>
            </a:r>
            <a:r>
              <a:rPr sz="1600" b="1" i="1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FFFFFF"/>
                </a:solidFill>
                <a:latin typeface="Arial"/>
                <a:cs typeface="Arial"/>
              </a:rPr>
              <a:t>veloce!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46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5098107"/>
            <a:ext cx="5720715" cy="126301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4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Vincoli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tecnologici:</a:t>
            </a:r>
            <a:endParaRPr sz="160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65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latin typeface="Arial"/>
                <a:cs typeface="Arial"/>
              </a:rPr>
              <a:t>Tempo di </a:t>
            </a:r>
            <a:r>
              <a:rPr sz="1600" dirty="0">
                <a:latin typeface="Arial"/>
                <a:cs typeface="Arial"/>
              </a:rPr>
              <a:t>accesso </a:t>
            </a:r>
            <a:r>
              <a:rPr sz="1600" spc="-5" dirty="0">
                <a:latin typeface="Arial"/>
                <a:cs typeface="Arial"/>
              </a:rPr>
              <a:t>più breve, maggior costo per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bit</a:t>
            </a:r>
            <a:endParaRPr sz="160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38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latin typeface="Arial"/>
                <a:cs typeface="Arial"/>
              </a:rPr>
              <a:t>Maggiore capacità, maggiore tempo di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accesso</a:t>
            </a:r>
            <a:endParaRPr sz="160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38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latin typeface="Arial"/>
                <a:cs typeface="Arial"/>
              </a:rPr>
              <a:t>Maggiore capacità, minore costo per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bit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8926" y="3429000"/>
            <a:ext cx="1945005" cy="1440180"/>
          </a:xfrm>
          <a:custGeom>
            <a:avLst/>
            <a:gdLst/>
            <a:ahLst/>
            <a:cxnLst/>
            <a:rect l="l" t="t" r="r" b="b"/>
            <a:pathLst>
              <a:path w="1945004" h="1440179">
                <a:moveTo>
                  <a:pt x="0" y="1439799"/>
                </a:moveTo>
                <a:lnTo>
                  <a:pt x="972312" y="0"/>
                </a:lnTo>
                <a:lnTo>
                  <a:pt x="1944624" y="1439799"/>
                </a:lnTo>
                <a:lnTo>
                  <a:pt x="0" y="14397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La</a:t>
            </a:r>
            <a:r>
              <a:rPr spc="-5" dirty="0"/>
              <a:t> </a:t>
            </a:r>
            <a:r>
              <a:rPr dirty="0"/>
              <a:t>Memoria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5940" y="1579143"/>
            <a:ext cx="6260465" cy="211201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Parametri:</a:t>
            </a:r>
            <a:endParaRPr sz="160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39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latin typeface="Arial"/>
                <a:cs typeface="Arial"/>
              </a:rPr>
              <a:t>Dimensione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(grande)</a:t>
            </a:r>
            <a:endParaRPr sz="160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38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latin typeface="Arial"/>
                <a:cs typeface="Arial"/>
              </a:rPr>
              <a:t>Velocità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(elevata)</a:t>
            </a:r>
            <a:endParaRPr sz="160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38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latin typeface="Arial"/>
                <a:cs typeface="Arial"/>
              </a:rPr>
              <a:t>Costo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(piccolo)</a:t>
            </a:r>
            <a:endParaRPr sz="16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latin typeface="Arial"/>
                <a:cs typeface="Arial"/>
              </a:rPr>
              <a:t>Parametri sono in contrasto tra</a:t>
            </a:r>
            <a:r>
              <a:rPr sz="1600" b="1" spc="9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loro!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650" i="1" spc="-35" dirty="0">
                <a:latin typeface="Malgun Gothic"/>
                <a:cs typeface="Malgun Gothic"/>
              </a:rPr>
              <a:t>TRADE</a:t>
            </a:r>
            <a:r>
              <a:rPr sz="1650" i="1" spc="-20" dirty="0">
                <a:latin typeface="Malgun Gothic"/>
                <a:cs typeface="Malgun Gothic"/>
              </a:rPr>
              <a:t>-</a:t>
            </a:r>
            <a:r>
              <a:rPr sz="1650" i="1" spc="-40" dirty="0">
                <a:latin typeface="Malgun Gothic"/>
                <a:cs typeface="Malgun Gothic"/>
              </a:rPr>
              <a:t>OFF</a:t>
            </a:r>
            <a:endParaRPr sz="165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97240" y="6303390"/>
            <a:ext cx="19812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5" dirty="0">
                <a:latin typeface="Arial"/>
                <a:cs typeface="Arial"/>
              </a:rPr>
              <a:t>47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6765" y="4895088"/>
            <a:ext cx="97536" cy="199644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6765" y="5151069"/>
            <a:ext cx="97536" cy="199948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6765" y="5407456"/>
            <a:ext cx="97536" cy="199644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6765" y="5663488"/>
            <a:ext cx="97536" cy="199644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4065" y="1883156"/>
            <a:ext cx="3648710" cy="420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7195" marR="306705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417195" algn="l"/>
                <a:tab pos="417830" algn="l"/>
              </a:tabLst>
            </a:pPr>
            <a:r>
              <a:rPr sz="1400" spc="-5" dirty="0">
                <a:latin typeface="Arial"/>
                <a:cs typeface="Arial"/>
              </a:rPr>
              <a:t>Uso organizzato </a:t>
            </a:r>
            <a:r>
              <a:rPr sz="1400" dirty="0">
                <a:latin typeface="Arial"/>
                <a:cs typeface="Arial"/>
              </a:rPr>
              <a:t>e integrato di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diversi  dispositivi </a:t>
            </a:r>
            <a:r>
              <a:rPr sz="1400" dirty="0">
                <a:latin typeface="Arial"/>
                <a:cs typeface="Arial"/>
              </a:rPr>
              <a:t>di </a:t>
            </a:r>
            <a:r>
              <a:rPr sz="1400" spc="-5" dirty="0">
                <a:latin typeface="Arial"/>
                <a:cs typeface="Arial"/>
              </a:rPr>
              <a:t>memoria </a:t>
            </a:r>
            <a:r>
              <a:rPr sz="1400" dirty="0">
                <a:latin typeface="Arial"/>
                <a:cs typeface="Arial"/>
              </a:rPr>
              <a:t>con </a:t>
            </a:r>
            <a:r>
              <a:rPr sz="1400" spc="-5" dirty="0">
                <a:latin typeface="Arial"/>
                <a:cs typeface="Arial"/>
              </a:rPr>
              <a:t>diverse  caratteristiche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417195" indent="-342900">
              <a:lnSpc>
                <a:spcPct val="100000"/>
              </a:lnSpc>
              <a:buChar char="•"/>
              <a:tabLst>
                <a:tab pos="417195" algn="l"/>
                <a:tab pos="417830" algn="l"/>
              </a:tabLst>
            </a:pPr>
            <a:r>
              <a:rPr sz="1400" dirty="0">
                <a:latin typeface="Arial"/>
                <a:cs typeface="Arial"/>
              </a:rPr>
              <a:t>Consente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di:</a:t>
            </a:r>
            <a:endParaRPr sz="1400">
              <a:latin typeface="Arial"/>
              <a:cs typeface="Arial"/>
            </a:endParaRPr>
          </a:p>
          <a:p>
            <a:pPr marL="818515" lvl="1" indent="-287020">
              <a:lnSpc>
                <a:spcPct val="100000"/>
              </a:lnSpc>
              <a:spcBef>
                <a:spcPts val="340"/>
              </a:spcBef>
              <a:buChar char="–"/>
              <a:tabLst>
                <a:tab pos="817880" algn="l"/>
                <a:tab pos="819150" algn="l"/>
              </a:tabLst>
            </a:pPr>
            <a:r>
              <a:rPr sz="1400" dirty="0">
                <a:latin typeface="Arial"/>
                <a:cs typeface="Arial"/>
              </a:rPr>
              <a:t>diminuire il costo totale per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bit</a:t>
            </a:r>
            <a:endParaRPr sz="1400">
              <a:latin typeface="Arial"/>
              <a:cs typeface="Arial"/>
            </a:endParaRPr>
          </a:p>
          <a:p>
            <a:pPr marL="818515" lvl="1" indent="-287020">
              <a:lnSpc>
                <a:spcPct val="100000"/>
              </a:lnSpc>
              <a:spcBef>
                <a:spcPts val="335"/>
              </a:spcBef>
              <a:buChar char="–"/>
              <a:tabLst>
                <a:tab pos="817880" algn="l"/>
                <a:tab pos="819150" algn="l"/>
              </a:tabLst>
            </a:pPr>
            <a:r>
              <a:rPr sz="1400" dirty="0">
                <a:latin typeface="Arial"/>
                <a:cs typeface="Arial"/>
              </a:rPr>
              <a:t>aumentare la capacità del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sistema</a:t>
            </a:r>
            <a:endParaRPr sz="1400">
              <a:latin typeface="Arial"/>
              <a:cs typeface="Arial"/>
            </a:endParaRPr>
          </a:p>
          <a:p>
            <a:pPr marL="818515" lvl="1" indent="-287020">
              <a:lnSpc>
                <a:spcPct val="100000"/>
              </a:lnSpc>
              <a:spcBef>
                <a:spcPts val="340"/>
              </a:spcBef>
              <a:buChar char="–"/>
              <a:tabLst>
                <a:tab pos="817880" algn="l"/>
                <a:tab pos="819150" algn="l"/>
              </a:tabLst>
            </a:pPr>
            <a:r>
              <a:rPr sz="1400" dirty="0">
                <a:latin typeface="Arial"/>
                <a:cs typeface="Arial"/>
              </a:rPr>
              <a:t>contenere i tempi medi di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accesso</a:t>
            </a:r>
            <a:endParaRPr sz="1400">
              <a:latin typeface="Arial"/>
              <a:cs typeface="Arial"/>
            </a:endParaRPr>
          </a:p>
          <a:p>
            <a:pPr marL="818515" marR="5080" lvl="1" indent="-287020">
              <a:lnSpc>
                <a:spcPct val="100000"/>
              </a:lnSpc>
              <a:spcBef>
                <a:spcPts val="335"/>
              </a:spcBef>
              <a:buChar char="–"/>
              <a:tabLst>
                <a:tab pos="817880" algn="l"/>
                <a:tab pos="819150" algn="l"/>
              </a:tabLst>
            </a:pPr>
            <a:r>
              <a:rPr sz="1400" dirty="0">
                <a:latin typeface="Arial"/>
                <a:cs typeface="Arial"/>
              </a:rPr>
              <a:t>diminuire la frequenza di accesso</a:t>
            </a:r>
            <a:r>
              <a:rPr sz="1400" spc="-2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ai  </a:t>
            </a:r>
            <a:r>
              <a:rPr sz="1400" spc="-5" dirty="0">
                <a:latin typeface="Arial"/>
                <a:cs typeface="Arial"/>
              </a:rPr>
              <a:t>dispositivi </a:t>
            </a:r>
            <a:r>
              <a:rPr sz="1400" dirty="0">
                <a:latin typeface="Arial"/>
                <a:cs typeface="Arial"/>
              </a:rPr>
              <a:t>più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lenti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Times New Roman"/>
              <a:cs typeface="Times New Roman"/>
            </a:endParaRPr>
          </a:p>
          <a:p>
            <a:pPr marL="355600" marR="1012825" indent="-342900">
              <a:lnSpc>
                <a:spcPct val="120000"/>
              </a:lnSpc>
            </a:pPr>
            <a:r>
              <a:rPr sz="1400" spc="-5" dirty="0">
                <a:latin typeface="Arial"/>
                <a:cs typeface="Arial"/>
              </a:rPr>
              <a:t>Scendendo nella gerarchia:  Diminuisce </a:t>
            </a:r>
            <a:r>
              <a:rPr sz="1400" dirty="0">
                <a:latin typeface="Arial"/>
                <a:cs typeface="Arial"/>
              </a:rPr>
              <a:t>il costo </a:t>
            </a:r>
            <a:r>
              <a:rPr sz="1400" spc="-5" dirty="0">
                <a:latin typeface="Arial"/>
                <a:cs typeface="Arial"/>
              </a:rPr>
              <a:t>per bit  Aumenta </a:t>
            </a:r>
            <a:r>
              <a:rPr sz="1400" dirty="0">
                <a:latin typeface="Arial"/>
                <a:cs typeface="Arial"/>
              </a:rPr>
              <a:t>la </a:t>
            </a:r>
            <a:r>
              <a:rPr sz="1400" spc="-5" dirty="0">
                <a:latin typeface="Arial"/>
                <a:cs typeface="Arial"/>
              </a:rPr>
              <a:t>capacità  Aumenta </a:t>
            </a:r>
            <a:r>
              <a:rPr sz="1400" dirty="0">
                <a:latin typeface="Arial"/>
                <a:cs typeface="Arial"/>
              </a:rPr>
              <a:t>il </a:t>
            </a:r>
            <a:r>
              <a:rPr sz="1400" spc="-5" dirty="0">
                <a:latin typeface="Arial"/>
                <a:cs typeface="Arial"/>
              </a:rPr>
              <a:t>tempo di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accesso</a:t>
            </a:r>
            <a:endParaRPr sz="1400">
              <a:latin typeface="Arial"/>
              <a:cs typeface="Arial"/>
            </a:endParaRPr>
          </a:p>
          <a:p>
            <a:pPr marL="355600" marR="42545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Arial"/>
                <a:cs typeface="Arial"/>
              </a:rPr>
              <a:t>Diminuisce </a:t>
            </a:r>
            <a:r>
              <a:rPr sz="1400" spc="-10" dirty="0">
                <a:latin typeface="Arial"/>
                <a:cs typeface="Arial"/>
              </a:rPr>
              <a:t>la frequenza </a:t>
            </a:r>
            <a:r>
              <a:rPr sz="1400" spc="-5" dirty="0">
                <a:latin typeface="Arial"/>
                <a:cs typeface="Arial"/>
              </a:rPr>
              <a:t>di accesso  del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processore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14825" y="1679575"/>
            <a:ext cx="4360799" cy="484505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Gerarchie delle</a:t>
            </a:r>
            <a:r>
              <a:rPr spc="-60" dirty="0"/>
              <a:t> </a:t>
            </a:r>
            <a:r>
              <a:rPr spc="-5" dirty="0"/>
              <a:t>Memorie</a:t>
            </a:r>
          </a:p>
          <a:p>
            <a:pPr marL="158115">
              <a:lnSpc>
                <a:spcPct val="100000"/>
              </a:lnSpc>
              <a:spcBef>
                <a:spcPts val="10"/>
              </a:spcBef>
            </a:pPr>
            <a:r>
              <a:rPr sz="1450" b="0" i="1" spc="-25" dirty="0">
                <a:latin typeface="Arial"/>
                <a:cs typeface="Arial"/>
              </a:rPr>
              <a:t>Soluzione alla inconciliabilità dei </a:t>
            </a:r>
            <a:r>
              <a:rPr sz="1450" b="0" i="1" spc="-20" dirty="0">
                <a:latin typeface="Arial"/>
                <a:cs typeface="Arial"/>
              </a:rPr>
              <a:t>tre</a:t>
            </a:r>
            <a:r>
              <a:rPr sz="1450" b="0" i="1" spc="-105" dirty="0">
                <a:latin typeface="Arial"/>
                <a:cs typeface="Arial"/>
              </a:rPr>
              <a:t> </a:t>
            </a:r>
            <a:r>
              <a:rPr sz="1450" b="0" i="1" spc="-30" dirty="0">
                <a:latin typeface="Arial"/>
                <a:cs typeface="Arial"/>
              </a:rPr>
              <a:t>parametri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48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Gerarchie delle</a:t>
            </a:r>
            <a:r>
              <a:rPr spc="-60" dirty="0"/>
              <a:t> </a:t>
            </a:r>
            <a:r>
              <a:rPr spc="-5" dirty="0"/>
              <a:t>Memorie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47028" y="44271"/>
            <a:ext cx="23895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Georgia"/>
                <a:cs typeface="Georgia"/>
              </a:rPr>
              <a:t>Dr.Ing. </a:t>
            </a:r>
            <a:r>
              <a:rPr sz="1600" i="1" spc="-10" dirty="0">
                <a:latin typeface="Georgia"/>
                <a:cs typeface="Georgia"/>
              </a:rPr>
              <a:t>Donato</a:t>
            </a:r>
            <a:r>
              <a:rPr sz="1600" i="1" spc="30" dirty="0">
                <a:latin typeface="Georgia"/>
                <a:cs typeface="Georgia"/>
              </a:rPr>
              <a:t> </a:t>
            </a:r>
            <a:r>
              <a:rPr sz="1600" i="1" spc="-5" dirty="0">
                <a:latin typeface="Georgia"/>
                <a:cs typeface="Georgia"/>
              </a:rPr>
              <a:t>Impedovo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87450" y="3500437"/>
            <a:ext cx="6775450" cy="268605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9350" y="6217920"/>
            <a:ext cx="6851650" cy="0"/>
          </a:xfrm>
          <a:custGeom>
            <a:avLst/>
            <a:gdLst/>
            <a:ahLst/>
            <a:cxnLst/>
            <a:rect l="l" t="t" r="r" b="b"/>
            <a:pathLst>
              <a:path w="6851650">
                <a:moveTo>
                  <a:pt x="0" y="0"/>
                </a:moveTo>
                <a:lnTo>
                  <a:pt x="6851650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55700" y="3474720"/>
            <a:ext cx="0" cy="2736850"/>
          </a:xfrm>
          <a:custGeom>
            <a:avLst/>
            <a:gdLst/>
            <a:ahLst/>
            <a:cxnLst/>
            <a:rect l="l" t="t" r="r" b="b"/>
            <a:pathLst>
              <a:path h="2736850">
                <a:moveTo>
                  <a:pt x="0" y="0"/>
                </a:moveTo>
                <a:lnTo>
                  <a:pt x="0" y="273685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49350" y="3468370"/>
            <a:ext cx="6851650" cy="0"/>
          </a:xfrm>
          <a:custGeom>
            <a:avLst/>
            <a:gdLst/>
            <a:ahLst/>
            <a:cxnLst/>
            <a:rect l="l" t="t" r="r" b="b"/>
            <a:pathLst>
              <a:path w="6851650">
                <a:moveTo>
                  <a:pt x="0" y="0"/>
                </a:moveTo>
                <a:lnTo>
                  <a:pt x="6851650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94650" y="3474973"/>
            <a:ext cx="0" cy="2737485"/>
          </a:xfrm>
          <a:custGeom>
            <a:avLst/>
            <a:gdLst/>
            <a:ahLst/>
            <a:cxnLst/>
            <a:rect l="l" t="t" r="r" b="b"/>
            <a:pathLst>
              <a:path h="2737485">
                <a:moveTo>
                  <a:pt x="0" y="0"/>
                </a:moveTo>
                <a:lnTo>
                  <a:pt x="0" y="2736913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74750" y="6192520"/>
            <a:ext cx="6800850" cy="0"/>
          </a:xfrm>
          <a:custGeom>
            <a:avLst/>
            <a:gdLst/>
            <a:ahLst/>
            <a:cxnLst/>
            <a:rect l="l" t="t" r="r" b="b"/>
            <a:pathLst>
              <a:path w="6800850">
                <a:moveTo>
                  <a:pt x="0" y="0"/>
                </a:moveTo>
                <a:lnTo>
                  <a:pt x="6800850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81100" y="3500120"/>
            <a:ext cx="0" cy="2686050"/>
          </a:xfrm>
          <a:custGeom>
            <a:avLst/>
            <a:gdLst/>
            <a:ahLst/>
            <a:cxnLst/>
            <a:rect l="l" t="t" r="r" b="b"/>
            <a:pathLst>
              <a:path h="2686050">
                <a:moveTo>
                  <a:pt x="0" y="0"/>
                </a:moveTo>
                <a:lnTo>
                  <a:pt x="0" y="268605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74750" y="3493770"/>
            <a:ext cx="6800850" cy="0"/>
          </a:xfrm>
          <a:custGeom>
            <a:avLst/>
            <a:gdLst/>
            <a:ahLst/>
            <a:cxnLst/>
            <a:rect l="l" t="t" r="r" b="b"/>
            <a:pathLst>
              <a:path w="6800850">
                <a:moveTo>
                  <a:pt x="0" y="0"/>
                </a:moveTo>
                <a:lnTo>
                  <a:pt x="6800850" y="0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69250" y="3500373"/>
            <a:ext cx="0" cy="2686685"/>
          </a:xfrm>
          <a:custGeom>
            <a:avLst/>
            <a:gdLst/>
            <a:ahLst/>
            <a:cxnLst/>
            <a:rect l="l" t="t" r="r" b="b"/>
            <a:pathLst>
              <a:path h="2686685">
                <a:moveTo>
                  <a:pt x="0" y="0"/>
                </a:moveTo>
                <a:lnTo>
                  <a:pt x="0" y="2686113"/>
                </a:lnTo>
              </a:path>
            </a:pathLst>
          </a:custGeom>
          <a:ln w="127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042987" y="1557350"/>
          <a:ext cx="7450451" cy="14256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5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09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90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36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Memoria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874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Standard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874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Clock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874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Frequenza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442595">
                        <a:lnSpc>
                          <a:spcPct val="100000"/>
                        </a:lnSpc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I/O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834" marR="120650" indent="-34290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Velocità</a:t>
                      </a:r>
                      <a:r>
                        <a:rPr sz="10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trasferimento  dati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Banda</a:t>
                      </a:r>
                      <a:r>
                        <a:rPr sz="10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per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471170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canale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Banda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dual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551180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channel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6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DDR3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800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6400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100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MHz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400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MHz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48514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800</a:t>
                      </a:r>
                      <a:r>
                        <a:rPr sz="10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MT/s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3558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6,4</a:t>
                      </a:r>
                      <a:r>
                        <a:rPr sz="10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GB/s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8354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12,8</a:t>
                      </a:r>
                      <a:r>
                        <a:rPr sz="10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GB/s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23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DDR3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1066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8500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133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MHz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533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MHz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450215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1066</a:t>
                      </a:r>
                      <a:r>
                        <a:rPr sz="10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MT/s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35585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8,5</a:t>
                      </a:r>
                      <a:r>
                        <a:rPr sz="10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GB/s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8354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17,0</a:t>
                      </a:r>
                      <a:r>
                        <a:rPr sz="10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GB/s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42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DDR3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1333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10600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166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MHz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667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MHz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450215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1333</a:t>
                      </a:r>
                      <a:r>
                        <a:rPr sz="10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MT/s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0066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10,6</a:t>
                      </a:r>
                      <a:r>
                        <a:rPr sz="10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GB/s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8354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21,2</a:t>
                      </a:r>
                      <a:r>
                        <a:rPr sz="10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GB/s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2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DDR3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1600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12800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200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MHz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800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MHz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45021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1600</a:t>
                      </a:r>
                      <a:r>
                        <a:rPr sz="10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MT/s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00660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12,8</a:t>
                      </a:r>
                      <a:r>
                        <a:rPr sz="10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GB/s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83540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25,6</a:t>
                      </a:r>
                      <a:r>
                        <a:rPr sz="10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GB/s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49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Memoria </a:t>
            </a:r>
            <a:r>
              <a:rPr dirty="0"/>
              <a:t>CACHE -</a:t>
            </a:r>
            <a:r>
              <a:rPr spc="-25" dirty="0"/>
              <a:t> </a:t>
            </a:r>
            <a:r>
              <a:rPr dirty="0"/>
              <a:t>$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7344" y="3776726"/>
            <a:ext cx="128015" cy="256031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7344" y="4380229"/>
            <a:ext cx="128015" cy="256031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7344" y="4709490"/>
            <a:ext cx="128015" cy="256336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77544" y="3741166"/>
            <a:ext cx="7564120" cy="150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Contiene </a:t>
            </a:r>
            <a:r>
              <a:rPr sz="1800" dirty="0">
                <a:latin typeface="Arial"/>
                <a:cs typeface="Arial"/>
              </a:rPr>
              <a:t>i </a:t>
            </a:r>
            <a:r>
              <a:rPr sz="1800" spc="-5" dirty="0">
                <a:latin typeface="Arial"/>
                <a:cs typeface="Arial"/>
              </a:rPr>
              <a:t>dati di utilizzo più ricorrente in modo </a:t>
            </a:r>
            <a:r>
              <a:rPr sz="1800" dirty="0">
                <a:latin typeface="Arial"/>
                <a:cs typeface="Arial"/>
              </a:rPr>
              <a:t>che </a:t>
            </a:r>
            <a:r>
              <a:rPr sz="1800" spc="-5" dirty="0">
                <a:latin typeface="Arial"/>
                <a:cs typeface="Arial"/>
              </a:rPr>
              <a:t>il processore </a:t>
            </a:r>
            <a:r>
              <a:rPr sz="1800" dirty="0">
                <a:latin typeface="Arial"/>
                <a:cs typeface="Arial"/>
              </a:rPr>
              <a:t>non </a:t>
            </a:r>
            <a:r>
              <a:rPr sz="1800" spc="-5" dirty="0">
                <a:latin typeface="Arial"/>
                <a:cs typeface="Arial"/>
              </a:rPr>
              <a:t>li  </a:t>
            </a:r>
            <a:r>
              <a:rPr sz="1800" spc="-10" dirty="0">
                <a:latin typeface="Arial"/>
                <a:cs typeface="Arial"/>
              </a:rPr>
              <a:t>debba </a:t>
            </a:r>
            <a:r>
              <a:rPr sz="1800" spc="-5" dirty="0">
                <a:latin typeface="Arial"/>
                <a:cs typeface="Arial"/>
              </a:rPr>
              <a:t>cercare </a:t>
            </a:r>
            <a:r>
              <a:rPr sz="1800" spc="-10" dirty="0">
                <a:latin typeface="Arial"/>
                <a:cs typeface="Arial"/>
              </a:rPr>
              <a:t>nelle </a:t>
            </a:r>
            <a:r>
              <a:rPr sz="1800" spc="-5" dirty="0">
                <a:latin typeface="Arial"/>
                <a:cs typeface="Arial"/>
              </a:rPr>
              <a:t>aree </a:t>
            </a:r>
            <a:r>
              <a:rPr sz="1800" spc="-10" dirty="0">
                <a:latin typeface="Arial"/>
                <a:cs typeface="Arial"/>
              </a:rPr>
              <a:t>della </a:t>
            </a:r>
            <a:r>
              <a:rPr sz="1800" spc="-5" dirty="0">
                <a:latin typeface="Arial"/>
                <a:cs typeface="Arial"/>
              </a:rPr>
              <a:t>memoria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centrale.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Arial"/>
                <a:cs typeface="Arial"/>
              </a:rPr>
              <a:t>Memoria ad accesso molto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veloce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Arial"/>
                <a:cs typeface="Arial"/>
              </a:rPr>
              <a:t>Serve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compensare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la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differenza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velocità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accesso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trasferimento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dei </a:t>
            </a:r>
            <a:r>
              <a:rPr sz="1800" spc="-5" dirty="0">
                <a:latin typeface="Arial"/>
                <a:cs typeface="Arial"/>
              </a:rPr>
              <a:t>dati </a:t>
            </a:r>
            <a:r>
              <a:rPr sz="1800" dirty="0">
                <a:latin typeface="Arial"/>
                <a:cs typeface="Arial"/>
              </a:rPr>
              <a:t>tra </a:t>
            </a:r>
            <a:r>
              <a:rPr sz="1800" spc="-5" dirty="0">
                <a:latin typeface="Arial"/>
                <a:cs typeface="Arial"/>
              </a:rPr>
              <a:t>la CPU 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5" dirty="0">
                <a:latin typeface="Arial"/>
                <a:cs typeface="Arial"/>
              </a:rPr>
              <a:t>la memoria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92275" y="1557400"/>
            <a:ext cx="6480175" cy="20970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3439" y="5451347"/>
            <a:ext cx="7869935" cy="925068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7532" y="5440679"/>
            <a:ext cx="7813548" cy="999744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0112" y="5478462"/>
            <a:ext cx="7775575" cy="830262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00112" y="5478462"/>
            <a:ext cx="7775575" cy="830580"/>
          </a:xfrm>
          <a:prstGeom prst="rect">
            <a:avLst/>
          </a:prstGeom>
          <a:ln w="9525">
            <a:solidFill>
              <a:srgbClr val="292988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0"/>
              </a:spcBef>
            </a:pPr>
            <a:r>
              <a:rPr sz="1600" i="1" spc="-10" dirty="0">
                <a:latin typeface="Arial"/>
                <a:cs typeface="Arial"/>
              </a:rPr>
              <a:t>Osservazione:</a:t>
            </a:r>
            <a:endParaRPr sz="1600">
              <a:latin typeface="Arial"/>
              <a:cs typeface="Arial"/>
            </a:endParaRPr>
          </a:p>
          <a:p>
            <a:pPr marL="91440" marR="251460">
              <a:lnSpc>
                <a:spcPct val="100000"/>
              </a:lnSpc>
            </a:pPr>
            <a:r>
              <a:rPr sz="1600" i="1" spc="-5" dirty="0">
                <a:latin typeface="Arial"/>
                <a:cs typeface="Arial"/>
              </a:rPr>
              <a:t>Il buon </a:t>
            </a:r>
            <a:r>
              <a:rPr sz="1600" i="1" spc="-10" dirty="0">
                <a:latin typeface="Arial"/>
                <a:cs typeface="Arial"/>
              </a:rPr>
              <a:t>funzionamento </a:t>
            </a:r>
            <a:r>
              <a:rPr sz="1600" i="1" spc="-5" dirty="0">
                <a:latin typeface="Arial"/>
                <a:cs typeface="Arial"/>
              </a:rPr>
              <a:t>della cache deriva dalla capacità del sistema nel mantenere  in essa le </a:t>
            </a:r>
            <a:r>
              <a:rPr sz="1600" i="1" spc="-10" dirty="0">
                <a:latin typeface="Arial"/>
                <a:cs typeface="Arial"/>
              </a:rPr>
              <a:t>informazioni </a:t>
            </a:r>
            <a:r>
              <a:rPr sz="1600" i="1" spc="-5" dirty="0">
                <a:latin typeface="Arial"/>
                <a:cs typeface="Arial"/>
              </a:rPr>
              <a:t>che saranno</a:t>
            </a:r>
            <a:r>
              <a:rPr sz="1600" i="1" spc="9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necessarie.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3600" y="6273800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214122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Macchina di </a:t>
            </a:r>
            <a:r>
              <a:rPr dirty="0"/>
              <a:t>Von </a:t>
            </a:r>
            <a:r>
              <a:rPr spc="-5" dirty="0"/>
              <a:t>Neuman  </a:t>
            </a:r>
            <a:r>
              <a:rPr dirty="0"/>
              <a:t>(estesa)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71550" y="1916112"/>
            <a:ext cx="7040626" cy="381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163" y="1457959"/>
            <a:ext cx="8373109" cy="5074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56210" indent="-343535">
              <a:lnSpc>
                <a:spcPct val="100000"/>
              </a:lnSpc>
              <a:spcBef>
                <a:spcPts val="100"/>
              </a:spcBef>
            </a:pPr>
            <a:r>
              <a:rPr sz="2400" b="1" spc="-120" dirty="0">
                <a:latin typeface="Arial"/>
                <a:cs typeface="Arial"/>
              </a:rPr>
              <a:t>Principio </a:t>
            </a:r>
            <a:r>
              <a:rPr sz="2400" b="1" spc="-130" dirty="0">
                <a:latin typeface="Arial"/>
                <a:cs typeface="Arial"/>
              </a:rPr>
              <a:t>di </a:t>
            </a:r>
            <a:r>
              <a:rPr sz="2400" b="1" spc="-100" dirty="0">
                <a:latin typeface="Arial"/>
                <a:cs typeface="Arial"/>
              </a:rPr>
              <a:t>Località </a:t>
            </a:r>
            <a:r>
              <a:rPr sz="2400" b="1" spc="-60" dirty="0">
                <a:latin typeface="Arial"/>
                <a:cs typeface="Arial"/>
              </a:rPr>
              <a:t>(spaziale): </a:t>
            </a:r>
            <a:r>
              <a:rPr sz="2400" dirty="0">
                <a:latin typeface="Arial"/>
                <a:cs typeface="Arial"/>
              </a:rPr>
              <a:t>se </a:t>
            </a:r>
            <a:r>
              <a:rPr sz="2400" spc="-5" dirty="0">
                <a:latin typeface="Arial"/>
                <a:cs typeface="Arial"/>
              </a:rPr>
              <a:t>in un certo istante </a:t>
            </a:r>
            <a:r>
              <a:rPr sz="2400" dirty="0">
                <a:latin typeface="Arial"/>
                <a:cs typeface="Arial"/>
              </a:rPr>
              <a:t>viene  </a:t>
            </a:r>
            <a:r>
              <a:rPr sz="2400" spc="-5" dirty="0">
                <a:latin typeface="Arial"/>
                <a:cs typeface="Arial"/>
              </a:rPr>
              <a:t>referenziato un indirizzo di </a:t>
            </a:r>
            <a:r>
              <a:rPr sz="2400" dirty="0">
                <a:latin typeface="Arial"/>
                <a:cs typeface="Arial"/>
              </a:rPr>
              <a:t>memoria è </a:t>
            </a:r>
            <a:r>
              <a:rPr sz="2400" spc="-5" dirty="0">
                <a:latin typeface="Arial"/>
                <a:cs typeface="Arial"/>
              </a:rPr>
              <a:t>altamente probabile  </a:t>
            </a:r>
            <a:r>
              <a:rPr sz="2400" dirty="0">
                <a:latin typeface="Arial"/>
                <a:cs typeface="Arial"/>
              </a:rPr>
              <a:t>che </a:t>
            </a:r>
            <a:r>
              <a:rPr sz="2400" spc="-5" dirty="0">
                <a:latin typeface="Arial"/>
                <a:cs typeface="Arial"/>
              </a:rPr>
              <a:t>in istanti immediatamente successivi possano </a:t>
            </a:r>
            <a:r>
              <a:rPr sz="2400" dirty="0">
                <a:latin typeface="Arial"/>
                <a:cs typeface="Arial"/>
              </a:rPr>
              <a:t>venire  </a:t>
            </a:r>
            <a:r>
              <a:rPr sz="2400" spc="-5" dirty="0">
                <a:latin typeface="Arial"/>
                <a:cs typeface="Arial"/>
              </a:rPr>
              <a:t>referenziati indirizzi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vicini.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</a:pPr>
            <a:r>
              <a:rPr sz="2400" b="1" spc="-120" dirty="0">
                <a:latin typeface="Arial"/>
                <a:cs typeface="Arial"/>
              </a:rPr>
              <a:t>Principio </a:t>
            </a:r>
            <a:r>
              <a:rPr sz="2400" b="1" spc="-130" dirty="0">
                <a:latin typeface="Arial"/>
                <a:cs typeface="Arial"/>
              </a:rPr>
              <a:t>di </a:t>
            </a:r>
            <a:r>
              <a:rPr sz="2400" b="1" spc="-100" dirty="0">
                <a:latin typeface="Arial"/>
                <a:cs typeface="Arial"/>
              </a:rPr>
              <a:t>Località </a:t>
            </a:r>
            <a:r>
              <a:rPr sz="2400" b="1" spc="-80" dirty="0">
                <a:latin typeface="Arial"/>
                <a:cs typeface="Arial"/>
              </a:rPr>
              <a:t>(temporale): </a:t>
            </a:r>
            <a:r>
              <a:rPr sz="2400" dirty="0">
                <a:latin typeface="Arial"/>
                <a:cs typeface="Arial"/>
              </a:rPr>
              <a:t>se </a:t>
            </a:r>
            <a:r>
              <a:rPr sz="2400" spc="-5" dirty="0">
                <a:latin typeface="Arial"/>
                <a:cs typeface="Arial"/>
              </a:rPr>
              <a:t>in un certo istante viene  referenziato un indirizzo di </a:t>
            </a:r>
            <a:r>
              <a:rPr sz="2400" dirty="0">
                <a:latin typeface="Arial"/>
                <a:cs typeface="Arial"/>
              </a:rPr>
              <a:t>memoria è </a:t>
            </a:r>
            <a:r>
              <a:rPr sz="2400" spc="-5" dirty="0">
                <a:latin typeface="Arial"/>
                <a:cs typeface="Arial"/>
              </a:rPr>
              <a:t>altamente probabile  </a:t>
            </a:r>
            <a:r>
              <a:rPr sz="2400" dirty="0">
                <a:latin typeface="Arial"/>
                <a:cs typeface="Arial"/>
              </a:rPr>
              <a:t>che </a:t>
            </a:r>
            <a:r>
              <a:rPr sz="2400" spc="-5" dirty="0">
                <a:latin typeface="Arial"/>
                <a:cs typeface="Arial"/>
              </a:rPr>
              <a:t>in istanti immediatamente successivi lo stesso indirizzo  possa essere nuovamente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referenziato.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459105" marR="31115" indent="-269875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I </a:t>
            </a:r>
            <a:r>
              <a:rPr sz="2400" b="1" spc="-110" dirty="0">
                <a:latin typeface="Arial"/>
                <a:cs typeface="Arial"/>
              </a:rPr>
              <a:t>riferimenti </a:t>
            </a:r>
            <a:r>
              <a:rPr sz="2400" b="1" spc="-70" dirty="0">
                <a:latin typeface="Arial"/>
                <a:cs typeface="Arial"/>
              </a:rPr>
              <a:t>alla </a:t>
            </a:r>
            <a:r>
              <a:rPr sz="2400" b="1" spc="-95" dirty="0">
                <a:latin typeface="Arial"/>
                <a:cs typeface="Arial"/>
              </a:rPr>
              <a:t>memoria </a:t>
            </a:r>
            <a:r>
              <a:rPr sz="2400" b="1" spc="-105" dirty="0">
                <a:latin typeface="Arial"/>
                <a:cs typeface="Arial"/>
              </a:rPr>
              <a:t>fatti </a:t>
            </a:r>
            <a:r>
              <a:rPr sz="2400" b="1" spc="-135" dirty="0">
                <a:latin typeface="Arial"/>
                <a:cs typeface="Arial"/>
              </a:rPr>
              <a:t>in </a:t>
            </a:r>
            <a:r>
              <a:rPr sz="2400" b="1" spc="-130" dirty="0">
                <a:latin typeface="Arial"/>
                <a:cs typeface="Arial"/>
              </a:rPr>
              <a:t>un </a:t>
            </a:r>
            <a:r>
              <a:rPr sz="2400" b="1" spc="-80" dirty="0">
                <a:latin typeface="Arial"/>
                <a:cs typeface="Arial"/>
              </a:rPr>
              <a:t>breve </a:t>
            </a:r>
            <a:r>
              <a:rPr sz="2400" b="1" spc="-110" dirty="0">
                <a:latin typeface="Arial"/>
                <a:cs typeface="Arial"/>
              </a:rPr>
              <a:t>intervallo </a:t>
            </a:r>
            <a:r>
              <a:rPr sz="2400" b="1" spc="-130" dirty="0">
                <a:latin typeface="Arial"/>
                <a:cs typeface="Arial"/>
              </a:rPr>
              <a:t>di </a:t>
            </a:r>
            <a:r>
              <a:rPr sz="2400" b="1" spc="-105" dirty="0">
                <a:latin typeface="Arial"/>
                <a:cs typeface="Arial"/>
              </a:rPr>
              <a:t>tempo  </a:t>
            </a:r>
            <a:r>
              <a:rPr sz="2400" b="1" spc="-110" dirty="0">
                <a:latin typeface="Arial"/>
                <a:cs typeface="Arial"/>
              </a:rPr>
              <a:t>tendono </a:t>
            </a:r>
            <a:r>
              <a:rPr sz="2400" b="1" spc="-65" dirty="0">
                <a:latin typeface="Arial"/>
                <a:cs typeface="Arial"/>
              </a:rPr>
              <a:t>ad </a:t>
            </a:r>
            <a:r>
              <a:rPr sz="2400" b="1" spc="-80" dirty="0">
                <a:latin typeface="Arial"/>
                <a:cs typeface="Arial"/>
              </a:rPr>
              <a:t>utilizzare </a:t>
            </a:r>
            <a:r>
              <a:rPr sz="2400" b="1" spc="-135" dirty="0">
                <a:latin typeface="Arial"/>
                <a:cs typeface="Arial"/>
              </a:rPr>
              <a:t>solo </a:t>
            </a:r>
            <a:r>
              <a:rPr sz="2400" b="1" spc="-85" dirty="0">
                <a:latin typeface="Arial"/>
                <a:cs typeface="Arial"/>
              </a:rPr>
              <a:t>una </a:t>
            </a:r>
            <a:r>
              <a:rPr sz="2400" b="1" spc="-114" dirty="0">
                <a:latin typeface="Arial"/>
                <a:cs typeface="Arial"/>
              </a:rPr>
              <a:t>piccola </a:t>
            </a:r>
            <a:r>
              <a:rPr sz="2400" b="1" spc="-75" dirty="0">
                <a:latin typeface="Arial"/>
                <a:cs typeface="Arial"/>
              </a:rPr>
              <a:t>parte </a:t>
            </a:r>
            <a:r>
              <a:rPr sz="2400" b="1" spc="-80" dirty="0">
                <a:latin typeface="Arial"/>
                <a:cs typeface="Arial"/>
              </a:rPr>
              <a:t>della</a:t>
            </a:r>
            <a:r>
              <a:rPr sz="2400" b="1" spc="475" dirty="0">
                <a:latin typeface="Arial"/>
                <a:cs typeface="Arial"/>
              </a:rPr>
              <a:t> </a:t>
            </a:r>
            <a:r>
              <a:rPr sz="2400" b="1" spc="-95" dirty="0">
                <a:latin typeface="Arial"/>
                <a:cs typeface="Arial"/>
              </a:rPr>
              <a:t>memoria</a:t>
            </a:r>
            <a:endParaRPr sz="2400">
              <a:latin typeface="Arial"/>
              <a:cs typeface="Arial"/>
            </a:endParaRPr>
          </a:p>
          <a:p>
            <a:pPr marL="423545" algn="ctr">
              <a:lnSpc>
                <a:spcPct val="100000"/>
              </a:lnSpc>
              <a:spcBef>
                <a:spcPts val="5"/>
              </a:spcBef>
            </a:pPr>
            <a:r>
              <a:rPr sz="2400" b="1" spc="-85" dirty="0">
                <a:latin typeface="Arial"/>
                <a:cs typeface="Arial"/>
              </a:rPr>
              <a:t>totale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Memoria </a:t>
            </a:r>
            <a:r>
              <a:rPr dirty="0"/>
              <a:t>CACHE -</a:t>
            </a:r>
            <a:r>
              <a:rPr spc="-25" dirty="0"/>
              <a:t> </a:t>
            </a:r>
            <a:r>
              <a:rPr dirty="0"/>
              <a:t>$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Motivazioni </a:t>
            </a:r>
            <a:r>
              <a:rPr dirty="0"/>
              <a:t>per la CACHE -</a:t>
            </a:r>
            <a:r>
              <a:rPr spc="-5" dirty="0"/>
              <a:t> </a:t>
            </a:r>
            <a:r>
              <a:rPr dirty="0"/>
              <a:t>$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7140" y="1653032"/>
            <a:ext cx="7760970" cy="4860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6639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tutti </a:t>
            </a:r>
            <a:r>
              <a:rPr sz="1800" dirty="0">
                <a:latin typeface="Arial"/>
                <a:cs typeface="Arial"/>
              </a:rPr>
              <a:t>i </a:t>
            </a:r>
            <a:r>
              <a:rPr sz="1800" spc="-5" dirty="0">
                <a:latin typeface="Arial"/>
                <a:cs typeface="Arial"/>
              </a:rPr>
              <a:t>cicli di istruzione il processore accede alla memoria </a:t>
            </a:r>
            <a:r>
              <a:rPr sz="1800" spc="-10" dirty="0">
                <a:latin typeface="Arial"/>
                <a:cs typeface="Arial"/>
              </a:rPr>
              <a:t>principale  </a:t>
            </a:r>
            <a:r>
              <a:rPr sz="1800" spc="-5" dirty="0">
                <a:latin typeface="Arial"/>
                <a:cs typeface="Arial"/>
              </a:rPr>
              <a:t>almeno una volta (prelievo dell’istruzione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IF)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La velocità del processore </a:t>
            </a:r>
            <a:r>
              <a:rPr sz="1800" dirty="0">
                <a:latin typeface="Arial"/>
                <a:cs typeface="Arial"/>
              </a:rPr>
              <a:t>è </a:t>
            </a:r>
            <a:r>
              <a:rPr sz="1800" spc="-5" dirty="0">
                <a:latin typeface="Arial"/>
                <a:cs typeface="Arial"/>
              </a:rPr>
              <a:t>limitata </a:t>
            </a:r>
            <a:r>
              <a:rPr sz="1800" spc="-10" dirty="0">
                <a:latin typeface="Arial"/>
                <a:cs typeface="Arial"/>
              </a:rPr>
              <a:t>dalla </a:t>
            </a:r>
            <a:r>
              <a:rPr sz="1800" spc="-5" dirty="0">
                <a:latin typeface="Arial"/>
                <a:cs typeface="Arial"/>
              </a:rPr>
              <a:t>velocità </a:t>
            </a:r>
            <a:r>
              <a:rPr sz="1800" spc="-10" dirty="0">
                <a:latin typeface="Arial"/>
                <a:cs typeface="Arial"/>
              </a:rPr>
              <a:t>della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memoria</a:t>
            </a:r>
            <a:endParaRPr sz="1800">
              <a:latin typeface="Arial"/>
              <a:cs typeface="Arial"/>
            </a:endParaRPr>
          </a:p>
          <a:p>
            <a:pPr marL="355600" marR="347980" indent="-342900">
              <a:lnSpc>
                <a:spcPct val="100000"/>
              </a:lnSpc>
              <a:spcBef>
                <a:spcPts val="43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La velocità </a:t>
            </a:r>
            <a:r>
              <a:rPr sz="1800" spc="-10" dirty="0">
                <a:latin typeface="Arial"/>
                <a:cs typeface="Arial"/>
              </a:rPr>
              <a:t>della </a:t>
            </a:r>
            <a:r>
              <a:rPr sz="1800" spc="-5" dirty="0">
                <a:latin typeface="Arial"/>
                <a:cs typeface="Arial"/>
              </a:rPr>
              <a:t>memoria centrale (per </a:t>
            </a:r>
            <a:r>
              <a:rPr sz="1800" dirty="0">
                <a:latin typeface="Arial"/>
                <a:cs typeface="Arial"/>
              </a:rPr>
              <a:t>motivi </a:t>
            </a:r>
            <a:r>
              <a:rPr sz="1800" spc="-5" dirty="0">
                <a:latin typeface="Arial"/>
                <a:cs typeface="Arial"/>
              </a:rPr>
              <a:t>tecnici e/o economici) </a:t>
            </a:r>
            <a:r>
              <a:rPr sz="1800" dirty="0">
                <a:latin typeface="Arial"/>
                <a:cs typeface="Arial"/>
              </a:rPr>
              <a:t>è  </a:t>
            </a:r>
            <a:r>
              <a:rPr sz="1800" spc="-5" dirty="0">
                <a:latin typeface="Arial"/>
                <a:cs typeface="Arial"/>
              </a:rPr>
              <a:t>minore di </a:t>
            </a:r>
            <a:r>
              <a:rPr sz="1800" spc="-10" dirty="0">
                <a:latin typeface="Arial"/>
                <a:cs typeface="Arial"/>
              </a:rPr>
              <a:t>quella </a:t>
            </a:r>
            <a:r>
              <a:rPr sz="1800" spc="-5" dirty="0">
                <a:latin typeface="Arial"/>
                <a:cs typeface="Arial"/>
              </a:rPr>
              <a:t>del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processore</a:t>
            </a:r>
            <a:endParaRPr sz="1800">
              <a:latin typeface="Arial"/>
              <a:cs typeface="Arial"/>
            </a:endParaRPr>
          </a:p>
          <a:p>
            <a:pPr marL="355600" marR="692150" indent="-342900">
              <a:lnSpc>
                <a:spcPct val="100000"/>
              </a:lnSpc>
              <a:spcBef>
                <a:spcPts val="434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Sfruttando il </a:t>
            </a:r>
            <a:r>
              <a:rPr sz="1800" spc="-10" dirty="0">
                <a:latin typeface="Arial"/>
                <a:cs typeface="Arial"/>
              </a:rPr>
              <a:t>principio </a:t>
            </a:r>
            <a:r>
              <a:rPr sz="1800" spc="-5" dirty="0">
                <a:latin typeface="Arial"/>
                <a:cs typeface="Arial"/>
              </a:rPr>
              <a:t>di località </a:t>
            </a:r>
            <a:r>
              <a:rPr sz="1800" dirty="0">
                <a:latin typeface="Arial"/>
                <a:cs typeface="Arial"/>
              </a:rPr>
              <a:t>si </a:t>
            </a:r>
            <a:r>
              <a:rPr sz="1800" spc="-5" dirty="0">
                <a:latin typeface="Arial"/>
                <a:cs typeface="Arial"/>
              </a:rPr>
              <a:t>inserisce una memoria piccola </a:t>
            </a:r>
            <a:r>
              <a:rPr sz="1800" dirty="0">
                <a:latin typeface="Arial"/>
                <a:cs typeface="Arial"/>
              </a:rPr>
              <a:t>e  </a:t>
            </a:r>
            <a:r>
              <a:rPr sz="1800" spc="-5" dirty="0">
                <a:latin typeface="Arial"/>
                <a:cs typeface="Arial"/>
              </a:rPr>
              <a:t>veloce </a:t>
            </a:r>
            <a:r>
              <a:rPr sz="1800" dirty="0">
                <a:latin typeface="Arial"/>
                <a:cs typeface="Arial"/>
              </a:rPr>
              <a:t>(la </a:t>
            </a:r>
            <a:r>
              <a:rPr sz="1800" spc="-5" dirty="0">
                <a:latin typeface="Arial"/>
                <a:cs typeface="Arial"/>
              </a:rPr>
              <a:t>cache) </a:t>
            </a:r>
            <a:r>
              <a:rPr sz="1800" dirty="0">
                <a:latin typeface="Arial"/>
                <a:cs typeface="Arial"/>
              </a:rPr>
              <a:t>fra </a:t>
            </a:r>
            <a:r>
              <a:rPr sz="1800" spc="-5" dirty="0">
                <a:latin typeface="Arial"/>
                <a:cs typeface="Arial"/>
              </a:rPr>
              <a:t>processore 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5" dirty="0">
                <a:latin typeface="Arial"/>
                <a:cs typeface="Arial"/>
              </a:rPr>
              <a:t>memoria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centrale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Obiettivo</a:t>
            </a:r>
            <a:endParaRPr sz="1800">
              <a:latin typeface="Arial"/>
              <a:cs typeface="Arial"/>
            </a:endParaRPr>
          </a:p>
          <a:p>
            <a:pPr marL="1155700" marR="1061720" lvl="1" indent="-228600">
              <a:lnSpc>
                <a:spcPct val="100000"/>
              </a:lnSpc>
              <a:spcBef>
                <a:spcPts val="434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Arial"/>
                <a:cs typeface="Arial"/>
              </a:rPr>
              <a:t>fornire una memoria </a:t>
            </a:r>
            <a:r>
              <a:rPr sz="1800" dirty="0">
                <a:latin typeface="Arial"/>
                <a:cs typeface="Arial"/>
              </a:rPr>
              <a:t>con </a:t>
            </a:r>
            <a:r>
              <a:rPr sz="1800" spc="-5" dirty="0">
                <a:latin typeface="Arial"/>
                <a:cs typeface="Arial"/>
              </a:rPr>
              <a:t>velocità prossima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quella </a:t>
            </a:r>
            <a:r>
              <a:rPr sz="1800" spc="-5" dirty="0">
                <a:latin typeface="Arial"/>
                <a:cs typeface="Arial"/>
              </a:rPr>
              <a:t>del  processore</a:t>
            </a:r>
            <a:endParaRPr sz="1800">
              <a:latin typeface="Arial"/>
              <a:cs typeface="Arial"/>
            </a:endParaRPr>
          </a:p>
          <a:p>
            <a:pPr marL="1155700" marR="133350" lvl="1" indent="-228600">
              <a:lnSpc>
                <a:spcPct val="100000"/>
              </a:lnSpc>
              <a:spcBef>
                <a:spcPts val="43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Arial"/>
                <a:cs typeface="Arial"/>
              </a:rPr>
              <a:t>disporre di una </a:t>
            </a:r>
            <a:r>
              <a:rPr sz="1800" spc="-10" dirty="0">
                <a:latin typeface="Arial"/>
                <a:cs typeface="Arial"/>
              </a:rPr>
              <a:t>quantità </a:t>
            </a:r>
            <a:r>
              <a:rPr sz="1800" spc="-5" dirty="0">
                <a:latin typeface="Arial"/>
                <a:cs typeface="Arial"/>
              </a:rPr>
              <a:t>di spazio sufficiente per non rallentare il  processore</a:t>
            </a:r>
            <a:endParaRPr sz="180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434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Arial"/>
                <a:cs typeface="Arial"/>
              </a:rPr>
              <a:t>contenere </a:t>
            </a:r>
            <a:r>
              <a:rPr sz="1800" dirty="0">
                <a:latin typeface="Arial"/>
                <a:cs typeface="Arial"/>
              </a:rPr>
              <a:t>i costi </a:t>
            </a:r>
            <a:r>
              <a:rPr sz="1800" spc="-10" dirty="0">
                <a:latin typeface="Arial"/>
                <a:cs typeface="Arial"/>
              </a:rPr>
              <a:t>delle </a:t>
            </a:r>
            <a:r>
              <a:rPr sz="1800" spc="-5" dirty="0">
                <a:latin typeface="Arial"/>
                <a:cs typeface="Arial"/>
              </a:rPr>
              <a:t>memorie del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sistema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Contenuto:</a:t>
            </a:r>
            <a:endParaRPr sz="180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434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Arial"/>
                <a:cs typeface="Arial"/>
              </a:rPr>
              <a:t>una copia di una porzione </a:t>
            </a:r>
            <a:r>
              <a:rPr sz="1800" spc="-10" dirty="0">
                <a:latin typeface="Arial"/>
                <a:cs typeface="Arial"/>
              </a:rPr>
              <a:t>della </a:t>
            </a:r>
            <a:r>
              <a:rPr sz="1800" spc="-5" dirty="0">
                <a:latin typeface="Arial"/>
                <a:cs typeface="Arial"/>
              </a:rPr>
              <a:t>memoria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centrale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Arial"/>
                <a:cs typeface="Arial"/>
              </a:rPr>
              <a:t>51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81251" y="1503425"/>
            <a:ext cx="4994275" cy="5021199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Lettura da </a:t>
            </a:r>
            <a:r>
              <a:rPr spc="-5" dirty="0"/>
              <a:t>CACHE </a:t>
            </a:r>
            <a:r>
              <a:rPr dirty="0"/>
              <a:t>-</a:t>
            </a:r>
            <a:r>
              <a:rPr spc="-50" dirty="0"/>
              <a:t> </a:t>
            </a:r>
            <a:r>
              <a:rPr dirty="0"/>
              <a:t>$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8416" y="1605533"/>
            <a:ext cx="8183245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93700" indent="-3429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Se </a:t>
            </a:r>
            <a:r>
              <a:rPr sz="2000" spc="-5" dirty="0">
                <a:latin typeface="Arial"/>
                <a:cs typeface="Arial"/>
              </a:rPr>
              <a:t>durante un piccolo intervallo di tempo una parola </a:t>
            </a:r>
            <a:r>
              <a:rPr sz="2000" dirty="0">
                <a:latin typeface="Arial"/>
                <a:cs typeface="Arial"/>
              </a:rPr>
              <a:t>è </a:t>
            </a:r>
            <a:r>
              <a:rPr sz="2000" spc="-5" dirty="0">
                <a:latin typeface="Arial"/>
                <a:cs typeface="Arial"/>
              </a:rPr>
              <a:t>letta </a:t>
            </a:r>
            <a:r>
              <a:rPr sz="2000" dirty="0">
                <a:latin typeface="Arial"/>
                <a:cs typeface="Arial"/>
              </a:rPr>
              <a:t>o scritta k  </a:t>
            </a:r>
            <a:r>
              <a:rPr sz="2000" spc="-5" dirty="0">
                <a:latin typeface="Arial"/>
                <a:cs typeface="Arial"/>
              </a:rPr>
              <a:t>volte, il calcolatore </a:t>
            </a:r>
            <a:r>
              <a:rPr sz="2000" dirty="0">
                <a:latin typeface="Arial"/>
                <a:cs typeface="Arial"/>
              </a:rPr>
              <a:t>dovrà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effettuare:</a:t>
            </a:r>
            <a:endParaRPr sz="2000">
              <a:latin typeface="Arial"/>
              <a:cs typeface="Arial"/>
            </a:endParaRPr>
          </a:p>
          <a:p>
            <a:pPr marL="167005" marR="5080" indent="-167005">
              <a:lnSpc>
                <a:spcPct val="100000"/>
              </a:lnSpc>
              <a:spcBef>
                <a:spcPts val="480"/>
              </a:spcBef>
              <a:buChar char="-"/>
              <a:tabLst>
                <a:tab pos="167005" algn="l"/>
              </a:tabLst>
            </a:pPr>
            <a:r>
              <a:rPr sz="2000" dirty="0">
                <a:latin typeface="Arial"/>
                <a:cs typeface="Arial"/>
              </a:rPr>
              <a:t>1 riferimento </a:t>
            </a:r>
            <a:r>
              <a:rPr sz="2000" spc="-5" dirty="0">
                <a:latin typeface="Arial"/>
                <a:cs typeface="Arial"/>
              </a:rPr>
              <a:t>alla </a:t>
            </a:r>
            <a:r>
              <a:rPr sz="2000" dirty="0">
                <a:latin typeface="Arial"/>
                <a:cs typeface="Arial"/>
              </a:rPr>
              <a:t>memoria (più </a:t>
            </a:r>
            <a:r>
              <a:rPr sz="2000" spc="-5" dirty="0">
                <a:latin typeface="Arial"/>
                <a:cs typeface="Arial"/>
              </a:rPr>
              <a:t>lenta) </a:t>
            </a:r>
            <a:r>
              <a:rPr sz="2000" dirty="0">
                <a:latin typeface="Arial"/>
                <a:cs typeface="Arial"/>
              </a:rPr>
              <a:t>(solo </a:t>
            </a:r>
            <a:r>
              <a:rPr sz="2000" spc="-5" dirty="0">
                <a:latin typeface="Arial"/>
                <a:cs typeface="Arial"/>
              </a:rPr>
              <a:t>la prima </a:t>
            </a:r>
            <a:r>
              <a:rPr sz="2000" dirty="0">
                <a:latin typeface="Arial"/>
                <a:cs typeface="Arial"/>
              </a:rPr>
              <a:t>volta) (+ 1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accesso,  </a:t>
            </a:r>
            <a:r>
              <a:rPr sz="2000" spc="-5" dirty="0">
                <a:latin typeface="Arial"/>
                <a:cs typeface="Arial"/>
              </a:rPr>
              <a:t>non </a:t>
            </a:r>
            <a:r>
              <a:rPr sz="2000" dirty="0">
                <a:latin typeface="Arial"/>
                <a:cs typeface="Arial"/>
              </a:rPr>
              <a:t>riuscito, </a:t>
            </a:r>
            <a:r>
              <a:rPr sz="2000" spc="-5" dirty="0">
                <a:latin typeface="Arial"/>
                <a:cs typeface="Arial"/>
              </a:rPr>
              <a:t>alla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cache)</a:t>
            </a:r>
            <a:endParaRPr sz="2000">
              <a:latin typeface="Arial"/>
              <a:cs typeface="Arial"/>
            </a:endParaRPr>
          </a:p>
          <a:p>
            <a:pPr marL="166370" indent="-153670">
              <a:lnSpc>
                <a:spcPct val="100000"/>
              </a:lnSpc>
              <a:spcBef>
                <a:spcPts val="480"/>
              </a:spcBef>
              <a:buChar char="-"/>
              <a:tabLst>
                <a:tab pos="167005" algn="l"/>
              </a:tabLst>
            </a:pPr>
            <a:r>
              <a:rPr sz="2000" dirty="0">
                <a:latin typeface="Arial"/>
                <a:cs typeface="Arial"/>
              </a:rPr>
              <a:t>(k-1) riferimenti </a:t>
            </a:r>
            <a:r>
              <a:rPr sz="2000" spc="-5" dirty="0">
                <a:latin typeface="Arial"/>
                <a:cs typeface="Arial"/>
              </a:rPr>
              <a:t>alla </a:t>
            </a:r>
            <a:r>
              <a:rPr sz="2000" dirty="0">
                <a:latin typeface="Arial"/>
                <a:cs typeface="Arial"/>
              </a:rPr>
              <a:t>cache (più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veloce)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Arial"/>
                <a:cs typeface="Arial"/>
              </a:rPr>
              <a:t>Posto</a:t>
            </a:r>
            <a:endParaRPr sz="2000">
              <a:latin typeface="Arial"/>
              <a:cs typeface="Arial"/>
            </a:endParaRPr>
          </a:p>
          <a:p>
            <a:pPr marL="355600" marR="3959860">
              <a:lnSpc>
                <a:spcPct val="120000"/>
              </a:lnSpc>
            </a:pPr>
            <a:r>
              <a:rPr sz="2000" dirty="0">
                <a:latin typeface="Arial"/>
                <a:cs typeface="Arial"/>
              </a:rPr>
              <a:t>c=tempo </a:t>
            </a:r>
            <a:r>
              <a:rPr sz="2000" spc="-5" dirty="0">
                <a:latin typeface="Arial"/>
                <a:cs typeface="Arial"/>
              </a:rPr>
              <a:t>di </a:t>
            </a:r>
            <a:r>
              <a:rPr sz="2000" dirty="0">
                <a:latin typeface="Arial"/>
                <a:cs typeface="Arial"/>
              </a:rPr>
              <a:t>accesso </a:t>
            </a:r>
            <a:r>
              <a:rPr sz="2000" spc="-5" dirty="0">
                <a:latin typeface="Arial"/>
                <a:cs typeface="Arial"/>
              </a:rPr>
              <a:t>alla </a:t>
            </a:r>
            <a:r>
              <a:rPr sz="2000" dirty="0">
                <a:latin typeface="Arial"/>
                <a:cs typeface="Arial"/>
              </a:rPr>
              <a:t>cache  m=tempo </a:t>
            </a:r>
            <a:r>
              <a:rPr sz="2000" spc="-5" dirty="0">
                <a:latin typeface="Arial"/>
                <a:cs typeface="Arial"/>
              </a:rPr>
              <a:t>di </a:t>
            </a:r>
            <a:r>
              <a:rPr sz="2000" dirty="0">
                <a:latin typeface="Arial"/>
                <a:cs typeface="Arial"/>
              </a:rPr>
              <a:t>accesso </a:t>
            </a:r>
            <a:r>
              <a:rPr sz="2000" spc="-5" dirty="0">
                <a:latin typeface="Arial"/>
                <a:cs typeface="Arial"/>
              </a:rPr>
              <a:t>alla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memoria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26831" y="4473066"/>
            <a:ext cx="11963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7" baseline="13888" dirty="0">
                <a:latin typeface="Arial"/>
                <a:cs typeface="Arial"/>
              </a:rPr>
              <a:t>t</a:t>
            </a:r>
            <a:r>
              <a:rPr sz="1300" spc="15" dirty="0">
                <a:latin typeface="Arial"/>
                <a:cs typeface="Arial"/>
              </a:rPr>
              <a:t>m</a:t>
            </a:r>
            <a:r>
              <a:rPr sz="1300" spc="10" dirty="0">
                <a:latin typeface="Arial"/>
                <a:cs typeface="Arial"/>
              </a:rPr>
              <a:t>emor</a:t>
            </a:r>
            <a:r>
              <a:rPr sz="1300" spc="20" dirty="0">
                <a:latin typeface="Arial"/>
                <a:cs typeface="Arial"/>
              </a:rPr>
              <a:t>y</a:t>
            </a:r>
            <a:r>
              <a:rPr sz="3000" baseline="13888" dirty="0">
                <a:latin typeface="Arial"/>
                <a:cs typeface="Arial"/>
              </a:rPr>
              <a:t>=</a:t>
            </a:r>
            <a:r>
              <a:rPr sz="3000" spc="15" baseline="13888" dirty="0">
                <a:latin typeface="Arial"/>
                <a:cs typeface="Arial"/>
              </a:rPr>
              <a:t>k</a:t>
            </a:r>
            <a:r>
              <a:rPr sz="3000" baseline="13888" dirty="0">
                <a:latin typeface="Arial"/>
                <a:cs typeface="Arial"/>
              </a:rPr>
              <a:t>m</a:t>
            </a:r>
            <a:endParaRPr sz="3000" baseline="13888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8416" y="4410202"/>
            <a:ext cx="28111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26690" algn="l"/>
              </a:tabLst>
            </a:pPr>
            <a:r>
              <a:rPr sz="2000" dirty="0">
                <a:latin typeface="Arial"/>
                <a:cs typeface="Arial"/>
              </a:rPr>
              <a:t>Si </a:t>
            </a:r>
            <a:r>
              <a:rPr sz="2000" spc="-5" dirty="0">
                <a:latin typeface="Arial"/>
                <a:cs typeface="Arial"/>
              </a:rPr>
              <a:t>ot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ien</a:t>
            </a:r>
            <a:r>
              <a:rPr sz="2000" dirty="0">
                <a:latin typeface="Arial"/>
                <a:cs typeface="Arial"/>
              </a:rPr>
              <a:t>e	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83366" y="4410202"/>
            <a:ext cx="22821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t</a:t>
            </a:r>
            <a:r>
              <a:rPr sz="1950" baseline="-21367" dirty="0">
                <a:latin typeface="Arial"/>
                <a:cs typeface="Arial"/>
              </a:rPr>
              <a:t>cache</a:t>
            </a:r>
            <a:r>
              <a:rPr sz="2000" dirty="0">
                <a:latin typeface="Arial"/>
                <a:cs typeface="Arial"/>
              </a:rPr>
              <a:t>=(c+m)+(k-1)c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416" y="4776342"/>
            <a:ext cx="57143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Il </a:t>
            </a:r>
            <a:r>
              <a:rPr sz="2000" spc="-5" dirty="0">
                <a:latin typeface="Arial"/>
                <a:cs typeface="Arial"/>
              </a:rPr>
              <a:t>vantaggio nell’uso della </a:t>
            </a:r>
            <a:r>
              <a:rPr sz="2000" dirty="0">
                <a:latin typeface="Arial"/>
                <a:cs typeface="Arial"/>
              </a:rPr>
              <a:t>cache è </a:t>
            </a:r>
            <a:r>
              <a:rPr sz="2000" spc="-5" dirty="0">
                <a:latin typeface="Arial"/>
                <a:cs typeface="Arial"/>
              </a:rPr>
              <a:t>quantificabile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in: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39227" y="5838164"/>
            <a:ext cx="1069340" cy="0"/>
          </a:xfrm>
          <a:custGeom>
            <a:avLst/>
            <a:gdLst/>
            <a:ahLst/>
            <a:cxnLst/>
            <a:rect l="l" t="t" r="r" b="b"/>
            <a:pathLst>
              <a:path w="1069339">
                <a:moveTo>
                  <a:pt x="0" y="0"/>
                </a:moveTo>
                <a:lnTo>
                  <a:pt x="1068826" y="0"/>
                </a:lnTo>
              </a:path>
            </a:pathLst>
          </a:custGeom>
          <a:ln w="190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41936" y="5838164"/>
            <a:ext cx="2138680" cy="0"/>
          </a:xfrm>
          <a:custGeom>
            <a:avLst/>
            <a:gdLst/>
            <a:ahLst/>
            <a:cxnLst/>
            <a:rect l="l" t="t" r="r" b="b"/>
            <a:pathLst>
              <a:path w="2138679">
                <a:moveTo>
                  <a:pt x="0" y="0"/>
                </a:moveTo>
                <a:lnTo>
                  <a:pt x="2138627" y="0"/>
                </a:lnTo>
              </a:path>
            </a:pathLst>
          </a:custGeom>
          <a:ln w="190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14446" y="5838164"/>
            <a:ext cx="721995" cy="0"/>
          </a:xfrm>
          <a:custGeom>
            <a:avLst/>
            <a:gdLst/>
            <a:ahLst/>
            <a:cxnLst/>
            <a:rect l="l" t="t" r="r" b="b"/>
            <a:pathLst>
              <a:path w="721995">
                <a:moveTo>
                  <a:pt x="0" y="0"/>
                </a:moveTo>
                <a:lnTo>
                  <a:pt x="721476" y="0"/>
                </a:lnTo>
              </a:path>
            </a:pathLst>
          </a:custGeom>
          <a:ln w="190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45016" y="5838164"/>
            <a:ext cx="824230" cy="0"/>
          </a:xfrm>
          <a:custGeom>
            <a:avLst/>
            <a:gdLst/>
            <a:ahLst/>
            <a:cxnLst/>
            <a:rect l="l" t="t" r="r" b="b"/>
            <a:pathLst>
              <a:path w="824229">
                <a:moveTo>
                  <a:pt x="0" y="0"/>
                </a:moveTo>
                <a:lnTo>
                  <a:pt x="823988" y="0"/>
                </a:lnTo>
              </a:path>
            </a:pathLst>
          </a:custGeom>
          <a:ln w="190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27471" y="5838164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5">
                <a:moveTo>
                  <a:pt x="0" y="0"/>
                </a:moveTo>
                <a:lnTo>
                  <a:pt x="289993" y="0"/>
                </a:lnTo>
              </a:path>
            </a:pathLst>
          </a:custGeom>
          <a:ln w="190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50514" y="5915987"/>
            <a:ext cx="999490" cy="3981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675" i="1" spc="37" baseline="13605" dirty="0">
                <a:latin typeface="Times New Roman"/>
                <a:cs typeface="Times New Roman"/>
              </a:rPr>
              <a:t>t</a:t>
            </a:r>
            <a:r>
              <a:rPr sz="2100" i="1" spc="25" dirty="0">
                <a:latin typeface="Times New Roman"/>
                <a:cs typeface="Times New Roman"/>
              </a:rPr>
              <a:t>memory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80037" y="5467678"/>
            <a:ext cx="742315" cy="3981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675" i="1" spc="44" baseline="13605" dirty="0">
                <a:latin typeface="Times New Roman"/>
                <a:cs typeface="Times New Roman"/>
              </a:rPr>
              <a:t>t</a:t>
            </a:r>
            <a:r>
              <a:rPr sz="2100" i="1" spc="-60" dirty="0">
                <a:latin typeface="Times New Roman"/>
                <a:cs typeface="Times New Roman"/>
              </a:rPr>
              <a:t>c</a:t>
            </a:r>
            <a:r>
              <a:rPr sz="2100" i="1" spc="45" dirty="0">
                <a:latin typeface="Times New Roman"/>
                <a:cs typeface="Times New Roman"/>
              </a:rPr>
              <a:t>a</a:t>
            </a:r>
            <a:r>
              <a:rPr sz="2100" i="1" spc="-45" dirty="0">
                <a:latin typeface="Times New Roman"/>
                <a:cs typeface="Times New Roman"/>
              </a:rPr>
              <a:t>c</a:t>
            </a:r>
            <a:r>
              <a:rPr sz="2100" i="1" spc="45" dirty="0">
                <a:latin typeface="Times New Roman"/>
                <a:cs typeface="Times New Roman"/>
              </a:rPr>
              <a:t>h</a:t>
            </a:r>
            <a:r>
              <a:rPr sz="2100" i="1" spc="20" dirty="0">
                <a:latin typeface="Times New Roman"/>
                <a:cs typeface="Times New Roman"/>
              </a:rPr>
              <a:t>e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78844" y="5318559"/>
            <a:ext cx="4921885" cy="9188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3160" marR="5080" indent="-1141095">
              <a:lnSpc>
                <a:spcPct val="119600"/>
              </a:lnSpc>
              <a:spcBef>
                <a:spcPts val="100"/>
              </a:spcBef>
              <a:tabLst>
                <a:tab pos="2916555" algn="l"/>
                <a:tab pos="4099560" algn="l"/>
                <a:tab pos="4683125" algn="l"/>
                <a:tab pos="4722495" algn="l"/>
              </a:tabLst>
            </a:pPr>
            <a:r>
              <a:rPr sz="3675" spc="7" baseline="-35147" dirty="0">
                <a:latin typeface="Symbol"/>
                <a:cs typeface="Symbol"/>
              </a:rPr>
              <a:t></a:t>
            </a:r>
            <a:r>
              <a:rPr sz="3675" spc="7" baseline="-35147" dirty="0">
                <a:latin typeface="Times New Roman"/>
                <a:cs typeface="Times New Roman"/>
              </a:rPr>
              <a:t> </a:t>
            </a:r>
            <a:r>
              <a:rPr sz="2450" spc="15" dirty="0">
                <a:latin typeface="Times New Roman"/>
                <a:cs typeface="Times New Roman"/>
              </a:rPr>
              <a:t>(</a:t>
            </a:r>
            <a:r>
              <a:rPr sz="2450" i="1" spc="15" dirty="0">
                <a:latin typeface="Times New Roman"/>
                <a:cs typeface="Times New Roman"/>
              </a:rPr>
              <a:t>c </a:t>
            </a:r>
            <a:r>
              <a:rPr sz="2450" spc="5" dirty="0">
                <a:latin typeface="Symbol"/>
                <a:cs typeface="Symbol"/>
              </a:rPr>
              <a:t></a:t>
            </a:r>
            <a:r>
              <a:rPr sz="2450" spc="5" dirty="0">
                <a:latin typeface="Times New Roman"/>
                <a:cs typeface="Times New Roman"/>
              </a:rPr>
              <a:t> </a:t>
            </a:r>
            <a:r>
              <a:rPr sz="2450" i="1" spc="25" dirty="0">
                <a:latin typeface="Times New Roman"/>
                <a:cs typeface="Times New Roman"/>
              </a:rPr>
              <a:t>m</a:t>
            </a:r>
            <a:r>
              <a:rPr sz="2450" spc="25" dirty="0">
                <a:latin typeface="Times New Roman"/>
                <a:cs typeface="Times New Roman"/>
              </a:rPr>
              <a:t>) </a:t>
            </a:r>
            <a:r>
              <a:rPr sz="2450" spc="5" dirty="0">
                <a:latin typeface="Symbol"/>
                <a:cs typeface="Symbol"/>
              </a:rPr>
              <a:t></a:t>
            </a:r>
            <a:r>
              <a:rPr sz="2450" spc="5" dirty="0">
                <a:latin typeface="Times New Roman"/>
                <a:cs typeface="Times New Roman"/>
              </a:rPr>
              <a:t> </a:t>
            </a:r>
            <a:r>
              <a:rPr sz="2450" spc="35" dirty="0">
                <a:latin typeface="Times New Roman"/>
                <a:cs typeface="Times New Roman"/>
              </a:rPr>
              <a:t>(</a:t>
            </a:r>
            <a:r>
              <a:rPr sz="2450" i="1" spc="35" dirty="0">
                <a:latin typeface="Times New Roman"/>
                <a:cs typeface="Times New Roman"/>
              </a:rPr>
              <a:t>k </a:t>
            </a:r>
            <a:r>
              <a:rPr sz="2450" spc="10" dirty="0">
                <a:latin typeface="Symbol"/>
                <a:cs typeface="Symbol"/>
              </a:rPr>
              <a:t></a:t>
            </a:r>
            <a:r>
              <a:rPr sz="2450" spc="10" dirty="0">
                <a:latin typeface="Times New Roman"/>
                <a:cs typeface="Times New Roman"/>
              </a:rPr>
              <a:t>1)</a:t>
            </a:r>
            <a:r>
              <a:rPr sz="2450" i="1" spc="10" dirty="0">
                <a:latin typeface="Times New Roman"/>
                <a:cs typeface="Times New Roman"/>
              </a:rPr>
              <a:t>c  </a:t>
            </a:r>
            <a:r>
              <a:rPr sz="3675" spc="7" baseline="-35147" dirty="0">
                <a:latin typeface="Symbol"/>
                <a:cs typeface="Symbol"/>
              </a:rPr>
              <a:t></a:t>
            </a:r>
            <a:r>
              <a:rPr sz="3675" spc="7" baseline="-35147" dirty="0">
                <a:latin typeface="Times New Roman"/>
                <a:cs typeface="Times New Roman"/>
              </a:rPr>
              <a:t> </a:t>
            </a:r>
            <a:r>
              <a:rPr sz="2450" i="1" spc="5" dirty="0">
                <a:latin typeface="Times New Roman"/>
                <a:cs typeface="Times New Roman"/>
              </a:rPr>
              <a:t>c </a:t>
            </a:r>
            <a:r>
              <a:rPr sz="2450" spc="5" dirty="0">
                <a:latin typeface="Symbol"/>
                <a:cs typeface="Symbol"/>
              </a:rPr>
              <a:t></a:t>
            </a:r>
            <a:r>
              <a:rPr sz="2450" spc="5" dirty="0">
                <a:latin typeface="Times New Roman"/>
                <a:cs typeface="Times New Roman"/>
              </a:rPr>
              <a:t> </a:t>
            </a:r>
            <a:r>
              <a:rPr sz="2450" i="1" spc="5" dirty="0">
                <a:latin typeface="Times New Roman"/>
                <a:cs typeface="Times New Roman"/>
              </a:rPr>
              <a:t>m </a:t>
            </a:r>
            <a:r>
              <a:rPr sz="3675" spc="7" baseline="-35147" dirty="0">
                <a:latin typeface="Symbol"/>
                <a:cs typeface="Symbol"/>
              </a:rPr>
              <a:t></a:t>
            </a:r>
            <a:r>
              <a:rPr sz="3675" spc="-532" baseline="-35147" dirty="0">
                <a:latin typeface="Times New Roman"/>
                <a:cs typeface="Times New Roman"/>
              </a:rPr>
              <a:t> </a:t>
            </a:r>
            <a:r>
              <a:rPr sz="2450" spc="35" dirty="0">
                <a:latin typeface="Times New Roman"/>
                <a:cs typeface="Times New Roman"/>
              </a:rPr>
              <a:t>(</a:t>
            </a:r>
            <a:r>
              <a:rPr sz="2450" i="1" spc="35" dirty="0">
                <a:latin typeface="Times New Roman"/>
                <a:cs typeface="Times New Roman"/>
              </a:rPr>
              <a:t>k </a:t>
            </a:r>
            <a:r>
              <a:rPr sz="2450" spc="5" dirty="0">
                <a:latin typeface="Symbol"/>
                <a:cs typeface="Symbol"/>
              </a:rPr>
              <a:t></a:t>
            </a:r>
            <a:r>
              <a:rPr sz="2450" spc="5" dirty="0">
                <a:latin typeface="Times New Roman"/>
                <a:cs typeface="Times New Roman"/>
              </a:rPr>
              <a:t>1)		</a:t>
            </a:r>
            <a:r>
              <a:rPr sz="2450" i="1" spc="5" dirty="0">
                <a:latin typeface="Times New Roman"/>
                <a:cs typeface="Times New Roman"/>
              </a:rPr>
              <a:t>c  </a:t>
            </a:r>
            <a:r>
              <a:rPr sz="2450" i="1" spc="10" dirty="0">
                <a:latin typeface="Times New Roman"/>
                <a:cs typeface="Times New Roman"/>
              </a:rPr>
              <a:t>k</a:t>
            </a:r>
            <a:r>
              <a:rPr sz="2450" i="1" spc="5" dirty="0">
                <a:latin typeface="Times New Roman"/>
                <a:cs typeface="Times New Roman"/>
              </a:rPr>
              <a:t>m</a:t>
            </a:r>
            <a:r>
              <a:rPr sz="2450" i="1" dirty="0">
                <a:latin typeface="Times New Roman"/>
                <a:cs typeface="Times New Roman"/>
              </a:rPr>
              <a:t>	</a:t>
            </a:r>
            <a:r>
              <a:rPr sz="2450" i="1" spc="10" dirty="0">
                <a:latin typeface="Times New Roman"/>
                <a:cs typeface="Times New Roman"/>
              </a:rPr>
              <a:t>k</a:t>
            </a:r>
            <a:r>
              <a:rPr sz="2450" i="1" spc="5" dirty="0">
                <a:latin typeface="Times New Roman"/>
                <a:cs typeface="Times New Roman"/>
              </a:rPr>
              <a:t>m</a:t>
            </a:r>
            <a:r>
              <a:rPr sz="2450" i="1" dirty="0">
                <a:latin typeface="Times New Roman"/>
                <a:cs typeface="Times New Roman"/>
              </a:rPr>
              <a:t>	</a:t>
            </a:r>
            <a:r>
              <a:rPr sz="2450" i="1" spc="5" dirty="0">
                <a:latin typeface="Times New Roman"/>
                <a:cs typeface="Times New Roman"/>
              </a:rPr>
              <a:t>k</a:t>
            </a:r>
            <a:r>
              <a:rPr sz="2450" i="1" dirty="0">
                <a:latin typeface="Times New Roman"/>
                <a:cs typeface="Times New Roman"/>
              </a:rPr>
              <a:t>	</a:t>
            </a:r>
            <a:r>
              <a:rPr sz="2450" i="1" spc="5" dirty="0">
                <a:latin typeface="Times New Roman"/>
                <a:cs typeface="Times New Roman"/>
              </a:rPr>
              <a:t>m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Memoria </a:t>
            </a:r>
            <a:r>
              <a:rPr dirty="0"/>
              <a:t>CACHE -</a:t>
            </a:r>
            <a:r>
              <a:rPr spc="-25" dirty="0"/>
              <a:t> </a:t>
            </a:r>
            <a:r>
              <a:rPr dirty="0"/>
              <a:t>$</a:t>
            </a:r>
          </a:p>
        </p:txBody>
      </p:sp>
      <p:sp>
        <p:nvSpPr>
          <p:cNvPr id="17" name="object 17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8416" y="1403958"/>
            <a:ext cx="8141334" cy="483616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400" spc="-5" dirty="0">
                <a:latin typeface="Arial"/>
                <a:cs typeface="Arial"/>
              </a:rPr>
              <a:t>Nel </a:t>
            </a:r>
            <a:r>
              <a:rPr sz="2400" dirty="0">
                <a:latin typeface="Arial"/>
                <a:cs typeface="Arial"/>
              </a:rPr>
              <a:t>caso </a:t>
            </a:r>
            <a:r>
              <a:rPr sz="2400" spc="-5" dirty="0">
                <a:latin typeface="Arial"/>
                <a:cs typeface="Arial"/>
              </a:rPr>
              <a:t>più </a:t>
            </a:r>
            <a:r>
              <a:rPr sz="2400" spc="-10" dirty="0">
                <a:latin typeface="Arial"/>
                <a:cs typeface="Arial"/>
              </a:rPr>
              <a:t>generale,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posto:</a:t>
            </a:r>
            <a:endParaRPr sz="2400">
              <a:latin typeface="Arial"/>
              <a:cs typeface="Arial"/>
            </a:endParaRPr>
          </a:p>
          <a:p>
            <a:pPr marL="355600" marR="5080">
              <a:lnSpc>
                <a:spcPct val="115199"/>
              </a:lnSpc>
              <a:spcBef>
                <a:spcPts val="20"/>
              </a:spcBef>
            </a:pPr>
            <a:r>
              <a:rPr sz="2400" spc="-25" dirty="0">
                <a:latin typeface="Arial"/>
                <a:cs typeface="Arial"/>
              </a:rPr>
              <a:t>h=</a:t>
            </a:r>
            <a:r>
              <a:rPr sz="2500" i="1" spc="-25" dirty="0">
                <a:latin typeface="Arial"/>
                <a:cs typeface="Arial"/>
              </a:rPr>
              <a:t>hit </a:t>
            </a:r>
            <a:r>
              <a:rPr sz="2500" i="1" spc="-45" dirty="0">
                <a:latin typeface="Arial"/>
                <a:cs typeface="Arial"/>
              </a:rPr>
              <a:t>ratio </a:t>
            </a:r>
            <a:r>
              <a:rPr sz="2400" spc="-5" dirty="0">
                <a:latin typeface="Arial"/>
                <a:cs typeface="Arial"/>
              </a:rPr>
              <a:t>(frequenza di </a:t>
            </a:r>
            <a:r>
              <a:rPr sz="2400" dirty="0">
                <a:latin typeface="Arial"/>
                <a:cs typeface="Arial"/>
              </a:rPr>
              <a:t>successi </a:t>
            </a:r>
            <a:r>
              <a:rPr sz="2400" spc="-5" dirty="0">
                <a:latin typeface="Arial"/>
                <a:cs typeface="Arial"/>
              </a:rPr>
              <a:t>nell’accesso </a:t>
            </a:r>
            <a:r>
              <a:rPr sz="2400" spc="-10" dirty="0">
                <a:latin typeface="Arial"/>
                <a:cs typeface="Arial"/>
              </a:rPr>
              <a:t>alla </a:t>
            </a:r>
            <a:r>
              <a:rPr sz="2400" spc="-5" dirty="0">
                <a:latin typeface="Arial"/>
                <a:cs typeface="Arial"/>
              </a:rPr>
              <a:t>cache)  </a:t>
            </a:r>
            <a:r>
              <a:rPr sz="2400" spc="-20" dirty="0">
                <a:latin typeface="Arial"/>
                <a:cs typeface="Arial"/>
              </a:rPr>
              <a:t>((1-h)=</a:t>
            </a:r>
            <a:r>
              <a:rPr sz="2500" i="1" spc="-20" dirty="0">
                <a:latin typeface="Arial"/>
                <a:cs typeface="Arial"/>
              </a:rPr>
              <a:t>miss</a:t>
            </a:r>
            <a:r>
              <a:rPr sz="2500" i="1" spc="-40" dirty="0">
                <a:latin typeface="Arial"/>
                <a:cs typeface="Arial"/>
              </a:rPr>
              <a:t> </a:t>
            </a:r>
            <a:r>
              <a:rPr sz="2500" i="1" spc="-35" dirty="0">
                <a:latin typeface="Arial"/>
                <a:cs typeface="Arial"/>
              </a:rPr>
              <a:t>ratio</a:t>
            </a:r>
            <a:r>
              <a:rPr sz="2400" spc="-3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Si </a:t>
            </a:r>
            <a:r>
              <a:rPr sz="2400" spc="-5" dirty="0">
                <a:latin typeface="Arial"/>
                <a:cs typeface="Arial"/>
              </a:rPr>
              <a:t>ottiene </a:t>
            </a:r>
            <a:r>
              <a:rPr sz="2400" dirty="0">
                <a:latin typeface="Arial"/>
                <a:cs typeface="Arial"/>
              </a:rPr>
              <a:t>che </a:t>
            </a:r>
            <a:r>
              <a:rPr sz="2400" spc="-5" dirty="0">
                <a:latin typeface="Arial"/>
                <a:cs typeface="Arial"/>
              </a:rPr>
              <a:t>il </a:t>
            </a:r>
            <a:r>
              <a:rPr sz="2400" dirty="0">
                <a:latin typeface="Arial"/>
                <a:cs typeface="Arial"/>
              </a:rPr>
              <a:t>tempo </a:t>
            </a:r>
            <a:r>
              <a:rPr sz="2400" spc="-5" dirty="0">
                <a:latin typeface="Arial"/>
                <a:cs typeface="Arial"/>
              </a:rPr>
              <a:t>medio di accesso </a:t>
            </a:r>
            <a:r>
              <a:rPr sz="2400" dirty="0">
                <a:latin typeface="Arial"/>
                <a:cs typeface="Arial"/>
              </a:rPr>
              <a:t>è </a:t>
            </a:r>
            <a:r>
              <a:rPr sz="2400" spc="-5" dirty="0">
                <a:latin typeface="Arial"/>
                <a:cs typeface="Arial"/>
              </a:rPr>
              <a:t>pari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0">
              <a:latin typeface="Times New Roman"/>
              <a:cs typeface="Times New Roman"/>
            </a:endParaRPr>
          </a:p>
          <a:p>
            <a:pPr marL="311785" algn="ctr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=h</a:t>
            </a:r>
            <a:r>
              <a:rPr sz="2400" spc="-5" dirty="0">
                <a:latin typeface="Symbol"/>
                <a:cs typeface="Symbol"/>
              </a:rPr>
              <a:t></a:t>
            </a:r>
            <a:r>
              <a:rPr sz="2400" spc="-5" dirty="0">
                <a:latin typeface="Arial"/>
                <a:cs typeface="Arial"/>
              </a:rPr>
              <a:t>c+(1-h)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Symbol"/>
                <a:cs typeface="Symbol"/>
              </a:rPr>
              <a:t></a:t>
            </a:r>
            <a:r>
              <a:rPr sz="2400" dirty="0">
                <a:latin typeface="Arial"/>
                <a:cs typeface="Arial"/>
              </a:rPr>
              <a:t>(c+m)=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50">
              <a:latin typeface="Times New Roman"/>
              <a:cs typeface="Times New Roman"/>
            </a:endParaRPr>
          </a:p>
          <a:p>
            <a:pPr marL="310515" algn="ctr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=hc+c-hc+(1-h)m=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312420" algn="ctr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=c+(1-h)m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Memoria </a:t>
            </a:r>
            <a:r>
              <a:rPr dirty="0"/>
              <a:t>CACHE -</a:t>
            </a:r>
            <a:r>
              <a:rPr spc="-25" dirty="0"/>
              <a:t> </a:t>
            </a:r>
            <a:r>
              <a:rPr dirty="0"/>
              <a:t>$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55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Gestione della </a:t>
            </a:r>
            <a:r>
              <a:rPr dirty="0"/>
              <a:t>CACHE -</a:t>
            </a:r>
            <a:r>
              <a:rPr spc="-45" dirty="0"/>
              <a:t> </a:t>
            </a:r>
            <a:r>
              <a:rPr dirty="0"/>
              <a:t>$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8794" y="1592706"/>
            <a:ext cx="7582534" cy="4906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1825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Posizionamento di un blocco in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cache:</a:t>
            </a:r>
            <a:endParaRPr sz="1600">
              <a:latin typeface="Arial"/>
              <a:cs typeface="Arial"/>
            </a:endParaRPr>
          </a:p>
          <a:p>
            <a:pPr marL="1155065" lvl="1" indent="-228600">
              <a:lnSpc>
                <a:spcPts val="1730"/>
              </a:lnSpc>
              <a:buChar char="•"/>
              <a:tabLst>
                <a:tab pos="1155065" algn="l"/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Indirizzamento diretto</a:t>
            </a:r>
            <a:endParaRPr sz="1600">
              <a:latin typeface="Arial"/>
              <a:cs typeface="Arial"/>
            </a:endParaRPr>
          </a:p>
          <a:p>
            <a:pPr marL="1155065" lvl="1" indent="-228600">
              <a:lnSpc>
                <a:spcPts val="1730"/>
              </a:lnSpc>
              <a:buChar char="•"/>
              <a:tabLst>
                <a:tab pos="1155065" algn="l"/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Fully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associative</a:t>
            </a:r>
            <a:endParaRPr sz="1600">
              <a:latin typeface="Arial"/>
              <a:cs typeface="Arial"/>
            </a:endParaRPr>
          </a:p>
          <a:p>
            <a:pPr marL="1155065" lvl="1" indent="-228600">
              <a:lnSpc>
                <a:spcPts val="1825"/>
              </a:lnSpc>
              <a:buChar char="•"/>
              <a:tabLst>
                <a:tab pos="1155065" algn="l"/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Set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associative</a:t>
            </a:r>
            <a:endParaRPr sz="1600">
              <a:latin typeface="Arial"/>
              <a:cs typeface="Arial"/>
            </a:endParaRPr>
          </a:p>
          <a:p>
            <a:pPr marL="383540" indent="-342900">
              <a:lnSpc>
                <a:spcPts val="1895"/>
              </a:lnSpc>
              <a:spcBef>
                <a:spcPts val="830"/>
              </a:spcBef>
              <a:buChar char="•"/>
              <a:tabLst>
                <a:tab pos="383540" algn="l"/>
                <a:tab pos="384175" algn="l"/>
              </a:tabLst>
            </a:pPr>
            <a:r>
              <a:rPr sz="1600" spc="-5" dirty="0">
                <a:latin typeface="Arial"/>
                <a:cs typeface="Arial"/>
              </a:rPr>
              <a:t>Algoritmo di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rimpiazzo:</a:t>
            </a:r>
            <a:endParaRPr sz="1600">
              <a:latin typeface="Arial"/>
              <a:cs typeface="Arial"/>
            </a:endParaRPr>
          </a:p>
          <a:p>
            <a:pPr marL="1184275" lvl="1" indent="-228600">
              <a:lnSpc>
                <a:spcPts val="1895"/>
              </a:lnSpc>
              <a:buChar char="•"/>
              <a:tabLst>
                <a:tab pos="1184275" algn="l"/>
                <a:tab pos="1184910" algn="l"/>
              </a:tabLst>
            </a:pPr>
            <a:r>
              <a:rPr sz="1600" spc="-5" dirty="0">
                <a:latin typeface="Arial"/>
                <a:cs typeface="Arial"/>
              </a:rPr>
              <a:t>sceglie quale blocco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rimpiazzare</a:t>
            </a:r>
            <a:endParaRPr sz="1600">
              <a:latin typeface="Arial"/>
              <a:cs typeface="Arial"/>
            </a:endParaRPr>
          </a:p>
          <a:p>
            <a:pPr marL="1184275" lvl="1" indent="-228600">
              <a:lnSpc>
                <a:spcPts val="1730"/>
              </a:lnSpc>
              <a:spcBef>
                <a:spcPts val="5"/>
              </a:spcBef>
              <a:buChar char="•"/>
              <a:tabLst>
                <a:tab pos="1184275" algn="l"/>
                <a:tab pos="1184910" algn="l"/>
              </a:tabLst>
            </a:pPr>
            <a:r>
              <a:rPr sz="1600" spc="-5" dirty="0">
                <a:latin typeface="Arial"/>
                <a:cs typeface="Arial"/>
              </a:rPr>
              <a:t>sarebbe preferibile rimpiazzare il blocco meno necessario nel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prossimo</a:t>
            </a:r>
            <a:endParaRPr sz="1600">
              <a:latin typeface="Arial"/>
              <a:cs typeface="Arial"/>
            </a:endParaRPr>
          </a:p>
          <a:p>
            <a:pPr marL="1184275">
              <a:lnSpc>
                <a:spcPts val="1730"/>
              </a:lnSpc>
            </a:pPr>
            <a:r>
              <a:rPr sz="1600" spc="-5" dirty="0">
                <a:latin typeface="Arial"/>
                <a:cs typeface="Arial"/>
              </a:rPr>
              <a:t>futuro (Politica di Belady o ottima)</a:t>
            </a:r>
            <a:endParaRPr sz="1600">
              <a:latin typeface="Arial"/>
              <a:cs typeface="Arial"/>
            </a:endParaRPr>
          </a:p>
          <a:p>
            <a:pPr marL="1184275" lvl="1" indent="-228600">
              <a:lnSpc>
                <a:spcPct val="100000"/>
              </a:lnSpc>
              <a:buChar char="•"/>
              <a:tabLst>
                <a:tab pos="1184275" algn="l"/>
                <a:tab pos="1184910" algn="l"/>
              </a:tabLst>
            </a:pPr>
            <a:r>
              <a:rPr sz="1600" spc="-5" dirty="0">
                <a:latin typeface="Arial"/>
                <a:cs typeface="Arial"/>
              </a:rPr>
              <a:t>Politica </a:t>
            </a:r>
            <a:r>
              <a:rPr sz="1600" spc="-10" dirty="0">
                <a:latin typeface="Arial"/>
                <a:cs typeface="Arial"/>
              </a:rPr>
              <a:t>LRU </a:t>
            </a:r>
            <a:r>
              <a:rPr sz="1600" spc="-5" dirty="0">
                <a:latin typeface="Arial"/>
                <a:cs typeface="Arial"/>
              </a:rPr>
              <a:t>(Last Recently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Used)</a:t>
            </a:r>
            <a:endParaRPr sz="1600">
              <a:latin typeface="Arial"/>
              <a:cs typeface="Arial"/>
            </a:endParaRPr>
          </a:p>
          <a:p>
            <a:pPr marL="398145" indent="-342900">
              <a:lnSpc>
                <a:spcPct val="100000"/>
              </a:lnSpc>
              <a:spcBef>
                <a:spcPts val="395"/>
              </a:spcBef>
              <a:buChar char="•"/>
              <a:tabLst>
                <a:tab pos="398145" algn="l"/>
                <a:tab pos="398780" algn="l"/>
              </a:tabLst>
            </a:pPr>
            <a:r>
              <a:rPr sz="1600" spc="-5" dirty="0">
                <a:latin typeface="Arial"/>
                <a:cs typeface="Arial"/>
              </a:rPr>
              <a:t>Politica di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scrittura:</a:t>
            </a:r>
            <a:endParaRPr sz="1600">
              <a:latin typeface="Arial"/>
              <a:cs typeface="Arial"/>
            </a:endParaRPr>
          </a:p>
          <a:p>
            <a:pPr marL="1198245" marR="215265" lvl="1" indent="-228600">
              <a:lnSpc>
                <a:spcPts val="1730"/>
              </a:lnSpc>
              <a:spcBef>
                <a:spcPts val="409"/>
              </a:spcBef>
              <a:buChar char="•"/>
              <a:tabLst>
                <a:tab pos="1198245" algn="l"/>
                <a:tab pos="1198880" algn="l"/>
              </a:tabLst>
            </a:pPr>
            <a:r>
              <a:rPr sz="1600" spc="-5" dirty="0">
                <a:latin typeface="Arial"/>
                <a:cs typeface="Arial"/>
              </a:rPr>
              <a:t>qualora i </a:t>
            </a:r>
            <a:r>
              <a:rPr sz="1600" spc="-10" dirty="0">
                <a:latin typeface="Arial"/>
                <a:cs typeface="Arial"/>
              </a:rPr>
              <a:t>contenuti del </a:t>
            </a:r>
            <a:r>
              <a:rPr sz="1600" spc="-5" dirty="0">
                <a:latin typeface="Arial"/>
                <a:cs typeface="Arial"/>
              </a:rPr>
              <a:t>blocco sono stati modificati bisogna riscriverlo  in memoria </a:t>
            </a:r>
            <a:r>
              <a:rPr sz="1600" spc="-10" dirty="0">
                <a:latin typeface="Arial"/>
                <a:cs typeface="Arial"/>
              </a:rPr>
              <a:t>centrale </a:t>
            </a:r>
            <a:r>
              <a:rPr sz="1600" spc="-5" dirty="0">
                <a:latin typeface="Arial"/>
                <a:cs typeface="Arial"/>
              </a:rPr>
              <a:t>prima di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rimpiazzarlo</a:t>
            </a:r>
            <a:endParaRPr sz="1600">
              <a:latin typeface="Arial"/>
              <a:cs typeface="Arial"/>
            </a:endParaRPr>
          </a:p>
          <a:p>
            <a:pPr marL="1198245" lvl="1" indent="-228600">
              <a:lnSpc>
                <a:spcPct val="100000"/>
              </a:lnSpc>
              <a:spcBef>
                <a:spcPts val="165"/>
              </a:spcBef>
              <a:buChar char="•"/>
              <a:tabLst>
                <a:tab pos="1198245" algn="l"/>
                <a:tab pos="1198880" algn="l"/>
              </a:tabLst>
            </a:pPr>
            <a:r>
              <a:rPr sz="1600" spc="-5" dirty="0">
                <a:latin typeface="Arial"/>
                <a:cs typeface="Arial"/>
              </a:rPr>
              <a:t>sono possibili diverse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politiche:</a:t>
            </a:r>
            <a:endParaRPr sz="1600">
              <a:latin typeface="Arial"/>
              <a:cs typeface="Arial"/>
            </a:endParaRPr>
          </a:p>
          <a:p>
            <a:pPr marL="1655445" lvl="2" indent="-228600">
              <a:lnSpc>
                <a:spcPct val="100000"/>
              </a:lnSpc>
              <a:spcBef>
                <a:spcPts val="380"/>
              </a:spcBef>
              <a:buChar char="–"/>
              <a:tabLst>
                <a:tab pos="1655445" algn="l"/>
                <a:tab pos="1656080" algn="l"/>
              </a:tabLst>
            </a:pPr>
            <a:r>
              <a:rPr sz="1600" spc="-5" dirty="0">
                <a:latin typeface="Arial"/>
                <a:cs typeface="Arial"/>
              </a:rPr>
              <a:t>scrivere </a:t>
            </a:r>
            <a:r>
              <a:rPr sz="1600" spc="-10" dirty="0">
                <a:latin typeface="Arial"/>
                <a:cs typeface="Arial"/>
              </a:rPr>
              <a:t>ogni </a:t>
            </a:r>
            <a:r>
              <a:rPr sz="1600" spc="-5" dirty="0">
                <a:latin typeface="Arial"/>
                <a:cs typeface="Arial"/>
              </a:rPr>
              <a:t>volta che il blocco è </a:t>
            </a:r>
            <a:r>
              <a:rPr sz="1600" spc="-10" dirty="0">
                <a:latin typeface="Arial"/>
                <a:cs typeface="Arial"/>
              </a:rPr>
              <a:t>aggiornato </a:t>
            </a:r>
            <a:r>
              <a:rPr sz="1600" spc="-5" dirty="0">
                <a:latin typeface="Arial"/>
                <a:cs typeface="Arial"/>
              </a:rPr>
              <a:t>(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write</a:t>
            </a:r>
            <a:r>
              <a:rPr sz="1600" u="sng" spc="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through</a:t>
            </a:r>
            <a:r>
              <a:rPr sz="1600" spc="-5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1884045">
              <a:lnSpc>
                <a:spcPct val="100000"/>
              </a:lnSpc>
              <a:spcBef>
                <a:spcPts val="390"/>
              </a:spcBef>
            </a:pPr>
            <a:r>
              <a:rPr sz="1600" spc="-5" dirty="0">
                <a:latin typeface="Arial"/>
                <a:cs typeface="Arial"/>
              </a:rPr>
              <a:t>» politica molto </a:t>
            </a:r>
            <a:r>
              <a:rPr sz="1600" spc="-10" dirty="0">
                <a:latin typeface="Arial"/>
                <a:cs typeface="Arial"/>
              </a:rPr>
              <a:t>onerosa, </a:t>
            </a:r>
            <a:r>
              <a:rPr sz="1600" spc="-5" dirty="0">
                <a:latin typeface="Arial"/>
                <a:cs typeface="Arial"/>
              </a:rPr>
              <a:t>ma mantiene la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memoria</a:t>
            </a:r>
            <a:endParaRPr sz="1600">
              <a:latin typeface="Arial"/>
              <a:cs typeface="Arial"/>
            </a:endParaRPr>
          </a:p>
          <a:p>
            <a:pPr marL="211264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costantemente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aggiornata</a:t>
            </a:r>
            <a:endParaRPr sz="1600">
              <a:latin typeface="Arial"/>
              <a:cs typeface="Arial"/>
            </a:endParaRPr>
          </a:p>
          <a:p>
            <a:pPr marL="1655445" lvl="2" indent="-228600">
              <a:lnSpc>
                <a:spcPct val="100000"/>
              </a:lnSpc>
              <a:spcBef>
                <a:spcPts val="380"/>
              </a:spcBef>
              <a:buChar char="–"/>
              <a:tabLst>
                <a:tab pos="1655445" algn="l"/>
                <a:tab pos="1656080" algn="l"/>
              </a:tabLst>
            </a:pPr>
            <a:r>
              <a:rPr sz="1600" spc="-5" dirty="0">
                <a:latin typeface="Arial"/>
                <a:cs typeface="Arial"/>
              </a:rPr>
              <a:t>scrivere </a:t>
            </a:r>
            <a:r>
              <a:rPr sz="1600" spc="-10" dirty="0">
                <a:latin typeface="Arial"/>
                <a:cs typeface="Arial"/>
              </a:rPr>
              <a:t>quando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blocco è rimpiazzato (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write</a:t>
            </a:r>
            <a:r>
              <a:rPr sz="1600" u="sng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back</a:t>
            </a:r>
            <a:r>
              <a:rPr sz="1600" spc="-5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2112645" marR="842010" indent="-2286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Arial"/>
                <a:cs typeface="Arial"/>
              </a:rPr>
              <a:t>» ottimizza le scritture in memoria, ma </a:t>
            </a:r>
            <a:r>
              <a:rPr sz="1600" spc="-10" dirty="0">
                <a:latin typeface="Arial"/>
                <a:cs typeface="Arial"/>
              </a:rPr>
              <a:t>può </a:t>
            </a:r>
            <a:r>
              <a:rPr sz="1600" spc="-5" dirty="0">
                <a:latin typeface="Arial"/>
                <a:cs typeface="Arial"/>
              </a:rPr>
              <a:t>lasciare la  memoria </a:t>
            </a:r>
            <a:r>
              <a:rPr sz="1600" spc="-10" dirty="0">
                <a:latin typeface="Arial"/>
                <a:cs typeface="Arial"/>
              </a:rPr>
              <a:t>centrale non aggiornata per lunghi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periodi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97240" y="6303390"/>
            <a:ext cx="19812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5" dirty="0">
                <a:latin typeface="Arial"/>
                <a:cs typeface="Arial"/>
              </a:rPr>
              <a:t>56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98806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Posizionamento di </a:t>
            </a:r>
            <a:r>
              <a:rPr dirty="0"/>
              <a:t>un blocco </a:t>
            </a:r>
            <a:r>
              <a:rPr spc="-5" dirty="0"/>
              <a:t>in  cache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8794" y="1516507"/>
            <a:ext cx="7264400" cy="684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1835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b="1" spc="-65" dirty="0">
                <a:latin typeface="Arial"/>
                <a:cs typeface="Arial"/>
              </a:rPr>
              <a:t>Indirizzamento </a:t>
            </a:r>
            <a:r>
              <a:rPr sz="1800" b="1" spc="-75" dirty="0">
                <a:latin typeface="Arial"/>
                <a:cs typeface="Arial"/>
              </a:rPr>
              <a:t>diretto</a:t>
            </a:r>
            <a:r>
              <a:rPr sz="1800" spc="-75" dirty="0"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un blocco può essere </a:t>
            </a:r>
            <a:r>
              <a:rPr sz="1800" dirty="0">
                <a:latin typeface="Arial"/>
                <a:cs typeface="Arial"/>
              </a:rPr>
              <a:t>messo </a:t>
            </a:r>
            <a:r>
              <a:rPr sz="1800" spc="-5" dirty="0">
                <a:latin typeface="Arial"/>
                <a:cs typeface="Arial"/>
              </a:rPr>
              <a:t>in un </a:t>
            </a:r>
            <a:r>
              <a:rPr sz="1800" dirty="0">
                <a:latin typeface="Arial"/>
                <a:cs typeface="Arial"/>
              </a:rPr>
              <a:t>solo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punto</a:t>
            </a:r>
            <a:endParaRPr sz="1800">
              <a:latin typeface="Arial"/>
              <a:cs typeface="Arial"/>
            </a:endParaRPr>
          </a:p>
          <a:p>
            <a:pPr marL="355600" marR="137160">
              <a:lnSpc>
                <a:spcPct val="70000"/>
              </a:lnSpc>
              <a:spcBef>
                <a:spcPts val="325"/>
              </a:spcBef>
            </a:pPr>
            <a:r>
              <a:rPr sz="1800" spc="-10" dirty="0">
                <a:latin typeface="Arial"/>
                <a:cs typeface="Arial"/>
              </a:rPr>
              <a:t>della </a:t>
            </a:r>
            <a:r>
              <a:rPr sz="1800" spc="-5" dirty="0">
                <a:latin typeface="Arial"/>
                <a:cs typeface="Arial"/>
              </a:rPr>
              <a:t>cache. L’indirizzo del blocco </a:t>
            </a:r>
            <a:r>
              <a:rPr sz="1800" dirty="0">
                <a:latin typeface="Arial"/>
                <a:cs typeface="Arial"/>
              </a:rPr>
              <a:t>è </a:t>
            </a:r>
            <a:r>
              <a:rPr sz="1800" spc="-5" dirty="0">
                <a:latin typeface="Arial"/>
                <a:cs typeface="Arial"/>
              </a:rPr>
              <a:t>ottenuto mediante </a:t>
            </a:r>
            <a:r>
              <a:rPr sz="1800" spc="-10" dirty="0">
                <a:latin typeface="Arial"/>
                <a:cs typeface="Arial"/>
              </a:rPr>
              <a:t>l’operazione  </a:t>
            </a:r>
            <a:r>
              <a:rPr sz="1800" spc="-5" dirty="0">
                <a:latin typeface="Arial"/>
                <a:cs typeface="Arial"/>
              </a:rPr>
              <a:t>(indirizzo di blocco) </a:t>
            </a:r>
            <a:r>
              <a:rPr sz="1800" dirty="0">
                <a:latin typeface="Arial"/>
                <a:cs typeface="Arial"/>
              </a:rPr>
              <a:t>% </a:t>
            </a:r>
            <a:r>
              <a:rPr sz="1800" spc="-5" dirty="0">
                <a:latin typeface="Arial"/>
                <a:cs typeface="Arial"/>
              </a:rPr>
              <a:t>(numero di blocchi </a:t>
            </a:r>
            <a:r>
              <a:rPr sz="1800" spc="-10" dirty="0">
                <a:latin typeface="Arial"/>
                <a:cs typeface="Arial"/>
              </a:rPr>
              <a:t>nella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cache).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1662" y="2565400"/>
            <a:ext cx="7688199" cy="4292597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32426" y="2565336"/>
            <a:ext cx="3879850" cy="403097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619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5"/>
              </a:spcBef>
            </a:pPr>
            <a:r>
              <a:rPr sz="1650" i="1" spc="-45" dirty="0">
                <a:latin typeface="Malgun Gothic"/>
                <a:cs typeface="Malgun Gothic"/>
              </a:rPr>
              <a:t>Valid: </a:t>
            </a:r>
            <a:r>
              <a:rPr sz="1650" i="1" spc="-30" dirty="0">
                <a:latin typeface="Malgun Gothic"/>
                <a:cs typeface="Malgun Gothic"/>
              </a:rPr>
              <a:t>indica se </a:t>
            </a:r>
            <a:r>
              <a:rPr sz="1650" i="1" spc="-20" dirty="0">
                <a:latin typeface="Malgun Gothic"/>
                <a:cs typeface="Malgun Gothic"/>
              </a:rPr>
              <a:t>il </a:t>
            </a:r>
            <a:r>
              <a:rPr sz="1650" i="1" spc="-35" dirty="0">
                <a:latin typeface="Malgun Gothic"/>
                <a:cs typeface="Malgun Gothic"/>
              </a:rPr>
              <a:t>dato </a:t>
            </a:r>
            <a:r>
              <a:rPr sz="1650" i="1" spc="-30" dirty="0">
                <a:latin typeface="Malgun Gothic"/>
                <a:cs typeface="Malgun Gothic"/>
              </a:rPr>
              <a:t>è</a:t>
            </a:r>
            <a:r>
              <a:rPr sz="1650" i="1" spc="75" dirty="0">
                <a:latin typeface="Malgun Gothic"/>
                <a:cs typeface="Malgun Gothic"/>
              </a:rPr>
              <a:t> </a:t>
            </a:r>
            <a:r>
              <a:rPr sz="1650" i="1" spc="-35" dirty="0">
                <a:latin typeface="Malgun Gothic"/>
                <a:cs typeface="Malgun Gothic"/>
              </a:rPr>
              <a:t>valido</a:t>
            </a:r>
            <a:endParaRPr sz="1650">
              <a:latin typeface="Malgun Gothic"/>
              <a:cs typeface="Malgun Gothic"/>
            </a:endParaRPr>
          </a:p>
          <a:p>
            <a:pPr marL="92075">
              <a:lnSpc>
                <a:spcPts val="1950"/>
              </a:lnSpc>
              <a:spcBef>
                <a:spcPts val="1860"/>
              </a:spcBef>
            </a:pPr>
            <a:r>
              <a:rPr sz="1650" i="1" spc="-75" dirty="0">
                <a:latin typeface="Malgun Gothic"/>
                <a:cs typeface="Malgun Gothic"/>
              </a:rPr>
              <a:t>Tag: </a:t>
            </a:r>
            <a:r>
              <a:rPr sz="1650" i="1" spc="-30" dirty="0">
                <a:latin typeface="Malgun Gothic"/>
                <a:cs typeface="Malgun Gothic"/>
              </a:rPr>
              <a:t>fa riferimento </a:t>
            </a:r>
            <a:r>
              <a:rPr sz="1650" i="1" spc="-25" dirty="0">
                <a:latin typeface="Malgun Gothic"/>
                <a:cs typeface="Malgun Gothic"/>
              </a:rPr>
              <a:t>alla </a:t>
            </a:r>
            <a:r>
              <a:rPr sz="1650" i="1" spc="-30" dirty="0">
                <a:latin typeface="Malgun Gothic"/>
                <a:cs typeface="Malgun Gothic"/>
              </a:rPr>
              <a:t>linea</a:t>
            </a:r>
            <a:r>
              <a:rPr sz="1650" i="1" spc="180" dirty="0">
                <a:latin typeface="Malgun Gothic"/>
                <a:cs typeface="Malgun Gothic"/>
              </a:rPr>
              <a:t> </a:t>
            </a:r>
            <a:r>
              <a:rPr sz="1650" i="1" spc="-30" dirty="0">
                <a:latin typeface="Malgun Gothic"/>
                <a:cs typeface="Malgun Gothic"/>
              </a:rPr>
              <a:t>di</a:t>
            </a:r>
            <a:endParaRPr sz="1650">
              <a:latin typeface="Malgun Gothic"/>
              <a:cs typeface="Malgun Gothic"/>
            </a:endParaRPr>
          </a:p>
          <a:p>
            <a:pPr marR="519430" algn="ctr">
              <a:lnSpc>
                <a:spcPts val="1950"/>
              </a:lnSpc>
            </a:pPr>
            <a:r>
              <a:rPr sz="1650" i="1" spc="-35" dirty="0">
                <a:latin typeface="Malgun Gothic"/>
                <a:cs typeface="Malgun Gothic"/>
              </a:rPr>
              <a:t>memoria da </a:t>
            </a:r>
            <a:r>
              <a:rPr sz="1650" i="1" spc="-25" dirty="0">
                <a:latin typeface="Malgun Gothic"/>
                <a:cs typeface="Malgun Gothic"/>
              </a:rPr>
              <a:t>cui </a:t>
            </a:r>
            <a:r>
              <a:rPr sz="1650" i="1" spc="-30" dirty="0">
                <a:latin typeface="Malgun Gothic"/>
                <a:cs typeface="Malgun Gothic"/>
              </a:rPr>
              <a:t>arrivano </a:t>
            </a:r>
            <a:r>
              <a:rPr sz="1650" i="1" spc="-15" dirty="0">
                <a:latin typeface="Malgun Gothic"/>
                <a:cs typeface="Malgun Gothic"/>
              </a:rPr>
              <a:t>i</a:t>
            </a:r>
            <a:r>
              <a:rPr sz="1650" i="1" spc="80" dirty="0">
                <a:latin typeface="Malgun Gothic"/>
                <a:cs typeface="Malgun Gothic"/>
              </a:rPr>
              <a:t> </a:t>
            </a:r>
            <a:r>
              <a:rPr sz="1650" i="1" spc="-30" dirty="0">
                <a:latin typeface="Malgun Gothic"/>
                <a:cs typeface="Malgun Gothic"/>
              </a:rPr>
              <a:t>dati</a:t>
            </a:r>
            <a:endParaRPr sz="1650">
              <a:latin typeface="Malgun Gothic"/>
              <a:cs typeface="Malgun Gothic"/>
            </a:endParaRPr>
          </a:p>
          <a:p>
            <a:pPr marL="92075">
              <a:lnSpc>
                <a:spcPct val="100000"/>
              </a:lnSpc>
              <a:spcBef>
                <a:spcPts val="1860"/>
              </a:spcBef>
            </a:pPr>
            <a:r>
              <a:rPr sz="1650" i="1" spc="-30" dirty="0">
                <a:latin typeface="Malgun Gothic"/>
                <a:cs typeface="Malgun Gothic"/>
              </a:rPr>
              <a:t>Data: contiene </a:t>
            </a:r>
            <a:r>
              <a:rPr sz="1650" i="1" spc="-20" dirty="0">
                <a:latin typeface="Malgun Gothic"/>
                <a:cs typeface="Malgun Gothic"/>
              </a:rPr>
              <a:t>il </a:t>
            </a:r>
            <a:r>
              <a:rPr sz="1650" i="1" spc="-35" dirty="0">
                <a:latin typeface="Malgun Gothic"/>
                <a:cs typeface="Malgun Gothic"/>
              </a:rPr>
              <a:t>dato </a:t>
            </a:r>
            <a:r>
              <a:rPr sz="1650" i="1" spc="-30" dirty="0">
                <a:latin typeface="Malgun Gothic"/>
                <a:cs typeface="Malgun Gothic"/>
              </a:rPr>
              <a:t>di</a:t>
            </a:r>
            <a:r>
              <a:rPr sz="1650" i="1" spc="90" dirty="0">
                <a:latin typeface="Malgun Gothic"/>
                <a:cs typeface="Malgun Gothic"/>
              </a:rPr>
              <a:t> </a:t>
            </a:r>
            <a:r>
              <a:rPr sz="1650" i="1" spc="-35" dirty="0">
                <a:latin typeface="Malgun Gothic"/>
                <a:cs typeface="Malgun Gothic"/>
              </a:rPr>
              <a:t>memoria</a:t>
            </a:r>
            <a:endParaRPr sz="165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57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98806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Posizionamento di </a:t>
            </a:r>
            <a:r>
              <a:rPr dirty="0"/>
              <a:t>un blocco </a:t>
            </a:r>
            <a:r>
              <a:rPr spc="-5" dirty="0"/>
              <a:t>in  cache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8794" y="1511630"/>
            <a:ext cx="729995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85" dirty="0">
                <a:latin typeface="Arial"/>
                <a:cs typeface="Arial"/>
              </a:rPr>
              <a:t>Fully </a:t>
            </a:r>
            <a:r>
              <a:rPr sz="2000" b="1" spc="-90" dirty="0">
                <a:latin typeface="Arial"/>
                <a:cs typeface="Arial"/>
              </a:rPr>
              <a:t>Associative </a:t>
            </a:r>
            <a:r>
              <a:rPr sz="2000" b="1" spc="-75" dirty="0">
                <a:latin typeface="Arial"/>
                <a:cs typeface="Arial"/>
              </a:rPr>
              <a:t>(completamente </a:t>
            </a:r>
            <a:r>
              <a:rPr sz="2000" b="1" spc="-80" dirty="0">
                <a:latin typeface="Arial"/>
                <a:cs typeface="Arial"/>
              </a:rPr>
              <a:t>associativa): </a:t>
            </a:r>
            <a:r>
              <a:rPr sz="2000" dirty="0">
                <a:latin typeface="Arial"/>
                <a:cs typeface="Arial"/>
              </a:rPr>
              <a:t>un </a:t>
            </a:r>
            <a:r>
              <a:rPr sz="2000" spc="-5" dirty="0">
                <a:latin typeface="Arial"/>
                <a:cs typeface="Arial"/>
              </a:rPr>
              <a:t>blocco</a:t>
            </a:r>
            <a:r>
              <a:rPr sz="2000" spc="3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può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5"/>
              </a:spcBef>
            </a:pPr>
            <a:r>
              <a:rPr dirty="0"/>
              <a:t>essere posto ovunque </a:t>
            </a:r>
            <a:r>
              <a:rPr spc="-5" dirty="0"/>
              <a:t>nella</a:t>
            </a:r>
            <a:r>
              <a:rPr spc="-114" dirty="0"/>
              <a:t> </a:t>
            </a:r>
            <a:r>
              <a:rPr dirty="0"/>
              <a:t>cache.</a:t>
            </a:r>
          </a:p>
          <a:p>
            <a:pPr marL="355600" indent="-342900">
              <a:lnSpc>
                <a:spcPct val="100000"/>
              </a:lnSpc>
              <a:spcBef>
                <a:spcPts val="1914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/>
              <a:t>PRO: molto facile </a:t>
            </a:r>
            <a:r>
              <a:rPr spc="-5" dirty="0"/>
              <a:t>da</a:t>
            </a:r>
            <a:r>
              <a:rPr spc="-65" dirty="0"/>
              <a:t> </a:t>
            </a:r>
            <a:r>
              <a:rPr spc="-5" dirty="0"/>
              <a:t>realizzare</a:t>
            </a:r>
          </a:p>
          <a:p>
            <a:pPr marL="355600" indent="-342900">
              <a:lnSpc>
                <a:spcPct val="100000"/>
              </a:lnSpc>
              <a:spcBef>
                <a:spcPts val="192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/>
              <a:t>CONTRO: se i blocchi possono essere messi </a:t>
            </a:r>
            <a:r>
              <a:rPr spc="-5" dirty="0"/>
              <a:t>ovunque,</a:t>
            </a:r>
            <a:r>
              <a:rPr spc="-225" dirty="0"/>
              <a:t> </a:t>
            </a:r>
            <a:r>
              <a:rPr dirty="0"/>
              <a:t>avrò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61694" y="3036570"/>
            <a:ext cx="64287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difficoltà nell’andare </a:t>
            </a:r>
            <a:r>
              <a:rPr sz="2000" dirty="0">
                <a:latin typeface="Arial"/>
                <a:cs typeface="Arial"/>
              </a:rPr>
              <a:t>a ritrovarli o dovrò </a:t>
            </a:r>
            <a:r>
              <a:rPr sz="2000" spc="-5" dirty="0">
                <a:latin typeface="Arial"/>
                <a:cs typeface="Arial"/>
              </a:rPr>
              <a:t>introdurre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ulteriori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61694" y="3249930"/>
            <a:ext cx="69551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meccanismi che mi ridurrebbero </a:t>
            </a:r>
            <a:r>
              <a:rPr sz="2000" spc="-5" dirty="0">
                <a:latin typeface="Arial"/>
                <a:cs typeface="Arial"/>
              </a:rPr>
              <a:t>la facilità di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implementazione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278371"/>
            <a:ext cx="1699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Verdana"/>
                <a:cs typeface="Verdana"/>
              </a:rPr>
              <a:t>Architettura </a:t>
            </a:r>
            <a:r>
              <a:rPr sz="900" dirty="0">
                <a:solidFill>
                  <a:srgbClr val="FFFFFF"/>
                </a:solidFill>
                <a:latin typeface="Verdana"/>
                <a:cs typeface="Verdana"/>
              </a:rPr>
              <a:t>dei calcolatori</a:t>
            </a:r>
            <a:r>
              <a:rPr sz="9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FFFFFF"/>
                </a:solidFill>
                <a:latin typeface="Verdana"/>
                <a:cs typeface="Verdana"/>
              </a:rPr>
              <a:t>©  2013 Pearson </a:t>
            </a:r>
            <a:r>
              <a:rPr sz="900" spc="-5" dirty="0">
                <a:solidFill>
                  <a:srgbClr val="FFFFFF"/>
                </a:solidFill>
                <a:latin typeface="Verdana"/>
                <a:cs typeface="Verdana"/>
              </a:rPr>
              <a:t>Italia</a:t>
            </a:r>
            <a:r>
              <a:rPr sz="9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Verdana"/>
                <a:cs typeface="Verdana"/>
              </a:rPr>
              <a:t>S.p.A.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86147" y="6278371"/>
            <a:ext cx="1720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Verdana"/>
                <a:cs typeface="Verdana"/>
              </a:rPr>
              <a:t>58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98806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Posizionamento di </a:t>
            </a:r>
            <a:r>
              <a:rPr dirty="0"/>
              <a:t>un blocco </a:t>
            </a:r>
            <a:r>
              <a:rPr spc="-5" dirty="0"/>
              <a:t>in  cache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18794" y="1511630"/>
            <a:ext cx="69234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30" dirty="0">
                <a:latin typeface="Arial"/>
                <a:cs typeface="Arial"/>
              </a:rPr>
              <a:t>Set </a:t>
            </a:r>
            <a:r>
              <a:rPr sz="2000" b="1" spc="-90" dirty="0">
                <a:latin typeface="Arial"/>
                <a:cs typeface="Arial"/>
              </a:rPr>
              <a:t>Associative: </a:t>
            </a:r>
            <a:r>
              <a:rPr sz="2000" dirty="0">
                <a:latin typeface="Arial"/>
                <a:cs typeface="Arial"/>
              </a:rPr>
              <a:t>un </a:t>
            </a:r>
            <a:r>
              <a:rPr sz="2000" spc="-5" dirty="0">
                <a:latin typeface="Arial"/>
                <a:cs typeface="Arial"/>
              </a:rPr>
              <a:t>blocco </a:t>
            </a:r>
            <a:r>
              <a:rPr sz="2000" dirty="0">
                <a:latin typeface="Arial"/>
                <a:cs typeface="Arial"/>
              </a:rPr>
              <a:t>può essere </a:t>
            </a:r>
            <a:r>
              <a:rPr sz="2000" spc="-5" dirty="0">
                <a:latin typeface="Arial"/>
                <a:cs typeface="Arial"/>
              </a:rPr>
              <a:t>posto </a:t>
            </a:r>
            <a:r>
              <a:rPr sz="2000" dirty="0">
                <a:latin typeface="Arial"/>
                <a:cs typeface="Arial"/>
              </a:rPr>
              <a:t>in un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insieme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61694" y="1725549"/>
            <a:ext cx="34163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ridotto </a:t>
            </a:r>
            <a:r>
              <a:rPr sz="2000" spc="-5" dirty="0">
                <a:latin typeface="Arial"/>
                <a:cs typeface="Arial"/>
              </a:rPr>
              <a:t>di posizioni nella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cache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5969" y="2274188"/>
            <a:ext cx="64331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9085" algn="l"/>
              </a:tabLst>
            </a:pPr>
            <a:r>
              <a:rPr sz="2000" spc="-114" dirty="0">
                <a:latin typeface="Arial"/>
                <a:cs typeface="Arial"/>
              </a:rPr>
              <a:t>–	</a:t>
            </a:r>
            <a:r>
              <a:rPr sz="2000" dirty="0">
                <a:latin typeface="Arial"/>
                <a:cs typeface="Arial"/>
              </a:rPr>
              <a:t>Un </a:t>
            </a:r>
            <a:r>
              <a:rPr sz="2000" spc="-5" dirty="0">
                <a:latin typeface="Arial"/>
                <a:cs typeface="Arial"/>
              </a:rPr>
              <a:t>insieme </a:t>
            </a:r>
            <a:r>
              <a:rPr sz="2000" dirty="0">
                <a:latin typeface="Arial"/>
                <a:cs typeface="Arial"/>
              </a:rPr>
              <a:t>(set) è </a:t>
            </a:r>
            <a:r>
              <a:rPr sz="2000" spc="-5" dirty="0">
                <a:latin typeface="Arial"/>
                <a:cs typeface="Arial"/>
              </a:rPr>
              <a:t>un gruppo di due </a:t>
            </a:r>
            <a:r>
              <a:rPr sz="2000" dirty="0">
                <a:latin typeface="Arial"/>
                <a:cs typeface="Arial"/>
              </a:rPr>
              <a:t>o </a:t>
            </a:r>
            <a:r>
              <a:rPr sz="2000" spc="-5" dirty="0">
                <a:latin typeface="Arial"/>
                <a:cs typeface="Arial"/>
              </a:rPr>
              <a:t>più </a:t>
            </a:r>
            <a:r>
              <a:rPr sz="2000" dirty="0">
                <a:latin typeface="Arial"/>
                <a:cs typeface="Arial"/>
              </a:rPr>
              <a:t>blocchi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della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62480" y="2487549"/>
            <a:ext cx="7061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5969" y="3036570"/>
            <a:ext cx="63360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9085" algn="l"/>
              </a:tabLst>
            </a:pPr>
            <a:r>
              <a:rPr sz="2000" spc="-114" dirty="0">
                <a:latin typeface="Arial"/>
                <a:cs typeface="Arial"/>
              </a:rPr>
              <a:t>–	</a:t>
            </a:r>
            <a:r>
              <a:rPr sz="2000" dirty="0">
                <a:latin typeface="Arial"/>
                <a:cs typeface="Arial"/>
              </a:rPr>
              <a:t>Un blocco viene </a:t>
            </a:r>
            <a:r>
              <a:rPr sz="2000" spc="-5" dirty="0">
                <a:latin typeface="Arial"/>
                <a:cs typeface="Arial"/>
              </a:rPr>
              <a:t>prima </a:t>
            </a:r>
            <a:r>
              <a:rPr sz="2000" dirty="0">
                <a:latin typeface="Arial"/>
                <a:cs typeface="Arial"/>
              </a:rPr>
              <a:t>messo </a:t>
            </a:r>
            <a:r>
              <a:rPr sz="2000" spc="-5" dirty="0">
                <a:latin typeface="Arial"/>
                <a:cs typeface="Arial"/>
              </a:rPr>
              <a:t>in corrispondenza di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62480" y="3249930"/>
            <a:ext cx="61372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insieme </a:t>
            </a:r>
            <a:r>
              <a:rPr sz="2000" dirty="0">
                <a:latin typeface="Arial"/>
                <a:cs typeface="Arial"/>
              </a:rPr>
              <a:t>e </a:t>
            </a:r>
            <a:r>
              <a:rPr sz="2000" spc="-5" dirty="0">
                <a:latin typeface="Arial"/>
                <a:cs typeface="Arial"/>
              </a:rPr>
              <a:t>poi può </a:t>
            </a:r>
            <a:r>
              <a:rPr sz="2000" dirty="0">
                <a:latin typeface="Arial"/>
                <a:cs typeface="Arial"/>
              </a:rPr>
              <a:t>essere messo </a:t>
            </a:r>
            <a:r>
              <a:rPr sz="2000" spc="-5" dirty="0">
                <a:latin typeface="Arial"/>
                <a:cs typeface="Arial"/>
              </a:rPr>
              <a:t>in qualsiasi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posizione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62480" y="3463290"/>
            <a:ext cx="13557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dell’insieme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75969" y="4011625"/>
            <a:ext cx="67945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9085" algn="l"/>
              </a:tabLst>
            </a:pPr>
            <a:r>
              <a:rPr sz="2000" spc="-110" dirty="0">
                <a:latin typeface="Arial"/>
                <a:cs typeface="Arial"/>
              </a:rPr>
              <a:t>–	</a:t>
            </a:r>
            <a:r>
              <a:rPr sz="2000" spc="-5" dirty="0">
                <a:latin typeface="Arial"/>
                <a:cs typeface="Arial"/>
              </a:rPr>
              <a:t>L’insieme </a:t>
            </a:r>
            <a:r>
              <a:rPr sz="2000" dirty="0">
                <a:latin typeface="Arial"/>
                <a:cs typeface="Arial"/>
              </a:rPr>
              <a:t>viene scelto con la regola </a:t>
            </a:r>
            <a:r>
              <a:rPr sz="2000" spc="-5" dirty="0">
                <a:latin typeface="Arial"/>
                <a:cs typeface="Arial"/>
              </a:rPr>
              <a:t>del </a:t>
            </a:r>
            <a:r>
              <a:rPr sz="2000" dirty="0">
                <a:latin typeface="Arial"/>
                <a:cs typeface="Arial"/>
              </a:rPr>
              <a:t>modulo: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(indirizzo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62480" y="4225544"/>
            <a:ext cx="53340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blocco) modulo (numero </a:t>
            </a:r>
            <a:r>
              <a:rPr sz="2000" spc="-5" dirty="0">
                <a:latin typeface="Arial"/>
                <a:cs typeface="Arial"/>
              </a:rPr>
              <a:t>di insiemi della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cache)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75969" y="4774184"/>
            <a:ext cx="69869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4333240" algn="l"/>
              </a:tabLst>
            </a:pPr>
            <a:r>
              <a:rPr sz="2000" spc="-114" dirty="0">
                <a:latin typeface="Arial"/>
                <a:cs typeface="Arial"/>
              </a:rPr>
              <a:t>–	</a:t>
            </a:r>
            <a:r>
              <a:rPr sz="2000" dirty="0">
                <a:latin typeface="Arial"/>
                <a:cs typeface="Arial"/>
              </a:rPr>
              <a:t>Se ci sono n blocchi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insieme,	il posizionamento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viene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62480" y="4973779"/>
            <a:ext cx="410146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spc="-5" dirty="0">
                <a:latin typeface="Arial"/>
                <a:cs typeface="Arial"/>
              </a:rPr>
              <a:t>definito </a:t>
            </a:r>
            <a:r>
              <a:rPr sz="2000" dirty="0">
                <a:latin typeface="Arial"/>
                <a:cs typeface="Arial"/>
              </a:rPr>
              <a:t>come </a:t>
            </a:r>
            <a:r>
              <a:rPr sz="2100" i="1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set-associativo </a:t>
            </a:r>
            <a:r>
              <a:rPr sz="2100" i="1" u="sng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 n</a:t>
            </a:r>
            <a:r>
              <a:rPr sz="2100" i="1" u="sng" spc="-1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100" i="1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vie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278371"/>
            <a:ext cx="1699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Verdana"/>
                <a:cs typeface="Verdana"/>
              </a:rPr>
              <a:t>Architettura </a:t>
            </a:r>
            <a:r>
              <a:rPr sz="900" dirty="0">
                <a:solidFill>
                  <a:srgbClr val="FFFFFF"/>
                </a:solidFill>
                <a:latin typeface="Verdana"/>
                <a:cs typeface="Verdana"/>
              </a:rPr>
              <a:t>dei calcolatori</a:t>
            </a:r>
            <a:r>
              <a:rPr sz="9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FFFFFF"/>
                </a:solidFill>
                <a:latin typeface="Verdana"/>
                <a:cs typeface="Verdana"/>
              </a:rPr>
              <a:t>©  2013 Pearson </a:t>
            </a:r>
            <a:r>
              <a:rPr sz="900" spc="-5" dirty="0">
                <a:solidFill>
                  <a:srgbClr val="FFFFFF"/>
                </a:solidFill>
                <a:latin typeface="Verdana"/>
                <a:cs typeface="Verdana"/>
              </a:rPr>
              <a:t>Italia</a:t>
            </a:r>
            <a:r>
              <a:rPr sz="9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Verdana"/>
                <a:cs typeface="Verdana"/>
              </a:rPr>
              <a:t>S.p.A.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86147" y="6278371"/>
            <a:ext cx="1720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Verdana"/>
                <a:cs typeface="Verdana"/>
              </a:rPr>
              <a:t>59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98806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Posizionamento di </a:t>
            </a:r>
            <a:r>
              <a:rPr dirty="0"/>
              <a:t>un blocco </a:t>
            </a:r>
            <a:r>
              <a:rPr spc="-5" dirty="0"/>
              <a:t>in  Cache: </a:t>
            </a:r>
            <a:r>
              <a:rPr dirty="0"/>
              <a:t>un</a:t>
            </a:r>
            <a:r>
              <a:rPr spc="-25" dirty="0"/>
              <a:t> </a:t>
            </a:r>
            <a:r>
              <a:rPr dirty="0"/>
              <a:t>esempio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6012" y="2492375"/>
            <a:ext cx="7416800" cy="35782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58392" y="1591183"/>
            <a:ext cx="7692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Esempio. Consideriamo il blocco di indirizzo 12 ed </a:t>
            </a:r>
            <a:r>
              <a:rPr sz="1800" dirty="0">
                <a:latin typeface="Arial"/>
                <a:cs typeface="Arial"/>
              </a:rPr>
              <a:t>i tre </a:t>
            </a:r>
            <a:r>
              <a:rPr sz="1800" spc="-5" dirty="0">
                <a:latin typeface="Arial"/>
                <a:cs typeface="Arial"/>
              </a:rPr>
              <a:t>tipi di indirizzamento  in una memoria </a:t>
            </a:r>
            <a:r>
              <a:rPr sz="1800" dirty="0">
                <a:latin typeface="Arial"/>
                <a:cs typeface="Arial"/>
              </a:rPr>
              <a:t>che </a:t>
            </a:r>
            <a:r>
              <a:rPr sz="1800" spc="-5" dirty="0">
                <a:latin typeface="Arial"/>
                <a:cs typeface="Arial"/>
              </a:rPr>
              <a:t>può contenere </a:t>
            </a:r>
            <a:r>
              <a:rPr sz="1800" dirty="0">
                <a:latin typeface="Arial"/>
                <a:cs typeface="Arial"/>
              </a:rPr>
              <a:t>8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blocchi.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3600" y="6273800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Scheda</a:t>
            </a:r>
            <a:r>
              <a:rPr spc="-15" dirty="0"/>
              <a:t> </a:t>
            </a:r>
            <a:r>
              <a:rPr spc="-5" dirty="0"/>
              <a:t>Madre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3016" y="1654555"/>
            <a:ext cx="776287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"/>
                <a:cs typeface="Arial"/>
              </a:rPr>
              <a:t>Raccoglie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circuiteria </a:t>
            </a:r>
            <a:r>
              <a:rPr sz="1600" spc="-10" dirty="0">
                <a:latin typeface="Arial"/>
                <a:cs typeface="Arial"/>
              </a:rPr>
              <a:t>elettronica </a:t>
            </a:r>
            <a:r>
              <a:rPr sz="1600" spc="-5" dirty="0">
                <a:latin typeface="Arial"/>
                <a:cs typeface="Arial"/>
              </a:rPr>
              <a:t>di interfaccia fra </a:t>
            </a:r>
            <a:r>
              <a:rPr sz="1600" dirty="0">
                <a:latin typeface="Arial"/>
                <a:cs typeface="Arial"/>
              </a:rPr>
              <a:t>le </a:t>
            </a:r>
            <a:r>
              <a:rPr sz="1600" spc="-5" dirty="0">
                <a:latin typeface="Arial"/>
                <a:cs typeface="Arial"/>
              </a:rPr>
              <a:t>componenti </a:t>
            </a:r>
            <a:r>
              <a:rPr sz="1600" spc="-10" dirty="0">
                <a:latin typeface="Arial"/>
                <a:cs typeface="Arial"/>
              </a:rPr>
              <a:t>principali </a:t>
            </a:r>
            <a:r>
              <a:rPr sz="1600" spc="-5" dirty="0">
                <a:latin typeface="Arial"/>
                <a:cs typeface="Arial"/>
              </a:rPr>
              <a:t>e fra  queste e i bus di </a:t>
            </a:r>
            <a:r>
              <a:rPr sz="1600" spc="-10" dirty="0">
                <a:latin typeface="Arial"/>
                <a:cs typeface="Arial"/>
              </a:rPr>
              <a:t>espansione </a:t>
            </a:r>
            <a:r>
              <a:rPr sz="1600" spc="-5" dirty="0">
                <a:latin typeface="Arial"/>
                <a:cs typeface="Arial"/>
              </a:rPr>
              <a:t>e </a:t>
            </a:r>
            <a:r>
              <a:rPr sz="1600" dirty="0">
                <a:latin typeface="Arial"/>
                <a:cs typeface="Arial"/>
              </a:rPr>
              <a:t>le </a:t>
            </a:r>
            <a:r>
              <a:rPr sz="1600" spc="-5" dirty="0">
                <a:latin typeface="Arial"/>
                <a:cs typeface="Arial"/>
              </a:rPr>
              <a:t>interfacce </a:t>
            </a:r>
            <a:r>
              <a:rPr sz="1600" dirty="0">
                <a:latin typeface="Arial"/>
                <a:cs typeface="Arial"/>
              </a:rPr>
              <a:t>verso </a:t>
            </a:r>
            <a:r>
              <a:rPr sz="1600" spc="-5" dirty="0">
                <a:latin typeface="Arial"/>
                <a:cs typeface="Arial"/>
              </a:rPr>
              <a:t>l'esterno. È’ responsabile della  trasmissione e temporizzazione </a:t>
            </a:r>
            <a:r>
              <a:rPr sz="1600" spc="-10" dirty="0">
                <a:latin typeface="Arial"/>
                <a:cs typeface="Arial"/>
              </a:rPr>
              <a:t>corretta </a:t>
            </a:r>
            <a:r>
              <a:rPr sz="1600" spc="-5" dirty="0">
                <a:latin typeface="Arial"/>
                <a:cs typeface="Arial"/>
              </a:rPr>
              <a:t>dei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segnali.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5650" y="2708211"/>
            <a:ext cx="4248150" cy="3284601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27701" y="2734436"/>
            <a:ext cx="8483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Principali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76594" y="2723474"/>
            <a:ext cx="1964689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286510" algn="l"/>
              </a:tabLst>
            </a:pP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m</a:t>
            </a:r>
            <a:r>
              <a:rPr sz="1600" spc="-20" dirty="0">
                <a:latin typeface="Arial"/>
                <a:cs typeface="Arial"/>
              </a:rPr>
              <a:t>p</a:t>
            </a:r>
            <a:r>
              <a:rPr sz="1600" spc="-10" dirty="0">
                <a:latin typeface="Arial"/>
                <a:cs typeface="Arial"/>
              </a:rPr>
              <a:t>onent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50" i="1" spc="-45" dirty="0">
                <a:latin typeface="Arial"/>
                <a:cs typeface="Arial"/>
              </a:rPr>
              <a:t>m</a:t>
            </a:r>
            <a:r>
              <a:rPr sz="1650" i="1" spc="-30" dirty="0">
                <a:latin typeface="Arial"/>
                <a:cs typeface="Arial"/>
              </a:rPr>
              <a:t>ontati</a:t>
            </a:r>
            <a:endParaRPr sz="1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43976" y="2734436"/>
            <a:ext cx="442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u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40401" y="3256153"/>
            <a:ext cx="112775" cy="227075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40401" y="3499992"/>
            <a:ext cx="112775" cy="227076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227701" y="2978276"/>
            <a:ext cx="255905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0485" marR="5080" indent="-58419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scheda </a:t>
            </a:r>
            <a:r>
              <a:rPr sz="1600" spc="-10" dirty="0">
                <a:latin typeface="Arial"/>
                <a:cs typeface="Arial"/>
              </a:rPr>
              <a:t>madre </a:t>
            </a:r>
            <a:r>
              <a:rPr sz="1600" spc="-5" dirty="0">
                <a:latin typeface="Arial"/>
                <a:cs typeface="Arial"/>
              </a:rPr>
              <a:t>(tramite slot):  Processore</a:t>
            </a:r>
            <a:endParaRPr sz="1600">
              <a:latin typeface="Arial"/>
              <a:cs typeface="Arial"/>
            </a:endParaRPr>
          </a:p>
          <a:p>
            <a:pPr marL="7048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RAM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240401" y="3743909"/>
            <a:ext cx="112775" cy="22738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40401" y="3988053"/>
            <a:ext cx="112775" cy="227075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207756" y="4441697"/>
            <a:ext cx="6788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"/>
                <a:cs typeface="Arial"/>
              </a:rPr>
              <a:t>scheda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240401" y="4963363"/>
            <a:ext cx="112775" cy="22738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40401" y="5207508"/>
            <a:ext cx="112775" cy="227076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40401" y="5451347"/>
            <a:ext cx="112775" cy="227075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40401" y="5695188"/>
            <a:ext cx="112775" cy="227075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227701" y="3709873"/>
            <a:ext cx="2783205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"/>
                <a:cs typeface="Arial"/>
              </a:rPr>
              <a:t>ROM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(BIOS)</a:t>
            </a:r>
            <a:endParaRPr sz="1600">
              <a:latin typeface="Arial"/>
              <a:cs typeface="Arial"/>
            </a:endParaRPr>
          </a:p>
          <a:p>
            <a:pPr marL="7048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scheda video, scheda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audio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1024890" algn="l"/>
                <a:tab pos="1868805" algn="l"/>
                <a:tab pos="2454275" algn="l"/>
              </a:tabLst>
            </a:pPr>
            <a:r>
              <a:rPr sz="1600" spc="-10" dirty="0">
                <a:latin typeface="Arial"/>
                <a:cs typeface="Arial"/>
              </a:rPr>
              <a:t>Collegat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tram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vi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la  madre:</a:t>
            </a:r>
            <a:endParaRPr sz="1600">
              <a:latin typeface="Arial"/>
              <a:cs typeface="Arial"/>
            </a:endParaRPr>
          </a:p>
          <a:p>
            <a:pPr marL="70485" marR="143827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l'hard disk  </a:t>
            </a:r>
            <a:r>
              <a:rPr sz="1600" spc="-10" dirty="0">
                <a:latin typeface="Arial"/>
                <a:cs typeface="Arial"/>
              </a:rPr>
              <a:t>lettore </a:t>
            </a:r>
            <a:r>
              <a:rPr sz="1600" spc="-5" dirty="0">
                <a:latin typeface="Arial"/>
                <a:cs typeface="Arial"/>
              </a:rPr>
              <a:t>di DVD  </a:t>
            </a:r>
            <a:r>
              <a:rPr sz="1600" spc="-10" dirty="0">
                <a:latin typeface="Arial"/>
                <a:cs typeface="Arial"/>
              </a:rPr>
              <a:t>Alimentatore</a:t>
            </a:r>
            <a:endParaRPr sz="1600">
              <a:latin typeface="Arial"/>
              <a:cs typeface="Arial"/>
            </a:endParaRPr>
          </a:p>
          <a:p>
            <a:pPr marL="7048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slot </a:t>
            </a:r>
            <a:r>
              <a:rPr sz="1600" spc="-10" dirty="0">
                <a:latin typeface="Arial"/>
                <a:cs typeface="Arial"/>
              </a:rPr>
              <a:t>lettura </a:t>
            </a:r>
            <a:r>
              <a:rPr sz="1600" spc="-5" dirty="0">
                <a:latin typeface="Arial"/>
                <a:cs typeface="Arial"/>
              </a:rPr>
              <a:t>penne USB,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etc.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168" y="1454833"/>
            <a:ext cx="7725409" cy="113855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4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Si sostituiscono i blocchi meno recentemente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utilizzati</a:t>
            </a:r>
            <a:endParaRPr sz="1800">
              <a:latin typeface="Arial"/>
              <a:cs typeface="Arial"/>
            </a:endParaRPr>
          </a:p>
          <a:p>
            <a:pPr marL="756285" marR="5080" indent="-287020">
              <a:lnSpc>
                <a:spcPct val="100000"/>
              </a:lnSpc>
              <a:spcBef>
                <a:spcPts val="390"/>
              </a:spcBef>
              <a:tabLst>
                <a:tab pos="756285" algn="l"/>
              </a:tabLst>
            </a:pPr>
            <a:r>
              <a:rPr sz="1600" spc="-5" dirty="0">
                <a:latin typeface="Arial"/>
                <a:cs typeface="Arial"/>
              </a:rPr>
              <a:t>–	Ipotesi: il blocco meno utilizzato recentemente è quello che ha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minore  probabilità di essere referenziato in futuro. Si approssima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futuro prossimo al  passato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recente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168" y="3279724"/>
            <a:ext cx="51568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2221230" algn="l"/>
              </a:tabLst>
            </a:pPr>
            <a:r>
              <a:rPr sz="1800" spc="-5" dirty="0">
                <a:latin typeface="Arial"/>
                <a:cs typeface="Arial"/>
              </a:rPr>
              <a:t>Reference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string:	</a:t>
            </a:r>
            <a:r>
              <a:rPr sz="1800" dirty="0">
                <a:latin typeface="Arial"/>
                <a:cs typeface="Arial"/>
              </a:rPr>
              <a:t>1, 2, </a:t>
            </a:r>
            <a:r>
              <a:rPr sz="1800" spc="-5" dirty="0">
                <a:latin typeface="Arial"/>
                <a:cs typeface="Arial"/>
              </a:rPr>
              <a:t>3, 4, 1, 2,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r>
              <a:rPr sz="1800" spc="-5" dirty="0">
                <a:latin typeface="Arial"/>
                <a:cs typeface="Arial"/>
              </a:rPr>
              <a:t>, 1, 2, </a:t>
            </a: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3</a:t>
            </a:r>
            <a:r>
              <a:rPr sz="1800" spc="-5" dirty="0">
                <a:latin typeface="Arial"/>
                <a:cs typeface="Arial"/>
              </a:rPr>
              <a:t>, </a:t>
            </a:r>
            <a:r>
              <a:rPr sz="1800" b="1" spc="-5" dirty="0">
                <a:solidFill>
                  <a:srgbClr val="FFC000"/>
                </a:solidFill>
                <a:latin typeface="Arial"/>
                <a:cs typeface="Arial"/>
              </a:rPr>
              <a:t>4</a:t>
            </a:r>
            <a:r>
              <a:rPr sz="1800" spc="-5" dirty="0">
                <a:latin typeface="Arial"/>
                <a:cs typeface="Arial"/>
              </a:rPr>
              <a:t>,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9900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633912" y="4037012"/>
          <a:ext cx="3810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650" b="1" i="1" dirty="0">
                          <a:solidFill>
                            <a:srgbClr val="009900"/>
                          </a:solidFill>
                          <a:latin typeface="Malgun Gothic"/>
                          <a:cs typeface="Malgun Gothic"/>
                        </a:rPr>
                        <a:t>5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977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650" i="1" dirty="0">
                          <a:latin typeface="Malgun Gothic"/>
                          <a:cs typeface="Malgun Gothic"/>
                        </a:rPr>
                        <a:t>2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977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650" i="1" dirty="0">
                          <a:latin typeface="Malgun Gothic"/>
                          <a:cs typeface="Malgun Gothic"/>
                        </a:rPr>
                        <a:t>4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977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650" i="1" dirty="0">
                          <a:latin typeface="Malgun Gothic"/>
                          <a:cs typeface="Malgun Gothic"/>
                        </a:rPr>
                        <a:t>3</a:t>
                      </a:r>
                      <a:endParaRPr sz="1650" dirty="0">
                        <a:latin typeface="Malgun Gothic"/>
                        <a:cs typeface="Malgun Gothic"/>
                      </a:endParaRPr>
                    </a:p>
                  </a:txBody>
                  <a:tcPr marL="0" marR="0" marT="977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616263" y="4035488"/>
          <a:ext cx="381000" cy="18287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650" i="1" dirty="0">
                          <a:latin typeface="Malgun Gothic"/>
                          <a:cs typeface="Malgun Gothic"/>
                        </a:rPr>
                        <a:t>1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977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650" i="1" dirty="0">
                          <a:latin typeface="Malgun Gothic"/>
                          <a:cs typeface="Malgun Gothic"/>
                        </a:rPr>
                        <a:t>2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977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68"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650" i="1" dirty="0">
                          <a:latin typeface="Malgun Gothic"/>
                          <a:cs typeface="Malgun Gothic"/>
                        </a:rPr>
                        <a:t>3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977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68"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650" i="1" dirty="0">
                          <a:latin typeface="Malgun Gothic"/>
                          <a:cs typeface="Malgun Gothic"/>
                        </a:rPr>
                        <a:t>4</a:t>
                      </a:r>
                      <a:endParaRPr sz="1650" dirty="0">
                        <a:latin typeface="Malgun Gothic"/>
                        <a:cs typeface="Malgun Gothic"/>
                      </a:endParaRPr>
                    </a:p>
                  </a:txBody>
                  <a:tcPr marL="0" marR="0" marT="977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119437" y="4043362"/>
          <a:ext cx="3810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650" i="1" dirty="0">
                          <a:latin typeface="Malgun Gothic"/>
                          <a:cs typeface="Malgun Gothic"/>
                        </a:rPr>
                        <a:t>1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977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650" i="1" dirty="0">
                          <a:latin typeface="Malgun Gothic"/>
                          <a:cs typeface="Malgun Gothic"/>
                        </a:rPr>
                        <a:t>2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977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650" b="1" i="1" dirty="0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5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977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650" i="1" dirty="0">
                          <a:latin typeface="Malgun Gothic"/>
                          <a:cs typeface="Malgun Gothic"/>
                        </a:rPr>
                        <a:t>4</a:t>
                      </a:r>
                      <a:endParaRPr sz="1650" dirty="0">
                        <a:latin typeface="Malgun Gothic"/>
                        <a:cs typeface="Malgun Gothic"/>
                      </a:endParaRPr>
                    </a:p>
                  </a:txBody>
                  <a:tcPr marL="0" marR="0" marT="977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638613" y="4022788"/>
          <a:ext cx="381000" cy="18287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650" i="1" dirty="0">
                          <a:latin typeface="Malgun Gothic"/>
                          <a:cs typeface="Malgun Gothic"/>
                        </a:rPr>
                        <a:t>1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977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650" i="1" dirty="0">
                          <a:latin typeface="Malgun Gothic"/>
                          <a:cs typeface="Malgun Gothic"/>
                        </a:rPr>
                        <a:t>2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977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6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650" i="1" dirty="0">
                          <a:latin typeface="Malgun Gothic"/>
                          <a:cs typeface="Malgun Gothic"/>
                        </a:rPr>
                        <a:t>5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977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6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650" b="1" i="1" dirty="0">
                          <a:solidFill>
                            <a:srgbClr val="0000CC"/>
                          </a:solidFill>
                          <a:latin typeface="Malgun Gothic"/>
                          <a:cs typeface="Malgun Gothic"/>
                        </a:rPr>
                        <a:t>3</a:t>
                      </a:r>
                      <a:endParaRPr sz="1650" dirty="0">
                        <a:latin typeface="Malgun Gothic"/>
                        <a:cs typeface="Malgun Gothic"/>
                      </a:endParaRPr>
                    </a:p>
                  </a:txBody>
                  <a:tcPr marL="0" marR="0" marT="977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141787" y="4030662"/>
          <a:ext cx="3810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650" i="1" dirty="0">
                          <a:latin typeface="Malgun Gothic"/>
                          <a:cs typeface="Malgun Gothic"/>
                        </a:rPr>
                        <a:t>1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977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650" i="1" dirty="0">
                          <a:latin typeface="Malgun Gothic"/>
                          <a:cs typeface="Malgun Gothic"/>
                        </a:rPr>
                        <a:t>2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977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650" b="1" i="1" dirty="0">
                          <a:solidFill>
                            <a:srgbClr val="FFC000"/>
                          </a:solidFill>
                          <a:latin typeface="Malgun Gothic"/>
                          <a:cs typeface="Malgun Gothic"/>
                        </a:rPr>
                        <a:t>4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977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650" i="1" dirty="0">
                          <a:latin typeface="Malgun Gothic"/>
                          <a:cs typeface="Malgun Gothic"/>
                        </a:rPr>
                        <a:t>3</a:t>
                      </a:r>
                      <a:endParaRPr sz="1650" dirty="0">
                        <a:latin typeface="Malgun Gothic"/>
                        <a:cs typeface="Malgun Gothic"/>
                      </a:endParaRPr>
                    </a:p>
                  </a:txBody>
                  <a:tcPr marL="0" marR="0" marT="977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19304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Algoritmi di replacement:  </a:t>
            </a:r>
            <a:r>
              <a:rPr dirty="0"/>
              <a:t>Least Recently Used</a:t>
            </a:r>
            <a:r>
              <a:rPr spc="-140" dirty="0"/>
              <a:t> </a:t>
            </a:r>
            <a:r>
              <a:rPr dirty="0"/>
              <a:t>(LRU)</a:t>
            </a:r>
          </a:p>
        </p:txBody>
      </p:sp>
      <p:sp>
        <p:nvSpPr>
          <p:cNvPr id="11" name="object 11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678804" y="4693753"/>
            <a:ext cx="61468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-30" dirty="0">
                <a:latin typeface="Malgun Gothic"/>
                <a:cs typeface="Malgun Gothic"/>
              </a:rPr>
              <a:t>8</a:t>
            </a:r>
            <a:r>
              <a:rPr sz="1650" i="1" spc="-80" dirty="0">
                <a:latin typeface="Malgun Gothic"/>
                <a:cs typeface="Malgun Gothic"/>
              </a:rPr>
              <a:t> </a:t>
            </a:r>
            <a:r>
              <a:rPr sz="1650" i="1" spc="-30" dirty="0">
                <a:latin typeface="Malgun Gothic"/>
                <a:cs typeface="Malgun Gothic"/>
              </a:rPr>
              <a:t>miss</a:t>
            </a:r>
            <a:endParaRPr sz="165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168" y="1454833"/>
            <a:ext cx="8112125" cy="118681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4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I </a:t>
            </a:r>
            <a:r>
              <a:rPr sz="1800" spc="-5" dirty="0">
                <a:latin typeface="Arial"/>
                <a:cs typeface="Arial"/>
              </a:rPr>
              <a:t>blocchi candidati per la sostituzione sono scelti in modo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casuale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90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Facilità di realizzazione rispetto a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LRU</a:t>
            </a:r>
            <a:endParaRPr sz="16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390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È possibile verificare empiricamente che al crescere della dimensione della cache  lo scarto di performance in termini di miss rate è minimo o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nullo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211836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Algoritmi di replacement:  Random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93762" y="3062351"/>
          <a:ext cx="7743822" cy="21128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7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61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86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42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342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Associatività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 2</a:t>
                      </a:r>
                      <a:r>
                        <a:rPr sz="180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 4</a:t>
                      </a:r>
                      <a:r>
                        <a:rPr sz="180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 8</a:t>
                      </a:r>
                      <a:r>
                        <a:rPr sz="180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72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Dimensione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LRU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Casuale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LRU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Casuale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LRU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Casuale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16KB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5,18%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5,69%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4,67%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5,29%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4,39%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4,96%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64KB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1,88%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2,01%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1,54%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1,66%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1,39%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1,53%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256KB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1,15%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1,17%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1,13%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1,13%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1,12%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1,12%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050442" y="5465481"/>
            <a:ext cx="7204709" cy="77025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 algn="just">
              <a:lnSpc>
                <a:spcPct val="97000"/>
              </a:lnSpc>
              <a:spcBef>
                <a:spcPts val="190"/>
              </a:spcBef>
            </a:pPr>
            <a:r>
              <a:rPr sz="1650" i="1" spc="-30" dirty="0">
                <a:latin typeface="Malgun Gothic"/>
                <a:cs typeface="Malgun Gothic"/>
              </a:rPr>
              <a:t>Fonte: </a:t>
            </a:r>
            <a:r>
              <a:rPr sz="1650" i="1" spc="-35" dirty="0">
                <a:latin typeface="Malgun Gothic"/>
                <a:cs typeface="Malgun Gothic"/>
              </a:rPr>
              <a:t>Hennessy-Patterson, </a:t>
            </a:r>
            <a:r>
              <a:rPr sz="1650" i="1" spc="-15" dirty="0">
                <a:latin typeface="Malgun Gothic"/>
                <a:cs typeface="Malgun Gothic"/>
              </a:rPr>
              <a:t>i </a:t>
            </a:r>
            <a:r>
              <a:rPr sz="1650" i="1" spc="-20" dirty="0">
                <a:latin typeface="Malgun Gothic"/>
                <a:cs typeface="Malgun Gothic"/>
              </a:rPr>
              <a:t>risultati si </a:t>
            </a:r>
            <a:r>
              <a:rPr sz="1650" i="1" spc="-25" dirty="0">
                <a:latin typeface="Malgun Gothic"/>
                <a:cs typeface="Malgun Gothic"/>
              </a:rPr>
              <a:t>riferiscono </a:t>
            </a:r>
            <a:r>
              <a:rPr sz="1650" i="1" spc="-35" dirty="0">
                <a:latin typeface="Malgun Gothic"/>
                <a:cs typeface="Malgun Gothic"/>
              </a:rPr>
              <a:t>ad una </a:t>
            </a:r>
            <a:r>
              <a:rPr sz="1650" i="1" spc="-30" dirty="0">
                <a:latin typeface="Malgun Gothic"/>
                <a:cs typeface="Malgun Gothic"/>
              </a:rPr>
              <a:t>macchina </a:t>
            </a:r>
            <a:r>
              <a:rPr sz="1650" i="1" spc="-70" dirty="0">
                <a:latin typeface="Malgun Gothic"/>
                <a:cs typeface="Malgun Gothic"/>
              </a:rPr>
              <a:t>VAX </a:t>
            </a:r>
            <a:r>
              <a:rPr sz="1650" i="1" spc="-30" dirty="0">
                <a:latin typeface="Malgun Gothic"/>
                <a:cs typeface="Malgun Gothic"/>
              </a:rPr>
              <a:t>con  cache a </a:t>
            </a:r>
            <a:r>
              <a:rPr sz="1650" i="1" spc="-25" dirty="0">
                <a:latin typeface="Malgun Gothic"/>
                <a:cs typeface="Malgun Gothic"/>
              </a:rPr>
              <a:t>blocchi </a:t>
            </a:r>
            <a:r>
              <a:rPr sz="1650" i="1" spc="-30" dirty="0">
                <a:latin typeface="Malgun Gothic"/>
                <a:cs typeface="Malgun Gothic"/>
              </a:rPr>
              <a:t>di </a:t>
            </a:r>
            <a:r>
              <a:rPr sz="1650" i="1" spc="-25" dirty="0">
                <a:latin typeface="Malgun Gothic"/>
                <a:cs typeface="Malgun Gothic"/>
              </a:rPr>
              <a:t>16bit. </a:t>
            </a:r>
            <a:r>
              <a:rPr sz="1650" i="1" spc="-15" dirty="0">
                <a:latin typeface="Malgun Gothic"/>
                <a:cs typeface="Malgun Gothic"/>
              </a:rPr>
              <a:t>I </a:t>
            </a:r>
            <a:r>
              <a:rPr sz="1650" i="1" spc="-30" dirty="0">
                <a:latin typeface="Malgun Gothic"/>
                <a:cs typeface="Malgun Gothic"/>
              </a:rPr>
              <a:t>dati </a:t>
            </a:r>
            <a:r>
              <a:rPr sz="1650" i="1" spc="-25" dirty="0">
                <a:latin typeface="Malgun Gothic"/>
                <a:cs typeface="Malgun Gothic"/>
              </a:rPr>
              <a:t>osservati </a:t>
            </a:r>
            <a:r>
              <a:rPr sz="1650" i="1" spc="-20" dirty="0">
                <a:latin typeface="Malgun Gothic"/>
                <a:cs typeface="Malgun Gothic"/>
              </a:rPr>
              <a:t>si </a:t>
            </a:r>
            <a:r>
              <a:rPr sz="1650" i="1" spc="-25" dirty="0">
                <a:latin typeface="Malgun Gothic"/>
                <a:cs typeface="Malgun Gothic"/>
              </a:rPr>
              <a:t>riferiscono sia </a:t>
            </a:r>
            <a:r>
              <a:rPr sz="1650" i="1" spc="-30" dirty="0">
                <a:latin typeface="Malgun Gothic"/>
                <a:cs typeface="Malgun Gothic"/>
              </a:rPr>
              <a:t>a </a:t>
            </a:r>
            <a:r>
              <a:rPr sz="1650" i="1" spc="-40" dirty="0">
                <a:latin typeface="Malgun Gothic"/>
                <a:cs typeface="Malgun Gothic"/>
              </a:rPr>
              <a:t>programmi </a:t>
            </a:r>
            <a:r>
              <a:rPr sz="1650" i="1" spc="-35" dirty="0">
                <a:latin typeface="Malgun Gothic"/>
                <a:cs typeface="Malgun Gothic"/>
              </a:rPr>
              <a:t>utente  </a:t>
            </a:r>
            <a:r>
              <a:rPr sz="1650" i="1" spc="-30" dirty="0">
                <a:latin typeface="Malgun Gothic"/>
                <a:cs typeface="Malgun Gothic"/>
              </a:rPr>
              <a:t>che</a:t>
            </a:r>
            <a:r>
              <a:rPr sz="1650" i="1" spc="-15" dirty="0">
                <a:latin typeface="Malgun Gothic"/>
                <a:cs typeface="Malgun Gothic"/>
              </a:rPr>
              <a:t> </a:t>
            </a:r>
            <a:r>
              <a:rPr sz="1650" i="1" spc="-40" dirty="0">
                <a:latin typeface="Malgun Gothic"/>
                <a:cs typeface="Malgun Gothic"/>
              </a:rPr>
              <a:t>OS</a:t>
            </a:r>
            <a:endParaRPr sz="165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29841"/>
            <a:ext cx="7866380" cy="4909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56360">
              <a:lnSpc>
                <a:spcPct val="12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PROBLEMA: </a:t>
            </a:r>
            <a:r>
              <a:rPr sz="1800" dirty="0">
                <a:latin typeface="Arial"/>
                <a:cs typeface="Arial"/>
              </a:rPr>
              <a:t>scrittura </a:t>
            </a:r>
            <a:r>
              <a:rPr sz="1800" spc="-10" dirty="0">
                <a:latin typeface="Arial"/>
                <a:cs typeface="Arial"/>
              </a:rPr>
              <a:t>da </a:t>
            </a:r>
            <a:r>
              <a:rPr sz="1800" spc="-5" dirty="0">
                <a:latin typeface="Arial"/>
                <a:cs typeface="Arial"/>
              </a:rPr>
              <a:t>CPU in </a:t>
            </a:r>
            <a:r>
              <a:rPr sz="1800" dirty="0">
                <a:latin typeface="Arial"/>
                <a:cs typeface="Arial"/>
              </a:rPr>
              <a:t>$, </a:t>
            </a:r>
            <a:r>
              <a:rPr sz="1800" spc="-5" dirty="0">
                <a:latin typeface="Arial"/>
                <a:cs typeface="Arial"/>
              </a:rPr>
              <a:t>quando aggiornare la RAM?  </a:t>
            </a:r>
            <a:r>
              <a:rPr sz="1800" dirty="0">
                <a:latin typeface="Arial"/>
                <a:cs typeface="Arial"/>
              </a:rPr>
              <a:t>POLITICHE: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WRITE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THROUGH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34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All </a:t>
            </a:r>
            <a:r>
              <a:rPr sz="1800" spc="-10" dirty="0">
                <a:latin typeface="Arial"/>
                <a:cs typeface="Arial"/>
              </a:rPr>
              <a:t>writes </a:t>
            </a:r>
            <a:r>
              <a:rPr sz="1800" spc="-5" dirty="0">
                <a:latin typeface="Arial"/>
                <a:cs typeface="Arial"/>
              </a:rPr>
              <a:t>go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main memory as </a:t>
            </a:r>
            <a:r>
              <a:rPr sz="1800" spc="-15" dirty="0">
                <a:latin typeface="Arial"/>
                <a:cs typeface="Arial"/>
              </a:rPr>
              <a:t>well </a:t>
            </a:r>
            <a:r>
              <a:rPr sz="1800" spc="-5" dirty="0">
                <a:latin typeface="Arial"/>
                <a:cs typeface="Arial"/>
              </a:rPr>
              <a:t>as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  <a:p>
            <a:pPr marL="756285" marR="29209" lvl="1" indent="-286385">
              <a:lnSpc>
                <a:spcPct val="100000"/>
              </a:lnSpc>
              <a:spcBef>
                <a:spcPts val="430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Multiple CPUs can monitor main memory </a:t>
            </a:r>
            <a:r>
              <a:rPr sz="1800" dirty="0">
                <a:latin typeface="Arial"/>
                <a:cs typeface="Arial"/>
              </a:rPr>
              <a:t>traffic to </a:t>
            </a:r>
            <a:r>
              <a:rPr sz="1800" spc="-5" dirty="0">
                <a:latin typeface="Arial"/>
                <a:cs typeface="Arial"/>
              </a:rPr>
              <a:t>keep local </a:t>
            </a:r>
            <a:r>
              <a:rPr sz="1800" dirty="0">
                <a:latin typeface="Arial"/>
                <a:cs typeface="Arial"/>
              </a:rPr>
              <a:t>(to </a:t>
            </a:r>
            <a:r>
              <a:rPr sz="1800" spc="-5" dirty="0">
                <a:latin typeface="Arial"/>
                <a:cs typeface="Arial"/>
              </a:rPr>
              <a:t>CPU)  cache up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date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34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Lots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traffic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34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15" dirty="0">
                <a:latin typeface="Arial"/>
                <a:cs typeface="Arial"/>
              </a:rPr>
              <a:t>Slows </a:t>
            </a:r>
            <a:r>
              <a:rPr sz="1800" spc="-20" dirty="0">
                <a:latin typeface="Arial"/>
                <a:cs typeface="Arial"/>
              </a:rPr>
              <a:t>down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writes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WRITE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BACK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30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Updates initially made in cache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only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34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Update bit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cache slot is </a:t>
            </a:r>
            <a:r>
              <a:rPr sz="1800" dirty="0">
                <a:latin typeface="Arial"/>
                <a:cs typeface="Arial"/>
              </a:rPr>
              <a:t>set </a:t>
            </a:r>
            <a:r>
              <a:rPr sz="1800" spc="-15" dirty="0">
                <a:latin typeface="Arial"/>
                <a:cs typeface="Arial"/>
              </a:rPr>
              <a:t>when </a:t>
            </a:r>
            <a:r>
              <a:rPr sz="1800" spc="-5" dirty="0">
                <a:latin typeface="Arial"/>
                <a:cs typeface="Arial"/>
              </a:rPr>
              <a:t>update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occurs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34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If </a:t>
            </a:r>
            <a:r>
              <a:rPr sz="1800" spc="-5" dirty="0">
                <a:latin typeface="Arial"/>
                <a:cs typeface="Arial"/>
              </a:rPr>
              <a:t>block is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be replaced, </a:t>
            </a:r>
            <a:r>
              <a:rPr sz="1800" spc="-10" dirty="0">
                <a:latin typeface="Arial"/>
                <a:cs typeface="Arial"/>
              </a:rPr>
              <a:t>write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main memory only </a:t>
            </a:r>
            <a:r>
              <a:rPr sz="1800" dirty="0">
                <a:latin typeface="Arial"/>
                <a:cs typeface="Arial"/>
              </a:rPr>
              <a:t>if </a:t>
            </a:r>
            <a:r>
              <a:rPr sz="1800" spc="-5" dirty="0">
                <a:latin typeface="Arial"/>
                <a:cs typeface="Arial"/>
              </a:rPr>
              <a:t>update bit is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30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Other caches get out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sync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34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I/O </a:t>
            </a:r>
            <a:r>
              <a:rPr sz="1800" spc="-5" dirty="0">
                <a:latin typeface="Arial"/>
                <a:cs typeface="Arial"/>
              </a:rPr>
              <a:t>must access main memory through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30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N.B. </a:t>
            </a:r>
            <a:r>
              <a:rPr sz="1800" spc="-5" dirty="0">
                <a:latin typeface="Arial"/>
                <a:cs typeface="Arial"/>
              </a:rPr>
              <a:t>15%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memory references are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writes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WRITE</a:t>
            </a:r>
            <a:r>
              <a:rPr spc="-35" dirty="0"/>
              <a:t> </a:t>
            </a:r>
            <a:r>
              <a:rPr spc="-5" dirty="0"/>
              <a:t>POLICY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63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Memoria </a:t>
            </a:r>
            <a:r>
              <a:rPr dirty="0"/>
              <a:t>CACHE -</a:t>
            </a:r>
            <a:r>
              <a:rPr spc="-25" dirty="0"/>
              <a:t> </a:t>
            </a:r>
            <a:r>
              <a:rPr dirty="0"/>
              <a:t>$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0662" y="1628648"/>
            <a:ext cx="6511925" cy="28083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698106" y="2606612"/>
          <a:ext cx="2244090" cy="804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0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4410">
                <a:tc>
                  <a:txBody>
                    <a:bodyPr/>
                    <a:lstStyle/>
                    <a:p>
                      <a:pPr marL="127000">
                        <a:lnSpc>
                          <a:spcPts val="1989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L1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27000" marR="36512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L2  L3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72745">
                        <a:lnSpc>
                          <a:spcPts val="1989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x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64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KB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37274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1-2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MB</a:t>
                      </a:r>
                    </a:p>
                    <a:p>
                      <a:pPr marL="372745">
                        <a:lnSpc>
                          <a:spcPts val="208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4-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MB</a:t>
                      </a: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763016" y="4900040"/>
            <a:ext cx="7979409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"/>
                <a:cs typeface="Arial"/>
              </a:rPr>
              <a:t>Dapprima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10" dirty="0">
                <a:latin typeface="Arial"/>
                <a:cs typeface="Arial"/>
              </a:rPr>
              <a:t>CPU </a:t>
            </a:r>
            <a:r>
              <a:rPr sz="1600" spc="-5" dirty="0">
                <a:latin typeface="Arial"/>
                <a:cs typeface="Arial"/>
              </a:rPr>
              <a:t>cerca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dato nella cache </a:t>
            </a:r>
            <a:r>
              <a:rPr sz="1600" spc="-10" dirty="0">
                <a:latin typeface="Arial"/>
                <a:cs typeface="Arial"/>
              </a:rPr>
              <a:t>di livello </a:t>
            </a:r>
            <a:r>
              <a:rPr sz="1600" spc="-5" dirty="0">
                <a:latin typeface="Arial"/>
                <a:cs typeface="Arial"/>
              </a:rPr>
              <a:t>1; </a:t>
            </a:r>
            <a:r>
              <a:rPr sz="1600" dirty="0">
                <a:latin typeface="Arial"/>
                <a:cs typeface="Arial"/>
              </a:rPr>
              <a:t>se </a:t>
            </a:r>
            <a:r>
              <a:rPr sz="1600" spc="-5" dirty="0">
                <a:latin typeface="Arial"/>
                <a:cs typeface="Arial"/>
              </a:rPr>
              <a:t>avviene un </a:t>
            </a:r>
            <a:r>
              <a:rPr sz="1600" b="1" spc="-65" dirty="0">
                <a:latin typeface="Arial"/>
                <a:cs typeface="Arial"/>
              </a:rPr>
              <a:t>hit</a:t>
            </a:r>
            <a:r>
              <a:rPr sz="1600" spc="-65" dirty="0">
                <a:latin typeface="Arial"/>
                <a:cs typeface="Arial"/>
              </a:rPr>
              <a:t>, </a:t>
            </a:r>
            <a:r>
              <a:rPr sz="1600" spc="-10" dirty="0">
                <a:latin typeface="Arial"/>
                <a:cs typeface="Arial"/>
              </a:rPr>
              <a:t>il processore  procede </a:t>
            </a:r>
            <a:r>
              <a:rPr sz="1600" spc="-5" dirty="0">
                <a:latin typeface="Arial"/>
                <a:cs typeface="Arial"/>
              </a:rPr>
              <a:t>ad alta velocità. Se </a:t>
            </a:r>
            <a:r>
              <a:rPr sz="1600" dirty="0">
                <a:latin typeface="Arial"/>
                <a:cs typeface="Arial"/>
              </a:rPr>
              <a:t>si </a:t>
            </a:r>
            <a:r>
              <a:rPr sz="1600" spc="-5" dirty="0">
                <a:latin typeface="Arial"/>
                <a:cs typeface="Arial"/>
              </a:rPr>
              <a:t>verifica un </a:t>
            </a:r>
            <a:r>
              <a:rPr sz="1600" b="1" spc="-70" dirty="0">
                <a:latin typeface="Arial"/>
                <a:cs typeface="Arial"/>
              </a:rPr>
              <a:t>miss</a:t>
            </a:r>
            <a:r>
              <a:rPr sz="1600" spc="-70" dirty="0">
                <a:latin typeface="Arial"/>
                <a:cs typeface="Arial"/>
              </a:rPr>
              <a:t>, </a:t>
            </a:r>
            <a:r>
              <a:rPr sz="1600" spc="-10" dirty="0">
                <a:latin typeface="Arial"/>
                <a:cs typeface="Arial"/>
              </a:rPr>
              <a:t>allora </a:t>
            </a:r>
            <a:r>
              <a:rPr sz="1600" spc="-5" dirty="0">
                <a:latin typeface="Arial"/>
                <a:cs typeface="Arial"/>
              </a:rPr>
              <a:t>viene controllata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$ di livello 2 e  così via, fino ad </a:t>
            </a:r>
            <a:r>
              <a:rPr sz="1600" spc="-10" dirty="0">
                <a:latin typeface="Arial"/>
                <a:cs typeface="Arial"/>
              </a:rPr>
              <a:t>accedere </a:t>
            </a:r>
            <a:r>
              <a:rPr sz="1600" spc="-5" dirty="0">
                <a:latin typeface="Arial"/>
                <a:cs typeface="Arial"/>
              </a:rPr>
              <a:t>alla memoria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principale.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00212"/>
            <a:ext cx="9144000" cy="4857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333692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Memoria CACHE </a:t>
            </a:r>
            <a:r>
              <a:rPr dirty="0"/>
              <a:t>-</a:t>
            </a:r>
            <a:r>
              <a:rPr spc="-50" dirty="0"/>
              <a:t> </a:t>
            </a:r>
            <a:r>
              <a:rPr dirty="0"/>
              <a:t>$  </a:t>
            </a:r>
            <a:r>
              <a:rPr spc="-5" dirty="0"/>
              <a:t>Pentium </a:t>
            </a:r>
            <a:r>
              <a:rPr dirty="0"/>
              <a:t>4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333692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Memoria CACHE </a:t>
            </a:r>
            <a:r>
              <a:rPr dirty="0"/>
              <a:t>-</a:t>
            </a:r>
            <a:r>
              <a:rPr spc="-50" dirty="0"/>
              <a:t> </a:t>
            </a:r>
            <a:r>
              <a:rPr dirty="0"/>
              <a:t>$  Intel </a:t>
            </a:r>
            <a:r>
              <a:rPr spc="-5" dirty="0"/>
              <a:t>Core</a:t>
            </a:r>
            <a:r>
              <a:rPr spc="-35" dirty="0"/>
              <a:t> </a:t>
            </a:r>
            <a:r>
              <a:rPr dirty="0"/>
              <a:t>i7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739" y="1503640"/>
            <a:ext cx="3741420" cy="46723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950"/>
              </a:lnSpc>
              <a:spcBef>
                <a:spcPts val="130"/>
              </a:spcBef>
            </a:pPr>
            <a:r>
              <a:rPr sz="1650" i="1" spc="-35" dirty="0">
                <a:latin typeface="Malgun Gothic"/>
                <a:cs typeface="Malgun Gothic"/>
              </a:rPr>
              <a:t>Ogni core</a:t>
            </a:r>
            <a:r>
              <a:rPr sz="1650" i="1" spc="15" dirty="0">
                <a:latin typeface="Malgun Gothic"/>
                <a:cs typeface="Malgun Gothic"/>
              </a:rPr>
              <a:t> </a:t>
            </a:r>
            <a:r>
              <a:rPr sz="1650" i="1" spc="-30" dirty="0">
                <a:latin typeface="Malgun Gothic"/>
                <a:cs typeface="Malgun Gothic"/>
              </a:rPr>
              <a:t>contiene:</a:t>
            </a:r>
            <a:endParaRPr sz="1650">
              <a:latin typeface="Malgun Gothic"/>
              <a:cs typeface="Malgun Gothic"/>
            </a:endParaRPr>
          </a:p>
          <a:p>
            <a:pPr marL="187960" indent="-175260">
              <a:lnSpc>
                <a:spcPts val="1920"/>
              </a:lnSpc>
              <a:buSzPct val="96969"/>
              <a:buFont typeface="Arial"/>
              <a:buChar char="•"/>
              <a:tabLst>
                <a:tab pos="187960" algn="l"/>
              </a:tabLst>
            </a:pPr>
            <a:r>
              <a:rPr sz="1650" i="1" spc="-25" dirty="0">
                <a:latin typeface="Malgun Gothic"/>
                <a:cs typeface="Malgun Gothic"/>
              </a:rPr>
              <a:t>L2, </a:t>
            </a:r>
            <a:r>
              <a:rPr sz="1650" i="1" spc="-30" dirty="0">
                <a:latin typeface="Malgun Gothic"/>
                <a:cs typeface="Malgun Gothic"/>
              </a:rPr>
              <a:t>L1 e </a:t>
            </a:r>
            <a:r>
              <a:rPr sz="1650" i="1" spc="-25" dirty="0">
                <a:latin typeface="Malgun Gothic"/>
                <a:cs typeface="Malgun Gothic"/>
              </a:rPr>
              <a:t>la </a:t>
            </a:r>
            <a:r>
              <a:rPr sz="1650" i="1" spc="-30" dirty="0">
                <a:latin typeface="Malgun Gothic"/>
                <a:cs typeface="Malgun Gothic"/>
              </a:rPr>
              <a:t>logica per </a:t>
            </a:r>
            <a:r>
              <a:rPr sz="1650" i="1" spc="-35" dirty="0">
                <a:latin typeface="Malgun Gothic"/>
                <a:cs typeface="Malgun Gothic"/>
              </a:rPr>
              <a:t>accedere </a:t>
            </a:r>
            <a:r>
              <a:rPr sz="1650" i="1" spc="-30" dirty="0">
                <a:latin typeface="Malgun Gothic"/>
                <a:cs typeface="Malgun Gothic"/>
              </a:rPr>
              <a:t>a</a:t>
            </a:r>
            <a:r>
              <a:rPr sz="1650" i="1" spc="155" dirty="0">
                <a:latin typeface="Malgun Gothic"/>
                <a:cs typeface="Malgun Gothic"/>
              </a:rPr>
              <a:t> </a:t>
            </a:r>
            <a:r>
              <a:rPr sz="1650" i="1" spc="-30" dirty="0">
                <a:latin typeface="Malgun Gothic"/>
                <a:cs typeface="Malgun Gothic"/>
              </a:rPr>
              <a:t>L3</a:t>
            </a:r>
            <a:endParaRPr sz="1650">
              <a:latin typeface="Malgun Gothic"/>
              <a:cs typeface="Malgun Gothic"/>
            </a:endParaRPr>
          </a:p>
          <a:p>
            <a:pPr marL="187960">
              <a:lnSpc>
                <a:spcPts val="1920"/>
              </a:lnSpc>
            </a:pPr>
            <a:r>
              <a:rPr sz="1650" i="1" spc="-25" dirty="0">
                <a:latin typeface="Malgun Gothic"/>
                <a:cs typeface="Malgun Gothic"/>
              </a:rPr>
              <a:t>condivisa</a:t>
            </a:r>
            <a:endParaRPr sz="1650">
              <a:latin typeface="Malgun Gothic"/>
              <a:cs typeface="Malgun Gothic"/>
            </a:endParaRPr>
          </a:p>
          <a:p>
            <a:pPr marL="187960" marR="20955" indent="-175260">
              <a:lnSpc>
                <a:spcPts val="1920"/>
              </a:lnSpc>
              <a:spcBef>
                <a:spcPts val="85"/>
              </a:spcBef>
              <a:buSzPct val="96969"/>
              <a:buFont typeface="Arial"/>
              <a:buChar char="•"/>
              <a:tabLst>
                <a:tab pos="187960" algn="l"/>
              </a:tabLst>
            </a:pPr>
            <a:r>
              <a:rPr sz="1650" i="1" spc="-30" dirty="0">
                <a:latin typeface="Malgun Gothic"/>
                <a:cs typeface="Malgun Gothic"/>
              </a:rPr>
              <a:t>$ di </a:t>
            </a:r>
            <a:r>
              <a:rPr sz="1650" i="1" spc="-35" dirty="0">
                <a:latin typeface="Malgun Gothic"/>
                <a:cs typeface="Malgun Gothic"/>
              </a:rPr>
              <a:t>pre-fetch </a:t>
            </a:r>
            <a:r>
              <a:rPr sz="1650" i="1" spc="-30" dirty="0">
                <a:latin typeface="Malgun Gothic"/>
                <a:cs typeface="Malgun Gothic"/>
              </a:rPr>
              <a:t>che </a:t>
            </a:r>
            <a:r>
              <a:rPr sz="1650" i="1" spc="-35" dirty="0">
                <a:latin typeface="Malgun Gothic"/>
                <a:cs typeface="Malgun Gothic"/>
              </a:rPr>
              <a:t>cercano </a:t>
            </a:r>
            <a:r>
              <a:rPr sz="1650" i="1" spc="-30" dirty="0">
                <a:latin typeface="Malgun Gothic"/>
                <a:cs typeface="Malgun Gothic"/>
              </a:rPr>
              <a:t>di caricare  </a:t>
            </a:r>
            <a:r>
              <a:rPr sz="1650" i="1" spc="-25" dirty="0">
                <a:latin typeface="Malgun Gothic"/>
                <a:cs typeface="Malgun Gothic"/>
              </a:rPr>
              <a:t>istruzioni </a:t>
            </a:r>
            <a:r>
              <a:rPr sz="1650" i="1" spc="-30" dirty="0">
                <a:latin typeface="Malgun Gothic"/>
                <a:cs typeface="Malgun Gothic"/>
              </a:rPr>
              <a:t>prima che siano</a:t>
            </a:r>
            <a:r>
              <a:rPr sz="1650" i="1" spc="35" dirty="0">
                <a:latin typeface="Malgun Gothic"/>
                <a:cs typeface="Malgun Gothic"/>
              </a:rPr>
              <a:t> </a:t>
            </a:r>
            <a:r>
              <a:rPr sz="1650" i="1" spc="-35" dirty="0">
                <a:latin typeface="Malgun Gothic"/>
                <a:cs typeface="Malgun Gothic"/>
              </a:rPr>
              <a:t>referenziate</a:t>
            </a:r>
            <a:endParaRPr sz="1650">
              <a:latin typeface="Malgun Gothic"/>
              <a:cs typeface="Malgun Gothic"/>
            </a:endParaRPr>
          </a:p>
          <a:p>
            <a:pPr marL="187960" indent="-175260">
              <a:lnSpc>
                <a:spcPts val="1835"/>
              </a:lnSpc>
              <a:buSzPct val="96969"/>
              <a:buFont typeface="Arial"/>
              <a:buChar char="•"/>
              <a:tabLst>
                <a:tab pos="187960" algn="l"/>
              </a:tabLst>
            </a:pPr>
            <a:r>
              <a:rPr sz="1650" i="1" spc="-40" dirty="0">
                <a:latin typeface="Malgun Gothic"/>
                <a:cs typeface="Malgun Gothic"/>
              </a:rPr>
              <a:t>Front-end:</a:t>
            </a:r>
            <a:endParaRPr sz="1650">
              <a:latin typeface="Malgun Gothic"/>
              <a:cs typeface="Malgun Gothic"/>
            </a:endParaRPr>
          </a:p>
          <a:p>
            <a:pPr marL="376555" lvl="1" indent="-188595">
              <a:lnSpc>
                <a:spcPts val="1920"/>
              </a:lnSpc>
              <a:buSzPct val="96969"/>
              <a:buFont typeface="Arial"/>
              <a:buChar char="•"/>
              <a:tabLst>
                <a:tab pos="377190" algn="l"/>
              </a:tabLst>
            </a:pPr>
            <a:r>
              <a:rPr sz="1650" i="1" spc="-30" dirty="0">
                <a:latin typeface="Malgun Gothic"/>
                <a:cs typeface="Malgun Gothic"/>
              </a:rPr>
              <a:t>Prelievo, decodifica </a:t>
            </a:r>
            <a:r>
              <a:rPr sz="1650" i="1" spc="-25" dirty="0">
                <a:latin typeface="Malgun Gothic"/>
                <a:cs typeface="Malgun Gothic"/>
              </a:rPr>
              <a:t>in </a:t>
            </a:r>
            <a:r>
              <a:rPr sz="1650" i="1" spc="-35" dirty="0">
                <a:latin typeface="Malgun Gothic"/>
                <a:cs typeface="Malgun Gothic"/>
              </a:rPr>
              <a:t>formato</a:t>
            </a:r>
            <a:r>
              <a:rPr sz="1650" i="1" spc="80" dirty="0">
                <a:latin typeface="Malgun Gothic"/>
                <a:cs typeface="Malgun Gothic"/>
              </a:rPr>
              <a:t> </a:t>
            </a:r>
            <a:r>
              <a:rPr sz="1650" i="1" spc="-30" dirty="0">
                <a:latin typeface="Malgun Gothic"/>
                <a:cs typeface="Malgun Gothic"/>
              </a:rPr>
              <a:t>RISC</a:t>
            </a:r>
            <a:endParaRPr sz="1650">
              <a:latin typeface="Malgun Gothic"/>
              <a:cs typeface="Malgun Gothic"/>
            </a:endParaRPr>
          </a:p>
          <a:p>
            <a:pPr marL="376555">
              <a:lnSpc>
                <a:spcPts val="1920"/>
              </a:lnSpc>
              <a:tabLst>
                <a:tab pos="2161540" algn="l"/>
              </a:tabLst>
            </a:pPr>
            <a:r>
              <a:rPr sz="1650" i="1" spc="-30" dirty="0">
                <a:latin typeface="Malgun Gothic"/>
                <a:cs typeface="Malgun Gothic"/>
              </a:rPr>
              <a:t>e </a:t>
            </a:r>
            <a:r>
              <a:rPr sz="1650" i="1" spc="-35" dirty="0">
                <a:latin typeface="Malgun Gothic"/>
                <a:cs typeface="Malgun Gothic"/>
              </a:rPr>
              <a:t>salvataggio</a:t>
            </a:r>
            <a:r>
              <a:rPr sz="1650" i="1" spc="45" dirty="0">
                <a:latin typeface="Malgun Gothic"/>
                <a:cs typeface="Malgun Gothic"/>
              </a:rPr>
              <a:t> </a:t>
            </a:r>
            <a:r>
              <a:rPr sz="1650" i="1" spc="-25" dirty="0">
                <a:latin typeface="Malgun Gothic"/>
                <a:cs typeface="Malgun Gothic"/>
              </a:rPr>
              <a:t>in</a:t>
            </a:r>
            <a:r>
              <a:rPr sz="1650" i="1" spc="5" dirty="0">
                <a:latin typeface="Malgun Gothic"/>
                <a:cs typeface="Malgun Gothic"/>
              </a:rPr>
              <a:t> </a:t>
            </a:r>
            <a:r>
              <a:rPr sz="1650" i="1" spc="-30" dirty="0">
                <a:latin typeface="Malgun Gothic"/>
                <a:cs typeface="Malgun Gothic"/>
              </a:rPr>
              <a:t>$	delle</a:t>
            </a:r>
            <a:r>
              <a:rPr sz="1650" i="1" spc="-5" dirty="0">
                <a:latin typeface="Malgun Gothic"/>
                <a:cs typeface="Malgun Gothic"/>
              </a:rPr>
              <a:t> </a:t>
            </a:r>
            <a:r>
              <a:rPr sz="1650" i="1" spc="-25" dirty="0">
                <a:latin typeface="Malgun Gothic"/>
                <a:cs typeface="Malgun Gothic"/>
              </a:rPr>
              <a:t>istruzioni</a:t>
            </a:r>
            <a:endParaRPr sz="1650">
              <a:latin typeface="Malgun Gothic"/>
              <a:cs typeface="Malgun Gothic"/>
            </a:endParaRPr>
          </a:p>
          <a:p>
            <a:pPr marL="376555" marR="219710" lvl="1" indent="-188595">
              <a:lnSpc>
                <a:spcPts val="1920"/>
              </a:lnSpc>
              <a:spcBef>
                <a:spcPts val="85"/>
              </a:spcBef>
              <a:buSzPct val="96969"/>
              <a:buFont typeface="Arial"/>
              <a:buChar char="•"/>
              <a:tabLst>
                <a:tab pos="377190" algn="l"/>
              </a:tabLst>
            </a:pPr>
            <a:r>
              <a:rPr sz="1650" i="1" spc="-30" dirty="0">
                <a:latin typeface="Malgun Gothic"/>
                <a:cs typeface="Malgun Gothic"/>
              </a:rPr>
              <a:t>Le </a:t>
            </a:r>
            <a:r>
              <a:rPr sz="1650" i="1" spc="-25" dirty="0">
                <a:latin typeface="Malgun Gothic"/>
                <a:cs typeface="Malgun Gothic"/>
              </a:rPr>
              <a:t>istruzioni </a:t>
            </a:r>
            <a:r>
              <a:rPr sz="1650" i="1" spc="-35" dirty="0">
                <a:latin typeface="Malgun Gothic"/>
                <a:cs typeface="Malgun Gothic"/>
              </a:rPr>
              <a:t>prelevate da </a:t>
            </a:r>
            <a:r>
              <a:rPr sz="1650" i="1" spc="-30" dirty="0">
                <a:latin typeface="Malgun Gothic"/>
                <a:cs typeface="Malgun Gothic"/>
              </a:rPr>
              <a:t>$ L1  </a:t>
            </a:r>
            <a:r>
              <a:rPr sz="1650" i="1" spc="-40" dirty="0">
                <a:latin typeface="Malgun Gothic"/>
                <a:cs typeface="Malgun Gothic"/>
              </a:rPr>
              <a:t>vengono </a:t>
            </a:r>
            <a:r>
              <a:rPr sz="1650" i="1" spc="-35" dirty="0">
                <a:latin typeface="Malgun Gothic"/>
                <a:cs typeface="Malgun Gothic"/>
              </a:rPr>
              <a:t>passate </a:t>
            </a:r>
            <a:r>
              <a:rPr sz="1650" i="1" spc="-25" dirty="0">
                <a:latin typeface="Malgun Gothic"/>
                <a:cs typeface="Malgun Gothic"/>
              </a:rPr>
              <a:t>ai </a:t>
            </a:r>
            <a:r>
              <a:rPr sz="1650" i="1" spc="-30" dirty="0">
                <a:latin typeface="Malgun Gothic"/>
                <a:cs typeface="Malgun Gothic"/>
              </a:rPr>
              <a:t>decodificatori  che </a:t>
            </a:r>
            <a:r>
              <a:rPr sz="1650" i="1" spc="-35" dirty="0">
                <a:latin typeface="Malgun Gothic"/>
                <a:cs typeface="Malgun Gothic"/>
              </a:rPr>
              <a:t>determinano </a:t>
            </a:r>
            <a:r>
              <a:rPr sz="1650" i="1" spc="-25" dirty="0">
                <a:latin typeface="Malgun Gothic"/>
                <a:cs typeface="Malgun Gothic"/>
              </a:rPr>
              <a:t>le </a:t>
            </a:r>
            <a:r>
              <a:rPr sz="1650" i="1" spc="-30" dirty="0">
                <a:latin typeface="Malgun Gothic"/>
                <a:cs typeface="Malgun Gothic"/>
              </a:rPr>
              <a:t>operazioni </a:t>
            </a:r>
            <a:r>
              <a:rPr sz="1650" i="1" spc="-40" dirty="0">
                <a:latin typeface="Malgun Gothic"/>
                <a:cs typeface="Malgun Gothic"/>
              </a:rPr>
              <a:t>da  </a:t>
            </a:r>
            <a:r>
              <a:rPr sz="1650" i="1" spc="-35" dirty="0">
                <a:latin typeface="Malgun Gothic"/>
                <a:cs typeface="Malgun Gothic"/>
              </a:rPr>
              <a:t>svolgere </a:t>
            </a:r>
            <a:r>
              <a:rPr sz="1650" i="1" spc="-30" dirty="0">
                <a:latin typeface="Malgun Gothic"/>
                <a:cs typeface="Malgun Gothic"/>
              </a:rPr>
              <a:t>nella</a:t>
            </a:r>
            <a:r>
              <a:rPr sz="1650" i="1" spc="35" dirty="0">
                <a:latin typeface="Malgun Gothic"/>
                <a:cs typeface="Malgun Gothic"/>
              </a:rPr>
              <a:t> </a:t>
            </a:r>
            <a:r>
              <a:rPr sz="1650" i="1" spc="-30" dirty="0">
                <a:latin typeface="Malgun Gothic"/>
                <a:cs typeface="Malgun Gothic"/>
              </a:rPr>
              <a:t>pipeline</a:t>
            </a:r>
            <a:endParaRPr sz="1650">
              <a:latin typeface="Malgun Gothic"/>
              <a:cs typeface="Malgun Gothic"/>
            </a:endParaRPr>
          </a:p>
          <a:p>
            <a:pPr marL="187960" indent="-175260">
              <a:lnSpc>
                <a:spcPts val="1839"/>
              </a:lnSpc>
              <a:buSzPct val="96969"/>
              <a:buFont typeface="Arial"/>
              <a:buChar char="•"/>
              <a:tabLst>
                <a:tab pos="187960" algn="l"/>
              </a:tabLst>
            </a:pPr>
            <a:r>
              <a:rPr sz="1650" i="1" spc="-30" dirty="0">
                <a:latin typeface="Malgun Gothic"/>
                <a:cs typeface="Malgun Gothic"/>
              </a:rPr>
              <a:t>Unità </a:t>
            </a:r>
            <a:r>
              <a:rPr sz="1650" i="1" spc="-25" dirty="0">
                <a:latin typeface="Malgun Gothic"/>
                <a:cs typeface="Malgun Gothic"/>
              </a:rPr>
              <a:t>di </a:t>
            </a:r>
            <a:r>
              <a:rPr sz="1650" i="1" spc="-30" dirty="0">
                <a:latin typeface="Malgun Gothic"/>
                <a:cs typeface="Malgun Gothic"/>
              </a:rPr>
              <a:t>controllo fuori</a:t>
            </a:r>
            <a:r>
              <a:rPr sz="1650" i="1" spc="65" dirty="0">
                <a:latin typeface="Malgun Gothic"/>
                <a:cs typeface="Malgun Gothic"/>
              </a:rPr>
              <a:t> </a:t>
            </a:r>
            <a:r>
              <a:rPr sz="1650" i="1" spc="-35" dirty="0">
                <a:latin typeface="Malgun Gothic"/>
                <a:cs typeface="Malgun Gothic"/>
              </a:rPr>
              <a:t>sequenza:</a:t>
            </a:r>
            <a:endParaRPr sz="1650">
              <a:latin typeface="Malgun Gothic"/>
              <a:cs typeface="Malgun Gothic"/>
            </a:endParaRPr>
          </a:p>
          <a:p>
            <a:pPr marL="370840" marR="5080" lvl="1" indent="-175260">
              <a:lnSpc>
                <a:spcPts val="1920"/>
              </a:lnSpc>
              <a:spcBef>
                <a:spcPts val="85"/>
              </a:spcBef>
              <a:buSzPct val="96969"/>
              <a:buFont typeface="Arial"/>
              <a:buChar char="•"/>
              <a:tabLst>
                <a:tab pos="370840" algn="l"/>
              </a:tabLst>
            </a:pPr>
            <a:r>
              <a:rPr sz="1650" i="1" spc="-30" dirty="0">
                <a:latin typeface="Malgun Gothic"/>
                <a:cs typeface="Malgun Gothic"/>
              </a:rPr>
              <a:t>Tiene </a:t>
            </a:r>
            <a:r>
              <a:rPr sz="1650" i="1" spc="-25" dirty="0">
                <a:latin typeface="Malgun Gothic"/>
                <a:cs typeface="Malgun Gothic"/>
              </a:rPr>
              <a:t>traccia </a:t>
            </a:r>
            <a:r>
              <a:rPr sz="1650" i="1" spc="-30" dirty="0">
                <a:latin typeface="Malgun Gothic"/>
                <a:cs typeface="Malgun Gothic"/>
              </a:rPr>
              <a:t>delle micro-operazioni,  se </a:t>
            </a:r>
            <a:r>
              <a:rPr sz="1650" i="1" spc="-25" dirty="0">
                <a:latin typeface="Malgun Gothic"/>
                <a:cs typeface="Malgun Gothic"/>
              </a:rPr>
              <a:t>le risorse </a:t>
            </a:r>
            <a:r>
              <a:rPr sz="1650" i="1" spc="-35" dirty="0">
                <a:latin typeface="Malgun Gothic"/>
                <a:cs typeface="Malgun Gothic"/>
              </a:rPr>
              <a:t>sono </a:t>
            </a:r>
            <a:r>
              <a:rPr sz="1650" i="1" spc="-25" dirty="0">
                <a:latin typeface="Malgun Gothic"/>
                <a:cs typeface="Malgun Gothic"/>
              </a:rPr>
              <a:t>disponibili </a:t>
            </a:r>
            <a:r>
              <a:rPr sz="1650" i="1" spc="-30" dirty="0">
                <a:latin typeface="Malgun Gothic"/>
                <a:cs typeface="Malgun Gothic"/>
              </a:rPr>
              <a:t>viene  inserita </a:t>
            </a:r>
            <a:r>
              <a:rPr sz="1650" i="1" spc="-25" dirty="0">
                <a:latin typeface="Malgun Gothic"/>
                <a:cs typeface="Malgun Gothic"/>
              </a:rPr>
              <a:t>in </a:t>
            </a:r>
            <a:r>
              <a:rPr sz="1650" i="1" spc="-35" dirty="0">
                <a:latin typeface="Malgun Gothic"/>
                <a:cs typeface="Malgun Gothic"/>
              </a:rPr>
              <a:t>una </a:t>
            </a:r>
            <a:r>
              <a:rPr sz="1650" i="1" spc="-30" dirty="0">
                <a:latin typeface="Malgun Gothic"/>
                <a:cs typeface="Malgun Gothic"/>
              </a:rPr>
              <a:t>delle </a:t>
            </a:r>
            <a:r>
              <a:rPr sz="1650" i="1" spc="-35" dirty="0">
                <a:latin typeface="Malgun Gothic"/>
                <a:cs typeface="Malgun Gothic"/>
              </a:rPr>
              <a:t>due code  </a:t>
            </a:r>
            <a:r>
              <a:rPr sz="1650" i="1" spc="-25" dirty="0">
                <a:latin typeface="Malgun Gothic"/>
                <a:cs typeface="Malgun Gothic"/>
              </a:rPr>
              <a:t>altrimenti</a:t>
            </a:r>
            <a:r>
              <a:rPr sz="1650" i="1" spc="15" dirty="0">
                <a:latin typeface="Malgun Gothic"/>
                <a:cs typeface="Malgun Gothic"/>
              </a:rPr>
              <a:t> </a:t>
            </a:r>
            <a:r>
              <a:rPr sz="1650" i="1" spc="-30" dirty="0">
                <a:latin typeface="Malgun Gothic"/>
                <a:cs typeface="Malgun Gothic"/>
              </a:rPr>
              <a:t>ritardata</a:t>
            </a:r>
            <a:endParaRPr sz="1650">
              <a:latin typeface="Malgun Gothic"/>
              <a:cs typeface="Malgun Gothic"/>
            </a:endParaRPr>
          </a:p>
          <a:p>
            <a:pPr marL="370840" lvl="1" indent="-175260">
              <a:lnSpc>
                <a:spcPts val="1839"/>
              </a:lnSpc>
              <a:buSzPct val="96969"/>
              <a:buFont typeface="Arial"/>
              <a:buChar char="•"/>
              <a:tabLst>
                <a:tab pos="370840" algn="l"/>
              </a:tabLst>
            </a:pPr>
            <a:r>
              <a:rPr sz="1650" i="1" spc="-20" dirty="0">
                <a:latin typeface="Malgun Gothic"/>
                <a:cs typeface="Malgun Gothic"/>
              </a:rPr>
              <a:t>Il </a:t>
            </a:r>
            <a:r>
              <a:rPr sz="1650" i="1" spc="-30" dirty="0">
                <a:latin typeface="Malgun Gothic"/>
                <a:cs typeface="Malgun Gothic"/>
              </a:rPr>
              <a:t>fuori </a:t>
            </a:r>
            <a:r>
              <a:rPr sz="1650" i="1" spc="-35" dirty="0">
                <a:latin typeface="Malgun Gothic"/>
                <a:cs typeface="Malgun Gothic"/>
              </a:rPr>
              <a:t>sequenza </a:t>
            </a:r>
            <a:r>
              <a:rPr sz="1650" i="1" spc="-30" dirty="0">
                <a:latin typeface="Malgun Gothic"/>
                <a:cs typeface="Malgun Gothic"/>
              </a:rPr>
              <a:t>è </a:t>
            </a:r>
            <a:r>
              <a:rPr sz="1650" i="1" spc="-35" dirty="0">
                <a:latin typeface="Malgun Gothic"/>
                <a:cs typeface="Malgun Gothic"/>
              </a:rPr>
              <a:t>dovuto</a:t>
            </a:r>
            <a:r>
              <a:rPr sz="1650" i="1" spc="35" dirty="0">
                <a:latin typeface="Malgun Gothic"/>
                <a:cs typeface="Malgun Gothic"/>
              </a:rPr>
              <a:t> </a:t>
            </a:r>
            <a:r>
              <a:rPr sz="1650" i="1" spc="-20" dirty="0">
                <a:latin typeface="Malgun Gothic"/>
                <a:cs typeface="Malgun Gothic"/>
              </a:rPr>
              <a:t>alla</a:t>
            </a:r>
            <a:endParaRPr sz="1650">
              <a:latin typeface="Malgun Gothic"/>
              <a:cs typeface="Malgun Gothic"/>
            </a:endParaRPr>
          </a:p>
          <a:p>
            <a:pPr marL="370840">
              <a:lnSpc>
                <a:spcPts val="1950"/>
              </a:lnSpc>
            </a:pPr>
            <a:r>
              <a:rPr sz="1650" i="1" spc="-30" dirty="0">
                <a:latin typeface="Malgun Gothic"/>
                <a:cs typeface="Malgun Gothic"/>
              </a:rPr>
              <a:t>pipeline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24300" y="1497074"/>
            <a:ext cx="5219699" cy="536092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66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Interruzioni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08753" y="3750945"/>
            <a:ext cx="4480560" cy="2512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Programma</a:t>
            </a:r>
            <a:endParaRPr sz="1600">
              <a:latin typeface="Arial"/>
              <a:cs typeface="Arial"/>
            </a:endParaRPr>
          </a:p>
          <a:p>
            <a:pPr marL="1612900" marR="95885" lvl="1" indent="-228600">
              <a:lnSpc>
                <a:spcPct val="80100"/>
              </a:lnSpc>
              <a:spcBef>
                <a:spcPts val="380"/>
              </a:spcBef>
              <a:buChar char="–"/>
              <a:tabLst>
                <a:tab pos="1613535" algn="l"/>
              </a:tabLst>
            </a:pPr>
            <a:r>
              <a:rPr sz="1600" spc="-5" dirty="0">
                <a:latin typeface="Arial"/>
                <a:cs typeface="Arial"/>
              </a:rPr>
              <a:t>errore di esecuzione </a:t>
            </a:r>
            <a:r>
              <a:rPr sz="1600" spc="-15" dirty="0">
                <a:latin typeface="Arial"/>
                <a:cs typeface="Arial"/>
              </a:rPr>
              <a:t>(overflow,  </a:t>
            </a:r>
            <a:r>
              <a:rPr sz="1600" spc="-5" dirty="0">
                <a:latin typeface="Arial"/>
                <a:cs typeface="Arial"/>
              </a:rPr>
              <a:t>divisione per zero, violazione  spazio di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memoria)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20" dirty="0">
                <a:latin typeface="Arial"/>
                <a:cs typeface="Arial"/>
              </a:rPr>
              <a:t>Timer</a:t>
            </a:r>
            <a:endParaRPr sz="1600">
              <a:latin typeface="Arial"/>
              <a:cs typeface="Arial"/>
            </a:endParaRPr>
          </a:p>
          <a:p>
            <a:pPr marL="1612900" lvl="1" indent="-228600">
              <a:lnSpc>
                <a:spcPct val="100000"/>
              </a:lnSpc>
              <a:buChar char="–"/>
              <a:tabLst>
                <a:tab pos="1613535" algn="l"/>
              </a:tabLst>
            </a:pPr>
            <a:r>
              <a:rPr sz="1600" spc="-5" dirty="0">
                <a:latin typeface="Arial"/>
                <a:cs typeface="Arial"/>
              </a:rPr>
              <a:t>operazioni pianificate (time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slot)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I/O</a:t>
            </a:r>
            <a:endParaRPr sz="1600">
              <a:latin typeface="Arial"/>
              <a:cs typeface="Arial"/>
            </a:endParaRPr>
          </a:p>
          <a:p>
            <a:pPr marL="1612900" lvl="1" indent="-228600">
              <a:lnSpc>
                <a:spcPct val="100000"/>
              </a:lnSpc>
              <a:buChar char="–"/>
              <a:tabLst>
                <a:tab pos="1613535" algn="l"/>
              </a:tabLst>
            </a:pPr>
            <a:r>
              <a:rPr sz="1600" spc="-5" dirty="0">
                <a:latin typeface="Arial"/>
                <a:cs typeface="Arial"/>
              </a:rPr>
              <a:t>operazioni di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I/O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Errore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hardware</a:t>
            </a:r>
            <a:endParaRPr sz="1600">
              <a:latin typeface="Arial"/>
              <a:cs typeface="Arial"/>
            </a:endParaRPr>
          </a:p>
          <a:p>
            <a:pPr marL="1612900" lvl="1" indent="-228600">
              <a:lnSpc>
                <a:spcPct val="100000"/>
              </a:lnSpc>
              <a:buChar char="–"/>
              <a:tabLst>
                <a:tab pos="1613535" algn="l"/>
              </a:tabLst>
            </a:pPr>
            <a:r>
              <a:rPr sz="1600" spc="-5" dirty="0">
                <a:latin typeface="Arial"/>
                <a:cs typeface="Arial"/>
              </a:rPr>
              <a:t>problemi fisici (caduta di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09208" y="6189979"/>
            <a:ext cx="8610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tensione)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463700"/>
            <a:ext cx="7857490" cy="226377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latin typeface="Arial"/>
                <a:cs typeface="Arial"/>
              </a:rPr>
              <a:t>Consentono </a:t>
            </a:r>
            <a:r>
              <a:rPr sz="1600" spc="-5" dirty="0">
                <a:latin typeface="Arial"/>
                <a:cs typeface="Arial"/>
              </a:rPr>
              <a:t>di </a:t>
            </a:r>
            <a:r>
              <a:rPr sz="1600" spc="-10" dirty="0">
                <a:latin typeface="Arial"/>
                <a:cs typeface="Arial"/>
              </a:rPr>
              <a:t>interrompere l’elaborazione normale del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processore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La funzione principale è migliorare l’efficienza della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elaborazione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(dispositivi periferici molto più lenti del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processore)</a:t>
            </a:r>
            <a:endParaRPr sz="16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Arial"/>
                <a:cs typeface="Arial"/>
              </a:rPr>
              <a:t>Es. stampa su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stampante</a:t>
            </a:r>
            <a:endParaRPr sz="16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384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Permettono al modulo di I/O, al termine </a:t>
            </a:r>
            <a:r>
              <a:rPr sz="1600" spc="-10" dirty="0">
                <a:latin typeface="Arial"/>
                <a:cs typeface="Arial"/>
              </a:rPr>
              <a:t>del comando </a:t>
            </a:r>
            <a:r>
              <a:rPr sz="1600" spc="-5" dirty="0">
                <a:latin typeface="Arial"/>
                <a:cs typeface="Arial"/>
              </a:rPr>
              <a:t>di I/O, di segnalare l’evento </a:t>
            </a:r>
            <a:r>
              <a:rPr sz="1600" spc="-10" dirty="0">
                <a:latin typeface="Arial"/>
                <a:cs typeface="Arial"/>
              </a:rPr>
              <a:t>al  </a:t>
            </a:r>
            <a:r>
              <a:rPr sz="1600" spc="-5" dirty="0">
                <a:latin typeface="Arial"/>
                <a:cs typeface="Arial"/>
              </a:rPr>
              <a:t>processore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239395">
              <a:lnSpc>
                <a:spcPct val="100000"/>
              </a:lnSpc>
              <a:spcBef>
                <a:spcPts val="5"/>
              </a:spcBef>
              <a:tabLst>
                <a:tab pos="3985260" algn="l"/>
              </a:tabLst>
            </a:pPr>
            <a:r>
              <a:rPr sz="1600" b="1" spc="-10" dirty="0">
                <a:latin typeface="Arial"/>
                <a:cs typeface="Arial"/>
              </a:rPr>
              <a:t>Tipologie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di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interruzioni:	Classi di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interruzione</a:t>
            </a:r>
            <a:r>
              <a:rPr sz="1600" spc="-5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3016" y="3750945"/>
            <a:ext cx="3614420" cy="1049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Interrupt</a:t>
            </a:r>
            <a:r>
              <a:rPr sz="1600" spc="-5" dirty="0">
                <a:latin typeface="Arial"/>
                <a:cs typeface="Arial"/>
              </a:rPr>
              <a:t>: generate da un dispositivo  hardware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Trap</a:t>
            </a:r>
            <a:r>
              <a:rPr sz="1600" spc="-15" dirty="0">
                <a:latin typeface="Arial"/>
                <a:cs typeface="Arial"/>
              </a:rPr>
              <a:t>: </a:t>
            </a:r>
            <a:r>
              <a:rPr sz="1600" spc="-5" dirty="0">
                <a:latin typeface="Arial"/>
                <a:cs typeface="Arial"/>
              </a:rPr>
              <a:t>generate da un programma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esecuzione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3016" y="4814784"/>
            <a:ext cx="139827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-30" dirty="0">
                <a:latin typeface="Malgun Gothic"/>
                <a:cs typeface="Malgun Gothic"/>
              </a:rPr>
              <a:t>Linee</a:t>
            </a:r>
            <a:r>
              <a:rPr sz="1650" i="1" spc="-65" dirty="0">
                <a:latin typeface="Malgun Gothic"/>
                <a:cs typeface="Malgun Gothic"/>
              </a:rPr>
              <a:t> </a:t>
            </a:r>
            <a:r>
              <a:rPr sz="1650" i="1" spc="-30" dirty="0">
                <a:latin typeface="Malgun Gothic"/>
                <a:cs typeface="Malgun Gothic"/>
              </a:rPr>
              <a:t>controllo</a:t>
            </a:r>
            <a:endParaRPr sz="165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67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5650" y="1557400"/>
            <a:ext cx="7632700" cy="4535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310705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Flusso di </a:t>
            </a:r>
            <a:r>
              <a:rPr dirty="0"/>
              <a:t>controllo  </a:t>
            </a:r>
            <a:r>
              <a:rPr spc="-5" dirty="0"/>
              <a:t>con </a:t>
            </a:r>
            <a:r>
              <a:rPr dirty="0"/>
              <a:t>e senza</a:t>
            </a:r>
            <a:r>
              <a:rPr spc="-70" dirty="0"/>
              <a:t> </a:t>
            </a:r>
            <a:r>
              <a:rPr dirty="0"/>
              <a:t>interrupt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26870" y="6189053"/>
            <a:ext cx="5625465" cy="58483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ts val="1470"/>
              </a:lnSpc>
              <a:spcBef>
                <a:spcPts val="115"/>
              </a:spcBef>
            </a:pPr>
            <a:r>
              <a:rPr sz="1250" i="1" spc="-35" dirty="0">
                <a:latin typeface="Malgun Gothic"/>
                <a:cs typeface="Malgun Gothic"/>
              </a:rPr>
              <a:t>WRITE </a:t>
            </a:r>
            <a:r>
              <a:rPr sz="1250" i="1" spc="-30" dirty="0">
                <a:latin typeface="Malgun Gothic"/>
                <a:cs typeface="Malgun Gothic"/>
              </a:rPr>
              <a:t>– chiamata </a:t>
            </a:r>
            <a:r>
              <a:rPr sz="1250" i="1" spc="-25" dirty="0">
                <a:latin typeface="Malgun Gothic"/>
                <a:cs typeface="Malgun Gothic"/>
              </a:rPr>
              <a:t>di</a:t>
            </a:r>
            <a:r>
              <a:rPr sz="1250" i="1" spc="50" dirty="0">
                <a:latin typeface="Malgun Gothic"/>
                <a:cs typeface="Malgun Gothic"/>
              </a:rPr>
              <a:t> </a:t>
            </a:r>
            <a:r>
              <a:rPr sz="1250" i="1" spc="-30" dirty="0">
                <a:latin typeface="Malgun Gothic"/>
                <a:cs typeface="Malgun Gothic"/>
              </a:rPr>
              <a:t>sistema</a:t>
            </a:r>
            <a:endParaRPr sz="1250">
              <a:latin typeface="Malgun Gothic"/>
              <a:cs typeface="Malgun Gothic"/>
            </a:endParaRPr>
          </a:p>
          <a:p>
            <a:pPr marL="151130" indent="-138430">
              <a:lnSpc>
                <a:spcPts val="1440"/>
              </a:lnSpc>
              <a:buAutoNum type="arabicPlain" startAt="4"/>
              <a:tabLst>
                <a:tab pos="151765" algn="l"/>
              </a:tabLst>
            </a:pPr>
            <a:r>
              <a:rPr sz="1250" i="1" spc="-30" dirty="0">
                <a:latin typeface="Malgun Gothic"/>
                <a:cs typeface="Malgun Gothic"/>
              </a:rPr>
              <a:t>– Preparazione </a:t>
            </a:r>
            <a:r>
              <a:rPr sz="1250" i="1" spc="-20" dirty="0">
                <a:latin typeface="Malgun Gothic"/>
                <a:cs typeface="Malgun Gothic"/>
              </a:rPr>
              <a:t>alle </a:t>
            </a:r>
            <a:r>
              <a:rPr sz="1250" i="1" spc="-30" dirty="0">
                <a:latin typeface="Malgun Gothic"/>
                <a:cs typeface="Malgun Gothic"/>
              </a:rPr>
              <a:t>op. </a:t>
            </a:r>
            <a:r>
              <a:rPr sz="1250" i="1" spc="-25" dirty="0">
                <a:latin typeface="Malgun Gothic"/>
                <a:cs typeface="Malgun Gothic"/>
              </a:rPr>
              <a:t>di </a:t>
            </a:r>
            <a:r>
              <a:rPr sz="1250" i="1" spc="-40" dirty="0">
                <a:latin typeface="Malgun Gothic"/>
                <a:cs typeface="Malgun Gothic"/>
              </a:rPr>
              <a:t>I/O, </a:t>
            </a:r>
            <a:r>
              <a:rPr sz="1250" i="1" spc="-25" dirty="0">
                <a:latin typeface="Malgun Gothic"/>
                <a:cs typeface="Malgun Gothic"/>
              </a:rPr>
              <a:t>es. </a:t>
            </a:r>
            <a:r>
              <a:rPr sz="1250" i="1" spc="-30" dirty="0">
                <a:latin typeface="Malgun Gothic"/>
                <a:cs typeface="Malgun Gothic"/>
              </a:rPr>
              <a:t>copiatura dati </a:t>
            </a:r>
            <a:r>
              <a:rPr sz="1250" i="1" spc="-35" dirty="0">
                <a:latin typeface="Malgun Gothic"/>
                <a:cs typeface="Malgun Gothic"/>
              </a:rPr>
              <a:t>da </a:t>
            </a:r>
            <a:r>
              <a:rPr sz="1250" i="1" spc="-25" dirty="0">
                <a:latin typeface="Malgun Gothic"/>
                <a:cs typeface="Malgun Gothic"/>
              </a:rPr>
              <a:t>inviare </a:t>
            </a:r>
            <a:r>
              <a:rPr sz="1250" i="1" spc="-20" dirty="0">
                <a:latin typeface="Malgun Gothic"/>
                <a:cs typeface="Malgun Gothic"/>
              </a:rPr>
              <a:t>alla</a:t>
            </a:r>
            <a:r>
              <a:rPr sz="1250" i="1" spc="180" dirty="0">
                <a:latin typeface="Malgun Gothic"/>
                <a:cs typeface="Malgun Gothic"/>
              </a:rPr>
              <a:t> </a:t>
            </a:r>
            <a:r>
              <a:rPr sz="1250" i="1" spc="-35" dirty="0">
                <a:latin typeface="Malgun Gothic"/>
                <a:cs typeface="Malgun Gothic"/>
              </a:rPr>
              <a:t>stampante</a:t>
            </a:r>
            <a:endParaRPr sz="1250">
              <a:latin typeface="Malgun Gothic"/>
              <a:cs typeface="Malgun Gothic"/>
            </a:endParaRPr>
          </a:p>
          <a:p>
            <a:pPr marL="151130" indent="-138430">
              <a:lnSpc>
                <a:spcPts val="1470"/>
              </a:lnSpc>
              <a:buAutoNum type="arabicPlain" startAt="4"/>
              <a:tabLst>
                <a:tab pos="151765" algn="l"/>
              </a:tabLst>
            </a:pPr>
            <a:r>
              <a:rPr sz="1250" i="1" spc="-25" dirty="0">
                <a:latin typeface="Malgun Gothic"/>
                <a:cs typeface="Malgun Gothic"/>
              </a:rPr>
              <a:t>– </a:t>
            </a:r>
            <a:r>
              <a:rPr sz="1250" i="1" spc="-35" dirty="0">
                <a:latin typeface="Malgun Gothic"/>
                <a:cs typeface="Malgun Gothic"/>
              </a:rPr>
              <a:t>Completamento </a:t>
            </a:r>
            <a:r>
              <a:rPr sz="1250" i="1" spc="-30" dirty="0">
                <a:latin typeface="Malgun Gothic"/>
                <a:cs typeface="Malgun Gothic"/>
              </a:rPr>
              <a:t>op. </a:t>
            </a:r>
            <a:r>
              <a:rPr sz="1250" i="1" spc="-40" dirty="0">
                <a:latin typeface="Malgun Gothic"/>
                <a:cs typeface="Malgun Gothic"/>
              </a:rPr>
              <a:t>I/O, </a:t>
            </a:r>
            <a:r>
              <a:rPr sz="1250" i="1" spc="-25" dirty="0">
                <a:latin typeface="Malgun Gothic"/>
                <a:cs typeface="Malgun Gothic"/>
              </a:rPr>
              <a:t>es. </a:t>
            </a:r>
            <a:r>
              <a:rPr sz="1250" i="1" spc="-30" dirty="0">
                <a:latin typeface="Malgun Gothic"/>
                <a:cs typeface="Malgun Gothic"/>
              </a:rPr>
              <a:t>settaggio </a:t>
            </a:r>
            <a:r>
              <a:rPr sz="1250" i="1" spc="-20" dirty="0">
                <a:latin typeface="Malgun Gothic"/>
                <a:cs typeface="Malgun Gothic"/>
              </a:rPr>
              <a:t>flag </a:t>
            </a:r>
            <a:r>
              <a:rPr sz="1250" i="1" spc="-30" dirty="0">
                <a:latin typeface="Malgun Gothic"/>
                <a:cs typeface="Malgun Gothic"/>
              </a:rPr>
              <a:t>che indica </a:t>
            </a:r>
            <a:r>
              <a:rPr sz="1250" i="1" spc="-40" dirty="0">
                <a:latin typeface="Malgun Gothic"/>
                <a:cs typeface="Malgun Gothic"/>
              </a:rPr>
              <a:t>l’esito </a:t>
            </a:r>
            <a:r>
              <a:rPr sz="1250" i="1" spc="-25" dirty="0">
                <a:latin typeface="Malgun Gothic"/>
                <a:cs typeface="Malgun Gothic"/>
              </a:rPr>
              <a:t>della</a:t>
            </a:r>
            <a:r>
              <a:rPr sz="1250" i="1" spc="245" dirty="0">
                <a:latin typeface="Malgun Gothic"/>
                <a:cs typeface="Malgun Gothic"/>
              </a:rPr>
              <a:t> </a:t>
            </a:r>
            <a:r>
              <a:rPr sz="1250" i="1" spc="-30" dirty="0">
                <a:latin typeface="Malgun Gothic"/>
                <a:cs typeface="Malgun Gothic"/>
              </a:rPr>
              <a:t>operazione</a:t>
            </a:r>
            <a:endParaRPr sz="125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64001" y="3355975"/>
            <a:ext cx="287655" cy="288925"/>
          </a:xfrm>
          <a:custGeom>
            <a:avLst/>
            <a:gdLst/>
            <a:ahLst/>
            <a:cxnLst/>
            <a:rect l="l" t="t" r="r" b="b"/>
            <a:pathLst>
              <a:path w="287654" h="288925">
                <a:moveTo>
                  <a:pt x="0" y="144399"/>
                </a:moveTo>
                <a:lnTo>
                  <a:pt x="7318" y="98755"/>
                </a:lnTo>
                <a:lnTo>
                  <a:pt x="27700" y="59115"/>
                </a:lnTo>
                <a:lnTo>
                  <a:pt x="58786" y="27858"/>
                </a:lnTo>
                <a:lnTo>
                  <a:pt x="98218" y="7360"/>
                </a:lnTo>
                <a:lnTo>
                  <a:pt x="143637" y="0"/>
                </a:lnTo>
                <a:lnTo>
                  <a:pt x="189055" y="7360"/>
                </a:lnTo>
                <a:lnTo>
                  <a:pt x="228487" y="27858"/>
                </a:lnTo>
                <a:lnTo>
                  <a:pt x="259573" y="59115"/>
                </a:lnTo>
                <a:lnTo>
                  <a:pt x="279955" y="98755"/>
                </a:lnTo>
                <a:lnTo>
                  <a:pt x="287274" y="144399"/>
                </a:lnTo>
                <a:lnTo>
                  <a:pt x="279955" y="190104"/>
                </a:lnTo>
                <a:lnTo>
                  <a:pt x="259573" y="229781"/>
                </a:lnTo>
                <a:lnTo>
                  <a:pt x="228487" y="261058"/>
                </a:lnTo>
                <a:lnTo>
                  <a:pt x="189055" y="281563"/>
                </a:lnTo>
                <a:lnTo>
                  <a:pt x="143637" y="288925"/>
                </a:lnTo>
                <a:lnTo>
                  <a:pt x="98218" y="281563"/>
                </a:lnTo>
                <a:lnTo>
                  <a:pt x="58786" y="261058"/>
                </a:lnTo>
                <a:lnTo>
                  <a:pt x="27700" y="229781"/>
                </a:lnTo>
                <a:lnTo>
                  <a:pt x="7318" y="190104"/>
                </a:lnTo>
                <a:lnTo>
                  <a:pt x="0" y="144399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64001" y="4868798"/>
            <a:ext cx="288925" cy="287655"/>
          </a:xfrm>
          <a:custGeom>
            <a:avLst/>
            <a:gdLst/>
            <a:ahLst/>
            <a:cxnLst/>
            <a:rect l="l" t="t" r="r" b="b"/>
            <a:pathLst>
              <a:path w="288925" h="287654">
                <a:moveTo>
                  <a:pt x="0" y="143763"/>
                </a:moveTo>
                <a:lnTo>
                  <a:pt x="7360" y="98332"/>
                </a:lnTo>
                <a:lnTo>
                  <a:pt x="27858" y="58869"/>
                </a:lnTo>
                <a:lnTo>
                  <a:pt x="59115" y="27744"/>
                </a:lnTo>
                <a:lnTo>
                  <a:pt x="98755" y="7331"/>
                </a:lnTo>
                <a:lnTo>
                  <a:pt x="144399" y="0"/>
                </a:lnTo>
                <a:lnTo>
                  <a:pt x="190056" y="7331"/>
                </a:lnTo>
                <a:lnTo>
                  <a:pt x="229726" y="27744"/>
                </a:lnTo>
                <a:lnTo>
                  <a:pt x="261021" y="58869"/>
                </a:lnTo>
                <a:lnTo>
                  <a:pt x="281550" y="98332"/>
                </a:lnTo>
                <a:lnTo>
                  <a:pt x="288925" y="143763"/>
                </a:lnTo>
                <a:lnTo>
                  <a:pt x="281550" y="189182"/>
                </a:lnTo>
                <a:lnTo>
                  <a:pt x="261021" y="228614"/>
                </a:lnTo>
                <a:lnTo>
                  <a:pt x="229726" y="259700"/>
                </a:lnTo>
                <a:lnTo>
                  <a:pt x="190056" y="280082"/>
                </a:lnTo>
                <a:lnTo>
                  <a:pt x="144399" y="287400"/>
                </a:lnTo>
                <a:lnTo>
                  <a:pt x="98755" y="280082"/>
                </a:lnTo>
                <a:lnTo>
                  <a:pt x="59115" y="259700"/>
                </a:lnTo>
                <a:lnTo>
                  <a:pt x="27858" y="228614"/>
                </a:lnTo>
                <a:lnTo>
                  <a:pt x="7360" y="189182"/>
                </a:lnTo>
                <a:lnTo>
                  <a:pt x="0" y="143763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97240" y="6303390"/>
            <a:ext cx="19812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5" dirty="0">
                <a:latin typeface="Arial"/>
                <a:cs typeface="Arial"/>
              </a:rPr>
              <a:t>68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Gestione</a:t>
            </a:r>
            <a:r>
              <a:rPr spc="-30" dirty="0"/>
              <a:t> </a:t>
            </a:r>
            <a:r>
              <a:rPr spc="-5" dirty="0"/>
              <a:t>dell’interrupt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16301" y="1628711"/>
            <a:ext cx="6073775" cy="4919726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9590" y="1719793"/>
            <a:ext cx="2434590" cy="314769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69850">
              <a:lnSpc>
                <a:spcPts val="1920"/>
              </a:lnSpc>
              <a:spcBef>
                <a:spcPts val="245"/>
              </a:spcBef>
            </a:pPr>
            <a:r>
              <a:rPr sz="1650" i="1" spc="-20" dirty="0">
                <a:latin typeface="Malgun Gothic"/>
                <a:cs typeface="Malgun Gothic"/>
              </a:rPr>
              <a:t>Il </a:t>
            </a:r>
            <a:r>
              <a:rPr sz="1650" i="1" spc="-40" dirty="0">
                <a:latin typeface="Malgun Gothic"/>
                <a:cs typeface="Malgun Gothic"/>
              </a:rPr>
              <a:t>programma </a:t>
            </a:r>
            <a:r>
              <a:rPr sz="1650" i="1" spc="-35" dirty="0">
                <a:latin typeface="Malgun Gothic"/>
                <a:cs typeface="Malgun Gothic"/>
              </a:rPr>
              <a:t>utente non  </a:t>
            </a:r>
            <a:r>
              <a:rPr sz="1650" i="1" spc="-30" dirty="0">
                <a:latin typeface="Malgun Gothic"/>
                <a:cs typeface="Malgun Gothic"/>
              </a:rPr>
              <a:t>contiene alcun </a:t>
            </a:r>
            <a:r>
              <a:rPr sz="1650" i="1" spc="-35" dirty="0">
                <a:latin typeface="Malgun Gothic"/>
                <a:cs typeface="Malgun Gothic"/>
              </a:rPr>
              <a:t>comando  </a:t>
            </a:r>
            <a:r>
              <a:rPr sz="1650" i="1" spc="-25" dirty="0">
                <a:latin typeface="Malgun Gothic"/>
                <a:cs typeface="Malgun Gothic"/>
              </a:rPr>
              <a:t>speciale </a:t>
            </a:r>
            <a:r>
              <a:rPr sz="1650" i="1" spc="-30" dirty="0">
                <a:latin typeface="Malgun Gothic"/>
                <a:cs typeface="Malgun Gothic"/>
              </a:rPr>
              <a:t>per </a:t>
            </a:r>
            <a:r>
              <a:rPr sz="1650" i="1" spc="-25" dirty="0">
                <a:latin typeface="Malgun Gothic"/>
                <a:cs typeface="Malgun Gothic"/>
              </a:rPr>
              <a:t>la </a:t>
            </a:r>
            <a:r>
              <a:rPr sz="1650" i="1" spc="-30" dirty="0">
                <a:latin typeface="Malgun Gothic"/>
                <a:cs typeface="Malgun Gothic"/>
              </a:rPr>
              <a:t>gestione  della </a:t>
            </a:r>
            <a:r>
              <a:rPr sz="1650" i="1" spc="-35" dirty="0">
                <a:latin typeface="Malgun Gothic"/>
                <a:cs typeface="Malgun Gothic"/>
              </a:rPr>
              <a:t>operazione </a:t>
            </a:r>
            <a:r>
              <a:rPr sz="1650" i="1" spc="-30" dirty="0">
                <a:latin typeface="Malgun Gothic"/>
                <a:cs typeface="Malgun Gothic"/>
              </a:rPr>
              <a:t>di</a:t>
            </a:r>
            <a:r>
              <a:rPr sz="1650" i="1" spc="75" dirty="0">
                <a:latin typeface="Malgun Gothic"/>
                <a:cs typeface="Malgun Gothic"/>
              </a:rPr>
              <a:t> </a:t>
            </a:r>
            <a:r>
              <a:rPr sz="1650" i="1" spc="-30" dirty="0">
                <a:latin typeface="Malgun Gothic"/>
                <a:cs typeface="Malgun Gothic"/>
              </a:rPr>
              <a:t>I/O</a:t>
            </a:r>
            <a:endParaRPr sz="16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64769" marR="5080">
              <a:lnSpc>
                <a:spcPts val="1920"/>
              </a:lnSpc>
            </a:pPr>
            <a:r>
              <a:rPr sz="1650" i="1" spc="-20" dirty="0">
                <a:latin typeface="Malgun Gothic"/>
                <a:cs typeface="Malgun Gothic"/>
              </a:rPr>
              <a:t>Il </a:t>
            </a:r>
            <a:r>
              <a:rPr sz="1650" i="1" spc="-40" dirty="0">
                <a:latin typeface="Malgun Gothic"/>
                <a:cs typeface="Malgun Gothic"/>
              </a:rPr>
              <a:t>programma </a:t>
            </a:r>
            <a:r>
              <a:rPr sz="1650" i="1" spc="-30" dirty="0">
                <a:latin typeface="Malgun Gothic"/>
                <a:cs typeface="Malgun Gothic"/>
              </a:rPr>
              <a:t>di gestione  dell’interrupt è parte del  SO:</a:t>
            </a:r>
            <a:endParaRPr sz="1650">
              <a:latin typeface="Malgun Gothic"/>
              <a:cs typeface="Malgun Gothic"/>
            </a:endParaRPr>
          </a:p>
          <a:p>
            <a:pPr marL="64769">
              <a:lnSpc>
                <a:spcPts val="1835"/>
              </a:lnSpc>
            </a:pPr>
            <a:r>
              <a:rPr sz="1600" spc="-35" dirty="0">
                <a:latin typeface="Malgun Gothic"/>
                <a:cs typeface="Malgun Gothic"/>
              </a:rPr>
              <a:t>-</a:t>
            </a:r>
            <a:r>
              <a:rPr sz="1650" i="1" spc="-35" dirty="0">
                <a:latin typeface="Malgun Gothic"/>
                <a:cs typeface="Malgun Gothic"/>
              </a:rPr>
              <a:t>Determina </a:t>
            </a:r>
            <a:r>
              <a:rPr sz="1650" i="1" spc="-20" dirty="0">
                <a:latin typeface="Malgun Gothic"/>
                <a:cs typeface="Malgun Gothic"/>
              </a:rPr>
              <a:t>il </a:t>
            </a:r>
            <a:r>
              <a:rPr sz="1650" i="1" spc="-25" dirty="0">
                <a:latin typeface="Malgun Gothic"/>
                <a:cs typeface="Malgun Gothic"/>
              </a:rPr>
              <a:t>tipo</a:t>
            </a:r>
            <a:r>
              <a:rPr sz="1650" i="1" spc="45" dirty="0">
                <a:latin typeface="Malgun Gothic"/>
                <a:cs typeface="Malgun Gothic"/>
              </a:rPr>
              <a:t> </a:t>
            </a:r>
            <a:r>
              <a:rPr sz="1650" i="1" spc="-30" dirty="0">
                <a:latin typeface="Malgun Gothic"/>
                <a:cs typeface="Malgun Gothic"/>
              </a:rPr>
              <a:t>di</a:t>
            </a:r>
            <a:endParaRPr sz="1650">
              <a:latin typeface="Malgun Gothic"/>
              <a:cs typeface="Malgun Gothic"/>
            </a:endParaRPr>
          </a:p>
          <a:p>
            <a:pPr marL="64769">
              <a:lnSpc>
                <a:spcPts val="1920"/>
              </a:lnSpc>
            </a:pPr>
            <a:r>
              <a:rPr sz="1650" i="1" spc="-30" dirty="0">
                <a:latin typeface="Malgun Gothic"/>
                <a:cs typeface="Malgun Gothic"/>
              </a:rPr>
              <a:t>interruzione</a:t>
            </a:r>
            <a:endParaRPr sz="1650">
              <a:latin typeface="Malgun Gothic"/>
              <a:cs typeface="Malgun Gothic"/>
            </a:endParaRPr>
          </a:p>
          <a:p>
            <a:pPr marL="64769" marR="132080">
              <a:lnSpc>
                <a:spcPts val="1920"/>
              </a:lnSpc>
              <a:spcBef>
                <a:spcPts val="85"/>
              </a:spcBef>
            </a:pPr>
            <a:r>
              <a:rPr sz="1600" spc="-30" dirty="0">
                <a:latin typeface="Malgun Gothic"/>
                <a:cs typeface="Malgun Gothic"/>
              </a:rPr>
              <a:t>-</a:t>
            </a:r>
            <a:r>
              <a:rPr sz="1650" i="1" spc="-30" dirty="0">
                <a:latin typeface="Malgun Gothic"/>
                <a:cs typeface="Malgun Gothic"/>
              </a:rPr>
              <a:t>Chiama </a:t>
            </a:r>
            <a:r>
              <a:rPr sz="1650" i="1" spc="-20" dirty="0">
                <a:latin typeface="Malgun Gothic"/>
                <a:cs typeface="Malgun Gothic"/>
              </a:rPr>
              <a:t>il </a:t>
            </a:r>
            <a:r>
              <a:rPr sz="1650" i="1" spc="-40" dirty="0">
                <a:latin typeface="Malgun Gothic"/>
                <a:cs typeface="Malgun Gothic"/>
              </a:rPr>
              <a:t>programma  </a:t>
            </a:r>
            <a:r>
              <a:rPr sz="1650" i="1" spc="-30" dirty="0">
                <a:latin typeface="Malgun Gothic"/>
                <a:cs typeface="Malgun Gothic"/>
              </a:rPr>
              <a:t>che gestisce </a:t>
            </a:r>
            <a:r>
              <a:rPr sz="1650" i="1" spc="-25" dirty="0">
                <a:latin typeface="Malgun Gothic"/>
                <a:cs typeface="Malgun Gothic"/>
              </a:rPr>
              <a:t>tale</a:t>
            </a:r>
            <a:r>
              <a:rPr sz="1650" i="1" spc="15" dirty="0">
                <a:latin typeface="Malgun Gothic"/>
                <a:cs typeface="Malgun Gothic"/>
              </a:rPr>
              <a:t> </a:t>
            </a:r>
            <a:r>
              <a:rPr sz="1650" i="1" spc="-40" dirty="0">
                <a:latin typeface="Malgun Gothic"/>
                <a:cs typeface="Malgun Gothic"/>
              </a:rPr>
              <a:t>evento</a:t>
            </a:r>
            <a:endParaRPr sz="165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4212" y="1628775"/>
            <a:ext cx="7772400" cy="3990975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3568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Ciclo di</a:t>
            </a:r>
            <a:r>
              <a:rPr spc="-70" dirty="0"/>
              <a:t> </a:t>
            </a:r>
            <a:r>
              <a:rPr dirty="0"/>
              <a:t>esecuzione  </a:t>
            </a:r>
            <a:r>
              <a:rPr spc="-5" dirty="0"/>
              <a:t>con</a:t>
            </a:r>
            <a:r>
              <a:rPr spc="-20" dirty="0"/>
              <a:t> </a:t>
            </a:r>
            <a:r>
              <a:rPr dirty="0"/>
              <a:t>interruzione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9590" y="5714807"/>
            <a:ext cx="8383905" cy="79883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1920"/>
              </a:lnSpc>
              <a:spcBef>
                <a:spcPts val="245"/>
              </a:spcBef>
            </a:pPr>
            <a:r>
              <a:rPr sz="1650" i="1" spc="-30" dirty="0">
                <a:latin typeface="Malgun Gothic"/>
                <a:cs typeface="Malgun Gothic"/>
              </a:rPr>
              <a:t>NB: </a:t>
            </a:r>
            <a:r>
              <a:rPr sz="1650" i="1" spc="-25" dirty="0">
                <a:latin typeface="Malgun Gothic"/>
                <a:cs typeface="Malgun Gothic"/>
              </a:rPr>
              <a:t>in </a:t>
            </a:r>
            <a:r>
              <a:rPr sz="1650" i="1" spc="-35" dirty="0">
                <a:latin typeface="Malgun Gothic"/>
                <a:cs typeface="Malgun Gothic"/>
              </a:rPr>
              <a:t>questo schema </a:t>
            </a:r>
            <a:r>
              <a:rPr sz="1650" i="1" spc="-20" dirty="0">
                <a:latin typeface="Malgun Gothic"/>
                <a:cs typeface="Malgun Gothic"/>
              </a:rPr>
              <a:t>il </a:t>
            </a:r>
            <a:r>
              <a:rPr sz="1650" i="1" spc="-30" dirty="0">
                <a:latin typeface="Malgun Gothic"/>
                <a:cs typeface="Malgun Gothic"/>
              </a:rPr>
              <a:t>sistema controlla se </a:t>
            </a:r>
            <a:r>
              <a:rPr sz="1650" i="1" spc="-20" dirty="0">
                <a:latin typeface="Malgun Gothic"/>
                <a:cs typeface="Malgun Gothic"/>
              </a:rPr>
              <a:t>ci </a:t>
            </a:r>
            <a:r>
              <a:rPr sz="1650" i="1" spc="-35" dirty="0">
                <a:latin typeface="Malgun Gothic"/>
                <a:cs typeface="Malgun Gothic"/>
              </a:rPr>
              <a:t>sono </a:t>
            </a:r>
            <a:r>
              <a:rPr sz="1650" i="1" spc="-30" dirty="0">
                <a:latin typeface="Malgun Gothic"/>
                <a:cs typeface="Malgun Gothic"/>
              </a:rPr>
              <a:t>interruzioni solo </a:t>
            </a:r>
            <a:r>
              <a:rPr sz="1650" i="1" spc="-25" dirty="0">
                <a:latin typeface="Malgun Gothic"/>
                <a:cs typeface="Malgun Gothic"/>
              </a:rPr>
              <a:t>al </a:t>
            </a:r>
            <a:r>
              <a:rPr sz="1650" i="1" spc="-35" dirty="0">
                <a:latin typeface="Malgun Gothic"/>
                <a:cs typeface="Malgun Gothic"/>
              </a:rPr>
              <a:t>termine </a:t>
            </a:r>
            <a:r>
              <a:rPr sz="1650" i="1" spc="-30" dirty="0">
                <a:latin typeface="Malgun Gothic"/>
                <a:cs typeface="Malgun Gothic"/>
              </a:rPr>
              <a:t>della fase  di</a:t>
            </a:r>
            <a:r>
              <a:rPr sz="1650" i="1" spc="-25" dirty="0">
                <a:latin typeface="Malgun Gothic"/>
                <a:cs typeface="Malgun Gothic"/>
              </a:rPr>
              <a:t> </a:t>
            </a:r>
            <a:r>
              <a:rPr sz="1650" i="1" spc="-35" dirty="0">
                <a:latin typeface="Malgun Gothic"/>
                <a:cs typeface="Malgun Gothic"/>
              </a:rPr>
              <a:t>exe</a:t>
            </a:r>
            <a:endParaRPr sz="1650">
              <a:latin typeface="Malgun Gothic"/>
              <a:cs typeface="Malgun Gothic"/>
            </a:endParaRPr>
          </a:p>
          <a:p>
            <a:pPr marR="109855" algn="r">
              <a:lnSpc>
                <a:spcPct val="100000"/>
              </a:lnSpc>
              <a:spcBef>
                <a:spcPts val="420"/>
              </a:spcBef>
            </a:pPr>
            <a:r>
              <a:rPr sz="1400" spc="-5" dirty="0">
                <a:latin typeface="Arial"/>
                <a:cs typeface="Arial"/>
              </a:rPr>
              <a:t>69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82740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Central Processing Units </a:t>
            </a:r>
            <a:r>
              <a:rPr dirty="0"/>
              <a:t>(CPU):  </a:t>
            </a:r>
            <a:r>
              <a:rPr spc="-5" dirty="0"/>
              <a:t>Processore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86375" y="1557400"/>
            <a:ext cx="3246501" cy="2160524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0967" y="3849573"/>
            <a:ext cx="112776" cy="22738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167" y="4288790"/>
            <a:ext cx="112775" cy="227075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167" y="5459577"/>
            <a:ext cx="112775" cy="227075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8167" y="5898489"/>
            <a:ext cx="112775" cy="227075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21640" y="1586865"/>
            <a:ext cx="8176895" cy="5034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606800" algn="just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La </a:t>
            </a:r>
            <a:r>
              <a:rPr sz="1600" spc="-10" dirty="0">
                <a:latin typeface="Arial"/>
                <a:cs typeface="Arial"/>
              </a:rPr>
              <a:t>CPU esegue le </a:t>
            </a:r>
            <a:r>
              <a:rPr sz="1600" spc="-5" dirty="0">
                <a:latin typeface="Arial"/>
                <a:cs typeface="Arial"/>
              </a:rPr>
              <a:t>istruzioni di un programma (che  deve essere presente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memoria RAM, </a:t>
            </a:r>
            <a:r>
              <a:rPr sz="1600" dirty="0">
                <a:latin typeface="Arial"/>
                <a:cs typeface="Arial"/>
              </a:rPr>
              <a:t>ROM </a:t>
            </a:r>
            <a:r>
              <a:rPr sz="1600" spc="-5" dirty="0">
                <a:latin typeface="Arial"/>
                <a:cs typeface="Arial"/>
              </a:rPr>
              <a:t>o  </a:t>
            </a:r>
            <a:r>
              <a:rPr sz="1600" spc="-10" dirty="0">
                <a:latin typeface="Arial"/>
                <a:cs typeface="Arial"/>
              </a:rPr>
              <a:t>CACHE).</a:t>
            </a:r>
            <a:endParaRPr sz="1600">
              <a:latin typeface="Arial"/>
              <a:cs typeface="Arial"/>
            </a:endParaRPr>
          </a:p>
          <a:p>
            <a:pPr marL="12700" marR="3606165" algn="just">
              <a:lnSpc>
                <a:spcPct val="100000"/>
              </a:lnSpc>
              <a:spcBef>
                <a:spcPts val="385"/>
              </a:spcBef>
            </a:pPr>
            <a:r>
              <a:rPr sz="1600" spc="-10" dirty="0">
                <a:latin typeface="Arial"/>
                <a:cs typeface="Arial"/>
              </a:rPr>
              <a:t>Durante l'esecuzione </a:t>
            </a:r>
            <a:r>
              <a:rPr sz="1600" spc="-5" dirty="0">
                <a:latin typeface="Arial"/>
                <a:cs typeface="Arial"/>
              </a:rPr>
              <a:t>del </a:t>
            </a:r>
            <a:r>
              <a:rPr sz="1600" spc="-10" dirty="0">
                <a:latin typeface="Arial"/>
                <a:cs typeface="Arial"/>
              </a:rPr>
              <a:t>programma,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10" dirty="0">
                <a:latin typeface="Arial"/>
                <a:cs typeface="Arial"/>
              </a:rPr>
              <a:t>CPU  </a:t>
            </a:r>
            <a:r>
              <a:rPr sz="1600" spc="-5" dirty="0">
                <a:latin typeface="Arial"/>
                <a:cs typeface="Arial"/>
              </a:rPr>
              <a:t>legge o scrive dati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memoria;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risultato  </a:t>
            </a:r>
            <a:r>
              <a:rPr sz="1600" spc="-10" dirty="0">
                <a:latin typeface="Arial"/>
                <a:cs typeface="Arial"/>
              </a:rPr>
              <a:t>dell'esecuzione dipende </a:t>
            </a:r>
            <a:r>
              <a:rPr sz="1600" spc="-5" dirty="0">
                <a:latin typeface="Arial"/>
                <a:cs typeface="Arial"/>
              </a:rPr>
              <a:t>dal dato </a:t>
            </a:r>
            <a:r>
              <a:rPr sz="1600" dirty="0">
                <a:latin typeface="Arial"/>
                <a:cs typeface="Arial"/>
              </a:rPr>
              <a:t>su </a:t>
            </a:r>
            <a:r>
              <a:rPr sz="1600" spc="-5" dirty="0">
                <a:latin typeface="Arial"/>
                <a:cs typeface="Arial"/>
              </a:rPr>
              <a:t>cui opera e  dallo stato interno della </a:t>
            </a:r>
            <a:r>
              <a:rPr sz="1600" spc="-10" dirty="0">
                <a:latin typeface="Arial"/>
                <a:cs typeface="Arial"/>
              </a:rPr>
              <a:t>CPU </a:t>
            </a:r>
            <a:r>
              <a:rPr sz="1600" spc="-5" dirty="0">
                <a:latin typeface="Arial"/>
                <a:cs typeface="Arial"/>
              </a:rPr>
              <a:t>stessa, che tiene  traccia delle passate operazioni.</a:t>
            </a:r>
            <a:endParaRPr sz="1600">
              <a:latin typeface="Arial"/>
              <a:cs typeface="Arial"/>
            </a:endParaRPr>
          </a:p>
          <a:p>
            <a:pPr marL="191770">
              <a:lnSpc>
                <a:spcPct val="100000"/>
              </a:lnSpc>
              <a:spcBef>
                <a:spcPts val="1805"/>
              </a:spcBef>
            </a:pPr>
            <a:r>
              <a:rPr sz="1600" spc="-5" dirty="0">
                <a:latin typeface="Arial"/>
                <a:cs typeface="Arial"/>
              </a:rPr>
              <a:t>Elementi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fondamentali:</a:t>
            </a:r>
            <a:endParaRPr sz="1600">
              <a:latin typeface="Arial"/>
              <a:cs typeface="Arial"/>
            </a:endParaRPr>
          </a:p>
          <a:p>
            <a:pPr marL="592455" marR="5080" algn="just">
              <a:lnSpc>
                <a:spcPts val="1920"/>
              </a:lnSpc>
              <a:spcBef>
                <a:spcPts val="1600"/>
              </a:spcBef>
            </a:pPr>
            <a:r>
              <a:rPr sz="1650" i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Registri</a:t>
            </a:r>
            <a:r>
              <a:rPr sz="1650" i="1" spc="-25" dirty="0">
                <a:latin typeface="Arial"/>
                <a:cs typeface="Arial"/>
              </a:rPr>
              <a:t>: </a:t>
            </a:r>
            <a:r>
              <a:rPr sz="1600" spc="-10" dirty="0">
                <a:latin typeface="Arial"/>
                <a:cs typeface="Arial"/>
              </a:rPr>
              <a:t>locazioni </a:t>
            </a:r>
            <a:r>
              <a:rPr sz="1600" spc="-5" dirty="0">
                <a:latin typeface="Arial"/>
                <a:cs typeface="Arial"/>
              </a:rPr>
              <a:t>di memoria </a:t>
            </a:r>
            <a:r>
              <a:rPr sz="1600" spc="-10" dirty="0">
                <a:latin typeface="Arial"/>
                <a:cs typeface="Arial"/>
              </a:rPr>
              <a:t>interne </a:t>
            </a:r>
            <a:r>
              <a:rPr sz="1600" spc="-5" dirty="0">
                <a:latin typeface="Arial"/>
                <a:cs typeface="Arial"/>
              </a:rPr>
              <a:t>alla </a:t>
            </a:r>
            <a:r>
              <a:rPr sz="1600" spc="-10" dirty="0">
                <a:latin typeface="Arial"/>
                <a:cs typeface="Arial"/>
              </a:rPr>
              <a:t>CPU, </a:t>
            </a:r>
            <a:r>
              <a:rPr sz="1600" spc="-5" dirty="0">
                <a:latin typeface="Arial"/>
                <a:cs typeface="Arial"/>
              </a:rPr>
              <a:t>molto veloci, a cui è </a:t>
            </a:r>
            <a:r>
              <a:rPr sz="1600" spc="-10" dirty="0">
                <a:latin typeface="Arial"/>
                <a:cs typeface="Arial"/>
              </a:rPr>
              <a:t>possibile  accedere </a:t>
            </a:r>
            <a:r>
              <a:rPr sz="1600" spc="-5" dirty="0">
                <a:latin typeface="Arial"/>
                <a:cs typeface="Arial"/>
              </a:rPr>
              <a:t>molto più rapidamente che alla memoria centrale. Il valore complessivo di  tutti i registri </a:t>
            </a:r>
            <a:r>
              <a:rPr sz="1600" spc="-10" dirty="0">
                <a:latin typeface="Arial"/>
                <a:cs typeface="Arial"/>
              </a:rPr>
              <a:t>della CPU </a:t>
            </a:r>
            <a:r>
              <a:rPr sz="1600" spc="-5" dirty="0">
                <a:latin typeface="Arial"/>
                <a:cs typeface="Arial"/>
              </a:rPr>
              <a:t>costituisce </a:t>
            </a:r>
            <a:r>
              <a:rPr sz="1600" dirty="0">
                <a:latin typeface="Arial"/>
                <a:cs typeface="Arial"/>
              </a:rPr>
              <a:t>lo </a:t>
            </a:r>
            <a:r>
              <a:rPr sz="1600" spc="-5" dirty="0">
                <a:latin typeface="Arial"/>
                <a:cs typeface="Arial"/>
              </a:rPr>
              <a:t>stato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cui essa </a:t>
            </a:r>
            <a:r>
              <a:rPr sz="1600" spc="-10" dirty="0">
                <a:latin typeface="Arial"/>
                <a:cs typeface="Arial"/>
              </a:rPr>
              <a:t>si </a:t>
            </a:r>
            <a:r>
              <a:rPr sz="1600" spc="-5" dirty="0">
                <a:latin typeface="Arial"/>
                <a:cs typeface="Arial"/>
              </a:rPr>
              <a:t>trova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un determinato  istante. (Intel: circa 20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registri)</a:t>
            </a:r>
            <a:endParaRPr sz="1600">
              <a:latin typeface="Arial"/>
              <a:cs typeface="Arial"/>
            </a:endParaRPr>
          </a:p>
          <a:p>
            <a:pPr marL="592455">
              <a:lnSpc>
                <a:spcPct val="100000"/>
              </a:lnSpc>
              <a:spcBef>
                <a:spcPts val="1425"/>
              </a:spcBef>
            </a:pPr>
            <a:r>
              <a:rPr sz="1650" i="1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ALU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(Arithmetic Logic Unit)</a:t>
            </a:r>
            <a:r>
              <a:rPr sz="1600" spc="-5" dirty="0">
                <a:latin typeface="Arial"/>
                <a:cs typeface="Arial"/>
              </a:rPr>
              <a:t>: </a:t>
            </a:r>
            <a:r>
              <a:rPr sz="1600" spc="-10" dirty="0">
                <a:latin typeface="Arial"/>
                <a:cs typeface="Arial"/>
              </a:rPr>
              <a:t>esegue </a:t>
            </a:r>
            <a:r>
              <a:rPr sz="1600" dirty="0">
                <a:latin typeface="Arial"/>
                <a:cs typeface="Arial"/>
              </a:rPr>
              <a:t>le </a:t>
            </a:r>
            <a:r>
              <a:rPr sz="1600" spc="-10" dirty="0">
                <a:latin typeface="Arial"/>
                <a:cs typeface="Arial"/>
              </a:rPr>
              <a:t>operazioni </a:t>
            </a:r>
            <a:r>
              <a:rPr sz="1600" spc="-5" dirty="0">
                <a:latin typeface="Arial"/>
                <a:cs typeface="Arial"/>
              </a:rPr>
              <a:t>logiche e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aritmetiche.</a:t>
            </a:r>
            <a:endParaRPr sz="1600">
              <a:latin typeface="Arial"/>
              <a:cs typeface="Arial"/>
            </a:endParaRPr>
          </a:p>
          <a:p>
            <a:pPr marL="592455" marR="5080" algn="just">
              <a:lnSpc>
                <a:spcPct val="100000"/>
              </a:lnSpc>
              <a:spcBef>
                <a:spcPts val="1475"/>
              </a:spcBef>
            </a:pPr>
            <a:r>
              <a:rPr sz="1650" i="1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Unità </a:t>
            </a:r>
            <a:r>
              <a:rPr sz="1650" i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 </a:t>
            </a:r>
            <a:r>
              <a:rPr sz="1650" i="1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controllo 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CU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(Control Unit):</a:t>
            </a:r>
            <a:r>
              <a:rPr sz="1600" spc="-5" dirty="0">
                <a:latin typeface="Arial"/>
                <a:cs typeface="Arial"/>
              </a:rPr>
              <a:t> “legge” dalla memoria </a:t>
            </a:r>
            <a:r>
              <a:rPr sz="1600" dirty="0">
                <a:latin typeface="Arial"/>
                <a:cs typeface="Arial"/>
              </a:rPr>
              <a:t>le </a:t>
            </a:r>
            <a:r>
              <a:rPr sz="1600" spc="-5" dirty="0">
                <a:latin typeface="Arial"/>
                <a:cs typeface="Arial"/>
              </a:rPr>
              <a:t>istruzioni, </a:t>
            </a:r>
            <a:r>
              <a:rPr sz="1600" spc="-15" dirty="0">
                <a:latin typeface="Arial"/>
                <a:cs typeface="Arial"/>
              </a:rPr>
              <a:t>le  </a:t>
            </a:r>
            <a:r>
              <a:rPr sz="1600" spc="-5" dirty="0">
                <a:latin typeface="Arial"/>
                <a:cs typeface="Arial"/>
              </a:rPr>
              <a:t>decodifica, </a:t>
            </a:r>
            <a:r>
              <a:rPr sz="1600" dirty="0">
                <a:latin typeface="Arial"/>
                <a:cs typeface="Arial"/>
              </a:rPr>
              <a:t>se </a:t>
            </a:r>
            <a:r>
              <a:rPr sz="1600" spc="-10" dirty="0">
                <a:latin typeface="Arial"/>
                <a:cs typeface="Arial"/>
              </a:rPr>
              <a:t>occorre </a:t>
            </a:r>
            <a:r>
              <a:rPr sz="1600" spc="-5" dirty="0">
                <a:latin typeface="Arial"/>
                <a:cs typeface="Arial"/>
              </a:rPr>
              <a:t>legge i dati per l'istruzione, “esegue” l'istruzione e  “memorizza” il risultato se c'è, scrivendolo in memoria o in un registro della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CPU.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70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68601" y="1447800"/>
            <a:ext cx="4638675" cy="525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Elaborazione delle</a:t>
            </a:r>
            <a:r>
              <a:rPr spc="-25" dirty="0"/>
              <a:t> </a:t>
            </a:r>
            <a:r>
              <a:rPr spc="-5" dirty="0"/>
              <a:t>interruzioni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19250" y="3716273"/>
            <a:ext cx="867410" cy="438150"/>
          </a:xfrm>
          <a:custGeom>
            <a:avLst/>
            <a:gdLst/>
            <a:ahLst/>
            <a:cxnLst/>
            <a:rect l="l" t="t" r="r" b="b"/>
            <a:pathLst>
              <a:path w="867410" h="438150">
                <a:moveTo>
                  <a:pt x="70258" y="29932"/>
                </a:moveTo>
                <a:lnTo>
                  <a:pt x="65978" y="38460"/>
                </a:lnTo>
                <a:lnTo>
                  <a:pt x="863092" y="437769"/>
                </a:lnTo>
                <a:lnTo>
                  <a:pt x="867282" y="429132"/>
                </a:lnTo>
                <a:lnTo>
                  <a:pt x="70258" y="29932"/>
                </a:lnTo>
                <a:close/>
              </a:path>
              <a:path w="867410" h="438150">
                <a:moveTo>
                  <a:pt x="0" y="0"/>
                </a:moveTo>
                <a:lnTo>
                  <a:pt x="51054" y="68199"/>
                </a:lnTo>
                <a:lnTo>
                  <a:pt x="65978" y="38460"/>
                </a:lnTo>
                <a:lnTo>
                  <a:pt x="54610" y="32765"/>
                </a:lnTo>
                <a:lnTo>
                  <a:pt x="58927" y="24256"/>
                </a:lnTo>
                <a:lnTo>
                  <a:pt x="73106" y="24256"/>
                </a:lnTo>
                <a:lnTo>
                  <a:pt x="85217" y="126"/>
                </a:lnTo>
                <a:lnTo>
                  <a:pt x="0" y="0"/>
                </a:lnTo>
                <a:close/>
              </a:path>
              <a:path w="867410" h="438150">
                <a:moveTo>
                  <a:pt x="58927" y="24256"/>
                </a:moveTo>
                <a:lnTo>
                  <a:pt x="54610" y="32765"/>
                </a:lnTo>
                <a:lnTo>
                  <a:pt x="65978" y="38460"/>
                </a:lnTo>
                <a:lnTo>
                  <a:pt x="70258" y="29932"/>
                </a:lnTo>
                <a:lnTo>
                  <a:pt x="58927" y="24256"/>
                </a:lnTo>
                <a:close/>
              </a:path>
              <a:path w="867410" h="438150">
                <a:moveTo>
                  <a:pt x="73106" y="24256"/>
                </a:moveTo>
                <a:lnTo>
                  <a:pt x="58927" y="24256"/>
                </a:lnTo>
                <a:lnTo>
                  <a:pt x="70258" y="29932"/>
                </a:lnTo>
                <a:lnTo>
                  <a:pt x="73106" y="24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7540" y="3385261"/>
            <a:ext cx="114998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i="1" dirty="0">
                <a:latin typeface="Arial"/>
                <a:cs typeface="Arial"/>
              </a:rPr>
              <a:t>Il processore  invia un ack</a:t>
            </a:r>
            <a:r>
              <a:rPr sz="1400" i="1" spc="-13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al  dispositivo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39533" y="3424173"/>
            <a:ext cx="2109470" cy="43180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 indent="1270">
              <a:lnSpc>
                <a:spcPts val="1510"/>
              </a:lnSpc>
              <a:spcBef>
                <a:spcPts val="295"/>
              </a:spcBef>
            </a:pPr>
            <a:r>
              <a:rPr sz="1400" dirty="0">
                <a:latin typeface="Arial"/>
                <a:cs typeface="Arial"/>
              </a:rPr>
              <a:t>Il </a:t>
            </a:r>
            <a:r>
              <a:rPr sz="1400" spc="-5" dirty="0">
                <a:latin typeface="Arial"/>
                <a:cs typeface="Arial"/>
              </a:rPr>
              <a:t>programma </a:t>
            </a:r>
            <a:r>
              <a:rPr sz="1400" dirty="0">
                <a:latin typeface="Arial"/>
                <a:cs typeface="Arial"/>
              </a:rPr>
              <a:t>che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gestisce  </a:t>
            </a:r>
            <a:r>
              <a:rPr sz="1400" spc="-5" dirty="0">
                <a:latin typeface="Arial"/>
                <a:cs typeface="Arial"/>
              </a:rPr>
              <a:t>l’interrupt </a:t>
            </a:r>
            <a:r>
              <a:rPr sz="1400" dirty="0">
                <a:latin typeface="Arial"/>
                <a:cs typeface="Arial"/>
              </a:rPr>
              <a:t>è </a:t>
            </a:r>
            <a:r>
              <a:rPr sz="1400" spc="-5" dirty="0">
                <a:latin typeface="Arial"/>
                <a:cs typeface="Arial"/>
              </a:rPr>
              <a:t>parte del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53833" y="3851275"/>
            <a:ext cx="2018664" cy="858519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99085" marR="151130" indent="-286385">
              <a:lnSpc>
                <a:spcPts val="1510"/>
              </a:lnSpc>
              <a:spcBef>
                <a:spcPts val="295"/>
              </a:spcBef>
              <a:buChar char="–"/>
              <a:tabLst>
                <a:tab pos="299085" algn="l"/>
                <a:tab pos="299720" algn="l"/>
              </a:tabLst>
            </a:pPr>
            <a:r>
              <a:rPr sz="1400" spc="-5" dirty="0">
                <a:latin typeface="Arial"/>
                <a:cs typeface="Arial"/>
              </a:rPr>
              <a:t>Determina </a:t>
            </a:r>
            <a:r>
              <a:rPr sz="1400" dirty="0">
                <a:latin typeface="Arial"/>
                <a:cs typeface="Arial"/>
              </a:rPr>
              <a:t>la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natura  </a:t>
            </a:r>
            <a:r>
              <a:rPr sz="1400" spc="-5" dirty="0">
                <a:latin typeface="Arial"/>
                <a:cs typeface="Arial"/>
              </a:rPr>
              <a:t>dell’interruzione</a:t>
            </a:r>
            <a:endParaRPr sz="1400">
              <a:latin typeface="Arial"/>
              <a:cs typeface="Arial"/>
            </a:endParaRPr>
          </a:p>
          <a:p>
            <a:pPr marL="299085" marR="5080" indent="-286385">
              <a:lnSpc>
                <a:spcPts val="1510"/>
              </a:lnSpc>
              <a:spcBef>
                <a:spcPts val="340"/>
              </a:spcBef>
              <a:buChar char="–"/>
              <a:tabLst>
                <a:tab pos="299085" algn="l"/>
                <a:tab pos="299720" algn="l"/>
              </a:tabLst>
            </a:pPr>
            <a:r>
              <a:rPr sz="1400" spc="-5" dirty="0">
                <a:latin typeface="Arial"/>
                <a:cs typeface="Arial"/>
              </a:rPr>
              <a:t>Chiama </a:t>
            </a:r>
            <a:r>
              <a:rPr sz="1400" dirty="0">
                <a:latin typeface="Arial"/>
                <a:cs typeface="Arial"/>
              </a:rPr>
              <a:t>il modulo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che  la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gestisce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92275" y="4365625"/>
            <a:ext cx="795655" cy="722630"/>
          </a:xfrm>
          <a:custGeom>
            <a:avLst/>
            <a:gdLst/>
            <a:ahLst/>
            <a:cxnLst/>
            <a:rect l="l" t="t" r="r" b="b"/>
            <a:pathLst>
              <a:path w="795655" h="722629">
                <a:moveTo>
                  <a:pt x="59615" y="47695"/>
                </a:moveTo>
                <a:lnTo>
                  <a:pt x="53207" y="54754"/>
                </a:lnTo>
                <a:lnTo>
                  <a:pt x="788924" y="722630"/>
                </a:lnTo>
                <a:lnTo>
                  <a:pt x="795401" y="715644"/>
                </a:lnTo>
                <a:lnTo>
                  <a:pt x="59615" y="47695"/>
                </a:lnTo>
                <a:close/>
              </a:path>
              <a:path w="795655" h="722629">
                <a:moveTo>
                  <a:pt x="0" y="0"/>
                </a:moveTo>
                <a:lnTo>
                  <a:pt x="30861" y="79375"/>
                </a:lnTo>
                <a:lnTo>
                  <a:pt x="53207" y="54754"/>
                </a:lnTo>
                <a:lnTo>
                  <a:pt x="43814" y="46227"/>
                </a:lnTo>
                <a:lnTo>
                  <a:pt x="50164" y="39116"/>
                </a:lnTo>
                <a:lnTo>
                  <a:pt x="67402" y="39116"/>
                </a:lnTo>
                <a:lnTo>
                  <a:pt x="82042" y="22987"/>
                </a:lnTo>
                <a:lnTo>
                  <a:pt x="0" y="0"/>
                </a:lnTo>
                <a:close/>
              </a:path>
              <a:path w="795655" h="722629">
                <a:moveTo>
                  <a:pt x="50164" y="39116"/>
                </a:moveTo>
                <a:lnTo>
                  <a:pt x="43814" y="46227"/>
                </a:lnTo>
                <a:lnTo>
                  <a:pt x="53207" y="54754"/>
                </a:lnTo>
                <a:lnTo>
                  <a:pt x="59615" y="47695"/>
                </a:lnTo>
                <a:lnTo>
                  <a:pt x="50164" y="39116"/>
                </a:lnTo>
                <a:close/>
              </a:path>
              <a:path w="795655" h="722629">
                <a:moveTo>
                  <a:pt x="67402" y="39116"/>
                </a:moveTo>
                <a:lnTo>
                  <a:pt x="50164" y="39116"/>
                </a:lnTo>
                <a:lnTo>
                  <a:pt x="59615" y="47695"/>
                </a:lnTo>
                <a:lnTo>
                  <a:pt x="67402" y="39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58267" y="4248988"/>
            <a:ext cx="136017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dirty="0">
                <a:latin typeface="Arial"/>
                <a:cs typeface="Arial"/>
              </a:rPr>
              <a:t>Dati salvati</a:t>
            </a:r>
            <a:r>
              <a:rPr sz="1400" i="1" spc="-8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sullo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i="1" dirty="0">
                <a:latin typeface="Arial"/>
                <a:cs typeface="Arial"/>
              </a:rPr>
              <a:t>stack: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-</a:t>
            </a:r>
            <a:r>
              <a:rPr sz="1400" i="1" spc="-5" dirty="0">
                <a:latin typeface="Arial"/>
                <a:cs typeface="Arial"/>
              </a:rPr>
              <a:t>PC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-</a:t>
            </a:r>
            <a:r>
              <a:rPr sz="1400" i="1" spc="-5" dirty="0">
                <a:latin typeface="Arial"/>
                <a:cs typeface="Arial"/>
              </a:rPr>
              <a:t>PSW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-</a:t>
            </a:r>
            <a:r>
              <a:rPr sz="1400" i="1" dirty="0">
                <a:latin typeface="Arial"/>
                <a:cs typeface="Arial"/>
              </a:rPr>
              <a:t>Registri che  potrebbero  essere</a:t>
            </a:r>
            <a:r>
              <a:rPr sz="1400" i="1" spc="-11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modificati  dal </a:t>
            </a:r>
            <a:r>
              <a:rPr sz="1400" i="1" spc="-5" dirty="0">
                <a:latin typeface="Arial"/>
                <a:cs typeface="Arial"/>
              </a:rPr>
              <a:t>programma  </a:t>
            </a:r>
            <a:r>
              <a:rPr sz="1400" i="1" dirty="0">
                <a:latin typeface="Arial"/>
                <a:cs typeface="Arial"/>
              </a:rPr>
              <a:t>di gestione  </a:t>
            </a:r>
            <a:r>
              <a:rPr sz="1400" i="1" spc="-5" dirty="0">
                <a:latin typeface="Arial"/>
                <a:cs typeface="Arial"/>
              </a:rPr>
              <a:t>dell’interrupt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31849" y="2632964"/>
            <a:ext cx="3674745" cy="2596515"/>
          </a:xfrm>
          <a:custGeom>
            <a:avLst/>
            <a:gdLst/>
            <a:ahLst/>
            <a:cxnLst/>
            <a:rect l="l" t="t" r="r" b="b"/>
            <a:pathLst>
              <a:path w="3674745" h="2596515">
                <a:moveTo>
                  <a:pt x="3669156" y="0"/>
                </a:moveTo>
                <a:lnTo>
                  <a:pt x="3661410" y="5461"/>
                </a:lnTo>
                <a:lnTo>
                  <a:pt x="3666871" y="13208"/>
                </a:lnTo>
                <a:lnTo>
                  <a:pt x="3674745" y="7747"/>
                </a:lnTo>
                <a:lnTo>
                  <a:pt x="3669156" y="0"/>
                </a:lnTo>
                <a:close/>
              </a:path>
              <a:path w="3674745" h="2596515">
                <a:moveTo>
                  <a:pt x="3653663" y="10922"/>
                </a:moveTo>
                <a:lnTo>
                  <a:pt x="3645916" y="16510"/>
                </a:lnTo>
                <a:lnTo>
                  <a:pt x="3651377" y="24257"/>
                </a:lnTo>
                <a:lnTo>
                  <a:pt x="3659124" y="18796"/>
                </a:lnTo>
                <a:lnTo>
                  <a:pt x="3653663" y="10922"/>
                </a:lnTo>
                <a:close/>
              </a:path>
              <a:path w="3674745" h="2596515">
                <a:moveTo>
                  <a:pt x="3638041" y="21971"/>
                </a:moveTo>
                <a:lnTo>
                  <a:pt x="3630295" y="27432"/>
                </a:lnTo>
                <a:lnTo>
                  <a:pt x="3635755" y="35178"/>
                </a:lnTo>
                <a:lnTo>
                  <a:pt x="3643629" y="29718"/>
                </a:lnTo>
                <a:lnTo>
                  <a:pt x="3638041" y="21971"/>
                </a:lnTo>
                <a:close/>
              </a:path>
              <a:path w="3674745" h="2596515">
                <a:moveTo>
                  <a:pt x="3622548" y="32893"/>
                </a:moveTo>
                <a:lnTo>
                  <a:pt x="3614674" y="38481"/>
                </a:lnTo>
                <a:lnTo>
                  <a:pt x="3620262" y="46227"/>
                </a:lnTo>
                <a:lnTo>
                  <a:pt x="3628009" y="40766"/>
                </a:lnTo>
                <a:lnTo>
                  <a:pt x="3622548" y="32893"/>
                </a:lnTo>
                <a:close/>
              </a:path>
              <a:path w="3674745" h="2596515">
                <a:moveTo>
                  <a:pt x="3606927" y="43941"/>
                </a:moveTo>
                <a:lnTo>
                  <a:pt x="3599179" y="49402"/>
                </a:lnTo>
                <a:lnTo>
                  <a:pt x="3604641" y="57150"/>
                </a:lnTo>
                <a:lnTo>
                  <a:pt x="3612388" y="51688"/>
                </a:lnTo>
                <a:lnTo>
                  <a:pt x="3606927" y="43941"/>
                </a:lnTo>
                <a:close/>
              </a:path>
              <a:path w="3674745" h="2596515">
                <a:moveTo>
                  <a:pt x="3591433" y="54863"/>
                </a:moveTo>
                <a:lnTo>
                  <a:pt x="3583559" y="60451"/>
                </a:lnTo>
                <a:lnTo>
                  <a:pt x="3589147" y="68199"/>
                </a:lnTo>
                <a:lnTo>
                  <a:pt x="3596893" y="62737"/>
                </a:lnTo>
                <a:lnTo>
                  <a:pt x="3591433" y="54863"/>
                </a:lnTo>
                <a:close/>
              </a:path>
              <a:path w="3674745" h="2596515">
                <a:moveTo>
                  <a:pt x="3575812" y="65912"/>
                </a:moveTo>
                <a:lnTo>
                  <a:pt x="3568065" y="71374"/>
                </a:lnTo>
                <a:lnTo>
                  <a:pt x="3573526" y="79121"/>
                </a:lnTo>
                <a:lnTo>
                  <a:pt x="3581273" y="73660"/>
                </a:lnTo>
                <a:lnTo>
                  <a:pt x="3575812" y="65912"/>
                </a:lnTo>
                <a:close/>
              </a:path>
              <a:path w="3674745" h="2596515">
                <a:moveTo>
                  <a:pt x="3560317" y="76835"/>
                </a:moveTo>
                <a:lnTo>
                  <a:pt x="3552443" y="82423"/>
                </a:lnTo>
                <a:lnTo>
                  <a:pt x="3558031" y="90170"/>
                </a:lnTo>
                <a:lnTo>
                  <a:pt x="3565779" y="84709"/>
                </a:lnTo>
                <a:lnTo>
                  <a:pt x="3560317" y="76835"/>
                </a:lnTo>
                <a:close/>
              </a:path>
              <a:path w="3674745" h="2596515">
                <a:moveTo>
                  <a:pt x="3544697" y="87884"/>
                </a:moveTo>
                <a:lnTo>
                  <a:pt x="3536950" y="93345"/>
                </a:lnTo>
                <a:lnTo>
                  <a:pt x="3542411" y="101091"/>
                </a:lnTo>
                <a:lnTo>
                  <a:pt x="3550158" y="95631"/>
                </a:lnTo>
                <a:lnTo>
                  <a:pt x="3544697" y="87884"/>
                </a:lnTo>
                <a:close/>
              </a:path>
              <a:path w="3674745" h="2596515">
                <a:moveTo>
                  <a:pt x="3529203" y="98806"/>
                </a:moveTo>
                <a:lnTo>
                  <a:pt x="3521329" y="104394"/>
                </a:lnTo>
                <a:lnTo>
                  <a:pt x="3526916" y="112140"/>
                </a:lnTo>
                <a:lnTo>
                  <a:pt x="3534664" y="106680"/>
                </a:lnTo>
                <a:lnTo>
                  <a:pt x="3529203" y="98806"/>
                </a:lnTo>
                <a:close/>
              </a:path>
              <a:path w="3674745" h="2596515">
                <a:moveTo>
                  <a:pt x="3513581" y="109855"/>
                </a:moveTo>
                <a:lnTo>
                  <a:pt x="3505835" y="115315"/>
                </a:lnTo>
                <a:lnTo>
                  <a:pt x="3511296" y="123189"/>
                </a:lnTo>
                <a:lnTo>
                  <a:pt x="3519042" y="117601"/>
                </a:lnTo>
                <a:lnTo>
                  <a:pt x="3513581" y="109855"/>
                </a:lnTo>
                <a:close/>
              </a:path>
              <a:path w="3674745" h="2596515">
                <a:moveTo>
                  <a:pt x="3497961" y="120903"/>
                </a:moveTo>
                <a:lnTo>
                  <a:pt x="3490214" y="126364"/>
                </a:lnTo>
                <a:lnTo>
                  <a:pt x="3495675" y="134112"/>
                </a:lnTo>
                <a:lnTo>
                  <a:pt x="3503549" y="128650"/>
                </a:lnTo>
                <a:lnTo>
                  <a:pt x="3497961" y="120903"/>
                </a:lnTo>
                <a:close/>
              </a:path>
              <a:path w="3674745" h="2596515">
                <a:moveTo>
                  <a:pt x="3482466" y="131825"/>
                </a:moveTo>
                <a:lnTo>
                  <a:pt x="3474720" y="137287"/>
                </a:lnTo>
                <a:lnTo>
                  <a:pt x="3480180" y="145161"/>
                </a:lnTo>
                <a:lnTo>
                  <a:pt x="3487928" y="139573"/>
                </a:lnTo>
                <a:lnTo>
                  <a:pt x="3482466" y="131825"/>
                </a:lnTo>
                <a:close/>
              </a:path>
              <a:path w="3674745" h="2596515">
                <a:moveTo>
                  <a:pt x="3466846" y="142875"/>
                </a:moveTo>
                <a:lnTo>
                  <a:pt x="3459099" y="148336"/>
                </a:lnTo>
                <a:lnTo>
                  <a:pt x="3464560" y="156083"/>
                </a:lnTo>
                <a:lnTo>
                  <a:pt x="3472434" y="150622"/>
                </a:lnTo>
                <a:lnTo>
                  <a:pt x="3466846" y="142875"/>
                </a:lnTo>
                <a:close/>
              </a:path>
              <a:path w="3674745" h="2596515">
                <a:moveTo>
                  <a:pt x="3451352" y="153797"/>
                </a:moveTo>
                <a:lnTo>
                  <a:pt x="3443604" y="159258"/>
                </a:lnTo>
                <a:lnTo>
                  <a:pt x="3449066" y="167132"/>
                </a:lnTo>
                <a:lnTo>
                  <a:pt x="3456813" y="161544"/>
                </a:lnTo>
                <a:lnTo>
                  <a:pt x="3451352" y="153797"/>
                </a:lnTo>
                <a:close/>
              </a:path>
              <a:path w="3674745" h="2596515">
                <a:moveTo>
                  <a:pt x="3435730" y="164846"/>
                </a:moveTo>
                <a:lnTo>
                  <a:pt x="3427984" y="170307"/>
                </a:lnTo>
                <a:lnTo>
                  <a:pt x="3433445" y="178053"/>
                </a:lnTo>
                <a:lnTo>
                  <a:pt x="3441318" y="172593"/>
                </a:lnTo>
                <a:lnTo>
                  <a:pt x="3435730" y="164846"/>
                </a:lnTo>
                <a:close/>
              </a:path>
              <a:path w="3674745" h="2596515">
                <a:moveTo>
                  <a:pt x="3420237" y="175768"/>
                </a:moveTo>
                <a:lnTo>
                  <a:pt x="3412490" y="181228"/>
                </a:lnTo>
                <a:lnTo>
                  <a:pt x="3417951" y="189102"/>
                </a:lnTo>
                <a:lnTo>
                  <a:pt x="3425698" y="183514"/>
                </a:lnTo>
                <a:lnTo>
                  <a:pt x="3420237" y="175768"/>
                </a:lnTo>
                <a:close/>
              </a:path>
              <a:path w="3674745" h="2596515">
                <a:moveTo>
                  <a:pt x="3404616" y="186816"/>
                </a:moveTo>
                <a:lnTo>
                  <a:pt x="3396868" y="192277"/>
                </a:lnTo>
                <a:lnTo>
                  <a:pt x="3402329" y="200025"/>
                </a:lnTo>
                <a:lnTo>
                  <a:pt x="3410077" y="194563"/>
                </a:lnTo>
                <a:lnTo>
                  <a:pt x="3404616" y="186816"/>
                </a:lnTo>
                <a:close/>
              </a:path>
              <a:path w="3674745" h="2596515">
                <a:moveTo>
                  <a:pt x="3389122" y="197738"/>
                </a:moveTo>
                <a:lnTo>
                  <a:pt x="3381248" y="203200"/>
                </a:lnTo>
                <a:lnTo>
                  <a:pt x="3386836" y="211074"/>
                </a:lnTo>
                <a:lnTo>
                  <a:pt x="3394583" y="205486"/>
                </a:lnTo>
                <a:lnTo>
                  <a:pt x="3389122" y="197738"/>
                </a:lnTo>
                <a:close/>
              </a:path>
              <a:path w="3674745" h="2596515">
                <a:moveTo>
                  <a:pt x="3373501" y="208787"/>
                </a:moveTo>
                <a:lnTo>
                  <a:pt x="3365754" y="214249"/>
                </a:lnTo>
                <a:lnTo>
                  <a:pt x="3371215" y="221996"/>
                </a:lnTo>
                <a:lnTo>
                  <a:pt x="3378962" y="216535"/>
                </a:lnTo>
                <a:lnTo>
                  <a:pt x="3373501" y="208787"/>
                </a:lnTo>
                <a:close/>
              </a:path>
              <a:path w="3674745" h="2596515">
                <a:moveTo>
                  <a:pt x="3358006" y="219710"/>
                </a:moveTo>
                <a:lnTo>
                  <a:pt x="3350133" y="225171"/>
                </a:lnTo>
                <a:lnTo>
                  <a:pt x="3355721" y="233045"/>
                </a:lnTo>
                <a:lnTo>
                  <a:pt x="3363467" y="227457"/>
                </a:lnTo>
                <a:lnTo>
                  <a:pt x="3358006" y="219710"/>
                </a:lnTo>
                <a:close/>
              </a:path>
              <a:path w="3674745" h="2596515">
                <a:moveTo>
                  <a:pt x="3342386" y="230759"/>
                </a:moveTo>
                <a:lnTo>
                  <a:pt x="3334639" y="236220"/>
                </a:lnTo>
                <a:lnTo>
                  <a:pt x="3340100" y="243966"/>
                </a:lnTo>
                <a:lnTo>
                  <a:pt x="3347847" y="238506"/>
                </a:lnTo>
                <a:lnTo>
                  <a:pt x="3342386" y="230759"/>
                </a:lnTo>
                <a:close/>
              </a:path>
              <a:path w="3674745" h="2596515">
                <a:moveTo>
                  <a:pt x="3326891" y="241681"/>
                </a:moveTo>
                <a:lnTo>
                  <a:pt x="3319017" y="247141"/>
                </a:lnTo>
                <a:lnTo>
                  <a:pt x="3324605" y="255015"/>
                </a:lnTo>
                <a:lnTo>
                  <a:pt x="3332353" y="249427"/>
                </a:lnTo>
                <a:lnTo>
                  <a:pt x="3326891" y="241681"/>
                </a:lnTo>
                <a:close/>
              </a:path>
              <a:path w="3674745" h="2596515">
                <a:moveTo>
                  <a:pt x="3311271" y="252730"/>
                </a:moveTo>
                <a:lnTo>
                  <a:pt x="3303524" y="258190"/>
                </a:lnTo>
                <a:lnTo>
                  <a:pt x="3308985" y="265938"/>
                </a:lnTo>
                <a:lnTo>
                  <a:pt x="3316731" y="260476"/>
                </a:lnTo>
                <a:lnTo>
                  <a:pt x="3311271" y="252730"/>
                </a:lnTo>
                <a:close/>
              </a:path>
              <a:path w="3674745" h="2596515">
                <a:moveTo>
                  <a:pt x="3295650" y="263651"/>
                </a:moveTo>
                <a:lnTo>
                  <a:pt x="3287903" y="269113"/>
                </a:lnTo>
                <a:lnTo>
                  <a:pt x="3293364" y="276987"/>
                </a:lnTo>
                <a:lnTo>
                  <a:pt x="3301238" y="271399"/>
                </a:lnTo>
                <a:lnTo>
                  <a:pt x="3295650" y="263651"/>
                </a:lnTo>
                <a:close/>
              </a:path>
              <a:path w="3674745" h="2596515">
                <a:moveTo>
                  <a:pt x="3280155" y="274700"/>
                </a:moveTo>
                <a:lnTo>
                  <a:pt x="3272409" y="280162"/>
                </a:lnTo>
                <a:lnTo>
                  <a:pt x="3277870" y="287909"/>
                </a:lnTo>
                <a:lnTo>
                  <a:pt x="3285616" y="282448"/>
                </a:lnTo>
                <a:lnTo>
                  <a:pt x="3280155" y="274700"/>
                </a:lnTo>
                <a:close/>
              </a:path>
              <a:path w="3674745" h="2596515">
                <a:moveTo>
                  <a:pt x="3264535" y="285623"/>
                </a:moveTo>
                <a:lnTo>
                  <a:pt x="3256788" y="291084"/>
                </a:lnTo>
                <a:lnTo>
                  <a:pt x="3262249" y="298958"/>
                </a:lnTo>
                <a:lnTo>
                  <a:pt x="3270123" y="293370"/>
                </a:lnTo>
                <a:lnTo>
                  <a:pt x="3264535" y="285623"/>
                </a:lnTo>
                <a:close/>
              </a:path>
              <a:path w="3674745" h="2596515">
                <a:moveTo>
                  <a:pt x="3249041" y="296672"/>
                </a:moveTo>
                <a:lnTo>
                  <a:pt x="3241293" y="302133"/>
                </a:lnTo>
                <a:lnTo>
                  <a:pt x="3246754" y="309880"/>
                </a:lnTo>
                <a:lnTo>
                  <a:pt x="3254502" y="304419"/>
                </a:lnTo>
                <a:lnTo>
                  <a:pt x="3249041" y="296672"/>
                </a:lnTo>
                <a:close/>
              </a:path>
              <a:path w="3674745" h="2596515">
                <a:moveTo>
                  <a:pt x="3233420" y="307594"/>
                </a:moveTo>
                <a:lnTo>
                  <a:pt x="3225673" y="313055"/>
                </a:lnTo>
                <a:lnTo>
                  <a:pt x="3231134" y="320928"/>
                </a:lnTo>
                <a:lnTo>
                  <a:pt x="3239008" y="315340"/>
                </a:lnTo>
                <a:lnTo>
                  <a:pt x="3233420" y="307594"/>
                </a:lnTo>
                <a:close/>
              </a:path>
              <a:path w="3674745" h="2596515">
                <a:moveTo>
                  <a:pt x="3217926" y="318643"/>
                </a:moveTo>
                <a:lnTo>
                  <a:pt x="3210179" y="324103"/>
                </a:lnTo>
                <a:lnTo>
                  <a:pt x="3215640" y="331850"/>
                </a:lnTo>
                <a:lnTo>
                  <a:pt x="3223387" y="326389"/>
                </a:lnTo>
                <a:lnTo>
                  <a:pt x="3217926" y="318643"/>
                </a:lnTo>
                <a:close/>
              </a:path>
              <a:path w="3674745" h="2596515">
                <a:moveTo>
                  <a:pt x="3202304" y="329564"/>
                </a:moveTo>
                <a:lnTo>
                  <a:pt x="3194558" y="335152"/>
                </a:lnTo>
                <a:lnTo>
                  <a:pt x="3200018" y="342900"/>
                </a:lnTo>
                <a:lnTo>
                  <a:pt x="3207892" y="337438"/>
                </a:lnTo>
                <a:lnTo>
                  <a:pt x="3202304" y="329564"/>
                </a:lnTo>
                <a:close/>
              </a:path>
              <a:path w="3674745" h="2596515">
                <a:moveTo>
                  <a:pt x="3186811" y="340613"/>
                </a:moveTo>
                <a:lnTo>
                  <a:pt x="3178937" y="346075"/>
                </a:lnTo>
                <a:lnTo>
                  <a:pt x="3184525" y="353822"/>
                </a:lnTo>
                <a:lnTo>
                  <a:pt x="3192272" y="348361"/>
                </a:lnTo>
                <a:lnTo>
                  <a:pt x="3186811" y="340613"/>
                </a:lnTo>
                <a:close/>
              </a:path>
              <a:path w="3674745" h="2596515">
                <a:moveTo>
                  <a:pt x="3171190" y="351536"/>
                </a:moveTo>
                <a:lnTo>
                  <a:pt x="3163442" y="357124"/>
                </a:lnTo>
                <a:lnTo>
                  <a:pt x="3168904" y="364871"/>
                </a:lnTo>
                <a:lnTo>
                  <a:pt x="3176651" y="359410"/>
                </a:lnTo>
                <a:lnTo>
                  <a:pt x="3171190" y="351536"/>
                </a:lnTo>
                <a:close/>
              </a:path>
              <a:path w="3674745" h="2596515">
                <a:moveTo>
                  <a:pt x="3155696" y="362585"/>
                </a:moveTo>
                <a:lnTo>
                  <a:pt x="3147822" y="368046"/>
                </a:lnTo>
                <a:lnTo>
                  <a:pt x="3153410" y="375793"/>
                </a:lnTo>
                <a:lnTo>
                  <a:pt x="3161156" y="370332"/>
                </a:lnTo>
                <a:lnTo>
                  <a:pt x="3155696" y="362585"/>
                </a:lnTo>
                <a:close/>
              </a:path>
              <a:path w="3674745" h="2596515">
                <a:moveTo>
                  <a:pt x="3140075" y="373507"/>
                </a:moveTo>
                <a:lnTo>
                  <a:pt x="3132328" y="379095"/>
                </a:lnTo>
                <a:lnTo>
                  <a:pt x="3137789" y="386841"/>
                </a:lnTo>
                <a:lnTo>
                  <a:pt x="3145536" y="381381"/>
                </a:lnTo>
                <a:lnTo>
                  <a:pt x="3140075" y="373507"/>
                </a:lnTo>
                <a:close/>
              </a:path>
              <a:path w="3674745" h="2596515">
                <a:moveTo>
                  <a:pt x="3124580" y="384556"/>
                </a:moveTo>
                <a:lnTo>
                  <a:pt x="3116706" y="390016"/>
                </a:lnTo>
                <a:lnTo>
                  <a:pt x="3122295" y="397763"/>
                </a:lnTo>
                <a:lnTo>
                  <a:pt x="3130041" y="392302"/>
                </a:lnTo>
                <a:lnTo>
                  <a:pt x="3124580" y="384556"/>
                </a:lnTo>
                <a:close/>
              </a:path>
              <a:path w="3674745" h="2596515">
                <a:moveTo>
                  <a:pt x="3108960" y="395477"/>
                </a:moveTo>
                <a:lnTo>
                  <a:pt x="3101213" y="401065"/>
                </a:lnTo>
                <a:lnTo>
                  <a:pt x="3106674" y="408813"/>
                </a:lnTo>
                <a:lnTo>
                  <a:pt x="3114421" y="403351"/>
                </a:lnTo>
                <a:lnTo>
                  <a:pt x="3108960" y="395477"/>
                </a:lnTo>
                <a:close/>
              </a:path>
              <a:path w="3674745" h="2596515">
                <a:moveTo>
                  <a:pt x="3093339" y="406526"/>
                </a:moveTo>
                <a:lnTo>
                  <a:pt x="3085591" y="411988"/>
                </a:lnTo>
                <a:lnTo>
                  <a:pt x="3091053" y="419735"/>
                </a:lnTo>
                <a:lnTo>
                  <a:pt x="3098927" y="414274"/>
                </a:lnTo>
                <a:lnTo>
                  <a:pt x="3093339" y="406526"/>
                </a:lnTo>
                <a:close/>
              </a:path>
              <a:path w="3674745" h="2596515">
                <a:moveTo>
                  <a:pt x="3077845" y="417449"/>
                </a:moveTo>
                <a:lnTo>
                  <a:pt x="3070098" y="423037"/>
                </a:lnTo>
                <a:lnTo>
                  <a:pt x="3075559" y="430784"/>
                </a:lnTo>
                <a:lnTo>
                  <a:pt x="3083305" y="425323"/>
                </a:lnTo>
                <a:lnTo>
                  <a:pt x="3077845" y="417449"/>
                </a:lnTo>
                <a:close/>
              </a:path>
              <a:path w="3674745" h="2596515">
                <a:moveTo>
                  <a:pt x="3062224" y="428498"/>
                </a:moveTo>
                <a:lnTo>
                  <a:pt x="3054477" y="433959"/>
                </a:lnTo>
                <a:lnTo>
                  <a:pt x="3059938" y="441706"/>
                </a:lnTo>
                <a:lnTo>
                  <a:pt x="3067812" y="436245"/>
                </a:lnTo>
                <a:lnTo>
                  <a:pt x="3062224" y="428498"/>
                </a:lnTo>
                <a:close/>
              </a:path>
              <a:path w="3674745" h="2596515">
                <a:moveTo>
                  <a:pt x="3046729" y="439420"/>
                </a:moveTo>
                <a:lnTo>
                  <a:pt x="3038983" y="445008"/>
                </a:lnTo>
                <a:lnTo>
                  <a:pt x="3044443" y="452755"/>
                </a:lnTo>
                <a:lnTo>
                  <a:pt x="3052191" y="447294"/>
                </a:lnTo>
                <a:lnTo>
                  <a:pt x="3046729" y="439420"/>
                </a:lnTo>
                <a:close/>
              </a:path>
              <a:path w="3674745" h="2596515">
                <a:moveTo>
                  <a:pt x="3031109" y="450469"/>
                </a:moveTo>
                <a:lnTo>
                  <a:pt x="3023362" y="455930"/>
                </a:lnTo>
                <a:lnTo>
                  <a:pt x="3028823" y="463676"/>
                </a:lnTo>
                <a:lnTo>
                  <a:pt x="3036697" y="458215"/>
                </a:lnTo>
                <a:lnTo>
                  <a:pt x="3031109" y="450469"/>
                </a:lnTo>
                <a:close/>
              </a:path>
              <a:path w="3674745" h="2596515">
                <a:moveTo>
                  <a:pt x="3015615" y="461390"/>
                </a:moveTo>
                <a:lnTo>
                  <a:pt x="3007867" y="466978"/>
                </a:lnTo>
                <a:lnTo>
                  <a:pt x="3013329" y="474725"/>
                </a:lnTo>
                <a:lnTo>
                  <a:pt x="3021076" y="469264"/>
                </a:lnTo>
                <a:lnTo>
                  <a:pt x="3015615" y="461390"/>
                </a:lnTo>
                <a:close/>
              </a:path>
              <a:path w="3674745" h="2596515">
                <a:moveTo>
                  <a:pt x="2999993" y="472439"/>
                </a:moveTo>
                <a:lnTo>
                  <a:pt x="2992247" y="477900"/>
                </a:lnTo>
                <a:lnTo>
                  <a:pt x="2997708" y="485648"/>
                </a:lnTo>
                <a:lnTo>
                  <a:pt x="3005581" y="480187"/>
                </a:lnTo>
                <a:lnTo>
                  <a:pt x="2999993" y="472439"/>
                </a:lnTo>
                <a:close/>
              </a:path>
              <a:path w="3674745" h="2596515">
                <a:moveTo>
                  <a:pt x="2984500" y="483362"/>
                </a:moveTo>
                <a:lnTo>
                  <a:pt x="2976626" y="488950"/>
                </a:lnTo>
                <a:lnTo>
                  <a:pt x="2982214" y="496697"/>
                </a:lnTo>
                <a:lnTo>
                  <a:pt x="2989961" y="491236"/>
                </a:lnTo>
                <a:lnTo>
                  <a:pt x="2984500" y="483362"/>
                </a:lnTo>
                <a:close/>
              </a:path>
              <a:path w="3674745" h="2596515">
                <a:moveTo>
                  <a:pt x="2968879" y="494411"/>
                </a:moveTo>
                <a:lnTo>
                  <a:pt x="2961131" y="499872"/>
                </a:lnTo>
                <a:lnTo>
                  <a:pt x="2966592" y="507619"/>
                </a:lnTo>
                <a:lnTo>
                  <a:pt x="2974340" y="502158"/>
                </a:lnTo>
                <a:lnTo>
                  <a:pt x="2968879" y="494411"/>
                </a:lnTo>
                <a:close/>
              </a:path>
              <a:path w="3674745" h="2596515">
                <a:moveTo>
                  <a:pt x="2953385" y="505333"/>
                </a:moveTo>
                <a:lnTo>
                  <a:pt x="2945511" y="510921"/>
                </a:lnTo>
                <a:lnTo>
                  <a:pt x="2951099" y="518668"/>
                </a:lnTo>
                <a:lnTo>
                  <a:pt x="2958846" y="513207"/>
                </a:lnTo>
                <a:lnTo>
                  <a:pt x="2953385" y="505333"/>
                </a:lnTo>
                <a:close/>
              </a:path>
              <a:path w="3674745" h="2596515">
                <a:moveTo>
                  <a:pt x="2937764" y="516382"/>
                </a:moveTo>
                <a:lnTo>
                  <a:pt x="2930016" y="521843"/>
                </a:lnTo>
                <a:lnTo>
                  <a:pt x="2935478" y="529589"/>
                </a:lnTo>
                <a:lnTo>
                  <a:pt x="2943225" y="524128"/>
                </a:lnTo>
                <a:lnTo>
                  <a:pt x="2937764" y="516382"/>
                </a:lnTo>
                <a:close/>
              </a:path>
              <a:path w="3674745" h="2596515">
                <a:moveTo>
                  <a:pt x="2922270" y="527303"/>
                </a:moveTo>
                <a:lnTo>
                  <a:pt x="2914396" y="532891"/>
                </a:lnTo>
                <a:lnTo>
                  <a:pt x="2919984" y="540638"/>
                </a:lnTo>
                <a:lnTo>
                  <a:pt x="2927730" y="535177"/>
                </a:lnTo>
                <a:lnTo>
                  <a:pt x="2922270" y="527303"/>
                </a:lnTo>
                <a:close/>
              </a:path>
              <a:path w="3674745" h="2596515">
                <a:moveTo>
                  <a:pt x="2906649" y="538352"/>
                </a:moveTo>
                <a:lnTo>
                  <a:pt x="2898902" y="543813"/>
                </a:lnTo>
                <a:lnTo>
                  <a:pt x="2904363" y="551688"/>
                </a:lnTo>
                <a:lnTo>
                  <a:pt x="2912110" y="546100"/>
                </a:lnTo>
                <a:lnTo>
                  <a:pt x="2906649" y="538352"/>
                </a:lnTo>
                <a:close/>
              </a:path>
              <a:path w="3674745" h="2596515">
                <a:moveTo>
                  <a:pt x="2891028" y="549275"/>
                </a:moveTo>
                <a:lnTo>
                  <a:pt x="2883280" y="554863"/>
                </a:lnTo>
                <a:lnTo>
                  <a:pt x="2888741" y="562610"/>
                </a:lnTo>
                <a:lnTo>
                  <a:pt x="2896616" y="557149"/>
                </a:lnTo>
                <a:lnTo>
                  <a:pt x="2891028" y="549275"/>
                </a:lnTo>
                <a:close/>
              </a:path>
              <a:path w="3674745" h="2596515">
                <a:moveTo>
                  <a:pt x="2875534" y="560324"/>
                </a:moveTo>
                <a:lnTo>
                  <a:pt x="2867787" y="565785"/>
                </a:lnTo>
                <a:lnTo>
                  <a:pt x="2873248" y="573659"/>
                </a:lnTo>
                <a:lnTo>
                  <a:pt x="2880995" y="568071"/>
                </a:lnTo>
                <a:lnTo>
                  <a:pt x="2875534" y="560324"/>
                </a:lnTo>
                <a:close/>
              </a:path>
              <a:path w="3674745" h="2596515">
                <a:moveTo>
                  <a:pt x="2859913" y="571373"/>
                </a:moveTo>
                <a:lnTo>
                  <a:pt x="2852166" y="576834"/>
                </a:lnTo>
                <a:lnTo>
                  <a:pt x="2857627" y="584581"/>
                </a:lnTo>
                <a:lnTo>
                  <a:pt x="2865501" y="579120"/>
                </a:lnTo>
                <a:lnTo>
                  <a:pt x="2859913" y="571373"/>
                </a:lnTo>
                <a:close/>
              </a:path>
              <a:path w="3674745" h="2596515">
                <a:moveTo>
                  <a:pt x="2844418" y="582295"/>
                </a:moveTo>
                <a:lnTo>
                  <a:pt x="2836672" y="587756"/>
                </a:lnTo>
                <a:lnTo>
                  <a:pt x="2842133" y="595630"/>
                </a:lnTo>
                <a:lnTo>
                  <a:pt x="2849879" y="590041"/>
                </a:lnTo>
                <a:lnTo>
                  <a:pt x="2844418" y="582295"/>
                </a:lnTo>
                <a:close/>
              </a:path>
              <a:path w="3674745" h="2596515">
                <a:moveTo>
                  <a:pt x="2828798" y="593344"/>
                </a:moveTo>
                <a:lnTo>
                  <a:pt x="2821051" y="598805"/>
                </a:lnTo>
                <a:lnTo>
                  <a:pt x="2826512" y="606551"/>
                </a:lnTo>
                <a:lnTo>
                  <a:pt x="2834386" y="601090"/>
                </a:lnTo>
                <a:lnTo>
                  <a:pt x="2828798" y="593344"/>
                </a:lnTo>
                <a:close/>
              </a:path>
              <a:path w="3674745" h="2596515">
                <a:moveTo>
                  <a:pt x="2813304" y="604265"/>
                </a:moveTo>
                <a:lnTo>
                  <a:pt x="2805556" y="609726"/>
                </a:lnTo>
                <a:lnTo>
                  <a:pt x="2811017" y="617601"/>
                </a:lnTo>
                <a:lnTo>
                  <a:pt x="2818765" y="612013"/>
                </a:lnTo>
                <a:lnTo>
                  <a:pt x="2813304" y="604265"/>
                </a:lnTo>
                <a:close/>
              </a:path>
              <a:path w="3674745" h="2596515">
                <a:moveTo>
                  <a:pt x="2797683" y="615314"/>
                </a:moveTo>
                <a:lnTo>
                  <a:pt x="2789936" y="620776"/>
                </a:lnTo>
                <a:lnTo>
                  <a:pt x="2795397" y="628523"/>
                </a:lnTo>
                <a:lnTo>
                  <a:pt x="2803271" y="623062"/>
                </a:lnTo>
                <a:lnTo>
                  <a:pt x="2797683" y="615314"/>
                </a:lnTo>
                <a:close/>
              </a:path>
              <a:path w="3674745" h="2596515">
                <a:moveTo>
                  <a:pt x="2782189" y="626237"/>
                </a:moveTo>
                <a:lnTo>
                  <a:pt x="2774315" y="631698"/>
                </a:lnTo>
                <a:lnTo>
                  <a:pt x="2779903" y="639572"/>
                </a:lnTo>
                <a:lnTo>
                  <a:pt x="2787650" y="633984"/>
                </a:lnTo>
                <a:lnTo>
                  <a:pt x="2782189" y="626237"/>
                </a:lnTo>
                <a:close/>
              </a:path>
              <a:path w="3674745" h="2596515">
                <a:moveTo>
                  <a:pt x="2766567" y="637286"/>
                </a:moveTo>
                <a:lnTo>
                  <a:pt x="2758821" y="642747"/>
                </a:lnTo>
                <a:lnTo>
                  <a:pt x="2764281" y="650494"/>
                </a:lnTo>
                <a:lnTo>
                  <a:pt x="2772029" y="645033"/>
                </a:lnTo>
                <a:lnTo>
                  <a:pt x="2766567" y="637286"/>
                </a:lnTo>
                <a:close/>
              </a:path>
              <a:path w="3674745" h="2596515">
                <a:moveTo>
                  <a:pt x="2751074" y="648208"/>
                </a:moveTo>
                <a:lnTo>
                  <a:pt x="2743200" y="653669"/>
                </a:lnTo>
                <a:lnTo>
                  <a:pt x="2748788" y="661543"/>
                </a:lnTo>
                <a:lnTo>
                  <a:pt x="2756535" y="655955"/>
                </a:lnTo>
                <a:lnTo>
                  <a:pt x="2751074" y="648208"/>
                </a:lnTo>
                <a:close/>
              </a:path>
              <a:path w="3674745" h="2596515">
                <a:moveTo>
                  <a:pt x="2735453" y="659257"/>
                </a:moveTo>
                <a:lnTo>
                  <a:pt x="2727705" y="664718"/>
                </a:lnTo>
                <a:lnTo>
                  <a:pt x="2733166" y="672464"/>
                </a:lnTo>
                <a:lnTo>
                  <a:pt x="2740914" y="667003"/>
                </a:lnTo>
                <a:lnTo>
                  <a:pt x="2735453" y="659257"/>
                </a:lnTo>
                <a:close/>
              </a:path>
              <a:path w="3674745" h="2596515">
                <a:moveTo>
                  <a:pt x="2719959" y="670178"/>
                </a:moveTo>
                <a:lnTo>
                  <a:pt x="2712085" y="675639"/>
                </a:lnTo>
                <a:lnTo>
                  <a:pt x="2717673" y="683513"/>
                </a:lnTo>
                <a:lnTo>
                  <a:pt x="2725420" y="677926"/>
                </a:lnTo>
                <a:lnTo>
                  <a:pt x="2719959" y="670178"/>
                </a:lnTo>
                <a:close/>
              </a:path>
              <a:path w="3674745" h="2596515">
                <a:moveTo>
                  <a:pt x="2704338" y="681227"/>
                </a:moveTo>
                <a:lnTo>
                  <a:pt x="2696591" y="686688"/>
                </a:lnTo>
                <a:lnTo>
                  <a:pt x="2702052" y="694436"/>
                </a:lnTo>
                <a:lnTo>
                  <a:pt x="2709799" y="688975"/>
                </a:lnTo>
                <a:lnTo>
                  <a:pt x="2704338" y="681227"/>
                </a:lnTo>
                <a:close/>
              </a:path>
              <a:path w="3674745" h="2596515">
                <a:moveTo>
                  <a:pt x="2688843" y="692150"/>
                </a:moveTo>
                <a:lnTo>
                  <a:pt x="2680970" y="697611"/>
                </a:lnTo>
                <a:lnTo>
                  <a:pt x="2686430" y="705485"/>
                </a:lnTo>
                <a:lnTo>
                  <a:pt x="2694304" y="699897"/>
                </a:lnTo>
                <a:lnTo>
                  <a:pt x="2688843" y="692150"/>
                </a:lnTo>
                <a:close/>
              </a:path>
              <a:path w="3674745" h="2596515">
                <a:moveTo>
                  <a:pt x="2673223" y="703199"/>
                </a:moveTo>
                <a:lnTo>
                  <a:pt x="2665476" y="708660"/>
                </a:lnTo>
                <a:lnTo>
                  <a:pt x="2670937" y="716407"/>
                </a:lnTo>
                <a:lnTo>
                  <a:pt x="2678684" y="710946"/>
                </a:lnTo>
                <a:lnTo>
                  <a:pt x="2673223" y="703199"/>
                </a:lnTo>
                <a:close/>
              </a:path>
              <a:path w="3674745" h="2596515">
                <a:moveTo>
                  <a:pt x="2657602" y="714121"/>
                </a:moveTo>
                <a:lnTo>
                  <a:pt x="2649854" y="719582"/>
                </a:lnTo>
                <a:lnTo>
                  <a:pt x="2655316" y="727456"/>
                </a:lnTo>
                <a:lnTo>
                  <a:pt x="2663190" y="721868"/>
                </a:lnTo>
                <a:lnTo>
                  <a:pt x="2657602" y="714121"/>
                </a:lnTo>
                <a:close/>
              </a:path>
              <a:path w="3674745" h="2596515">
                <a:moveTo>
                  <a:pt x="2642108" y="725170"/>
                </a:moveTo>
                <a:lnTo>
                  <a:pt x="2634361" y="730631"/>
                </a:lnTo>
                <a:lnTo>
                  <a:pt x="2639822" y="738377"/>
                </a:lnTo>
                <a:lnTo>
                  <a:pt x="2647568" y="732916"/>
                </a:lnTo>
                <a:lnTo>
                  <a:pt x="2642108" y="725170"/>
                </a:lnTo>
                <a:close/>
              </a:path>
              <a:path w="3674745" h="2596515">
                <a:moveTo>
                  <a:pt x="2626487" y="736091"/>
                </a:moveTo>
                <a:lnTo>
                  <a:pt x="2618740" y="741552"/>
                </a:lnTo>
                <a:lnTo>
                  <a:pt x="2624201" y="749426"/>
                </a:lnTo>
                <a:lnTo>
                  <a:pt x="2632075" y="743838"/>
                </a:lnTo>
                <a:lnTo>
                  <a:pt x="2626487" y="736091"/>
                </a:lnTo>
                <a:close/>
              </a:path>
              <a:path w="3674745" h="2596515">
                <a:moveTo>
                  <a:pt x="2610992" y="747140"/>
                </a:moveTo>
                <a:lnTo>
                  <a:pt x="2603246" y="752601"/>
                </a:lnTo>
                <a:lnTo>
                  <a:pt x="2608706" y="760349"/>
                </a:lnTo>
                <a:lnTo>
                  <a:pt x="2616454" y="754888"/>
                </a:lnTo>
                <a:lnTo>
                  <a:pt x="2610992" y="747140"/>
                </a:lnTo>
                <a:close/>
              </a:path>
              <a:path w="3674745" h="2596515">
                <a:moveTo>
                  <a:pt x="2595372" y="758063"/>
                </a:moveTo>
                <a:lnTo>
                  <a:pt x="2587625" y="763524"/>
                </a:lnTo>
                <a:lnTo>
                  <a:pt x="2593086" y="771398"/>
                </a:lnTo>
                <a:lnTo>
                  <a:pt x="2600960" y="765937"/>
                </a:lnTo>
                <a:lnTo>
                  <a:pt x="2595372" y="758063"/>
                </a:lnTo>
                <a:close/>
              </a:path>
              <a:path w="3674745" h="2596515">
                <a:moveTo>
                  <a:pt x="2579878" y="769112"/>
                </a:moveTo>
                <a:lnTo>
                  <a:pt x="2572004" y="774573"/>
                </a:lnTo>
                <a:lnTo>
                  <a:pt x="2577591" y="782320"/>
                </a:lnTo>
                <a:lnTo>
                  <a:pt x="2585339" y="776859"/>
                </a:lnTo>
                <a:lnTo>
                  <a:pt x="2579878" y="769112"/>
                </a:lnTo>
                <a:close/>
              </a:path>
              <a:path w="3674745" h="2596515">
                <a:moveTo>
                  <a:pt x="2564256" y="780034"/>
                </a:moveTo>
                <a:lnTo>
                  <a:pt x="2556510" y="785622"/>
                </a:lnTo>
                <a:lnTo>
                  <a:pt x="2561971" y="793369"/>
                </a:lnTo>
                <a:lnTo>
                  <a:pt x="2569717" y="787908"/>
                </a:lnTo>
                <a:lnTo>
                  <a:pt x="2564256" y="780034"/>
                </a:lnTo>
                <a:close/>
              </a:path>
              <a:path w="3674745" h="2596515">
                <a:moveTo>
                  <a:pt x="2548763" y="791083"/>
                </a:moveTo>
                <a:lnTo>
                  <a:pt x="2540889" y="796544"/>
                </a:lnTo>
                <a:lnTo>
                  <a:pt x="2546477" y="804290"/>
                </a:lnTo>
                <a:lnTo>
                  <a:pt x="2554224" y="798830"/>
                </a:lnTo>
                <a:lnTo>
                  <a:pt x="2548763" y="791083"/>
                </a:lnTo>
                <a:close/>
              </a:path>
              <a:path w="3674745" h="2596515">
                <a:moveTo>
                  <a:pt x="2533141" y="802005"/>
                </a:moveTo>
                <a:lnTo>
                  <a:pt x="2525395" y="807593"/>
                </a:lnTo>
                <a:lnTo>
                  <a:pt x="2530855" y="815339"/>
                </a:lnTo>
                <a:lnTo>
                  <a:pt x="2538603" y="809878"/>
                </a:lnTo>
                <a:lnTo>
                  <a:pt x="2533141" y="802005"/>
                </a:lnTo>
                <a:close/>
              </a:path>
              <a:path w="3674745" h="2596515">
                <a:moveTo>
                  <a:pt x="2517648" y="813053"/>
                </a:moveTo>
                <a:lnTo>
                  <a:pt x="2509774" y="818514"/>
                </a:lnTo>
                <a:lnTo>
                  <a:pt x="2515362" y="826262"/>
                </a:lnTo>
                <a:lnTo>
                  <a:pt x="2523109" y="820801"/>
                </a:lnTo>
                <a:lnTo>
                  <a:pt x="2517648" y="813053"/>
                </a:lnTo>
                <a:close/>
              </a:path>
              <a:path w="3674745" h="2596515">
                <a:moveTo>
                  <a:pt x="2502027" y="823976"/>
                </a:moveTo>
                <a:lnTo>
                  <a:pt x="2494279" y="829563"/>
                </a:lnTo>
                <a:lnTo>
                  <a:pt x="2499741" y="837311"/>
                </a:lnTo>
                <a:lnTo>
                  <a:pt x="2507488" y="831850"/>
                </a:lnTo>
                <a:lnTo>
                  <a:pt x="2502027" y="823976"/>
                </a:lnTo>
                <a:close/>
              </a:path>
              <a:path w="3674745" h="2596515">
                <a:moveTo>
                  <a:pt x="2486533" y="835025"/>
                </a:moveTo>
                <a:lnTo>
                  <a:pt x="2478659" y="840486"/>
                </a:lnTo>
                <a:lnTo>
                  <a:pt x="2484247" y="848233"/>
                </a:lnTo>
                <a:lnTo>
                  <a:pt x="2491993" y="842772"/>
                </a:lnTo>
                <a:lnTo>
                  <a:pt x="2486533" y="835025"/>
                </a:lnTo>
                <a:close/>
              </a:path>
              <a:path w="3674745" h="2596515">
                <a:moveTo>
                  <a:pt x="2470912" y="845947"/>
                </a:moveTo>
                <a:lnTo>
                  <a:pt x="2463165" y="851535"/>
                </a:lnTo>
                <a:lnTo>
                  <a:pt x="2468626" y="859282"/>
                </a:lnTo>
                <a:lnTo>
                  <a:pt x="2476373" y="853821"/>
                </a:lnTo>
                <a:lnTo>
                  <a:pt x="2470912" y="845947"/>
                </a:lnTo>
                <a:close/>
              </a:path>
              <a:path w="3674745" h="2596515">
                <a:moveTo>
                  <a:pt x="2455291" y="856996"/>
                </a:moveTo>
                <a:lnTo>
                  <a:pt x="2447543" y="862457"/>
                </a:lnTo>
                <a:lnTo>
                  <a:pt x="2453004" y="870203"/>
                </a:lnTo>
                <a:lnTo>
                  <a:pt x="2460879" y="864743"/>
                </a:lnTo>
                <a:lnTo>
                  <a:pt x="2455291" y="856996"/>
                </a:lnTo>
                <a:close/>
              </a:path>
              <a:path w="3674745" h="2596515">
                <a:moveTo>
                  <a:pt x="2439797" y="867918"/>
                </a:moveTo>
                <a:lnTo>
                  <a:pt x="2432050" y="873506"/>
                </a:lnTo>
                <a:lnTo>
                  <a:pt x="2437511" y="881252"/>
                </a:lnTo>
                <a:lnTo>
                  <a:pt x="2445258" y="875791"/>
                </a:lnTo>
                <a:lnTo>
                  <a:pt x="2439797" y="867918"/>
                </a:lnTo>
                <a:close/>
              </a:path>
              <a:path w="3674745" h="2596515">
                <a:moveTo>
                  <a:pt x="2424176" y="878966"/>
                </a:moveTo>
                <a:lnTo>
                  <a:pt x="2416429" y="884427"/>
                </a:lnTo>
                <a:lnTo>
                  <a:pt x="2421890" y="892175"/>
                </a:lnTo>
                <a:lnTo>
                  <a:pt x="2429764" y="886713"/>
                </a:lnTo>
                <a:lnTo>
                  <a:pt x="2424176" y="878966"/>
                </a:lnTo>
                <a:close/>
              </a:path>
              <a:path w="3674745" h="2596515">
                <a:moveTo>
                  <a:pt x="2408681" y="889888"/>
                </a:moveTo>
                <a:lnTo>
                  <a:pt x="2400935" y="895476"/>
                </a:lnTo>
                <a:lnTo>
                  <a:pt x="2406396" y="903224"/>
                </a:lnTo>
                <a:lnTo>
                  <a:pt x="2414142" y="897763"/>
                </a:lnTo>
                <a:lnTo>
                  <a:pt x="2408681" y="889888"/>
                </a:lnTo>
                <a:close/>
              </a:path>
              <a:path w="3674745" h="2596515">
                <a:moveTo>
                  <a:pt x="2393061" y="900938"/>
                </a:moveTo>
                <a:lnTo>
                  <a:pt x="2385314" y="906399"/>
                </a:lnTo>
                <a:lnTo>
                  <a:pt x="2390775" y="914146"/>
                </a:lnTo>
                <a:lnTo>
                  <a:pt x="2398649" y="908685"/>
                </a:lnTo>
                <a:lnTo>
                  <a:pt x="2393061" y="900938"/>
                </a:lnTo>
                <a:close/>
              </a:path>
              <a:path w="3674745" h="2596515">
                <a:moveTo>
                  <a:pt x="2377566" y="911860"/>
                </a:moveTo>
                <a:lnTo>
                  <a:pt x="2369692" y="917448"/>
                </a:lnTo>
                <a:lnTo>
                  <a:pt x="2375280" y="925195"/>
                </a:lnTo>
                <a:lnTo>
                  <a:pt x="2383028" y="919734"/>
                </a:lnTo>
                <a:lnTo>
                  <a:pt x="2377566" y="911860"/>
                </a:lnTo>
                <a:close/>
              </a:path>
              <a:path w="3674745" h="2596515">
                <a:moveTo>
                  <a:pt x="2361946" y="922909"/>
                </a:moveTo>
                <a:lnTo>
                  <a:pt x="2354199" y="928370"/>
                </a:lnTo>
                <a:lnTo>
                  <a:pt x="2359660" y="936116"/>
                </a:lnTo>
                <a:lnTo>
                  <a:pt x="2367406" y="930656"/>
                </a:lnTo>
                <a:lnTo>
                  <a:pt x="2361946" y="922909"/>
                </a:lnTo>
                <a:close/>
              </a:path>
              <a:path w="3674745" h="2596515">
                <a:moveTo>
                  <a:pt x="2346452" y="933831"/>
                </a:moveTo>
                <a:lnTo>
                  <a:pt x="2338578" y="939419"/>
                </a:lnTo>
                <a:lnTo>
                  <a:pt x="2344166" y="947165"/>
                </a:lnTo>
                <a:lnTo>
                  <a:pt x="2351913" y="941705"/>
                </a:lnTo>
                <a:lnTo>
                  <a:pt x="2346452" y="933831"/>
                </a:lnTo>
                <a:close/>
              </a:path>
              <a:path w="3674745" h="2596515">
                <a:moveTo>
                  <a:pt x="2330830" y="944880"/>
                </a:moveTo>
                <a:lnTo>
                  <a:pt x="2323084" y="950340"/>
                </a:lnTo>
                <a:lnTo>
                  <a:pt x="2328545" y="958088"/>
                </a:lnTo>
                <a:lnTo>
                  <a:pt x="2336291" y="952626"/>
                </a:lnTo>
                <a:lnTo>
                  <a:pt x="2330830" y="944880"/>
                </a:lnTo>
                <a:close/>
              </a:path>
              <a:path w="3674745" h="2596515">
                <a:moveTo>
                  <a:pt x="2315337" y="955801"/>
                </a:moveTo>
                <a:lnTo>
                  <a:pt x="2307463" y="961389"/>
                </a:lnTo>
                <a:lnTo>
                  <a:pt x="2313051" y="969137"/>
                </a:lnTo>
                <a:lnTo>
                  <a:pt x="2320798" y="963676"/>
                </a:lnTo>
                <a:lnTo>
                  <a:pt x="2315337" y="955801"/>
                </a:lnTo>
                <a:close/>
              </a:path>
              <a:path w="3674745" h="2596515">
                <a:moveTo>
                  <a:pt x="2299716" y="966851"/>
                </a:moveTo>
                <a:lnTo>
                  <a:pt x="2291968" y="972312"/>
                </a:lnTo>
                <a:lnTo>
                  <a:pt x="2297429" y="980186"/>
                </a:lnTo>
                <a:lnTo>
                  <a:pt x="2305177" y="974598"/>
                </a:lnTo>
                <a:lnTo>
                  <a:pt x="2299716" y="966851"/>
                </a:lnTo>
                <a:close/>
              </a:path>
              <a:path w="3674745" h="2596515">
                <a:moveTo>
                  <a:pt x="2284222" y="977773"/>
                </a:moveTo>
                <a:lnTo>
                  <a:pt x="2276348" y="983361"/>
                </a:lnTo>
                <a:lnTo>
                  <a:pt x="2281936" y="991108"/>
                </a:lnTo>
                <a:lnTo>
                  <a:pt x="2289683" y="985647"/>
                </a:lnTo>
                <a:lnTo>
                  <a:pt x="2284222" y="977773"/>
                </a:lnTo>
                <a:close/>
              </a:path>
              <a:path w="3674745" h="2596515">
                <a:moveTo>
                  <a:pt x="2268601" y="988822"/>
                </a:moveTo>
                <a:lnTo>
                  <a:pt x="2260854" y="994283"/>
                </a:lnTo>
                <a:lnTo>
                  <a:pt x="2266315" y="1002157"/>
                </a:lnTo>
                <a:lnTo>
                  <a:pt x="2274062" y="996569"/>
                </a:lnTo>
                <a:lnTo>
                  <a:pt x="2268601" y="988822"/>
                </a:lnTo>
                <a:close/>
              </a:path>
              <a:path w="3674745" h="2596515">
                <a:moveTo>
                  <a:pt x="2252979" y="999871"/>
                </a:moveTo>
                <a:lnTo>
                  <a:pt x="2245233" y="1005332"/>
                </a:lnTo>
                <a:lnTo>
                  <a:pt x="2250693" y="1013079"/>
                </a:lnTo>
                <a:lnTo>
                  <a:pt x="2258567" y="1007618"/>
                </a:lnTo>
                <a:lnTo>
                  <a:pt x="2252979" y="999871"/>
                </a:lnTo>
                <a:close/>
              </a:path>
              <a:path w="3674745" h="2596515">
                <a:moveTo>
                  <a:pt x="2237486" y="1010793"/>
                </a:moveTo>
                <a:lnTo>
                  <a:pt x="2229739" y="1016254"/>
                </a:lnTo>
                <a:lnTo>
                  <a:pt x="2235200" y="1024128"/>
                </a:lnTo>
                <a:lnTo>
                  <a:pt x="2242947" y="1018540"/>
                </a:lnTo>
                <a:lnTo>
                  <a:pt x="2237486" y="1010793"/>
                </a:lnTo>
                <a:close/>
              </a:path>
              <a:path w="3674745" h="2596515">
                <a:moveTo>
                  <a:pt x="2221865" y="1021842"/>
                </a:moveTo>
                <a:lnTo>
                  <a:pt x="2214117" y="1027303"/>
                </a:lnTo>
                <a:lnTo>
                  <a:pt x="2219579" y="1035050"/>
                </a:lnTo>
                <a:lnTo>
                  <a:pt x="2227453" y="1029588"/>
                </a:lnTo>
                <a:lnTo>
                  <a:pt x="2221865" y="1021842"/>
                </a:lnTo>
                <a:close/>
              </a:path>
              <a:path w="3674745" h="2596515">
                <a:moveTo>
                  <a:pt x="2206371" y="1032763"/>
                </a:moveTo>
                <a:lnTo>
                  <a:pt x="2198624" y="1038225"/>
                </a:lnTo>
                <a:lnTo>
                  <a:pt x="2204085" y="1046099"/>
                </a:lnTo>
                <a:lnTo>
                  <a:pt x="2211831" y="1040511"/>
                </a:lnTo>
                <a:lnTo>
                  <a:pt x="2206371" y="1032763"/>
                </a:lnTo>
                <a:close/>
              </a:path>
              <a:path w="3674745" h="2596515">
                <a:moveTo>
                  <a:pt x="2190750" y="1043813"/>
                </a:moveTo>
                <a:lnTo>
                  <a:pt x="2183003" y="1049274"/>
                </a:lnTo>
                <a:lnTo>
                  <a:pt x="2188464" y="1057021"/>
                </a:lnTo>
                <a:lnTo>
                  <a:pt x="2196338" y="1051560"/>
                </a:lnTo>
                <a:lnTo>
                  <a:pt x="2190750" y="1043813"/>
                </a:lnTo>
                <a:close/>
              </a:path>
              <a:path w="3674745" h="2596515">
                <a:moveTo>
                  <a:pt x="2175255" y="1054735"/>
                </a:moveTo>
                <a:lnTo>
                  <a:pt x="2167509" y="1060196"/>
                </a:lnTo>
                <a:lnTo>
                  <a:pt x="2172970" y="1068070"/>
                </a:lnTo>
                <a:lnTo>
                  <a:pt x="2180716" y="1062482"/>
                </a:lnTo>
                <a:lnTo>
                  <a:pt x="2175255" y="1054735"/>
                </a:lnTo>
                <a:close/>
              </a:path>
              <a:path w="3674745" h="2596515">
                <a:moveTo>
                  <a:pt x="2159635" y="1065784"/>
                </a:moveTo>
                <a:lnTo>
                  <a:pt x="2151888" y="1071245"/>
                </a:lnTo>
                <a:lnTo>
                  <a:pt x="2157349" y="1078992"/>
                </a:lnTo>
                <a:lnTo>
                  <a:pt x="2165096" y="1073531"/>
                </a:lnTo>
                <a:lnTo>
                  <a:pt x="2159635" y="1065784"/>
                </a:lnTo>
                <a:close/>
              </a:path>
              <a:path w="3674745" h="2596515">
                <a:moveTo>
                  <a:pt x="2144141" y="1076706"/>
                </a:moveTo>
                <a:lnTo>
                  <a:pt x="2136266" y="1082167"/>
                </a:lnTo>
                <a:lnTo>
                  <a:pt x="2141854" y="1090041"/>
                </a:lnTo>
                <a:lnTo>
                  <a:pt x="2149602" y="1084453"/>
                </a:lnTo>
                <a:lnTo>
                  <a:pt x="2144141" y="1076706"/>
                </a:lnTo>
                <a:close/>
              </a:path>
              <a:path w="3674745" h="2596515">
                <a:moveTo>
                  <a:pt x="2128520" y="1087755"/>
                </a:moveTo>
                <a:lnTo>
                  <a:pt x="2120773" y="1093216"/>
                </a:lnTo>
                <a:lnTo>
                  <a:pt x="2126234" y="1100963"/>
                </a:lnTo>
                <a:lnTo>
                  <a:pt x="2133980" y="1095502"/>
                </a:lnTo>
                <a:lnTo>
                  <a:pt x="2128520" y="1087755"/>
                </a:lnTo>
                <a:close/>
              </a:path>
              <a:path w="3674745" h="2596515">
                <a:moveTo>
                  <a:pt x="2113026" y="1098677"/>
                </a:moveTo>
                <a:lnTo>
                  <a:pt x="2105152" y="1104138"/>
                </a:lnTo>
                <a:lnTo>
                  <a:pt x="2110740" y="1112012"/>
                </a:lnTo>
                <a:lnTo>
                  <a:pt x="2118487" y="1106424"/>
                </a:lnTo>
                <a:lnTo>
                  <a:pt x="2113026" y="1098677"/>
                </a:lnTo>
                <a:close/>
              </a:path>
              <a:path w="3674745" h="2596515">
                <a:moveTo>
                  <a:pt x="2097404" y="1109726"/>
                </a:moveTo>
                <a:lnTo>
                  <a:pt x="2089658" y="1115187"/>
                </a:lnTo>
                <a:lnTo>
                  <a:pt x="2095118" y="1122934"/>
                </a:lnTo>
                <a:lnTo>
                  <a:pt x="2102866" y="1117473"/>
                </a:lnTo>
                <a:lnTo>
                  <a:pt x="2097404" y="1109726"/>
                </a:lnTo>
                <a:close/>
              </a:path>
              <a:path w="3674745" h="2596515">
                <a:moveTo>
                  <a:pt x="2081911" y="1120648"/>
                </a:moveTo>
                <a:lnTo>
                  <a:pt x="2074037" y="1126109"/>
                </a:lnTo>
                <a:lnTo>
                  <a:pt x="2079625" y="1133983"/>
                </a:lnTo>
                <a:lnTo>
                  <a:pt x="2087372" y="1128395"/>
                </a:lnTo>
                <a:lnTo>
                  <a:pt x="2081911" y="1120648"/>
                </a:lnTo>
                <a:close/>
              </a:path>
              <a:path w="3674745" h="2596515">
                <a:moveTo>
                  <a:pt x="2066289" y="1131697"/>
                </a:moveTo>
                <a:lnTo>
                  <a:pt x="2058542" y="1137158"/>
                </a:lnTo>
                <a:lnTo>
                  <a:pt x="2064003" y="1144905"/>
                </a:lnTo>
                <a:lnTo>
                  <a:pt x="2071751" y="1139444"/>
                </a:lnTo>
                <a:lnTo>
                  <a:pt x="2066289" y="1131697"/>
                </a:lnTo>
                <a:close/>
              </a:path>
              <a:path w="3674745" h="2596515">
                <a:moveTo>
                  <a:pt x="2050668" y="1142619"/>
                </a:moveTo>
                <a:lnTo>
                  <a:pt x="2042922" y="1148080"/>
                </a:lnTo>
                <a:lnTo>
                  <a:pt x="2048383" y="1155954"/>
                </a:lnTo>
                <a:lnTo>
                  <a:pt x="2056256" y="1150366"/>
                </a:lnTo>
                <a:lnTo>
                  <a:pt x="2050668" y="1142619"/>
                </a:lnTo>
                <a:close/>
              </a:path>
              <a:path w="3674745" h="2596515">
                <a:moveTo>
                  <a:pt x="2035175" y="1153668"/>
                </a:moveTo>
                <a:lnTo>
                  <a:pt x="2027427" y="1159129"/>
                </a:lnTo>
                <a:lnTo>
                  <a:pt x="2032889" y="1166876"/>
                </a:lnTo>
                <a:lnTo>
                  <a:pt x="2040636" y="1161415"/>
                </a:lnTo>
                <a:lnTo>
                  <a:pt x="2035175" y="1153668"/>
                </a:lnTo>
                <a:close/>
              </a:path>
              <a:path w="3674745" h="2596515">
                <a:moveTo>
                  <a:pt x="2019553" y="1164590"/>
                </a:moveTo>
                <a:lnTo>
                  <a:pt x="2011806" y="1170051"/>
                </a:lnTo>
                <a:lnTo>
                  <a:pt x="2017267" y="1177925"/>
                </a:lnTo>
                <a:lnTo>
                  <a:pt x="2025141" y="1172337"/>
                </a:lnTo>
                <a:lnTo>
                  <a:pt x="2019553" y="1164590"/>
                </a:lnTo>
                <a:close/>
              </a:path>
              <a:path w="3674745" h="2596515">
                <a:moveTo>
                  <a:pt x="2004060" y="1175639"/>
                </a:moveTo>
                <a:lnTo>
                  <a:pt x="1996313" y="1181100"/>
                </a:lnTo>
                <a:lnTo>
                  <a:pt x="2001774" y="1188847"/>
                </a:lnTo>
                <a:lnTo>
                  <a:pt x="2009521" y="1183386"/>
                </a:lnTo>
                <a:lnTo>
                  <a:pt x="2004060" y="1175639"/>
                </a:lnTo>
                <a:close/>
              </a:path>
              <a:path w="3674745" h="2596515">
                <a:moveTo>
                  <a:pt x="1988439" y="1186561"/>
                </a:moveTo>
                <a:lnTo>
                  <a:pt x="1980691" y="1192022"/>
                </a:lnTo>
                <a:lnTo>
                  <a:pt x="1986152" y="1199896"/>
                </a:lnTo>
                <a:lnTo>
                  <a:pt x="1994027" y="1194308"/>
                </a:lnTo>
                <a:lnTo>
                  <a:pt x="1988439" y="1186561"/>
                </a:lnTo>
                <a:close/>
              </a:path>
              <a:path w="3674745" h="2596515">
                <a:moveTo>
                  <a:pt x="1972945" y="1197610"/>
                </a:moveTo>
                <a:lnTo>
                  <a:pt x="1965198" y="1203071"/>
                </a:lnTo>
                <a:lnTo>
                  <a:pt x="1970659" y="1210818"/>
                </a:lnTo>
                <a:lnTo>
                  <a:pt x="1978405" y="1205357"/>
                </a:lnTo>
                <a:lnTo>
                  <a:pt x="1972945" y="1197610"/>
                </a:lnTo>
                <a:close/>
              </a:path>
              <a:path w="3674745" h="2596515">
                <a:moveTo>
                  <a:pt x="1957324" y="1208532"/>
                </a:moveTo>
                <a:lnTo>
                  <a:pt x="1949577" y="1214120"/>
                </a:lnTo>
                <a:lnTo>
                  <a:pt x="1955038" y="1221867"/>
                </a:lnTo>
                <a:lnTo>
                  <a:pt x="1962912" y="1216406"/>
                </a:lnTo>
                <a:lnTo>
                  <a:pt x="1957324" y="1208532"/>
                </a:lnTo>
                <a:close/>
              </a:path>
              <a:path w="3674745" h="2596515">
                <a:moveTo>
                  <a:pt x="1941829" y="1219581"/>
                </a:moveTo>
                <a:lnTo>
                  <a:pt x="1933955" y="1225042"/>
                </a:lnTo>
                <a:lnTo>
                  <a:pt x="1939543" y="1232789"/>
                </a:lnTo>
                <a:lnTo>
                  <a:pt x="1947290" y="1227328"/>
                </a:lnTo>
                <a:lnTo>
                  <a:pt x="1941829" y="1219581"/>
                </a:lnTo>
                <a:close/>
              </a:path>
              <a:path w="3674745" h="2596515">
                <a:moveTo>
                  <a:pt x="1926209" y="1230503"/>
                </a:moveTo>
                <a:lnTo>
                  <a:pt x="1918462" y="1236091"/>
                </a:lnTo>
                <a:lnTo>
                  <a:pt x="1923923" y="1243838"/>
                </a:lnTo>
                <a:lnTo>
                  <a:pt x="1931670" y="1238377"/>
                </a:lnTo>
                <a:lnTo>
                  <a:pt x="1926209" y="1230503"/>
                </a:lnTo>
                <a:close/>
              </a:path>
              <a:path w="3674745" h="2596515">
                <a:moveTo>
                  <a:pt x="1910714" y="1241552"/>
                </a:moveTo>
                <a:lnTo>
                  <a:pt x="1902840" y="1247013"/>
                </a:lnTo>
                <a:lnTo>
                  <a:pt x="1908428" y="1254760"/>
                </a:lnTo>
                <a:lnTo>
                  <a:pt x="1916176" y="1249299"/>
                </a:lnTo>
                <a:lnTo>
                  <a:pt x="1910714" y="1241552"/>
                </a:lnTo>
                <a:close/>
              </a:path>
              <a:path w="3674745" h="2596515">
                <a:moveTo>
                  <a:pt x="1895094" y="1252474"/>
                </a:moveTo>
                <a:lnTo>
                  <a:pt x="1887346" y="1258062"/>
                </a:lnTo>
                <a:lnTo>
                  <a:pt x="1892808" y="1265809"/>
                </a:lnTo>
                <a:lnTo>
                  <a:pt x="1900555" y="1260348"/>
                </a:lnTo>
                <a:lnTo>
                  <a:pt x="1895094" y="1252474"/>
                </a:lnTo>
                <a:close/>
              </a:path>
              <a:path w="3674745" h="2596515">
                <a:moveTo>
                  <a:pt x="1879600" y="1263523"/>
                </a:moveTo>
                <a:lnTo>
                  <a:pt x="1871726" y="1268984"/>
                </a:lnTo>
                <a:lnTo>
                  <a:pt x="1877314" y="1276731"/>
                </a:lnTo>
                <a:lnTo>
                  <a:pt x="1885061" y="1271270"/>
                </a:lnTo>
                <a:lnTo>
                  <a:pt x="1879600" y="1263523"/>
                </a:lnTo>
                <a:close/>
              </a:path>
              <a:path w="3674745" h="2596515">
                <a:moveTo>
                  <a:pt x="1863978" y="1274445"/>
                </a:moveTo>
                <a:lnTo>
                  <a:pt x="1856232" y="1280033"/>
                </a:lnTo>
                <a:lnTo>
                  <a:pt x="1861693" y="1287780"/>
                </a:lnTo>
                <a:lnTo>
                  <a:pt x="1869439" y="1282319"/>
                </a:lnTo>
                <a:lnTo>
                  <a:pt x="1863978" y="1274445"/>
                </a:lnTo>
                <a:close/>
              </a:path>
              <a:path w="3674745" h="2596515">
                <a:moveTo>
                  <a:pt x="1848358" y="1285494"/>
                </a:moveTo>
                <a:lnTo>
                  <a:pt x="1840611" y="1290955"/>
                </a:lnTo>
                <a:lnTo>
                  <a:pt x="1846071" y="1298702"/>
                </a:lnTo>
                <a:lnTo>
                  <a:pt x="1853945" y="1293241"/>
                </a:lnTo>
                <a:lnTo>
                  <a:pt x="1848358" y="1285494"/>
                </a:lnTo>
                <a:close/>
              </a:path>
              <a:path w="3674745" h="2596515">
                <a:moveTo>
                  <a:pt x="1832864" y="1296416"/>
                </a:moveTo>
                <a:lnTo>
                  <a:pt x="1825117" y="1302004"/>
                </a:lnTo>
                <a:lnTo>
                  <a:pt x="1830577" y="1309751"/>
                </a:lnTo>
                <a:lnTo>
                  <a:pt x="1838325" y="1304290"/>
                </a:lnTo>
                <a:lnTo>
                  <a:pt x="1832864" y="1296416"/>
                </a:lnTo>
                <a:close/>
              </a:path>
              <a:path w="3674745" h="2596515">
                <a:moveTo>
                  <a:pt x="1817243" y="1307465"/>
                </a:moveTo>
                <a:lnTo>
                  <a:pt x="1809495" y="1312926"/>
                </a:lnTo>
                <a:lnTo>
                  <a:pt x="1814957" y="1320673"/>
                </a:lnTo>
                <a:lnTo>
                  <a:pt x="1822831" y="1315212"/>
                </a:lnTo>
                <a:lnTo>
                  <a:pt x="1817243" y="1307465"/>
                </a:lnTo>
                <a:close/>
              </a:path>
              <a:path w="3674745" h="2596515">
                <a:moveTo>
                  <a:pt x="1801749" y="1318387"/>
                </a:moveTo>
                <a:lnTo>
                  <a:pt x="1794002" y="1323975"/>
                </a:lnTo>
                <a:lnTo>
                  <a:pt x="1799463" y="1331722"/>
                </a:lnTo>
                <a:lnTo>
                  <a:pt x="1807209" y="1326261"/>
                </a:lnTo>
                <a:lnTo>
                  <a:pt x="1801749" y="1318387"/>
                </a:lnTo>
                <a:close/>
              </a:path>
              <a:path w="3674745" h="2596515">
                <a:moveTo>
                  <a:pt x="1786127" y="1329436"/>
                </a:moveTo>
                <a:lnTo>
                  <a:pt x="1778381" y="1334897"/>
                </a:lnTo>
                <a:lnTo>
                  <a:pt x="1783842" y="1342644"/>
                </a:lnTo>
                <a:lnTo>
                  <a:pt x="1791715" y="1337183"/>
                </a:lnTo>
                <a:lnTo>
                  <a:pt x="1786127" y="1329436"/>
                </a:lnTo>
                <a:close/>
              </a:path>
              <a:path w="3674745" h="2596515">
                <a:moveTo>
                  <a:pt x="1770633" y="1340358"/>
                </a:moveTo>
                <a:lnTo>
                  <a:pt x="1762887" y="1345946"/>
                </a:lnTo>
                <a:lnTo>
                  <a:pt x="1768348" y="1353693"/>
                </a:lnTo>
                <a:lnTo>
                  <a:pt x="1776095" y="1348232"/>
                </a:lnTo>
                <a:lnTo>
                  <a:pt x="1770633" y="1340358"/>
                </a:lnTo>
                <a:close/>
              </a:path>
              <a:path w="3674745" h="2596515">
                <a:moveTo>
                  <a:pt x="1755013" y="1351407"/>
                </a:moveTo>
                <a:lnTo>
                  <a:pt x="1747265" y="1356868"/>
                </a:lnTo>
                <a:lnTo>
                  <a:pt x="1752727" y="1364615"/>
                </a:lnTo>
                <a:lnTo>
                  <a:pt x="1760601" y="1359154"/>
                </a:lnTo>
                <a:lnTo>
                  <a:pt x="1755013" y="1351407"/>
                </a:lnTo>
                <a:close/>
              </a:path>
              <a:path w="3674745" h="2596515">
                <a:moveTo>
                  <a:pt x="1739519" y="1362329"/>
                </a:moveTo>
                <a:lnTo>
                  <a:pt x="1731645" y="1367917"/>
                </a:lnTo>
                <a:lnTo>
                  <a:pt x="1737233" y="1375664"/>
                </a:lnTo>
                <a:lnTo>
                  <a:pt x="1744980" y="1370203"/>
                </a:lnTo>
                <a:lnTo>
                  <a:pt x="1739519" y="1362329"/>
                </a:lnTo>
                <a:close/>
              </a:path>
              <a:path w="3674745" h="2596515">
                <a:moveTo>
                  <a:pt x="1723898" y="1373378"/>
                </a:moveTo>
                <a:lnTo>
                  <a:pt x="1716151" y="1378839"/>
                </a:lnTo>
                <a:lnTo>
                  <a:pt x="1721612" y="1386586"/>
                </a:lnTo>
                <a:lnTo>
                  <a:pt x="1729358" y="1381125"/>
                </a:lnTo>
                <a:lnTo>
                  <a:pt x="1723898" y="1373378"/>
                </a:lnTo>
                <a:close/>
              </a:path>
              <a:path w="3674745" h="2596515">
                <a:moveTo>
                  <a:pt x="1708403" y="1384300"/>
                </a:moveTo>
                <a:lnTo>
                  <a:pt x="1700530" y="1389888"/>
                </a:lnTo>
                <a:lnTo>
                  <a:pt x="1706118" y="1397635"/>
                </a:lnTo>
                <a:lnTo>
                  <a:pt x="1713864" y="1392174"/>
                </a:lnTo>
                <a:lnTo>
                  <a:pt x="1708403" y="1384300"/>
                </a:lnTo>
                <a:close/>
              </a:path>
              <a:path w="3674745" h="2596515">
                <a:moveTo>
                  <a:pt x="1692783" y="1395349"/>
                </a:moveTo>
                <a:lnTo>
                  <a:pt x="1685036" y="1400810"/>
                </a:lnTo>
                <a:lnTo>
                  <a:pt x="1690496" y="1408557"/>
                </a:lnTo>
                <a:lnTo>
                  <a:pt x="1698244" y="1403096"/>
                </a:lnTo>
                <a:lnTo>
                  <a:pt x="1692783" y="1395349"/>
                </a:lnTo>
                <a:close/>
              </a:path>
              <a:path w="3674745" h="2596515">
                <a:moveTo>
                  <a:pt x="1677289" y="1406271"/>
                </a:moveTo>
                <a:lnTo>
                  <a:pt x="1669414" y="1411859"/>
                </a:lnTo>
                <a:lnTo>
                  <a:pt x="1675002" y="1419606"/>
                </a:lnTo>
                <a:lnTo>
                  <a:pt x="1682750" y="1414145"/>
                </a:lnTo>
                <a:lnTo>
                  <a:pt x="1677289" y="1406271"/>
                </a:lnTo>
                <a:close/>
              </a:path>
              <a:path w="3674745" h="2596515">
                <a:moveTo>
                  <a:pt x="1661668" y="1417320"/>
                </a:moveTo>
                <a:lnTo>
                  <a:pt x="1653920" y="1422781"/>
                </a:lnTo>
                <a:lnTo>
                  <a:pt x="1659382" y="1430528"/>
                </a:lnTo>
                <a:lnTo>
                  <a:pt x="1667128" y="1425067"/>
                </a:lnTo>
                <a:lnTo>
                  <a:pt x="1661668" y="1417320"/>
                </a:lnTo>
                <a:close/>
              </a:path>
              <a:path w="3674745" h="2596515">
                <a:moveTo>
                  <a:pt x="1646174" y="1428242"/>
                </a:moveTo>
                <a:lnTo>
                  <a:pt x="1638300" y="1433830"/>
                </a:lnTo>
                <a:lnTo>
                  <a:pt x="1643761" y="1441577"/>
                </a:lnTo>
                <a:lnTo>
                  <a:pt x="1651634" y="1436116"/>
                </a:lnTo>
                <a:lnTo>
                  <a:pt x="1646174" y="1428242"/>
                </a:lnTo>
                <a:close/>
              </a:path>
              <a:path w="3674745" h="2596515">
                <a:moveTo>
                  <a:pt x="1630552" y="1439291"/>
                </a:moveTo>
                <a:lnTo>
                  <a:pt x="1622806" y="1444752"/>
                </a:lnTo>
                <a:lnTo>
                  <a:pt x="1628267" y="1452626"/>
                </a:lnTo>
                <a:lnTo>
                  <a:pt x="1636014" y="1447038"/>
                </a:lnTo>
                <a:lnTo>
                  <a:pt x="1630552" y="1439291"/>
                </a:lnTo>
                <a:close/>
              </a:path>
              <a:path w="3674745" h="2596515">
                <a:moveTo>
                  <a:pt x="1614932" y="1450340"/>
                </a:moveTo>
                <a:lnTo>
                  <a:pt x="1607184" y="1455801"/>
                </a:lnTo>
                <a:lnTo>
                  <a:pt x="1612645" y="1463548"/>
                </a:lnTo>
                <a:lnTo>
                  <a:pt x="1620520" y="1458087"/>
                </a:lnTo>
                <a:lnTo>
                  <a:pt x="1614932" y="1450340"/>
                </a:lnTo>
                <a:close/>
              </a:path>
              <a:path w="3674745" h="2596515">
                <a:moveTo>
                  <a:pt x="1599438" y="1461262"/>
                </a:moveTo>
                <a:lnTo>
                  <a:pt x="1591690" y="1466723"/>
                </a:lnTo>
                <a:lnTo>
                  <a:pt x="1597152" y="1474597"/>
                </a:lnTo>
                <a:lnTo>
                  <a:pt x="1604899" y="1469009"/>
                </a:lnTo>
                <a:lnTo>
                  <a:pt x="1599438" y="1461262"/>
                </a:lnTo>
                <a:close/>
              </a:path>
              <a:path w="3674745" h="2596515">
                <a:moveTo>
                  <a:pt x="1583817" y="1472311"/>
                </a:moveTo>
                <a:lnTo>
                  <a:pt x="1576070" y="1477772"/>
                </a:lnTo>
                <a:lnTo>
                  <a:pt x="1581531" y="1485519"/>
                </a:lnTo>
                <a:lnTo>
                  <a:pt x="1589405" y="1480058"/>
                </a:lnTo>
                <a:lnTo>
                  <a:pt x="1583817" y="1472311"/>
                </a:lnTo>
                <a:close/>
              </a:path>
              <a:path w="3674745" h="2596515">
                <a:moveTo>
                  <a:pt x="1568323" y="1483233"/>
                </a:moveTo>
                <a:lnTo>
                  <a:pt x="1560576" y="1488694"/>
                </a:lnTo>
                <a:lnTo>
                  <a:pt x="1566037" y="1496568"/>
                </a:lnTo>
                <a:lnTo>
                  <a:pt x="1573783" y="1490980"/>
                </a:lnTo>
                <a:lnTo>
                  <a:pt x="1568323" y="1483233"/>
                </a:lnTo>
                <a:close/>
              </a:path>
              <a:path w="3674745" h="2596515">
                <a:moveTo>
                  <a:pt x="1552702" y="1494282"/>
                </a:moveTo>
                <a:lnTo>
                  <a:pt x="1544955" y="1499743"/>
                </a:lnTo>
                <a:lnTo>
                  <a:pt x="1550415" y="1507490"/>
                </a:lnTo>
                <a:lnTo>
                  <a:pt x="1558289" y="1502029"/>
                </a:lnTo>
                <a:lnTo>
                  <a:pt x="1552702" y="1494282"/>
                </a:lnTo>
                <a:close/>
              </a:path>
              <a:path w="3674745" h="2596515">
                <a:moveTo>
                  <a:pt x="1537208" y="1505204"/>
                </a:moveTo>
                <a:lnTo>
                  <a:pt x="1529333" y="1510665"/>
                </a:lnTo>
                <a:lnTo>
                  <a:pt x="1534921" y="1518539"/>
                </a:lnTo>
                <a:lnTo>
                  <a:pt x="1542669" y="1512951"/>
                </a:lnTo>
                <a:lnTo>
                  <a:pt x="1537208" y="1505204"/>
                </a:lnTo>
                <a:close/>
              </a:path>
              <a:path w="3674745" h="2596515">
                <a:moveTo>
                  <a:pt x="1521587" y="1516253"/>
                </a:moveTo>
                <a:lnTo>
                  <a:pt x="1513839" y="1521714"/>
                </a:lnTo>
                <a:lnTo>
                  <a:pt x="1519301" y="1529461"/>
                </a:lnTo>
                <a:lnTo>
                  <a:pt x="1527048" y="1524000"/>
                </a:lnTo>
                <a:lnTo>
                  <a:pt x="1521587" y="1516253"/>
                </a:lnTo>
                <a:close/>
              </a:path>
              <a:path w="3674745" h="2596515">
                <a:moveTo>
                  <a:pt x="1506093" y="1527175"/>
                </a:moveTo>
                <a:lnTo>
                  <a:pt x="1498219" y="1532636"/>
                </a:lnTo>
                <a:lnTo>
                  <a:pt x="1503807" y="1540510"/>
                </a:lnTo>
                <a:lnTo>
                  <a:pt x="1511553" y="1534922"/>
                </a:lnTo>
                <a:lnTo>
                  <a:pt x="1506093" y="1527175"/>
                </a:lnTo>
                <a:close/>
              </a:path>
              <a:path w="3674745" h="2596515">
                <a:moveTo>
                  <a:pt x="1490471" y="1538224"/>
                </a:moveTo>
                <a:lnTo>
                  <a:pt x="1482725" y="1543685"/>
                </a:lnTo>
                <a:lnTo>
                  <a:pt x="1488186" y="1551432"/>
                </a:lnTo>
                <a:lnTo>
                  <a:pt x="1495933" y="1545971"/>
                </a:lnTo>
                <a:lnTo>
                  <a:pt x="1490471" y="1538224"/>
                </a:lnTo>
                <a:close/>
              </a:path>
              <a:path w="3674745" h="2596515">
                <a:moveTo>
                  <a:pt x="1474977" y="1549146"/>
                </a:moveTo>
                <a:lnTo>
                  <a:pt x="1467103" y="1554607"/>
                </a:lnTo>
                <a:lnTo>
                  <a:pt x="1472692" y="1562481"/>
                </a:lnTo>
                <a:lnTo>
                  <a:pt x="1480439" y="1556893"/>
                </a:lnTo>
                <a:lnTo>
                  <a:pt x="1474977" y="1549146"/>
                </a:lnTo>
                <a:close/>
              </a:path>
              <a:path w="3674745" h="2596515">
                <a:moveTo>
                  <a:pt x="1459357" y="1560195"/>
                </a:moveTo>
                <a:lnTo>
                  <a:pt x="1451609" y="1565656"/>
                </a:lnTo>
                <a:lnTo>
                  <a:pt x="1457070" y="1573403"/>
                </a:lnTo>
                <a:lnTo>
                  <a:pt x="1464818" y="1567942"/>
                </a:lnTo>
                <a:lnTo>
                  <a:pt x="1459357" y="1560195"/>
                </a:lnTo>
                <a:close/>
              </a:path>
              <a:path w="3674745" h="2596515">
                <a:moveTo>
                  <a:pt x="1443863" y="1571117"/>
                </a:moveTo>
                <a:lnTo>
                  <a:pt x="1435989" y="1576578"/>
                </a:lnTo>
                <a:lnTo>
                  <a:pt x="1441577" y="1584452"/>
                </a:lnTo>
                <a:lnTo>
                  <a:pt x="1449324" y="1578864"/>
                </a:lnTo>
                <a:lnTo>
                  <a:pt x="1443863" y="1571117"/>
                </a:lnTo>
                <a:close/>
              </a:path>
              <a:path w="3674745" h="2596515">
                <a:moveTo>
                  <a:pt x="1428242" y="1582166"/>
                </a:moveTo>
                <a:lnTo>
                  <a:pt x="1420495" y="1587627"/>
                </a:lnTo>
                <a:lnTo>
                  <a:pt x="1425956" y="1595374"/>
                </a:lnTo>
                <a:lnTo>
                  <a:pt x="1433702" y="1589913"/>
                </a:lnTo>
                <a:lnTo>
                  <a:pt x="1428242" y="1582166"/>
                </a:lnTo>
                <a:close/>
              </a:path>
              <a:path w="3674745" h="2596515">
                <a:moveTo>
                  <a:pt x="1412620" y="1593088"/>
                </a:moveTo>
                <a:lnTo>
                  <a:pt x="1404874" y="1598549"/>
                </a:lnTo>
                <a:lnTo>
                  <a:pt x="1410334" y="1606423"/>
                </a:lnTo>
                <a:lnTo>
                  <a:pt x="1418208" y="1600835"/>
                </a:lnTo>
                <a:lnTo>
                  <a:pt x="1412620" y="1593088"/>
                </a:lnTo>
                <a:close/>
              </a:path>
              <a:path w="3674745" h="2596515">
                <a:moveTo>
                  <a:pt x="1397127" y="1604137"/>
                </a:moveTo>
                <a:lnTo>
                  <a:pt x="1389380" y="1609598"/>
                </a:lnTo>
                <a:lnTo>
                  <a:pt x="1394840" y="1617345"/>
                </a:lnTo>
                <a:lnTo>
                  <a:pt x="1402588" y="1611884"/>
                </a:lnTo>
                <a:lnTo>
                  <a:pt x="1397127" y="1604137"/>
                </a:lnTo>
                <a:close/>
              </a:path>
              <a:path w="3674745" h="2596515">
                <a:moveTo>
                  <a:pt x="1381506" y="1615059"/>
                </a:moveTo>
                <a:lnTo>
                  <a:pt x="1373758" y="1620520"/>
                </a:lnTo>
                <a:lnTo>
                  <a:pt x="1379220" y="1628394"/>
                </a:lnTo>
                <a:lnTo>
                  <a:pt x="1387094" y="1622806"/>
                </a:lnTo>
                <a:lnTo>
                  <a:pt x="1381506" y="1615059"/>
                </a:lnTo>
                <a:close/>
              </a:path>
              <a:path w="3674745" h="2596515">
                <a:moveTo>
                  <a:pt x="1366012" y="1626108"/>
                </a:moveTo>
                <a:lnTo>
                  <a:pt x="1358264" y="1631569"/>
                </a:lnTo>
                <a:lnTo>
                  <a:pt x="1363726" y="1639316"/>
                </a:lnTo>
                <a:lnTo>
                  <a:pt x="1371473" y="1633855"/>
                </a:lnTo>
                <a:lnTo>
                  <a:pt x="1366012" y="1626108"/>
                </a:lnTo>
                <a:close/>
              </a:path>
              <a:path w="3674745" h="2596515">
                <a:moveTo>
                  <a:pt x="1350390" y="1637030"/>
                </a:moveTo>
                <a:lnTo>
                  <a:pt x="1342644" y="1642491"/>
                </a:lnTo>
                <a:lnTo>
                  <a:pt x="1348105" y="1650365"/>
                </a:lnTo>
                <a:lnTo>
                  <a:pt x="1355978" y="1644777"/>
                </a:lnTo>
                <a:lnTo>
                  <a:pt x="1350390" y="1637030"/>
                </a:lnTo>
                <a:close/>
              </a:path>
              <a:path w="3674745" h="2596515">
                <a:moveTo>
                  <a:pt x="1334896" y="1648079"/>
                </a:moveTo>
                <a:lnTo>
                  <a:pt x="1327150" y="1653540"/>
                </a:lnTo>
                <a:lnTo>
                  <a:pt x="1332611" y="1661287"/>
                </a:lnTo>
                <a:lnTo>
                  <a:pt x="1340358" y="1655826"/>
                </a:lnTo>
                <a:lnTo>
                  <a:pt x="1334896" y="1648079"/>
                </a:lnTo>
                <a:close/>
              </a:path>
              <a:path w="3674745" h="2596515">
                <a:moveTo>
                  <a:pt x="1319276" y="1659001"/>
                </a:moveTo>
                <a:lnTo>
                  <a:pt x="1311528" y="1664462"/>
                </a:lnTo>
                <a:lnTo>
                  <a:pt x="1316989" y="1672336"/>
                </a:lnTo>
                <a:lnTo>
                  <a:pt x="1324864" y="1666875"/>
                </a:lnTo>
                <a:lnTo>
                  <a:pt x="1319276" y="1659001"/>
                </a:lnTo>
                <a:close/>
              </a:path>
              <a:path w="3674745" h="2596515">
                <a:moveTo>
                  <a:pt x="1303782" y="1670050"/>
                </a:moveTo>
                <a:lnTo>
                  <a:pt x="1295908" y="1675511"/>
                </a:lnTo>
                <a:lnTo>
                  <a:pt x="1301495" y="1683258"/>
                </a:lnTo>
                <a:lnTo>
                  <a:pt x="1309243" y="1677797"/>
                </a:lnTo>
                <a:lnTo>
                  <a:pt x="1303782" y="1670050"/>
                </a:lnTo>
                <a:close/>
              </a:path>
              <a:path w="3674745" h="2596515">
                <a:moveTo>
                  <a:pt x="1288161" y="1680972"/>
                </a:moveTo>
                <a:lnTo>
                  <a:pt x="1280414" y="1686560"/>
                </a:lnTo>
                <a:lnTo>
                  <a:pt x="1285875" y="1694307"/>
                </a:lnTo>
                <a:lnTo>
                  <a:pt x="1293621" y="1688846"/>
                </a:lnTo>
                <a:lnTo>
                  <a:pt x="1288161" y="1680972"/>
                </a:lnTo>
                <a:close/>
              </a:path>
              <a:path w="3674745" h="2596515">
                <a:moveTo>
                  <a:pt x="1272667" y="1692021"/>
                </a:moveTo>
                <a:lnTo>
                  <a:pt x="1264793" y="1697482"/>
                </a:lnTo>
                <a:lnTo>
                  <a:pt x="1270381" y="1705229"/>
                </a:lnTo>
                <a:lnTo>
                  <a:pt x="1278127" y="1699768"/>
                </a:lnTo>
                <a:lnTo>
                  <a:pt x="1272667" y="1692021"/>
                </a:lnTo>
                <a:close/>
              </a:path>
              <a:path w="3674745" h="2596515">
                <a:moveTo>
                  <a:pt x="1257045" y="1702943"/>
                </a:moveTo>
                <a:lnTo>
                  <a:pt x="1249299" y="1708531"/>
                </a:lnTo>
                <a:lnTo>
                  <a:pt x="1254759" y="1716278"/>
                </a:lnTo>
                <a:lnTo>
                  <a:pt x="1262507" y="1710817"/>
                </a:lnTo>
                <a:lnTo>
                  <a:pt x="1257045" y="1702943"/>
                </a:lnTo>
                <a:close/>
              </a:path>
              <a:path w="3674745" h="2596515">
                <a:moveTo>
                  <a:pt x="1241552" y="1713992"/>
                </a:moveTo>
                <a:lnTo>
                  <a:pt x="1233677" y="1719453"/>
                </a:lnTo>
                <a:lnTo>
                  <a:pt x="1239265" y="1727200"/>
                </a:lnTo>
                <a:lnTo>
                  <a:pt x="1247013" y="1721739"/>
                </a:lnTo>
                <a:lnTo>
                  <a:pt x="1241552" y="1713992"/>
                </a:lnTo>
                <a:close/>
              </a:path>
              <a:path w="3674745" h="2596515">
                <a:moveTo>
                  <a:pt x="1225931" y="1724914"/>
                </a:moveTo>
                <a:lnTo>
                  <a:pt x="1218183" y="1730502"/>
                </a:lnTo>
                <a:lnTo>
                  <a:pt x="1223645" y="1738249"/>
                </a:lnTo>
                <a:lnTo>
                  <a:pt x="1231392" y="1732788"/>
                </a:lnTo>
                <a:lnTo>
                  <a:pt x="1225931" y="1724914"/>
                </a:lnTo>
                <a:close/>
              </a:path>
              <a:path w="3674745" h="2596515">
                <a:moveTo>
                  <a:pt x="1210437" y="1735963"/>
                </a:moveTo>
                <a:lnTo>
                  <a:pt x="1202563" y="1741424"/>
                </a:lnTo>
                <a:lnTo>
                  <a:pt x="1208024" y="1749171"/>
                </a:lnTo>
                <a:lnTo>
                  <a:pt x="1215898" y="1743710"/>
                </a:lnTo>
                <a:lnTo>
                  <a:pt x="1210437" y="1735963"/>
                </a:lnTo>
                <a:close/>
              </a:path>
              <a:path w="3674745" h="2596515">
                <a:moveTo>
                  <a:pt x="1194815" y="1746885"/>
                </a:moveTo>
                <a:lnTo>
                  <a:pt x="1187069" y="1752473"/>
                </a:lnTo>
                <a:lnTo>
                  <a:pt x="1192530" y="1760220"/>
                </a:lnTo>
                <a:lnTo>
                  <a:pt x="1200277" y="1754759"/>
                </a:lnTo>
                <a:lnTo>
                  <a:pt x="1194815" y="1746885"/>
                </a:lnTo>
                <a:close/>
              </a:path>
              <a:path w="3674745" h="2596515">
                <a:moveTo>
                  <a:pt x="1179195" y="1757934"/>
                </a:moveTo>
                <a:lnTo>
                  <a:pt x="1171448" y="1763395"/>
                </a:lnTo>
                <a:lnTo>
                  <a:pt x="1176908" y="1771142"/>
                </a:lnTo>
                <a:lnTo>
                  <a:pt x="1184783" y="1765681"/>
                </a:lnTo>
                <a:lnTo>
                  <a:pt x="1179195" y="1757934"/>
                </a:lnTo>
                <a:close/>
              </a:path>
              <a:path w="3674745" h="2596515">
                <a:moveTo>
                  <a:pt x="1163701" y="1768856"/>
                </a:moveTo>
                <a:lnTo>
                  <a:pt x="1155953" y="1774444"/>
                </a:lnTo>
                <a:lnTo>
                  <a:pt x="1161414" y="1782191"/>
                </a:lnTo>
                <a:lnTo>
                  <a:pt x="1169162" y="1776730"/>
                </a:lnTo>
                <a:lnTo>
                  <a:pt x="1163701" y="1768856"/>
                </a:lnTo>
                <a:close/>
              </a:path>
              <a:path w="3674745" h="2596515">
                <a:moveTo>
                  <a:pt x="1148080" y="1779905"/>
                </a:moveTo>
                <a:lnTo>
                  <a:pt x="1140333" y="1785366"/>
                </a:lnTo>
                <a:lnTo>
                  <a:pt x="1145794" y="1793113"/>
                </a:lnTo>
                <a:lnTo>
                  <a:pt x="1153668" y="1787652"/>
                </a:lnTo>
                <a:lnTo>
                  <a:pt x="1148080" y="1779905"/>
                </a:lnTo>
                <a:close/>
              </a:path>
              <a:path w="3674745" h="2596515">
                <a:moveTo>
                  <a:pt x="1132586" y="1790827"/>
                </a:moveTo>
                <a:lnTo>
                  <a:pt x="1124839" y="1796415"/>
                </a:lnTo>
                <a:lnTo>
                  <a:pt x="1130300" y="1804162"/>
                </a:lnTo>
                <a:lnTo>
                  <a:pt x="1138046" y="1798701"/>
                </a:lnTo>
                <a:lnTo>
                  <a:pt x="1132586" y="1790827"/>
                </a:lnTo>
                <a:close/>
              </a:path>
              <a:path w="3674745" h="2596515">
                <a:moveTo>
                  <a:pt x="1116964" y="1801876"/>
                </a:moveTo>
                <a:lnTo>
                  <a:pt x="1109218" y="1807337"/>
                </a:lnTo>
                <a:lnTo>
                  <a:pt x="1114678" y="1815084"/>
                </a:lnTo>
                <a:lnTo>
                  <a:pt x="1122552" y="1809623"/>
                </a:lnTo>
                <a:lnTo>
                  <a:pt x="1116964" y="1801876"/>
                </a:lnTo>
                <a:close/>
              </a:path>
              <a:path w="3674745" h="2596515">
                <a:moveTo>
                  <a:pt x="1101470" y="1812798"/>
                </a:moveTo>
                <a:lnTo>
                  <a:pt x="1093596" y="1818386"/>
                </a:lnTo>
                <a:lnTo>
                  <a:pt x="1099184" y="1826133"/>
                </a:lnTo>
                <a:lnTo>
                  <a:pt x="1106932" y="1820672"/>
                </a:lnTo>
                <a:lnTo>
                  <a:pt x="1101470" y="1812798"/>
                </a:lnTo>
                <a:close/>
              </a:path>
              <a:path w="3674745" h="2596515">
                <a:moveTo>
                  <a:pt x="1085850" y="1823847"/>
                </a:moveTo>
                <a:lnTo>
                  <a:pt x="1078102" y="1829308"/>
                </a:lnTo>
                <a:lnTo>
                  <a:pt x="1083564" y="1837055"/>
                </a:lnTo>
                <a:lnTo>
                  <a:pt x="1091311" y="1831594"/>
                </a:lnTo>
                <a:lnTo>
                  <a:pt x="1085850" y="1823847"/>
                </a:lnTo>
                <a:close/>
              </a:path>
              <a:path w="3674745" h="2596515">
                <a:moveTo>
                  <a:pt x="1070356" y="1834769"/>
                </a:moveTo>
                <a:lnTo>
                  <a:pt x="1062482" y="1840357"/>
                </a:lnTo>
                <a:lnTo>
                  <a:pt x="1068070" y="1848104"/>
                </a:lnTo>
                <a:lnTo>
                  <a:pt x="1075817" y="1842643"/>
                </a:lnTo>
                <a:lnTo>
                  <a:pt x="1070356" y="1834769"/>
                </a:lnTo>
                <a:close/>
              </a:path>
              <a:path w="3674745" h="2596515">
                <a:moveTo>
                  <a:pt x="1054734" y="1845818"/>
                </a:moveTo>
                <a:lnTo>
                  <a:pt x="1046988" y="1851279"/>
                </a:lnTo>
                <a:lnTo>
                  <a:pt x="1052449" y="1859026"/>
                </a:lnTo>
                <a:lnTo>
                  <a:pt x="1060195" y="1853565"/>
                </a:lnTo>
                <a:lnTo>
                  <a:pt x="1054734" y="1845818"/>
                </a:lnTo>
                <a:close/>
              </a:path>
              <a:path w="3674745" h="2596515">
                <a:moveTo>
                  <a:pt x="1039240" y="1856740"/>
                </a:moveTo>
                <a:lnTo>
                  <a:pt x="1031367" y="1862328"/>
                </a:lnTo>
                <a:lnTo>
                  <a:pt x="1036955" y="1870075"/>
                </a:lnTo>
                <a:lnTo>
                  <a:pt x="1044701" y="1864614"/>
                </a:lnTo>
                <a:lnTo>
                  <a:pt x="1039240" y="1856740"/>
                </a:lnTo>
                <a:close/>
              </a:path>
              <a:path w="3674745" h="2596515">
                <a:moveTo>
                  <a:pt x="1023619" y="1867789"/>
                </a:moveTo>
                <a:lnTo>
                  <a:pt x="1015873" y="1873250"/>
                </a:lnTo>
                <a:lnTo>
                  <a:pt x="1021333" y="1881124"/>
                </a:lnTo>
                <a:lnTo>
                  <a:pt x="1029081" y="1875536"/>
                </a:lnTo>
                <a:lnTo>
                  <a:pt x="1023619" y="1867789"/>
                </a:lnTo>
                <a:close/>
              </a:path>
              <a:path w="3674745" h="2596515">
                <a:moveTo>
                  <a:pt x="1007999" y="1878711"/>
                </a:moveTo>
                <a:lnTo>
                  <a:pt x="1000251" y="1884299"/>
                </a:lnTo>
                <a:lnTo>
                  <a:pt x="1005713" y="1892046"/>
                </a:lnTo>
                <a:lnTo>
                  <a:pt x="1013587" y="1886585"/>
                </a:lnTo>
                <a:lnTo>
                  <a:pt x="1007999" y="1878711"/>
                </a:lnTo>
                <a:close/>
              </a:path>
              <a:path w="3674745" h="2596515">
                <a:moveTo>
                  <a:pt x="992505" y="1889760"/>
                </a:moveTo>
                <a:lnTo>
                  <a:pt x="984757" y="1895221"/>
                </a:lnTo>
                <a:lnTo>
                  <a:pt x="990219" y="1903095"/>
                </a:lnTo>
                <a:lnTo>
                  <a:pt x="997965" y="1897507"/>
                </a:lnTo>
                <a:lnTo>
                  <a:pt x="992505" y="1889760"/>
                </a:lnTo>
                <a:close/>
              </a:path>
              <a:path w="3674745" h="2596515">
                <a:moveTo>
                  <a:pt x="976883" y="1900809"/>
                </a:moveTo>
                <a:lnTo>
                  <a:pt x="969137" y="1906270"/>
                </a:lnTo>
                <a:lnTo>
                  <a:pt x="974598" y="1914017"/>
                </a:lnTo>
                <a:lnTo>
                  <a:pt x="982471" y="1908556"/>
                </a:lnTo>
                <a:lnTo>
                  <a:pt x="976883" y="1900809"/>
                </a:lnTo>
                <a:close/>
              </a:path>
              <a:path w="3674745" h="2596515">
                <a:moveTo>
                  <a:pt x="961389" y="1911731"/>
                </a:moveTo>
                <a:lnTo>
                  <a:pt x="953643" y="1917192"/>
                </a:lnTo>
                <a:lnTo>
                  <a:pt x="959103" y="1925066"/>
                </a:lnTo>
                <a:lnTo>
                  <a:pt x="966851" y="1919478"/>
                </a:lnTo>
                <a:lnTo>
                  <a:pt x="961389" y="1911731"/>
                </a:lnTo>
                <a:close/>
              </a:path>
              <a:path w="3674745" h="2596515">
                <a:moveTo>
                  <a:pt x="945769" y="1922780"/>
                </a:moveTo>
                <a:lnTo>
                  <a:pt x="938021" y="1928241"/>
                </a:lnTo>
                <a:lnTo>
                  <a:pt x="943482" y="1935988"/>
                </a:lnTo>
                <a:lnTo>
                  <a:pt x="951357" y="1930527"/>
                </a:lnTo>
                <a:lnTo>
                  <a:pt x="945769" y="1922780"/>
                </a:lnTo>
                <a:close/>
              </a:path>
              <a:path w="3674745" h="2596515">
                <a:moveTo>
                  <a:pt x="930275" y="1933702"/>
                </a:moveTo>
                <a:lnTo>
                  <a:pt x="922527" y="1939163"/>
                </a:lnTo>
                <a:lnTo>
                  <a:pt x="927988" y="1947037"/>
                </a:lnTo>
                <a:lnTo>
                  <a:pt x="935736" y="1941449"/>
                </a:lnTo>
                <a:lnTo>
                  <a:pt x="930275" y="1933702"/>
                </a:lnTo>
                <a:close/>
              </a:path>
              <a:path w="3674745" h="2596515">
                <a:moveTo>
                  <a:pt x="914653" y="1944751"/>
                </a:moveTo>
                <a:lnTo>
                  <a:pt x="906907" y="1950212"/>
                </a:lnTo>
                <a:lnTo>
                  <a:pt x="912368" y="1957959"/>
                </a:lnTo>
                <a:lnTo>
                  <a:pt x="920242" y="1952498"/>
                </a:lnTo>
                <a:lnTo>
                  <a:pt x="914653" y="1944751"/>
                </a:lnTo>
                <a:close/>
              </a:path>
              <a:path w="3674745" h="2596515">
                <a:moveTo>
                  <a:pt x="899159" y="1955673"/>
                </a:moveTo>
                <a:lnTo>
                  <a:pt x="891286" y="1961134"/>
                </a:lnTo>
                <a:lnTo>
                  <a:pt x="896874" y="1969008"/>
                </a:lnTo>
                <a:lnTo>
                  <a:pt x="904620" y="1963420"/>
                </a:lnTo>
                <a:lnTo>
                  <a:pt x="899159" y="1955673"/>
                </a:lnTo>
                <a:close/>
              </a:path>
              <a:path w="3674745" h="2596515">
                <a:moveTo>
                  <a:pt x="883538" y="1966722"/>
                </a:moveTo>
                <a:lnTo>
                  <a:pt x="875792" y="1972183"/>
                </a:lnTo>
                <a:lnTo>
                  <a:pt x="881252" y="1979930"/>
                </a:lnTo>
                <a:lnTo>
                  <a:pt x="889000" y="1974469"/>
                </a:lnTo>
                <a:lnTo>
                  <a:pt x="883538" y="1966722"/>
                </a:lnTo>
                <a:close/>
              </a:path>
              <a:path w="3674745" h="2596515">
                <a:moveTo>
                  <a:pt x="868044" y="1977644"/>
                </a:moveTo>
                <a:lnTo>
                  <a:pt x="860170" y="1983105"/>
                </a:lnTo>
                <a:lnTo>
                  <a:pt x="865758" y="1990979"/>
                </a:lnTo>
                <a:lnTo>
                  <a:pt x="873506" y="1985391"/>
                </a:lnTo>
                <a:lnTo>
                  <a:pt x="868044" y="1977644"/>
                </a:lnTo>
                <a:close/>
              </a:path>
              <a:path w="3674745" h="2596515">
                <a:moveTo>
                  <a:pt x="852424" y="1988693"/>
                </a:moveTo>
                <a:lnTo>
                  <a:pt x="844676" y="1994154"/>
                </a:lnTo>
                <a:lnTo>
                  <a:pt x="850138" y="2001901"/>
                </a:lnTo>
                <a:lnTo>
                  <a:pt x="857884" y="1996440"/>
                </a:lnTo>
                <a:lnTo>
                  <a:pt x="852424" y="1988693"/>
                </a:lnTo>
                <a:close/>
              </a:path>
              <a:path w="3674745" h="2596515">
                <a:moveTo>
                  <a:pt x="836930" y="1999615"/>
                </a:moveTo>
                <a:lnTo>
                  <a:pt x="829056" y="2005076"/>
                </a:lnTo>
                <a:lnTo>
                  <a:pt x="834644" y="2012950"/>
                </a:lnTo>
                <a:lnTo>
                  <a:pt x="842390" y="2007362"/>
                </a:lnTo>
                <a:lnTo>
                  <a:pt x="836930" y="1999615"/>
                </a:lnTo>
                <a:close/>
              </a:path>
              <a:path w="3674745" h="2596515">
                <a:moveTo>
                  <a:pt x="821308" y="2010664"/>
                </a:moveTo>
                <a:lnTo>
                  <a:pt x="813562" y="2016125"/>
                </a:lnTo>
                <a:lnTo>
                  <a:pt x="819023" y="2023872"/>
                </a:lnTo>
                <a:lnTo>
                  <a:pt x="826769" y="2018411"/>
                </a:lnTo>
                <a:lnTo>
                  <a:pt x="821308" y="2010664"/>
                </a:lnTo>
                <a:close/>
              </a:path>
              <a:path w="3674745" h="2596515">
                <a:moveTo>
                  <a:pt x="805688" y="2021586"/>
                </a:moveTo>
                <a:lnTo>
                  <a:pt x="797940" y="2027047"/>
                </a:lnTo>
                <a:lnTo>
                  <a:pt x="803401" y="2034921"/>
                </a:lnTo>
                <a:lnTo>
                  <a:pt x="811276" y="2029333"/>
                </a:lnTo>
                <a:lnTo>
                  <a:pt x="805688" y="2021586"/>
                </a:lnTo>
                <a:close/>
              </a:path>
              <a:path w="3674745" h="2596515">
                <a:moveTo>
                  <a:pt x="790194" y="2032635"/>
                </a:moveTo>
                <a:lnTo>
                  <a:pt x="782446" y="2038096"/>
                </a:lnTo>
                <a:lnTo>
                  <a:pt x="787907" y="2045843"/>
                </a:lnTo>
                <a:lnTo>
                  <a:pt x="795655" y="2040382"/>
                </a:lnTo>
                <a:lnTo>
                  <a:pt x="790194" y="2032635"/>
                </a:lnTo>
                <a:close/>
              </a:path>
              <a:path w="3674745" h="2596515">
                <a:moveTo>
                  <a:pt x="774573" y="2043557"/>
                </a:moveTo>
                <a:lnTo>
                  <a:pt x="766826" y="2049018"/>
                </a:lnTo>
                <a:lnTo>
                  <a:pt x="772287" y="2056892"/>
                </a:lnTo>
                <a:lnTo>
                  <a:pt x="780161" y="2051304"/>
                </a:lnTo>
                <a:lnTo>
                  <a:pt x="774573" y="2043557"/>
                </a:lnTo>
                <a:close/>
              </a:path>
              <a:path w="3674745" h="2596515">
                <a:moveTo>
                  <a:pt x="759078" y="2054606"/>
                </a:moveTo>
                <a:lnTo>
                  <a:pt x="751332" y="2060067"/>
                </a:lnTo>
                <a:lnTo>
                  <a:pt x="756793" y="2067814"/>
                </a:lnTo>
                <a:lnTo>
                  <a:pt x="764539" y="2062353"/>
                </a:lnTo>
                <a:lnTo>
                  <a:pt x="759078" y="2054606"/>
                </a:lnTo>
                <a:close/>
              </a:path>
              <a:path w="3674745" h="2596515">
                <a:moveTo>
                  <a:pt x="743457" y="2065528"/>
                </a:moveTo>
                <a:lnTo>
                  <a:pt x="735711" y="2070989"/>
                </a:lnTo>
                <a:lnTo>
                  <a:pt x="741171" y="2078863"/>
                </a:lnTo>
                <a:lnTo>
                  <a:pt x="749045" y="2073402"/>
                </a:lnTo>
                <a:lnTo>
                  <a:pt x="743457" y="2065528"/>
                </a:lnTo>
                <a:close/>
              </a:path>
              <a:path w="3674745" h="2596515">
                <a:moveTo>
                  <a:pt x="727963" y="2076577"/>
                </a:moveTo>
                <a:lnTo>
                  <a:pt x="720217" y="2082038"/>
                </a:lnTo>
                <a:lnTo>
                  <a:pt x="725677" y="2089785"/>
                </a:lnTo>
                <a:lnTo>
                  <a:pt x="733425" y="2084324"/>
                </a:lnTo>
                <a:lnTo>
                  <a:pt x="727963" y="2076577"/>
                </a:lnTo>
                <a:close/>
              </a:path>
              <a:path w="3674745" h="2596515">
                <a:moveTo>
                  <a:pt x="712343" y="2087499"/>
                </a:moveTo>
                <a:lnTo>
                  <a:pt x="704595" y="2093087"/>
                </a:lnTo>
                <a:lnTo>
                  <a:pt x="710057" y="2100834"/>
                </a:lnTo>
                <a:lnTo>
                  <a:pt x="717931" y="2095373"/>
                </a:lnTo>
                <a:lnTo>
                  <a:pt x="712343" y="2087499"/>
                </a:lnTo>
                <a:close/>
              </a:path>
              <a:path w="3674745" h="2596515">
                <a:moveTo>
                  <a:pt x="696849" y="2098548"/>
                </a:moveTo>
                <a:lnTo>
                  <a:pt x="688975" y="2104009"/>
                </a:lnTo>
                <a:lnTo>
                  <a:pt x="694563" y="2111756"/>
                </a:lnTo>
                <a:lnTo>
                  <a:pt x="702309" y="2106295"/>
                </a:lnTo>
                <a:lnTo>
                  <a:pt x="696849" y="2098548"/>
                </a:lnTo>
                <a:close/>
              </a:path>
              <a:path w="3674745" h="2596515">
                <a:moveTo>
                  <a:pt x="681227" y="2109470"/>
                </a:moveTo>
                <a:lnTo>
                  <a:pt x="673481" y="2115058"/>
                </a:lnTo>
                <a:lnTo>
                  <a:pt x="678942" y="2122805"/>
                </a:lnTo>
                <a:lnTo>
                  <a:pt x="686688" y="2117344"/>
                </a:lnTo>
                <a:lnTo>
                  <a:pt x="681227" y="2109470"/>
                </a:lnTo>
                <a:close/>
              </a:path>
              <a:path w="3674745" h="2596515">
                <a:moveTo>
                  <a:pt x="665733" y="2120519"/>
                </a:moveTo>
                <a:lnTo>
                  <a:pt x="657859" y="2125980"/>
                </a:lnTo>
                <a:lnTo>
                  <a:pt x="663448" y="2133727"/>
                </a:lnTo>
                <a:lnTo>
                  <a:pt x="671194" y="2128266"/>
                </a:lnTo>
                <a:lnTo>
                  <a:pt x="665733" y="2120519"/>
                </a:lnTo>
                <a:close/>
              </a:path>
              <a:path w="3674745" h="2596515">
                <a:moveTo>
                  <a:pt x="650113" y="2131441"/>
                </a:moveTo>
                <a:lnTo>
                  <a:pt x="642365" y="2137029"/>
                </a:lnTo>
                <a:lnTo>
                  <a:pt x="647826" y="2144776"/>
                </a:lnTo>
                <a:lnTo>
                  <a:pt x="655574" y="2139315"/>
                </a:lnTo>
                <a:lnTo>
                  <a:pt x="650113" y="2131441"/>
                </a:lnTo>
                <a:close/>
              </a:path>
              <a:path w="3674745" h="2596515">
                <a:moveTo>
                  <a:pt x="634619" y="2142490"/>
                </a:moveTo>
                <a:lnTo>
                  <a:pt x="626744" y="2147951"/>
                </a:lnTo>
                <a:lnTo>
                  <a:pt x="632332" y="2155698"/>
                </a:lnTo>
                <a:lnTo>
                  <a:pt x="640080" y="2150237"/>
                </a:lnTo>
                <a:lnTo>
                  <a:pt x="634619" y="2142490"/>
                </a:lnTo>
                <a:close/>
              </a:path>
              <a:path w="3674745" h="2596515">
                <a:moveTo>
                  <a:pt x="618998" y="2153412"/>
                </a:moveTo>
                <a:lnTo>
                  <a:pt x="611251" y="2159000"/>
                </a:lnTo>
                <a:lnTo>
                  <a:pt x="616712" y="2166747"/>
                </a:lnTo>
                <a:lnTo>
                  <a:pt x="624458" y="2161286"/>
                </a:lnTo>
                <a:lnTo>
                  <a:pt x="618998" y="2153412"/>
                </a:lnTo>
                <a:close/>
              </a:path>
              <a:path w="3674745" h="2596515">
                <a:moveTo>
                  <a:pt x="603376" y="2164461"/>
                </a:moveTo>
                <a:lnTo>
                  <a:pt x="595630" y="2169922"/>
                </a:lnTo>
                <a:lnTo>
                  <a:pt x="601090" y="2177669"/>
                </a:lnTo>
                <a:lnTo>
                  <a:pt x="608964" y="2172208"/>
                </a:lnTo>
                <a:lnTo>
                  <a:pt x="603376" y="2164461"/>
                </a:lnTo>
                <a:close/>
              </a:path>
              <a:path w="3674745" h="2596515">
                <a:moveTo>
                  <a:pt x="587882" y="2175383"/>
                </a:moveTo>
                <a:lnTo>
                  <a:pt x="580136" y="2180971"/>
                </a:lnTo>
                <a:lnTo>
                  <a:pt x="585596" y="2188718"/>
                </a:lnTo>
                <a:lnTo>
                  <a:pt x="593344" y="2183257"/>
                </a:lnTo>
                <a:lnTo>
                  <a:pt x="587882" y="2175383"/>
                </a:lnTo>
                <a:close/>
              </a:path>
              <a:path w="3674745" h="2596515">
                <a:moveTo>
                  <a:pt x="572262" y="2186432"/>
                </a:moveTo>
                <a:lnTo>
                  <a:pt x="564514" y="2191893"/>
                </a:lnTo>
                <a:lnTo>
                  <a:pt x="569976" y="2199640"/>
                </a:lnTo>
                <a:lnTo>
                  <a:pt x="577850" y="2194179"/>
                </a:lnTo>
                <a:lnTo>
                  <a:pt x="572262" y="2186432"/>
                </a:lnTo>
                <a:close/>
              </a:path>
              <a:path w="3674745" h="2596515">
                <a:moveTo>
                  <a:pt x="556768" y="2197354"/>
                </a:moveTo>
                <a:lnTo>
                  <a:pt x="549020" y="2202942"/>
                </a:lnTo>
                <a:lnTo>
                  <a:pt x="554482" y="2210689"/>
                </a:lnTo>
                <a:lnTo>
                  <a:pt x="562228" y="2205228"/>
                </a:lnTo>
                <a:lnTo>
                  <a:pt x="556768" y="2197354"/>
                </a:lnTo>
                <a:close/>
              </a:path>
              <a:path w="3674745" h="2596515">
                <a:moveTo>
                  <a:pt x="541146" y="2208403"/>
                </a:moveTo>
                <a:lnTo>
                  <a:pt x="533400" y="2213864"/>
                </a:lnTo>
                <a:lnTo>
                  <a:pt x="538861" y="2221611"/>
                </a:lnTo>
                <a:lnTo>
                  <a:pt x="546734" y="2216150"/>
                </a:lnTo>
                <a:lnTo>
                  <a:pt x="541146" y="2208403"/>
                </a:lnTo>
                <a:close/>
              </a:path>
              <a:path w="3674745" h="2596515">
                <a:moveTo>
                  <a:pt x="525652" y="2219325"/>
                </a:moveTo>
                <a:lnTo>
                  <a:pt x="517906" y="2224913"/>
                </a:lnTo>
                <a:lnTo>
                  <a:pt x="523367" y="2232660"/>
                </a:lnTo>
                <a:lnTo>
                  <a:pt x="531113" y="2227199"/>
                </a:lnTo>
                <a:lnTo>
                  <a:pt x="525652" y="2219325"/>
                </a:lnTo>
                <a:close/>
              </a:path>
              <a:path w="3674745" h="2596515">
                <a:moveTo>
                  <a:pt x="510031" y="2230374"/>
                </a:moveTo>
                <a:lnTo>
                  <a:pt x="502284" y="2235835"/>
                </a:lnTo>
                <a:lnTo>
                  <a:pt x="507745" y="2243582"/>
                </a:lnTo>
                <a:lnTo>
                  <a:pt x="515493" y="2238121"/>
                </a:lnTo>
                <a:lnTo>
                  <a:pt x="510031" y="2230374"/>
                </a:lnTo>
                <a:close/>
              </a:path>
              <a:path w="3674745" h="2596515">
                <a:moveTo>
                  <a:pt x="494538" y="2241296"/>
                </a:moveTo>
                <a:lnTo>
                  <a:pt x="486663" y="2246884"/>
                </a:lnTo>
                <a:lnTo>
                  <a:pt x="492251" y="2254631"/>
                </a:lnTo>
                <a:lnTo>
                  <a:pt x="499999" y="2249170"/>
                </a:lnTo>
                <a:lnTo>
                  <a:pt x="494538" y="2241296"/>
                </a:lnTo>
                <a:close/>
              </a:path>
              <a:path w="3674745" h="2596515">
                <a:moveTo>
                  <a:pt x="478917" y="2252345"/>
                </a:moveTo>
                <a:lnTo>
                  <a:pt x="471169" y="2257806"/>
                </a:lnTo>
                <a:lnTo>
                  <a:pt x="476631" y="2265553"/>
                </a:lnTo>
                <a:lnTo>
                  <a:pt x="484377" y="2260092"/>
                </a:lnTo>
                <a:lnTo>
                  <a:pt x="478917" y="2252345"/>
                </a:lnTo>
                <a:close/>
              </a:path>
              <a:path w="3674745" h="2596515">
                <a:moveTo>
                  <a:pt x="463423" y="2263267"/>
                </a:moveTo>
                <a:lnTo>
                  <a:pt x="455549" y="2268855"/>
                </a:lnTo>
                <a:lnTo>
                  <a:pt x="461137" y="2276602"/>
                </a:lnTo>
                <a:lnTo>
                  <a:pt x="468883" y="2271141"/>
                </a:lnTo>
                <a:lnTo>
                  <a:pt x="463423" y="2263267"/>
                </a:lnTo>
                <a:close/>
              </a:path>
              <a:path w="3674745" h="2596515">
                <a:moveTo>
                  <a:pt x="447801" y="2274316"/>
                </a:moveTo>
                <a:lnTo>
                  <a:pt x="440055" y="2279777"/>
                </a:lnTo>
                <a:lnTo>
                  <a:pt x="445515" y="2287524"/>
                </a:lnTo>
                <a:lnTo>
                  <a:pt x="453263" y="2282063"/>
                </a:lnTo>
                <a:lnTo>
                  <a:pt x="447801" y="2274316"/>
                </a:lnTo>
                <a:close/>
              </a:path>
              <a:path w="3674745" h="2596515">
                <a:moveTo>
                  <a:pt x="432307" y="2285238"/>
                </a:moveTo>
                <a:lnTo>
                  <a:pt x="424433" y="2290826"/>
                </a:lnTo>
                <a:lnTo>
                  <a:pt x="430021" y="2298573"/>
                </a:lnTo>
                <a:lnTo>
                  <a:pt x="437769" y="2293112"/>
                </a:lnTo>
                <a:lnTo>
                  <a:pt x="432307" y="2285238"/>
                </a:lnTo>
                <a:close/>
              </a:path>
              <a:path w="3674745" h="2596515">
                <a:moveTo>
                  <a:pt x="416687" y="2296287"/>
                </a:moveTo>
                <a:lnTo>
                  <a:pt x="408939" y="2301748"/>
                </a:lnTo>
                <a:lnTo>
                  <a:pt x="414400" y="2309622"/>
                </a:lnTo>
                <a:lnTo>
                  <a:pt x="422148" y="2304034"/>
                </a:lnTo>
                <a:lnTo>
                  <a:pt x="416687" y="2296287"/>
                </a:lnTo>
                <a:close/>
              </a:path>
              <a:path w="3674745" h="2596515">
                <a:moveTo>
                  <a:pt x="401065" y="2307209"/>
                </a:moveTo>
                <a:lnTo>
                  <a:pt x="393319" y="2312797"/>
                </a:lnTo>
                <a:lnTo>
                  <a:pt x="398780" y="2320544"/>
                </a:lnTo>
                <a:lnTo>
                  <a:pt x="406653" y="2315083"/>
                </a:lnTo>
                <a:lnTo>
                  <a:pt x="401065" y="2307209"/>
                </a:lnTo>
                <a:close/>
              </a:path>
              <a:path w="3674745" h="2596515">
                <a:moveTo>
                  <a:pt x="385571" y="2318258"/>
                </a:moveTo>
                <a:lnTo>
                  <a:pt x="377825" y="2323719"/>
                </a:lnTo>
                <a:lnTo>
                  <a:pt x="383286" y="2331593"/>
                </a:lnTo>
                <a:lnTo>
                  <a:pt x="391032" y="2326005"/>
                </a:lnTo>
                <a:lnTo>
                  <a:pt x="385571" y="2318258"/>
                </a:lnTo>
                <a:close/>
              </a:path>
              <a:path w="3674745" h="2596515">
                <a:moveTo>
                  <a:pt x="369950" y="2329307"/>
                </a:moveTo>
                <a:lnTo>
                  <a:pt x="362203" y="2334768"/>
                </a:lnTo>
                <a:lnTo>
                  <a:pt x="367664" y="2342515"/>
                </a:lnTo>
                <a:lnTo>
                  <a:pt x="375538" y="2337054"/>
                </a:lnTo>
                <a:lnTo>
                  <a:pt x="369950" y="2329307"/>
                </a:lnTo>
                <a:close/>
              </a:path>
              <a:path w="3674745" h="2596515">
                <a:moveTo>
                  <a:pt x="354456" y="2340229"/>
                </a:moveTo>
                <a:lnTo>
                  <a:pt x="346709" y="2345690"/>
                </a:lnTo>
                <a:lnTo>
                  <a:pt x="352170" y="2353564"/>
                </a:lnTo>
                <a:lnTo>
                  <a:pt x="359918" y="2347976"/>
                </a:lnTo>
                <a:lnTo>
                  <a:pt x="354456" y="2340229"/>
                </a:lnTo>
                <a:close/>
              </a:path>
              <a:path w="3674745" h="2596515">
                <a:moveTo>
                  <a:pt x="338836" y="2351278"/>
                </a:moveTo>
                <a:lnTo>
                  <a:pt x="331088" y="2356739"/>
                </a:lnTo>
                <a:lnTo>
                  <a:pt x="336550" y="2364486"/>
                </a:lnTo>
                <a:lnTo>
                  <a:pt x="344424" y="2359025"/>
                </a:lnTo>
                <a:lnTo>
                  <a:pt x="338836" y="2351278"/>
                </a:lnTo>
                <a:close/>
              </a:path>
              <a:path w="3674745" h="2596515">
                <a:moveTo>
                  <a:pt x="323342" y="2362200"/>
                </a:moveTo>
                <a:lnTo>
                  <a:pt x="315468" y="2367661"/>
                </a:lnTo>
                <a:lnTo>
                  <a:pt x="321056" y="2375535"/>
                </a:lnTo>
                <a:lnTo>
                  <a:pt x="328802" y="2369947"/>
                </a:lnTo>
                <a:lnTo>
                  <a:pt x="323342" y="2362200"/>
                </a:lnTo>
                <a:close/>
              </a:path>
              <a:path w="3674745" h="2596515">
                <a:moveTo>
                  <a:pt x="307720" y="2373249"/>
                </a:moveTo>
                <a:lnTo>
                  <a:pt x="299974" y="2378710"/>
                </a:lnTo>
                <a:lnTo>
                  <a:pt x="305434" y="2386457"/>
                </a:lnTo>
                <a:lnTo>
                  <a:pt x="313181" y="2380996"/>
                </a:lnTo>
                <a:lnTo>
                  <a:pt x="307720" y="2373249"/>
                </a:lnTo>
                <a:close/>
              </a:path>
              <a:path w="3674745" h="2596515">
                <a:moveTo>
                  <a:pt x="292226" y="2384171"/>
                </a:moveTo>
                <a:lnTo>
                  <a:pt x="284353" y="2389632"/>
                </a:lnTo>
                <a:lnTo>
                  <a:pt x="289941" y="2397506"/>
                </a:lnTo>
                <a:lnTo>
                  <a:pt x="297688" y="2391918"/>
                </a:lnTo>
                <a:lnTo>
                  <a:pt x="292226" y="2384171"/>
                </a:lnTo>
                <a:close/>
              </a:path>
              <a:path w="3674745" h="2596515">
                <a:moveTo>
                  <a:pt x="276606" y="2395220"/>
                </a:moveTo>
                <a:lnTo>
                  <a:pt x="268859" y="2400681"/>
                </a:lnTo>
                <a:lnTo>
                  <a:pt x="274319" y="2408428"/>
                </a:lnTo>
                <a:lnTo>
                  <a:pt x="282066" y="2402967"/>
                </a:lnTo>
                <a:lnTo>
                  <a:pt x="276606" y="2395220"/>
                </a:lnTo>
                <a:close/>
              </a:path>
              <a:path w="3674745" h="2596515">
                <a:moveTo>
                  <a:pt x="261112" y="2406142"/>
                </a:moveTo>
                <a:lnTo>
                  <a:pt x="253237" y="2411603"/>
                </a:lnTo>
                <a:lnTo>
                  <a:pt x="258825" y="2419477"/>
                </a:lnTo>
                <a:lnTo>
                  <a:pt x="266572" y="2413889"/>
                </a:lnTo>
                <a:lnTo>
                  <a:pt x="261112" y="2406142"/>
                </a:lnTo>
                <a:close/>
              </a:path>
              <a:path w="3674745" h="2596515">
                <a:moveTo>
                  <a:pt x="245490" y="2417191"/>
                </a:moveTo>
                <a:lnTo>
                  <a:pt x="237744" y="2422652"/>
                </a:lnTo>
                <a:lnTo>
                  <a:pt x="243204" y="2430399"/>
                </a:lnTo>
                <a:lnTo>
                  <a:pt x="250951" y="2424938"/>
                </a:lnTo>
                <a:lnTo>
                  <a:pt x="245490" y="2417191"/>
                </a:lnTo>
                <a:close/>
              </a:path>
              <a:path w="3674745" h="2596515">
                <a:moveTo>
                  <a:pt x="229997" y="2428113"/>
                </a:moveTo>
                <a:lnTo>
                  <a:pt x="222122" y="2433574"/>
                </a:lnTo>
                <a:lnTo>
                  <a:pt x="227710" y="2441448"/>
                </a:lnTo>
                <a:lnTo>
                  <a:pt x="235457" y="2435860"/>
                </a:lnTo>
                <a:lnTo>
                  <a:pt x="229997" y="2428113"/>
                </a:lnTo>
                <a:close/>
              </a:path>
              <a:path w="3674745" h="2596515">
                <a:moveTo>
                  <a:pt x="214375" y="2439162"/>
                </a:moveTo>
                <a:lnTo>
                  <a:pt x="206628" y="2444623"/>
                </a:lnTo>
                <a:lnTo>
                  <a:pt x="212089" y="2452370"/>
                </a:lnTo>
                <a:lnTo>
                  <a:pt x="219837" y="2446909"/>
                </a:lnTo>
                <a:lnTo>
                  <a:pt x="214375" y="2439162"/>
                </a:lnTo>
                <a:close/>
              </a:path>
              <a:path w="3674745" h="2596515">
                <a:moveTo>
                  <a:pt x="198754" y="2450084"/>
                </a:moveTo>
                <a:lnTo>
                  <a:pt x="191007" y="2455545"/>
                </a:lnTo>
                <a:lnTo>
                  <a:pt x="196469" y="2463419"/>
                </a:lnTo>
                <a:lnTo>
                  <a:pt x="204342" y="2457831"/>
                </a:lnTo>
                <a:lnTo>
                  <a:pt x="198754" y="2450084"/>
                </a:lnTo>
                <a:close/>
              </a:path>
              <a:path w="3674745" h="2596515">
                <a:moveTo>
                  <a:pt x="183260" y="2461133"/>
                </a:moveTo>
                <a:lnTo>
                  <a:pt x="175513" y="2466594"/>
                </a:lnTo>
                <a:lnTo>
                  <a:pt x="180975" y="2474341"/>
                </a:lnTo>
                <a:lnTo>
                  <a:pt x="188722" y="2468880"/>
                </a:lnTo>
                <a:lnTo>
                  <a:pt x="183260" y="2461133"/>
                </a:lnTo>
                <a:close/>
              </a:path>
              <a:path w="3674745" h="2596515">
                <a:moveTo>
                  <a:pt x="167639" y="2472055"/>
                </a:moveTo>
                <a:lnTo>
                  <a:pt x="159892" y="2477516"/>
                </a:lnTo>
                <a:lnTo>
                  <a:pt x="165353" y="2485390"/>
                </a:lnTo>
                <a:lnTo>
                  <a:pt x="173228" y="2479802"/>
                </a:lnTo>
                <a:lnTo>
                  <a:pt x="167639" y="2472055"/>
                </a:lnTo>
                <a:close/>
              </a:path>
              <a:path w="3674745" h="2596515">
                <a:moveTo>
                  <a:pt x="152145" y="2483104"/>
                </a:moveTo>
                <a:lnTo>
                  <a:pt x="144398" y="2488565"/>
                </a:lnTo>
                <a:lnTo>
                  <a:pt x="149859" y="2496312"/>
                </a:lnTo>
                <a:lnTo>
                  <a:pt x="157606" y="2490851"/>
                </a:lnTo>
                <a:lnTo>
                  <a:pt x="152145" y="2483104"/>
                </a:lnTo>
                <a:close/>
              </a:path>
              <a:path w="3674745" h="2596515">
                <a:moveTo>
                  <a:pt x="136525" y="2494026"/>
                </a:moveTo>
                <a:lnTo>
                  <a:pt x="128778" y="2499614"/>
                </a:lnTo>
                <a:lnTo>
                  <a:pt x="134238" y="2507361"/>
                </a:lnTo>
                <a:lnTo>
                  <a:pt x="142112" y="2501900"/>
                </a:lnTo>
                <a:lnTo>
                  <a:pt x="136525" y="2494026"/>
                </a:lnTo>
                <a:close/>
              </a:path>
              <a:path w="3674745" h="2596515">
                <a:moveTo>
                  <a:pt x="121031" y="2505075"/>
                </a:moveTo>
                <a:lnTo>
                  <a:pt x="113156" y="2510536"/>
                </a:lnTo>
                <a:lnTo>
                  <a:pt x="118744" y="2518283"/>
                </a:lnTo>
                <a:lnTo>
                  <a:pt x="126491" y="2512822"/>
                </a:lnTo>
                <a:lnTo>
                  <a:pt x="121031" y="2505075"/>
                </a:lnTo>
                <a:close/>
              </a:path>
              <a:path w="3674745" h="2596515">
                <a:moveTo>
                  <a:pt x="105409" y="2515997"/>
                </a:moveTo>
                <a:lnTo>
                  <a:pt x="97662" y="2521585"/>
                </a:lnTo>
                <a:lnTo>
                  <a:pt x="103123" y="2529332"/>
                </a:lnTo>
                <a:lnTo>
                  <a:pt x="110870" y="2523871"/>
                </a:lnTo>
                <a:lnTo>
                  <a:pt x="105409" y="2515997"/>
                </a:lnTo>
                <a:close/>
              </a:path>
              <a:path w="3674745" h="2596515">
                <a:moveTo>
                  <a:pt x="40385" y="2521204"/>
                </a:moveTo>
                <a:lnTo>
                  <a:pt x="0" y="2596261"/>
                </a:lnTo>
                <a:lnTo>
                  <a:pt x="84328" y="2583434"/>
                </a:lnTo>
                <a:lnTo>
                  <a:pt x="69351" y="2562225"/>
                </a:lnTo>
                <a:lnTo>
                  <a:pt x="56514" y="2562225"/>
                </a:lnTo>
                <a:lnTo>
                  <a:pt x="50926" y="2554478"/>
                </a:lnTo>
                <a:lnTo>
                  <a:pt x="58800" y="2549017"/>
                </a:lnTo>
                <a:lnTo>
                  <a:pt x="60025" y="2549017"/>
                </a:lnTo>
                <a:lnTo>
                  <a:pt x="40385" y="2521204"/>
                </a:lnTo>
                <a:close/>
              </a:path>
              <a:path w="3674745" h="2596515">
                <a:moveTo>
                  <a:pt x="58800" y="2549017"/>
                </a:moveTo>
                <a:lnTo>
                  <a:pt x="50926" y="2554478"/>
                </a:lnTo>
                <a:lnTo>
                  <a:pt x="56514" y="2562225"/>
                </a:lnTo>
                <a:lnTo>
                  <a:pt x="64262" y="2556764"/>
                </a:lnTo>
                <a:lnTo>
                  <a:pt x="58800" y="2549017"/>
                </a:lnTo>
                <a:close/>
              </a:path>
              <a:path w="3674745" h="2596515">
                <a:moveTo>
                  <a:pt x="60025" y="2549017"/>
                </a:moveTo>
                <a:lnTo>
                  <a:pt x="58800" y="2549017"/>
                </a:lnTo>
                <a:lnTo>
                  <a:pt x="64262" y="2556764"/>
                </a:lnTo>
                <a:lnTo>
                  <a:pt x="56514" y="2562225"/>
                </a:lnTo>
                <a:lnTo>
                  <a:pt x="69351" y="2562225"/>
                </a:lnTo>
                <a:lnTo>
                  <a:pt x="60025" y="2549017"/>
                </a:lnTo>
                <a:close/>
              </a:path>
              <a:path w="3674745" h="2596515">
                <a:moveTo>
                  <a:pt x="74294" y="2537968"/>
                </a:moveTo>
                <a:lnTo>
                  <a:pt x="66547" y="2543556"/>
                </a:lnTo>
                <a:lnTo>
                  <a:pt x="72009" y="2551303"/>
                </a:lnTo>
                <a:lnTo>
                  <a:pt x="79756" y="2545842"/>
                </a:lnTo>
                <a:lnTo>
                  <a:pt x="74294" y="2537968"/>
                </a:lnTo>
                <a:close/>
              </a:path>
              <a:path w="3674745" h="2596515">
                <a:moveTo>
                  <a:pt x="89915" y="2527046"/>
                </a:moveTo>
                <a:lnTo>
                  <a:pt x="82041" y="2532507"/>
                </a:lnTo>
                <a:lnTo>
                  <a:pt x="87629" y="2540254"/>
                </a:lnTo>
                <a:lnTo>
                  <a:pt x="95376" y="2534793"/>
                </a:lnTo>
                <a:lnTo>
                  <a:pt x="89915" y="25270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71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199199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Macchina di </a:t>
            </a:r>
            <a:r>
              <a:rPr dirty="0"/>
              <a:t>Von </a:t>
            </a:r>
            <a:r>
              <a:rPr spc="-5" dirty="0"/>
              <a:t>Neuman:  </a:t>
            </a:r>
            <a:r>
              <a:rPr dirty="0"/>
              <a:t>Dispositivi </a:t>
            </a:r>
            <a:r>
              <a:rPr spc="-5" dirty="0"/>
              <a:t>di</a:t>
            </a:r>
            <a:r>
              <a:rPr spc="-10" dirty="0"/>
              <a:t> </a:t>
            </a:r>
            <a:r>
              <a:rPr dirty="0"/>
              <a:t>I/O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71550" y="1916112"/>
            <a:ext cx="7040626" cy="381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80126" y="2854325"/>
            <a:ext cx="1224280" cy="1295400"/>
          </a:xfrm>
          <a:custGeom>
            <a:avLst/>
            <a:gdLst/>
            <a:ahLst/>
            <a:cxnLst/>
            <a:rect l="l" t="t" r="r" b="b"/>
            <a:pathLst>
              <a:path w="1224279" h="1295400">
                <a:moveTo>
                  <a:pt x="0" y="647700"/>
                </a:moveTo>
                <a:lnTo>
                  <a:pt x="1678" y="599355"/>
                </a:lnTo>
                <a:lnTo>
                  <a:pt x="6634" y="551977"/>
                </a:lnTo>
                <a:lnTo>
                  <a:pt x="14749" y="505690"/>
                </a:lnTo>
                <a:lnTo>
                  <a:pt x="25905" y="460619"/>
                </a:lnTo>
                <a:lnTo>
                  <a:pt x="39984" y="416889"/>
                </a:lnTo>
                <a:lnTo>
                  <a:pt x="56868" y="374626"/>
                </a:lnTo>
                <a:lnTo>
                  <a:pt x="76438" y="333955"/>
                </a:lnTo>
                <a:lnTo>
                  <a:pt x="98575" y="295001"/>
                </a:lnTo>
                <a:lnTo>
                  <a:pt x="123162" y="257888"/>
                </a:lnTo>
                <a:lnTo>
                  <a:pt x="150081" y="222743"/>
                </a:lnTo>
                <a:lnTo>
                  <a:pt x="179212" y="189690"/>
                </a:lnTo>
                <a:lnTo>
                  <a:pt x="210439" y="158854"/>
                </a:lnTo>
                <a:lnTo>
                  <a:pt x="243641" y="130362"/>
                </a:lnTo>
                <a:lnTo>
                  <a:pt x="278702" y="104337"/>
                </a:lnTo>
                <a:lnTo>
                  <a:pt x="315503" y="80905"/>
                </a:lnTo>
                <a:lnTo>
                  <a:pt x="353925" y="60191"/>
                </a:lnTo>
                <a:lnTo>
                  <a:pt x="393850" y="42321"/>
                </a:lnTo>
                <a:lnTo>
                  <a:pt x="435160" y="27419"/>
                </a:lnTo>
                <a:lnTo>
                  <a:pt x="477737" y="15611"/>
                </a:lnTo>
                <a:lnTo>
                  <a:pt x="521463" y="7021"/>
                </a:lnTo>
                <a:lnTo>
                  <a:pt x="566218" y="1776"/>
                </a:lnTo>
                <a:lnTo>
                  <a:pt x="611886" y="0"/>
                </a:lnTo>
                <a:lnTo>
                  <a:pt x="657569" y="1776"/>
                </a:lnTo>
                <a:lnTo>
                  <a:pt x="702340" y="7021"/>
                </a:lnTo>
                <a:lnTo>
                  <a:pt x="746079" y="15611"/>
                </a:lnTo>
                <a:lnTo>
                  <a:pt x="788668" y="27419"/>
                </a:lnTo>
                <a:lnTo>
                  <a:pt x="829989" y="42321"/>
                </a:lnTo>
                <a:lnTo>
                  <a:pt x="869924" y="60191"/>
                </a:lnTo>
                <a:lnTo>
                  <a:pt x="908355" y="80905"/>
                </a:lnTo>
                <a:lnTo>
                  <a:pt x="945163" y="104337"/>
                </a:lnTo>
                <a:lnTo>
                  <a:pt x="980231" y="130362"/>
                </a:lnTo>
                <a:lnTo>
                  <a:pt x="1013439" y="158854"/>
                </a:lnTo>
                <a:lnTo>
                  <a:pt x="1044670" y="189690"/>
                </a:lnTo>
                <a:lnTo>
                  <a:pt x="1073805" y="222743"/>
                </a:lnTo>
                <a:lnTo>
                  <a:pt x="1100727" y="257888"/>
                </a:lnTo>
                <a:lnTo>
                  <a:pt x="1125317" y="295001"/>
                </a:lnTo>
                <a:lnTo>
                  <a:pt x="1147456" y="333955"/>
                </a:lnTo>
                <a:lnTo>
                  <a:pt x="1167028" y="374626"/>
                </a:lnTo>
                <a:lnTo>
                  <a:pt x="1183912" y="416889"/>
                </a:lnTo>
                <a:lnTo>
                  <a:pt x="1197992" y="460619"/>
                </a:lnTo>
                <a:lnTo>
                  <a:pt x="1209149" y="505690"/>
                </a:lnTo>
                <a:lnTo>
                  <a:pt x="1217264" y="551977"/>
                </a:lnTo>
                <a:lnTo>
                  <a:pt x="1222220" y="599355"/>
                </a:lnTo>
                <a:lnTo>
                  <a:pt x="1223899" y="647700"/>
                </a:lnTo>
                <a:lnTo>
                  <a:pt x="1222220" y="696044"/>
                </a:lnTo>
                <a:lnTo>
                  <a:pt x="1217264" y="743422"/>
                </a:lnTo>
                <a:lnTo>
                  <a:pt x="1209149" y="789709"/>
                </a:lnTo>
                <a:lnTo>
                  <a:pt x="1197992" y="834780"/>
                </a:lnTo>
                <a:lnTo>
                  <a:pt x="1183912" y="878510"/>
                </a:lnTo>
                <a:lnTo>
                  <a:pt x="1167028" y="920773"/>
                </a:lnTo>
                <a:lnTo>
                  <a:pt x="1147456" y="961444"/>
                </a:lnTo>
                <a:lnTo>
                  <a:pt x="1125317" y="1000398"/>
                </a:lnTo>
                <a:lnTo>
                  <a:pt x="1100727" y="1037511"/>
                </a:lnTo>
                <a:lnTo>
                  <a:pt x="1073805" y="1072656"/>
                </a:lnTo>
                <a:lnTo>
                  <a:pt x="1044670" y="1105709"/>
                </a:lnTo>
                <a:lnTo>
                  <a:pt x="1013439" y="1136545"/>
                </a:lnTo>
                <a:lnTo>
                  <a:pt x="980231" y="1165037"/>
                </a:lnTo>
                <a:lnTo>
                  <a:pt x="945163" y="1191062"/>
                </a:lnTo>
                <a:lnTo>
                  <a:pt x="908355" y="1214494"/>
                </a:lnTo>
                <a:lnTo>
                  <a:pt x="869924" y="1235208"/>
                </a:lnTo>
                <a:lnTo>
                  <a:pt x="829989" y="1253078"/>
                </a:lnTo>
                <a:lnTo>
                  <a:pt x="788668" y="1267980"/>
                </a:lnTo>
                <a:lnTo>
                  <a:pt x="746079" y="1279788"/>
                </a:lnTo>
                <a:lnTo>
                  <a:pt x="702340" y="1288378"/>
                </a:lnTo>
                <a:lnTo>
                  <a:pt x="657569" y="1293623"/>
                </a:lnTo>
                <a:lnTo>
                  <a:pt x="611886" y="1295400"/>
                </a:lnTo>
                <a:lnTo>
                  <a:pt x="566218" y="1293623"/>
                </a:lnTo>
                <a:lnTo>
                  <a:pt x="521463" y="1288378"/>
                </a:lnTo>
                <a:lnTo>
                  <a:pt x="477737" y="1279788"/>
                </a:lnTo>
                <a:lnTo>
                  <a:pt x="435160" y="1267980"/>
                </a:lnTo>
                <a:lnTo>
                  <a:pt x="393850" y="1253078"/>
                </a:lnTo>
                <a:lnTo>
                  <a:pt x="353925" y="1235208"/>
                </a:lnTo>
                <a:lnTo>
                  <a:pt x="315503" y="1214494"/>
                </a:lnTo>
                <a:lnTo>
                  <a:pt x="278702" y="1191062"/>
                </a:lnTo>
                <a:lnTo>
                  <a:pt x="243641" y="1165037"/>
                </a:lnTo>
                <a:lnTo>
                  <a:pt x="210439" y="1136545"/>
                </a:lnTo>
                <a:lnTo>
                  <a:pt x="179212" y="1105709"/>
                </a:lnTo>
                <a:lnTo>
                  <a:pt x="150081" y="1072656"/>
                </a:lnTo>
                <a:lnTo>
                  <a:pt x="123162" y="1037511"/>
                </a:lnTo>
                <a:lnTo>
                  <a:pt x="98575" y="1000398"/>
                </a:lnTo>
                <a:lnTo>
                  <a:pt x="76438" y="961444"/>
                </a:lnTo>
                <a:lnTo>
                  <a:pt x="56868" y="920773"/>
                </a:lnTo>
                <a:lnTo>
                  <a:pt x="39984" y="878510"/>
                </a:lnTo>
                <a:lnTo>
                  <a:pt x="25905" y="834780"/>
                </a:lnTo>
                <a:lnTo>
                  <a:pt x="14749" y="789709"/>
                </a:lnTo>
                <a:lnTo>
                  <a:pt x="6634" y="743422"/>
                </a:lnTo>
                <a:lnTo>
                  <a:pt x="1678" y="696044"/>
                </a:lnTo>
                <a:lnTo>
                  <a:pt x="0" y="6477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Dispositivi di I/O</a:t>
            </a:r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8667" y="1688592"/>
            <a:ext cx="112775" cy="22707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75917" y="1932432"/>
            <a:ext cx="112775" cy="22707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75917" y="2176526"/>
            <a:ext cx="112775" cy="22707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8667" y="2664205"/>
            <a:ext cx="112775" cy="22707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75917" y="2908045"/>
            <a:ext cx="112775" cy="22707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75917" y="3151885"/>
            <a:ext cx="112775" cy="22707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75917" y="3396107"/>
            <a:ext cx="112775" cy="227076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8667" y="4093717"/>
            <a:ext cx="112775" cy="22707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33372" y="4825238"/>
            <a:ext cx="112775" cy="22707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33372" y="5069154"/>
            <a:ext cx="112775" cy="22738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48867" y="1654555"/>
            <a:ext cx="7359650" cy="4859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4817110" indent="-17272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Principali dispositivi di </a:t>
            </a:r>
            <a:r>
              <a:rPr sz="1600" spc="-10" dirty="0">
                <a:latin typeface="Arial"/>
                <a:cs typeface="Arial"/>
              </a:rPr>
              <a:t>input:  </a:t>
            </a:r>
            <a:r>
              <a:rPr sz="1600" spc="-5" dirty="0">
                <a:latin typeface="Arial"/>
                <a:cs typeface="Arial"/>
              </a:rPr>
              <a:t>tastiera</a:t>
            </a:r>
            <a:endParaRPr sz="160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mouse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84785" marR="4693920" indent="-17272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Principali dispositivi di </a:t>
            </a:r>
            <a:r>
              <a:rPr sz="1600" spc="-10" dirty="0">
                <a:latin typeface="Arial"/>
                <a:cs typeface="Arial"/>
              </a:rPr>
              <a:t>output:  </a:t>
            </a:r>
            <a:r>
              <a:rPr sz="1600" spc="-5" dirty="0">
                <a:latin typeface="Arial"/>
                <a:cs typeface="Arial"/>
              </a:rPr>
              <a:t>monitor</a:t>
            </a:r>
            <a:endParaRPr sz="1600">
              <a:latin typeface="Arial"/>
              <a:cs typeface="Arial"/>
            </a:endParaRPr>
          </a:p>
          <a:p>
            <a:pPr marL="184785" marR="572135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stampante  casse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acustiche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Collegamenti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tramite:</a:t>
            </a:r>
            <a:endParaRPr sz="1600">
              <a:latin typeface="Arial"/>
              <a:cs typeface="Arial"/>
            </a:endParaRPr>
          </a:p>
          <a:p>
            <a:pPr marL="469900" indent="-342900">
              <a:lnSpc>
                <a:spcPct val="100000"/>
              </a:lnSpc>
              <a:buClr>
                <a:srgbClr val="009999"/>
              </a:buClr>
              <a:buAutoNum type="arabicPeriod"/>
              <a:tabLst>
                <a:tab pos="469265" algn="l"/>
                <a:tab pos="470534" algn="l"/>
              </a:tabLst>
            </a:pPr>
            <a:r>
              <a:rPr sz="1600" spc="-10" dirty="0">
                <a:latin typeface="Arial"/>
                <a:cs typeface="Arial"/>
              </a:rPr>
              <a:t>porte </a:t>
            </a:r>
            <a:r>
              <a:rPr sz="1600" spc="-5" dirty="0">
                <a:latin typeface="Arial"/>
                <a:cs typeface="Arial"/>
              </a:rPr>
              <a:t>di comunicazione (tastiera 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mouse),</a:t>
            </a:r>
            <a:endParaRPr sz="1600">
              <a:latin typeface="Arial"/>
              <a:cs typeface="Arial"/>
            </a:endParaRPr>
          </a:p>
          <a:p>
            <a:pPr marL="469265" marR="3700779" indent="-469265">
              <a:lnSpc>
                <a:spcPct val="100000"/>
              </a:lnSpc>
              <a:buClr>
                <a:srgbClr val="009999"/>
              </a:buClr>
              <a:buAutoNum type="arabicPeriod"/>
              <a:tabLst>
                <a:tab pos="469265" algn="l"/>
                <a:tab pos="470534" algn="l"/>
              </a:tabLst>
            </a:pPr>
            <a:r>
              <a:rPr sz="1600" spc="-5" dirty="0">
                <a:latin typeface="Arial"/>
                <a:cs typeface="Arial"/>
              </a:rPr>
              <a:t>schede </a:t>
            </a:r>
            <a:r>
              <a:rPr sz="1600" spc="-10" dirty="0">
                <a:latin typeface="Arial"/>
                <a:cs typeface="Arial"/>
              </a:rPr>
              <a:t>montate </a:t>
            </a:r>
            <a:r>
              <a:rPr sz="1600" spc="-5" dirty="0">
                <a:latin typeface="Arial"/>
                <a:cs typeface="Arial"/>
              </a:rPr>
              <a:t>sulla motherboard.  Monitor - scheda </a:t>
            </a:r>
            <a:r>
              <a:rPr sz="1600" spc="-10" dirty="0">
                <a:latin typeface="Arial"/>
                <a:cs typeface="Arial"/>
              </a:rPr>
              <a:t>video,  </a:t>
            </a:r>
            <a:r>
              <a:rPr sz="1600" spc="-5" dirty="0">
                <a:latin typeface="Arial"/>
                <a:cs typeface="Arial"/>
              </a:rPr>
              <a:t>Casse - scheda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audio.</a:t>
            </a:r>
            <a:endParaRPr sz="1600">
              <a:latin typeface="Arial"/>
              <a:cs typeface="Arial"/>
            </a:endParaRPr>
          </a:p>
          <a:p>
            <a:pPr marL="927100" marR="17272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Arial"/>
                <a:cs typeface="Arial"/>
              </a:rPr>
              <a:t>NB: </a:t>
            </a:r>
            <a:r>
              <a:rPr sz="1600" spc="-5" dirty="0">
                <a:latin typeface="Arial"/>
                <a:cs typeface="Arial"/>
              </a:rPr>
              <a:t>queste </a:t>
            </a:r>
            <a:r>
              <a:rPr sz="1600" spc="-10" dirty="0">
                <a:latin typeface="Arial"/>
                <a:cs typeface="Arial"/>
              </a:rPr>
              <a:t>due </a:t>
            </a:r>
            <a:r>
              <a:rPr sz="1600" spc="-5" dirty="0">
                <a:latin typeface="Arial"/>
                <a:cs typeface="Arial"/>
              </a:rPr>
              <a:t>schede possono anche essere </a:t>
            </a:r>
            <a:r>
              <a:rPr sz="1600" spc="-10" dirty="0">
                <a:latin typeface="Arial"/>
                <a:cs typeface="Arial"/>
              </a:rPr>
              <a:t>integrate </a:t>
            </a:r>
            <a:r>
              <a:rPr sz="1600" spc="-5" dirty="0">
                <a:latin typeface="Arial"/>
                <a:cs typeface="Arial"/>
              </a:rPr>
              <a:t>nella </a:t>
            </a:r>
            <a:r>
              <a:rPr sz="1600" spc="-10" dirty="0">
                <a:latin typeface="Arial"/>
                <a:cs typeface="Arial"/>
              </a:rPr>
              <a:t>scheda  </a:t>
            </a:r>
            <a:r>
              <a:rPr sz="1600" spc="-5" dirty="0">
                <a:latin typeface="Arial"/>
                <a:cs typeface="Arial"/>
              </a:rPr>
              <a:t>madre.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585"/>
              </a:spcBef>
            </a:pPr>
            <a:r>
              <a:rPr sz="1400" spc="-5" dirty="0">
                <a:latin typeface="Arial"/>
                <a:cs typeface="Arial"/>
              </a:rPr>
              <a:t>72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1050" y="1700212"/>
            <a:ext cx="4560951" cy="436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272732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Modello di </a:t>
            </a:r>
            <a:r>
              <a:rPr dirty="0"/>
              <a:t>un generico  modulo </a:t>
            </a:r>
            <a:r>
              <a:rPr spc="-5" dirty="0"/>
              <a:t>di</a:t>
            </a:r>
            <a:r>
              <a:rPr spc="-25" dirty="0"/>
              <a:t> </a:t>
            </a:r>
            <a:r>
              <a:rPr dirty="0"/>
              <a:t>I/O</a:t>
            </a:r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518" y="1524420"/>
            <a:ext cx="5718810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Programmato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Interrupt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driven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Direct </a:t>
            </a:r>
            <a:r>
              <a:rPr sz="3200" spc="-5" dirty="0">
                <a:latin typeface="Arial"/>
                <a:cs typeface="Arial"/>
              </a:rPr>
              <a:t>Memory </a:t>
            </a:r>
            <a:r>
              <a:rPr sz="3200" dirty="0">
                <a:latin typeface="Arial"/>
                <a:cs typeface="Arial"/>
              </a:rPr>
              <a:t>Access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(DMA)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Tecniche </a:t>
            </a:r>
            <a:r>
              <a:rPr dirty="0"/>
              <a:t>di</a:t>
            </a:r>
            <a:r>
              <a:rPr spc="-20" dirty="0"/>
              <a:t> </a:t>
            </a:r>
            <a:r>
              <a:rPr dirty="0"/>
              <a:t>I/O</a:t>
            </a:r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8225" y="1531936"/>
            <a:ext cx="7278751" cy="5210175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Tecniche </a:t>
            </a:r>
            <a:r>
              <a:rPr dirty="0"/>
              <a:t>di</a:t>
            </a:r>
            <a:r>
              <a:rPr spc="-20" dirty="0"/>
              <a:t> </a:t>
            </a:r>
            <a:r>
              <a:rPr dirty="0"/>
              <a:t>I/O</a:t>
            </a:r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240" y="1454833"/>
            <a:ext cx="5900420" cy="189357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4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CPU ha controllo diretto sul dispositivo di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I/O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90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Sensing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status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90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Read/write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commands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84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Transferring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2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CPU attende </a:t>
            </a:r>
            <a:r>
              <a:rPr sz="1800" dirty="0">
                <a:latin typeface="Arial"/>
                <a:cs typeface="Arial"/>
              </a:rPr>
              <a:t>che </a:t>
            </a:r>
            <a:r>
              <a:rPr sz="1800" spc="-5" dirty="0">
                <a:latin typeface="Arial"/>
                <a:cs typeface="Arial"/>
              </a:rPr>
              <a:t>il modulo di </a:t>
            </a:r>
            <a:r>
              <a:rPr sz="1800" dirty="0">
                <a:latin typeface="Arial"/>
                <a:cs typeface="Arial"/>
              </a:rPr>
              <a:t>I/O </a:t>
            </a:r>
            <a:r>
              <a:rPr sz="1800" spc="-5" dirty="0">
                <a:latin typeface="Arial"/>
                <a:cs typeface="Arial"/>
              </a:rPr>
              <a:t>completi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l’operazione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Wastes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CPU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I/O</a:t>
            </a:r>
            <a:r>
              <a:rPr spc="-20" dirty="0"/>
              <a:t> </a:t>
            </a:r>
            <a:r>
              <a:rPr spc="-5" dirty="0"/>
              <a:t>Programmato</a:t>
            </a:r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3573462"/>
            <a:ext cx="719455" cy="1008380"/>
          </a:xfrm>
          <a:custGeom>
            <a:avLst/>
            <a:gdLst/>
            <a:ahLst/>
            <a:cxnLst/>
            <a:rect l="l" t="t" r="r" b="b"/>
            <a:pathLst>
              <a:path w="719455" h="1008379">
                <a:moveTo>
                  <a:pt x="0" y="1008062"/>
                </a:moveTo>
                <a:lnTo>
                  <a:pt x="719137" y="1008062"/>
                </a:lnTo>
                <a:lnTo>
                  <a:pt x="719137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3600" y="3571811"/>
            <a:ext cx="8280400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42543" y="3806697"/>
            <a:ext cx="42887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FFFF"/>
                </a:solidFill>
                <a:latin typeface="Georgia"/>
                <a:cs typeface="Georgia"/>
              </a:rPr>
              <a:t>I/O Interrupt</a:t>
            </a:r>
            <a:r>
              <a:rPr sz="3200" b="1" spc="-10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Georgia"/>
                <a:cs typeface="Georgia"/>
              </a:rPr>
              <a:t>driven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5240" y="4626039"/>
            <a:ext cx="4113529" cy="101346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Overcomes CPU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waiting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No repeated CPU checking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device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I/O </a:t>
            </a:r>
            <a:r>
              <a:rPr sz="1800" spc="-5" dirty="0">
                <a:latin typeface="Arial"/>
                <a:cs typeface="Arial"/>
              </a:rPr>
              <a:t>module interrupts </a:t>
            </a:r>
            <a:r>
              <a:rPr sz="1800" spc="-15" dirty="0">
                <a:latin typeface="Arial"/>
                <a:cs typeface="Arial"/>
              </a:rPr>
              <a:t>when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ready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72133"/>
            <a:ext cx="7873365" cy="405130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I/O </a:t>
            </a:r>
            <a:r>
              <a:rPr sz="1800" spc="-5" dirty="0">
                <a:latin typeface="Arial"/>
                <a:cs typeface="Arial"/>
              </a:rPr>
              <a:t>Interrupt driven 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5" dirty="0">
                <a:latin typeface="Arial"/>
                <a:cs typeface="Arial"/>
              </a:rPr>
              <a:t>programmato richiedono l’intervento attivo </a:t>
            </a:r>
            <a:r>
              <a:rPr sz="1800" spc="-10" dirty="0">
                <a:latin typeface="Arial"/>
                <a:cs typeface="Arial"/>
              </a:rPr>
              <a:t>della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CPU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DMA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answer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Il DMA </a:t>
            </a:r>
            <a:r>
              <a:rPr sz="1800" spc="-5" dirty="0">
                <a:latin typeface="Arial"/>
                <a:cs typeface="Arial"/>
              </a:rPr>
              <a:t>è un modulo aggiuntivo </a:t>
            </a:r>
            <a:r>
              <a:rPr sz="1800" spc="-10" dirty="0">
                <a:latin typeface="Arial"/>
                <a:cs typeface="Arial"/>
              </a:rPr>
              <a:t>(hardware) </a:t>
            </a:r>
            <a:r>
              <a:rPr sz="1800" spc="-5" dirty="0">
                <a:latin typeface="Arial"/>
                <a:cs typeface="Arial"/>
              </a:rPr>
              <a:t>montato sul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bus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OPERAZIONI SVOLTE </a:t>
            </a:r>
            <a:r>
              <a:rPr sz="1800" spc="-5" dirty="0">
                <a:latin typeface="Arial"/>
                <a:cs typeface="Arial"/>
              </a:rPr>
              <a:t>DAL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DMA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40"/>
              </a:spcBef>
              <a:buChar char="–"/>
              <a:tabLst>
                <a:tab pos="756285" algn="l"/>
                <a:tab pos="756920" algn="l"/>
              </a:tabLst>
            </a:pPr>
            <a:r>
              <a:rPr sz="1400" spc="-5" dirty="0">
                <a:latin typeface="Arial"/>
                <a:cs typeface="Arial"/>
              </a:rPr>
              <a:t>CPU comunica al </a:t>
            </a:r>
            <a:r>
              <a:rPr sz="1400" dirty="0">
                <a:latin typeface="Arial"/>
                <a:cs typeface="Arial"/>
              </a:rPr>
              <a:t>controller </a:t>
            </a:r>
            <a:r>
              <a:rPr sz="1400" spc="-5" dirty="0">
                <a:latin typeface="Arial"/>
                <a:cs typeface="Arial"/>
              </a:rPr>
              <a:t>di DMA l’oiperazione da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svolgere</a:t>
            </a:r>
            <a:endParaRPr sz="1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3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400" dirty="0">
                <a:latin typeface="Arial"/>
                <a:cs typeface="Arial"/>
              </a:rPr>
              <a:t>Read/Write</a:t>
            </a:r>
            <a:endParaRPr sz="1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3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400" spc="-5" dirty="0">
                <a:latin typeface="Arial"/>
                <a:cs typeface="Arial"/>
              </a:rPr>
              <a:t>Device</a:t>
            </a:r>
            <a:r>
              <a:rPr sz="1400" dirty="0">
                <a:latin typeface="Arial"/>
                <a:cs typeface="Arial"/>
              </a:rPr>
              <a:t> address</a:t>
            </a:r>
            <a:endParaRPr sz="1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4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400" dirty="0">
                <a:latin typeface="Arial"/>
                <a:cs typeface="Arial"/>
              </a:rPr>
              <a:t>Starting address of </a:t>
            </a:r>
            <a:r>
              <a:rPr sz="1400" spc="-5" dirty="0">
                <a:latin typeface="Arial"/>
                <a:cs typeface="Arial"/>
              </a:rPr>
              <a:t>memory </a:t>
            </a:r>
            <a:r>
              <a:rPr sz="1400" dirty="0">
                <a:latin typeface="Arial"/>
                <a:cs typeface="Arial"/>
              </a:rPr>
              <a:t>block for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3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400" dirty="0">
                <a:latin typeface="Arial"/>
                <a:cs typeface="Arial"/>
              </a:rPr>
              <a:t>Amount of data to be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transferred</a:t>
            </a:r>
            <a:endParaRPr sz="1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Char char="–"/>
              <a:tabLst>
                <a:tab pos="756285" algn="l"/>
                <a:tab pos="756920" algn="l"/>
              </a:tabLst>
            </a:pPr>
            <a:r>
              <a:rPr sz="1400" spc="-5" dirty="0">
                <a:latin typeface="Arial"/>
                <a:cs typeface="Arial"/>
              </a:rPr>
              <a:t>CPU svolge </a:t>
            </a:r>
            <a:r>
              <a:rPr sz="1400" dirty="0">
                <a:latin typeface="Arial"/>
                <a:cs typeface="Arial"/>
              </a:rPr>
              <a:t>altri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lavori</a:t>
            </a:r>
            <a:endParaRPr sz="1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40"/>
              </a:spcBef>
              <a:buChar char="–"/>
              <a:tabLst>
                <a:tab pos="756285" algn="l"/>
                <a:tab pos="756920" algn="l"/>
              </a:tabLst>
            </a:pPr>
            <a:r>
              <a:rPr sz="1400" dirty="0">
                <a:latin typeface="Arial"/>
                <a:cs typeface="Arial"/>
              </a:rPr>
              <a:t>Il controller </a:t>
            </a:r>
            <a:r>
              <a:rPr sz="1400" spc="-5" dirty="0">
                <a:latin typeface="Arial"/>
                <a:cs typeface="Arial"/>
              </a:rPr>
              <a:t>DMA </a:t>
            </a:r>
            <a:r>
              <a:rPr sz="1400" dirty="0">
                <a:latin typeface="Arial"/>
                <a:cs typeface="Arial"/>
              </a:rPr>
              <a:t>si occupa del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trasferimento</a:t>
            </a:r>
            <a:endParaRPr sz="1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Char char="–"/>
              <a:tabLst>
                <a:tab pos="756285" algn="l"/>
                <a:tab pos="756920" algn="l"/>
              </a:tabLst>
            </a:pPr>
            <a:r>
              <a:rPr sz="1400" dirty="0">
                <a:latin typeface="Arial"/>
                <a:cs typeface="Arial"/>
              </a:rPr>
              <a:t>Il controller </a:t>
            </a:r>
            <a:r>
              <a:rPr sz="1400" spc="-5" dirty="0">
                <a:latin typeface="Arial"/>
                <a:cs typeface="Arial"/>
              </a:rPr>
              <a:t>DMA invia </a:t>
            </a:r>
            <a:r>
              <a:rPr sz="1400" dirty="0">
                <a:latin typeface="Arial"/>
                <a:cs typeface="Arial"/>
              </a:rPr>
              <a:t>un interrupt quando ha concluso il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trasferimento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DMA</a:t>
            </a:r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1050" y="1557400"/>
            <a:ext cx="4743450" cy="4764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DMA </a:t>
            </a:r>
            <a:r>
              <a:rPr dirty="0"/>
              <a:t>Module</a:t>
            </a:r>
            <a:r>
              <a:rPr spc="-45" dirty="0"/>
              <a:t> </a:t>
            </a:r>
            <a:r>
              <a:rPr dirty="0"/>
              <a:t>Diagram</a:t>
            </a:r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201390"/>
            <a:ext cx="7022465" cy="219837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Single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Bus,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Ogni </a:t>
            </a:r>
            <a:r>
              <a:rPr sz="3200" spc="-5" dirty="0">
                <a:latin typeface="Arial"/>
                <a:cs typeface="Arial"/>
              </a:rPr>
              <a:t>trasgerimento utilizza </a:t>
            </a:r>
            <a:r>
              <a:rPr sz="3200" dirty="0">
                <a:latin typeface="Arial"/>
                <a:cs typeface="Arial"/>
              </a:rPr>
              <a:t>il bus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due  volte:</a:t>
            </a:r>
            <a:endParaRPr sz="3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– I/O to </a:t>
            </a:r>
            <a:r>
              <a:rPr sz="2800" spc="-10" dirty="0">
                <a:latin typeface="Arial"/>
                <a:cs typeface="Arial"/>
              </a:rPr>
              <a:t>DMA </a:t>
            </a:r>
            <a:r>
              <a:rPr sz="2800" dirty="0">
                <a:latin typeface="Arial"/>
                <a:cs typeface="Arial"/>
              </a:rPr>
              <a:t>then </a:t>
            </a:r>
            <a:r>
              <a:rPr sz="2800" spc="-5" dirty="0">
                <a:latin typeface="Arial"/>
                <a:cs typeface="Arial"/>
              </a:rPr>
              <a:t>DMA to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memory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3400" y="1557400"/>
            <a:ext cx="8153400" cy="1544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Configurazioni</a:t>
            </a:r>
            <a:r>
              <a:rPr spc="10" dirty="0"/>
              <a:t> </a:t>
            </a:r>
            <a:r>
              <a:rPr spc="5" dirty="0"/>
              <a:t>DMA</a:t>
            </a:r>
          </a:p>
        </p:txBody>
      </p:sp>
      <p:sp>
        <p:nvSpPr>
          <p:cNvPr id="7" name="object 7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3600" y="6273800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82740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Central Processing Units </a:t>
            </a:r>
            <a:r>
              <a:rPr dirty="0"/>
              <a:t>(CPU):  </a:t>
            </a:r>
            <a:r>
              <a:rPr spc="-5" dirty="0"/>
              <a:t>Processore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8167" y="2274061"/>
            <a:ext cx="112775" cy="22707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167" y="2566670"/>
            <a:ext cx="112775" cy="22707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167" y="2859277"/>
            <a:ext cx="112775" cy="22707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8267" y="1898040"/>
            <a:ext cx="3422650" cy="11963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spc="-10" dirty="0">
                <a:latin typeface="Arial"/>
                <a:cs typeface="Arial"/>
              </a:rPr>
              <a:t>Componenti</a:t>
            </a:r>
            <a:r>
              <a:rPr sz="1600" spc="-5" dirty="0">
                <a:latin typeface="Arial"/>
                <a:cs typeface="Arial"/>
              </a:rPr>
              <a:t> principali:</a:t>
            </a:r>
            <a:endParaRPr sz="16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380"/>
              </a:spcBef>
            </a:pPr>
            <a:r>
              <a:rPr sz="1600" b="1" spc="-70" dirty="0">
                <a:solidFill>
                  <a:srgbClr val="99CC00"/>
                </a:solidFill>
                <a:latin typeface="Arial"/>
                <a:cs typeface="Arial"/>
              </a:rPr>
              <a:t>registri,</a:t>
            </a:r>
            <a:endParaRPr sz="1600">
              <a:latin typeface="Arial"/>
              <a:cs typeface="Arial"/>
            </a:endParaRPr>
          </a:p>
          <a:p>
            <a:pPr marL="756285" marR="5080">
              <a:lnSpc>
                <a:spcPct val="120000"/>
              </a:lnSpc>
            </a:pPr>
            <a:r>
              <a:rPr sz="1600" b="1" spc="-75" dirty="0">
                <a:solidFill>
                  <a:srgbClr val="FF0000"/>
                </a:solidFill>
                <a:latin typeface="Arial"/>
                <a:cs typeface="Arial"/>
              </a:rPr>
              <a:t>l’unità </a:t>
            </a:r>
            <a:r>
              <a:rPr sz="1600" b="1" spc="-65" dirty="0">
                <a:solidFill>
                  <a:srgbClr val="FF0000"/>
                </a:solidFill>
                <a:latin typeface="Arial"/>
                <a:cs typeface="Arial"/>
              </a:rPr>
              <a:t>logica/aritmetica </a:t>
            </a:r>
            <a:r>
              <a:rPr sz="1600" b="1" spc="-35" dirty="0">
                <a:solidFill>
                  <a:srgbClr val="FF0000"/>
                </a:solidFill>
                <a:latin typeface="Arial"/>
                <a:cs typeface="Arial"/>
              </a:rPr>
              <a:t>(ALU)  </a:t>
            </a:r>
            <a:r>
              <a:rPr sz="1600" b="1" spc="-75" dirty="0">
                <a:solidFill>
                  <a:srgbClr val="0066CC"/>
                </a:solidFill>
                <a:latin typeface="Arial"/>
                <a:cs typeface="Arial"/>
              </a:rPr>
              <a:t>l’unità </a:t>
            </a:r>
            <a:r>
              <a:rPr sz="1600" b="1" spc="-85" dirty="0">
                <a:solidFill>
                  <a:srgbClr val="0066CC"/>
                </a:solidFill>
                <a:latin typeface="Arial"/>
                <a:cs typeface="Arial"/>
              </a:rPr>
              <a:t>di</a:t>
            </a:r>
            <a:r>
              <a:rPr sz="1600" b="1" spc="30" dirty="0">
                <a:solidFill>
                  <a:srgbClr val="0066CC"/>
                </a:solidFill>
                <a:latin typeface="Arial"/>
                <a:cs typeface="Arial"/>
              </a:rPr>
              <a:t> </a:t>
            </a:r>
            <a:r>
              <a:rPr sz="1600" b="1" spc="-90" dirty="0">
                <a:solidFill>
                  <a:srgbClr val="0066CC"/>
                </a:solidFill>
                <a:latin typeface="Arial"/>
                <a:cs typeface="Arial"/>
              </a:rPr>
              <a:t>controllo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11701" y="1577975"/>
            <a:ext cx="4856099" cy="27876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43501" y="3500373"/>
            <a:ext cx="1584325" cy="649605"/>
          </a:xfrm>
          <a:custGeom>
            <a:avLst/>
            <a:gdLst/>
            <a:ahLst/>
            <a:cxnLst/>
            <a:rect l="l" t="t" r="r" b="b"/>
            <a:pathLst>
              <a:path w="1584325" h="649604">
                <a:moveTo>
                  <a:pt x="0" y="324738"/>
                </a:moveTo>
                <a:lnTo>
                  <a:pt x="10365" y="272070"/>
                </a:lnTo>
                <a:lnTo>
                  <a:pt x="40376" y="222105"/>
                </a:lnTo>
                <a:lnTo>
                  <a:pt x="88403" y="175513"/>
                </a:lnTo>
                <a:lnTo>
                  <a:pt x="152814" y="132962"/>
                </a:lnTo>
                <a:lnTo>
                  <a:pt x="190655" y="113412"/>
                </a:lnTo>
                <a:lnTo>
                  <a:pt x="231981" y="95122"/>
                </a:lnTo>
                <a:lnTo>
                  <a:pt x="276588" y="78178"/>
                </a:lnTo>
                <a:lnTo>
                  <a:pt x="324273" y="62662"/>
                </a:lnTo>
                <a:lnTo>
                  <a:pt x="374832" y="48659"/>
                </a:lnTo>
                <a:lnTo>
                  <a:pt x="428061" y="36251"/>
                </a:lnTo>
                <a:lnTo>
                  <a:pt x="483756" y="25523"/>
                </a:lnTo>
                <a:lnTo>
                  <a:pt x="541714" y="16557"/>
                </a:lnTo>
                <a:lnTo>
                  <a:pt x="601731" y="9439"/>
                </a:lnTo>
                <a:lnTo>
                  <a:pt x="663604" y="4250"/>
                </a:lnTo>
                <a:lnTo>
                  <a:pt x="727127" y="1076"/>
                </a:lnTo>
                <a:lnTo>
                  <a:pt x="792099" y="0"/>
                </a:lnTo>
                <a:lnTo>
                  <a:pt x="857071" y="1076"/>
                </a:lnTo>
                <a:lnTo>
                  <a:pt x="920597" y="4250"/>
                </a:lnTo>
                <a:lnTo>
                  <a:pt x="982473" y="9439"/>
                </a:lnTo>
                <a:lnTo>
                  <a:pt x="1042496" y="16557"/>
                </a:lnTo>
                <a:lnTo>
                  <a:pt x="1100460" y="25523"/>
                </a:lnTo>
                <a:lnTo>
                  <a:pt x="1156163" y="36251"/>
                </a:lnTo>
                <a:lnTo>
                  <a:pt x="1209401" y="48659"/>
                </a:lnTo>
                <a:lnTo>
                  <a:pt x="1259969" y="62662"/>
                </a:lnTo>
                <a:lnTo>
                  <a:pt x="1307663" y="78178"/>
                </a:lnTo>
                <a:lnTo>
                  <a:pt x="1352280" y="95122"/>
                </a:lnTo>
                <a:lnTo>
                  <a:pt x="1393615" y="113412"/>
                </a:lnTo>
                <a:lnTo>
                  <a:pt x="1431465" y="132962"/>
                </a:lnTo>
                <a:lnTo>
                  <a:pt x="1465626" y="153691"/>
                </a:lnTo>
                <a:lnTo>
                  <a:pt x="1522065" y="198346"/>
                </a:lnTo>
                <a:lnTo>
                  <a:pt x="1561299" y="246708"/>
                </a:lnTo>
                <a:lnTo>
                  <a:pt x="1581698" y="298108"/>
                </a:lnTo>
                <a:lnTo>
                  <a:pt x="1584325" y="324738"/>
                </a:lnTo>
                <a:lnTo>
                  <a:pt x="1581698" y="351368"/>
                </a:lnTo>
                <a:lnTo>
                  <a:pt x="1561299" y="402761"/>
                </a:lnTo>
                <a:lnTo>
                  <a:pt x="1522065" y="451111"/>
                </a:lnTo>
                <a:lnTo>
                  <a:pt x="1465626" y="495751"/>
                </a:lnTo>
                <a:lnTo>
                  <a:pt x="1431465" y="516470"/>
                </a:lnTo>
                <a:lnTo>
                  <a:pt x="1393615" y="536011"/>
                </a:lnTo>
                <a:lnTo>
                  <a:pt x="1352280" y="554291"/>
                </a:lnTo>
                <a:lnTo>
                  <a:pt x="1307663" y="571226"/>
                </a:lnTo>
                <a:lnTo>
                  <a:pt x="1259969" y="586732"/>
                </a:lnTo>
                <a:lnTo>
                  <a:pt x="1209401" y="600727"/>
                </a:lnTo>
                <a:lnTo>
                  <a:pt x="1156163" y="613127"/>
                </a:lnTo>
                <a:lnTo>
                  <a:pt x="1100460" y="623847"/>
                </a:lnTo>
                <a:lnTo>
                  <a:pt x="1042496" y="632806"/>
                </a:lnTo>
                <a:lnTo>
                  <a:pt x="982473" y="639919"/>
                </a:lnTo>
                <a:lnTo>
                  <a:pt x="920597" y="645103"/>
                </a:lnTo>
                <a:lnTo>
                  <a:pt x="857071" y="648275"/>
                </a:lnTo>
                <a:lnTo>
                  <a:pt x="792099" y="649351"/>
                </a:lnTo>
                <a:lnTo>
                  <a:pt x="727127" y="648275"/>
                </a:lnTo>
                <a:lnTo>
                  <a:pt x="663604" y="645103"/>
                </a:lnTo>
                <a:lnTo>
                  <a:pt x="601731" y="639919"/>
                </a:lnTo>
                <a:lnTo>
                  <a:pt x="541714" y="632806"/>
                </a:lnTo>
                <a:lnTo>
                  <a:pt x="483756" y="623847"/>
                </a:lnTo>
                <a:lnTo>
                  <a:pt x="428061" y="613127"/>
                </a:lnTo>
                <a:lnTo>
                  <a:pt x="374832" y="600727"/>
                </a:lnTo>
                <a:lnTo>
                  <a:pt x="324273" y="586732"/>
                </a:lnTo>
                <a:lnTo>
                  <a:pt x="276588" y="571226"/>
                </a:lnTo>
                <a:lnTo>
                  <a:pt x="231981" y="554291"/>
                </a:lnTo>
                <a:lnTo>
                  <a:pt x="190655" y="536011"/>
                </a:lnTo>
                <a:lnTo>
                  <a:pt x="152814" y="516470"/>
                </a:lnTo>
                <a:lnTo>
                  <a:pt x="118662" y="495751"/>
                </a:lnTo>
                <a:lnTo>
                  <a:pt x="62239" y="451111"/>
                </a:lnTo>
                <a:lnTo>
                  <a:pt x="23017" y="402761"/>
                </a:lnTo>
                <a:lnTo>
                  <a:pt x="2625" y="351368"/>
                </a:lnTo>
                <a:lnTo>
                  <a:pt x="0" y="324738"/>
                </a:lnTo>
                <a:close/>
              </a:path>
            </a:pathLst>
          </a:custGeom>
          <a:ln w="158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11926" y="2924175"/>
            <a:ext cx="1584325" cy="649605"/>
          </a:xfrm>
          <a:custGeom>
            <a:avLst/>
            <a:gdLst/>
            <a:ahLst/>
            <a:cxnLst/>
            <a:rect l="l" t="t" r="r" b="b"/>
            <a:pathLst>
              <a:path w="1584325" h="649604">
                <a:moveTo>
                  <a:pt x="0" y="324612"/>
                </a:moveTo>
                <a:lnTo>
                  <a:pt x="10365" y="271947"/>
                </a:lnTo>
                <a:lnTo>
                  <a:pt x="40376" y="221991"/>
                </a:lnTo>
                <a:lnTo>
                  <a:pt x="88403" y="175413"/>
                </a:lnTo>
                <a:lnTo>
                  <a:pt x="152814" y="132880"/>
                </a:lnTo>
                <a:lnTo>
                  <a:pt x="190655" y="113339"/>
                </a:lnTo>
                <a:lnTo>
                  <a:pt x="231981" y="95059"/>
                </a:lnTo>
                <a:lnTo>
                  <a:pt x="276588" y="78124"/>
                </a:lnTo>
                <a:lnTo>
                  <a:pt x="324273" y="62618"/>
                </a:lnTo>
                <a:lnTo>
                  <a:pt x="374832" y="48623"/>
                </a:lnTo>
                <a:lnTo>
                  <a:pt x="428061" y="36223"/>
                </a:lnTo>
                <a:lnTo>
                  <a:pt x="483756" y="25503"/>
                </a:lnTo>
                <a:lnTo>
                  <a:pt x="541714" y="16544"/>
                </a:lnTo>
                <a:lnTo>
                  <a:pt x="601731" y="9431"/>
                </a:lnTo>
                <a:lnTo>
                  <a:pt x="663604" y="4247"/>
                </a:lnTo>
                <a:lnTo>
                  <a:pt x="727127" y="1075"/>
                </a:lnTo>
                <a:lnTo>
                  <a:pt x="792099" y="0"/>
                </a:lnTo>
                <a:lnTo>
                  <a:pt x="857071" y="1075"/>
                </a:lnTo>
                <a:lnTo>
                  <a:pt x="920597" y="4247"/>
                </a:lnTo>
                <a:lnTo>
                  <a:pt x="982473" y="9431"/>
                </a:lnTo>
                <a:lnTo>
                  <a:pt x="1042496" y="16544"/>
                </a:lnTo>
                <a:lnTo>
                  <a:pt x="1100460" y="25503"/>
                </a:lnTo>
                <a:lnTo>
                  <a:pt x="1156163" y="36223"/>
                </a:lnTo>
                <a:lnTo>
                  <a:pt x="1209401" y="48623"/>
                </a:lnTo>
                <a:lnTo>
                  <a:pt x="1259969" y="62618"/>
                </a:lnTo>
                <a:lnTo>
                  <a:pt x="1307663" y="78124"/>
                </a:lnTo>
                <a:lnTo>
                  <a:pt x="1352280" y="95059"/>
                </a:lnTo>
                <a:lnTo>
                  <a:pt x="1393615" y="113339"/>
                </a:lnTo>
                <a:lnTo>
                  <a:pt x="1431465" y="132880"/>
                </a:lnTo>
                <a:lnTo>
                  <a:pt x="1465626" y="153599"/>
                </a:lnTo>
                <a:lnTo>
                  <a:pt x="1522065" y="198239"/>
                </a:lnTo>
                <a:lnTo>
                  <a:pt x="1561299" y="246589"/>
                </a:lnTo>
                <a:lnTo>
                  <a:pt x="1581698" y="297982"/>
                </a:lnTo>
                <a:lnTo>
                  <a:pt x="1584325" y="324612"/>
                </a:lnTo>
                <a:lnTo>
                  <a:pt x="1581698" y="351242"/>
                </a:lnTo>
                <a:lnTo>
                  <a:pt x="1561299" y="402642"/>
                </a:lnTo>
                <a:lnTo>
                  <a:pt x="1522065" y="451004"/>
                </a:lnTo>
                <a:lnTo>
                  <a:pt x="1465626" y="495659"/>
                </a:lnTo>
                <a:lnTo>
                  <a:pt x="1431465" y="516388"/>
                </a:lnTo>
                <a:lnTo>
                  <a:pt x="1393615" y="535938"/>
                </a:lnTo>
                <a:lnTo>
                  <a:pt x="1352280" y="554228"/>
                </a:lnTo>
                <a:lnTo>
                  <a:pt x="1307663" y="571172"/>
                </a:lnTo>
                <a:lnTo>
                  <a:pt x="1259969" y="586688"/>
                </a:lnTo>
                <a:lnTo>
                  <a:pt x="1209401" y="600691"/>
                </a:lnTo>
                <a:lnTo>
                  <a:pt x="1156163" y="613099"/>
                </a:lnTo>
                <a:lnTo>
                  <a:pt x="1100460" y="623827"/>
                </a:lnTo>
                <a:lnTo>
                  <a:pt x="1042496" y="632793"/>
                </a:lnTo>
                <a:lnTo>
                  <a:pt x="982473" y="639911"/>
                </a:lnTo>
                <a:lnTo>
                  <a:pt x="920597" y="645100"/>
                </a:lnTo>
                <a:lnTo>
                  <a:pt x="857071" y="648274"/>
                </a:lnTo>
                <a:lnTo>
                  <a:pt x="792099" y="649351"/>
                </a:lnTo>
                <a:lnTo>
                  <a:pt x="727127" y="648274"/>
                </a:lnTo>
                <a:lnTo>
                  <a:pt x="663604" y="645100"/>
                </a:lnTo>
                <a:lnTo>
                  <a:pt x="601731" y="639911"/>
                </a:lnTo>
                <a:lnTo>
                  <a:pt x="541714" y="632793"/>
                </a:lnTo>
                <a:lnTo>
                  <a:pt x="483756" y="623827"/>
                </a:lnTo>
                <a:lnTo>
                  <a:pt x="428061" y="613099"/>
                </a:lnTo>
                <a:lnTo>
                  <a:pt x="374832" y="600691"/>
                </a:lnTo>
                <a:lnTo>
                  <a:pt x="324273" y="586688"/>
                </a:lnTo>
                <a:lnTo>
                  <a:pt x="276588" y="571172"/>
                </a:lnTo>
                <a:lnTo>
                  <a:pt x="231981" y="554228"/>
                </a:lnTo>
                <a:lnTo>
                  <a:pt x="190655" y="535938"/>
                </a:lnTo>
                <a:lnTo>
                  <a:pt x="152814" y="516388"/>
                </a:lnTo>
                <a:lnTo>
                  <a:pt x="118662" y="495659"/>
                </a:lnTo>
                <a:lnTo>
                  <a:pt x="62239" y="451004"/>
                </a:lnTo>
                <a:lnTo>
                  <a:pt x="23017" y="402642"/>
                </a:lnTo>
                <a:lnTo>
                  <a:pt x="2625" y="351242"/>
                </a:lnTo>
                <a:lnTo>
                  <a:pt x="0" y="324612"/>
                </a:lnTo>
                <a:close/>
              </a:path>
            </a:pathLst>
          </a:custGeom>
          <a:ln w="15875">
            <a:solidFill>
              <a:srgbClr val="00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27601" y="2421001"/>
            <a:ext cx="1800225" cy="1152525"/>
          </a:xfrm>
          <a:custGeom>
            <a:avLst/>
            <a:gdLst/>
            <a:ahLst/>
            <a:cxnLst/>
            <a:rect l="l" t="t" r="r" b="b"/>
            <a:pathLst>
              <a:path w="1800225" h="1152525">
                <a:moveTo>
                  <a:pt x="0" y="576199"/>
                </a:moveTo>
                <a:lnTo>
                  <a:pt x="7578" y="501075"/>
                </a:lnTo>
                <a:lnTo>
                  <a:pt x="29683" y="428875"/>
                </a:lnTo>
                <a:lnTo>
                  <a:pt x="45885" y="394061"/>
                </a:lnTo>
                <a:lnTo>
                  <a:pt x="65363" y="360206"/>
                </a:lnTo>
                <a:lnTo>
                  <a:pt x="87998" y="327385"/>
                </a:lnTo>
                <a:lnTo>
                  <a:pt x="113671" y="295674"/>
                </a:lnTo>
                <a:lnTo>
                  <a:pt x="142264" y="265150"/>
                </a:lnTo>
                <a:lnTo>
                  <a:pt x="173658" y="235887"/>
                </a:lnTo>
                <a:lnTo>
                  <a:pt x="207735" y="207963"/>
                </a:lnTo>
                <a:lnTo>
                  <a:pt x="244375" y="181452"/>
                </a:lnTo>
                <a:lnTo>
                  <a:pt x="283461" y="156431"/>
                </a:lnTo>
                <a:lnTo>
                  <a:pt x="324873" y="132976"/>
                </a:lnTo>
                <a:lnTo>
                  <a:pt x="368494" y="111162"/>
                </a:lnTo>
                <a:lnTo>
                  <a:pt x="414203" y="91066"/>
                </a:lnTo>
                <a:lnTo>
                  <a:pt x="461884" y="72762"/>
                </a:lnTo>
                <a:lnTo>
                  <a:pt x="511417" y="56328"/>
                </a:lnTo>
                <a:lnTo>
                  <a:pt x="562684" y="41839"/>
                </a:lnTo>
                <a:lnTo>
                  <a:pt x="615565" y="29371"/>
                </a:lnTo>
                <a:lnTo>
                  <a:pt x="669944" y="19000"/>
                </a:lnTo>
                <a:lnTo>
                  <a:pt x="725700" y="10801"/>
                </a:lnTo>
                <a:lnTo>
                  <a:pt x="782715" y="4851"/>
                </a:lnTo>
                <a:lnTo>
                  <a:pt x="840871" y="1225"/>
                </a:lnTo>
                <a:lnTo>
                  <a:pt x="900049" y="0"/>
                </a:lnTo>
                <a:lnTo>
                  <a:pt x="959227" y="1225"/>
                </a:lnTo>
                <a:lnTo>
                  <a:pt x="1017385" y="4851"/>
                </a:lnTo>
                <a:lnTo>
                  <a:pt x="1074402" y="10801"/>
                </a:lnTo>
                <a:lnTo>
                  <a:pt x="1130162" y="19000"/>
                </a:lnTo>
                <a:lnTo>
                  <a:pt x="1184545" y="29371"/>
                </a:lnTo>
                <a:lnTo>
                  <a:pt x="1237432" y="41839"/>
                </a:lnTo>
                <a:lnTo>
                  <a:pt x="1288704" y="56328"/>
                </a:lnTo>
                <a:lnTo>
                  <a:pt x="1338244" y="72762"/>
                </a:lnTo>
                <a:lnTo>
                  <a:pt x="1385931" y="91066"/>
                </a:lnTo>
                <a:lnTo>
                  <a:pt x="1431648" y="111162"/>
                </a:lnTo>
                <a:lnTo>
                  <a:pt x="1475276" y="132976"/>
                </a:lnTo>
                <a:lnTo>
                  <a:pt x="1516696" y="156431"/>
                </a:lnTo>
                <a:lnTo>
                  <a:pt x="1555789" y="181452"/>
                </a:lnTo>
                <a:lnTo>
                  <a:pt x="1592437" y="207963"/>
                </a:lnTo>
                <a:lnTo>
                  <a:pt x="1626521" y="235887"/>
                </a:lnTo>
                <a:lnTo>
                  <a:pt x="1657922" y="265150"/>
                </a:lnTo>
                <a:lnTo>
                  <a:pt x="1686522" y="295674"/>
                </a:lnTo>
                <a:lnTo>
                  <a:pt x="1712202" y="327385"/>
                </a:lnTo>
                <a:lnTo>
                  <a:pt x="1734842" y="360206"/>
                </a:lnTo>
                <a:lnTo>
                  <a:pt x="1754326" y="394061"/>
                </a:lnTo>
                <a:lnTo>
                  <a:pt x="1770533" y="428875"/>
                </a:lnTo>
                <a:lnTo>
                  <a:pt x="1792643" y="501075"/>
                </a:lnTo>
                <a:lnTo>
                  <a:pt x="1800225" y="576199"/>
                </a:lnTo>
                <a:lnTo>
                  <a:pt x="1798309" y="614088"/>
                </a:lnTo>
                <a:lnTo>
                  <a:pt x="1783345" y="687830"/>
                </a:lnTo>
                <a:lnTo>
                  <a:pt x="1754326" y="758349"/>
                </a:lnTo>
                <a:lnTo>
                  <a:pt x="1734842" y="792210"/>
                </a:lnTo>
                <a:lnTo>
                  <a:pt x="1712202" y="825036"/>
                </a:lnTo>
                <a:lnTo>
                  <a:pt x="1686522" y="856754"/>
                </a:lnTo>
                <a:lnTo>
                  <a:pt x="1657922" y="887285"/>
                </a:lnTo>
                <a:lnTo>
                  <a:pt x="1626521" y="916554"/>
                </a:lnTo>
                <a:lnTo>
                  <a:pt x="1592437" y="944486"/>
                </a:lnTo>
                <a:lnTo>
                  <a:pt x="1555789" y="971005"/>
                </a:lnTo>
                <a:lnTo>
                  <a:pt x="1516696" y="996033"/>
                </a:lnTo>
                <a:lnTo>
                  <a:pt x="1475276" y="1019496"/>
                </a:lnTo>
                <a:lnTo>
                  <a:pt x="1431648" y="1041317"/>
                </a:lnTo>
                <a:lnTo>
                  <a:pt x="1385931" y="1061421"/>
                </a:lnTo>
                <a:lnTo>
                  <a:pt x="1338244" y="1079731"/>
                </a:lnTo>
                <a:lnTo>
                  <a:pt x="1288704" y="1096171"/>
                </a:lnTo>
                <a:lnTo>
                  <a:pt x="1237432" y="1110666"/>
                </a:lnTo>
                <a:lnTo>
                  <a:pt x="1184545" y="1123140"/>
                </a:lnTo>
                <a:lnTo>
                  <a:pt x="1130162" y="1133516"/>
                </a:lnTo>
                <a:lnTo>
                  <a:pt x="1074402" y="1141718"/>
                </a:lnTo>
                <a:lnTo>
                  <a:pt x="1017385" y="1147671"/>
                </a:lnTo>
                <a:lnTo>
                  <a:pt x="959227" y="1151298"/>
                </a:lnTo>
                <a:lnTo>
                  <a:pt x="900049" y="1152525"/>
                </a:lnTo>
                <a:lnTo>
                  <a:pt x="840871" y="1151298"/>
                </a:lnTo>
                <a:lnTo>
                  <a:pt x="782715" y="1147671"/>
                </a:lnTo>
                <a:lnTo>
                  <a:pt x="725700" y="1141718"/>
                </a:lnTo>
                <a:lnTo>
                  <a:pt x="669944" y="1133516"/>
                </a:lnTo>
                <a:lnTo>
                  <a:pt x="615565" y="1123140"/>
                </a:lnTo>
                <a:lnTo>
                  <a:pt x="562684" y="1110666"/>
                </a:lnTo>
                <a:lnTo>
                  <a:pt x="511417" y="1096171"/>
                </a:lnTo>
                <a:lnTo>
                  <a:pt x="461884" y="1079731"/>
                </a:lnTo>
                <a:lnTo>
                  <a:pt x="414203" y="1061421"/>
                </a:lnTo>
                <a:lnTo>
                  <a:pt x="368494" y="1041317"/>
                </a:lnTo>
                <a:lnTo>
                  <a:pt x="324873" y="1019496"/>
                </a:lnTo>
                <a:lnTo>
                  <a:pt x="283461" y="996033"/>
                </a:lnTo>
                <a:lnTo>
                  <a:pt x="244375" y="971005"/>
                </a:lnTo>
                <a:lnTo>
                  <a:pt x="207735" y="944486"/>
                </a:lnTo>
                <a:lnTo>
                  <a:pt x="173658" y="916554"/>
                </a:lnTo>
                <a:lnTo>
                  <a:pt x="142264" y="887285"/>
                </a:lnTo>
                <a:lnTo>
                  <a:pt x="113671" y="856754"/>
                </a:lnTo>
                <a:lnTo>
                  <a:pt x="87998" y="825036"/>
                </a:lnTo>
                <a:lnTo>
                  <a:pt x="65363" y="792210"/>
                </a:lnTo>
                <a:lnTo>
                  <a:pt x="45885" y="758349"/>
                </a:lnTo>
                <a:lnTo>
                  <a:pt x="29683" y="723531"/>
                </a:lnTo>
                <a:lnTo>
                  <a:pt x="7578" y="651324"/>
                </a:lnTo>
                <a:lnTo>
                  <a:pt x="0" y="576199"/>
                </a:lnTo>
                <a:close/>
              </a:path>
            </a:pathLst>
          </a:custGeom>
          <a:ln w="15875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64451" y="2349500"/>
            <a:ext cx="1945005" cy="792480"/>
          </a:xfrm>
          <a:custGeom>
            <a:avLst/>
            <a:gdLst/>
            <a:ahLst/>
            <a:cxnLst/>
            <a:rect l="l" t="t" r="r" b="b"/>
            <a:pathLst>
              <a:path w="1945004" h="792480">
                <a:moveTo>
                  <a:pt x="0" y="396113"/>
                </a:moveTo>
                <a:lnTo>
                  <a:pt x="8874" y="342351"/>
                </a:lnTo>
                <a:lnTo>
                  <a:pt x="34725" y="290791"/>
                </a:lnTo>
                <a:lnTo>
                  <a:pt x="76396" y="241905"/>
                </a:lnTo>
                <a:lnTo>
                  <a:pt x="132729" y="196163"/>
                </a:lnTo>
                <a:lnTo>
                  <a:pt x="166031" y="174618"/>
                </a:lnTo>
                <a:lnTo>
                  <a:pt x="202566" y="154037"/>
                </a:lnTo>
                <a:lnTo>
                  <a:pt x="242186" y="134477"/>
                </a:lnTo>
                <a:lnTo>
                  <a:pt x="284749" y="115998"/>
                </a:lnTo>
                <a:lnTo>
                  <a:pt x="330110" y="98659"/>
                </a:lnTo>
                <a:lnTo>
                  <a:pt x="378122" y="82518"/>
                </a:lnTo>
                <a:lnTo>
                  <a:pt x="428643" y="67635"/>
                </a:lnTo>
                <a:lnTo>
                  <a:pt x="481527" y="54069"/>
                </a:lnTo>
                <a:lnTo>
                  <a:pt x="536630" y="41877"/>
                </a:lnTo>
                <a:lnTo>
                  <a:pt x="593806" y="31120"/>
                </a:lnTo>
                <a:lnTo>
                  <a:pt x="652911" y="21857"/>
                </a:lnTo>
                <a:lnTo>
                  <a:pt x="713801" y="14145"/>
                </a:lnTo>
                <a:lnTo>
                  <a:pt x="776331" y="8045"/>
                </a:lnTo>
                <a:lnTo>
                  <a:pt x="840356" y="3615"/>
                </a:lnTo>
                <a:lnTo>
                  <a:pt x="905731" y="913"/>
                </a:lnTo>
                <a:lnTo>
                  <a:pt x="972312" y="0"/>
                </a:lnTo>
                <a:lnTo>
                  <a:pt x="1038878" y="913"/>
                </a:lnTo>
                <a:lnTo>
                  <a:pt x="1104241" y="3615"/>
                </a:lnTo>
                <a:lnTo>
                  <a:pt x="1168256" y="8045"/>
                </a:lnTo>
                <a:lnTo>
                  <a:pt x="1230778" y="14145"/>
                </a:lnTo>
                <a:lnTo>
                  <a:pt x="1291662" y="21857"/>
                </a:lnTo>
                <a:lnTo>
                  <a:pt x="1350764" y="31120"/>
                </a:lnTo>
                <a:lnTo>
                  <a:pt x="1407938" y="41877"/>
                </a:lnTo>
                <a:lnTo>
                  <a:pt x="1463040" y="54069"/>
                </a:lnTo>
                <a:lnTo>
                  <a:pt x="1515924" y="67635"/>
                </a:lnTo>
                <a:lnTo>
                  <a:pt x="1566447" y="82518"/>
                </a:lnTo>
                <a:lnTo>
                  <a:pt x="1614462" y="98659"/>
                </a:lnTo>
                <a:lnTo>
                  <a:pt x="1659826" y="115998"/>
                </a:lnTo>
                <a:lnTo>
                  <a:pt x="1702393" y="134477"/>
                </a:lnTo>
                <a:lnTo>
                  <a:pt x="1742019" y="154037"/>
                </a:lnTo>
                <a:lnTo>
                  <a:pt x="1778558" y="174618"/>
                </a:lnTo>
                <a:lnTo>
                  <a:pt x="1811866" y="196163"/>
                </a:lnTo>
                <a:lnTo>
                  <a:pt x="1868209" y="241905"/>
                </a:lnTo>
                <a:lnTo>
                  <a:pt x="1909889" y="290791"/>
                </a:lnTo>
                <a:lnTo>
                  <a:pt x="1935747" y="342351"/>
                </a:lnTo>
                <a:lnTo>
                  <a:pt x="1944624" y="396113"/>
                </a:lnTo>
                <a:lnTo>
                  <a:pt x="1942380" y="423224"/>
                </a:lnTo>
                <a:lnTo>
                  <a:pt x="1924868" y="475922"/>
                </a:lnTo>
                <a:lnTo>
                  <a:pt x="1890954" y="526191"/>
                </a:lnTo>
                <a:lnTo>
                  <a:pt x="1841798" y="573558"/>
                </a:lnTo>
                <a:lnTo>
                  <a:pt x="1778558" y="617551"/>
                </a:lnTo>
                <a:lnTo>
                  <a:pt x="1742019" y="638134"/>
                </a:lnTo>
                <a:lnTo>
                  <a:pt x="1702393" y="657697"/>
                </a:lnTo>
                <a:lnTo>
                  <a:pt x="1659826" y="676179"/>
                </a:lnTo>
                <a:lnTo>
                  <a:pt x="1614462" y="693523"/>
                </a:lnTo>
                <a:lnTo>
                  <a:pt x="1566447" y="709668"/>
                </a:lnTo>
                <a:lnTo>
                  <a:pt x="1515924" y="724556"/>
                </a:lnTo>
                <a:lnTo>
                  <a:pt x="1463039" y="738128"/>
                </a:lnTo>
                <a:lnTo>
                  <a:pt x="1407938" y="750325"/>
                </a:lnTo>
                <a:lnTo>
                  <a:pt x="1350764" y="761087"/>
                </a:lnTo>
                <a:lnTo>
                  <a:pt x="1291662" y="770355"/>
                </a:lnTo>
                <a:lnTo>
                  <a:pt x="1230778" y="778071"/>
                </a:lnTo>
                <a:lnTo>
                  <a:pt x="1168256" y="784175"/>
                </a:lnTo>
                <a:lnTo>
                  <a:pt x="1104241" y="788608"/>
                </a:lnTo>
                <a:lnTo>
                  <a:pt x="1038878" y="791311"/>
                </a:lnTo>
                <a:lnTo>
                  <a:pt x="972312" y="792226"/>
                </a:lnTo>
                <a:lnTo>
                  <a:pt x="905731" y="791311"/>
                </a:lnTo>
                <a:lnTo>
                  <a:pt x="840356" y="788608"/>
                </a:lnTo>
                <a:lnTo>
                  <a:pt x="776331" y="784175"/>
                </a:lnTo>
                <a:lnTo>
                  <a:pt x="713801" y="778071"/>
                </a:lnTo>
                <a:lnTo>
                  <a:pt x="652911" y="770355"/>
                </a:lnTo>
                <a:lnTo>
                  <a:pt x="593806" y="761087"/>
                </a:lnTo>
                <a:lnTo>
                  <a:pt x="536630" y="750325"/>
                </a:lnTo>
                <a:lnTo>
                  <a:pt x="481527" y="738128"/>
                </a:lnTo>
                <a:lnTo>
                  <a:pt x="428643" y="724556"/>
                </a:lnTo>
                <a:lnTo>
                  <a:pt x="378122" y="709668"/>
                </a:lnTo>
                <a:lnTo>
                  <a:pt x="330110" y="693523"/>
                </a:lnTo>
                <a:lnTo>
                  <a:pt x="284749" y="676179"/>
                </a:lnTo>
                <a:lnTo>
                  <a:pt x="242186" y="657697"/>
                </a:lnTo>
                <a:lnTo>
                  <a:pt x="202566" y="638134"/>
                </a:lnTo>
                <a:lnTo>
                  <a:pt x="166031" y="617551"/>
                </a:lnTo>
                <a:lnTo>
                  <a:pt x="132729" y="596006"/>
                </a:lnTo>
                <a:lnTo>
                  <a:pt x="76396" y="550267"/>
                </a:lnTo>
                <a:lnTo>
                  <a:pt x="34725" y="501390"/>
                </a:lnTo>
                <a:lnTo>
                  <a:pt x="8874" y="449847"/>
                </a:lnTo>
                <a:lnTo>
                  <a:pt x="0" y="396113"/>
                </a:lnTo>
                <a:close/>
              </a:path>
            </a:pathLst>
          </a:custGeom>
          <a:ln w="15875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69051" y="1773301"/>
            <a:ext cx="2016125" cy="576580"/>
          </a:xfrm>
          <a:custGeom>
            <a:avLst/>
            <a:gdLst/>
            <a:ahLst/>
            <a:cxnLst/>
            <a:rect l="l" t="t" r="r" b="b"/>
            <a:pathLst>
              <a:path w="2016125" h="576580">
                <a:moveTo>
                  <a:pt x="0" y="288036"/>
                </a:moveTo>
                <a:lnTo>
                  <a:pt x="10008" y="247274"/>
                </a:lnTo>
                <a:lnTo>
                  <a:pt x="39125" y="208272"/>
                </a:lnTo>
                <a:lnTo>
                  <a:pt x="85985" y="171421"/>
                </a:lnTo>
                <a:lnTo>
                  <a:pt x="149226" y="137109"/>
                </a:lnTo>
                <a:lnTo>
                  <a:pt x="186563" y="121027"/>
                </a:lnTo>
                <a:lnTo>
                  <a:pt x="227484" y="105725"/>
                </a:lnTo>
                <a:lnTo>
                  <a:pt x="271817" y="91253"/>
                </a:lnTo>
                <a:lnTo>
                  <a:pt x="319394" y="77659"/>
                </a:lnTo>
                <a:lnTo>
                  <a:pt x="370043" y="64992"/>
                </a:lnTo>
                <a:lnTo>
                  <a:pt x="423593" y="53300"/>
                </a:lnTo>
                <a:lnTo>
                  <a:pt x="479875" y="42633"/>
                </a:lnTo>
                <a:lnTo>
                  <a:pt x="538717" y="33038"/>
                </a:lnTo>
                <a:lnTo>
                  <a:pt x="599950" y="24565"/>
                </a:lnTo>
                <a:lnTo>
                  <a:pt x="663403" y="17261"/>
                </a:lnTo>
                <a:lnTo>
                  <a:pt x="728905" y="11177"/>
                </a:lnTo>
                <a:lnTo>
                  <a:pt x="796286" y="6360"/>
                </a:lnTo>
                <a:lnTo>
                  <a:pt x="865376" y="2859"/>
                </a:lnTo>
                <a:lnTo>
                  <a:pt x="936004" y="722"/>
                </a:lnTo>
                <a:lnTo>
                  <a:pt x="1007999" y="0"/>
                </a:lnTo>
                <a:lnTo>
                  <a:pt x="1079994" y="722"/>
                </a:lnTo>
                <a:lnTo>
                  <a:pt x="1150624" y="2859"/>
                </a:lnTo>
                <a:lnTo>
                  <a:pt x="1219716" y="6360"/>
                </a:lnTo>
                <a:lnTo>
                  <a:pt x="1287102" y="11177"/>
                </a:lnTo>
                <a:lnTo>
                  <a:pt x="1352609" y="17261"/>
                </a:lnTo>
                <a:lnTo>
                  <a:pt x="1416068" y="24565"/>
                </a:lnTo>
                <a:lnTo>
                  <a:pt x="1477308" y="33038"/>
                </a:lnTo>
                <a:lnTo>
                  <a:pt x="1536158" y="42633"/>
                </a:lnTo>
                <a:lnTo>
                  <a:pt x="1592447" y="53300"/>
                </a:lnTo>
                <a:lnTo>
                  <a:pt x="1646005" y="64992"/>
                </a:lnTo>
                <a:lnTo>
                  <a:pt x="1696662" y="77659"/>
                </a:lnTo>
                <a:lnTo>
                  <a:pt x="1744247" y="91253"/>
                </a:lnTo>
                <a:lnTo>
                  <a:pt x="1788589" y="105725"/>
                </a:lnTo>
                <a:lnTo>
                  <a:pt x="1829518" y="121027"/>
                </a:lnTo>
                <a:lnTo>
                  <a:pt x="1866862" y="137109"/>
                </a:lnTo>
                <a:lnTo>
                  <a:pt x="1930117" y="171421"/>
                </a:lnTo>
                <a:lnTo>
                  <a:pt x="1976989" y="208272"/>
                </a:lnTo>
                <a:lnTo>
                  <a:pt x="2006113" y="247274"/>
                </a:lnTo>
                <a:lnTo>
                  <a:pt x="2016125" y="288036"/>
                </a:lnTo>
                <a:lnTo>
                  <a:pt x="2013593" y="308613"/>
                </a:lnTo>
                <a:lnTo>
                  <a:pt x="1993855" y="348548"/>
                </a:lnTo>
                <a:lnTo>
                  <a:pt x="1955687" y="386533"/>
                </a:lnTo>
                <a:lnTo>
                  <a:pt x="1900452" y="422176"/>
                </a:lnTo>
                <a:lnTo>
                  <a:pt x="1829518" y="455088"/>
                </a:lnTo>
                <a:lnTo>
                  <a:pt x="1788589" y="470397"/>
                </a:lnTo>
                <a:lnTo>
                  <a:pt x="1744247" y="484877"/>
                </a:lnTo>
                <a:lnTo>
                  <a:pt x="1696662" y="498479"/>
                </a:lnTo>
                <a:lnTo>
                  <a:pt x="1646005" y="511155"/>
                </a:lnTo>
                <a:lnTo>
                  <a:pt x="1592447" y="522854"/>
                </a:lnTo>
                <a:lnTo>
                  <a:pt x="1536158" y="533530"/>
                </a:lnTo>
                <a:lnTo>
                  <a:pt x="1477308" y="543132"/>
                </a:lnTo>
                <a:lnTo>
                  <a:pt x="1416068" y="551612"/>
                </a:lnTo>
                <a:lnTo>
                  <a:pt x="1352609" y="558921"/>
                </a:lnTo>
                <a:lnTo>
                  <a:pt x="1287102" y="565011"/>
                </a:lnTo>
                <a:lnTo>
                  <a:pt x="1219716" y="569832"/>
                </a:lnTo>
                <a:lnTo>
                  <a:pt x="1150624" y="573337"/>
                </a:lnTo>
                <a:lnTo>
                  <a:pt x="1079994" y="575475"/>
                </a:lnTo>
                <a:lnTo>
                  <a:pt x="1007999" y="576199"/>
                </a:lnTo>
                <a:lnTo>
                  <a:pt x="936004" y="575475"/>
                </a:lnTo>
                <a:lnTo>
                  <a:pt x="865376" y="573337"/>
                </a:lnTo>
                <a:lnTo>
                  <a:pt x="796286" y="569832"/>
                </a:lnTo>
                <a:lnTo>
                  <a:pt x="728905" y="565011"/>
                </a:lnTo>
                <a:lnTo>
                  <a:pt x="663403" y="558921"/>
                </a:lnTo>
                <a:lnTo>
                  <a:pt x="599950" y="551612"/>
                </a:lnTo>
                <a:lnTo>
                  <a:pt x="538717" y="543132"/>
                </a:lnTo>
                <a:lnTo>
                  <a:pt x="479875" y="533530"/>
                </a:lnTo>
                <a:lnTo>
                  <a:pt x="423593" y="522854"/>
                </a:lnTo>
                <a:lnTo>
                  <a:pt x="370043" y="511155"/>
                </a:lnTo>
                <a:lnTo>
                  <a:pt x="319394" y="498479"/>
                </a:lnTo>
                <a:lnTo>
                  <a:pt x="271817" y="484877"/>
                </a:lnTo>
                <a:lnTo>
                  <a:pt x="227484" y="470397"/>
                </a:lnTo>
                <a:lnTo>
                  <a:pt x="186563" y="455088"/>
                </a:lnTo>
                <a:lnTo>
                  <a:pt x="149226" y="438998"/>
                </a:lnTo>
                <a:lnTo>
                  <a:pt x="85985" y="404671"/>
                </a:lnTo>
                <a:lnTo>
                  <a:pt x="39125" y="367809"/>
                </a:lnTo>
                <a:lnTo>
                  <a:pt x="10008" y="328800"/>
                </a:lnTo>
                <a:lnTo>
                  <a:pt x="0" y="288036"/>
                </a:lnTo>
                <a:close/>
              </a:path>
            </a:pathLst>
          </a:custGeom>
          <a:ln w="15875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29350" y="3573526"/>
            <a:ext cx="1151255" cy="576580"/>
          </a:xfrm>
          <a:custGeom>
            <a:avLst/>
            <a:gdLst/>
            <a:ahLst/>
            <a:cxnLst/>
            <a:rect l="l" t="t" r="r" b="b"/>
            <a:pathLst>
              <a:path w="1151254" h="576579">
                <a:moveTo>
                  <a:pt x="0" y="288036"/>
                </a:moveTo>
                <a:lnTo>
                  <a:pt x="13274" y="226229"/>
                </a:lnTo>
                <a:lnTo>
                  <a:pt x="51225" y="169050"/>
                </a:lnTo>
                <a:lnTo>
                  <a:pt x="111040" y="117902"/>
                </a:lnTo>
                <a:lnTo>
                  <a:pt x="148269" y="95028"/>
                </a:lnTo>
                <a:lnTo>
                  <a:pt x="189911" y="74189"/>
                </a:lnTo>
                <a:lnTo>
                  <a:pt x="235613" y="55558"/>
                </a:lnTo>
                <a:lnTo>
                  <a:pt x="285025" y="39313"/>
                </a:lnTo>
                <a:lnTo>
                  <a:pt x="337796" y="25628"/>
                </a:lnTo>
                <a:lnTo>
                  <a:pt x="393574" y="14679"/>
                </a:lnTo>
                <a:lnTo>
                  <a:pt x="452007" y="6641"/>
                </a:lnTo>
                <a:lnTo>
                  <a:pt x="512745" y="1689"/>
                </a:lnTo>
                <a:lnTo>
                  <a:pt x="575436" y="0"/>
                </a:lnTo>
                <a:lnTo>
                  <a:pt x="638152" y="1689"/>
                </a:lnTo>
                <a:lnTo>
                  <a:pt x="698910" y="6641"/>
                </a:lnTo>
                <a:lnTo>
                  <a:pt x="757361" y="14679"/>
                </a:lnTo>
                <a:lnTo>
                  <a:pt x="813154" y="25628"/>
                </a:lnTo>
                <a:lnTo>
                  <a:pt x="865937" y="39313"/>
                </a:lnTo>
                <a:lnTo>
                  <a:pt x="915360" y="55558"/>
                </a:lnTo>
                <a:lnTo>
                  <a:pt x="961070" y="74189"/>
                </a:lnTo>
                <a:lnTo>
                  <a:pt x="1002718" y="95028"/>
                </a:lnTo>
                <a:lnTo>
                  <a:pt x="1039952" y="117902"/>
                </a:lnTo>
                <a:lnTo>
                  <a:pt x="1072420" y="142635"/>
                </a:lnTo>
                <a:lnTo>
                  <a:pt x="1121658" y="196973"/>
                </a:lnTo>
                <a:lnTo>
                  <a:pt x="1147623" y="256642"/>
                </a:lnTo>
                <a:lnTo>
                  <a:pt x="1151001" y="288036"/>
                </a:lnTo>
                <a:lnTo>
                  <a:pt x="1147623" y="319431"/>
                </a:lnTo>
                <a:lnTo>
                  <a:pt x="1121658" y="379111"/>
                </a:lnTo>
                <a:lnTo>
                  <a:pt x="1072420" y="433469"/>
                </a:lnTo>
                <a:lnTo>
                  <a:pt x="1039952" y="458213"/>
                </a:lnTo>
                <a:lnTo>
                  <a:pt x="1002718" y="481100"/>
                </a:lnTo>
                <a:lnTo>
                  <a:pt x="961070" y="501952"/>
                </a:lnTo>
                <a:lnTo>
                  <a:pt x="915360" y="520595"/>
                </a:lnTo>
                <a:lnTo>
                  <a:pt x="865937" y="536852"/>
                </a:lnTo>
                <a:lnTo>
                  <a:pt x="813154" y="550548"/>
                </a:lnTo>
                <a:lnTo>
                  <a:pt x="757361" y="561506"/>
                </a:lnTo>
                <a:lnTo>
                  <a:pt x="698910" y="569551"/>
                </a:lnTo>
                <a:lnTo>
                  <a:pt x="638152" y="574507"/>
                </a:lnTo>
                <a:lnTo>
                  <a:pt x="575436" y="576199"/>
                </a:lnTo>
                <a:lnTo>
                  <a:pt x="512745" y="574507"/>
                </a:lnTo>
                <a:lnTo>
                  <a:pt x="452007" y="569551"/>
                </a:lnTo>
                <a:lnTo>
                  <a:pt x="393574" y="561506"/>
                </a:lnTo>
                <a:lnTo>
                  <a:pt x="337796" y="550548"/>
                </a:lnTo>
                <a:lnTo>
                  <a:pt x="285025" y="536852"/>
                </a:lnTo>
                <a:lnTo>
                  <a:pt x="235613" y="520595"/>
                </a:lnTo>
                <a:lnTo>
                  <a:pt x="189911" y="501952"/>
                </a:lnTo>
                <a:lnTo>
                  <a:pt x="148269" y="481100"/>
                </a:lnTo>
                <a:lnTo>
                  <a:pt x="111040" y="458213"/>
                </a:lnTo>
                <a:lnTo>
                  <a:pt x="78575" y="433469"/>
                </a:lnTo>
                <a:lnTo>
                  <a:pt x="29341" y="379111"/>
                </a:lnTo>
                <a:lnTo>
                  <a:pt x="3377" y="319431"/>
                </a:lnTo>
                <a:lnTo>
                  <a:pt x="0" y="288036"/>
                </a:lnTo>
                <a:close/>
              </a:path>
            </a:pathLst>
          </a:custGeom>
          <a:ln w="15875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5716" y="4568952"/>
            <a:ext cx="112775" cy="22707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5716" y="4861814"/>
            <a:ext cx="112775" cy="22707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5716" y="5154421"/>
            <a:ext cx="112775" cy="227076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32916" y="5437936"/>
            <a:ext cx="97535" cy="199644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32916" y="5693968"/>
            <a:ext cx="97535" cy="199644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05916" y="4485283"/>
            <a:ext cx="4219575" cy="1673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Svolge semplici azioni in maniera sequenziale.  Lunghezza </a:t>
            </a:r>
            <a:r>
              <a:rPr sz="1600" spc="-10" dirty="0">
                <a:latin typeface="Arial"/>
                <a:cs typeface="Arial"/>
              </a:rPr>
              <a:t>parola: </a:t>
            </a:r>
            <a:r>
              <a:rPr sz="1600" spc="-5" dirty="0">
                <a:latin typeface="Arial"/>
                <a:cs typeface="Arial"/>
              </a:rPr>
              <a:t>32 vs. 64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bit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600" spc="-5" dirty="0">
                <a:latin typeface="Arial"/>
                <a:cs typeface="Arial"/>
              </a:rPr>
              <a:t>Prestazioni di un</a:t>
            </a:r>
            <a:r>
              <a:rPr sz="1600" spc="-10" dirty="0">
                <a:latin typeface="Arial"/>
                <a:cs typeface="Arial"/>
              </a:rPr>
              <a:t> processore:</a:t>
            </a:r>
            <a:endParaRPr sz="16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345"/>
              </a:spcBef>
            </a:pPr>
            <a:r>
              <a:rPr sz="1400" dirty="0">
                <a:latin typeface="Arial"/>
                <a:cs typeface="Arial"/>
              </a:rPr>
              <a:t>Velocità </a:t>
            </a:r>
            <a:r>
              <a:rPr sz="1400" spc="-5" dirty="0">
                <a:latin typeface="Arial"/>
                <a:cs typeface="Arial"/>
              </a:rPr>
              <a:t>del clock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[GHz].</a:t>
            </a:r>
            <a:endParaRPr sz="14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Arial"/>
                <a:cs typeface="Arial"/>
              </a:rPr>
              <a:t>Istruzioni al secondo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MIPS</a:t>
            </a:r>
            <a:endParaRPr sz="14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Arial"/>
                <a:cs typeface="Arial"/>
              </a:rPr>
              <a:t>es. </a:t>
            </a:r>
            <a:r>
              <a:rPr sz="1400" dirty="0">
                <a:latin typeface="Arial"/>
                <a:cs typeface="Arial"/>
              </a:rPr>
              <a:t>Pentium </a:t>
            </a:r>
            <a:r>
              <a:rPr sz="1400" spc="-5" dirty="0">
                <a:latin typeface="Arial"/>
                <a:cs typeface="Arial"/>
              </a:rPr>
              <a:t>3.8GHz </a:t>
            </a:r>
            <a:r>
              <a:rPr sz="1400" dirty="0">
                <a:latin typeface="Arial"/>
                <a:cs typeface="Arial"/>
              </a:rPr>
              <a:t>fa circa </a:t>
            </a:r>
            <a:r>
              <a:rPr sz="1400" spc="-5" dirty="0">
                <a:latin typeface="Arial"/>
                <a:cs typeface="Arial"/>
              </a:rPr>
              <a:t>1000MIPS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(1GIPS)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198404"/>
            <a:ext cx="7882255" cy="229616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Single </a:t>
            </a:r>
            <a:r>
              <a:rPr sz="3200" dirty="0">
                <a:latin typeface="Arial"/>
                <a:cs typeface="Arial"/>
              </a:rPr>
              <a:t>Bus,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Controller may support </a:t>
            </a:r>
            <a:r>
              <a:rPr sz="3200" dirty="0">
                <a:latin typeface="Arial"/>
                <a:cs typeface="Arial"/>
              </a:rPr>
              <a:t>&gt;1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device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Ogni trasferimento utilizza </a:t>
            </a:r>
            <a:r>
              <a:rPr sz="3200" dirty="0">
                <a:latin typeface="Arial"/>
                <a:cs typeface="Arial"/>
              </a:rPr>
              <a:t>il </a:t>
            </a:r>
            <a:r>
              <a:rPr sz="3200" spc="-5" dirty="0">
                <a:latin typeface="Arial"/>
                <a:cs typeface="Arial"/>
              </a:rPr>
              <a:t>bus una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volta</a:t>
            </a:r>
            <a:endParaRPr sz="3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– DMA to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memory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0600" y="1484375"/>
            <a:ext cx="7010400" cy="2776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Configurazioni</a:t>
            </a:r>
            <a:r>
              <a:rPr spc="10" dirty="0"/>
              <a:t> </a:t>
            </a:r>
            <a:r>
              <a:rPr spc="5" dirty="0"/>
              <a:t>DMA</a:t>
            </a:r>
          </a:p>
        </p:txBody>
      </p:sp>
      <p:sp>
        <p:nvSpPr>
          <p:cNvPr id="7" name="object 7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6841" y="4295114"/>
            <a:ext cx="7224395" cy="219837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Bus </a:t>
            </a:r>
            <a:r>
              <a:rPr sz="3200" spc="-5" dirty="0">
                <a:latin typeface="Arial"/>
                <a:cs typeface="Arial"/>
              </a:rPr>
              <a:t>dedicato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all’I/O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Ogni </a:t>
            </a:r>
            <a:r>
              <a:rPr sz="3200" spc="-5" dirty="0">
                <a:latin typeface="Arial"/>
                <a:cs typeface="Arial"/>
              </a:rPr>
              <a:t>trasferimento impegna </a:t>
            </a:r>
            <a:r>
              <a:rPr sz="3200" dirty="0">
                <a:latin typeface="Arial"/>
                <a:cs typeface="Arial"/>
              </a:rPr>
              <a:t>il bus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una  </a:t>
            </a:r>
            <a:r>
              <a:rPr sz="3200" dirty="0">
                <a:latin typeface="Arial"/>
                <a:cs typeface="Arial"/>
              </a:rPr>
              <a:t>sola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volta</a:t>
            </a:r>
            <a:endParaRPr sz="3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– DMA to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memory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19200" y="1469897"/>
            <a:ext cx="6553200" cy="29671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Configurazioni</a:t>
            </a:r>
            <a:r>
              <a:rPr spc="10" dirty="0"/>
              <a:t> </a:t>
            </a:r>
            <a:r>
              <a:rPr spc="5" dirty="0"/>
              <a:t>DMA</a:t>
            </a:r>
          </a:p>
        </p:txBody>
      </p:sp>
      <p:sp>
        <p:nvSpPr>
          <p:cNvPr id="7" name="object 7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82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HARD</a:t>
            </a:r>
            <a:r>
              <a:rPr spc="-20" dirty="0"/>
              <a:t> </a:t>
            </a:r>
            <a:r>
              <a:rPr dirty="0"/>
              <a:t>DISK</a:t>
            </a:r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1240" y="1617217"/>
            <a:ext cx="112776" cy="22707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1240" y="1909826"/>
            <a:ext cx="112776" cy="22707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1240" y="2446654"/>
            <a:ext cx="112776" cy="22707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1240" y="2739263"/>
            <a:ext cx="112776" cy="22707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88440" y="3031870"/>
            <a:ext cx="112775" cy="22707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88440" y="3324478"/>
            <a:ext cx="112775" cy="22707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61440" y="1533804"/>
            <a:ext cx="7562850" cy="202565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spc="-5" dirty="0">
                <a:latin typeface="Arial"/>
                <a:cs typeface="Arial"/>
              </a:rPr>
              <a:t>Memoria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permanente.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latin typeface="Arial"/>
                <a:cs typeface="Arial"/>
              </a:rPr>
              <a:t>Costituito da uno o più dischi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rapida rotazione, realizzati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10" dirty="0">
                <a:latin typeface="Arial"/>
                <a:cs typeface="Arial"/>
              </a:rPr>
              <a:t>alluminio </a:t>
            </a:r>
            <a:r>
              <a:rPr sz="1600" spc="-5" dirty="0">
                <a:latin typeface="Arial"/>
                <a:cs typeface="Arial"/>
              </a:rPr>
              <a:t>o </a:t>
            </a:r>
            <a:r>
              <a:rPr sz="1600" spc="-10" dirty="0">
                <a:latin typeface="Arial"/>
                <a:cs typeface="Arial"/>
              </a:rPr>
              <a:t>vetro,  </a:t>
            </a:r>
            <a:r>
              <a:rPr sz="1600" spc="-5" dirty="0">
                <a:latin typeface="Arial"/>
                <a:cs typeface="Arial"/>
              </a:rPr>
              <a:t>rivestiti di materiale ferromagnetico e da due testine per ogni disco (una per</a:t>
            </a:r>
            <a:r>
              <a:rPr sz="1600" spc="1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lato).</a:t>
            </a:r>
            <a:endParaRPr sz="1600">
              <a:latin typeface="Arial"/>
              <a:cs typeface="Arial"/>
            </a:endParaRPr>
          </a:p>
          <a:p>
            <a:pPr marL="12700" marR="3411220">
              <a:lnSpc>
                <a:spcPct val="12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Dimensioni: 2.5 (Laptop), 3.5 Pollici (Desktop)  Prestazioni:</a:t>
            </a:r>
            <a:endParaRPr sz="16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Arial"/>
                <a:cs typeface="Arial"/>
              </a:rPr>
              <a:t>Capacità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(GB)</a:t>
            </a:r>
            <a:endParaRPr sz="16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384"/>
              </a:spcBef>
            </a:pPr>
            <a:r>
              <a:rPr sz="1600" spc="-5" dirty="0">
                <a:latin typeface="Arial"/>
                <a:cs typeface="Arial"/>
              </a:rPr>
              <a:t>Velocità di rotazione </a:t>
            </a:r>
            <a:r>
              <a:rPr sz="1600" spc="-10" dirty="0">
                <a:latin typeface="Arial"/>
                <a:cs typeface="Arial"/>
              </a:rPr>
              <a:t>(rpm): </a:t>
            </a:r>
            <a:r>
              <a:rPr sz="1600" spc="-5" dirty="0">
                <a:latin typeface="Arial"/>
                <a:cs typeface="Arial"/>
              </a:rPr>
              <a:t>5.200, 5.400, 7.200, 10.000 e</a:t>
            </a:r>
            <a:r>
              <a:rPr sz="1600" spc="1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15.000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00112" y="3860800"/>
            <a:ext cx="2857500" cy="2733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11701" y="3860800"/>
            <a:ext cx="4038600" cy="2689225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456689"/>
            <a:ext cx="8045450" cy="21367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Durante le operazioni di lettura e </a:t>
            </a:r>
            <a:r>
              <a:rPr sz="1800" dirty="0">
                <a:latin typeface="Arial"/>
                <a:cs typeface="Arial"/>
              </a:rPr>
              <a:t>scrittura </a:t>
            </a:r>
            <a:r>
              <a:rPr sz="1800" spc="-5" dirty="0">
                <a:latin typeface="Arial"/>
                <a:cs typeface="Arial"/>
              </a:rPr>
              <a:t>la testina è </a:t>
            </a:r>
            <a:r>
              <a:rPr sz="1800" dirty="0">
                <a:latin typeface="Arial"/>
                <a:cs typeface="Arial"/>
              </a:rPr>
              <a:t>fissa </a:t>
            </a:r>
            <a:r>
              <a:rPr sz="1800" spc="-5" dirty="0">
                <a:latin typeface="Arial"/>
                <a:cs typeface="Arial"/>
              </a:rPr>
              <a:t>e </a:t>
            </a:r>
            <a:r>
              <a:rPr sz="1800" dirty="0">
                <a:latin typeface="Arial"/>
                <a:cs typeface="Arial"/>
              </a:rPr>
              <a:t>I </a:t>
            </a:r>
            <a:r>
              <a:rPr sz="1800" spc="-5" dirty="0">
                <a:latin typeface="Arial"/>
                <a:cs typeface="Arial"/>
              </a:rPr>
              <a:t>piatti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ruotano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Scrittura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95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La corrente attraverso i fili produce un campo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magnetico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80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L’informazione magnetica viene memorizzata sulla superficie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sottostante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2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Lettura</a:t>
            </a:r>
            <a:endParaRPr sz="18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395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Rilevazione del campo magnetico: il campo magnetico in movimento produce nel  filo una corrente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elettrica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Meccanismi </a:t>
            </a:r>
            <a:r>
              <a:rPr dirty="0"/>
              <a:t>di </a:t>
            </a:r>
            <a:r>
              <a:rPr spc="-5" dirty="0"/>
              <a:t>scrittura </a:t>
            </a:r>
            <a:r>
              <a:rPr dirty="0"/>
              <a:t>e</a:t>
            </a:r>
            <a:r>
              <a:rPr spc="-15" dirty="0"/>
              <a:t> </a:t>
            </a:r>
            <a:r>
              <a:rPr spc="-5" dirty="0"/>
              <a:t>lettura</a:t>
            </a:r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79676" y="3576701"/>
            <a:ext cx="5832475" cy="32812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1572133"/>
            <a:ext cx="2959735" cy="216662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Anelli concentrici 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tracce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34"/>
              </a:spcBef>
              <a:tabLst>
                <a:tab pos="756285" algn="l"/>
              </a:tabLst>
            </a:pPr>
            <a:r>
              <a:rPr sz="1800" dirty="0">
                <a:latin typeface="Arial"/>
                <a:cs typeface="Arial"/>
              </a:rPr>
              <a:t>–	</a:t>
            </a:r>
            <a:r>
              <a:rPr sz="1800" spc="-5" dirty="0">
                <a:latin typeface="Arial"/>
                <a:cs typeface="Arial"/>
              </a:rPr>
              <a:t>Gaps </a:t>
            </a:r>
            <a:r>
              <a:rPr sz="1800" dirty="0">
                <a:latin typeface="Arial"/>
                <a:cs typeface="Arial"/>
              </a:rPr>
              <a:t>tra </a:t>
            </a:r>
            <a:r>
              <a:rPr sz="1800" spc="-5" dirty="0">
                <a:latin typeface="Arial"/>
                <a:cs typeface="Arial"/>
              </a:rPr>
              <a:t>le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traccie</a:t>
            </a:r>
            <a:endParaRPr sz="1800">
              <a:latin typeface="Arial"/>
              <a:cs typeface="Arial"/>
            </a:endParaRPr>
          </a:p>
          <a:p>
            <a:pPr marL="355600" marR="208915" indent="-342900">
              <a:lnSpc>
                <a:spcPct val="100000"/>
              </a:lnSpc>
              <a:spcBef>
                <a:spcPts val="43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Le </a:t>
            </a:r>
            <a:r>
              <a:rPr sz="1800" dirty="0">
                <a:latin typeface="Arial"/>
                <a:cs typeface="Arial"/>
              </a:rPr>
              <a:t>tracce </a:t>
            </a:r>
            <a:r>
              <a:rPr sz="1800" spc="-5" dirty="0">
                <a:latin typeface="Arial"/>
                <a:cs typeface="Arial"/>
              </a:rPr>
              <a:t>sono divise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  </a:t>
            </a:r>
            <a:r>
              <a:rPr sz="1800" dirty="0">
                <a:latin typeface="Arial"/>
                <a:cs typeface="Arial"/>
              </a:rPr>
              <a:t>settori</a:t>
            </a:r>
            <a:endParaRPr sz="1800">
              <a:latin typeface="Arial"/>
              <a:cs typeface="Arial"/>
            </a:endParaRPr>
          </a:p>
          <a:p>
            <a:pPr marL="355600" marR="463550" indent="-342900">
              <a:lnSpc>
                <a:spcPct val="100000"/>
              </a:lnSpc>
              <a:spcBef>
                <a:spcPts val="434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latin typeface="Arial"/>
                <a:cs typeface="Arial"/>
              </a:rPr>
              <a:t>L’unità </a:t>
            </a:r>
            <a:r>
              <a:rPr sz="1800" spc="-5" dirty="0">
                <a:latin typeface="Arial"/>
                <a:cs typeface="Arial"/>
              </a:rPr>
              <a:t>minima  scrivibile/leggibile è il  </a:t>
            </a:r>
            <a:r>
              <a:rPr sz="1800" dirty="0">
                <a:latin typeface="Arial"/>
                <a:cs typeface="Arial"/>
              </a:rPr>
              <a:t>settore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Organizzazione </a:t>
            </a:r>
            <a:r>
              <a:rPr dirty="0"/>
              <a:t>dei</a:t>
            </a:r>
            <a:r>
              <a:rPr spc="35" dirty="0"/>
              <a:t> </a:t>
            </a:r>
            <a:r>
              <a:rPr spc="-5" dirty="0"/>
              <a:t>dati</a:t>
            </a:r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48126" y="1412811"/>
            <a:ext cx="5595873" cy="48244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8901"/>
            <a:ext cx="4185920" cy="2220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73075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Una testina per lato (=due testine per  piatto)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Le testine sono tutte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allineate</a:t>
            </a:r>
            <a:endParaRPr sz="1600">
              <a:latin typeface="Arial"/>
              <a:cs typeface="Arial"/>
            </a:endParaRPr>
          </a:p>
          <a:p>
            <a:pPr marL="355600" marR="6985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Le tracce allineate su più piatti individuano  un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cilindro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I dati </a:t>
            </a:r>
            <a:r>
              <a:rPr sz="1600" dirty="0">
                <a:latin typeface="Arial"/>
                <a:cs typeface="Arial"/>
              </a:rPr>
              <a:t>sono </a:t>
            </a:r>
            <a:r>
              <a:rPr sz="1600" spc="-5" dirty="0">
                <a:latin typeface="Arial"/>
                <a:cs typeface="Arial"/>
              </a:rPr>
              <a:t>distribuiti tra i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cilindri: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85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Riduzione del movimento delle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testine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85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Aumento della velocità (transfer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rate)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HARD DISK – piatti</a:t>
            </a:r>
            <a:r>
              <a:rPr spc="-50" dirty="0"/>
              <a:t> </a:t>
            </a:r>
            <a:r>
              <a:rPr dirty="0"/>
              <a:t>multipli</a:t>
            </a:r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19650" y="1557336"/>
            <a:ext cx="4144899" cy="5184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19250" y="3933888"/>
            <a:ext cx="2149475" cy="2779649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9750" y="3284601"/>
            <a:ext cx="8229600" cy="2166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362521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Velocità di</a:t>
            </a:r>
            <a:r>
              <a:rPr spc="-55" dirty="0"/>
              <a:t> </a:t>
            </a:r>
            <a:r>
              <a:rPr dirty="0"/>
              <a:t>accesso  all’ </a:t>
            </a:r>
            <a:r>
              <a:rPr spc="-5" dirty="0"/>
              <a:t>HARD</a:t>
            </a:r>
            <a:r>
              <a:rPr spc="-30" dirty="0"/>
              <a:t> </a:t>
            </a:r>
            <a:r>
              <a:rPr dirty="0"/>
              <a:t>DISK</a:t>
            </a:r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5716" y="1544066"/>
            <a:ext cx="112775" cy="227075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5716" y="1836673"/>
            <a:ext cx="112775" cy="227075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5716" y="2373502"/>
            <a:ext cx="112775" cy="227075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5716" y="2666110"/>
            <a:ext cx="112775" cy="227075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05916" y="1460652"/>
            <a:ext cx="7635875" cy="168402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ct val="110100"/>
              </a:lnSpc>
              <a:spcBef>
                <a:spcPts val="290"/>
              </a:spcBef>
            </a:pPr>
            <a:r>
              <a:rPr sz="1600" b="1" spc="-25" dirty="0">
                <a:latin typeface="Arial"/>
                <a:cs typeface="Arial"/>
              </a:rPr>
              <a:t>Seek </a:t>
            </a:r>
            <a:r>
              <a:rPr sz="1600" b="1" spc="-65" dirty="0">
                <a:latin typeface="Arial"/>
                <a:cs typeface="Arial"/>
              </a:rPr>
              <a:t>time: </a:t>
            </a:r>
            <a:r>
              <a:rPr sz="1600" spc="-5" dirty="0">
                <a:latin typeface="Arial"/>
                <a:cs typeface="Arial"/>
              </a:rPr>
              <a:t>tempo necessario alla testina per posizionarsi sulla traccia di interesse.  </a:t>
            </a:r>
            <a:r>
              <a:rPr sz="1600" b="1" spc="-65" dirty="0">
                <a:latin typeface="Arial"/>
                <a:cs typeface="Arial"/>
              </a:rPr>
              <a:t>Rotational delay: </a:t>
            </a:r>
            <a:r>
              <a:rPr sz="1600" spc="-5" dirty="0">
                <a:latin typeface="Arial"/>
                <a:cs typeface="Arial"/>
              </a:rPr>
              <a:t>tempo necessario affinchè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testina </a:t>
            </a:r>
            <a:r>
              <a:rPr sz="1600" dirty="0">
                <a:latin typeface="Arial"/>
                <a:cs typeface="Arial"/>
              </a:rPr>
              <a:t>si </a:t>
            </a:r>
            <a:r>
              <a:rPr sz="1600" spc="-10" dirty="0">
                <a:latin typeface="Arial"/>
                <a:cs typeface="Arial"/>
              </a:rPr>
              <a:t>posizioni sul settore </a:t>
            </a:r>
            <a:r>
              <a:rPr sz="1600" spc="-5" dirty="0">
                <a:latin typeface="Arial"/>
                <a:cs typeface="Arial"/>
              </a:rPr>
              <a:t>di  interesse.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600" b="1" spc="-55" dirty="0">
                <a:latin typeface="Arial"/>
                <a:cs typeface="Arial"/>
              </a:rPr>
              <a:t>Transfer </a:t>
            </a:r>
            <a:r>
              <a:rPr sz="1600" b="1" spc="-65" dirty="0">
                <a:latin typeface="Arial"/>
                <a:cs typeface="Arial"/>
              </a:rPr>
              <a:t>time: </a:t>
            </a:r>
            <a:r>
              <a:rPr sz="1600" spc="-5" dirty="0">
                <a:latin typeface="Arial"/>
                <a:cs typeface="Arial"/>
              </a:rPr>
              <a:t>tempo necessario al trasferimento dei</a:t>
            </a:r>
            <a:r>
              <a:rPr sz="1600" spc="1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dati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380"/>
              </a:spcBef>
            </a:pPr>
            <a:r>
              <a:rPr sz="1600" b="1" spc="-80" dirty="0">
                <a:latin typeface="Arial"/>
                <a:cs typeface="Arial"/>
              </a:rPr>
              <a:t>Access </a:t>
            </a:r>
            <a:r>
              <a:rPr sz="1600" b="1" spc="-70" dirty="0">
                <a:latin typeface="Arial"/>
                <a:cs typeface="Arial"/>
              </a:rPr>
              <a:t>time: </a:t>
            </a:r>
            <a:r>
              <a:rPr sz="1600" spc="-5" dirty="0">
                <a:latin typeface="Arial"/>
                <a:cs typeface="Arial"/>
              </a:rPr>
              <a:t>tempo che intercorre </a:t>
            </a:r>
            <a:r>
              <a:rPr sz="1600" dirty="0">
                <a:latin typeface="Arial"/>
                <a:cs typeface="Arial"/>
              </a:rPr>
              <a:t>tra la </a:t>
            </a:r>
            <a:r>
              <a:rPr sz="1600" spc="-5" dirty="0">
                <a:latin typeface="Arial"/>
                <a:cs typeface="Arial"/>
              </a:rPr>
              <a:t>richiesta di accesso ai dati e l’istante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cui i  dati sono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disponibili.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3016" y="5460667"/>
            <a:ext cx="6610350" cy="9036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spc="-10" dirty="0">
                <a:latin typeface="Arial"/>
                <a:cs typeface="Arial"/>
              </a:rPr>
              <a:t>Domande: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009999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Su quale </a:t>
            </a:r>
            <a:r>
              <a:rPr sz="1600" spc="-10" dirty="0">
                <a:latin typeface="Arial"/>
                <a:cs typeface="Arial"/>
              </a:rPr>
              <a:t>parametro </a:t>
            </a:r>
            <a:r>
              <a:rPr sz="1600" spc="-5" dirty="0">
                <a:latin typeface="Arial"/>
                <a:cs typeface="Arial"/>
              </a:rPr>
              <a:t>influisce la disposizione dei dati secondo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cilindri?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Clr>
                <a:srgbClr val="009999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Su quale </a:t>
            </a:r>
            <a:r>
              <a:rPr sz="1600" spc="-10" dirty="0">
                <a:latin typeface="Arial"/>
                <a:cs typeface="Arial"/>
              </a:rPr>
              <a:t>parametro </a:t>
            </a:r>
            <a:r>
              <a:rPr sz="1600" spc="-5" dirty="0">
                <a:latin typeface="Arial"/>
                <a:cs typeface="Arial"/>
              </a:rPr>
              <a:t>influisce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velocità di rotazione del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disco?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HARD</a:t>
            </a:r>
            <a:r>
              <a:rPr spc="-20" dirty="0"/>
              <a:t> </a:t>
            </a:r>
            <a:r>
              <a:rPr dirty="0"/>
              <a:t>DISK</a:t>
            </a:r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7117" y="2254250"/>
            <a:ext cx="97536" cy="199644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77441" y="2700273"/>
            <a:ext cx="97535" cy="199644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77441" y="2913633"/>
            <a:ext cx="97535" cy="199644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77441" y="3126943"/>
            <a:ext cx="97535" cy="199948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77441" y="3340608"/>
            <a:ext cx="97535" cy="199644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77441" y="3553967"/>
            <a:ext cx="97535" cy="199644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77441" y="3767328"/>
            <a:ext cx="97535" cy="199644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77441" y="4194047"/>
            <a:ext cx="97535" cy="199644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7117" y="4910582"/>
            <a:ext cx="97536" cy="199644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24525" y="4799012"/>
            <a:ext cx="3095625" cy="14382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77441" y="5158485"/>
            <a:ext cx="97535" cy="199644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77441" y="5371846"/>
            <a:ext cx="97535" cy="199644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77441" y="5585155"/>
            <a:ext cx="97535" cy="199644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47217" y="1583182"/>
            <a:ext cx="8061325" cy="4930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93065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Si </a:t>
            </a:r>
            <a:r>
              <a:rPr sz="1400" spc="-5" dirty="0">
                <a:latin typeface="Arial"/>
                <a:cs typeface="Arial"/>
              </a:rPr>
              <a:t>differenziano sulla base dell’interfaccia di trasferimento dei dati </a:t>
            </a:r>
            <a:r>
              <a:rPr sz="1400" dirty="0">
                <a:latin typeface="Arial"/>
                <a:cs typeface="Arial"/>
              </a:rPr>
              <a:t>(vale </a:t>
            </a:r>
            <a:r>
              <a:rPr sz="1400" spc="-5" dirty="0">
                <a:latin typeface="Arial"/>
                <a:cs typeface="Arial"/>
              </a:rPr>
              <a:t>anche per </a:t>
            </a:r>
            <a:r>
              <a:rPr sz="1400" dirty="0">
                <a:latin typeface="Arial"/>
                <a:cs typeface="Arial"/>
              </a:rPr>
              <a:t>tutti i </a:t>
            </a:r>
            <a:r>
              <a:rPr sz="1400" spc="-5" dirty="0">
                <a:latin typeface="Arial"/>
                <a:cs typeface="Arial"/>
              </a:rPr>
              <a:t>dispositivi  periferici quali CD, DVD,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etc.):</a:t>
            </a:r>
            <a:endParaRPr sz="1400">
              <a:latin typeface="Arial"/>
              <a:cs typeface="Arial"/>
            </a:endParaRPr>
          </a:p>
          <a:p>
            <a:pPr marL="568960">
              <a:lnSpc>
                <a:spcPct val="100000"/>
              </a:lnSpc>
              <a:spcBef>
                <a:spcPts val="1675"/>
              </a:spcBef>
            </a:pPr>
            <a:r>
              <a:rPr sz="1400" spc="-5" dirty="0">
                <a:latin typeface="Arial"/>
                <a:cs typeface="Arial"/>
              </a:rPr>
              <a:t>EIDE (Enhanced </a:t>
            </a:r>
            <a:r>
              <a:rPr sz="1400" spc="-10" dirty="0">
                <a:latin typeface="Arial"/>
                <a:cs typeface="Arial"/>
              </a:rPr>
              <a:t>Integerated </a:t>
            </a:r>
            <a:r>
              <a:rPr sz="1400" spc="-5" dirty="0">
                <a:latin typeface="Arial"/>
                <a:cs typeface="Arial"/>
              </a:rPr>
              <a:t>Drive </a:t>
            </a:r>
            <a:r>
              <a:rPr sz="1400" spc="-10" dirty="0">
                <a:latin typeface="Arial"/>
                <a:cs typeface="Arial"/>
              </a:rPr>
              <a:t>Electronics) </a:t>
            </a:r>
            <a:r>
              <a:rPr sz="1400" dirty="0">
                <a:latin typeface="Arial"/>
                <a:cs typeface="Arial"/>
              </a:rPr>
              <a:t>o PATA </a:t>
            </a:r>
            <a:r>
              <a:rPr sz="1400" spc="-5" dirty="0">
                <a:latin typeface="Arial"/>
                <a:cs typeface="Arial"/>
              </a:rPr>
              <a:t>(Parallel </a:t>
            </a:r>
            <a:r>
              <a:rPr sz="1400" spc="-10" dirty="0">
                <a:latin typeface="Arial"/>
                <a:cs typeface="Arial"/>
              </a:rPr>
              <a:t>Advanced</a:t>
            </a:r>
            <a:r>
              <a:rPr sz="1400" spc="2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Technology</a:t>
            </a:r>
            <a:endParaRPr sz="1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Arial"/>
                <a:cs typeface="Arial"/>
              </a:rPr>
              <a:t>Attachment):</a:t>
            </a:r>
            <a:endParaRPr sz="1400">
              <a:latin typeface="Arial"/>
              <a:cs typeface="Arial"/>
            </a:endParaRPr>
          </a:p>
          <a:p>
            <a:pPr marL="927735" marR="2540635">
              <a:lnSpc>
                <a:spcPct val="100000"/>
              </a:lnSpc>
              <a:spcBef>
                <a:spcPts val="150"/>
              </a:spcBef>
            </a:pPr>
            <a:r>
              <a:rPr sz="1400" spc="-5" dirty="0">
                <a:latin typeface="Arial"/>
                <a:cs typeface="Arial"/>
              </a:rPr>
              <a:t>drive </a:t>
            </a:r>
            <a:r>
              <a:rPr sz="1400" dirty="0">
                <a:latin typeface="Arial"/>
                <a:cs typeface="Arial"/>
              </a:rPr>
              <a:t>(apparato </a:t>
            </a:r>
            <a:r>
              <a:rPr sz="1400" spc="-5" dirty="0">
                <a:latin typeface="Arial"/>
                <a:cs typeface="Arial"/>
              </a:rPr>
              <a:t>hardware) per </a:t>
            </a:r>
            <a:r>
              <a:rPr sz="1400" dirty="0">
                <a:latin typeface="Arial"/>
                <a:cs typeface="Arial"/>
              </a:rPr>
              <a:t>la </a:t>
            </a:r>
            <a:r>
              <a:rPr sz="1400" spc="-5" dirty="0">
                <a:latin typeface="Arial"/>
                <a:cs typeface="Arial"/>
              </a:rPr>
              <a:t>connessione di dispositivi  integrati nella scheda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madre</a:t>
            </a:r>
            <a:endParaRPr sz="1400">
              <a:latin typeface="Arial"/>
              <a:cs typeface="Arial"/>
            </a:endParaRPr>
          </a:p>
          <a:p>
            <a:pPr marL="92773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generalmente collocati </a:t>
            </a:r>
            <a:r>
              <a:rPr sz="1400" dirty="0">
                <a:latin typeface="Arial"/>
                <a:cs typeface="Arial"/>
              </a:rPr>
              <a:t>sui </a:t>
            </a:r>
            <a:r>
              <a:rPr sz="1400" spc="-5" dirty="0">
                <a:latin typeface="Arial"/>
                <a:cs typeface="Arial"/>
              </a:rPr>
              <a:t>personal computer </a:t>
            </a:r>
            <a:r>
              <a:rPr sz="1400" dirty="0">
                <a:latin typeface="Arial"/>
                <a:cs typeface="Arial"/>
              </a:rPr>
              <a:t>di </a:t>
            </a:r>
            <a:r>
              <a:rPr sz="1400" spc="-5" dirty="0">
                <a:latin typeface="Arial"/>
                <a:cs typeface="Arial"/>
              </a:rPr>
              <a:t>medie/basse</a:t>
            </a:r>
            <a:r>
              <a:rPr sz="1400" spc="-1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prestazioni</a:t>
            </a:r>
            <a:endParaRPr sz="1400">
              <a:latin typeface="Arial"/>
              <a:cs typeface="Arial"/>
            </a:endParaRPr>
          </a:p>
          <a:p>
            <a:pPr marL="927735" marR="169100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Velocità </a:t>
            </a:r>
            <a:r>
              <a:rPr sz="1400" spc="-5" dirty="0">
                <a:latin typeface="Arial"/>
                <a:cs typeface="Arial"/>
              </a:rPr>
              <a:t>di trasferimento: </a:t>
            </a:r>
            <a:r>
              <a:rPr sz="1400" dirty="0">
                <a:latin typeface="Arial"/>
                <a:cs typeface="Arial"/>
              </a:rPr>
              <a:t>16.6 </a:t>
            </a:r>
            <a:r>
              <a:rPr sz="1400" spc="-5" dirty="0">
                <a:latin typeface="Arial"/>
                <a:cs typeface="Arial"/>
              </a:rPr>
              <a:t>MB/s </a:t>
            </a:r>
            <a:r>
              <a:rPr sz="1400" spc="-80" dirty="0">
                <a:latin typeface="Arial"/>
                <a:cs typeface="Arial"/>
              </a:rPr>
              <a:t>– </a:t>
            </a:r>
            <a:r>
              <a:rPr sz="1400" spc="-5" dirty="0">
                <a:latin typeface="Arial"/>
                <a:cs typeface="Arial"/>
              </a:rPr>
              <a:t>33MB/s (ATA-3 </a:t>
            </a:r>
            <a:r>
              <a:rPr sz="1400" dirty="0">
                <a:latin typeface="Arial"/>
                <a:cs typeface="Arial"/>
              </a:rPr>
              <a:t>o </a:t>
            </a:r>
            <a:r>
              <a:rPr sz="1400" spc="-5" dirty="0">
                <a:latin typeface="Arial"/>
                <a:cs typeface="Arial"/>
              </a:rPr>
              <a:t>ULTRA ATA)  </a:t>
            </a:r>
            <a:r>
              <a:rPr sz="1400" dirty="0">
                <a:latin typeface="Arial"/>
                <a:cs typeface="Arial"/>
              </a:rPr>
              <a:t>le </a:t>
            </a:r>
            <a:r>
              <a:rPr sz="1400" spc="-5" dirty="0">
                <a:latin typeface="Arial"/>
                <a:cs typeface="Arial"/>
              </a:rPr>
              <a:t>operazioni di trasferimento dati impegnando </a:t>
            </a:r>
            <a:r>
              <a:rPr sz="1400" dirty="0">
                <a:latin typeface="Arial"/>
                <a:cs typeface="Arial"/>
              </a:rPr>
              <a:t>la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CPU</a:t>
            </a:r>
            <a:endParaRPr sz="1400">
              <a:latin typeface="Arial"/>
              <a:cs typeface="Arial"/>
            </a:endParaRPr>
          </a:p>
          <a:p>
            <a:pPr marL="829944" marR="83185" indent="9906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non può operare sui due canali </a:t>
            </a:r>
            <a:r>
              <a:rPr sz="1400" spc="-10" dirty="0">
                <a:latin typeface="Arial"/>
                <a:cs typeface="Arial"/>
              </a:rPr>
              <a:t>contemporaneamente, </a:t>
            </a:r>
            <a:r>
              <a:rPr sz="1400" spc="-5" dirty="0">
                <a:latin typeface="Arial"/>
                <a:cs typeface="Arial"/>
              </a:rPr>
              <a:t>esegue una operazione di I/O alla  volta.</a:t>
            </a:r>
            <a:endParaRPr sz="1400">
              <a:latin typeface="Arial"/>
              <a:cs typeface="Arial"/>
            </a:endParaRPr>
          </a:p>
          <a:p>
            <a:pPr marL="878840">
              <a:lnSpc>
                <a:spcPts val="1689"/>
              </a:lnSpc>
            </a:pPr>
            <a:r>
              <a:rPr sz="1450" i="1" spc="-25" dirty="0">
                <a:latin typeface="Arial"/>
                <a:cs typeface="Arial"/>
              </a:rPr>
              <a:t>Sostituito </a:t>
            </a:r>
            <a:r>
              <a:rPr sz="1450" i="1" spc="-30" dirty="0">
                <a:latin typeface="Arial"/>
                <a:cs typeface="Arial"/>
              </a:rPr>
              <a:t>da </a:t>
            </a:r>
            <a:r>
              <a:rPr sz="1450" i="1" spc="-35" dirty="0">
                <a:latin typeface="Arial"/>
                <a:cs typeface="Arial"/>
              </a:rPr>
              <a:t>SATA </a:t>
            </a:r>
            <a:r>
              <a:rPr sz="1450" i="1" spc="-20" dirty="0">
                <a:latin typeface="Arial"/>
                <a:cs typeface="Arial"/>
              </a:rPr>
              <a:t>(Serial </a:t>
            </a:r>
            <a:r>
              <a:rPr sz="1450" i="1" spc="-30" dirty="0">
                <a:latin typeface="Arial"/>
                <a:cs typeface="Arial"/>
              </a:rPr>
              <a:t>ATA) </a:t>
            </a:r>
            <a:r>
              <a:rPr sz="1450" i="1" spc="-25" dirty="0">
                <a:latin typeface="Arial"/>
                <a:cs typeface="Arial"/>
              </a:rPr>
              <a:t>velocità fino </a:t>
            </a:r>
            <a:r>
              <a:rPr sz="1450" i="1" spc="-30" dirty="0">
                <a:latin typeface="Arial"/>
                <a:cs typeface="Arial"/>
              </a:rPr>
              <a:t>a 250MB/s </a:t>
            </a:r>
            <a:r>
              <a:rPr sz="1450" i="1" spc="-25" dirty="0">
                <a:latin typeface="Arial"/>
                <a:cs typeface="Arial"/>
              </a:rPr>
              <a:t>(potenzialità:</a:t>
            </a:r>
            <a:r>
              <a:rPr sz="1450" i="1" spc="-95" dirty="0">
                <a:latin typeface="Arial"/>
                <a:cs typeface="Arial"/>
              </a:rPr>
              <a:t> </a:t>
            </a:r>
            <a:r>
              <a:rPr sz="1450" i="1" spc="-30" dirty="0">
                <a:latin typeface="Arial"/>
                <a:cs typeface="Arial"/>
              </a:rPr>
              <a:t>500MB/s)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927735" marR="3829050" indent="-409575">
              <a:lnSpc>
                <a:spcPct val="116199"/>
              </a:lnSpc>
              <a:spcBef>
                <a:spcPts val="1380"/>
              </a:spcBef>
            </a:pPr>
            <a:r>
              <a:rPr sz="1400" spc="-5" dirty="0">
                <a:latin typeface="Arial"/>
                <a:cs typeface="Arial"/>
              </a:rPr>
              <a:t>SCSI (Small Computer </a:t>
            </a:r>
            <a:r>
              <a:rPr sz="1400" dirty="0">
                <a:latin typeface="Arial"/>
                <a:cs typeface="Arial"/>
              </a:rPr>
              <a:t>Systems </a:t>
            </a:r>
            <a:r>
              <a:rPr sz="1400" spc="-5" dirty="0">
                <a:latin typeface="Arial"/>
                <a:cs typeface="Arial"/>
              </a:rPr>
              <a:t>Interface):  Sistema definito da interfaccia 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controller</a:t>
            </a:r>
            <a:endParaRPr sz="1400">
              <a:latin typeface="Arial"/>
              <a:cs typeface="Arial"/>
            </a:endParaRPr>
          </a:p>
          <a:p>
            <a:pPr marL="829944" marR="3112135" indent="9779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Velocità </a:t>
            </a:r>
            <a:r>
              <a:rPr sz="1400" spc="-5" dirty="0">
                <a:latin typeface="Arial"/>
                <a:cs typeface="Arial"/>
              </a:rPr>
              <a:t>di trasferimento elevata (fino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640 </a:t>
            </a:r>
            <a:r>
              <a:rPr sz="1400" dirty="0">
                <a:latin typeface="Arial"/>
                <a:cs typeface="Arial"/>
              </a:rPr>
              <a:t>MB/s)  Il </a:t>
            </a:r>
            <a:r>
              <a:rPr sz="1400" spc="-5" dirty="0">
                <a:latin typeface="Arial"/>
                <a:cs typeface="Arial"/>
              </a:rPr>
              <a:t>trasferimento dei dati viene gestito dal controller  (integrato nel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dispositivo)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Arial"/>
                <a:cs typeface="Arial"/>
              </a:rPr>
              <a:t>87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244" y="1643633"/>
            <a:ext cx="7917180" cy="4751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6098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Scopo: migliorare prestazioni </a:t>
            </a:r>
            <a:r>
              <a:rPr sz="2000" spc="-5" dirty="0">
                <a:latin typeface="Arial"/>
                <a:cs typeface="Arial"/>
              </a:rPr>
              <a:t>ed affidabilità di un </a:t>
            </a:r>
            <a:r>
              <a:rPr sz="2000" dirty="0">
                <a:latin typeface="Arial"/>
                <a:cs typeface="Arial"/>
              </a:rPr>
              <a:t>sistema </a:t>
            </a:r>
            <a:r>
              <a:rPr sz="2000" spc="-5" dirty="0">
                <a:latin typeface="Arial"/>
                <a:cs typeface="Arial"/>
              </a:rPr>
              <a:t>di  </a:t>
            </a:r>
            <a:r>
              <a:rPr sz="2000" dirty="0">
                <a:latin typeface="Arial"/>
                <a:cs typeface="Arial"/>
              </a:rPr>
              <a:t>memorizzazione di massa </a:t>
            </a:r>
            <a:r>
              <a:rPr sz="2000" spc="-5" dirty="0">
                <a:latin typeface="Arial"/>
                <a:cs typeface="Arial"/>
              </a:rPr>
              <a:t>utilizzando </a:t>
            </a:r>
            <a:r>
              <a:rPr sz="2000" dirty="0">
                <a:latin typeface="Arial"/>
                <a:cs typeface="Arial"/>
              </a:rPr>
              <a:t>una </a:t>
            </a:r>
            <a:r>
              <a:rPr sz="2000" spc="-5" dirty="0">
                <a:latin typeface="Arial"/>
                <a:cs typeface="Arial"/>
              </a:rPr>
              <a:t>batteria </a:t>
            </a:r>
            <a:r>
              <a:rPr sz="2000" dirty="0">
                <a:latin typeface="Arial"/>
                <a:cs typeface="Arial"/>
              </a:rPr>
              <a:t>di dischi </a:t>
            </a:r>
            <a:r>
              <a:rPr sz="2000" spc="-5" dirty="0">
                <a:latin typeface="Arial"/>
                <a:cs typeface="Arial"/>
              </a:rPr>
              <a:t>piuttosto  </a:t>
            </a:r>
            <a:r>
              <a:rPr sz="2000" dirty="0">
                <a:latin typeface="Arial"/>
                <a:cs typeface="Arial"/>
              </a:rPr>
              <a:t>che </a:t>
            </a:r>
            <a:r>
              <a:rPr sz="2000" spc="-5" dirty="0">
                <a:latin typeface="Arial"/>
                <a:cs typeface="Arial"/>
              </a:rPr>
              <a:t>un unico disco </a:t>
            </a:r>
            <a:r>
              <a:rPr sz="2000" dirty="0">
                <a:latin typeface="Arial"/>
                <a:cs typeface="Arial"/>
              </a:rPr>
              <a:t>(Petterson </a:t>
            </a:r>
            <a:r>
              <a:rPr sz="2000" spc="-5" dirty="0">
                <a:latin typeface="Arial"/>
                <a:cs typeface="Arial"/>
              </a:rPr>
              <a:t>et. </a:t>
            </a:r>
            <a:r>
              <a:rPr sz="2000" dirty="0">
                <a:latin typeface="Arial"/>
                <a:cs typeface="Arial"/>
              </a:rPr>
              <a:t>Al.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1988).</a:t>
            </a:r>
            <a:endParaRPr sz="2000">
              <a:latin typeface="Arial"/>
              <a:cs typeface="Arial"/>
            </a:endParaRPr>
          </a:p>
          <a:p>
            <a:pPr marL="12700" marR="37465">
              <a:lnSpc>
                <a:spcPct val="100000"/>
              </a:lnSpc>
              <a:spcBef>
                <a:spcPts val="1200"/>
              </a:spcBef>
            </a:pPr>
            <a:r>
              <a:rPr sz="2000" b="1" u="sng" spc="-1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 </a:t>
            </a:r>
            <a:r>
              <a:rPr sz="2000" b="1" u="sng" spc="-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sistema </a:t>
            </a:r>
            <a:r>
              <a:rPr sz="2000" b="1" u="sng" spc="-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operativo </a:t>
            </a:r>
            <a:r>
              <a:rPr sz="2000" b="1" u="sng" spc="-10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un disco </a:t>
            </a:r>
            <a:r>
              <a:rPr sz="2000" b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RAID </a:t>
            </a:r>
            <a:r>
              <a:rPr sz="2000" b="1" u="sng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appare </a:t>
            </a:r>
            <a:r>
              <a:rPr sz="2000" b="1" u="sng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come </a:t>
            </a:r>
            <a:r>
              <a:rPr sz="2000" b="1" u="sng" spc="-10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un </a:t>
            </a:r>
            <a:r>
              <a:rPr sz="2000" b="1" u="sng" spc="-1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unico </a:t>
            </a:r>
            <a:r>
              <a:rPr sz="2000" b="1" u="sng" spc="-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disco, 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potenzialmente </a:t>
            </a:r>
            <a:r>
              <a:rPr sz="2000" dirty="0">
                <a:latin typeface="Arial"/>
                <a:cs typeface="Arial"/>
              </a:rPr>
              <a:t>con </a:t>
            </a:r>
            <a:r>
              <a:rPr sz="2000" spc="-5" dirty="0">
                <a:latin typeface="Arial"/>
                <a:cs typeface="Arial"/>
              </a:rPr>
              <a:t>prestazioni </a:t>
            </a:r>
            <a:r>
              <a:rPr sz="2000" dirty="0">
                <a:latin typeface="Arial"/>
                <a:cs typeface="Arial"/>
              </a:rPr>
              <a:t>e </a:t>
            </a:r>
            <a:r>
              <a:rPr sz="2000" spc="-5" dirty="0">
                <a:latin typeface="Arial"/>
                <a:cs typeface="Arial"/>
              </a:rPr>
              <a:t>affidabilità </a:t>
            </a:r>
            <a:r>
              <a:rPr sz="2000" dirty="0">
                <a:latin typeface="Arial"/>
                <a:cs typeface="Arial"/>
              </a:rPr>
              <a:t>maggiori </a:t>
            </a:r>
            <a:r>
              <a:rPr sz="2000" spc="-5" dirty="0">
                <a:latin typeface="Arial"/>
                <a:cs typeface="Arial"/>
              </a:rPr>
              <a:t>rispetto ai dischi  precedenti.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Arial"/>
                <a:cs typeface="Arial"/>
              </a:rPr>
              <a:t>Implementazione: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har char="-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tecnologia </a:t>
            </a:r>
            <a:r>
              <a:rPr sz="2000" dirty="0">
                <a:latin typeface="Arial"/>
                <a:cs typeface="Arial"/>
              </a:rPr>
              <a:t>SCSI che consente </a:t>
            </a:r>
            <a:r>
              <a:rPr sz="2000" spc="-5" dirty="0">
                <a:latin typeface="Arial"/>
                <a:cs typeface="Arial"/>
              </a:rPr>
              <a:t>l’utilizzo </a:t>
            </a:r>
            <a:r>
              <a:rPr sz="2000" dirty="0">
                <a:latin typeface="Arial"/>
                <a:cs typeface="Arial"/>
              </a:rPr>
              <a:t>simultaneo </a:t>
            </a:r>
            <a:r>
              <a:rPr sz="2000" spc="-5" dirty="0">
                <a:latin typeface="Arial"/>
                <a:cs typeface="Arial"/>
              </a:rPr>
              <a:t>di più </a:t>
            </a:r>
            <a:r>
              <a:rPr sz="2000" dirty="0">
                <a:latin typeface="Arial"/>
                <a:cs typeface="Arial"/>
              </a:rPr>
              <a:t>dischi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Arial"/>
                <a:cs typeface="Arial"/>
              </a:rPr>
              <a:t>buone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prestazioni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  <a:buChar char="-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un disco RAID </a:t>
            </a:r>
            <a:r>
              <a:rPr sz="2000" dirty="0">
                <a:latin typeface="Arial"/>
                <a:cs typeface="Arial"/>
              </a:rPr>
              <a:t>consiste </a:t>
            </a:r>
            <a:r>
              <a:rPr sz="2000" spc="-5" dirty="0">
                <a:latin typeface="Arial"/>
                <a:cs typeface="Arial"/>
              </a:rPr>
              <a:t>in un controllore RAID SCSI più un insieme  di dischi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SCSI.</a:t>
            </a:r>
            <a:endParaRPr sz="2000">
              <a:latin typeface="Arial"/>
              <a:cs typeface="Arial"/>
            </a:endParaRPr>
          </a:p>
          <a:p>
            <a:pPr marL="12700" marR="88455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I </a:t>
            </a:r>
            <a:r>
              <a:rPr sz="2000" spc="-5" dirty="0">
                <a:latin typeface="Arial"/>
                <a:cs typeface="Arial"/>
              </a:rPr>
              <a:t>RAID </a:t>
            </a:r>
            <a:r>
              <a:rPr sz="2000" dirty="0">
                <a:latin typeface="Arial"/>
                <a:cs typeface="Arial"/>
              </a:rPr>
              <a:t>hanno </a:t>
            </a:r>
            <a:r>
              <a:rPr sz="2000" spc="-5" dirty="0">
                <a:latin typeface="Arial"/>
                <a:cs typeface="Arial"/>
              </a:rPr>
              <a:t>la proprietà di distribuire </a:t>
            </a:r>
            <a:r>
              <a:rPr sz="2000" dirty="0">
                <a:latin typeface="Arial"/>
                <a:cs typeface="Arial"/>
              </a:rPr>
              <a:t>i </a:t>
            </a:r>
            <a:r>
              <a:rPr sz="2000" spc="-5" dirty="0">
                <a:latin typeface="Arial"/>
                <a:cs typeface="Arial"/>
              </a:rPr>
              <a:t>dati </a:t>
            </a:r>
            <a:r>
              <a:rPr sz="2000" dirty="0">
                <a:latin typeface="Arial"/>
                <a:cs typeface="Arial"/>
              </a:rPr>
              <a:t>sulle </a:t>
            </a:r>
            <a:r>
              <a:rPr sz="2000" spc="-5" dirty="0">
                <a:latin typeface="Arial"/>
                <a:cs typeface="Arial"/>
              </a:rPr>
              <a:t>diverse unità  consentendo elaborazioni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parallele.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1726564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RAID </a:t>
            </a:r>
            <a:r>
              <a:rPr dirty="0"/>
              <a:t>– </a:t>
            </a:r>
            <a:r>
              <a:rPr spc="-5" dirty="0"/>
              <a:t>Redundant Array </a:t>
            </a:r>
            <a:r>
              <a:rPr dirty="0"/>
              <a:t>of  Independent</a:t>
            </a:r>
            <a:r>
              <a:rPr spc="-35" dirty="0"/>
              <a:t> </a:t>
            </a:r>
            <a:r>
              <a:rPr dirty="0"/>
              <a:t>Disks</a:t>
            </a:r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9425" y="1949450"/>
            <a:ext cx="4430776" cy="3013075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76875" y="1741551"/>
            <a:ext cx="3235325" cy="3113024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0544" y="5232370"/>
            <a:ext cx="7854315" cy="11963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865"/>
              </a:spcBef>
            </a:pPr>
            <a:r>
              <a:rPr sz="3200" dirty="0">
                <a:latin typeface="Arial"/>
                <a:cs typeface="Arial"/>
              </a:rPr>
              <a:t>RAID </a:t>
            </a:r>
            <a:r>
              <a:rPr sz="3200" spc="-5" dirty="0">
                <a:latin typeface="Arial"/>
                <a:cs typeface="Arial"/>
              </a:rPr>
              <a:t>levels </a:t>
            </a:r>
            <a:r>
              <a:rPr sz="3200" dirty="0">
                <a:latin typeface="Arial"/>
                <a:cs typeface="Arial"/>
              </a:rPr>
              <a:t>0 </a:t>
            </a:r>
            <a:r>
              <a:rPr sz="3200" spc="-5" dirty="0">
                <a:latin typeface="Arial"/>
                <a:cs typeface="Arial"/>
              </a:rPr>
              <a:t>through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5.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Arial"/>
                <a:cs typeface="Arial"/>
              </a:rPr>
              <a:t>Backup </a:t>
            </a:r>
            <a:r>
              <a:rPr sz="3200" spc="-5" dirty="0">
                <a:latin typeface="Arial"/>
                <a:cs typeface="Arial"/>
              </a:rPr>
              <a:t>and parity </a:t>
            </a:r>
            <a:r>
              <a:rPr sz="3200" dirty="0">
                <a:latin typeface="Arial"/>
                <a:cs typeface="Arial"/>
              </a:rPr>
              <a:t>disks are shown</a:t>
            </a:r>
            <a:r>
              <a:rPr sz="3200" spc="-1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shaded.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1726564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RAID </a:t>
            </a:r>
            <a:r>
              <a:rPr dirty="0"/>
              <a:t>– </a:t>
            </a:r>
            <a:r>
              <a:rPr spc="-5" dirty="0"/>
              <a:t>Redundant Array </a:t>
            </a:r>
            <a:r>
              <a:rPr dirty="0"/>
              <a:t>of  Independent</a:t>
            </a:r>
            <a:r>
              <a:rPr spc="-35" dirty="0"/>
              <a:t> </a:t>
            </a:r>
            <a:r>
              <a:rPr dirty="0"/>
              <a:t>Disks</a:t>
            </a:r>
          </a:p>
        </p:txBody>
      </p:sp>
      <p:sp>
        <p:nvSpPr>
          <p:cNvPr id="8" name="object 8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I </a:t>
            </a:r>
            <a:r>
              <a:rPr spc="-5" dirty="0"/>
              <a:t>registri </a:t>
            </a:r>
            <a:r>
              <a:rPr dirty="0"/>
              <a:t>del</a:t>
            </a:r>
            <a:r>
              <a:rPr spc="-45" dirty="0"/>
              <a:t> </a:t>
            </a:r>
            <a:r>
              <a:rPr dirty="0"/>
              <a:t>processore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7344" y="1967483"/>
            <a:ext cx="128015" cy="25603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04544" y="2290572"/>
            <a:ext cx="112775" cy="227075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04544" y="2583179"/>
            <a:ext cx="112775" cy="227075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04544" y="2875737"/>
            <a:ext cx="112775" cy="22738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7344" y="5174615"/>
            <a:ext cx="128015" cy="25603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04544" y="5497982"/>
            <a:ext cx="112775" cy="227075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04544" y="5790590"/>
            <a:ext cx="112775" cy="227075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89736" y="1875203"/>
            <a:ext cx="7418705" cy="463804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800" spc="-5" dirty="0">
                <a:latin typeface="Arial"/>
                <a:cs typeface="Arial"/>
              </a:rPr>
              <a:t>Visibili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all’utente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90"/>
              </a:spcBef>
            </a:pPr>
            <a:r>
              <a:rPr sz="1600" spc="-5" dirty="0">
                <a:latin typeface="Arial"/>
                <a:cs typeface="Arial"/>
              </a:rPr>
              <a:t>Disponibili per tutti i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programmi</a:t>
            </a:r>
            <a:endParaRPr sz="1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Arial"/>
                <a:cs typeface="Arial"/>
              </a:rPr>
              <a:t>Permettono di minimizzare i riferimenti alla memoria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principale</a:t>
            </a:r>
            <a:endParaRPr sz="1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Arial"/>
                <a:cs typeface="Arial"/>
              </a:rPr>
              <a:t>Tipicamente disponibili sono quelli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di:</a:t>
            </a:r>
            <a:endParaRPr sz="1600">
              <a:latin typeface="Arial"/>
              <a:cs typeface="Arial"/>
            </a:endParaRPr>
          </a:p>
          <a:p>
            <a:pPr marL="858519" indent="-287020">
              <a:lnSpc>
                <a:spcPct val="100000"/>
              </a:lnSpc>
              <a:spcBef>
                <a:spcPts val="385"/>
              </a:spcBef>
              <a:buChar char="–"/>
              <a:tabLst>
                <a:tab pos="857885" algn="l"/>
                <a:tab pos="858519" algn="l"/>
              </a:tabLst>
            </a:pPr>
            <a:r>
              <a:rPr sz="1600" spc="-10" dirty="0">
                <a:latin typeface="Arial"/>
                <a:cs typeface="Arial"/>
              </a:rPr>
              <a:t>dati</a:t>
            </a:r>
            <a:endParaRPr sz="1600">
              <a:latin typeface="Arial"/>
              <a:cs typeface="Arial"/>
            </a:endParaRPr>
          </a:p>
          <a:p>
            <a:pPr marL="1315720" marR="367030" lvl="1" indent="-287020">
              <a:lnSpc>
                <a:spcPts val="1960"/>
              </a:lnSpc>
              <a:spcBef>
                <a:spcPts val="415"/>
              </a:spcBef>
              <a:buChar char="–"/>
              <a:tabLst>
                <a:tab pos="1315720" algn="l"/>
                <a:tab pos="1316355" algn="l"/>
              </a:tabLst>
            </a:pPr>
            <a:r>
              <a:rPr sz="1600" spc="-10" dirty="0">
                <a:latin typeface="Arial"/>
                <a:cs typeface="Arial"/>
              </a:rPr>
              <a:t>general </a:t>
            </a:r>
            <a:r>
              <a:rPr sz="1600" spc="-5" dirty="0">
                <a:latin typeface="Arial"/>
                <a:cs typeface="Arial"/>
              </a:rPr>
              <a:t>purpose: </a:t>
            </a:r>
            <a:r>
              <a:rPr sz="1650" i="1" spc="-25" dirty="0">
                <a:latin typeface="Malgun Gothic"/>
                <a:cs typeface="Malgun Gothic"/>
              </a:rPr>
              <a:t>utilizzati </a:t>
            </a:r>
            <a:r>
              <a:rPr sz="1650" i="1" spc="-30" dirty="0">
                <a:latin typeface="Malgun Gothic"/>
                <a:cs typeface="Malgun Gothic"/>
              </a:rPr>
              <a:t>per </a:t>
            </a:r>
            <a:r>
              <a:rPr sz="1650" i="1" spc="-35" dirty="0">
                <a:latin typeface="Malgun Gothic"/>
                <a:cs typeface="Malgun Gothic"/>
              </a:rPr>
              <a:t>memorizzare temporaneamente  </a:t>
            </a:r>
            <a:r>
              <a:rPr sz="1650" i="1" spc="-30" dirty="0">
                <a:latin typeface="Malgun Gothic"/>
                <a:cs typeface="Malgun Gothic"/>
              </a:rPr>
              <a:t>dati </a:t>
            </a:r>
            <a:r>
              <a:rPr sz="1650" i="1" spc="-35" dirty="0">
                <a:latin typeface="Malgun Gothic"/>
                <a:cs typeface="Malgun Gothic"/>
              </a:rPr>
              <a:t>e/o </a:t>
            </a:r>
            <a:r>
              <a:rPr sz="1650" i="1" spc="-30" dirty="0">
                <a:latin typeface="Malgun Gothic"/>
                <a:cs typeface="Malgun Gothic"/>
              </a:rPr>
              <a:t>informazioni di controllo di </a:t>
            </a:r>
            <a:r>
              <a:rPr sz="1650" i="1" spc="-35" dirty="0">
                <a:latin typeface="Malgun Gothic"/>
                <a:cs typeface="Malgun Gothic"/>
              </a:rPr>
              <a:t>vario</a:t>
            </a:r>
            <a:r>
              <a:rPr sz="1650" i="1" spc="210" dirty="0">
                <a:latin typeface="Malgun Gothic"/>
                <a:cs typeface="Malgun Gothic"/>
              </a:rPr>
              <a:t> </a:t>
            </a:r>
            <a:r>
              <a:rPr sz="1650" i="1" spc="-40" dirty="0">
                <a:latin typeface="Malgun Gothic"/>
                <a:cs typeface="Malgun Gothic"/>
              </a:rPr>
              <a:t>genere</a:t>
            </a:r>
            <a:endParaRPr sz="1650">
              <a:latin typeface="Malgun Gothic"/>
              <a:cs typeface="Malgun Gothic"/>
            </a:endParaRPr>
          </a:p>
          <a:p>
            <a:pPr marL="1315720" lvl="1" indent="-287020">
              <a:lnSpc>
                <a:spcPct val="100000"/>
              </a:lnSpc>
              <a:spcBef>
                <a:spcPts val="225"/>
              </a:spcBef>
              <a:buChar char="–"/>
              <a:tabLst>
                <a:tab pos="1315720" algn="l"/>
                <a:tab pos="1316355" algn="l"/>
              </a:tabLst>
            </a:pPr>
            <a:r>
              <a:rPr sz="1600" spc="-5" dirty="0">
                <a:latin typeface="Arial"/>
                <a:cs typeface="Arial"/>
              </a:rPr>
              <a:t>Dedicati: </a:t>
            </a:r>
            <a:r>
              <a:rPr sz="1650" i="1" spc="-30" dirty="0">
                <a:latin typeface="Malgun Gothic"/>
                <a:cs typeface="Malgun Gothic"/>
              </a:rPr>
              <a:t>dedicati </a:t>
            </a:r>
            <a:r>
              <a:rPr sz="1650" i="1" spc="-40" dirty="0">
                <a:latin typeface="Malgun Gothic"/>
                <a:cs typeface="Malgun Gothic"/>
              </a:rPr>
              <a:t>sempre </a:t>
            </a:r>
            <a:r>
              <a:rPr sz="1650" i="1" spc="-35" dirty="0">
                <a:latin typeface="Malgun Gothic"/>
                <a:cs typeface="Malgun Gothic"/>
              </a:rPr>
              <a:t>ed esclusivamente ad uno</a:t>
            </a:r>
            <a:r>
              <a:rPr sz="1650" i="1" spc="204" dirty="0">
                <a:latin typeface="Malgun Gothic"/>
                <a:cs typeface="Malgun Gothic"/>
              </a:rPr>
              <a:t> </a:t>
            </a:r>
            <a:r>
              <a:rPr sz="1650" i="1" spc="-30" dirty="0">
                <a:latin typeface="Malgun Gothic"/>
                <a:cs typeface="Malgun Gothic"/>
              </a:rPr>
              <a:t>scopo</a:t>
            </a:r>
            <a:endParaRPr sz="1650">
              <a:latin typeface="Malgun Gothic"/>
              <a:cs typeface="Malgun Gothic"/>
            </a:endParaRPr>
          </a:p>
          <a:p>
            <a:pPr marL="858519" indent="-287020">
              <a:lnSpc>
                <a:spcPct val="100000"/>
              </a:lnSpc>
              <a:spcBef>
                <a:spcPts val="375"/>
              </a:spcBef>
              <a:buChar char="–"/>
              <a:tabLst>
                <a:tab pos="857885" algn="l"/>
                <a:tab pos="858519" algn="l"/>
              </a:tabLst>
            </a:pPr>
            <a:r>
              <a:rPr sz="1600" spc="-5" dirty="0">
                <a:latin typeface="Arial"/>
                <a:cs typeface="Arial"/>
              </a:rPr>
              <a:t>indirizzi (es: index register, segment </a:t>
            </a:r>
            <a:r>
              <a:rPr sz="1600" spc="-10" dirty="0">
                <a:latin typeface="Arial"/>
                <a:cs typeface="Arial"/>
              </a:rPr>
              <a:t>pointer, </a:t>
            </a:r>
            <a:r>
              <a:rPr sz="1600" spc="-5" dirty="0">
                <a:latin typeface="Arial"/>
                <a:cs typeface="Arial"/>
              </a:rPr>
              <a:t>stack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pointer)</a:t>
            </a:r>
            <a:endParaRPr sz="1600">
              <a:latin typeface="Arial"/>
              <a:cs typeface="Arial"/>
            </a:endParaRPr>
          </a:p>
          <a:p>
            <a:pPr marL="858519" indent="-287020">
              <a:lnSpc>
                <a:spcPct val="100000"/>
              </a:lnSpc>
              <a:spcBef>
                <a:spcPts val="335"/>
              </a:spcBef>
              <a:buChar char="–"/>
              <a:tabLst>
                <a:tab pos="857885" algn="l"/>
                <a:tab pos="858519" algn="l"/>
              </a:tabLst>
            </a:pPr>
            <a:r>
              <a:rPr sz="1600" spc="-5" dirty="0">
                <a:latin typeface="Arial"/>
                <a:cs typeface="Arial"/>
              </a:rPr>
              <a:t>codici di condizione (flag - </a:t>
            </a:r>
            <a:r>
              <a:rPr sz="1650" i="1" spc="-30" dirty="0">
                <a:latin typeface="Arial"/>
                <a:cs typeface="Arial"/>
              </a:rPr>
              <a:t>parzialmente</a:t>
            </a:r>
            <a:r>
              <a:rPr sz="1650" i="1" spc="-10" dirty="0">
                <a:latin typeface="Arial"/>
                <a:cs typeface="Arial"/>
              </a:rPr>
              <a:t> </a:t>
            </a:r>
            <a:r>
              <a:rPr sz="1650" i="1" spc="-20" dirty="0">
                <a:latin typeface="Arial"/>
                <a:cs typeface="Arial"/>
              </a:rPr>
              <a:t>visibili</a:t>
            </a:r>
            <a:r>
              <a:rPr sz="1600" spc="-2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Di </a:t>
            </a:r>
            <a:r>
              <a:rPr sz="1800" dirty="0">
                <a:latin typeface="Arial"/>
                <a:cs typeface="Arial"/>
              </a:rPr>
              <a:t>stato e</a:t>
            </a:r>
            <a:r>
              <a:rPr sz="1800" spc="-5" dirty="0">
                <a:latin typeface="Arial"/>
                <a:cs typeface="Arial"/>
              </a:rPr>
              <a:t> controllo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latin typeface="Arial"/>
                <a:cs typeface="Arial"/>
              </a:rPr>
              <a:t>Memorizzano l’esito delle </a:t>
            </a:r>
            <a:r>
              <a:rPr sz="1600" spc="-10" dirty="0">
                <a:latin typeface="Arial"/>
                <a:cs typeface="Arial"/>
              </a:rPr>
              <a:t>operazioni </a:t>
            </a:r>
            <a:r>
              <a:rPr sz="1600" spc="-5" dirty="0">
                <a:latin typeface="Arial"/>
                <a:cs typeface="Arial"/>
              </a:rPr>
              <a:t>del </a:t>
            </a:r>
            <a:r>
              <a:rPr sz="1600" spc="-10" dirty="0">
                <a:latin typeface="Arial"/>
                <a:cs typeface="Arial"/>
              </a:rPr>
              <a:t>processore</a:t>
            </a:r>
            <a:endParaRPr sz="1600">
              <a:latin typeface="Arial"/>
              <a:cs typeface="Arial"/>
            </a:endParaRPr>
          </a:p>
          <a:p>
            <a:pPr marL="469900" marR="1524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Arial"/>
                <a:cs typeface="Arial"/>
              </a:rPr>
              <a:t>Solo ad </a:t>
            </a:r>
            <a:r>
              <a:rPr sz="1600" spc="-10" dirty="0">
                <a:latin typeface="Arial"/>
                <a:cs typeface="Arial"/>
              </a:rPr>
              <a:t>alcuni </a:t>
            </a:r>
            <a:r>
              <a:rPr sz="1600" spc="-5" dirty="0">
                <a:latin typeface="Arial"/>
                <a:cs typeface="Arial"/>
              </a:rPr>
              <a:t>programmi è </a:t>
            </a:r>
            <a:r>
              <a:rPr sz="1600" spc="-10" dirty="0">
                <a:latin typeface="Arial"/>
                <a:cs typeface="Arial"/>
              </a:rPr>
              <a:t>possibile accedere </a:t>
            </a:r>
            <a:r>
              <a:rPr sz="1600" dirty="0">
                <a:latin typeface="Arial"/>
                <a:cs typeface="Arial"/>
              </a:rPr>
              <a:t>tramite </a:t>
            </a:r>
            <a:r>
              <a:rPr sz="1600" spc="-5" dirty="0">
                <a:latin typeface="Arial"/>
                <a:cs typeface="Arial"/>
              </a:rPr>
              <a:t>istruzioni eseguite </a:t>
            </a:r>
            <a:r>
              <a:rPr sz="1600" dirty="0">
                <a:latin typeface="Arial"/>
                <a:cs typeface="Arial"/>
              </a:rPr>
              <a:t>in  </a:t>
            </a:r>
            <a:r>
              <a:rPr sz="1600" spc="-5" dirty="0">
                <a:latin typeface="Arial"/>
                <a:cs typeface="Arial"/>
              </a:rPr>
              <a:t>modalità di controllo o di sistema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operativo</a:t>
            </a:r>
            <a:endParaRPr sz="1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40"/>
              </a:spcBef>
            </a:pPr>
            <a:r>
              <a:rPr sz="1400" dirty="0"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32125" y="1620837"/>
            <a:ext cx="3167126" cy="9445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0667" y="2909061"/>
            <a:ext cx="8126095" cy="3729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794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questo </a:t>
            </a:r>
            <a:r>
              <a:rPr sz="1800" dirty="0">
                <a:latin typeface="Arial"/>
                <a:cs typeface="Arial"/>
              </a:rPr>
              <a:t>caso si </a:t>
            </a:r>
            <a:r>
              <a:rPr sz="1800" spc="-5" dirty="0">
                <a:latin typeface="Arial"/>
                <a:cs typeface="Arial"/>
              </a:rPr>
              <a:t>usa una tecnica di striping </a:t>
            </a:r>
            <a:r>
              <a:rPr sz="1800" dirty="0"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il disco simulato RAID </a:t>
            </a:r>
            <a:r>
              <a:rPr sz="1800" dirty="0">
                <a:latin typeface="Arial"/>
                <a:cs typeface="Arial"/>
              </a:rPr>
              <a:t>è visto  come se </a:t>
            </a:r>
            <a:r>
              <a:rPr sz="1800" spc="-10" dirty="0">
                <a:latin typeface="Arial"/>
                <a:cs typeface="Arial"/>
              </a:rPr>
              <a:t>ognuno </a:t>
            </a:r>
            <a:r>
              <a:rPr sz="1800" spc="-5" dirty="0">
                <a:latin typeface="Arial"/>
                <a:cs typeface="Arial"/>
              </a:rPr>
              <a:t>dei suoi </a:t>
            </a:r>
            <a:r>
              <a:rPr sz="1800" dirty="0">
                <a:latin typeface="Arial"/>
                <a:cs typeface="Arial"/>
              </a:rPr>
              <a:t>k </a:t>
            </a:r>
            <a:r>
              <a:rPr sz="1800" spc="-5" dirty="0">
                <a:latin typeface="Arial"/>
                <a:cs typeface="Arial"/>
              </a:rPr>
              <a:t>settori fosse diviso in </a:t>
            </a:r>
            <a:r>
              <a:rPr sz="1800" dirty="0">
                <a:latin typeface="Arial"/>
                <a:cs typeface="Arial"/>
              </a:rPr>
              <a:t>strip </a:t>
            </a:r>
            <a:r>
              <a:rPr sz="1800" spc="-5" dirty="0">
                <a:latin typeface="Arial"/>
                <a:cs typeface="Arial"/>
              </a:rPr>
              <a:t>(“strisce”), </a:t>
            </a:r>
            <a:r>
              <a:rPr sz="1800" dirty="0">
                <a:latin typeface="Arial"/>
                <a:cs typeface="Arial"/>
              </a:rPr>
              <a:t>con (se k </a:t>
            </a:r>
            <a:r>
              <a:rPr sz="1800" spc="-5" dirty="0">
                <a:latin typeface="Arial"/>
                <a:cs typeface="Arial"/>
              </a:rPr>
              <a:t>sono  </a:t>
            </a:r>
            <a:r>
              <a:rPr sz="1800" dirty="0">
                <a:latin typeface="Arial"/>
                <a:cs typeface="Arial"/>
              </a:rPr>
              <a:t>i </a:t>
            </a:r>
            <a:r>
              <a:rPr sz="1800" spc="-10" dirty="0">
                <a:latin typeface="Arial"/>
                <a:cs typeface="Arial"/>
              </a:rPr>
              <a:t>dischi del </a:t>
            </a:r>
            <a:r>
              <a:rPr sz="1800" spc="-5" dirty="0">
                <a:latin typeface="Arial"/>
                <a:cs typeface="Arial"/>
              </a:rPr>
              <a:t>RAID)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 marR="5438775">
              <a:lnSpc>
                <a:spcPct val="150000"/>
              </a:lnSpc>
            </a:pPr>
            <a:r>
              <a:rPr sz="1800" dirty="0">
                <a:latin typeface="Arial"/>
                <a:cs typeface="Arial"/>
              </a:rPr>
              <a:t>Strip </a:t>
            </a:r>
            <a:r>
              <a:rPr sz="1800" spc="-5" dirty="0">
                <a:latin typeface="Arial"/>
                <a:cs typeface="Arial"/>
              </a:rPr>
              <a:t>0: </a:t>
            </a:r>
            <a:r>
              <a:rPr sz="1800" dirty="0">
                <a:latin typeface="Arial"/>
                <a:cs typeface="Arial"/>
              </a:rPr>
              <a:t>settori </a:t>
            </a:r>
            <a:r>
              <a:rPr sz="1800" spc="-5" dirty="0">
                <a:latin typeface="Arial"/>
                <a:cs typeface="Arial"/>
              </a:rPr>
              <a:t>da </a:t>
            </a:r>
            <a:r>
              <a:rPr sz="1800" dirty="0">
                <a:latin typeface="Arial"/>
                <a:cs typeface="Arial"/>
              </a:rPr>
              <a:t>0 a k-1 ;  Strip </a:t>
            </a:r>
            <a:r>
              <a:rPr sz="1800" spc="-5" dirty="0">
                <a:latin typeface="Arial"/>
                <a:cs typeface="Arial"/>
              </a:rPr>
              <a:t>1: </a:t>
            </a:r>
            <a:r>
              <a:rPr sz="1800" dirty="0">
                <a:latin typeface="Arial"/>
                <a:cs typeface="Arial"/>
              </a:rPr>
              <a:t>settori </a:t>
            </a:r>
            <a:r>
              <a:rPr sz="1800" spc="-5" dirty="0">
                <a:latin typeface="Arial"/>
                <a:cs typeface="Arial"/>
              </a:rPr>
              <a:t>da </a:t>
            </a:r>
            <a:r>
              <a:rPr sz="1800" dirty="0">
                <a:latin typeface="Arial"/>
                <a:cs typeface="Arial"/>
              </a:rPr>
              <a:t>k a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2k-1;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Arial"/>
                <a:cs typeface="Arial"/>
              </a:rPr>
              <a:t>Per la lettura/scrittura dati di </a:t>
            </a:r>
            <a:r>
              <a:rPr sz="1800" dirty="0">
                <a:latin typeface="Arial"/>
                <a:cs typeface="Arial"/>
              </a:rPr>
              <a:t>4 </a:t>
            </a:r>
            <a:r>
              <a:rPr sz="1800" spc="-5" dirty="0">
                <a:latin typeface="Arial"/>
                <a:cs typeface="Arial"/>
              </a:rPr>
              <a:t>settori successivi il controllore RAID spezzerà  questo comando in </a:t>
            </a:r>
            <a:r>
              <a:rPr sz="1800" dirty="0">
                <a:latin typeface="Arial"/>
                <a:cs typeface="Arial"/>
              </a:rPr>
              <a:t>4 </a:t>
            </a:r>
            <a:r>
              <a:rPr sz="1800" spc="-5" dirty="0">
                <a:latin typeface="Arial"/>
                <a:cs typeface="Arial"/>
              </a:rPr>
              <a:t>comandi separati (uno per ciascun disco) 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5" dirty="0">
                <a:latin typeface="Arial"/>
                <a:cs typeface="Arial"/>
              </a:rPr>
              <a:t>li </a:t>
            </a:r>
            <a:r>
              <a:rPr sz="1800" dirty="0">
                <a:latin typeface="Arial"/>
                <a:cs typeface="Arial"/>
              </a:rPr>
              <a:t>farà </a:t>
            </a:r>
            <a:r>
              <a:rPr sz="1800" spc="-10" dirty="0">
                <a:latin typeface="Arial"/>
                <a:cs typeface="Arial"/>
              </a:rPr>
              <a:t>eseguire  </a:t>
            </a:r>
            <a:r>
              <a:rPr sz="1800" spc="-5" dirty="0">
                <a:latin typeface="Arial"/>
                <a:cs typeface="Arial"/>
              </a:rPr>
              <a:t>in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parallelo).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Arial"/>
                <a:cs typeface="Arial"/>
              </a:rPr>
              <a:t>RAID </a:t>
            </a:r>
            <a:r>
              <a:rPr sz="1800" dirty="0">
                <a:latin typeface="Arial"/>
                <a:cs typeface="Arial"/>
              </a:rPr>
              <a:t>0 </a:t>
            </a:r>
            <a:r>
              <a:rPr sz="1800" spc="-5" dirty="0">
                <a:latin typeface="Arial"/>
                <a:cs typeface="Arial"/>
              </a:rPr>
              <a:t>lavora meglio </a:t>
            </a:r>
            <a:r>
              <a:rPr sz="1800" spc="-10" dirty="0">
                <a:latin typeface="Arial"/>
                <a:cs typeface="Arial"/>
              </a:rPr>
              <a:t>quando </a:t>
            </a:r>
            <a:r>
              <a:rPr sz="1800" spc="-5" dirty="0">
                <a:latin typeface="Arial"/>
                <a:cs typeface="Arial"/>
              </a:rPr>
              <a:t>le richieste sono di </a:t>
            </a:r>
            <a:r>
              <a:rPr sz="1800" spc="-10" dirty="0">
                <a:latin typeface="Arial"/>
                <a:cs typeface="Arial"/>
              </a:rPr>
              <a:t>grandi </a:t>
            </a:r>
            <a:r>
              <a:rPr sz="1800" spc="-5" dirty="0">
                <a:latin typeface="Arial"/>
                <a:cs typeface="Arial"/>
              </a:rPr>
              <a:t>dimensioni. RAID </a:t>
            </a:r>
            <a:r>
              <a:rPr sz="1800" dirty="0">
                <a:latin typeface="Arial"/>
                <a:cs typeface="Arial"/>
              </a:rPr>
              <a:t>0 </a:t>
            </a:r>
            <a:r>
              <a:rPr sz="1800" spc="-5" dirty="0">
                <a:latin typeface="Arial"/>
                <a:cs typeface="Arial"/>
              </a:rPr>
              <a:t>non  </a:t>
            </a:r>
            <a:r>
              <a:rPr sz="1800" dirty="0">
                <a:latin typeface="Arial"/>
                <a:cs typeface="Arial"/>
              </a:rPr>
              <a:t>è </a:t>
            </a:r>
            <a:r>
              <a:rPr sz="1800" spc="-5" dirty="0">
                <a:latin typeface="Arial"/>
                <a:cs typeface="Arial"/>
              </a:rPr>
              <a:t>ridondante (per questo non </a:t>
            </a:r>
            <a:r>
              <a:rPr sz="1800" dirty="0">
                <a:latin typeface="Arial"/>
                <a:cs typeface="Arial"/>
              </a:rPr>
              <a:t>è </a:t>
            </a:r>
            <a:r>
              <a:rPr sz="1800" spc="-5" dirty="0">
                <a:latin typeface="Arial"/>
                <a:cs typeface="Arial"/>
              </a:rPr>
              <a:t>considerato un </a:t>
            </a:r>
            <a:r>
              <a:rPr sz="1800" dirty="0">
                <a:latin typeface="Arial"/>
                <a:cs typeface="Arial"/>
              </a:rPr>
              <a:t>vero e </a:t>
            </a:r>
            <a:r>
              <a:rPr sz="1800" spc="-10" dirty="0">
                <a:latin typeface="Arial"/>
                <a:cs typeface="Arial"/>
              </a:rPr>
              <a:t>proprio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“RAID”).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RAID</a:t>
            </a:r>
            <a:r>
              <a:rPr spc="-25" dirty="0"/>
              <a:t> </a:t>
            </a:r>
            <a:r>
              <a:rPr dirty="0"/>
              <a:t>0</a:t>
            </a:r>
          </a:p>
        </p:txBody>
      </p:sp>
      <p:sp>
        <p:nvSpPr>
          <p:cNvPr id="7" name="object 7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08226" y="1346200"/>
            <a:ext cx="5748274" cy="1139825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0667" y="2697606"/>
            <a:ext cx="7809865" cy="33197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algun Gothic"/>
                <a:cs typeface="Malgun Gothic"/>
              </a:rPr>
              <a:t>In </a:t>
            </a:r>
            <a:r>
              <a:rPr sz="1600" spc="-10" dirty="0">
                <a:latin typeface="Malgun Gothic"/>
                <a:cs typeface="Malgun Gothic"/>
              </a:rPr>
              <a:t>questo </a:t>
            </a:r>
            <a:r>
              <a:rPr sz="1600" spc="-5" dirty="0">
                <a:latin typeface="Malgun Gothic"/>
                <a:cs typeface="Malgun Gothic"/>
              </a:rPr>
              <a:t>caso si usa </a:t>
            </a:r>
            <a:r>
              <a:rPr sz="1600" spc="-10" dirty="0">
                <a:latin typeface="Malgun Gothic"/>
                <a:cs typeface="Malgun Gothic"/>
              </a:rPr>
              <a:t>una tecnica </a:t>
            </a:r>
            <a:r>
              <a:rPr sz="1600" spc="-5" dirty="0">
                <a:latin typeface="Malgun Gothic"/>
                <a:cs typeface="Malgun Gothic"/>
              </a:rPr>
              <a:t>di </a:t>
            </a:r>
            <a:r>
              <a:rPr sz="1600" spc="-10" dirty="0">
                <a:latin typeface="Malgun Gothic"/>
                <a:cs typeface="Malgun Gothic"/>
              </a:rPr>
              <a:t>striping+mirroring. Come nel </a:t>
            </a:r>
            <a:r>
              <a:rPr sz="1600" spc="-5" dirty="0">
                <a:latin typeface="Malgun Gothic"/>
                <a:cs typeface="Malgun Gothic"/>
              </a:rPr>
              <a:t>RAID 0 </a:t>
            </a:r>
            <a:r>
              <a:rPr sz="1600" spc="-10" dirty="0">
                <a:latin typeface="Malgun Gothic"/>
                <a:cs typeface="Malgun Gothic"/>
              </a:rPr>
              <a:t>ogni</a:t>
            </a:r>
            <a:r>
              <a:rPr sz="1600" spc="385" dirty="0">
                <a:latin typeface="Malgun Gothic"/>
                <a:cs typeface="Malgun Gothic"/>
              </a:rPr>
              <a:t> </a:t>
            </a:r>
            <a:r>
              <a:rPr sz="1600" spc="-5" dirty="0">
                <a:latin typeface="Malgun Gothic"/>
                <a:cs typeface="Malgun Gothic"/>
              </a:rPr>
              <a:t>strip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algun Gothic"/>
                <a:cs typeface="Malgun Gothic"/>
              </a:rPr>
              <a:t>viene </a:t>
            </a:r>
            <a:r>
              <a:rPr sz="1600" spc="-10" dirty="0">
                <a:latin typeface="Malgun Gothic"/>
                <a:cs typeface="Malgun Gothic"/>
              </a:rPr>
              <a:t>mappata </a:t>
            </a:r>
            <a:r>
              <a:rPr sz="1600" spc="-5" dirty="0">
                <a:latin typeface="Malgun Gothic"/>
                <a:cs typeface="Malgun Gothic"/>
              </a:rPr>
              <a:t>su due diversi</a:t>
            </a:r>
            <a:r>
              <a:rPr sz="1600" spc="75" dirty="0">
                <a:latin typeface="Malgun Gothic"/>
                <a:cs typeface="Malgun Gothic"/>
              </a:rPr>
              <a:t> </a:t>
            </a:r>
            <a:r>
              <a:rPr sz="1600" spc="-5" dirty="0">
                <a:latin typeface="Malgun Gothic"/>
                <a:cs typeface="Malgun Gothic"/>
              </a:rPr>
              <a:t>dischi.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z="1650" b="1" i="1" spc="-45" dirty="0">
                <a:latin typeface="Malgun Gothic"/>
                <a:cs typeface="Malgun Gothic"/>
              </a:rPr>
              <a:t>Vantaggi:</a:t>
            </a:r>
            <a:endParaRPr sz="1650">
              <a:latin typeface="Malgun Gothic"/>
              <a:cs typeface="Malgun Gothic"/>
            </a:endParaRPr>
          </a:p>
          <a:p>
            <a:pPr marL="97790" indent="-85090">
              <a:lnSpc>
                <a:spcPct val="100000"/>
              </a:lnSpc>
              <a:spcBef>
                <a:spcPts val="900"/>
              </a:spcBef>
              <a:buSzPct val="90909"/>
              <a:buFont typeface="Malgun Gothic"/>
              <a:buChar char="•"/>
              <a:tabLst>
                <a:tab pos="98425" algn="l"/>
              </a:tabLst>
            </a:pPr>
            <a:r>
              <a:rPr sz="1650" i="1" spc="-40" dirty="0">
                <a:latin typeface="Malgun Gothic"/>
                <a:cs typeface="Malgun Gothic"/>
              </a:rPr>
              <a:t>Una </a:t>
            </a:r>
            <a:r>
              <a:rPr sz="1650" i="1" spc="-25" dirty="0">
                <a:latin typeface="Malgun Gothic"/>
                <a:cs typeface="Malgun Gothic"/>
              </a:rPr>
              <a:t>richiesta </a:t>
            </a:r>
            <a:r>
              <a:rPr sz="1650" i="1" spc="-30" dirty="0">
                <a:latin typeface="Malgun Gothic"/>
                <a:cs typeface="Malgun Gothic"/>
              </a:rPr>
              <a:t>di lettura </a:t>
            </a:r>
            <a:r>
              <a:rPr sz="1650" i="1" spc="-35" dirty="0">
                <a:latin typeface="Malgun Gothic"/>
                <a:cs typeface="Malgun Gothic"/>
              </a:rPr>
              <a:t>può essere </a:t>
            </a:r>
            <a:r>
              <a:rPr sz="1650" i="1" spc="-30" dirty="0">
                <a:latin typeface="Malgun Gothic"/>
                <a:cs typeface="Malgun Gothic"/>
              </a:rPr>
              <a:t>eseguita dal disco più</a:t>
            </a:r>
            <a:r>
              <a:rPr sz="1650" i="1" spc="245" dirty="0">
                <a:latin typeface="Malgun Gothic"/>
                <a:cs typeface="Malgun Gothic"/>
              </a:rPr>
              <a:t> </a:t>
            </a:r>
            <a:r>
              <a:rPr sz="1650" i="1" spc="-45" dirty="0">
                <a:latin typeface="Malgun Gothic"/>
                <a:cs typeface="Malgun Gothic"/>
              </a:rPr>
              <a:t>“scarico”</a:t>
            </a:r>
            <a:endParaRPr sz="1650">
              <a:latin typeface="Malgun Gothic"/>
              <a:cs typeface="Malgun Gothic"/>
            </a:endParaRPr>
          </a:p>
          <a:p>
            <a:pPr marL="97790" indent="-85090">
              <a:lnSpc>
                <a:spcPts val="1950"/>
              </a:lnSpc>
              <a:spcBef>
                <a:spcPts val="905"/>
              </a:spcBef>
              <a:buSzPct val="90909"/>
              <a:buFont typeface="Malgun Gothic"/>
              <a:buChar char="•"/>
              <a:tabLst>
                <a:tab pos="98425" algn="l"/>
              </a:tabLst>
            </a:pPr>
            <a:r>
              <a:rPr sz="1650" i="1" spc="-40" dirty="0">
                <a:latin typeface="Malgun Gothic"/>
                <a:cs typeface="Malgun Gothic"/>
              </a:rPr>
              <a:t>Una </a:t>
            </a:r>
            <a:r>
              <a:rPr sz="1650" i="1" spc="-25" dirty="0">
                <a:latin typeface="Malgun Gothic"/>
                <a:cs typeface="Malgun Gothic"/>
              </a:rPr>
              <a:t>richiesta di scrittura </a:t>
            </a:r>
            <a:r>
              <a:rPr sz="1650" i="1" spc="-40" dirty="0">
                <a:latin typeface="Malgun Gothic"/>
                <a:cs typeface="Malgun Gothic"/>
              </a:rPr>
              <a:t>deve </a:t>
            </a:r>
            <a:r>
              <a:rPr sz="1650" i="1" spc="-35" dirty="0">
                <a:latin typeface="Malgun Gothic"/>
                <a:cs typeface="Malgun Gothic"/>
              </a:rPr>
              <a:t>essere </a:t>
            </a:r>
            <a:r>
              <a:rPr sz="1650" i="1" spc="-30" dirty="0">
                <a:latin typeface="Malgun Gothic"/>
                <a:cs typeface="Malgun Gothic"/>
              </a:rPr>
              <a:t>eseguita su </a:t>
            </a:r>
            <a:r>
              <a:rPr sz="1650" i="1" spc="-35" dirty="0">
                <a:latin typeface="Malgun Gothic"/>
                <a:cs typeface="Malgun Gothic"/>
              </a:rPr>
              <a:t>due </a:t>
            </a:r>
            <a:r>
              <a:rPr sz="1650" i="1" spc="-30" dirty="0">
                <a:latin typeface="Malgun Gothic"/>
                <a:cs typeface="Malgun Gothic"/>
              </a:rPr>
              <a:t>dischi (ma </a:t>
            </a:r>
            <a:r>
              <a:rPr sz="1650" i="1" spc="-35" dirty="0">
                <a:latin typeface="Malgun Gothic"/>
                <a:cs typeface="Malgun Gothic"/>
              </a:rPr>
              <a:t>potenzialmente</a:t>
            </a:r>
            <a:r>
              <a:rPr sz="1650" i="1" spc="385" dirty="0">
                <a:latin typeface="Malgun Gothic"/>
                <a:cs typeface="Malgun Gothic"/>
              </a:rPr>
              <a:t> </a:t>
            </a:r>
            <a:r>
              <a:rPr sz="1650" i="1" spc="-30" dirty="0">
                <a:latin typeface="Malgun Gothic"/>
                <a:cs typeface="Malgun Gothic"/>
              </a:rPr>
              <a:t>in</a:t>
            </a:r>
            <a:endParaRPr sz="1650">
              <a:latin typeface="Malgun Gothic"/>
              <a:cs typeface="Malgun Gothic"/>
            </a:endParaRPr>
          </a:p>
          <a:p>
            <a:pPr marL="12700">
              <a:lnSpc>
                <a:spcPts val="1950"/>
              </a:lnSpc>
            </a:pPr>
            <a:r>
              <a:rPr sz="1650" i="1" spc="-30" dirty="0">
                <a:latin typeface="Malgun Gothic"/>
                <a:cs typeface="Malgun Gothic"/>
              </a:rPr>
              <a:t>parallelo)</a:t>
            </a:r>
            <a:endParaRPr sz="1650">
              <a:latin typeface="Malgun Gothic"/>
              <a:cs typeface="Malgun Gothic"/>
            </a:endParaRPr>
          </a:p>
          <a:p>
            <a:pPr marL="97790" indent="-85090">
              <a:lnSpc>
                <a:spcPct val="100000"/>
              </a:lnSpc>
              <a:spcBef>
                <a:spcPts val="900"/>
              </a:spcBef>
              <a:buSzPct val="90909"/>
              <a:buFont typeface="Malgun Gothic"/>
              <a:buChar char="•"/>
              <a:tabLst>
                <a:tab pos="98425" algn="l"/>
              </a:tabLst>
            </a:pPr>
            <a:r>
              <a:rPr sz="1650" i="1" spc="-20" dirty="0">
                <a:latin typeface="Malgun Gothic"/>
                <a:cs typeface="Malgun Gothic"/>
              </a:rPr>
              <a:t>Il </a:t>
            </a:r>
            <a:r>
              <a:rPr sz="1650" i="1" spc="-35" dirty="0">
                <a:latin typeface="Malgun Gothic"/>
                <a:cs typeface="Malgun Gothic"/>
              </a:rPr>
              <a:t>malfunzionamento </a:t>
            </a:r>
            <a:r>
              <a:rPr sz="1650" i="1" spc="-30" dirty="0">
                <a:latin typeface="Malgun Gothic"/>
                <a:cs typeface="Malgun Gothic"/>
              </a:rPr>
              <a:t>di </a:t>
            </a:r>
            <a:r>
              <a:rPr sz="1650" i="1" spc="-35" dirty="0">
                <a:latin typeface="Malgun Gothic"/>
                <a:cs typeface="Malgun Gothic"/>
              </a:rPr>
              <a:t>un </a:t>
            </a:r>
            <a:r>
              <a:rPr sz="1650" i="1" spc="-30" dirty="0">
                <a:latin typeface="Malgun Gothic"/>
                <a:cs typeface="Malgun Gothic"/>
              </a:rPr>
              <a:t>disco è facilmente</a:t>
            </a:r>
            <a:r>
              <a:rPr sz="1650" i="1" spc="210" dirty="0">
                <a:latin typeface="Malgun Gothic"/>
                <a:cs typeface="Malgun Gothic"/>
              </a:rPr>
              <a:t> </a:t>
            </a:r>
            <a:r>
              <a:rPr sz="1650" i="1" spc="-35" dirty="0">
                <a:latin typeface="Malgun Gothic"/>
                <a:cs typeface="Malgun Gothic"/>
              </a:rPr>
              <a:t>recuperabile.</a:t>
            </a:r>
            <a:endParaRPr sz="16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650" b="1" i="1" spc="-40" dirty="0">
                <a:latin typeface="Malgun Gothic"/>
                <a:cs typeface="Malgun Gothic"/>
              </a:rPr>
              <a:t>Svantaggi:</a:t>
            </a:r>
            <a:endParaRPr sz="1650">
              <a:latin typeface="Malgun Gothic"/>
              <a:cs typeface="Malgun Gothic"/>
            </a:endParaRPr>
          </a:p>
          <a:p>
            <a:pPr marL="97790" indent="-85090">
              <a:lnSpc>
                <a:spcPct val="100000"/>
              </a:lnSpc>
              <a:spcBef>
                <a:spcPts val="900"/>
              </a:spcBef>
              <a:buSzPct val="90909"/>
              <a:buFont typeface="Malgun Gothic"/>
              <a:buChar char="•"/>
              <a:tabLst>
                <a:tab pos="98425" algn="l"/>
              </a:tabLst>
            </a:pPr>
            <a:r>
              <a:rPr sz="1650" i="1" spc="-30" dirty="0">
                <a:latin typeface="Malgun Gothic"/>
                <a:cs typeface="Malgun Gothic"/>
              </a:rPr>
              <a:t>Costi</a:t>
            </a:r>
            <a:r>
              <a:rPr sz="1650" i="1" spc="-20" dirty="0">
                <a:latin typeface="Malgun Gothic"/>
                <a:cs typeface="Malgun Gothic"/>
              </a:rPr>
              <a:t> </a:t>
            </a:r>
            <a:r>
              <a:rPr sz="1650" i="1" spc="-30" dirty="0">
                <a:latin typeface="Malgun Gothic"/>
                <a:cs typeface="Malgun Gothic"/>
              </a:rPr>
              <a:t>elevati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RAID</a:t>
            </a:r>
            <a:r>
              <a:rPr spc="-25" dirty="0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28876" y="1284224"/>
            <a:ext cx="5748274" cy="113665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0667" y="2456179"/>
            <a:ext cx="7967980" cy="41738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Malgun Gothic"/>
                <a:cs typeface="Malgun Gothic"/>
              </a:rPr>
              <a:t>Usa una tecnica </a:t>
            </a:r>
            <a:r>
              <a:rPr sz="1600" spc="-5" dirty="0">
                <a:latin typeface="Malgun Gothic"/>
                <a:cs typeface="Malgun Gothic"/>
              </a:rPr>
              <a:t>di accesso </a:t>
            </a:r>
            <a:r>
              <a:rPr sz="1600" spc="-10" dirty="0">
                <a:latin typeface="Malgun Gothic"/>
                <a:cs typeface="Malgun Gothic"/>
              </a:rPr>
              <a:t>parallelo. </a:t>
            </a:r>
            <a:r>
              <a:rPr sz="1600" spc="-35" dirty="0">
                <a:latin typeface="Malgun Gothic"/>
                <a:cs typeface="Malgun Gothic"/>
              </a:rPr>
              <a:t>Tutti </a:t>
            </a:r>
            <a:r>
              <a:rPr sz="1600" spc="-5" dirty="0">
                <a:latin typeface="Malgun Gothic"/>
                <a:cs typeface="Malgun Gothic"/>
              </a:rPr>
              <a:t>i dischi </a:t>
            </a:r>
            <a:r>
              <a:rPr sz="1600" spc="-10" dirty="0">
                <a:latin typeface="Malgun Gothic"/>
                <a:cs typeface="Malgun Gothic"/>
              </a:rPr>
              <a:t>del </a:t>
            </a:r>
            <a:r>
              <a:rPr sz="1600" spc="-5" dirty="0">
                <a:latin typeface="Malgun Gothic"/>
                <a:cs typeface="Malgun Gothic"/>
              </a:rPr>
              <a:t>RAID </a:t>
            </a:r>
            <a:r>
              <a:rPr sz="1600" spc="-10" dirty="0">
                <a:latin typeface="Malgun Gothic"/>
                <a:cs typeface="Malgun Gothic"/>
              </a:rPr>
              <a:t>partecipano </a:t>
            </a:r>
            <a:r>
              <a:rPr sz="1600" spc="-15" dirty="0">
                <a:latin typeface="Malgun Gothic"/>
                <a:cs typeface="Malgun Gothic"/>
              </a:rPr>
              <a:t>all’esecuzione  </a:t>
            </a:r>
            <a:r>
              <a:rPr sz="1600" spc="-10" dirty="0">
                <a:latin typeface="Malgun Gothic"/>
                <a:cs typeface="Malgun Gothic"/>
              </a:rPr>
              <a:t>delle </a:t>
            </a:r>
            <a:r>
              <a:rPr sz="1600" spc="-5" dirty="0">
                <a:latin typeface="Malgun Gothic"/>
                <a:cs typeface="Malgun Gothic"/>
              </a:rPr>
              <a:t>richieste di I/O </a:t>
            </a:r>
            <a:r>
              <a:rPr sz="1600" dirty="0">
                <a:latin typeface="Malgun Gothic"/>
                <a:cs typeface="Malgun Gothic"/>
              </a:rPr>
              <a:t>in </a:t>
            </a:r>
            <a:r>
              <a:rPr sz="1600" spc="-5" dirty="0">
                <a:latin typeface="Malgun Gothic"/>
                <a:cs typeface="Malgun Gothic"/>
              </a:rPr>
              <a:t>maniera </a:t>
            </a:r>
            <a:r>
              <a:rPr sz="1600" spc="-10" dirty="0">
                <a:latin typeface="Malgun Gothic"/>
                <a:cs typeface="Malgun Gothic"/>
              </a:rPr>
              <a:t>sincrona </a:t>
            </a:r>
            <a:r>
              <a:rPr sz="1600" spc="-5" dirty="0">
                <a:latin typeface="Malgun Gothic"/>
                <a:cs typeface="Malgun Gothic"/>
              </a:rPr>
              <a:t>(tutte le </a:t>
            </a:r>
            <a:r>
              <a:rPr sz="1600" spc="-10" dirty="0">
                <a:latin typeface="Malgun Gothic"/>
                <a:cs typeface="Malgun Gothic"/>
              </a:rPr>
              <a:t>testine </a:t>
            </a:r>
            <a:r>
              <a:rPr sz="1600" spc="-5" dirty="0">
                <a:latin typeface="Malgun Gothic"/>
                <a:cs typeface="Malgun Gothic"/>
              </a:rPr>
              <a:t>di tutti i dischi assumono  posizioni analoghe in ogni</a:t>
            </a:r>
            <a:r>
              <a:rPr sz="1600" spc="85" dirty="0">
                <a:latin typeface="Malgun Gothic"/>
                <a:cs typeface="Malgun Gothic"/>
              </a:rPr>
              <a:t> </a:t>
            </a:r>
            <a:r>
              <a:rPr sz="1600" spc="-5" dirty="0">
                <a:latin typeface="Malgun Gothic"/>
                <a:cs typeface="Malgun Gothic"/>
              </a:rPr>
              <a:t>momento).</a:t>
            </a:r>
            <a:endParaRPr sz="1600">
              <a:latin typeface="Malgun Gothic"/>
              <a:cs typeface="Malgun Gothic"/>
            </a:endParaRPr>
          </a:p>
          <a:p>
            <a:pPr marL="12700" marR="22987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Malgun Gothic"/>
                <a:cs typeface="Malgun Gothic"/>
              </a:rPr>
              <a:t>RAID 2 </a:t>
            </a:r>
            <a:r>
              <a:rPr sz="1600" spc="-10" dirty="0">
                <a:latin typeface="Malgun Gothic"/>
                <a:cs typeface="Malgun Gothic"/>
              </a:rPr>
              <a:t>adotta </a:t>
            </a:r>
            <a:r>
              <a:rPr sz="1600" spc="-5" dirty="0">
                <a:latin typeface="Malgun Gothic"/>
                <a:cs typeface="Malgun Gothic"/>
              </a:rPr>
              <a:t>lo striping </a:t>
            </a:r>
            <a:r>
              <a:rPr sz="1600" spc="-10" dirty="0">
                <a:latin typeface="Malgun Gothic"/>
                <a:cs typeface="Malgun Gothic"/>
              </a:rPr>
              <a:t>dei dati, </a:t>
            </a:r>
            <a:r>
              <a:rPr sz="1600" spc="-5" dirty="0">
                <a:latin typeface="Malgun Gothic"/>
                <a:cs typeface="Malgun Gothic"/>
              </a:rPr>
              <a:t>ma </a:t>
            </a:r>
            <a:r>
              <a:rPr sz="1600" spc="-10" dirty="0">
                <a:latin typeface="Malgun Gothic"/>
                <a:cs typeface="Malgun Gothic"/>
              </a:rPr>
              <a:t>questa </a:t>
            </a:r>
            <a:r>
              <a:rPr sz="1600" spc="-5" dirty="0">
                <a:latin typeface="Malgun Gothic"/>
                <a:cs typeface="Malgun Gothic"/>
              </a:rPr>
              <a:t>volta le strisce sono di </a:t>
            </a:r>
            <a:r>
              <a:rPr sz="1600" spc="-10" dirty="0">
                <a:latin typeface="Malgun Gothic"/>
                <a:cs typeface="Malgun Gothic"/>
              </a:rPr>
              <a:t>dimensione di  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mezzo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byte</a:t>
            </a:r>
            <a:r>
              <a:rPr sz="1600" spc="-5" dirty="0">
                <a:latin typeface="Malgun Gothic"/>
                <a:cs typeface="Malgun Gothic"/>
              </a:rPr>
              <a:t>, un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byte </a:t>
            </a:r>
            <a:r>
              <a:rPr sz="1600" spc="-5" dirty="0">
                <a:latin typeface="Malgun Gothic"/>
                <a:cs typeface="Malgun Gothic"/>
              </a:rPr>
              <a:t>o </a:t>
            </a:r>
            <a:r>
              <a:rPr sz="1600" spc="-10" dirty="0">
                <a:latin typeface="Malgun Gothic"/>
                <a:cs typeface="Malgun Gothic"/>
              </a:rPr>
              <a:t>una</a:t>
            </a:r>
            <a:r>
              <a:rPr sz="1600" spc="90" dirty="0">
                <a:latin typeface="Malgun Gothic"/>
                <a:cs typeface="Malgun Gothic"/>
              </a:rPr>
              <a:t> 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parola</a:t>
            </a:r>
            <a:r>
              <a:rPr sz="1600" spc="-10" dirty="0">
                <a:latin typeface="Malgun Gothic"/>
                <a:cs typeface="Malgun Gothic"/>
              </a:rPr>
              <a:t>.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600" spc="-10" dirty="0">
                <a:latin typeface="Malgun Gothic"/>
                <a:cs typeface="Malgun Gothic"/>
              </a:rPr>
              <a:t>Lavorando </a:t>
            </a:r>
            <a:r>
              <a:rPr sz="1600" spc="-5" dirty="0">
                <a:latin typeface="Malgun Gothic"/>
                <a:cs typeface="Malgun Gothic"/>
              </a:rPr>
              <a:t>con 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mezzo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byte </a:t>
            </a:r>
            <a:r>
              <a:rPr sz="1600" spc="-5" dirty="0">
                <a:latin typeface="Malgun Gothic"/>
                <a:cs typeface="Malgun Gothic"/>
              </a:rPr>
              <a:t>(+ </a:t>
            </a:r>
            <a:r>
              <a:rPr sz="1600" spc="-15" dirty="0">
                <a:latin typeface="Malgun Gothic"/>
                <a:cs typeface="Malgun Gothic"/>
              </a:rPr>
              <a:t>tre </a:t>
            </a:r>
            <a:r>
              <a:rPr sz="1600" spc="-5" dirty="0">
                <a:latin typeface="Malgun Gothic"/>
                <a:cs typeface="Malgun Gothic"/>
              </a:rPr>
              <a:t>bit di controllo dati) si </a:t>
            </a:r>
            <a:r>
              <a:rPr sz="1600" spc="-10" dirty="0">
                <a:latin typeface="Malgun Gothic"/>
                <a:cs typeface="Malgun Gothic"/>
              </a:rPr>
              <a:t>ottengono </a:t>
            </a:r>
            <a:r>
              <a:rPr sz="1600" spc="-5" dirty="0">
                <a:latin typeface="Malgun Gothic"/>
                <a:cs typeface="Malgun Gothic"/>
              </a:rPr>
              <a:t>i sette</a:t>
            </a:r>
            <a:r>
              <a:rPr sz="1600" spc="245" dirty="0">
                <a:latin typeface="Malgun Gothic"/>
                <a:cs typeface="Malgun Gothic"/>
              </a:rPr>
              <a:t> </a:t>
            </a:r>
            <a:r>
              <a:rPr sz="1600" spc="-5" dirty="0">
                <a:latin typeface="Malgun Gothic"/>
                <a:cs typeface="Malgun Gothic"/>
              </a:rPr>
              <a:t>bit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algun Gothic"/>
                <a:cs typeface="Malgun Gothic"/>
              </a:rPr>
              <a:t>memorizzati tutti su dischi diversi (come mostrato in</a:t>
            </a:r>
            <a:r>
              <a:rPr sz="1600" spc="120" dirty="0">
                <a:latin typeface="Malgun Gothic"/>
                <a:cs typeface="Malgun Gothic"/>
              </a:rPr>
              <a:t> </a:t>
            </a:r>
            <a:r>
              <a:rPr sz="1600" spc="-10" dirty="0">
                <a:latin typeface="Malgun Gothic"/>
                <a:cs typeface="Malgun Gothic"/>
              </a:rPr>
              <a:t>figura).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650" b="1" i="1" spc="-45" dirty="0">
                <a:latin typeface="Malgun Gothic"/>
                <a:cs typeface="Malgun Gothic"/>
              </a:rPr>
              <a:t>Vantaggi:</a:t>
            </a:r>
            <a:endParaRPr sz="1650">
              <a:latin typeface="Malgun Gothic"/>
              <a:cs typeface="Malgun Gothic"/>
            </a:endParaRPr>
          </a:p>
          <a:p>
            <a:pPr marL="97790" indent="-85090">
              <a:lnSpc>
                <a:spcPct val="100000"/>
              </a:lnSpc>
              <a:spcBef>
                <a:spcPts val="900"/>
              </a:spcBef>
              <a:buSzPct val="90909"/>
              <a:buFont typeface="Malgun Gothic"/>
              <a:buChar char="•"/>
              <a:tabLst>
                <a:tab pos="98425" algn="l"/>
                <a:tab pos="4994275" algn="l"/>
              </a:tabLst>
            </a:pPr>
            <a:r>
              <a:rPr sz="1650" i="1" spc="-25" dirty="0">
                <a:latin typeface="Malgun Gothic"/>
                <a:cs typeface="Malgun Gothic"/>
              </a:rPr>
              <a:t>Lettura/scrittura in </a:t>
            </a:r>
            <a:r>
              <a:rPr sz="1650" i="1" spc="-30" dirty="0">
                <a:latin typeface="Malgun Gothic"/>
                <a:cs typeface="Malgun Gothic"/>
              </a:rPr>
              <a:t>parallelo </a:t>
            </a:r>
            <a:r>
              <a:rPr sz="1650" i="1" spc="-25" dirty="0">
                <a:latin typeface="Malgun Gothic"/>
                <a:cs typeface="Malgun Gothic"/>
              </a:rPr>
              <a:t>(di ciascun</a:t>
            </a:r>
            <a:r>
              <a:rPr sz="1650" i="1" spc="170" dirty="0">
                <a:latin typeface="Malgun Gothic"/>
                <a:cs typeface="Malgun Gothic"/>
              </a:rPr>
              <a:t> </a:t>
            </a:r>
            <a:r>
              <a:rPr sz="1650" i="1" u="sng" spc="-3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mezzo</a:t>
            </a:r>
            <a:r>
              <a:rPr sz="1650" i="1" u="sng" spc="3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650" i="1" u="sng" spc="-3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byte	</a:t>
            </a:r>
            <a:r>
              <a:rPr sz="1650" i="1" spc="-40" dirty="0">
                <a:latin typeface="Malgun Gothic"/>
                <a:cs typeface="Malgun Gothic"/>
              </a:rPr>
              <a:t>+ </a:t>
            </a:r>
            <a:r>
              <a:rPr sz="1650" i="1" spc="-35" dirty="0">
                <a:latin typeface="Malgun Gothic"/>
                <a:cs typeface="Malgun Gothic"/>
              </a:rPr>
              <a:t>tre </a:t>
            </a:r>
            <a:r>
              <a:rPr sz="1650" i="1" spc="-25" dirty="0">
                <a:latin typeface="Malgun Gothic"/>
                <a:cs typeface="Malgun Gothic"/>
              </a:rPr>
              <a:t>bit </a:t>
            </a:r>
            <a:r>
              <a:rPr sz="1650" i="1" spc="-30" dirty="0">
                <a:latin typeface="Malgun Gothic"/>
                <a:cs typeface="Malgun Gothic"/>
              </a:rPr>
              <a:t>di controllo dati</a:t>
            </a:r>
            <a:r>
              <a:rPr sz="1650" i="1" spc="95" dirty="0">
                <a:latin typeface="Malgun Gothic"/>
                <a:cs typeface="Malgun Gothic"/>
              </a:rPr>
              <a:t> </a:t>
            </a:r>
            <a:r>
              <a:rPr sz="1650" i="1" spc="-20" dirty="0">
                <a:latin typeface="Malgun Gothic"/>
                <a:cs typeface="Malgun Gothic"/>
              </a:rPr>
              <a:t>)</a:t>
            </a:r>
            <a:endParaRPr sz="16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650" b="1" i="1" spc="-40" dirty="0">
                <a:latin typeface="Malgun Gothic"/>
                <a:cs typeface="Malgun Gothic"/>
              </a:rPr>
              <a:t>Svantaggi:</a:t>
            </a:r>
            <a:endParaRPr sz="1650">
              <a:latin typeface="Malgun Gothic"/>
              <a:cs typeface="Malgun Gothic"/>
            </a:endParaRPr>
          </a:p>
          <a:p>
            <a:pPr marL="97790" indent="-85090">
              <a:lnSpc>
                <a:spcPct val="100000"/>
              </a:lnSpc>
              <a:spcBef>
                <a:spcPts val="900"/>
              </a:spcBef>
              <a:buSzPct val="90909"/>
              <a:buFont typeface="Malgun Gothic"/>
              <a:buChar char="•"/>
              <a:tabLst>
                <a:tab pos="98425" algn="l"/>
              </a:tabLst>
            </a:pPr>
            <a:r>
              <a:rPr sz="1650" i="1" spc="-35" dirty="0">
                <a:latin typeface="Malgun Gothic"/>
                <a:cs typeface="Malgun Gothic"/>
              </a:rPr>
              <a:t>Dispendioso (meno </a:t>
            </a:r>
            <a:r>
              <a:rPr sz="1650" i="1" spc="-30" dirty="0">
                <a:latin typeface="Malgun Gothic"/>
                <a:cs typeface="Malgun Gothic"/>
              </a:rPr>
              <a:t>che </a:t>
            </a:r>
            <a:r>
              <a:rPr sz="1650" i="1" spc="-35" dirty="0">
                <a:latin typeface="Malgun Gothic"/>
                <a:cs typeface="Malgun Gothic"/>
              </a:rPr>
              <a:t>RAID</a:t>
            </a:r>
            <a:r>
              <a:rPr sz="1650" i="1" spc="85" dirty="0">
                <a:latin typeface="Malgun Gothic"/>
                <a:cs typeface="Malgun Gothic"/>
              </a:rPr>
              <a:t> </a:t>
            </a:r>
            <a:r>
              <a:rPr sz="1650" i="1" spc="-30" dirty="0">
                <a:latin typeface="Malgun Gothic"/>
                <a:cs typeface="Malgun Gothic"/>
              </a:rPr>
              <a:t>1)</a:t>
            </a:r>
            <a:endParaRPr sz="1650">
              <a:latin typeface="Malgun Gothic"/>
              <a:cs typeface="Malgun Gothic"/>
            </a:endParaRPr>
          </a:p>
          <a:p>
            <a:pPr marL="97790" indent="-85090">
              <a:lnSpc>
                <a:spcPct val="100000"/>
              </a:lnSpc>
              <a:spcBef>
                <a:spcPts val="900"/>
              </a:spcBef>
              <a:buSzPct val="90909"/>
              <a:buFont typeface="Malgun Gothic"/>
              <a:buChar char="•"/>
              <a:tabLst>
                <a:tab pos="98425" algn="l"/>
              </a:tabLst>
            </a:pPr>
            <a:r>
              <a:rPr sz="1650" i="1" spc="-35" dirty="0">
                <a:latin typeface="Malgun Gothic"/>
                <a:cs typeface="Malgun Gothic"/>
              </a:rPr>
              <a:t>Rotazione </a:t>
            </a:r>
            <a:r>
              <a:rPr sz="1650" i="1" spc="-30" dirty="0">
                <a:latin typeface="Malgun Gothic"/>
                <a:cs typeface="Malgun Gothic"/>
              </a:rPr>
              <a:t>sincronizzata dei</a:t>
            </a:r>
            <a:r>
              <a:rPr sz="1650" i="1" spc="80" dirty="0">
                <a:latin typeface="Malgun Gothic"/>
                <a:cs typeface="Malgun Gothic"/>
              </a:rPr>
              <a:t> </a:t>
            </a:r>
            <a:r>
              <a:rPr sz="1650" i="1" spc="-25" dirty="0">
                <a:latin typeface="Malgun Gothic"/>
                <a:cs typeface="Malgun Gothic"/>
              </a:rPr>
              <a:t>dischi</a:t>
            </a:r>
            <a:endParaRPr sz="1650">
              <a:latin typeface="Malgun Gothic"/>
              <a:cs typeface="Malgun Gothic"/>
            </a:endParaRPr>
          </a:p>
          <a:p>
            <a:pPr marL="97790" indent="-85090">
              <a:lnSpc>
                <a:spcPct val="100000"/>
              </a:lnSpc>
              <a:spcBef>
                <a:spcPts val="905"/>
              </a:spcBef>
              <a:buSzPct val="90909"/>
              <a:buFont typeface="Malgun Gothic"/>
              <a:buChar char="•"/>
              <a:tabLst>
                <a:tab pos="98425" algn="l"/>
                <a:tab pos="2724785" algn="l"/>
              </a:tabLst>
            </a:pPr>
            <a:r>
              <a:rPr sz="1650" i="1" spc="-30" dirty="0">
                <a:latin typeface="Malgun Gothic"/>
                <a:cs typeface="Malgun Gothic"/>
              </a:rPr>
              <a:t>Molto </a:t>
            </a:r>
            <a:r>
              <a:rPr sz="1650" i="1" spc="-35" dirty="0">
                <a:latin typeface="Malgun Gothic"/>
                <a:cs typeface="Malgun Gothic"/>
              </a:rPr>
              <a:t>lavoro</a:t>
            </a:r>
            <a:r>
              <a:rPr sz="1650" i="1" spc="20" dirty="0">
                <a:latin typeface="Malgun Gothic"/>
                <a:cs typeface="Malgun Gothic"/>
              </a:rPr>
              <a:t> </a:t>
            </a:r>
            <a:r>
              <a:rPr sz="1650" i="1" spc="-25" dirty="0">
                <a:latin typeface="Malgun Gothic"/>
                <a:cs typeface="Malgun Gothic"/>
              </a:rPr>
              <a:t>al</a:t>
            </a:r>
            <a:r>
              <a:rPr sz="1650" i="1" spc="-5" dirty="0">
                <a:latin typeface="Malgun Gothic"/>
                <a:cs typeface="Malgun Gothic"/>
              </a:rPr>
              <a:t> </a:t>
            </a:r>
            <a:r>
              <a:rPr sz="1650" i="1" spc="-30" dirty="0">
                <a:latin typeface="Malgun Gothic"/>
                <a:cs typeface="Malgun Gothic"/>
              </a:rPr>
              <a:t>controllore	che </a:t>
            </a:r>
            <a:r>
              <a:rPr sz="1650" i="1" spc="-35" dirty="0">
                <a:latin typeface="Malgun Gothic"/>
                <a:cs typeface="Malgun Gothic"/>
              </a:rPr>
              <a:t>deve </a:t>
            </a:r>
            <a:r>
              <a:rPr sz="1650" i="1" spc="-30" dirty="0">
                <a:latin typeface="Malgun Gothic"/>
                <a:cs typeface="Malgun Gothic"/>
              </a:rPr>
              <a:t>controllare </a:t>
            </a:r>
            <a:r>
              <a:rPr sz="1650" i="1" spc="-35" dirty="0">
                <a:latin typeface="Malgun Gothic"/>
                <a:cs typeface="Malgun Gothic"/>
              </a:rPr>
              <a:t>rapidamente </a:t>
            </a:r>
            <a:r>
              <a:rPr sz="1650" i="1" spc="-15" dirty="0">
                <a:latin typeface="Malgun Gothic"/>
                <a:cs typeface="Malgun Gothic"/>
              </a:rPr>
              <a:t>i </a:t>
            </a:r>
            <a:r>
              <a:rPr sz="1650" i="1" spc="-20" dirty="0">
                <a:latin typeface="Malgun Gothic"/>
                <a:cs typeface="Malgun Gothic"/>
              </a:rPr>
              <a:t>bit </a:t>
            </a:r>
            <a:r>
              <a:rPr sz="1650" i="1" spc="-25" dirty="0">
                <a:latin typeface="Malgun Gothic"/>
                <a:cs typeface="Malgun Gothic"/>
              </a:rPr>
              <a:t>di</a:t>
            </a:r>
            <a:r>
              <a:rPr sz="1650" i="1" spc="145" dirty="0">
                <a:latin typeface="Malgun Gothic"/>
                <a:cs typeface="Malgun Gothic"/>
              </a:rPr>
              <a:t> </a:t>
            </a:r>
            <a:r>
              <a:rPr sz="1650" i="1" spc="-30" dirty="0">
                <a:latin typeface="Malgun Gothic"/>
                <a:cs typeface="Malgun Gothic"/>
              </a:rPr>
              <a:t>controllo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RAID</a:t>
            </a:r>
            <a:r>
              <a:rPr spc="-25" dirty="0"/>
              <a:t> </a:t>
            </a:r>
            <a:r>
              <a:rPr dirty="0"/>
              <a:t>2</a:t>
            </a:r>
          </a:p>
        </p:txBody>
      </p:sp>
      <p:sp>
        <p:nvSpPr>
          <p:cNvPr id="7" name="object 7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0667" y="2580258"/>
            <a:ext cx="7901305" cy="3197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Malgun Gothic"/>
                <a:cs typeface="Malgun Gothic"/>
              </a:rPr>
              <a:t>Usa una tecnica </a:t>
            </a:r>
            <a:r>
              <a:rPr sz="1600" spc="-5" dirty="0">
                <a:latin typeface="Malgun Gothic"/>
                <a:cs typeface="Malgun Gothic"/>
              </a:rPr>
              <a:t>di accesso </a:t>
            </a:r>
            <a:r>
              <a:rPr sz="1600" spc="-10" dirty="0">
                <a:latin typeface="Malgun Gothic"/>
                <a:cs typeface="Malgun Gothic"/>
              </a:rPr>
              <a:t>parallelo. </a:t>
            </a:r>
            <a:r>
              <a:rPr sz="1600" spc="-5" dirty="0">
                <a:latin typeface="Malgun Gothic"/>
                <a:cs typeface="Malgun Gothic"/>
              </a:rPr>
              <a:t>E’ una versione </a:t>
            </a:r>
            <a:r>
              <a:rPr sz="1600" spc="-10" dirty="0">
                <a:latin typeface="Malgun Gothic"/>
                <a:cs typeface="Malgun Gothic"/>
              </a:rPr>
              <a:t>semplificata del </a:t>
            </a:r>
            <a:r>
              <a:rPr sz="1600" spc="-5" dirty="0">
                <a:latin typeface="Malgun Gothic"/>
                <a:cs typeface="Malgun Gothic"/>
              </a:rPr>
              <a:t>RAID 2. Il bit </a:t>
            </a:r>
            <a:r>
              <a:rPr sz="1600" spc="-10" dirty="0">
                <a:latin typeface="Malgun Gothic"/>
                <a:cs typeface="Malgun Gothic"/>
              </a:rPr>
              <a:t>di  parità </a:t>
            </a:r>
            <a:r>
              <a:rPr sz="1600" spc="-5" dirty="0">
                <a:latin typeface="Malgun Gothic"/>
                <a:cs typeface="Malgun Gothic"/>
              </a:rPr>
              <a:t>viene calcolato per </a:t>
            </a:r>
            <a:r>
              <a:rPr sz="1600" spc="-10" dirty="0">
                <a:latin typeface="Malgun Gothic"/>
                <a:cs typeface="Malgun Gothic"/>
              </a:rPr>
              <a:t>ogni </a:t>
            </a:r>
            <a:r>
              <a:rPr sz="1600" spc="-15" dirty="0">
                <a:latin typeface="Malgun Gothic"/>
                <a:cs typeface="Malgun Gothic"/>
              </a:rPr>
              <a:t>parola </a:t>
            </a:r>
            <a:r>
              <a:rPr sz="1600" spc="-5" dirty="0">
                <a:latin typeface="Malgun Gothic"/>
                <a:cs typeface="Malgun Gothic"/>
              </a:rPr>
              <a:t>di </a:t>
            </a:r>
            <a:r>
              <a:rPr sz="1600" spc="-10" dirty="0">
                <a:latin typeface="Malgun Gothic"/>
                <a:cs typeface="Malgun Gothic"/>
              </a:rPr>
              <a:t>dati </a:t>
            </a:r>
            <a:r>
              <a:rPr sz="1600" spc="-5" dirty="0">
                <a:latin typeface="Malgun Gothic"/>
                <a:cs typeface="Malgun Gothic"/>
              </a:rPr>
              <a:t>e poi scritto su un apposito</a:t>
            </a:r>
            <a:r>
              <a:rPr sz="1600" spc="265" dirty="0">
                <a:latin typeface="Malgun Gothic"/>
                <a:cs typeface="Malgun Gothic"/>
              </a:rPr>
              <a:t> </a:t>
            </a:r>
            <a:r>
              <a:rPr sz="1600" spc="-5" dirty="0">
                <a:latin typeface="Malgun Gothic"/>
                <a:cs typeface="Malgun Gothic"/>
              </a:rPr>
              <a:t>disco.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latin typeface="Malgun Gothic"/>
                <a:cs typeface="Malgun Gothic"/>
              </a:rPr>
              <a:t>Dato </a:t>
            </a:r>
            <a:r>
              <a:rPr sz="1600" spc="-5" dirty="0">
                <a:latin typeface="Malgun Gothic"/>
                <a:cs typeface="Malgun Gothic"/>
              </a:rPr>
              <a:t>che le </a:t>
            </a:r>
            <a:r>
              <a:rPr sz="1600" spc="-15" dirty="0">
                <a:latin typeface="Malgun Gothic"/>
                <a:cs typeface="Malgun Gothic"/>
              </a:rPr>
              <a:t>parole </a:t>
            </a:r>
            <a:r>
              <a:rPr sz="1600" spc="-5" dirty="0">
                <a:latin typeface="Malgun Gothic"/>
                <a:cs typeface="Malgun Gothic"/>
              </a:rPr>
              <a:t>di </a:t>
            </a:r>
            <a:r>
              <a:rPr sz="1600" spc="-10" dirty="0">
                <a:latin typeface="Malgun Gothic"/>
                <a:cs typeface="Malgun Gothic"/>
              </a:rPr>
              <a:t>dati </a:t>
            </a:r>
            <a:r>
              <a:rPr sz="1600" spc="-5" dirty="0">
                <a:latin typeface="Malgun Gothic"/>
                <a:cs typeface="Malgun Gothic"/>
              </a:rPr>
              <a:t>sono distribuite su più unità, </a:t>
            </a:r>
            <a:r>
              <a:rPr sz="1600" spc="-10" dirty="0">
                <a:latin typeface="Malgun Gothic"/>
                <a:cs typeface="Malgun Gothic"/>
              </a:rPr>
              <a:t>anche </a:t>
            </a:r>
            <a:r>
              <a:rPr sz="1600" spc="-5" dirty="0">
                <a:latin typeface="Malgun Gothic"/>
                <a:cs typeface="Malgun Gothic"/>
              </a:rPr>
              <a:t>in </a:t>
            </a:r>
            <a:r>
              <a:rPr sz="1600" spc="-10" dirty="0">
                <a:latin typeface="Malgun Gothic"/>
                <a:cs typeface="Malgun Gothic"/>
              </a:rPr>
              <a:t>questo </a:t>
            </a:r>
            <a:r>
              <a:rPr sz="1600" spc="-5" dirty="0">
                <a:latin typeface="Malgun Gothic"/>
                <a:cs typeface="Malgun Gothic"/>
              </a:rPr>
              <a:t>caso i</a:t>
            </a:r>
            <a:r>
              <a:rPr sz="1600" spc="315" dirty="0">
                <a:latin typeface="Malgun Gothic"/>
                <a:cs typeface="Malgun Gothic"/>
              </a:rPr>
              <a:t> </a:t>
            </a:r>
            <a:r>
              <a:rPr sz="1600" spc="-5" dirty="0">
                <a:latin typeface="Malgun Gothic"/>
                <a:cs typeface="Malgun Gothic"/>
              </a:rPr>
              <a:t>dischi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algun Gothic"/>
                <a:cs typeface="Malgun Gothic"/>
              </a:rPr>
              <a:t>devono essere</a:t>
            </a:r>
            <a:r>
              <a:rPr sz="1600" spc="20" dirty="0">
                <a:latin typeface="Malgun Gothic"/>
                <a:cs typeface="Malgun Gothic"/>
              </a:rPr>
              <a:t> </a:t>
            </a:r>
            <a:r>
              <a:rPr sz="1600" spc="-10" dirty="0">
                <a:latin typeface="Malgun Gothic"/>
                <a:cs typeface="Malgun Gothic"/>
              </a:rPr>
              <a:t>sincronizzati.</a:t>
            </a:r>
            <a:endParaRPr sz="1600">
              <a:latin typeface="Malgun Gothic"/>
              <a:cs typeface="Malgun Gothic"/>
            </a:endParaRPr>
          </a:p>
          <a:p>
            <a:pPr marL="12700" marR="114935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latin typeface="Malgun Gothic"/>
                <a:cs typeface="Malgun Gothic"/>
              </a:rPr>
              <a:t>Nel </a:t>
            </a:r>
            <a:r>
              <a:rPr sz="1600" spc="-5" dirty="0">
                <a:latin typeface="Malgun Gothic"/>
                <a:cs typeface="Malgun Gothic"/>
              </a:rPr>
              <a:t>caso di </a:t>
            </a:r>
            <a:r>
              <a:rPr sz="1600" spc="-10" dirty="0">
                <a:latin typeface="Malgun Gothic"/>
                <a:cs typeface="Malgun Gothic"/>
              </a:rPr>
              <a:t>una rottura </a:t>
            </a:r>
            <a:r>
              <a:rPr sz="1600" spc="-5" dirty="0">
                <a:latin typeface="Malgun Gothic"/>
                <a:cs typeface="Malgun Gothic"/>
              </a:rPr>
              <a:t>di un disco, attraverso il </a:t>
            </a:r>
            <a:r>
              <a:rPr sz="1600" dirty="0">
                <a:latin typeface="Malgun Gothic"/>
                <a:cs typeface="Malgun Gothic"/>
              </a:rPr>
              <a:t>bit </a:t>
            </a:r>
            <a:r>
              <a:rPr sz="1600" spc="-5" dirty="0">
                <a:latin typeface="Malgun Gothic"/>
                <a:cs typeface="Malgun Gothic"/>
              </a:rPr>
              <a:t>di </a:t>
            </a:r>
            <a:r>
              <a:rPr sz="1600" spc="-10" dirty="0">
                <a:latin typeface="Malgun Gothic"/>
                <a:cs typeface="Malgun Gothic"/>
              </a:rPr>
              <a:t>parità </a:t>
            </a:r>
            <a:r>
              <a:rPr sz="1600" spc="-5" dirty="0">
                <a:latin typeface="Malgun Gothic"/>
                <a:cs typeface="Malgun Gothic"/>
              </a:rPr>
              <a:t>si riesce a </a:t>
            </a:r>
            <a:r>
              <a:rPr sz="1600" spc="-15" dirty="0">
                <a:latin typeface="Malgun Gothic"/>
                <a:cs typeface="Malgun Gothic"/>
              </a:rPr>
              <a:t>recuperare </a:t>
            </a:r>
            <a:r>
              <a:rPr sz="1600" spc="-5" dirty="0">
                <a:latin typeface="Malgun Gothic"/>
                <a:cs typeface="Malgun Gothic"/>
              </a:rPr>
              <a:t>i  </a:t>
            </a:r>
            <a:r>
              <a:rPr sz="1600" spc="-10" dirty="0">
                <a:latin typeface="Malgun Gothic"/>
                <a:cs typeface="Malgun Gothic"/>
              </a:rPr>
              <a:t>dati.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650" b="1" i="1" spc="-45" dirty="0">
                <a:latin typeface="Malgun Gothic"/>
                <a:cs typeface="Malgun Gothic"/>
              </a:rPr>
              <a:t>Vantaggi:</a:t>
            </a:r>
            <a:endParaRPr sz="1650">
              <a:latin typeface="Malgun Gothic"/>
              <a:cs typeface="Malgun Gothic"/>
            </a:endParaRPr>
          </a:p>
          <a:p>
            <a:pPr marL="97790" indent="-85090">
              <a:lnSpc>
                <a:spcPct val="100000"/>
              </a:lnSpc>
              <a:spcBef>
                <a:spcPts val="905"/>
              </a:spcBef>
              <a:buSzPct val="90909"/>
              <a:buFont typeface="Malgun Gothic"/>
              <a:buChar char="•"/>
              <a:tabLst>
                <a:tab pos="98425" algn="l"/>
                <a:tab pos="4994275" algn="l"/>
              </a:tabLst>
            </a:pPr>
            <a:r>
              <a:rPr sz="1650" i="1" spc="-25" dirty="0">
                <a:latin typeface="Malgun Gothic"/>
                <a:cs typeface="Malgun Gothic"/>
              </a:rPr>
              <a:t>Lettura/scrittura in </a:t>
            </a:r>
            <a:r>
              <a:rPr sz="1650" i="1" spc="-30" dirty="0">
                <a:latin typeface="Malgun Gothic"/>
                <a:cs typeface="Malgun Gothic"/>
              </a:rPr>
              <a:t>parallelo </a:t>
            </a:r>
            <a:r>
              <a:rPr sz="1650" i="1" spc="-25" dirty="0">
                <a:latin typeface="Malgun Gothic"/>
                <a:cs typeface="Malgun Gothic"/>
              </a:rPr>
              <a:t>(di ciascun</a:t>
            </a:r>
            <a:r>
              <a:rPr sz="1650" i="1" spc="170" dirty="0">
                <a:latin typeface="Malgun Gothic"/>
                <a:cs typeface="Malgun Gothic"/>
              </a:rPr>
              <a:t> </a:t>
            </a:r>
            <a:r>
              <a:rPr sz="1650" i="1" u="sng" spc="-3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mezzo</a:t>
            </a:r>
            <a:r>
              <a:rPr sz="1650" i="1" u="sng" spc="3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650" i="1" u="sng" spc="-3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byte	</a:t>
            </a:r>
            <a:r>
              <a:rPr sz="1650" i="1" spc="-40" dirty="0">
                <a:latin typeface="Malgun Gothic"/>
                <a:cs typeface="Malgun Gothic"/>
              </a:rPr>
              <a:t>+ </a:t>
            </a:r>
            <a:r>
              <a:rPr sz="1650" i="1" spc="-30" dirty="0">
                <a:latin typeface="Malgun Gothic"/>
                <a:cs typeface="Malgun Gothic"/>
              </a:rPr>
              <a:t>1 </a:t>
            </a:r>
            <a:r>
              <a:rPr sz="1650" i="1" spc="-25" dirty="0">
                <a:latin typeface="Malgun Gothic"/>
                <a:cs typeface="Malgun Gothic"/>
              </a:rPr>
              <a:t>bit </a:t>
            </a:r>
            <a:r>
              <a:rPr sz="1650" i="1" spc="-30" dirty="0">
                <a:latin typeface="Malgun Gothic"/>
                <a:cs typeface="Malgun Gothic"/>
              </a:rPr>
              <a:t>di</a:t>
            </a:r>
            <a:r>
              <a:rPr sz="1650" i="1" spc="30" dirty="0">
                <a:latin typeface="Malgun Gothic"/>
                <a:cs typeface="Malgun Gothic"/>
              </a:rPr>
              <a:t> </a:t>
            </a:r>
            <a:r>
              <a:rPr sz="1650" i="1" spc="-30" dirty="0">
                <a:latin typeface="Malgun Gothic"/>
                <a:cs typeface="Malgun Gothic"/>
              </a:rPr>
              <a:t>parità)</a:t>
            </a:r>
            <a:endParaRPr sz="16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650" b="1" i="1" spc="-40" dirty="0">
                <a:latin typeface="Malgun Gothic"/>
                <a:cs typeface="Malgun Gothic"/>
              </a:rPr>
              <a:t>Svantaggi:</a:t>
            </a:r>
            <a:endParaRPr sz="1650">
              <a:latin typeface="Malgun Gothic"/>
              <a:cs typeface="Malgun Gothic"/>
            </a:endParaRPr>
          </a:p>
          <a:p>
            <a:pPr marL="97790" indent="-85090">
              <a:lnSpc>
                <a:spcPct val="100000"/>
              </a:lnSpc>
              <a:spcBef>
                <a:spcPts val="900"/>
              </a:spcBef>
              <a:buSzPct val="90909"/>
              <a:buFont typeface="Malgun Gothic"/>
              <a:buChar char="•"/>
              <a:tabLst>
                <a:tab pos="98425" algn="l"/>
              </a:tabLst>
            </a:pPr>
            <a:r>
              <a:rPr sz="1650" i="1" spc="-35" dirty="0">
                <a:latin typeface="Malgun Gothic"/>
                <a:cs typeface="Malgun Gothic"/>
              </a:rPr>
              <a:t>Rotazione </a:t>
            </a:r>
            <a:r>
              <a:rPr sz="1650" i="1" spc="-30" dirty="0">
                <a:latin typeface="Malgun Gothic"/>
                <a:cs typeface="Malgun Gothic"/>
              </a:rPr>
              <a:t>sincronizzata dei</a:t>
            </a:r>
            <a:r>
              <a:rPr sz="1650" i="1" spc="80" dirty="0">
                <a:latin typeface="Malgun Gothic"/>
                <a:cs typeface="Malgun Gothic"/>
              </a:rPr>
              <a:t> </a:t>
            </a:r>
            <a:r>
              <a:rPr sz="1650" i="1" spc="-25" dirty="0">
                <a:latin typeface="Malgun Gothic"/>
                <a:cs typeface="Malgun Gothic"/>
              </a:rPr>
              <a:t>dischi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86075" y="1342961"/>
            <a:ext cx="3875024" cy="107791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RAID</a:t>
            </a:r>
            <a:r>
              <a:rPr spc="-25" dirty="0"/>
              <a:t> </a:t>
            </a:r>
            <a:r>
              <a:rPr dirty="0"/>
              <a:t>3</a:t>
            </a:r>
          </a:p>
        </p:txBody>
      </p:sp>
      <p:sp>
        <p:nvSpPr>
          <p:cNvPr id="7" name="object 7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0667" y="2592781"/>
            <a:ext cx="8083550" cy="3685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Malgun Gothic"/>
                <a:cs typeface="Malgun Gothic"/>
              </a:rPr>
              <a:t>Usa </a:t>
            </a:r>
            <a:r>
              <a:rPr sz="1600" spc="-5" dirty="0">
                <a:latin typeface="Malgun Gothic"/>
                <a:cs typeface="Malgun Gothic"/>
              </a:rPr>
              <a:t>una </a:t>
            </a:r>
            <a:r>
              <a:rPr sz="1600" spc="-10" dirty="0">
                <a:latin typeface="Malgun Gothic"/>
                <a:cs typeface="Malgun Gothic"/>
              </a:rPr>
              <a:t>tecnica </a:t>
            </a:r>
            <a:r>
              <a:rPr sz="1600" spc="-5" dirty="0">
                <a:latin typeface="Malgun Gothic"/>
                <a:cs typeface="Malgun Gothic"/>
              </a:rPr>
              <a:t>basata sullo</a:t>
            </a:r>
            <a:r>
              <a:rPr sz="1600" spc="90" dirty="0">
                <a:latin typeface="Malgun Gothic"/>
                <a:cs typeface="Malgun Gothic"/>
              </a:rPr>
              <a:t> </a:t>
            </a:r>
            <a:r>
              <a:rPr sz="1600" spc="-5" dirty="0">
                <a:latin typeface="Malgun Gothic"/>
                <a:cs typeface="Malgun Gothic"/>
              </a:rPr>
              <a:t>striping.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2700" marR="69850">
              <a:lnSpc>
                <a:spcPct val="100000"/>
              </a:lnSpc>
              <a:spcBef>
                <a:spcPts val="1425"/>
              </a:spcBef>
            </a:pPr>
            <a:r>
              <a:rPr sz="1600" spc="-5" dirty="0">
                <a:latin typeface="Malgun Gothic"/>
                <a:cs typeface="Malgun Gothic"/>
              </a:rPr>
              <a:t>Il RAID 4 è come il RAID 0 con una </a:t>
            </a:r>
            <a:r>
              <a:rPr sz="1600" spc="-10" dirty="0">
                <a:latin typeface="Malgun Gothic"/>
                <a:cs typeface="Malgun Gothic"/>
              </a:rPr>
              <a:t>parità </a:t>
            </a:r>
            <a:r>
              <a:rPr sz="1600" spc="-5" dirty="0">
                <a:latin typeface="Malgun Gothic"/>
                <a:cs typeface="Malgun Gothic"/>
              </a:rPr>
              <a:t>calcolata </a:t>
            </a:r>
            <a:r>
              <a:rPr sz="1600" spc="-10" dirty="0">
                <a:latin typeface="Malgun Gothic"/>
                <a:cs typeface="Malgun Gothic"/>
              </a:rPr>
              <a:t>strip-per-strip, </a:t>
            </a:r>
            <a:r>
              <a:rPr sz="1600" spc="-5" dirty="0">
                <a:latin typeface="Malgun Gothic"/>
                <a:cs typeface="Malgun Gothic"/>
              </a:rPr>
              <a:t>che viene scritta su  un disco</a:t>
            </a:r>
            <a:r>
              <a:rPr sz="1600" dirty="0">
                <a:latin typeface="Malgun Gothic"/>
                <a:cs typeface="Malgun Gothic"/>
              </a:rPr>
              <a:t> </a:t>
            </a:r>
            <a:r>
              <a:rPr sz="1600" spc="-5" dirty="0">
                <a:latin typeface="Malgun Gothic"/>
                <a:cs typeface="Malgun Gothic"/>
              </a:rPr>
              <a:t>aggiuntivo.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1650" b="1" i="1" spc="-45" dirty="0">
                <a:latin typeface="Malgun Gothic"/>
                <a:cs typeface="Malgun Gothic"/>
              </a:rPr>
              <a:t>Vantaggi:</a:t>
            </a:r>
            <a:endParaRPr sz="16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  <a:buSzPct val="90909"/>
              <a:buFont typeface="Malgun Gothic"/>
              <a:buChar char="•"/>
              <a:tabLst>
                <a:tab pos="98425" algn="l"/>
              </a:tabLst>
            </a:pPr>
            <a:r>
              <a:rPr sz="1650" i="1" spc="-35" dirty="0">
                <a:latin typeface="Malgun Gothic"/>
                <a:cs typeface="Malgun Gothic"/>
              </a:rPr>
              <a:t>Protegge </a:t>
            </a:r>
            <a:r>
              <a:rPr sz="1650" i="1" spc="-30" dirty="0">
                <a:latin typeface="Malgun Gothic"/>
                <a:cs typeface="Malgun Gothic"/>
              </a:rPr>
              <a:t>dalla rottura di </a:t>
            </a:r>
            <a:r>
              <a:rPr sz="1650" i="1" spc="-35" dirty="0">
                <a:latin typeface="Malgun Gothic"/>
                <a:cs typeface="Malgun Gothic"/>
              </a:rPr>
              <a:t>un </a:t>
            </a:r>
            <a:r>
              <a:rPr sz="1650" i="1" spc="-30" dirty="0">
                <a:latin typeface="Malgun Gothic"/>
                <a:cs typeface="Malgun Gothic"/>
              </a:rPr>
              <a:t>disco (l’informazione è</a:t>
            </a:r>
            <a:r>
              <a:rPr sz="1650" i="1" spc="200" dirty="0">
                <a:latin typeface="Malgun Gothic"/>
                <a:cs typeface="Malgun Gothic"/>
              </a:rPr>
              <a:t> </a:t>
            </a:r>
            <a:r>
              <a:rPr sz="1650" i="1" spc="-35" dirty="0">
                <a:latin typeface="Malgun Gothic"/>
                <a:cs typeface="Malgun Gothic"/>
              </a:rPr>
              <a:t>recuperabile)</a:t>
            </a:r>
            <a:endParaRPr sz="16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650" b="1" i="1" spc="-40" dirty="0">
                <a:latin typeface="Malgun Gothic"/>
                <a:cs typeface="Malgun Gothic"/>
              </a:rPr>
              <a:t>Svantaggi:</a:t>
            </a:r>
            <a:endParaRPr sz="1650">
              <a:latin typeface="Malgun Gothic"/>
              <a:cs typeface="Malgun Gothic"/>
            </a:endParaRPr>
          </a:p>
          <a:p>
            <a:pPr marL="12700" marR="5080">
              <a:lnSpc>
                <a:spcPts val="1920"/>
              </a:lnSpc>
              <a:spcBef>
                <a:spcPts val="1015"/>
              </a:spcBef>
              <a:buSzPct val="90909"/>
              <a:buFont typeface="Malgun Gothic"/>
              <a:buChar char="•"/>
              <a:tabLst>
                <a:tab pos="98425" algn="l"/>
              </a:tabLst>
            </a:pPr>
            <a:r>
              <a:rPr sz="1650" i="1" spc="-40" dirty="0">
                <a:latin typeface="Malgun Gothic"/>
                <a:cs typeface="Malgun Gothic"/>
              </a:rPr>
              <a:t>Ha </a:t>
            </a:r>
            <a:r>
              <a:rPr sz="1650" i="1" spc="-30" dirty="0">
                <a:latin typeface="Malgun Gothic"/>
                <a:cs typeface="Malgun Gothic"/>
              </a:rPr>
              <a:t>prestazioni </a:t>
            </a:r>
            <a:r>
              <a:rPr sz="1650" i="1" spc="-25" dirty="0">
                <a:latin typeface="Malgun Gothic"/>
                <a:cs typeface="Malgun Gothic"/>
              </a:rPr>
              <a:t>scarse </a:t>
            </a:r>
            <a:r>
              <a:rPr sz="1650" i="1" spc="-30" dirty="0">
                <a:latin typeface="Malgun Gothic"/>
                <a:cs typeface="Malgun Gothic"/>
              </a:rPr>
              <a:t>se </a:t>
            </a:r>
            <a:r>
              <a:rPr sz="1650" i="1" spc="-20" dirty="0">
                <a:latin typeface="Malgun Gothic"/>
                <a:cs typeface="Malgun Gothic"/>
              </a:rPr>
              <a:t>si </a:t>
            </a:r>
            <a:r>
              <a:rPr sz="1650" i="1" spc="-30" dirty="0">
                <a:latin typeface="Malgun Gothic"/>
                <a:cs typeface="Malgun Gothic"/>
              </a:rPr>
              <a:t>cambiano piccole moli di </a:t>
            </a:r>
            <a:r>
              <a:rPr sz="1650" i="1" spc="-25" dirty="0">
                <a:latin typeface="Malgun Gothic"/>
                <a:cs typeface="Malgun Gothic"/>
              </a:rPr>
              <a:t>dati. Infatti </a:t>
            </a:r>
            <a:r>
              <a:rPr sz="1650" i="1" spc="-30" dirty="0">
                <a:latin typeface="Malgun Gothic"/>
                <a:cs typeface="Malgun Gothic"/>
              </a:rPr>
              <a:t>per ogni, pur </a:t>
            </a:r>
            <a:r>
              <a:rPr sz="1650" i="1" spc="-25" dirty="0">
                <a:latin typeface="Malgun Gothic"/>
                <a:cs typeface="Malgun Gothic"/>
              </a:rPr>
              <a:t>piccolo,  </a:t>
            </a:r>
            <a:r>
              <a:rPr sz="1650" i="1" spc="-35" dirty="0">
                <a:latin typeface="Malgun Gothic"/>
                <a:cs typeface="Malgun Gothic"/>
              </a:rPr>
              <a:t>cambiamento </a:t>
            </a:r>
            <a:r>
              <a:rPr sz="1650" i="1" spc="-30" dirty="0">
                <a:latin typeface="Malgun Gothic"/>
                <a:cs typeface="Malgun Gothic"/>
              </a:rPr>
              <a:t>è necessario ricalcolare tutto lo </a:t>
            </a:r>
            <a:r>
              <a:rPr sz="1650" i="1" spc="-25" dirty="0">
                <a:latin typeface="Malgun Gothic"/>
                <a:cs typeface="Malgun Gothic"/>
              </a:rPr>
              <a:t>strip </a:t>
            </a:r>
            <a:r>
              <a:rPr sz="1650" i="1" spc="-30" dirty="0">
                <a:latin typeface="Malgun Gothic"/>
                <a:cs typeface="Malgun Gothic"/>
              </a:rPr>
              <a:t>di</a:t>
            </a:r>
            <a:r>
              <a:rPr sz="1650" i="1" spc="225" dirty="0">
                <a:latin typeface="Malgun Gothic"/>
                <a:cs typeface="Malgun Gothic"/>
              </a:rPr>
              <a:t> </a:t>
            </a:r>
            <a:r>
              <a:rPr sz="1650" i="1" spc="-30" dirty="0">
                <a:latin typeface="Malgun Gothic"/>
                <a:cs typeface="Malgun Gothic"/>
              </a:rPr>
              <a:t>parità.</a:t>
            </a:r>
            <a:endParaRPr sz="1650">
              <a:latin typeface="Malgun Gothic"/>
              <a:cs typeface="Malgun Gothic"/>
            </a:endParaRPr>
          </a:p>
          <a:p>
            <a:pPr marL="97790" indent="-85090">
              <a:lnSpc>
                <a:spcPct val="100000"/>
              </a:lnSpc>
              <a:spcBef>
                <a:spcPts val="844"/>
              </a:spcBef>
              <a:buSzPct val="90909"/>
              <a:buFont typeface="Malgun Gothic"/>
              <a:buChar char="•"/>
              <a:tabLst>
                <a:tab pos="98425" algn="l"/>
              </a:tabLst>
            </a:pPr>
            <a:r>
              <a:rPr sz="1650" i="1" spc="-20" dirty="0">
                <a:latin typeface="Malgun Gothic"/>
                <a:cs typeface="Malgun Gothic"/>
              </a:rPr>
              <a:t>Il </a:t>
            </a:r>
            <a:r>
              <a:rPr sz="1650" i="1" spc="-30" dirty="0">
                <a:latin typeface="Malgun Gothic"/>
                <a:cs typeface="Malgun Gothic"/>
              </a:rPr>
              <a:t>disco per </a:t>
            </a:r>
            <a:r>
              <a:rPr sz="1650" i="1" spc="-25" dirty="0">
                <a:latin typeface="Malgun Gothic"/>
                <a:cs typeface="Malgun Gothic"/>
              </a:rPr>
              <a:t>la </a:t>
            </a:r>
            <a:r>
              <a:rPr sz="1650" i="1" spc="-35" dirty="0">
                <a:latin typeface="Malgun Gothic"/>
                <a:cs typeface="Malgun Gothic"/>
              </a:rPr>
              <a:t>parità diventa un </a:t>
            </a:r>
            <a:r>
              <a:rPr sz="1650" i="1" spc="-45" dirty="0">
                <a:latin typeface="Malgun Gothic"/>
                <a:cs typeface="Malgun Gothic"/>
              </a:rPr>
              <a:t>“collo </a:t>
            </a:r>
            <a:r>
              <a:rPr sz="1650" i="1" spc="-30" dirty="0">
                <a:latin typeface="Malgun Gothic"/>
                <a:cs typeface="Malgun Gothic"/>
              </a:rPr>
              <a:t>di </a:t>
            </a:r>
            <a:r>
              <a:rPr sz="1650" i="1" spc="-25" dirty="0">
                <a:latin typeface="Malgun Gothic"/>
                <a:cs typeface="Malgun Gothic"/>
              </a:rPr>
              <a:t>bottiglia” </a:t>
            </a:r>
            <a:r>
              <a:rPr sz="1650" i="1" spc="-30" dirty="0">
                <a:latin typeface="Malgun Gothic"/>
                <a:cs typeface="Malgun Gothic"/>
              </a:rPr>
              <a:t>per </a:t>
            </a:r>
            <a:r>
              <a:rPr sz="1650" i="1" spc="-20" dirty="0">
                <a:latin typeface="Malgun Gothic"/>
                <a:cs typeface="Malgun Gothic"/>
              </a:rPr>
              <a:t>il</a:t>
            </a:r>
            <a:r>
              <a:rPr sz="1650" i="1" spc="315" dirty="0">
                <a:latin typeface="Malgun Gothic"/>
                <a:cs typeface="Malgun Gothic"/>
              </a:rPr>
              <a:t> </a:t>
            </a:r>
            <a:r>
              <a:rPr sz="1650" i="1" spc="-35" dirty="0">
                <a:latin typeface="Malgun Gothic"/>
                <a:cs typeface="Malgun Gothic"/>
              </a:rPr>
              <a:t>sistema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24226" y="1408049"/>
            <a:ext cx="3875024" cy="12319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RAID</a:t>
            </a:r>
            <a:r>
              <a:rPr spc="-25" dirty="0"/>
              <a:t> </a:t>
            </a:r>
            <a:r>
              <a:rPr dirty="0"/>
              <a:t>4</a:t>
            </a:r>
          </a:p>
        </p:txBody>
      </p:sp>
      <p:sp>
        <p:nvSpPr>
          <p:cNvPr id="7" name="object 7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0667" y="3020847"/>
            <a:ext cx="8083550" cy="332105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spc="-10" dirty="0">
                <a:latin typeface="Malgun Gothic"/>
                <a:cs typeface="Malgun Gothic"/>
              </a:rPr>
              <a:t>Usa una tecnica basata </a:t>
            </a:r>
            <a:r>
              <a:rPr sz="1600" spc="-5" dirty="0">
                <a:latin typeface="Malgun Gothic"/>
                <a:cs typeface="Malgun Gothic"/>
              </a:rPr>
              <a:t>sullo</a:t>
            </a:r>
            <a:r>
              <a:rPr sz="1600" spc="120" dirty="0">
                <a:latin typeface="Malgun Gothic"/>
                <a:cs typeface="Malgun Gothic"/>
              </a:rPr>
              <a:t> </a:t>
            </a:r>
            <a:r>
              <a:rPr sz="1600" spc="-5" dirty="0">
                <a:latin typeface="Malgun Gothic"/>
                <a:cs typeface="Malgun Gothic"/>
              </a:rPr>
              <a:t>striping.</a:t>
            </a:r>
            <a:endParaRPr sz="1600">
              <a:latin typeface="Malgun Gothic"/>
              <a:cs typeface="Malgun Gothic"/>
            </a:endParaRPr>
          </a:p>
          <a:p>
            <a:pPr marL="12700" marR="44450">
              <a:lnSpc>
                <a:spcPct val="100000"/>
              </a:lnSpc>
              <a:spcBef>
                <a:spcPts val="965"/>
              </a:spcBef>
            </a:pPr>
            <a:r>
              <a:rPr sz="1600" spc="-5" dirty="0">
                <a:latin typeface="Malgun Gothic"/>
                <a:cs typeface="Malgun Gothic"/>
              </a:rPr>
              <a:t>Il RAID 5 è come il RAID 4 con gli strip di </a:t>
            </a:r>
            <a:r>
              <a:rPr sz="1600" spc="-10" dirty="0">
                <a:latin typeface="Malgun Gothic"/>
                <a:cs typeface="Malgun Gothic"/>
              </a:rPr>
              <a:t>parità </a:t>
            </a:r>
            <a:r>
              <a:rPr sz="1600" spc="-5" dirty="0">
                <a:latin typeface="Malgun Gothic"/>
                <a:cs typeface="Malgun Gothic"/>
              </a:rPr>
              <a:t>distribuiti su tutti i dischi, in modalità  </a:t>
            </a:r>
            <a:r>
              <a:rPr sz="1600" spc="-10" dirty="0">
                <a:latin typeface="Malgun Gothic"/>
                <a:cs typeface="Malgun Gothic"/>
              </a:rPr>
              <a:t>“round-robin” una parità </a:t>
            </a:r>
            <a:r>
              <a:rPr sz="1600" spc="-5" dirty="0">
                <a:latin typeface="Malgun Gothic"/>
                <a:cs typeface="Malgun Gothic"/>
              </a:rPr>
              <a:t>calcolata </a:t>
            </a:r>
            <a:r>
              <a:rPr sz="1600" spc="-10" dirty="0">
                <a:latin typeface="Malgun Gothic"/>
                <a:cs typeface="Malgun Gothic"/>
              </a:rPr>
              <a:t>strip-per-strip, </a:t>
            </a:r>
            <a:r>
              <a:rPr sz="1600" spc="-5" dirty="0">
                <a:latin typeface="Malgun Gothic"/>
                <a:cs typeface="Malgun Gothic"/>
              </a:rPr>
              <a:t>che viene scritta su un disco  aggiuntivo.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1650" b="1" i="1" spc="-45" dirty="0">
                <a:latin typeface="Malgun Gothic"/>
                <a:cs typeface="Malgun Gothic"/>
              </a:rPr>
              <a:t>Vantaggi:</a:t>
            </a:r>
            <a:endParaRPr sz="1650">
              <a:latin typeface="Malgun Gothic"/>
              <a:cs typeface="Malgun Gothic"/>
            </a:endParaRPr>
          </a:p>
          <a:p>
            <a:pPr marL="97790" indent="-85090">
              <a:lnSpc>
                <a:spcPct val="100000"/>
              </a:lnSpc>
              <a:spcBef>
                <a:spcPts val="900"/>
              </a:spcBef>
              <a:buSzPct val="90909"/>
              <a:buFont typeface="Malgun Gothic"/>
              <a:buChar char="•"/>
              <a:tabLst>
                <a:tab pos="98425" algn="l"/>
              </a:tabLst>
            </a:pPr>
            <a:r>
              <a:rPr sz="1650" i="1" spc="-35" dirty="0">
                <a:latin typeface="Malgun Gothic"/>
                <a:cs typeface="Malgun Gothic"/>
              </a:rPr>
              <a:t>Protegge </a:t>
            </a:r>
            <a:r>
              <a:rPr sz="1650" i="1" spc="-30" dirty="0">
                <a:latin typeface="Malgun Gothic"/>
                <a:cs typeface="Malgun Gothic"/>
              </a:rPr>
              <a:t>dalla rottura di </a:t>
            </a:r>
            <a:r>
              <a:rPr sz="1650" i="1" spc="-35" dirty="0">
                <a:latin typeface="Malgun Gothic"/>
                <a:cs typeface="Malgun Gothic"/>
              </a:rPr>
              <a:t>un </a:t>
            </a:r>
            <a:r>
              <a:rPr sz="1650" i="1" spc="-30" dirty="0">
                <a:latin typeface="Malgun Gothic"/>
                <a:cs typeface="Malgun Gothic"/>
              </a:rPr>
              <a:t>disco (l’informazione è</a:t>
            </a:r>
            <a:r>
              <a:rPr sz="1650" i="1" spc="200" dirty="0">
                <a:latin typeface="Malgun Gothic"/>
                <a:cs typeface="Malgun Gothic"/>
              </a:rPr>
              <a:t> </a:t>
            </a:r>
            <a:r>
              <a:rPr sz="1650" i="1" spc="-35" dirty="0">
                <a:latin typeface="Malgun Gothic"/>
                <a:cs typeface="Malgun Gothic"/>
              </a:rPr>
              <a:t>recuperabile)</a:t>
            </a:r>
            <a:endParaRPr sz="16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650" b="1" i="1" spc="-40" dirty="0">
                <a:latin typeface="Malgun Gothic"/>
                <a:cs typeface="Malgun Gothic"/>
              </a:rPr>
              <a:t>Svantaggi:</a:t>
            </a:r>
            <a:endParaRPr sz="1650">
              <a:latin typeface="Malgun Gothic"/>
              <a:cs typeface="Malgun Gothic"/>
            </a:endParaRPr>
          </a:p>
          <a:p>
            <a:pPr marL="97790" indent="-85090">
              <a:lnSpc>
                <a:spcPts val="1950"/>
              </a:lnSpc>
              <a:spcBef>
                <a:spcPts val="900"/>
              </a:spcBef>
              <a:buSzPct val="90909"/>
              <a:buFont typeface="Malgun Gothic"/>
              <a:buChar char="•"/>
              <a:tabLst>
                <a:tab pos="98425" algn="l"/>
              </a:tabLst>
            </a:pPr>
            <a:r>
              <a:rPr sz="1650" i="1" spc="-40" dirty="0">
                <a:latin typeface="Malgun Gothic"/>
                <a:cs typeface="Malgun Gothic"/>
              </a:rPr>
              <a:t>Ha </a:t>
            </a:r>
            <a:r>
              <a:rPr sz="1650" i="1" spc="-30" dirty="0">
                <a:latin typeface="Malgun Gothic"/>
                <a:cs typeface="Malgun Gothic"/>
              </a:rPr>
              <a:t>prestazioni </a:t>
            </a:r>
            <a:r>
              <a:rPr sz="1650" i="1" spc="-25" dirty="0">
                <a:latin typeface="Malgun Gothic"/>
                <a:cs typeface="Malgun Gothic"/>
              </a:rPr>
              <a:t>scarse </a:t>
            </a:r>
            <a:r>
              <a:rPr sz="1650" i="1" spc="-30" dirty="0">
                <a:latin typeface="Malgun Gothic"/>
                <a:cs typeface="Malgun Gothic"/>
              </a:rPr>
              <a:t>se </a:t>
            </a:r>
            <a:r>
              <a:rPr sz="1650" i="1" spc="-20" dirty="0">
                <a:latin typeface="Malgun Gothic"/>
                <a:cs typeface="Malgun Gothic"/>
              </a:rPr>
              <a:t>si </a:t>
            </a:r>
            <a:r>
              <a:rPr sz="1650" i="1" spc="-30" dirty="0">
                <a:latin typeface="Malgun Gothic"/>
                <a:cs typeface="Malgun Gothic"/>
              </a:rPr>
              <a:t>cambiano piccole moli di </a:t>
            </a:r>
            <a:r>
              <a:rPr sz="1650" i="1" spc="-25" dirty="0">
                <a:latin typeface="Malgun Gothic"/>
                <a:cs typeface="Malgun Gothic"/>
              </a:rPr>
              <a:t>dati. Infatti </a:t>
            </a:r>
            <a:r>
              <a:rPr sz="1650" i="1" spc="-30" dirty="0">
                <a:latin typeface="Malgun Gothic"/>
                <a:cs typeface="Malgun Gothic"/>
              </a:rPr>
              <a:t>per ogni, pur</a:t>
            </a:r>
            <a:r>
              <a:rPr sz="1650" i="1" spc="395" dirty="0">
                <a:latin typeface="Malgun Gothic"/>
                <a:cs typeface="Malgun Gothic"/>
              </a:rPr>
              <a:t> </a:t>
            </a:r>
            <a:r>
              <a:rPr sz="1650" i="1" spc="-25" dirty="0">
                <a:latin typeface="Malgun Gothic"/>
                <a:cs typeface="Malgun Gothic"/>
              </a:rPr>
              <a:t>piccolo,</a:t>
            </a:r>
            <a:endParaRPr sz="1650">
              <a:latin typeface="Malgun Gothic"/>
              <a:cs typeface="Malgun Gothic"/>
            </a:endParaRPr>
          </a:p>
          <a:p>
            <a:pPr marL="12700">
              <a:lnSpc>
                <a:spcPts val="1950"/>
              </a:lnSpc>
            </a:pPr>
            <a:r>
              <a:rPr sz="1650" i="1" spc="-35" dirty="0">
                <a:latin typeface="Malgun Gothic"/>
                <a:cs typeface="Malgun Gothic"/>
              </a:rPr>
              <a:t>cambiamento </a:t>
            </a:r>
            <a:r>
              <a:rPr sz="1650" i="1" spc="-30" dirty="0">
                <a:latin typeface="Malgun Gothic"/>
                <a:cs typeface="Malgun Gothic"/>
              </a:rPr>
              <a:t>è necessario </a:t>
            </a:r>
            <a:r>
              <a:rPr sz="1650" i="1" spc="-25" dirty="0">
                <a:latin typeface="Malgun Gothic"/>
                <a:cs typeface="Malgun Gothic"/>
              </a:rPr>
              <a:t>ricalcolare tutto lo </a:t>
            </a:r>
            <a:r>
              <a:rPr sz="1650" i="1" spc="-20" dirty="0">
                <a:latin typeface="Malgun Gothic"/>
                <a:cs typeface="Malgun Gothic"/>
              </a:rPr>
              <a:t>strip </a:t>
            </a:r>
            <a:r>
              <a:rPr sz="1650" i="1" spc="-25" dirty="0">
                <a:latin typeface="Malgun Gothic"/>
                <a:cs typeface="Malgun Gothic"/>
              </a:rPr>
              <a:t>di</a:t>
            </a:r>
            <a:r>
              <a:rPr sz="1650" i="1" spc="165" dirty="0">
                <a:latin typeface="Malgun Gothic"/>
                <a:cs typeface="Malgun Gothic"/>
              </a:rPr>
              <a:t> </a:t>
            </a:r>
            <a:r>
              <a:rPr sz="1650" i="1" spc="-30" dirty="0">
                <a:latin typeface="Malgun Gothic"/>
                <a:cs typeface="Malgun Gothic"/>
              </a:rPr>
              <a:t>parità.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74925" y="1536700"/>
            <a:ext cx="3875151" cy="1398524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RAID</a:t>
            </a:r>
            <a:r>
              <a:rPr spc="-25" dirty="0"/>
              <a:t> </a:t>
            </a:r>
            <a:r>
              <a:rPr dirty="0"/>
              <a:t>5</a:t>
            </a:r>
          </a:p>
        </p:txBody>
      </p:sp>
      <p:sp>
        <p:nvSpPr>
          <p:cNvPr id="7" name="object 7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Gestione dell’ </a:t>
            </a:r>
            <a:r>
              <a:rPr dirty="0"/>
              <a:t>HARD</a:t>
            </a:r>
            <a:r>
              <a:rPr spc="-55" dirty="0"/>
              <a:t> </a:t>
            </a:r>
            <a:r>
              <a:rPr dirty="0"/>
              <a:t>DISK</a:t>
            </a:r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9917" y="1737360"/>
            <a:ext cx="112776" cy="22707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9917" y="2225294"/>
            <a:ext cx="112776" cy="22707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9917" y="4804536"/>
            <a:ext cx="112776" cy="22707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9917" y="5877458"/>
            <a:ext cx="112776" cy="22738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90117" y="1629084"/>
            <a:ext cx="7997190" cy="488442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847850" marR="1828164" indent="-1835785">
              <a:lnSpc>
                <a:spcPct val="118800"/>
              </a:lnSpc>
              <a:spcBef>
                <a:spcPts val="320"/>
              </a:spcBef>
            </a:pPr>
            <a:r>
              <a:rPr sz="1600" b="1" spc="-50" dirty="0">
                <a:latin typeface="Arial"/>
                <a:cs typeface="Arial"/>
              </a:rPr>
              <a:t>Deframmentazione </a:t>
            </a:r>
            <a:r>
              <a:rPr sz="1000" spc="-5" dirty="0">
                <a:latin typeface="Arial"/>
                <a:cs typeface="Arial"/>
              </a:rPr>
              <a:t>(XP: </a:t>
            </a:r>
            <a:r>
              <a:rPr sz="1000" spc="-10" dirty="0">
                <a:latin typeface="Arial"/>
                <a:cs typeface="Arial"/>
              </a:rPr>
              <a:t>pannello </a:t>
            </a:r>
            <a:r>
              <a:rPr sz="1000" spc="-5" dirty="0">
                <a:latin typeface="Arial"/>
                <a:cs typeface="Arial"/>
              </a:rPr>
              <a:t>di controllo -&gt;strumenti di </a:t>
            </a:r>
            <a:r>
              <a:rPr sz="1000" spc="-10" dirty="0">
                <a:latin typeface="Arial"/>
                <a:cs typeface="Arial"/>
              </a:rPr>
              <a:t>amministrazione -&gt;gestione </a:t>
            </a:r>
            <a:r>
              <a:rPr sz="1000" spc="-5" dirty="0">
                <a:latin typeface="Arial"/>
                <a:cs typeface="Arial"/>
              </a:rPr>
              <a:t>computer  7: start -&gt; </a:t>
            </a:r>
            <a:r>
              <a:rPr sz="1000" spc="-10" dirty="0">
                <a:latin typeface="Arial"/>
                <a:cs typeface="Arial"/>
              </a:rPr>
              <a:t>tutti </a:t>
            </a:r>
            <a:r>
              <a:rPr sz="1000" spc="-5" dirty="0">
                <a:latin typeface="Arial"/>
                <a:cs typeface="Arial"/>
              </a:rPr>
              <a:t>i </a:t>
            </a:r>
            <a:r>
              <a:rPr sz="1000" spc="-10" dirty="0">
                <a:latin typeface="Arial"/>
                <a:cs typeface="Arial"/>
              </a:rPr>
              <a:t>programmi </a:t>
            </a:r>
            <a:r>
              <a:rPr sz="1000" spc="-5" dirty="0">
                <a:latin typeface="Arial"/>
                <a:cs typeface="Arial"/>
              </a:rPr>
              <a:t>-&gt; accessori -&gt; </a:t>
            </a:r>
            <a:r>
              <a:rPr sz="1000" spc="-10" dirty="0">
                <a:latin typeface="Arial"/>
                <a:cs typeface="Arial"/>
              </a:rPr>
              <a:t>utilità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sistema)</a:t>
            </a:r>
            <a:endParaRPr sz="1000">
              <a:latin typeface="Arial"/>
              <a:cs typeface="Arial"/>
            </a:endParaRPr>
          </a:p>
          <a:p>
            <a:pPr marL="12700" marR="1146175">
              <a:lnSpc>
                <a:spcPts val="2300"/>
              </a:lnSpc>
              <a:spcBef>
                <a:spcPts val="120"/>
              </a:spcBef>
            </a:pPr>
            <a:r>
              <a:rPr sz="1600" b="1" spc="-60" dirty="0">
                <a:latin typeface="Arial"/>
                <a:cs typeface="Arial"/>
              </a:rPr>
              <a:t>Formattazione: </a:t>
            </a:r>
            <a:r>
              <a:rPr sz="1600" spc="-5" dirty="0">
                <a:latin typeface="Arial"/>
                <a:cs typeface="Arial"/>
              </a:rPr>
              <a:t>dividere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capacità del disco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una serie di blocchi di uguali  dimensioni e fornire una struttura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cui </a:t>
            </a:r>
            <a:r>
              <a:rPr sz="1600" spc="-10" dirty="0">
                <a:latin typeface="Arial"/>
                <a:cs typeface="Arial"/>
              </a:rPr>
              <a:t>verranno </a:t>
            </a:r>
            <a:r>
              <a:rPr sz="1600" spc="-5" dirty="0">
                <a:latin typeface="Arial"/>
                <a:cs typeface="Arial"/>
              </a:rPr>
              <a:t>scritte </a:t>
            </a:r>
            <a:r>
              <a:rPr sz="1600" dirty="0">
                <a:latin typeface="Arial"/>
                <a:cs typeface="Arial"/>
              </a:rPr>
              <a:t>le</a:t>
            </a:r>
            <a:r>
              <a:rPr sz="1600" spc="1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informazioni.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>
              <a:latin typeface="Times New Roman"/>
              <a:cs typeface="Times New Roman"/>
            </a:endParaRPr>
          </a:p>
          <a:p>
            <a:pPr marL="469900" marR="5715" algn="just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FISICA </a:t>
            </a:r>
            <a:r>
              <a:rPr sz="1400" dirty="0">
                <a:latin typeface="Arial"/>
                <a:cs typeface="Arial"/>
              </a:rPr>
              <a:t>o </a:t>
            </a:r>
            <a:r>
              <a:rPr sz="1400" spc="-5" dirty="0">
                <a:latin typeface="Arial"/>
                <a:cs typeface="Arial"/>
              </a:rPr>
              <a:t>di BASSO LIVELLO: </a:t>
            </a:r>
            <a:r>
              <a:rPr sz="1400" dirty="0">
                <a:latin typeface="Arial"/>
                <a:cs typeface="Arial"/>
              </a:rPr>
              <a:t>il </a:t>
            </a:r>
            <a:r>
              <a:rPr sz="1400" spc="-5" dirty="0">
                <a:latin typeface="Arial"/>
                <a:cs typeface="Arial"/>
              </a:rPr>
              <a:t>disco </a:t>
            </a:r>
            <a:r>
              <a:rPr sz="1400" spc="-10" dirty="0">
                <a:latin typeface="Arial"/>
                <a:cs typeface="Arial"/>
              </a:rPr>
              <a:t>inizialmente </a:t>
            </a:r>
            <a:r>
              <a:rPr sz="1400" spc="-5" dirty="0">
                <a:latin typeface="Arial"/>
                <a:cs typeface="Arial"/>
              </a:rPr>
              <a:t>non </a:t>
            </a:r>
            <a:r>
              <a:rPr sz="1400" dirty="0">
                <a:latin typeface="Arial"/>
                <a:cs typeface="Arial"/>
              </a:rPr>
              <a:t>è </a:t>
            </a:r>
            <a:r>
              <a:rPr sz="1400" spc="-5" dirty="0">
                <a:latin typeface="Arial"/>
                <a:cs typeface="Arial"/>
              </a:rPr>
              <a:t>suddiviso </a:t>
            </a:r>
            <a:r>
              <a:rPr sz="1400" spc="-10" dirty="0">
                <a:latin typeface="Arial"/>
                <a:cs typeface="Arial"/>
              </a:rPr>
              <a:t>in </a:t>
            </a:r>
            <a:r>
              <a:rPr sz="1400" spc="-5" dirty="0">
                <a:latin typeface="Arial"/>
                <a:cs typeface="Arial"/>
              </a:rPr>
              <a:t>tracce 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10" dirty="0">
                <a:latin typeface="Arial"/>
                <a:cs typeface="Arial"/>
              </a:rPr>
              <a:t>settori.  </a:t>
            </a:r>
            <a:r>
              <a:rPr sz="1400" spc="-5" dirty="0">
                <a:latin typeface="Arial"/>
                <a:cs typeface="Arial"/>
              </a:rPr>
              <a:t>L’operazione </a:t>
            </a:r>
            <a:r>
              <a:rPr sz="1400" dirty="0">
                <a:latin typeface="Arial"/>
                <a:cs typeface="Arial"/>
              </a:rPr>
              <a:t>che </a:t>
            </a:r>
            <a:r>
              <a:rPr sz="1400" spc="-5" dirty="0">
                <a:latin typeface="Arial"/>
                <a:cs typeface="Arial"/>
              </a:rPr>
              <a:t>tramite </a:t>
            </a:r>
            <a:r>
              <a:rPr sz="1400" spc="-10" dirty="0">
                <a:latin typeface="Arial"/>
                <a:cs typeface="Arial"/>
              </a:rPr>
              <a:t>induzione magnetica </a:t>
            </a:r>
            <a:r>
              <a:rPr sz="1400" spc="-5" dirty="0">
                <a:latin typeface="Arial"/>
                <a:cs typeface="Arial"/>
              </a:rPr>
              <a:t>suddivide il disco </a:t>
            </a:r>
            <a:r>
              <a:rPr sz="1400" dirty="0">
                <a:latin typeface="Arial"/>
                <a:cs typeface="Arial"/>
              </a:rPr>
              <a:t>in </a:t>
            </a:r>
            <a:r>
              <a:rPr sz="1400" spc="-5" dirty="0">
                <a:latin typeface="Arial"/>
                <a:cs typeface="Arial"/>
              </a:rPr>
              <a:t>tracce 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5" dirty="0">
                <a:latin typeface="Arial"/>
                <a:cs typeface="Arial"/>
              </a:rPr>
              <a:t>settori prende </a:t>
            </a:r>
            <a:r>
              <a:rPr sz="1400" spc="-15" dirty="0">
                <a:latin typeface="Arial"/>
                <a:cs typeface="Arial"/>
              </a:rPr>
              <a:t>il  </a:t>
            </a:r>
            <a:r>
              <a:rPr sz="1400" spc="-5" dirty="0">
                <a:latin typeface="Arial"/>
                <a:cs typeface="Arial"/>
              </a:rPr>
              <a:t>nome di formattazione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fisica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Times New Roman"/>
              <a:cs typeface="Times New Roman"/>
            </a:endParaRPr>
          </a:p>
          <a:p>
            <a:pPr marL="469900" marR="5080" algn="just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LOGICA </a:t>
            </a:r>
            <a:r>
              <a:rPr sz="1400" dirty="0">
                <a:latin typeface="Arial"/>
                <a:cs typeface="Arial"/>
              </a:rPr>
              <a:t>o </a:t>
            </a:r>
            <a:r>
              <a:rPr sz="1400" spc="-5" dirty="0">
                <a:latin typeface="Arial"/>
                <a:cs typeface="Arial"/>
              </a:rPr>
              <a:t>di ALTO LIVELLO: Lo spazio di memoria dell’HD </a:t>
            </a:r>
            <a:r>
              <a:rPr sz="1400" spc="-10" dirty="0">
                <a:latin typeface="Arial"/>
                <a:cs typeface="Arial"/>
              </a:rPr>
              <a:t>viene organizzato logicamente per  </a:t>
            </a:r>
            <a:r>
              <a:rPr sz="1400" spc="-5" dirty="0">
                <a:latin typeface="Arial"/>
                <a:cs typeface="Arial"/>
              </a:rPr>
              <a:t>poter essere accessibile da uno specifico sistema operativo (FAT32,</a:t>
            </a:r>
            <a:r>
              <a:rPr sz="1400" spc="-204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iNODE..)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1600" b="1" spc="-65" dirty="0">
                <a:latin typeface="Arial"/>
                <a:cs typeface="Arial"/>
              </a:rPr>
              <a:t>Partizionamento: </a:t>
            </a:r>
            <a:r>
              <a:rPr sz="1600" spc="-10" dirty="0">
                <a:latin typeface="Arial"/>
                <a:cs typeface="Arial"/>
              </a:rPr>
              <a:t>suddivisione </a:t>
            </a:r>
            <a:r>
              <a:rPr sz="1600" spc="-5" dirty="0">
                <a:latin typeface="Arial"/>
                <a:cs typeface="Arial"/>
              </a:rPr>
              <a:t>di un'unità fisica </a:t>
            </a:r>
            <a:r>
              <a:rPr sz="1600" spc="-1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più unità </a:t>
            </a:r>
            <a:r>
              <a:rPr sz="1600" spc="-10" dirty="0">
                <a:latin typeface="Arial"/>
                <a:cs typeface="Arial"/>
              </a:rPr>
              <a:t>logiche. </a:t>
            </a:r>
            <a:r>
              <a:rPr sz="1600" spc="-5" dirty="0">
                <a:latin typeface="Arial"/>
                <a:cs typeface="Arial"/>
              </a:rPr>
              <a:t>Le singole unità  </a:t>
            </a:r>
            <a:r>
              <a:rPr sz="1600" spc="-10" dirty="0">
                <a:latin typeface="Arial"/>
                <a:cs typeface="Arial"/>
              </a:rPr>
              <a:t>logiche vengono </a:t>
            </a:r>
            <a:r>
              <a:rPr sz="1600" spc="-5" dirty="0">
                <a:latin typeface="Arial"/>
                <a:cs typeface="Arial"/>
              </a:rPr>
              <a:t>viste dal sistema operativo come unità separate e possono </a:t>
            </a:r>
            <a:r>
              <a:rPr sz="1600" spc="-10" dirty="0">
                <a:latin typeface="Arial"/>
                <a:cs typeface="Arial"/>
              </a:rPr>
              <a:t>essere  </a:t>
            </a:r>
            <a:r>
              <a:rPr sz="1600" spc="-5" dirty="0">
                <a:latin typeface="Arial"/>
                <a:cs typeface="Arial"/>
              </a:rPr>
              <a:t>formattate e gestite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modo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indipendente.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Cosa significa cancellare un file??? :D (drive rescue 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eraser)</a:t>
            </a:r>
            <a:endParaRPr sz="1600">
              <a:latin typeface="Arial"/>
              <a:cs typeface="Arial"/>
            </a:endParaRPr>
          </a:p>
          <a:p>
            <a:pPr marR="283845" algn="r">
              <a:lnSpc>
                <a:spcPct val="100000"/>
              </a:lnSpc>
              <a:spcBef>
                <a:spcPts val="1470"/>
              </a:spcBef>
            </a:pPr>
            <a:r>
              <a:rPr sz="1400" spc="-5" dirty="0">
                <a:latin typeface="Arial"/>
                <a:cs typeface="Arial"/>
              </a:rPr>
              <a:t>96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4644" y="4695545"/>
            <a:ext cx="7431405" cy="14890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latin typeface="Arial"/>
                <a:cs typeface="Arial"/>
              </a:rPr>
              <a:t>Basate su memorie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flash.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20000"/>
              </a:lnSpc>
              <a:tabLst>
                <a:tab pos="3157220" algn="l"/>
              </a:tabLst>
            </a:pPr>
            <a:r>
              <a:rPr sz="2000" dirty="0">
                <a:latin typeface="Arial"/>
                <a:cs typeface="Arial"/>
              </a:rPr>
              <a:t>PRO: Non hanno bisogno di rotazione: </a:t>
            </a:r>
            <a:r>
              <a:rPr sz="2000" spc="-5" dirty="0">
                <a:latin typeface="Arial"/>
                <a:cs typeface="Arial"/>
              </a:rPr>
              <a:t>lettura/scrittura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immediata.  CONTRO: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Costo,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possono	essere scritte soltanto 100.000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volte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Osservati problemi di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affidabilità.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5650" y="1535189"/>
            <a:ext cx="8191737" cy="3168617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SSD – </a:t>
            </a:r>
            <a:r>
              <a:rPr spc="-5" dirty="0"/>
              <a:t>Memorie </a:t>
            </a:r>
            <a:r>
              <a:rPr dirty="0"/>
              <a:t>a stato</a:t>
            </a:r>
            <a:r>
              <a:rPr spc="-45" dirty="0"/>
              <a:t> </a:t>
            </a:r>
            <a:r>
              <a:rPr dirty="0"/>
              <a:t>solido</a:t>
            </a:r>
          </a:p>
        </p:txBody>
      </p:sp>
      <p:sp>
        <p:nvSpPr>
          <p:cNvPr id="7" name="object 7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Scheda </a:t>
            </a:r>
            <a:r>
              <a:rPr spc="-5" dirty="0"/>
              <a:t>Video </a:t>
            </a:r>
            <a:r>
              <a:rPr spc="5" dirty="0"/>
              <a:t>&amp; </a:t>
            </a:r>
            <a:r>
              <a:rPr dirty="0"/>
              <a:t>Scheda</a:t>
            </a:r>
            <a:r>
              <a:rPr spc="-55" dirty="0"/>
              <a:t> </a:t>
            </a:r>
            <a:r>
              <a:rPr spc="-5" dirty="0"/>
              <a:t>Audio</a:t>
            </a:r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2868" y="2553970"/>
            <a:ext cx="140208" cy="284988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60068" y="3150107"/>
            <a:ext cx="112775" cy="227075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60068" y="3930396"/>
            <a:ext cx="112775" cy="227075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2868" y="4749038"/>
            <a:ext cx="140208" cy="284988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60068" y="5589117"/>
            <a:ext cx="112775" cy="227075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60068" y="5881725"/>
            <a:ext cx="112775" cy="227076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74065" y="1651507"/>
            <a:ext cx="8134350" cy="4862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Scheda video e scheda </a:t>
            </a:r>
            <a:r>
              <a:rPr sz="2000" spc="-5" dirty="0">
                <a:latin typeface="Arial"/>
                <a:cs typeface="Arial"/>
              </a:rPr>
              <a:t>audio </a:t>
            </a:r>
            <a:r>
              <a:rPr sz="2000" dirty="0">
                <a:latin typeface="Arial"/>
                <a:cs typeface="Arial"/>
              </a:rPr>
              <a:t>sono componenti essenziali </a:t>
            </a:r>
            <a:r>
              <a:rPr sz="2000" spc="-5" dirty="0">
                <a:latin typeface="Arial"/>
                <a:cs typeface="Arial"/>
              </a:rPr>
              <a:t>di un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PC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multimediale.</a:t>
            </a:r>
            <a:endParaRPr sz="2000">
              <a:latin typeface="Arial"/>
              <a:cs typeface="Arial"/>
            </a:endParaRPr>
          </a:p>
          <a:p>
            <a:pPr marL="571500" algn="just">
              <a:lnSpc>
                <a:spcPct val="100000"/>
              </a:lnSpc>
              <a:spcBef>
                <a:spcPts val="2000"/>
              </a:spcBef>
            </a:pPr>
            <a:r>
              <a:rPr sz="2000" b="1" spc="-55" dirty="0">
                <a:latin typeface="Arial"/>
                <a:cs typeface="Arial"/>
              </a:rPr>
              <a:t>Scheda </a:t>
            </a:r>
            <a:r>
              <a:rPr sz="2000" b="1" spc="-90" dirty="0">
                <a:latin typeface="Arial"/>
                <a:cs typeface="Arial"/>
              </a:rPr>
              <a:t>video </a:t>
            </a:r>
            <a:r>
              <a:rPr sz="2000" dirty="0">
                <a:latin typeface="Arial"/>
                <a:cs typeface="Arial"/>
              </a:rPr>
              <a:t>(Video </a:t>
            </a:r>
            <a:r>
              <a:rPr sz="2000" spc="-5" dirty="0">
                <a:latin typeface="Arial"/>
                <a:cs typeface="Arial"/>
              </a:rPr>
              <a:t>Graphic Adapter </a:t>
            </a:r>
            <a:r>
              <a:rPr sz="2000" dirty="0">
                <a:latin typeface="Arial"/>
                <a:cs typeface="Arial"/>
              </a:rPr>
              <a:t>o VGA): </a:t>
            </a:r>
            <a:r>
              <a:rPr sz="1600" spc="-10" dirty="0">
                <a:latin typeface="Arial"/>
                <a:cs typeface="Arial"/>
              </a:rPr>
              <a:t>consente </a:t>
            </a:r>
            <a:r>
              <a:rPr sz="1600" spc="-5" dirty="0">
                <a:latin typeface="Arial"/>
                <a:cs typeface="Arial"/>
              </a:rPr>
              <a:t>di</a:t>
            </a:r>
            <a:r>
              <a:rPr sz="1600" spc="3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visualizzare</a:t>
            </a:r>
            <a:endParaRPr sz="1600">
              <a:latin typeface="Arial"/>
              <a:cs typeface="Arial"/>
            </a:endParaRPr>
          </a:p>
          <a:p>
            <a:pPr marL="571500" algn="just">
              <a:lnSpc>
                <a:spcPct val="100000"/>
              </a:lnSpc>
              <a:spcBef>
                <a:spcPts val="20"/>
              </a:spcBef>
            </a:pPr>
            <a:r>
              <a:rPr sz="1600" spc="-5" dirty="0">
                <a:latin typeface="Arial"/>
                <a:cs typeface="Arial"/>
              </a:rPr>
              <a:t>sullo schermo del monitor le informazioni </a:t>
            </a:r>
            <a:r>
              <a:rPr sz="1600" spc="-10" dirty="0">
                <a:latin typeface="Arial"/>
                <a:cs typeface="Arial"/>
              </a:rPr>
              <a:t>elaborate </a:t>
            </a:r>
            <a:r>
              <a:rPr sz="1600" spc="-5" dirty="0">
                <a:latin typeface="Arial"/>
                <a:cs typeface="Arial"/>
              </a:rPr>
              <a:t>dalla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CPU.</a:t>
            </a:r>
            <a:endParaRPr sz="1600">
              <a:latin typeface="Arial"/>
              <a:cs typeface="Arial"/>
            </a:endParaRPr>
          </a:p>
          <a:p>
            <a:pPr marL="972185" marR="14604" algn="just">
              <a:lnSpc>
                <a:spcPct val="100000"/>
              </a:lnSpc>
              <a:spcBef>
                <a:spcPts val="380"/>
              </a:spcBef>
            </a:pPr>
            <a:r>
              <a:rPr sz="1600" spc="-10" dirty="0">
                <a:latin typeface="Arial"/>
                <a:cs typeface="Arial"/>
              </a:rPr>
              <a:t>Dispongono </a:t>
            </a:r>
            <a:r>
              <a:rPr sz="1600" spc="-5" dirty="0">
                <a:latin typeface="Arial"/>
                <a:cs typeface="Arial"/>
              </a:rPr>
              <a:t>di </a:t>
            </a:r>
            <a:r>
              <a:rPr sz="1600" spc="-10" dirty="0">
                <a:latin typeface="Arial"/>
                <a:cs typeface="Arial"/>
              </a:rPr>
              <a:t>un </a:t>
            </a:r>
            <a:r>
              <a:rPr sz="1600" spc="-5" dirty="0">
                <a:latin typeface="Arial"/>
                <a:cs typeface="Arial"/>
              </a:rPr>
              <a:t>processore e </a:t>
            </a:r>
            <a:r>
              <a:rPr sz="1600" dirty="0">
                <a:latin typeface="Arial"/>
                <a:cs typeface="Arial"/>
              </a:rPr>
              <a:t>di </a:t>
            </a:r>
            <a:r>
              <a:rPr sz="1600" spc="-5" dirty="0">
                <a:latin typeface="Arial"/>
                <a:cs typeface="Arial"/>
              </a:rPr>
              <a:t>una memoria </a:t>
            </a:r>
            <a:r>
              <a:rPr sz="1600" spc="-10" dirty="0">
                <a:latin typeface="Arial"/>
                <a:cs typeface="Arial"/>
              </a:rPr>
              <a:t>RAM </a:t>
            </a:r>
            <a:r>
              <a:rPr sz="1600" spc="-5" dirty="0">
                <a:latin typeface="Arial"/>
                <a:cs typeface="Arial"/>
              </a:rPr>
              <a:t>(dimensioni) </a:t>
            </a:r>
            <a:r>
              <a:rPr sz="1600" spc="-10" dirty="0">
                <a:latin typeface="Arial"/>
                <a:cs typeface="Arial"/>
              </a:rPr>
              <a:t>perché, </a:t>
            </a:r>
            <a:r>
              <a:rPr sz="1600" spc="-5" dirty="0">
                <a:latin typeface="Arial"/>
                <a:cs typeface="Arial"/>
              </a:rPr>
              <a:t>oltre  a raccogliere </a:t>
            </a:r>
            <a:r>
              <a:rPr sz="1600" dirty="0">
                <a:latin typeface="Arial"/>
                <a:cs typeface="Arial"/>
              </a:rPr>
              <a:t>le </a:t>
            </a:r>
            <a:r>
              <a:rPr sz="1600" spc="-5" dirty="0">
                <a:latin typeface="Arial"/>
                <a:cs typeface="Arial"/>
              </a:rPr>
              <a:t>informazioni </a:t>
            </a:r>
            <a:r>
              <a:rPr sz="1600" spc="-10" dirty="0">
                <a:latin typeface="Arial"/>
                <a:cs typeface="Arial"/>
              </a:rPr>
              <a:t>ricevute </a:t>
            </a:r>
            <a:r>
              <a:rPr sz="1600" spc="-5" dirty="0">
                <a:latin typeface="Arial"/>
                <a:cs typeface="Arial"/>
              </a:rPr>
              <a:t>dalla </a:t>
            </a:r>
            <a:r>
              <a:rPr sz="1600" spc="-10" dirty="0">
                <a:latin typeface="Arial"/>
                <a:cs typeface="Arial"/>
              </a:rPr>
              <a:t>CPU, le elaborano </a:t>
            </a:r>
            <a:r>
              <a:rPr sz="1600" spc="-5" dirty="0">
                <a:latin typeface="Arial"/>
                <a:cs typeface="Arial"/>
              </a:rPr>
              <a:t>prima di </a:t>
            </a:r>
            <a:r>
              <a:rPr sz="1600" spc="-10" dirty="0">
                <a:latin typeface="Arial"/>
                <a:cs typeface="Arial"/>
              </a:rPr>
              <a:t>inviarle  </a:t>
            </a:r>
            <a:r>
              <a:rPr sz="1600" spc="-5" dirty="0">
                <a:latin typeface="Arial"/>
                <a:cs typeface="Arial"/>
              </a:rPr>
              <a:t>al monitor.</a:t>
            </a:r>
            <a:endParaRPr sz="1600">
              <a:latin typeface="Arial"/>
              <a:cs typeface="Arial"/>
            </a:endParaRPr>
          </a:p>
          <a:p>
            <a:pPr marL="972185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Arial"/>
                <a:cs typeface="Arial"/>
              </a:rPr>
              <a:t>Utilizzano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10" dirty="0">
                <a:latin typeface="Arial"/>
                <a:cs typeface="Arial"/>
              </a:rPr>
              <a:t>CPU </a:t>
            </a:r>
            <a:r>
              <a:rPr sz="1600" spc="-5" dirty="0">
                <a:latin typeface="Arial"/>
                <a:cs typeface="Arial"/>
              </a:rPr>
              <a:t>e condividono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10" dirty="0">
                <a:latin typeface="Arial"/>
                <a:cs typeface="Arial"/>
              </a:rPr>
              <a:t>RAM </a:t>
            </a:r>
            <a:r>
              <a:rPr sz="1600" spc="-5" dirty="0">
                <a:latin typeface="Arial"/>
                <a:cs typeface="Arial"/>
              </a:rPr>
              <a:t>del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Computer.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Times New Roman"/>
              <a:cs typeface="Times New Roman"/>
            </a:endParaRPr>
          </a:p>
          <a:p>
            <a:pPr marL="571500" marR="15875" algn="just">
              <a:lnSpc>
                <a:spcPct val="100299"/>
              </a:lnSpc>
            </a:pPr>
            <a:r>
              <a:rPr sz="2000" b="1" spc="-55" dirty="0">
                <a:latin typeface="Arial"/>
                <a:cs typeface="Arial"/>
              </a:rPr>
              <a:t>Scheda </a:t>
            </a:r>
            <a:r>
              <a:rPr sz="2000" b="1" spc="-95" dirty="0">
                <a:latin typeface="Arial"/>
                <a:cs typeface="Arial"/>
              </a:rPr>
              <a:t>audio: </a:t>
            </a:r>
            <a:r>
              <a:rPr sz="1600" spc="-5" dirty="0">
                <a:latin typeface="Arial"/>
                <a:cs typeface="Arial"/>
              </a:rPr>
              <a:t>ha </a:t>
            </a:r>
            <a:r>
              <a:rPr sz="1600" spc="-10" dirty="0">
                <a:latin typeface="Arial"/>
                <a:cs typeface="Arial"/>
              </a:rPr>
              <a:t>il compito </a:t>
            </a:r>
            <a:r>
              <a:rPr sz="1600" spc="-5" dirty="0">
                <a:latin typeface="Arial"/>
                <a:cs typeface="Arial"/>
              </a:rPr>
              <a:t>di sintetizzare i suoni da </a:t>
            </a:r>
            <a:r>
              <a:rPr sz="1600" spc="-10" dirty="0">
                <a:latin typeface="Arial"/>
                <a:cs typeface="Arial"/>
              </a:rPr>
              <a:t>inviare </a:t>
            </a:r>
            <a:r>
              <a:rPr sz="1600" spc="-5" dirty="0">
                <a:latin typeface="Arial"/>
                <a:cs typeface="Arial"/>
              </a:rPr>
              <a:t>alle </a:t>
            </a:r>
            <a:r>
              <a:rPr sz="1600" spc="-10" dirty="0">
                <a:latin typeface="Arial"/>
                <a:cs typeface="Arial"/>
              </a:rPr>
              <a:t>casse  </a:t>
            </a:r>
            <a:r>
              <a:rPr sz="1600" spc="-5" dirty="0">
                <a:latin typeface="Arial"/>
                <a:cs typeface="Arial"/>
              </a:rPr>
              <a:t>acustiche (riproduzione) o di registrare i suoni (campionamento e </a:t>
            </a:r>
            <a:r>
              <a:rPr sz="1600" spc="-10" dirty="0">
                <a:latin typeface="Arial"/>
                <a:cs typeface="Arial"/>
              </a:rPr>
              <a:t>quantizzazione)  </a:t>
            </a:r>
            <a:r>
              <a:rPr sz="1600" spc="-5" dirty="0">
                <a:latin typeface="Arial"/>
                <a:cs typeface="Arial"/>
              </a:rPr>
              <a:t>acquisiti da una fonte esterna (microfono, </a:t>
            </a:r>
            <a:r>
              <a:rPr sz="1600" spc="-10" dirty="0">
                <a:latin typeface="Arial"/>
                <a:cs typeface="Arial"/>
              </a:rPr>
              <a:t>lettore CD,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ecc...).</a:t>
            </a:r>
            <a:endParaRPr sz="1600">
              <a:latin typeface="Arial"/>
              <a:cs typeface="Arial"/>
            </a:endParaRPr>
          </a:p>
          <a:p>
            <a:pPr marL="972185" marR="2106930">
              <a:lnSpc>
                <a:spcPct val="12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Dispone di memoria dedicata e di un </a:t>
            </a:r>
            <a:r>
              <a:rPr sz="1600" spc="-10" dirty="0">
                <a:latin typeface="Arial"/>
                <a:cs typeface="Arial"/>
              </a:rPr>
              <a:t>proprio processore  </a:t>
            </a:r>
            <a:r>
              <a:rPr sz="1600" spc="-5" dirty="0">
                <a:latin typeface="Arial"/>
                <a:cs typeface="Arial"/>
              </a:rPr>
              <a:t>Integrata nella scheda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madre.</a:t>
            </a:r>
            <a:endParaRPr sz="1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445"/>
              </a:spcBef>
            </a:pPr>
            <a:r>
              <a:rPr sz="1400" spc="-5" dirty="0">
                <a:latin typeface="Arial"/>
                <a:cs typeface="Arial"/>
              </a:rPr>
              <a:t>98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99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Monitor </a:t>
            </a:r>
            <a:r>
              <a:rPr dirty="0"/>
              <a:t>LCD a matrice attiva</a:t>
            </a:r>
            <a:r>
              <a:rPr spc="-35" dirty="0"/>
              <a:t> </a:t>
            </a:r>
            <a:r>
              <a:rPr dirty="0"/>
              <a:t>(TFT)</a:t>
            </a:r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5442" y="2022982"/>
            <a:ext cx="140208" cy="284988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2642" y="2375026"/>
            <a:ext cx="112775" cy="227075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2642" y="2911729"/>
            <a:ext cx="112775" cy="227075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5442" y="3218052"/>
            <a:ext cx="140208" cy="284988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5442" y="3583813"/>
            <a:ext cx="140208" cy="284988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5442" y="3949953"/>
            <a:ext cx="140208" cy="284988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5442" y="4864353"/>
            <a:ext cx="140208" cy="284988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02742" y="1435734"/>
            <a:ext cx="8484870" cy="4210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Principali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Parametri: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920"/>
              </a:spcBef>
            </a:pPr>
            <a:r>
              <a:rPr sz="2000" spc="-5" dirty="0">
                <a:latin typeface="Arial"/>
                <a:cs typeface="Arial"/>
              </a:rPr>
              <a:t>Contrasto: </a:t>
            </a:r>
            <a:r>
              <a:rPr sz="2000" dirty="0">
                <a:latin typeface="Arial"/>
                <a:cs typeface="Arial"/>
              </a:rPr>
              <a:t>rapporto fra </a:t>
            </a:r>
            <a:r>
              <a:rPr sz="2000" spc="-5" dirty="0">
                <a:latin typeface="Arial"/>
                <a:cs typeface="Arial"/>
              </a:rPr>
              <a:t>la luminosità </a:t>
            </a:r>
            <a:r>
              <a:rPr sz="2000" dirty="0">
                <a:latin typeface="Arial"/>
                <a:cs typeface="Arial"/>
              </a:rPr>
              <a:t>del </a:t>
            </a:r>
            <a:r>
              <a:rPr sz="2000" spc="-5" dirty="0">
                <a:latin typeface="Arial"/>
                <a:cs typeface="Arial"/>
              </a:rPr>
              <a:t>bianco </a:t>
            </a:r>
            <a:r>
              <a:rPr sz="2000" dirty="0">
                <a:latin typeface="Arial"/>
                <a:cs typeface="Arial"/>
              </a:rPr>
              <a:t>e </a:t>
            </a:r>
            <a:r>
              <a:rPr sz="2000" spc="-5" dirty="0">
                <a:latin typeface="Arial"/>
                <a:cs typeface="Arial"/>
              </a:rPr>
              <a:t>la luminosità </a:t>
            </a:r>
            <a:r>
              <a:rPr sz="2000" dirty="0">
                <a:latin typeface="Arial"/>
                <a:cs typeface="Arial"/>
              </a:rPr>
              <a:t>del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nero</a:t>
            </a:r>
            <a:endParaRPr sz="2000">
              <a:latin typeface="Arial"/>
              <a:cs typeface="Arial"/>
            </a:endParaRPr>
          </a:p>
          <a:p>
            <a:pPr marL="756285" marR="5080">
              <a:lnSpc>
                <a:spcPct val="100000"/>
              </a:lnSpc>
              <a:spcBef>
                <a:spcPts val="400"/>
              </a:spcBef>
              <a:tabLst>
                <a:tab pos="1590040" algn="l"/>
                <a:tab pos="1861185" algn="l"/>
                <a:tab pos="2470785" algn="l"/>
                <a:tab pos="3903979" algn="l"/>
                <a:tab pos="4331970" algn="l"/>
                <a:tab pos="5325745" algn="l"/>
                <a:tab pos="5901690" algn="l"/>
                <a:tab pos="6700520" algn="l"/>
                <a:tab pos="7795259" algn="l"/>
              </a:tabLst>
            </a:pPr>
            <a:r>
              <a:rPr sz="1600" spc="-5" dirty="0">
                <a:latin typeface="Arial"/>
                <a:cs typeface="Arial"/>
              </a:rPr>
              <a:t>Mon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tor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10" dirty="0">
                <a:latin typeface="Arial"/>
                <a:cs typeface="Arial"/>
              </a:rPr>
              <a:t>LED</a:t>
            </a:r>
            <a:r>
              <a:rPr sz="1600" spc="-5" dirty="0">
                <a:latin typeface="Arial"/>
                <a:cs typeface="Arial"/>
              </a:rPr>
              <a:t>,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m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g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orament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del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ontras</a:t>
            </a:r>
            <a:r>
              <a:rPr sz="1600" spc="-5" dirty="0">
                <a:latin typeface="Arial"/>
                <a:cs typeface="Arial"/>
              </a:rPr>
              <a:t>to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u</a:t>
            </a:r>
            <a:r>
              <a:rPr sz="1600" spc="-5" dirty="0">
                <a:latin typeface="Arial"/>
                <a:cs typeface="Arial"/>
              </a:rPr>
              <a:t>lla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15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ng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la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imm</a:t>
            </a:r>
            <a:r>
              <a:rPr sz="1600" spc="-10" dirty="0">
                <a:latin typeface="Arial"/>
                <a:cs typeface="Arial"/>
              </a:rPr>
              <a:t>ag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ne</a:t>
            </a:r>
            <a:r>
              <a:rPr sz="1600" spc="-5" dirty="0">
                <a:latin typeface="Arial"/>
                <a:cs typeface="Arial"/>
              </a:rPr>
              <a:t>,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agendo  </a:t>
            </a:r>
            <a:r>
              <a:rPr sz="1600" spc="-10" dirty="0">
                <a:latin typeface="Arial"/>
                <a:cs typeface="Arial"/>
              </a:rPr>
              <a:t>dinamicamente </a:t>
            </a:r>
            <a:r>
              <a:rPr sz="1600" spc="-5" dirty="0">
                <a:latin typeface="Arial"/>
                <a:cs typeface="Arial"/>
              </a:rPr>
              <a:t>sulle varie porzioni di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retroilluminazione.</a:t>
            </a:r>
            <a:endParaRPr sz="16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384"/>
              </a:spcBef>
            </a:pPr>
            <a:r>
              <a:rPr sz="1600" spc="-5" dirty="0">
                <a:latin typeface="Arial"/>
                <a:cs typeface="Arial"/>
              </a:rPr>
              <a:t>Forti contrasti sono tuttavia necessari solo per l'uso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piena luce dello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schermo.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464"/>
              </a:spcBef>
            </a:pPr>
            <a:r>
              <a:rPr sz="2000" spc="-5" dirty="0">
                <a:latin typeface="Arial"/>
                <a:cs typeface="Arial"/>
              </a:rPr>
              <a:t>Luminosità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Arial"/>
                <a:cs typeface="Arial"/>
              </a:rPr>
              <a:t>Linearità </a:t>
            </a:r>
            <a:r>
              <a:rPr sz="2000" dirty="0">
                <a:latin typeface="Arial"/>
                <a:cs typeface="Arial"/>
              </a:rPr>
              <a:t>dei </a:t>
            </a:r>
            <a:r>
              <a:rPr sz="2000" spc="-5" dirty="0">
                <a:latin typeface="Arial"/>
                <a:cs typeface="Arial"/>
              </a:rPr>
              <a:t>grigi: </a:t>
            </a:r>
            <a:r>
              <a:rPr sz="1600" spc="-5" dirty="0">
                <a:latin typeface="Arial"/>
                <a:cs typeface="Arial"/>
              </a:rPr>
              <a:t>imperfezione delle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tonalità</a:t>
            </a:r>
            <a:endParaRPr sz="1600">
              <a:latin typeface="Arial"/>
              <a:cs typeface="Arial"/>
            </a:endParaRPr>
          </a:p>
          <a:p>
            <a:pPr marL="355600" marR="6350" algn="just">
              <a:lnSpc>
                <a:spcPct val="110300"/>
              </a:lnSpc>
              <a:spcBef>
                <a:spcPts val="234"/>
              </a:spcBef>
            </a:pPr>
            <a:r>
              <a:rPr sz="2000" dirty="0">
                <a:latin typeface="Arial"/>
                <a:cs typeface="Arial"/>
              </a:rPr>
              <a:t>Angolo di visuale: </a:t>
            </a:r>
            <a:r>
              <a:rPr sz="1600" spc="-10" dirty="0">
                <a:latin typeface="Arial"/>
                <a:cs typeface="Arial"/>
              </a:rPr>
              <a:t>angolo </a:t>
            </a:r>
            <a:r>
              <a:rPr sz="1600" spc="-5" dirty="0">
                <a:latin typeface="Arial"/>
                <a:cs typeface="Arial"/>
              </a:rPr>
              <a:t>massimo sotto cui </a:t>
            </a:r>
            <a:r>
              <a:rPr sz="1600" dirty="0">
                <a:latin typeface="Arial"/>
                <a:cs typeface="Arial"/>
              </a:rPr>
              <a:t>si </a:t>
            </a:r>
            <a:r>
              <a:rPr sz="1600" spc="-5" dirty="0">
                <a:latin typeface="Arial"/>
                <a:cs typeface="Arial"/>
              </a:rPr>
              <a:t>può </a:t>
            </a:r>
            <a:r>
              <a:rPr sz="1600" spc="-10" dirty="0">
                <a:latin typeface="Arial"/>
                <a:cs typeface="Arial"/>
              </a:rPr>
              <a:t>guardare </a:t>
            </a:r>
            <a:r>
              <a:rPr sz="1600" dirty="0">
                <a:latin typeface="Arial"/>
                <a:cs typeface="Arial"/>
              </a:rPr>
              <a:t>lo </a:t>
            </a:r>
            <a:r>
              <a:rPr sz="1600" spc="-5" dirty="0">
                <a:latin typeface="Arial"/>
                <a:cs typeface="Arial"/>
              </a:rPr>
              <a:t>schermo mantenendo  una luminosità ed un contrasto "accettabili": </a:t>
            </a:r>
            <a:r>
              <a:rPr sz="1600" spc="-10" dirty="0">
                <a:latin typeface="Arial"/>
                <a:cs typeface="Arial"/>
              </a:rPr>
              <a:t>il grado </a:t>
            </a:r>
            <a:r>
              <a:rPr sz="1600" spc="-5" dirty="0">
                <a:latin typeface="Arial"/>
                <a:cs typeface="Arial"/>
              </a:rPr>
              <a:t>di "accettabilità" può </a:t>
            </a:r>
            <a:r>
              <a:rPr sz="1600" spc="-10" dirty="0">
                <a:latin typeface="Arial"/>
                <a:cs typeface="Arial"/>
              </a:rPr>
              <a:t>essere  liberamente </a:t>
            </a:r>
            <a:r>
              <a:rPr sz="1600" spc="-5" dirty="0">
                <a:latin typeface="Arial"/>
                <a:cs typeface="Arial"/>
              </a:rPr>
              <a:t>stabilito dai produttori..diversi </a:t>
            </a:r>
            <a:r>
              <a:rPr sz="1600" spc="-10" dirty="0">
                <a:latin typeface="Arial"/>
                <a:cs typeface="Arial"/>
              </a:rPr>
              <a:t>produttori, </a:t>
            </a:r>
            <a:r>
              <a:rPr sz="1600" spc="-5" dirty="0">
                <a:latin typeface="Arial"/>
                <a:cs typeface="Arial"/>
              </a:rPr>
              <a:t>diversi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angoli</a:t>
            </a:r>
            <a:endParaRPr sz="1600">
              <a:latin typeface="Arial"/>
              <a:cs typeface="Arial"/>
            </a:endParaRPr>
          </a:p>
          <a:p>
            <a:pPr marL="355600" marR="5080" algn="just">
              <a:lnSpc>
                <a:spcPct val="100400"/>
              </a:lnSpc>
              <a:spcBef>
                <a:spcPts val="550"/>
              </a:spcBef>
            </a:pPr>
            <a:r>
              <a:rPr sz="2000" dirty="0">
                <a:latin typeface="Arial"/>
                <a:cs typeface="Arial"/>
              </a:rPr>
              <a:t>Tempo di risposta: </a:t>
            </a:r>
            <a:r>
              <a:rPr sz="1600" spc="-5" dirty="0">
                <a:latin typeface="Arial"/>
                <a:cs typeface="Arial"/>
              </a:rPr>
              <a:t>tempo necessario </a:t>
            </a:r>
            <a:r>
              <a:rPr sz="1600" spc="-10" dirty="0">
                <a:latin typeface="Arial"/>
                <a:cs typeface="Arial"/>
              </a:rPr>
              <a:t>ai </a:t>
            </a:r>
            <a:r>
              <a:rPr sz="1600" spc="-5" dirty="0">
                <a:latin typeface="Arial"/>
                <a:cs typeface="Arial"/>
              </a:rPr>
              <a:t>"cristalli </a:t>
            </a:r>
            <a:r>
              <a:rPr sz="1600" spc="-10" dirty="0">
                <a:latin typeface="Arial"/>
                <a:cs typeface="Arial"/>
              </a:rPr>
              <a:t>liquidi" </a:t>
            </a:r>
            <a:r>
              <a:rPr sz="1600" spc="-5" dirty="0">
                <a:latin typeface="Arial"/>
                <a:cs typeface="Arial"/>
              </a:rPr>
              <a:t>per passare da uno stato  "tutto chiuso" (nero) ad uno "tutto </a:t>
            </a:r>
            <a:r>
              <a:rPr sz="1600" spc="-10" dirty="0">
                <a:latin typeface="Arial"/>
                <a:cs typeface="Arial"/>
              </a:rPr>
              <a:t>aperto" </a:t>
            </a:r>
            <a:r>
              <a:rPr sz="1600" spc="-5" dirty="0">
                <a:latin typeface="Arial"/>
                <a:cs typeface="Arial"/>
              </a:rPr>
              <a:t>(bianco), per poi tornare al "tutto chiuso". </a:t>
            </a:r>
            <a:r>
              <a:rPr sz="1600" spc="-10" dirty="0">
                <a:latin typeface="Arial"/>
                <a:cs typeface="Arial"/>
              </a:rPr>
              <a:t>Da </a:t>
            </a:r>
            <a:r>
              <a:rPr sz="1600" spc="-5" dirty="0">
                <a:latin typeface="Arial"/>
                <a:cs typeface="Arial"/>
              </a:rPr>
              <a:t>60  fino a 120 Hz un monitor per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PC.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8054</Words>
  <Application>Microsoft Office PowerPoint</Application>
  <PresentationFormat>Presentazione su schermo (4:3)</PresentationFormat>
  <Paragraphs>1218</Paragraphs>
  <Slides>122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122</vt:i4>
      </vt:variant>
    </vt:vector>
  </HeadingPairs>
  <TitlesOfParts>
    <vt:vector size="133" baseType="lpstr">
      <vt:lpstr>Malgun Gothic</vt:lpstr>
      <vt:lpstr>Arial</vt:lpstr>
      <vt:lpstr>Calibri</vt:lpstr>
      <vt:lpstr>Courier New</vt:lpstr>
      <vt:lpstr>Georgia</vt:lpstr>
      <vt:lpstr>Symbol</vt:lpstr>
      <vt:lpstr>Times New Roman</vt:lpstr>
      <vt:lpstr>Trebuchet MS</vt:lpstr>
      <vt:lpstr>Verdana</vt:lpstr>
      <vt:lpstr>Wingdings</vt:lpstr>
      <vt:lpstr>Office Theme</vt:lpstr>
      <vt:lpstr>Presentazione standard di PowerPoint</vt:lpstr>
      <vt:lpstr>Calcolatori Elettronici</vt:lpstr>
      <vt:lpstr>Componenti principali di un  Computer</vt:lpstr>
      <vt:lpstr>Architettura dei Calcolatori e  Dispositivi I/O</vt:lpstr>
      <vt:lpstr>Macchina di Von Neuman  (estesa)</vt:lpstr>
      <vt:lpstr>Scheda Madre</vt:lpstr>
      <vt:lpstr>Central Processing Units (CPU):  Processore</vt:lpstr>
      <vt:lpstr>Central Processing Units (CPU):  Processore</vt:lpstr>
      <vt:lpstr>I registri del processore</vt:lpstr>
      <vt:lpstr>I registri del processore</vt:lpstr>
      <vt:lpstr>I registri del processore</vt:lpstr>
      <vt:lpstr>Data path in una macchina di  Von Neumann (dati nei registri)</vt:lpstr>
      <vt:lpstr>Il BUS</vt:lpstr>
      <vt:lpstr>Il BUS</vt:lpstr>
      <vt:lpstr>La sequenza di lettura</vt:lpstr>
      <vt:lpstr>La sequenza di scrittura</vt:lpstr>
      <vt:lpstr>Central Processing Units (CPU):  Processore</vt:lpstr>
      <vt:lpstr>Istruzioni</vt:lpstr>
      <vt:lpstr>Formato delle Istruzioni  Alcuni esempi</vt:lpstr>
      <vt:lpstr>Formato delle Istruzioni  Alcuni esempi</vt:lpstr>
      <vt:lpstr>Formato delle Istruzioni  Alcuni esempi</vt:lpstr>
      <vt:lpstr>Formato delle Istruzioni  Alcuni esempi</vt:lpstr>
      <vt:lpstr>Formato delle Istruzioni  Alcuni esempi</vt:lpstr>
      <vt:lpstr>Formato delle Istruzioni  Alcuni esempi</vt:lpstr>
      <vt:lpstr>Formato delle Istruzioni  Alcuni esempi</vt:lpstr>
      <vt:lpstr>Formato delle Istruzioni  Alcuni esempi</vt:lpstr>
      <vt:lpstr>Formato delle Istruzioni  Alcuni esempi</vt:lpstr>
      <vt:lpstr>Formato delle Istruzioni  Alcuni esempi</vt:lpstr>
      <vt:lpstr>GAP semantico…</vt:lpstr>
      <vt:lpstr>Formato delle Istruzioni  Alcuni esempi CISC e RISC</vt:lpstr>
      <vt:lpstr>Esecuzione di una istruzione</vt:lpstr>
      <vt:lpstr>Esecuzione di una istruzione</vt:lpstr>
      <vt:lpstr>Istruzioni</vt:lpstr>
      <vt:lpstr>Esempio di Esecuzione  IF-DEC_EX IF DEC_EX</vt:lpstr>
      <vt:lpstr>Esempio di Esecuzione  IF-DEC_EX</vt:lpstr>
      <vt:lpstr>ROM: Read Only Memory</vt:lpstr>
      <vt:lpstr>ROM (Read Only Memory)</vt:lpstr>
      <vt:lpstr>RAM: Random Access Memory</vt:lpstr>
      <vt:lpstr>RAM: Random Access Memory</vt:lpstr>
      <vt:lpstr>RAM: Random Access Memory</vt:lpstr>
      <vt:lpstr>RAM: Random Access Memory</vt:lpstr>
      <vt:lpstr>Memory packaging and types</vt:lpstr>
      <vt:lpstr>Ordinamento dei Byte</vt:lpstr>
      <vt:lpstr>Trasferimento dei Byte</vt:lpstr>
      <vt:lpstr>RAM :Random Access Memory</vt:lpstr>
      <vt:lpstr>La Memoria</vt:lpstr>
      <vt:lpstr>Gerarchie delle Memorie Soluzione alla inconciliabilità dei tre parametri</vt:lpstr>
      <vt:lpstr>Gerarchie delle Memorie</vt:lpstr>
      <vt:lpstr>Memoria CACHE - $</vt:lpstr>
      <vt:lpstr>Memoria CACHE - $</vt:lpstr>
      <vt:lpstr>Motivazioni per la CACHE - $</vt:lpstr>
      <vt:lpstr>Lettura da CACHE - $</vt:lpstr>
      <vt:lpstr>Memoria CACHE - $</vt:lpstr>
      <vt:lpstr>Memoria CACHE - $</vt:lpstr>
      <vt:lpstr>Gestione della CACHE - $</vt:lpstr>
      <vt:lpstr>Posizionamento di un blocco in  cache</vt:lpstr>
      <vt:lpstr>Posizionamento di un blocco in  cache</vt:lpstr>
      <vt:lpstr>Posizionamento di un blocco in  cache</vt:lpstr>
      <vt:lpstr>Posizionamento di un blocco in  Cache: un esempio</vt:lpstr>
      <vt:lpstr>Algoritmi di replacement:  Least Recently Used (LRU)</vt:lpstr>
      <vt:lpstr>Algoritmi di replacement:  Random</vt:lpstr>
      <vt:lpstr>WRITE POLICY</vt:lpstr>
      <vt:lpstr>Memoria CACHE - $</vt:lpstr>
      <vt:lpstr>Memoria CACHE - $  Pentium 4</vt:lpstr>
      <vt:lpstr>Memoria CACHE - $  Intel Core i7</vt:lpstr>
      <vt:lpstr>Interruzioni</vt:lpstr>
      <vt:lpstr>Flusso di controllo  con e senza interrupt</vt:lpstr>
      <vt:lpstr>Gestione dell’interrupt</vt:lpstr>
      <vt:lpstr>Ciclo di esecuzione  con interruzione</vt:lpstr>
      <vt:lpstr>Elaborazione delle interruzioni</vt:lpstr>
      <vt:lpstr>Macchina di Von Neuman:  Dispositivi di I/O</vt:lpstr>
      <vt:lpstr>Dispositivi di I/O</vt:lpstr>
      <vt:lpstr>Modello di un generico  modulo di I/O</vt:lpstr>
      <vt:lpstr>Tecniche di I/O</vt:lpstr>
      <vt:lpstr>Tecniche di I/O</vt:lpstr>
      <vt:lpstr>I/O Programmato</vt:lpstr>
      <vt:lpstr>DMA</vt:lpstr>
      <vt:lpstr>DMA Module Diagram</vt:lpstr>
      <vt:lpstr>Configurazioni DMA</vt:lpstr>
      <vt:lpstr>Configurazioni DMA</vt:lpstr>
      <vt:lpstr>Configurazioni DMA</vt:lpstr>
      <vt:lpstr>HARD DISK</vt:lpstr>
      <vt:lpstr>Meccanismi di scrittura e lettura</vt:lpstr>
      <vt:lpstr>Organizzazione dei dati</vt:lpstr>
      <vt:lpstr>HARD DISK – piatti multipli</vt:lpstr>
      <vt:lpstr>Velocità di accesso  all’ HARD DISK</vt:lpstr>
      <vt:lpstr>HARD DISK</vt:lpstr>
      <vt:lpstr>RAID – Redundant Array of  Independent Disks</vt:lpstr>
      <vt:lpstr>RAID – Redundant Array of  Independent Disks</vt:lpstr>
      <vt:lpstr>RAID 0</vt:lpstr>
      <vt:lpstr>RAID 1</vt:lpstr>
      <vt:lpstr>RAID 2</vt:lpstr>
      <vt:lpstr>RAID 3</vt:lpstr>
      <vt:lpstr>RAID 4</vt:lpstr>
      <vt:lpstr>RAID 5</vt:lpstr>
      <vt:lpstr>Gestione dell’ HARD DISK</vt:lpstr>
      <vt:lpstr>SSD – Memorie a stato solido</vt:lpstr>
      <vt:lpstr>Scheda Video &amp; Scheda Audio</vt:lpstr>
      <vt:lpstr>Monitor LCD a matrice attiva (TFT)</vt:lpstr>
      <vt:lpstr>Monitor LCD a matrice attiva (TFT)</vt:lpstr>
      <vt:lpstr>Categorie di Calcolatori con  Tassonomia di Flynn</vt:lpstr>
      <vt:lpstr>Parallelismo</vt:lpstr>
      <vt:lpstr>Parallelismo - Pipeline</vt:lpstr>
      <vt:lpstr>Parallelismo - Pipeline</vt:lpstr>
      <vt:lpstr>Parallelismo - Pipeline</vt:lpstr>
      <vt:lpstr>Parallelismo - Pipeline</vt:lpstr>
      <vt:lpstr>Parallelismo – Pipeline  Trattamento dei salti</vt:lpstr>
      <vt:lpstr>Parallelismo – Pipeline  Trattamento dei salti</vt:lpstr>
      <vt:lpstr>Parallelismo – Pipeline  Trattamento dei salti</vt:lpstr>
      <vt:lpstr>Parallelismo – Pipeline  Trattamento dei salti</vt:lpstr>
      <vt:lpstr>Parallelismo – Pipeline  Trattamento dei salti</vt:lpstr>
      <vt:lpstr>Parallelismo – Pipeline  Trattamento dei salti</vt:lpstr>
      <vt:lpstr>Parallelismo – Pipeline  Trattamento dei salti</vt:lpstr>
      <vt:lpstr>Multiprocessori</vt:lpstr>
      <vt:lpstr>MultiComputer</vt:lpstr>
      <vt:lpstr>Symmetric Multi Processing (SMP)</vt:lpstr>
      <vt:lpstr>Vantaggio numerico di un  Multiprocessore</vt:lpstr>
      <vt:lpstr>DRIVE e Dispositivi Mobili</vt:lpstr>
      <vt:lpstr>Stampanti – Ink Jet</vt:lpstr>
      <vt:lpstr>Stampanti – Ink Jet</vt:lpstr>
      <vt:lpstr>Stampanti – Laser</vt:lpstr>
      <vt:lpstr>Sistemi Embedded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2018-11-08T17:51:07Z</dcterms:created>
  <dcterms:modified xsi:type="dcterms:W3CDTF">2018-11-08T17:52:08Z</dcterms:modified>
</cp:coreProperties>
</file>