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552" y="1069086"/>
            <a:ext cx="792289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112" y="394843"/>
            <a:ext cx="7633334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215" y="1723136"/>
            <a:ext cx="8027568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0403" y="2159635"/>
            <a:ext cx="3441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Prof. Ing. Donato</a:t>
            </a:r>
            <a:r>
              <a:rPr sz="2200" i="1" spc="-15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Impedovo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620776"/>
            <a:ext cx="8243824" cy="14366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Livello</a:t>
            </a:r>
            <a:r>
              <a:rPr dirty="0"/>
              <a:t> </a:t>
            </a:r>
            <a:r>
              <a:rPr spc="-5" dirty="0"/>
              <a:t>Logico-Digitale</a:t>
            </a:r>
          </a:p>
        </p:txBody>
      </p:sp>
      <p:sp>
        <p:nvSpPr>
          <p:cNvPr id="6" name="object 6"/>
          <p:cNvSpPr/>
          <p:nvPr/>
        </p:nvSpPr>
        <p:spPr>
          <a:xfrm>
            <a:off x="8675751" y="2639250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3011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4638" y="2639250"/>
            <a:ext cx="3678554" cy="0"/>
          </a:xfrm>
          <a:custGeom>
            <a:avLst/>
            <a:gdLst/>
            <a:ahLst/>
            <a:cxnLst/>
            <a:rect l="l" t="t" r="r" b="b"/>
            <a:pathLst>
              <a:path w="3678554">
                <a:moveTo>
                  <a:pt x="0" y="0"/>
                </a:moveTo>
                <a:lnTo>
                  <a:pt x="3678237" y="0"/>
                </a:lnTo>
              </a:path>
            </a:pathLst>
          </a:custGeom>
          <a:ln w="11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20776"/>
            <a:ext cx="755650" cy="1437005"/>
          </a:xfrm>
          <a:custGeom>
            <a:avLst/>
            <a:gdLst/>
            <a:ahLst/>
            <a:cxnLst/>
            <a:rect l="l" t="t" r="r" b="b"/>
            <a:pathLst>
              <a:path w="755650" h="1437005">
                <a:moveTo>
                  <a:pt x="0" y="1436624"/>
                </a:moveTo>
                <a:lnTo>
                  <a:pt x="755650" y="1436624"/>
                </a:lnTo>
                <a:lnTo>
                  <a:pt x="755650" y="0"/>
                </a:lnTo>
                <a:lnTo>
                  <a:pt x="0" y="0"/>
                </a:lnTo>
                <a:lnTo>
                  <a:pt x="0" y="1436624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2875" cy="3357879"/>
          </a:xfrm>
          <a:custGeom>
            <a:avLst/>
            <a:gdLst/>
            <a:ahLst/>
            <a:cxnLst/>
            <a:rect l="l" t="t" r="r" b="b"/>
            <a:pathLst>
              <a:path w="142875" h="3357879">
                <a:moveTo>
                  <a:pt x="0" y="3357626"/>
                </a:moveTo>
                <a:lnTo>
                  <a:pt x="142875" y="3357626"/>
                </a:lnTo>
                <a:lnTo>
                  <a:pt x="142875" y="0"/>
                </a:lnTo>
                <a:lnTo>
                  <a:pt x="0" y="0"/>
                </a:lnTo>
                <a:lnTo>
                  <a:pt x="0" y="335762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Decodificatore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6526" y="2054225"/>
            <a:ext cx="4132199" cy="42545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0350" y="2701925"/>
          <a:ext cx="4179565" cy="357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7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1025"/>
                        </a:lnSpc>
                        <a:spcBef>
                          <a:spcPts val="39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spc="7" baseline="-216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5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5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202842" y="1603716"/>
            <a:ext cx="2322830" cy="526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3 </a:t>
            </a:r>
            <a:r>
              <a:rPr sz="1650" i="1" spc="-35" dirty="0">
                <a:latin typeface="Malgun Gothic"/>
                <a:cs typeface="Malgun Gothic"/>
              </a:rPr>
              <a:t>valore </a:t>
            </a:r>
            <a:r>
              <a:rPr sz="1650" i="1" spc="-30" dirty="0">
                <a:latin typeface="Malgun Gothic"/>
                <a:cs typeface="Malgun Gothic"/>
              </a:rPr>
              <a:t>input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(controllo)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5" dirty="0">
                <a:latin typeface="Malgun Gothic"/>
                <a:cs typeface="Malgun Gothic"/>
              </a:rPr>
              <a:t>8=2</a:t>
            </a:r>
            <a:r>
              <a:rPr sz="1650" i="1" spc="-52" baseline="25252" dirty="0">
                <a:latin typeface="Malgun Gothic"/>
                <a:cs typeface="Malgun Gothic"/>
              </a:rPr>
              <a:t>3 </a:t>
            </a:r>
            <a:r>
              <a:rPr sz="1650" i="1" spc="-35" dirty="0">
                <a:latin typeface="Malgun Gothic"/>
                <a:cs typeface="Malgun Gothic"/>
              </a:rPr>
              <a:t>valore</a:t>
            </a:r>
            <a:r>
              <a:rPr sz="1650" i="1" spc="-12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output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087" y="1779587"/>
            <a:ext cx="8099425" cy="40259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259397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Addizionatore </a:t>
            </a:r>
            <a:r>
              <a:rPr dirty="0"/>
              <a:t>ad un </a:t>
            </a:r>
            <a:r>
              <a:rPr spc="-5" dirty="0"/>
              <a:t>bit  HALF ADDER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6041857"/>
            <a:ext cx="7658734" cy="5257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Esercizio: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0" dirty="0">
                <a:latin typeface="Malgun Gothic"/>
                <a:cs typeface="Malgun Gothic"/>
              </a:rPr>
              <a:t>disegni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circuito di </a:t>
            </a:r>
            <a:r>
              <a:rPr sz="1650" i="1" spc="-35" dirty="0">
                <a:latin typeface="Malgun Gothic"/>
                <a:cs typeface="Malgun Gothic"/>
              </a:rPr>
              <a:t>un addizionatore </a:t>
            </a:r>
            <a:r>
              <a:rPr sz="1650" i="1" spc="-30" dirty="0">
                <a:latin typeface="Malgun Gothic"/>
                <a:cs typeface="Malgun Gothic"/>
              </a:rPr>
              <a:t>a 2 </a:t>
            </a:r>
            <a:r>
              <a:rPr sz="1650" i="1" spc="-25" dirty="0">
                <a:latin typeface="Malgun Gothic"/>
                <a:cs typeface="Malgun Gothic"/>
              </a:rPr>
              <a:t>bit (full </a:t>
            </a:r>
            <a:r>
              <a:rPr sz="1650" i="1" spc="-30" dirty="0">
                <a:latin typeface="Malgun Gothic"/>
                <a:cs typeface="Malgun Gothic"/>
              </a:rPr>
              <a:t>adder) per </a:t>
            </a:r>
            <a:r>
              <a:rPr sz="1650" i="1" spc="-35" dirty="0">
                <a:latin typeface="Malgun Gothic"/>
                <a:cs typeface="Malgun Gothic"/>
              </a:rPr>
              <a:t>sequenze  </a:t>
            </a:r>
            <a:r>
              <a:rPr sz="1650" i="1" spc="-30" dirty="0">
                <a:latin typeface="Malgun Gothic"/>
                <a:cs typeface="Malgun Gothic"/>
              </a:rPr>
              <a:t>più </a:t>
            </a:r>
            <a:r>
              <a:rPr sz="1650" i="1" spc="-35" dirty="0">
                <a:latin typeface="Malgun Gothic"/>
                <a:cs typeface="Malgun Gothic"/>
              </a:rPr>
              <a:t>lunghe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35" dirty="0">
                <a:latin typeface="Malgun Gothic"/>
                <a:cs typeface="Malgun Gothic"/>
              </a:rPr>
              <a:t>un</a:t>
            </a:r>
            <a:r>
              <a:rPr sz="1650" i="1" spc="5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-25" dirty="0"/>
              <a:t> </a:t>
            </a:r>
            <a:r>
              <a:rPr dirty="0"/>
              <a:t>ADDER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8651" y="2276538"/>
            <a:ext cx="6440424" cy="33130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4475" y="2068576"/>
          <a:ext cx="2304413" cy="3657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Inputs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Outputs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i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o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5751" y="95248"/>
            <a:ext cx="3810000" cy="666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4644" y="639912"/>
            <a:ext cx="189103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FULL </a:t>
            </a:r>
            <a:r>
              <a:rPr sz="1650" i="1" spc="-40" dirty="0">
                <a:latin typeface="Malgun Gothic"/>
                <a:cs typeface="Malgun Gothic"/>
              </a:rPr>
              <a:t>ADDER A </a:t>
            </a:r>
            <a:r>
              <a:rPr sz="1650" i="1" spc="-30" dirty="0">
                <a:latin typeface="Malgun Gothic"/>
                <a:cs typeface="Malgun Gothic"/>
              </a:rPr>
              <a:t>4</a:t>
            </a:r>
            <a:r>
              <a:rPr sz="1650" i="1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Architettura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calc  2013 Pearson</a:t>
            </a:r>
            <a:r>
              <a:rPr sz="9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3254" y="6290457"/>
            <a:ext cx="2941955" cy="2762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2795270" algn="l"/>
              </a:tabLst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olatori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	14</a:t>
            </a:r>
            <a:endParaRPr sz="900">
              <a:latin typeface="Verdana"/>
              <a:cs typeface="Verdana"/>
            </a:endParaRPr>
          </a:p>
          <a:p>
            <a:pPr marL="381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5925" y="1490724"/>
            <a:ext cx="5765800" cy="532282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ALU </a:t>
            </a:r>
            <a:r>
              <a:rPr dirty="0"/>
              <a:t>a 1</a:t>
            </a:r>
            <a:r>
              <a:rPr spc="-20" dirty="0"/>
              <a:t> </a:t>
            </a:r>
            <a:r>
              <a:rPr spc="-5" dirty="0"/>
              <a:t>bit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169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Architettura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 calcolatori</a:t>
            </a:r>
            <a:r>
              <a:rPr sz="9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  2013 Pearson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r>
              <a:rPr sz="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147" y="6278371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625" y="2492375"/>
            <a:ext cx="8662924" cy="302425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ALU </a:t>
            </a:r>
            <a:r>
              <a:rPr dirty="0"/>
              <a:t>a 8</a:t>
            </a:r>
            <a:r>
              <a:rPr spc="-20" dirty="0"/>
              <a:t> </a:t>
            </a:r>
            <a:r>
              <a:rPr spc="-5" dirty="0"/>
              <a:t>bit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6147" y="6278371"/>
            <a:ext cx="17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Clock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8887" y="1984375"/>
            <a:ext cx="6907149" cy="42735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rc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it  2013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452" y="6290457"/>
            <a:ext cx="3764915" cy="2762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5"/>
              </a:spcBef>
              <a:tabLst>
                <a:tab pos="3618229" algn="l"/>
              </a:tabLst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ett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 calcolatori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	17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Pearson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r>
              <a:rPr sz="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Latch</a:t>
            </a:r>
            <a:r>
              <a:rPr spc="-10" dirty="0"/>
              <a:t> </a:t>
            </a:r>
            <a:r>
              <a:rPr dirty="0"/>
              <a:t>SR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9119" y="1566369"/>
            <a:ext cx="52165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65" dirty="0">
                <a:latin typeface="Arial"/>
                <a:cs typeface="Arial"/>
              </a:rPr>
              <a:t>Un </a:t>
            </a:r>
            <a:r>
              <a:rPr sz="2100" i="1" spc="-45" dirty="0">
                <a:latin typeface="Arial"/>
                <a:cs typeface="Arial"/>
              </a:rPr>
              <a:t>latch </a:t>
            </a:r>
            <a:r>
              <a:rPr sz="2100" i="1" spc="-55" dirty="0">
                <a:latin typeface="Arial"/>
                <a:cs typeface="Arial"/>
              </a:rPr>
              <a:t>è </a:t>
            </a:r>
            <a:r>
              <a:rPr sz="2100" i="1" spc="-60" dirty="0">
                <a:latin typeface="Arial"/>
                <a:cs typeface="Arial"/>
              </a:rPr>
              <a:t>un </a:t>
            </a:r>
            <a:r>
              <a:rPr sz="2100" i="1" spc="-40" dirty="0">
                <a:latin typeface="Arial"/>
                <a:cs typeface="Arial"/>
              </a:rPr>
              <a:t>circuito </a:t>
            </a:r>
            <a:r>
              <a:rPr sz="2100" i="1" spc="-50" dirty="0">
                <a:latin typeface="Arial"/>
                <a:cs typeface="Arial"/>
              </a:rPr>
              <a:t>con capacità </a:t>
            </a:r>
            <a:r>
              <a:rPr sz="2100" i="1" spc="-40" dirty="0">
                <a:latin typeface="Arial"/>
                <a:cs typeface="Arial"/>
              </a:rPr>
              <a:t>di </a:t>
            </a:r>
            <a:r>
              <a:rPr sz="2100" i="1" spc="-55" dirty="0">
                <a:latin typeface="Arial"/>
                <a:cs typeface="Arial"/>
              </a:rPr>
              <a:t>memoria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119" y="1871169"/>
            <a:ext cx="1779270" cy="12623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380365">
              <a:lnSpc>
                <a:spcPts val="2400"/>
              </a:lnSpc>
              <a:spcBef>
                <a:spcPts val="290"/>
              </a:spcBef>
            </a:pPr>
            <a:r>
              <a:rPr sz="2100" i="1" spc="-65" dirty="0">
                <a:latin typeface="Arial"/>
                <a:cs typeface="Arial"/>
              </a:rPr>
              <a:t>S </a:t>
            </a:r>
            <a:r>
              <a:rPr sz="2100" i="1" spc="-60" dirty="0">
                <a:latin typeface="Arial"/>
                <a:cs typeface="Arial"/>
              </a:rPr>
              <a:t>= </a:t>
            </a:r>
            <a:r>
              <a:rPr sz="2100" i="1" spc="-45" dirty="0">
                <a:latin typeface="Arial"/>
                <a:cs typeface="Arial"/>
              </a:rPr>
              <a:t>setting  </a:t>
            </a:r>
            <a:r>
              <a:rPr sz="2100" i="1" spc="-65" dirty="0">
                <a:latin typeface="Arial"/>
                <a:cs typeface="Arial"/>
              </a:rPr>
              <a:t>R=</a:t>
            </a:r>
            <a:r>
              <a:rPr sz="2100" i="1" spc="-114" dirty="0">
                <a:latin typeface="Arial"/>
                <a:cs typeface="Arial"/>
              </a:rPr>
              <a:t> </a:t>
            </a:r>
            <a:r>
              <a:rPr sz="2100" i="1" spc="-45" dirty="0">
                <a:latin typeface="Arial"/>
                <a:cs typeface="Arial"/>
              </a:rPr>
              <a:t>resetting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AutoNum type="alphaLcParenR"/>
              <a:tabLst>
                <a:tab pos="356235" algn="l"/>
              </a:tabLst>
            </a:pPr>
            <a:r>
              <a:rPr sz="2100" i="1" spc="-50" dirty="0">
                <a:latin typeface="Arial"/>
                <a:cs typeface="Arial"/>
              </a:rPr>
              <a:t>Nello </a:t>
            </a:r>
            <a:r>
              <a:rPr sz="2100" i="1" spc="-45" dirty="0">
                <a:latin typeface="Arial"/>
                <a:cs typeface="Arial"/>
              </a:rPr>
              <a:t>stato</a:t>
            </a:r>
            <a:r>
              <a:rPr sz="2100" i="1" spc="-110" dirty="0">
                <a:latin typeface="Arial"/>
                <a:cs typeface="Arial"/>
              </a:rPr>
              <a:t> </a:t>
            </a:r>
            <a:r>
              <a:rPr sz="2100" i="1" spc="-55" dirty="0"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ts val="2460"/>
              </a:lnSpc>
              <a:buAutoNum type="alphaLcParenR"/>
              <a:tabLst>
                <a:tab pos="356235" algn="l"/>
              </a:tabLst>
            </a:pPr>
            <a:r>
              <a:rPr sz="2100" i="1" spc="-50" dirty="0">
                <a:latin typeface="Arial"/>
                <a:cs typeface="Arial"/>
              </a:rPr>
              <a:t>Nello </a:t>
            </a:r>
            <a:r>
              <a:rPr sz="2100" i="1" spc="-45" dirty="0">
                <a:latin typeface="Arial"/>
                <a:cs typeface="Arial"/>
              </a:rPr>
              <a:t>stato</a:t>
            </a:r>
            <a:r>
              <a:rPr sz="2100" i="1" spc="-114" dirty="0">
                <a:latin typeface="Arial"/>
                <a:cs typeface="Arial"/>
              </a:rPr>
              <a:t> </a:t>
            </a:r>
            <a:r>
              <a:rPr sz="2100" i="1" spc="-55" dirty="0"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112" y="3233799"/>
            <a:ext cx="7992999" cy="35797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95801" y="2492375"/>
            <a:ext cx="1320800" cy="339725"/>
          </a:xfrm>
          <a:prstGeom prst="rect">
            <a:avLst/>
          </a:prstGeom>
          <a:solidFill>
            <a:srgbClr val="333399"/>
          </a:solidFill>
          <a:ln w="25400">
            <a:solidFill>
              <a:srgbClr val="22226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BISTABILE!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3726" y="1844675"/>
            <a:ext cx="2674874" cy="131127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78371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rc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it  2013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452" y="6290457"/>
            <a:ext cx="3764915" cy="2762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5"/>
              </a:spcBef>
              <a:tabLst>
                <a:tab pos="3618229" algn="l"/>
              </a:tabLst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ett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dei calcolatori</a:t>
            </a:r>
            <a:r>
              <a:rPr sz="9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©	18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Pearson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Italia</a:t>
            </a:r>
            <a:r>
              <a:rPr sz="9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S.p.A.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Latch SR</a:t>
            </a:r>
            <a:r>
              <a:rPr spc="-25" dirty="0"/>
              <a:t> </a:t>
            </a:r>
            <a:r>
              <a:rPr spc="-5" dirty="0"/>
              <a:t>temporizzato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9119" y="1566369"/>
            <a:ext cx="7561580" cy="15671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90"/>
              </a:spcBef>
            </a:pPr>
            <a:r>
              <a:rPr sz="2100" i="1" spc="-50" dirty="0">
                <a:latin typeface="Arial"/>
                <a:cs typeface="Arial"/>
              </a:rPr>
              <a:t>Vogliamo </a:t>
            </a:r>
            <a:r>
              <a:rPr sz="2100" i="1" spc="-55" dirty="0">
                <a:latin typeface="Arial"/>
                <a:cs typeface="Arial"/>
              </a:rPr>
              <a:t>che </a:t>
            </a:r>
            <a:r>
              <a:rPr sz="2100" i="1" spc="-25" dirty="0">
                <a:latin typeface="Arial"/>
                <a:cs typeface="Arial"/>
              </a:rPr>
              <a:t>il </a:t>
            </a:r>
            <a:r>
              <a:rPr sz="2100" i="1" spc="-55" dirty="0">
                <a:latin typeface="Arial"/>
                <a:cs typeface="Arial"/>
              </a:rPr>
              <a:t>cambio </a:t>
            </a:r>
            <a:r>
              <a:rPr sz="2100" i="1" spc="-40" dirty="0">
                <a:latin typeface="Arial"/>
                <a:cs typeface="Arial"/>
              </a:rPr>
              <a:t>di </a:t>
            </a:r>
            <a:r>
              <a:rPr sz="2100" i="1" spc="-45" dirty="0">
                <a:latin typeface="Arial"/>
                <a:cs typeface="Arial"/>
              </a:rPr>
              <a:t>valore </a:t>
            </a:r>
            <a:r>
              <a:rPr sz="2100" i="1" spc="-55" dirty="0">
                <a:latin typeface="Arial"/>
                <a:cs typeface="Arial"/>
              </a:rPr>
              <a:t>avvenga </a:t>
            </a:r>
            <a:r>
              <a:rPr sz="2100" i="1" spc="-45" dirty="0">
                <a:latin typeface="Arial"/>
                <a:cs typeface="Arial"/>
              </a:rPr>
              <a:t>solo </a:t>
            </a:r>
            <a:r>
              <a:rPr sz="2100" i="1" spc="-40" dirty="0">
                <a:latin typeface="Arial"/>
                <a:cs typeface="Arial"/>
              </a:rPr>
              <a:t>in </a:t>
            </a:r>
            <a:r>
              <a:rPr sz="2100" i="1" spc="-50" dirty="0">
                <a:latin typeface="Arial"/>
                <a:cs typeface="Arial"/>
              </a:rPr>
              <a:t>determinati </a:t>
            </a:r>
            <a:r>
              <a:rPr sz="2100" i="1" spc="-45" dirty="0">
                <a:latin typeface="Arial"/>
                <a:cs typeface="Arial"/>
              </a:rPr>
              <a:t>istanti  </a:t>
            </a:r>
            <a:r>
              <a:rPr sz="2100" i="1" spc="-65" dirty="0">
                <a:latin typeface="Arial"/>
                <a:cs typeface="Arial"/>
              </a:rPr>
              <a:t>S </a:t>
            </a:r>
            <a:r>
              <a:rPr sz="2100" i="1" spc="-60" dirty="0">
                <a:latin typeface="Arial"/>
                <a:cs typeface="Arial"/>
              </a:rPr>
              <a:t>=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100" i="1" spc="-45" dirty="0">
                <a:latin typeface="Arial"/>
                <a:cs typeface="Arial"/>
              </a:rPr>
              <a:t>setting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100" i="1" spc="-70" dirty="0">
                <a:latin typeface="Arial"/>
                <a:cs typeface="Arial"/>
              </a:rPr>
              <a:t>R=</a:t>
            </a:r>
            <a:r>
              <a:rPr sz="2100" i="1" spc="-45" dirty="0">
                <a:latin typeface="Arial"/>
                <a:cs typeface="Arial"/>
              </a:rPr>
              <a:t> resetting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100" i="1" spc="-25" dirty="0">
                <a:latin typeface="Arial"/>
                <a:cs typeface="Arial"/>
              </a:rPr>
              <a:t>Il </a:t>
            </a:r>
            <a:r>
              <a:rPr sz="2100" i="1" spc="-45" dirty="0">
                <a:latin typeface="Arial"/>
                <a:cs typeface="Arial"/>
              </a:rPr>
              <a:t>clock vale 0, viene </a:t>
            </a:r>
            <a:r>
              <a:rPr sz="2100" i="1" spc="-55" dirty="0">
                <a:latin typeface="Arial"/>
                <a:cs typeface="Arial"/>
              </a:rPr>
              <a:t>impostato ad 1 </a:t>
            </a:r>
            <a:r>
              <a:rPr sz="2100" i="1" spc="-60" dirty="0">
                <a:latin typeface="Arial"/>
                <a:cs typeface="Arial"/>
              </a:rPr>
              <a:t>quando </a:t>
            </a:r>
            <a:r>
              <a:rPr sz="2100" i="1" spc="-35" dirty="0">
                <a:latin typeface="Arial"/>
                <a:cs typeface="Arial"/>
              </a:rPr>
              <a:t>si </a:t>
            </a:r>
            <a:r>
              <a:rPr sz="2100" i="1" spc="-45" dirty="0">
                <a:latin typeface="Arial"/>
                <a:cs typeface="Arial"/>
              </a:rPr>
              <a:t>vuole </a:t>
            </a:r>
            <a:r>
              <a:rPr sz="2100" i="1" spc="-50" dirty="0">
                <a:latin typeface="Arial"/>
                <a:cs typeface="Arial"/>
              </a:rPr>
              <a:t>modificare</a:t>
            </a:r>
            <a:r>
              <a:rPr sz="2100" i="1" spc="-10" dirty="0">
                <a:latin typeface="Arial"/>
                <a:cs typeface="Arial"/>
              </a:rPr>
              <a:t> </a:t>
            </a:r>
            <a:r>
              <a:rPr sz="2100" i="1" spc="-30" dirty="0">
                <a:latin typeface="Arial"/>
                <a:cs typeface="Arial"/>
              </a:rPr>
              <a:t>il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100" i="1" spc="-50" dirty="0">
                <a:latin typeface="Arial"/>
                <a:cs typeface="Arial"/>
              </a:rPr>
              <a:t>contenuto </a:t>
            </a:r>
            <a:r>
              <a:rPr sz="2100" i="1" spc="-45" dirty="0">
                <a:latin typeface="Arial"/>
                <a:cs typeface="Arial"/>
              </a:rPr>
              <a:t>della cella </a:t>
            </a:r>
            <a:r>
              <a:rPr sz="2100" i="1" spc="-40" dirty="0">
                <a:latin typeface="Arial"/>
                <a:cs typeface="Arial"/>
              </a:rPr>
              <a:t>di</a:t>
            </a:r>
            <a:r>
              <a:rPr sz="2100" i="1" spc="-35" dirty="0">
                <a:latin typeface="Arial"/>
                <a:cs typeface="Arial"/>
              </a:rPr>
              <a:t> </a:t>
            </a:r>
            <a:r>
              <a:rPr sz="2100" i="1" spc="-55" dirty="0">
                <a:latin typeface="Arial"/>
                <a:cs typeface="Arial"/>
              </a:rPr>
              <a:t>memoria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3456051"/>
            <a:ext cx="6210300" cy="340194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8847" y="6290457"/>
            <a:ext cx="146685" cy="1390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Ambiguità </a:t>
            </a:r>
            <a:r>
              <a:rPr dirty="0"/>
              <a:t>del Latch</a:t>
            </a:r>
            <a:r>
              <a:rPr spc="-15" dirty="0"/>
              <a:t> </a:t>
            </a:r>
            <a:r>
              <a:rPr dirty="0"/>
              <a:t>SR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1566369"/>
            <a:ext cx="3133725" cy="956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60" dirty="0">
                <a:latin typeface="Arial"/>
                <a:cs typeface="Arial"/>
              </a:rPr>
              <a:t>Cosa </a:t>
            </a:r>
            <a:r>
              <a:rPr sz="2100" i="1" spc="-55" dirty="0">
                <a:latin typeface="Arial"/>
                <a:cs typeface="Arial"/>
              </a:rPr>
              <a:t>accade se</a:t>
            </a:r>
            <a:r>
              <a:rPr sz="2100" i="1" spc="-80" dirty="0">
                <a:latin typeface="Arial"/>
                <a:cs typeface="Arial"/>
              </a:rPr>
              <a:t> </a:t>
            </a:r>
            <a:r>
              <a:rPr sz="2100" i="1" spc="-60" dirty="0">
                <a:latin typeface="Arial"/>
                <a:cs typeface="Arial"/>
              </a:rPr>
              <a:t>S=R=1???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100" i="1" spc="-60" dirty="0">
                <a:latin typeface="Arial"/>
                <a:cs typeface="Arial"/>
              </a:rPr>
              <a:t>NB: </a:t>
            </a:r>
            <a:r>
              <a:rPr sz="2100" i="1" spc="-25" dirty="0">
                <a:latin typeface="Arial"/>
                <a:cs typeface="Arial"/>
              </a:rPr>
              <a:t>il </a:t>
            </a:r>
            <a:r>
              <a:rPr sz="2100" i="1" spc="-45" dirty="0">
                <a:latin typeface="Arial"/>
                <a:cs typeface="Arial"/>
              </a:rPr>
              <a:t>latch </a:t>
            </a:r>
            <a:r>
              <a:rPr sz="2100" i="1" spc="-55" dirty="0">
                <a:latin typeface="Arial"/>
                <a:cs typeface="Arial"/>
              </a:rPr>
              <a:t>è</a:t>
            </a:r>
            <a:r>
              <a:rPr sz="2100" i="1" spc="-45" dirty="0">
                <a:latin typeface="Arial"/>
                <a:cs typeface="Arial"/>
              </a:rPr>
              <a:t> bistabile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61001" y="2492375"/>
            <a:ext cx="3848100" cy="1885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6301" y="4652962"/>
            <a:ext cx="3095625" cy="1914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1448" y="4457151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1448" y="5970534"/>
            <a:ext cx="13716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1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532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0700" y="2400300"/>
            <a:ext cx="6453124" cy="297345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Porte</a:t>
            </a:r>
            <a:r>
              <a:rPr spc="-20" dirty="0"/>
              <a:t> </a:t>
            </a:r>
            <a:r>
              <a:rPr spc="-5" dirty="0"/>
              <a:t>Logiche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Latch</a:t>
            </a:r>
            <a:r>
              <a:rPr spc="-10" dirty="0"/>
              <a:t> </a:t>
            </a:r>
            <a:r>
              <a:rPr spc="5" dirty="0"/>
              <a:t>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87" y="2081148"/>
            <a:ext cx="4757674" cy="26543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217" y="5557530"/>
            <a:ext cx="831595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Malgun Gothic"/>
                <a:cs typeface="Malgun Gothic"/>
              </a:rPr>
              <a:t>NB: per caricare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35" dirty="0">
                <a:latin typeface="Malgun Gothic"/>
                <a:cs typeface="Malgun Gothic"/>
              </a:rPr>
              <a:t>memoria </a:t>
            </a: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40" dirty="0">
                <a:latin typeface="Malgun Gothic"/>
                <a:cs typeface="Malgun Gothic"/>
              </a:rPr>
              <a:t>nuovo </a:t>
            </a:r>
            <a:r>
              <a:rPr sz="1650" i="1" spc="-35" dirty="0">
                <a:latin typeface="Malgun Gothic"/>
                <a:cs typeface="Malgun Gothic"/>
              </a:rPr>
              <a:t>valore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85" dirty="0">
                <a:latin typeface="Malgun Gothic"/>
                <a:cs typeface="Malgun Gothic"/>
              </a:rPr>
              <a:t>D, </a:t>
            </a:r>
            <a:r>
              <a:rPr sz="1650" i="1" spc="-35" dirty="0">
                <a:latin typeface="Malgun Gothic"/>
                <a:cs typeface="Malgun Gothic"/>
              </a:rPr>
              <a:t>occorre un valore </a:t>
            </a:r>
            <a:r>
              <a:rPr sz="1650" i="1" spc="-30" dirty="0">
                <a:latin typeface="Malgun Gothic"/>
                <a:cs typeface="Malgun Gothic"/>
              </a:rPr>
              <a:t>1 </a:t>
            </a:r>
            <a:r>
              <a:rPr sz="1650" i="1" spc="-25" dirty="0">
                <a:latin typeface="Malgun Gothic"/>
                <a:cs typeface="Malgun Gothic"/>
              </a:rPr>
              <a:t>sulla </a:t>
            </a:r>
            <a:r>
              <a:rPr sz="1650" i="1" spc="-30" dirty="0">
                <a:latin typeface="Malgun Gothic"/>
                <a:cs typeface="Malgun Gothic"/>
              </a:rPr>
              <a:t>linea del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clock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9617" y="1587754"/>
            <a:ext cx="22517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Utilizzo di un solo</a:t>
            </a:r>
            <a:r>
              <a:rPr sz="1600" spc="-2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input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4250" y="2565400"/>
            <a:ext cx="2540000" cy="193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Latch D…. </a:t>
            </a:r>
            <a:r>
              <a:rPr spc="-5" dirty="0"/>
              <a:t>Flip</a:t>
            </a:r>
            <a:r>
              <a:rPr spc="-45" dirty="0"/>
              <a:t> </a:t>
            </a:r>
            <a:r>
              <a:rPr spc="-5" dirty="0"/>
              <a:t>Flop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590802"/>
            <a:ext cx="736409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Malgun Gothic"/>
                <a:cs typeface="Malgun Gothic"/>
              </a:rPr>
              <a:t>PRO: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algun Gothic"/>
                <a:cs typeface="Malgun Gothic"/>
              </a:rPr>
              <a:t>mantenimento</a:t>
            </a:r>
            <a:r>
              <a:rPr sz="1600" spc="4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dell'uscita</a:t>
            </a:r>
            <a:endParaRPr sz="1600">
              <a:latin typeface="Malgun Gothic"/>
              <a:cs typeface="Malgun Gothic"/>
            </a:endParaRPr>
          </a:p>
          <a:p>
            <a:pPr marL="299085" marR="41275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algun Gothic"/>
                <a:cs typeface="Malgun Gothic"/>
              </a:rPr>
              <a:t>adatto all'impiego come interfaccia-memoria </a:t>
            </a:r>
            <a:r>
              <a:rPr sz="1600" spc="-10" dirty="0">
                <a:latin typeface="Malgun Gothic"/>
                <a:cs typeface="Malgun Gothic"/>
              </a:rPr>
              <a:t>nel </a:t>
            </a:r>
            <a:r>
              <a:rPr sz="1600" spc="-5" dirty="0">
                <a:latin typeface="Malgun Gothic"/>
                <a:cs typeface="Malgun Gothic"/>
              </a:rPr>
              <a:t>comando di </a:t>
            </a:r>
            <a:r>
              <a:rPr sz="1600" spc="-10" dirty="0">
                <a:latin typeface="Malgun Gothic"/>
                <a:cs typeface="Malgun Gothic"/>
              </a:rPr>
              <a:t>tastiere </a:t>
            </a:r>
            <a:r>
              <a:rPr sz="1600" spc="-5" dirty="0">
                <a:latin typeface="Malgun Gothic"/>
                <a:cs typeface="Malgun Gothic"/>
              </a:rPr>
              <a:t>o  </a:t>
            </a:r>
            <a:r>
              <a:rPr sz="1600" spc="-10" dirty="0">
                <a:latin typeface="Malgun Gothic"/>
                <a:cs typeface="Malgun Gothic"/>
              </a:rPr>
              <a:t>visualizzatori.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algun Gothic"/>
                <a:cs typeface="Malgun Gothic"/>
              </a:rPr>
              <a:t>CONTRO</a:t>
            </a:r>
            <a:endParaRPr sz="1600">
              <a:latin typeface="Malgun Gothic"/>
              <a:cs typeface="Malgun Gothic"/>
            </a:endParaRPr>
          </a:p>
          <a:p>
            <a:pPr marL="299085" marR="50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algun Gothic"/>
                <a:cs typeface="Malgun Gothic"/>
              </a:rPr>
              <a:t>lo stato </a:t>
            </a:r>
            <a:r>
              <a:rPr sz="1600" spc="-10" dirty="0">
                <a:latin typeface="Malgun Gothic"/>
                <a:cs typeface="Malgun Gothic"/>
              </a:rPr>
              <a:t>dell'ingresso </a:t>
            </a:r>
            <a:r>
              <a:rPr sz="1600" spc="-5" dirty="0">
                <a:latin typeface="Malgun Gothic"/>
                <a:cs typeface="Malgun Gothic"/>
              </a:rPr>
              <a:t>si </a:t>
            </a:r>
            <a:r>
              <a:rPr sz="1600" spc="5" dirty="0">
                <a:latin typeface="Malgun Gothic"/>
                <a:cs typeface="Malgun Gothic"/>
              </a:rPr>
              <a:t>porta </a:t>
            </a:r>
            <a:r>
              <a:rPr sz="1600" spc="-5" dirty="0">
                <a:latin typeface="Malgun Gothic"/>
                <a:cs typeface="Malgun Gothic"/>
              </a:rPr>
              <a:t>all'uscita nell'istante (e per tutto il </a:t>
            </a:r>
            <a:r>
              <a:rPr sz="1600" spc="-10" dirty="0">
                <a:latin typeface="Malgun Gothic"/>
                <a:cs typeface="Malgun Gothic"/>
              </a:rPr>
              <a:t>tempo in  </a:t>
            </a:r>
            <a:r>
              <a:rPr sz="1600" spc="-5" dirty="0">
                <a:latin typeface="Malgun Gothic"/>
                <a:cs typeface="Malgun Gothic"/>
              </a:rPr>
              <a:t>cui) </a:t>
            </a:r>
            <a:r>
              <a:rPr sz="1600" spc="-10" dirty="0">
                <a:latin typeface="Malgun Gothic"/>
                <a:cs typeface="Malgun Gothic"/>
              </a:rPr>
              <a:t>l'ingresso </a:t>
            </a:r>
            <a:r>
              <a:rPr sz="1600" spc="-5" dirty="0">
                <a:latin typeface="Malgun Gothic"/>
                <a:cs typeface="Malgun Gothic"/>
              </a:rPr>
              <a:t>E </a:t>
            </a:r>
            <a:r>
              <a:rPr sz="1600" spc="-15" dirty="0">
                <a:latin typeface="Malgun Gothic"/>
                <a:cs typeface="Malgun Gothic"/>
              </a:rPr>
              <a:t>vale </a:t>
            </a:r>
            <a:r>
              <a:rPr sz="1600" spc="-5" dirty="0">
                <a:latin typeface="Malgun Gothic"/>
                <a:cs typeface="Malgun Gothic"/>
              </a:rPr>
              <a:t>1. </a:t>
            </a:r>
            <a:r>
              <a:rPr sz="1600" spc="-10" dirty="0">
                <a:latin typeface="Malgun Gothic"/>
                <a:cs typeface="Malgun Gothic"/>
              </a:rPr>
              <a:t>Questo </a:t>
            </a:r>
            <a:r>
              <a:rPr sz="1600" spc="-5" dirty="0">
                <a:latin typeface="Malgun Gothic"/>
                <a:cs typeface="Malgun Gothic"/>
              </a:rPr>
              <a:t>può </a:t>
            </a:r>
            <a:r>
              <a:rPr sz="1600" spc="-10" dirty="0">
                <a:latin typeface="Malgun Gothic"/>
                <a:cs typeface="Malgun Gothic"/>
              </a:rPr>
              <a:t>essere </a:t>
            </a:r>
            <a:r>
              <a:rPr sz="1600" spc="-5" dirty="0">
                <a:latin typeface="Malgun Gothic"/>
                <a:cs typeface="Malgun Gothic"/>
              </a:rPr>
              <a:t>causa di </a:t>
            </a:r>
            <a:r>
              <a:rPr sz="1600" dirty="0">
                <a:latin typeface="Malgun Gothic"/>
                <a:cs typeface="Malgun Gothic"/>
              </a:rPr>
              <a:t>comportamenti  </a:t>
            </a:r>
            <a:r>
              <a:rPr sz="1600" spc="-10" dirty="0">
                <a:latin typeface="Malgun Gothic"/>
                <a:cs typeface="Malgun Gothic"/>
              </a:rPr>
              <a:t>indesiderati nel </a:t>
            </a:r>
            <a:r>
              <a:rPr sz="1600" spc="-5" dirty="0">
                <a:latin typeface="Malgun Gothic"/>
                <a:cs typeface="Malgun Gothic"/>
              </a:rPr>
              <a:t>caso il componente fosse montato in </a:t>
            </a:r>
            <a:r>
              <a:rPr sz="1600" spc="-10" dirty="0">
                <a:latin typeface="Malgun Gothic"/>
                <a:cs typeface="Malgun Gothic"/>
              </a:rPr>
              <a:t>contesti </a:t>
            </a:r>
            <a:r>
              <a:rPr sz="1600" spc="-5" dirty="0">
                <a:latin typeface="Malgun Gothic"/>
                <a:cs typeface="Malgun Gothic"/>
              </a:rPr>
              <a:t>in cui l'uscita  è </a:t>
            </a:r>
            <a:r>
              <a:rPr sz="1600" dirty="0">
                <a:latin typeface="Malgun Gothic"/>
                <a:cs typeface="Malgun Gothic"/>
              </a:rPr>
              <a:t>riportata </a:t>
            </a:r>
            <a:r>
              <a:rPr sz="1600" spc="-10" dirty="0">
                <a:latin typeface="Malgun Gothic"/>
                <a:cs typeface="Malgun Gothic"/>
              </a:rPr>
              <a:t>negata </a:t>
            </a: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ingresso. </a:t>
            </a:r>
            <a:r>
              <a:rPr sz="1600" spc="-5" dirty="0">
                <a:latin typeface="Malgun Gothic"/>
                <a:cs typeface="Malgun Gothic"/>
              </a:rPr>
              <a:t>In </a:t>
            </a:r>
            <a:r>
              <a:rPr sz="1600" spc="-10" dirty="0">
                <a:latin typeface="Malgun Gothic"/>
                <a:cs typeface="Malgun Gothic"/>
              </a:rPr>
              <a:t>questo </a:t>
            </a:r>
            <a:r>
              <a:rPr sz="1600" spc="-5" dirty="0">
                <a:latin typeface="Malgun Gothic"/>
                <a:cs typeface="Malgun Gothic"/>
              </a:rPr>
              <a:t>caso essa </a:t>
            </a:r>
            <a:r>
              <a:rPr sz="1600" spc="-10" dirty="0">
                <a:latin typeface="Malgun Gothic"/>
                <a:cs typeface="Malgun Gothic"/>
              </a:rPr>
              <a:t>comincerebbe </a:t>
            </a:r>
            <a:r>
              <a:rPr sz="1600" spc="-5" dirty="0">
                <a:latin typeface="Malgun Gothic"/>
                <a:cs typeface="Malgun Gothic"/>
              </a:rPr>
              <a:t>a oscillare  e, non </a:t>
            </a:r>
            <a:r>
              <a:rPr sz="1600" spc="-10" dirty="0">
                <a:latin typeface="Malgun Gothic"/>
                <a:cs typeface="Malgun Gothic"/>
              </a:rPr>
              <a:t>appena </a:t>
            </a:r>
            <a:r>
              <a:rPr sz="1600" spc="-5" dirty="0">
                <a:latin typeface="Malgun Gothic"/>
                <a:cs typeface="Malgun Gothic"/>
              </a:rPr>
              <a:t>E </a:t>
            </a:r>
            <a:r>
              <a:rPr sz="1600" spc="-10" dirty="0">
                <a:latin typeface="Malgun Gothic"/>
                <a:cs typeface="Malgun Gothic"/>
              </a:rPr>
              <a:t>torna </a:t>
            </a:r>
            <a:r>
              <a:rPr sz="1600" spc="-5" dirty="0">
                <a:latin typeface="Malgun Gothic"/>
                <a:cs typeface="Malgun Gothic"/>
              </a:rPr>
              <a:t>a 0, si </a:t>
            </a:r>
            <a:r>
              <a:rPr sz="1600" spc="-10" dirty="0">
                <a:latin typeface="Malgun Gothic"/>
                <a:cs typeface="Malgun Gothic"/>
              </a:rPr>
              <a:t>avrebbe </a:t>
            </a:r>
            <a:r>
              <a:rPr sz="1600" spc="-5" dirty="0">
                <a:latin typeface="Malgun Gothic"/>
                <a:cs typeface="Malgun Gothic"/>
              </a:rPr>
              <a:t>un </a:t>
            </a:r>
            <a:r>
              <a:rPr sz="1600" spc="-15" dirty="0">
                <a:latin typeface="Malgun Gothic"/>
                <a:cs typeface="Malgun Gothic"/>
              </a:rPr>
              <a:t>valore </a:t>
            </a:r>
            <a:r>
              <a:rPr sz="1600" spc="-10" dirty="0">
                <a:latin typeface="Malgun Gothic"/>
                <a:cs typeface="Malgun Gothic"/>
              </a:rPr>
              <a:t>del </a:t>
            </a:r>
            <a:r>
              <a:rPr sz="1600" spc="-5" dirty="0">
                <a:latin typeface="Malgun Gothic"/>
                <a:cs typeface="Malgun Gothic"/>
              </a:rPr>
              <a:t>tutto</a:t>
            </a:r>
            <a:r>
              <a:rPr sz="1600" spc="190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casuale.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27329">
              <a:lnSpc>
                <a:spcPct val="100000"/>
              </a:lnSpc>
              <a:spcBef>
                <a:spcPts val="1430"/>
              </a:spcBef>
            </a:pPr>
            <a:r>
              <a:rPr sz="1600" b="1" spc="-10" dirty="0">
                <a:latin typeface="Malgun Gothic"/>
                <a:cs typeface="Malgun Gothic"/>
              </a:rPr>
              <a:t>Flip-flop </a:t>
            </a:r>
            <a:r>
              <a:rPr sz="1600" spc="-15" dirty="0">
                <a:latin typeface="Malgun Gothic"/>
                <a:cs typeface="Malgun Gothic"/>
              </a:rPr>
              <a:t>D-Edge-Triggered </a:t>
            </a:r>
            <a:r>
              <a:rPr sz="1600" spc="-5" dirty="0">
                <a:latin typeface="Malgun Gothic"/>
                <a:cs typeface="Malgun Gothic"/>
              </a:rPr>
              <a:t>(o semplicemente flip-flop) </a:t>
            </a:r>
            <a:r>
              <a:rPr sz="1600" spc="-10" dirty="0">
                <a:latin typeface="Malgun Gothic"/>
                <a:cs typeface="Malgun Gothic"/>
              </a:rPr>
              <a:t>basate </a:t>
            </a:r>
            <a:r>
              <a:rPr sz="1600" spc="-5" dirty="0">
                <a:latin typeface="Malgun Gothic"/>
                <a:cs typeface="Malgun Gothic"/>
              </a:rPr>
              <a:t>sull'idea </a:t>
            </a:r>
            <a:r>
              <a:rPr sz="1600" spc="-10" dirty="0">
                <a:latin typeface="Malgun Gothic"/>
                <a:cs typeface="Malgun Gothic"/>
              </a:rPr>
              <a:t>di  eseguire </a:t>
            </a:r>
            <a:r>
              <a:rPr sz="1600" spc="-5" dirty="0">
                <a:latin typeface="Malgun Gothic"/>
                <a:cs typeface="Malgun Gothic"/>
              </a:rPr>
              <a:t>il campionamento e la </a:t>
            </a:r>
            <a:r>
              <a:rPr sz="1600" spc="-10" dirty="0">
                <a:latin typeface="Malgun Gothic"/>
                <a:cs typeface="Malgun Gothic"/>
              </a:rPr>
              <a:t>marcatura </a:t>
            </a:r>
            <a:r>
              <a:rPr sz="1600" spc="-5" dirty="0">
                <a:latin typeface="Malgun Gothic"/>
                <a:cs typeface="Malgun Gothic"/>
              </a:rPr>
              <a:t>in intervalli </a:t>
            </a:r>
            <a:r>
              <a:rPr sz="1600" spc="-10" dirty="0">
                <a:latin typeface="Malgun Gothic"/>
                <a:cs typeface="Malgun Gothic"/>
              </a:rPr>
              <a:t>temporali </a:t>
            </a:r>
            <a:r>
              <a:rPr sz="1600" spc="-5" dirty="0">
                <a:latin typeface="Malgun Gothic"/>
                <a:cs typeface="Malgun Gothic"/>
              </a:rPr>
              <a:t>ben</a:t>
            </a:r>
            <a:r>
              <a:rPr sz="1600" spc="36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distinti.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Flip</a:t>
            </a:r>
            <a:r>
              <a:rPr spc="-25" dirty="0"/>
              <a:t> </a:t>
            </a:r>
            <a:r>
              <a:rPr spc="-5" dirty="0"/>
              <a:t>Flop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350" y="1484249"/>
            <a:ext cx="6607175" cy="26035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3969" y="4468114"/>
            <a:ext cx="551307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algun Gothic"/>
                <a:cs typeface="Malgun Gothic"/>
              </a:rPr>
              <a:t>La transizione di stato si </a:t>
            </a:r>
            <a:r>
              <a:rPr sz="1600" spc="-10" dirty="0">
                <a:latin typeface="Malgun Gothic"/>
                <a:cs typeface="Malgun Gothic"/>
              </a:rPr>
              <a:t>verifica </a:t>
            </a:r>
            <a:r>
              <a:rPr sz="1600" spc="-5" dirty="0">
                <a:latin typeface="Malgun Gothic"/>
                <a:cs typeface="Malgun Gothic"/>
              </a:rPr>
              <a:t>nella transizione </a:t>
            </a:r>
            <a:r>
              <a:rPr sz="1600" spc="-10" dirty="0">
                <a:latin typeface="Malgun Gothic"/>
                <a:cs typeface="Malgun Gothic"/>
              </a:rPr>
              <a:t>del</a:t>
            </a:r>
            <a:r>
              <a:rPr sz="1600" spc="150" dirty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clock: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algun Gothic"/>
                <a:cs typeface="Malgun Gothic"/>
              </a:rPr>
              <a:t>Da 0 a 1 </a:t>
            </a:r>
            <a:r>
              <a:rPr sz="1600" spc="-10" dirty="0">
                <a:latin typeface="Malgun Gothic"/>
                <a:cs typeface="Malgun Gothic"/>
              </a:rPr>
              <a:t>(fronte </a:t>
            </a:r>
            <a:r>
              <a:rPr sz="1600" spc="-5" dirty="0">
                <a:latin typeface="Malgun Gothic"/>
                <a:cs typeface="Malgun Gothic"/>
              </a:rPr>
              <a:t>di</a:t>
            </a:r>
            <a:r>
              <a:rPr sz="1600" spc="5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salita)</a:t>
            </a:r>
            <a:endParaRPr sz="16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algun Gothic"/>
                <a:cs typeface="Malgun Gothic"/>
              </a:rPr>
              <a:t>Da 1 a 0 </a:t>
            </a:r>
            <a:r>
              <a:rPr sz="1600" spc="-10" dirty="0">
                <a:latin typeface="Malgun Gothic"/>
                <a:cs typeface="Malgun Gothic"/>
              </a:rPr>
              <a:t>(fronte </a:t>
            </a:r>
            <a:r>
              <a:rPr sz="1600" spc="-5" dirty="0">
                <a:latin typeface="Malgun Gothic"/>
                <a:cs typeface="Malgun Gothic"/>
              </a:rPr>
              <a:t>di</a:t>
            </a:r>
            <a:r>
              <a:rPr sz="1600" spc="5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discesa)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562735">
              <a:lnSpc>
                <a:spcPct val="100000"/>
              </a:lnSpc>
            </a:pPr>
            <a:r>
              <a:rPr sz="1600" spc="-5" dirty="0">
                <a:latin typeface="Malgun Gothic"/>
                <a:cs typeface="Malgun Gothic"/>
              </a:rPr>
              <a:t>La </a:t>
            </a:r>
            <a:r>
              <a:rPr sz="1600" spc="-10" dirty="0">
                <a:latin typeface="Malgun Gothic"/>
                <a:cs typeface="Malgun Gothic"/>
              </a:rPr>
              <a:t>durata </a:t>
            </a:r>
            <a:r>
              <a:rPr sz="1600" spc="-5" dirty="0">
                <a:latin typeface="Malgun Gothic"/>
                <a:cs typeface="Malgun Gothic"/>
              </a:rPr>
              <a:t>dell’impulso non ha </a:t>
            </a:r>
            <a:r>
              <a:rPr sz="1600" dirty="0">
                <a:latin typeface="Malgun Gothic"/>
                <a:cs typeface="Malgun Gothic"/>
              </a:rPr>
              <a:t>importanza.  </a:t>
            </a:r>
            <a:r>
              <a:rPr sz="1600" spc="-10" dirty="0">
                <a:latin typeface="Malgun Gothic"/>
                <a:cs typeface="Malgun Gothic"/>
              </a:rPr>
              <a:t>FLIP-FLOP: </a:t>
            </a:r>
            <a:r>
              <a:rPr sz="1600" spc="-5" dirty="0">
                <a:latin typeface="Malgun Gothic"/>
                <a:cs typeface="Malgun Gothic"/>
              </a:rPr>
              <a:t>commutazione su </a:t>
            </a:r>
            <a:r>
              <a:rPr sz="1600" spc="-15" dirty="0">
                <a:latin typeface="Malgun Gothic"/>
                <a:cs typeface="Malgun Gothic"/>
              </a:rPr>
              <a:t>fronte  </a:t>
            </a:r>
            <a:r>
              <a:rPr sz="1600" spc="-30" dirty="0">
                <a:latin typeface="Malgun Gothic"/>
                <a:cs typeface="Malgun Gothic"/>
              </a:rPr>
              <a:t>LATCH: </a:t>
            </a:r>
            <a:r>
              <a:rPr sz="1600" spc="-5" dirty="0">
                <a:latin typeface="Malgun Gothic"/>
                <a:cs typeface="Malgun Gothic"/>
              </a:rPr>
              <a:t>commutazione su</a:t>
            </a:r>
            <a:r>
              <a:rPr sz="1600" spc="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livello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Registro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8900" y="2852801"/>
            <a:ext cx="6453124" cy="35289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1576792"/>
            <a:ext cx="6470015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40" dirty="0">
                <a:latin typeface="Malgun Gothic"/>
                <a:cs typeface="Malgun Gothic"/>
              </a:rPr>
              <a:t>Registro </a:t>
            </a:r>
            <a:r>
              <a:rPr sz="1650" i="1" spc="-30" dirty="0">
                <a:latin typeface="Malgun Gothic"/>
                <a:cs typeface="Malgun Gothic"/>
              </a:rPr>
              <a:t>a 8</a:t>
            </a:r>
            <a:r>
              <a:rPr sz="1650" i="1" spc="3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bit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Malgun Gothic"/>
              <a:buChar char="-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8</a:t>
            </a:r>
            <a:r>
              <a:rPr sz="1650" i="1" spc="-1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flip-flop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Malgun Gothic"/>
              <a:buChar char="-"/>
              <a:tabLst>
                <a:tab pos="299085" algn="l"/>
                <a:tab pos="299720" algn="l"/>
              </a:tabLst>
            </a:pPr>
            <a:r>
              <a:rPr sz="1650" i="1" spc="-60" dirty="0">
                <a:latin typeface="Malgun Gothic"/>
                <a:cs typeface="Malgun Gothic"/>
              </a:rPr>
              <a:t>Tutte </a:t>
            </a:r>
            <a:r>
              <a:rPr sz="1650" i="1" spc="-25" dirty="0">
                <a:latin typeface="Malgun Gothic"/>
                <a:cs typeface="Malgun Gothic"/>
              </a:rPr>
              <a:t>le </a:t>
            </a:r>
            <a:r>
              <a:rPr sz="1650" i="1" spc="-30" dirty="0">
                <a:latin typeface="Malgun Gothic"/>
                <a:cs typeface="Malgun Gothic"/>
              </a:rPr>
              <a:t>linee di </a:t>
            </a:r>
            <a:r>
              <a:rPr sz="1650" i="1" spc="-25" dirty="0">
                <a:latin typeface="Malgun Gothic"/>
                <a:cs typeface="Malgun Gothic"/>
              </a:rPr>
              <a:t>clock </a:t>
            </a:r>
            <a:r>
              <a:rPr sz="1650" i="1" spc="-35" dirty="0">
                <a:latin typeface="Malgun Gothic"/>
                <a:cs typeface="Malgun Gothic"/>
              </a:rPr>
              <a:t>sono </a:t>
            </a:r>
            <a:r>
              <a:rPr sz="1650" i="1" spc="-30" dirty="0">
                <a:latin typeface="Malgun Gothic"/>
                <a:cs typeface="Malgun Gothic"/>
              </a:rPr>
              <a:t>collegate </a:t>
            </a:r>
            <a:r>
              <a:rPr sz="1650" i="1" spc="-25" dirty="0">
                <a:latin typeface="Malgun Gothic"/>
                <a:cs typeface="Malgun Gothic"/>
              </a:rPr>
              <a:t>allo </a:t>
            </a:r>
            <a:r>
              <a:rPr sz="1650" i="1" spc="-30" dirty="0">
                <a:latin typeface="Malgun Gothic"/>
                <a:cs typeface="Malgun Gothic"/>
              </a:rPr>
              <a:t>stesso</a:t>
            </a:r>
            <a:r>
              <a:rPr sz="1650" i="1" spc="19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clock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50"/>
              </a:lnSpc>
              <a:buSzPct val="96969"/>
              <a:buFont typeface="Malgun Gothic"/>
              <a:buChar char="-"/>
              <a:tabLst>
                <a:tab pos="299085" algn="l"/>
                <a:tab pos="299720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5" dirty="0">
                <a:latin typeface="Malgun Gothic"/>
                <a:cs typeface="Malgun Gothic"/>
              </a:rPr>
              <a:t>valore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35" dirty="0">
                <a:latin typeface="Malgun Gothic"/>
                <a:cs typeface="Malgun Gothic"/>
              </a:rPr>
              <a:t>ogni </a:t>
            </a:r>
            <a:r>
              <a:rPr sz="1650" i="1" spc="-25" dirty="0">
                <a:latin typeface="Malgun Gothic"/>
                <a:cs typeface="Malgun Gothic"/>
              </a:rPr>
              <a:t>bit </a:t>
            </a:r>
            <a:r>
              <a:rPr sz="1650" i="1" spc="-30" dirty="0">
                <a:latin typeface="Malgun Gothic"/>
                <a:cs typeface="Malgun Gothic"/>
              </a:rPr>
              <a:t>del </a:t>
            </a:r>
            <a:r>
              <a:rPr sz="1650" i="1" spc="-35" dirty="0">
                <a:latin typeface="Malgun Gothic"/>
                <a:cs typeface="Malgun Gothic"/>
              </a:rPr>
              <a:t>registro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0" dirty="0">
                <a:latin typeface="Malgun Gothic"/>
                <a:cs typeface="Malgun Gothic"/>
              </a:rPr>
              <a:t>modifica solo </a:t>
            </a:r>
            <a:r>
              <a:rPr sz="1650" i="1" spc="-25" dirty="0">
                <a:latin typeface="Malgun Gothic"/>
                <a:cs typeface="Malgun Gothic"/>
              </a:rPr>
              <a:t>nell’istante </a:t>
            </a:r>
            <a:r>
              <a:rPr sz="1650" i="1" spc="-30" dirty="0">
                <a:latin typeface="Malgun Gothic"/>
                <a:cs typeface="Malgun Gothic"/>
              </a:rPr>
              <a:t>del</a:t>
            </a:r>
            <a:r>
              <a:rPr sz="1650" i="1" spc="35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clk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Memoria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587754"/>
            <a:ext cx="3386454" cy="271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Malgun Gothic"/>
                <a:cs typeface="Malgun Gothic"/>
              </a:rPr>
              <a:t>Memoria </a:t>
            </a:r>
            <a:r>
              <a:rPr sz="1600" b="1" spc="-5" dirty="0">
                <a:latin typeface="Malgun Gothic"/>
                <a:cs typeface="Malgun Gothic"/>
              </a:rPr>
              <a:t>a 4 </a:t>
            </a:r>
            <a:r>
              <a:rPr sz="1600" b="1" spc="-15" dirty="0">
                <a:latin typeface="Malgun Gothic"/>
                <a:cs typeface="Malgun Gothic"/>
              </a:rPr>
              <a:t>parole </a:t>
            </a:r>
            <a:r>
              <a:rPr sz="1600" b="1" spc="-5" dirty="0">
                <a:latin typeface="Malgun Gothic"/>
                <a:cs typeface="Malgun Gothic"/>
              </a:rPr>
              <a:t>di 3 </a:t>
            </a:r>
            <a:r>
              <a:rPr sz="1600" b="1" spc="-10" dirty="0">
                <a:latin typeface="Malgun Gothic"/>
                <a:cs typeface="Malgun Gothic"/>
              </a:rPr>
              <a:t>bit</a:t>
            </a:r>
            <a:r>
              <a:rPr sz="1600" b="1" spc="65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l’una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650" i="1" spc="-25" dirty="0">
                <a:latin typeface="Malgun Gothic"/>
                <a:cs typeface="Malgun Gothic"/>
              </a:rPr>
              <a:t>I0,I1,I2 </a:t>
            </a:r>
            <a:r>
              <a:rPr sz="1650" i="1" spc="-15" dirty="0">
                <a:latin typeface="Malgun Gothic"/>
                <a:cs typeface="Malgun Gothic"/>
              </a:rPr>
              <a:t>: </a:t>
            </a:r>
            <a:r>
              <a:rPr sz="1650" i="1" spc="-25" dirty="0">
                <a:latin typeface="Malgun Gothic"/>
                <a:cs typeface="Malgun Gothic"/>
              </a:rPr>
              <a:t>bit in </a:t>
            </a:r>
            <a:r>
              <a:rPr sz="1650" i="1" spc="-30" dirty="0">
                <a:latin typeface="Malgun Gothic"/>
                <a:cs typeface="Malgun Gothic"/>
              </a:rPr>
              <a:t>input per </a:t>
            </a:r>
            <a:r>
              <a:rPr sz="1650" i="1" spc="-35" dirty="0">
                <a:latin typeface="Malgun Gothic"/>
                <a:cs typeface="Malgun Gothic"/>
              </a:rPr>
              <a:t>ogni</a:t>
            </a:r>
            <a:r>
              <a:rPr sz="1650" i="1" spc="8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parola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650" i="1" spc="-30" dirty="0">
                <a:latin typeface="Malgun Gothic"/>
                <a:cs typeface="Malgun Gothic"/>
              </a:rPr>
              <a:t>A0,A1: indirizzano </a:t>
            </a:r>
            <a:r>
              <a:rPr sz="1650" i="1" spc="-25" dirty="0">
                <a:latin typeface="Malgun Gothic"/>
                <a:cs typeface="Malgun Gothic"/>
              </a:rPr>
              <a:t>la</a:t>
            </a:r>
            <a:r>
              <a:rPr sz="1650" i="1" spc="3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parola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650" i="1" spc="-30" dirty="0">
                <a:latin typeface="Malgun Gothic"/>
                <a:cs typeface="Malgun Gothic"/>
              </a:rPr>
              <a:t>CS: selezione del</a:t>
            </a:r>
            <a:r>
              <a:rPr sz="1650" i="1" spc="5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chip</a:t>
            </a:r>
            <a:endParaRPr sz="1650">
              <a:latin typeface="Malgun Gothic"/>
              <a:cs typeface="Malgun Gothic"/>
            </a:endParaRPr>
          </a:p>
          <a:p>
            <a:pPr marL="12700" marR="5080">
              <a:lnSpc>
                <a:spcPts val="3840"/>
              </a:lnSpc>
              <a:spcBef>
                <a:spcPts val="440"/>
              </a:spcBef>
            </a:pPr>
            <a:r>
              <a:rPr sz="1650" i="1" spc="-35" dirty="0">
                <a:latin typeface="Malgun Gothic"/>
                <a:cs typeface="Malgun Gothic"/>
              </a:rPr>
              <a:t>RD: </a:t>
            </a:r>
            <a:r>
              <a:rPr sz="1650" i="1" spc="-30" dirty="0">
                <a:latin typeface="Malgun Gothic"/>
                <a:cs typeface="Malgun Gothic"/>
              </a:rPr>
              <a:t>seleziona </a:t>
            </a:r>
            <a:r>
              <a:rPr sz="1650" i="1" spc="-25" dirty="0">
                <a:latin typeface="Malgun Gothic"/>
                <a:cs typeface="Malgun Gothic"/>
              </a:rPr>
              <a:t>la scrittura </a:t>
            </a:r>
            <a:r>
              <a:rPr sz="1650" i="1" spc="-35" dirty="0">
                <a:latin typeface="Malgun Gothic"/>
                <a:cs typeface="Malgun Gothic"/>
              </a:rPr>
              <a:t>o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0" dirty="0">
                <a:latin typeface="Malgun Gothic"/>
                <a:cs typeface="Malgun Gothic"/>
              </a:rPr>
              <a:t>lettura  OE: </a:t>
            </a:r>
            <a:r>
              <a:rPr sz="1650" i="1" spc="-25" dirty="0">
                <a:latin typeface="Malgun Gothic"/>
                <a:cs typeface="Malgun Gothic"/>
              </a:rPr>
              <a:t>abilita </a:t>
            </a:r>
            <a:r>
              <a:rPr sz="1650" i="1" spc="-45" dirty="0">
                <a:latin typeface="Malgun Gothic"/>
                <a:cs typeface="Malgun Gothic"/>
              </a:rPr>
              <a:t>l’output </a:t>
            </a:r>
            <a:r>
              <a:rPr sz="1650" i="1" spc="-30" dirty="0">
                <a:latin typeface="Malgun Gothic"/>
                <a:cs typeface="Malgun Gothic"/>
              </a:rPr>
              <a:t>(Output</a:t>
            </a:r>
            <a:r>
              <a:rPr sz="1650" i="1" spc="3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Enable)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7850" y="1573212"/>
            <a:ext cx="4756149" cy="528478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Chip di</a:t>
            </a:r>
            <a:r>
              <a:rPr spc="5" dirty="0"/>
              <a:t> </a:t>
            </a:r>
            <a:r>
              <a:rPr spc="-5" dirty="0"/>
              <a:t>Memoria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350" y="1965325"/>
            <a:ext cx="6353175" cy="41338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Tipologie </a:t>
            </a:r>
            <a:r>
              <a:rPr dirty="0"/>
              <a:t>di</a:t>
            </a:r>
            <a:r>
              <a:rPr spc="-30" dirty="0"/>
              <a:t> </a:t>
            </a:r>
            <a:r>
              <a:rPr spc="-5" dirty="0"/>
              <a:t>Memoria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62" y="1484374"/>
            <a:ext cx="7362825" cy="526567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CPU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275" y="1557337"/>
            <a:ext cx="8975725" cy="44640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51678" y="2008718"/>
            <a:ext cx="3244215" cy="32086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9085" marR="20320" indent="-286385">
              <a:lnSpc>
                <a:spcPts val="1920"/>
              </a:lnSpc>
              <a:spcBef>
                <a:spcPts val="245"/>
              </a:spcBef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linee di indirizzamento: </a:t>
            </a:r>
            <a:r>
              <a:rPr sz="1650" i="1" spc="-15" dirty="0">
                <a:latin typeface="Malgun Gothic"/>
                <a:cs typeface="Malgun Gothic"/>
              </a:rPr>
              <a:t>: </a:t>
            </a:r>
            <a:r>
              <a:rPr sz="1650" i="1" spc="-25" dirty="0">
                <a:latin typeface="Malgun Gothic"/>
                <a:cs typeface="Malgun Gothic"/>
              </a:rPr>
              <a:t>4,8,16,  </a:t>
            </a:r>
            <a:r>
              <a:rPr sz="1650" i="1" spc="-30" dirty="0">
                <a:latin typeface="Malgun Gothic"/>
                <a:cs typeface="Malgun Gothic"/>
              </a:rPr>
              <a:t>20, 22,</a:t>
            </a:r>
            <a:r>
              <a:rPr sz="1650" i="1" spc="2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32.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835"/>
              </a:lnSpc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linee </a:t>
            </a:r>
            <a:r>
              <a:rPr sz="1650" i="1" spc="-25" dirty="0">
                <a:latin typeface="Malgun Gothic"/>
                <a:cs typeface="Malgun Gothic"/>
              </a:rPr>
              <a:t>dati: 4,8,16, </a:t>
            </a:r>
            <a:r>
              <a:rPr sz="1650" i="1" spc="-30" dirty="0">
                <a:latin typeface="Malgun Gothic"/>
                <a:cs typeface="Malgun Gothic"/>
              </a:rPr>
              <a:t>32,</a:t>
            </a:r>
            <a:r>
              <a:rPr sz="1650" i="1" spc="5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64.</a:t>
            </a:r>
            <a:endParaRPr sz="1650">
              <a:latin typeface="Malgun Gothic"/>
              <a:cs typeface="Malgun Gothic"/>
            </a:endParaRPr>
          </a:p>
          <a:p>
            <a:pPr marL="299085" marR="342900" indent="-286385">
              <a:lnSpc>
                <a:spcPct val="97000"/>
              </a:lnSpc>
              <a:spcBef>
                <a:spcPts val="30"/>
              </a:spcBef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linee di controllo del </a:t>
            </a:r>
            <a:r>
              <a:rPr sz="1650" i="1" spc="-25" dirty="0">
                <a:latin typeface="Malgun Gothic"/>
                <a:cs typeface="Malgun Gothic"/>
              </a:rPr>
              <a:t>bus:  servono </a:t>
            </a:r>
            <a:r>
              <a:rPr sz="1650" i="1" spc="-30" dirty="0">
                <a:latin typeface="Malgun Gothic"/>
                <a:cs typeface="Malgun Gothic"/>
              </a:rPr>
              <a:t>per </a:t>
            </a:r>
            <a:r>
              <a:rPr sz="1650" i="1" spc="-35" dirty="0">
                <a:latin typeface="Malgun Gothic"/>
                <a:cs typeface="Malgun Gothic"/>
              </a:rPr>
              <a:t>sincronizzare </a:t>
            </a:r>
            <a:r>
              <a:rPr sz="1650" i="1" spc="-30" dirty="0">
                <a:latin typeface="Malgun Gothic"/>
                <a:cs typeface="Malgun Gothic"/>
              </a:rPr>
              <a:t>le  </a:t>
            </a:r>
            <a:r>
              <a:rPr sz="1650" i="1" spc="-25" dirty="0">
                <a:latin typeface="Malgun Gothic"/>
                <a:cs typeface="Malgun Gothic"/>
              </a:rPr>
              <a:t>trasmissioni</a:t>
            </a:r>
            <a:endParaRPr sz="1650">
              <a:latin typeface="Malgun Gothic"/>
              <a:cs typeface="Malgun Gothic"/>
            </a:endParaRPr>
          </a:p>
          <a:p>
            <a:pPr marL="299085" marR="5080" indent="-286385">
              <a:lnSpc>
                <a:spcPct val="97000"/>
              </a:lnSpc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linee di </a:t>
            </a:r>
            <a:r>
              <a:rPr sz="1650" i="1" spc="-25" dirty="0">
                <a:latin typeface="Malgun Gothic"/>
                <a:cs typeface="Malgun Gothic"/>
              </a:rPr>
              <a:t>arbitraggio sul bus:  </a:t>
            </a:r>
            <a:r>
              <a:rPr sz="1650" i="1" spc="-30" dirty="0">
                <a:latin typeface="Malgun Gothic"/>
                <a:cs typeface="Malgun Gothic"/>
              </a:rPr>
              <a:t>gestire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25" dirty="0">
                <a:latin typeface="Malgun Gothic"/>
                <a:cs typeface="Malgun Gothic"/>
              </a:rPr>
              <a:t>conflitti </a:t>
            </a:r>
            <a:r>
              <a:rPr sz="1650" i="1" spc="-30" dirty="0">
                <a:latin typeface="Malgun Gothic"/>
                <a:cs typeface="Malgun Gothic"/>
              </a:rPr>
              <a:t>di </a:t>
            </a:r>
            <a:r>
              <a:rPr sz="1650" i="1" spc="-25" dirty="0">
                <a:latin typeface="Malgun Gothic"/>
                <a:cs typeface="Malgun Gothic"/>
              </a:rPr>
              <a:t>richiesta </a:t>
            </a:r>
            <a:r>
              <a:rPr sz="1650" i="1" spc="-30" dirty="0">
                <a:latin typeface="Malgun Gothic"/>
                <a:cs typeface="Malgun Gothic"/>
              </a:rPr>
              <a:t>del  bus </a:t>
            </a:r>
            <a:r>
              <a:rPr sz="1650" i="1" spc="-35" dirty="0">
                <a:latin typeface="Malgun Gothic"/>
                <a:cs typeface="Malgun Gothic"/>
              </a:rPr>
              <a:t>da </a:t>
            </a:r>
            <a:r>
              <a:rPr sz="1650" i="1" spc="-30" dirty="0">
                <a:latin typeface="Malgun Gothic"/>
                <a:cs typeface="Malgun Gothic"/>
              </a:rPr>
              <a:t>parte dei diversi  </a:t>
            </a:r>
            <a:r>
              <a:rPr sz="1650" i="1" spc="-25" dirty="0">
                <a:latin typeface="Malgun Gothic"/>
                <a:cs typeface="Malgun Gothic"/>
              </a:rPr>
              <a:t>dispositivi</a:t>
            </a:r>
            <a:endParaRPr sz="1650">
              <a:latin typeface="Malgun Gothic"/>
              <a:cs typeface="Malgun Gothic"/>
            </a:endParaRPr>
          </a:p>
          <a:p>
            <a:pPr marL="299085" marR="77470" indent="-286385">
              <a:lnSpc>
                <a:spcPts val="1920"/>
              </a:lnSpc>
              <a:spcBef>
                <a:spcPts val="55"/>
              </a:spcBef>
              <a:buSzPct val="96969"/>
              <a:buFont typeface="Malgun Gothic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Quelle di stato per </a:t>
            </a:r>
            <a:r>
              <a:rPr sz="1650" i="1" spc="-35" dirty="0">
                <a:latin typeface="Malgun Gothic"/>
                <a:cs typeface="Malgun Gothic"/>
              </a:rPr>
              <a:t>garantire </a:t>
            </a:r>
            <a:r>
              <a:rPr sz="1650" i="1" spc="-30" dirty="0">
                <a:latin typeface="Malgun Gothic"/>
                <a:cs typeface="Malgun Gothic"/>
              </a:rPr>
              <a:t>la  compatibilità con </a:t>
            </a:r>
            <a:r>
              <a:rPr sz="1650" i="1" spc="-35" dirty="0">
                <a:latin typeface="Malgun Gothic"/>
                <a:cs typeface="Malgun Gothic"/>
              </a:rPr>
              <a:t>precedenti  </a:t>
            </a:r>
            <a:r>
              <a:rPr sz="1650" i="1" spc="-30" dirty="0">
                <a:latin typeface="Malgun Gothic"/>
                <a:cs typeface="Malgun Gothic"/>
              </a:rPr>
              <a:t>processori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0112" y="638632"/>
            <a:ext cx="7633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CPU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262" y="1644586"/>
            <a:ext cx="8370824" cy="394500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35" dirty="0"/>
              <a:t> </a:t>
            </a:r>
            <a:r>
              <a:rPr dirty="0"/>
              <a:t>master-slave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0" y="2492375"/>
            <a:ext cx="7546975" cy="230187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8567" y="1691132"/>
            <a:ext cx="65779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 relazioni tra i dispositivi sul bus sono regolati da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 relazione di </a:t>
            </a:r>
            <a:r>
              <a:rPr sz="2000" spc="-5" dirty="0">
                <a:latin typeface="Arial"/>
                <a:cs typeface="Arial"/>
              </a:rPr>
              <a:t>tipo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Master/Slave.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567" y="5033605"/>
            <a:ext cx="4257675" cy="1501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  <a:tabLst>
                <a:tab pos="896619" algn="l"/>
              </a:tabLst>
            </a:pPr>
            <a:r>
              <a:rPr sz="1650" i="1" spc="-40" dirty="0">
                <a:latin typeface="Malgun Gothic"/>
                <a:cs typeface="Malgun Gothic"/>
              </a:rPr>
              <a:t>Quando	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35" dirty="0">
                <a:latin typeface="Malgun Gothic"/>
                <a:cs typeface="Malgun Gothic"/>
              </a:rPr>
              <a:t>progetta un </a:t>
            </a:r>
            <a:r>
              <a:rPr sz="1650" i="1" spc="-30" dirty="0">
                <a:latin typeface="Malgun Gothic"/>
                <a:cs typeface="Malgun Gothic"/>
              </a:rPr>
              <a:t>bus </a:t>
            </a:r>
            <a:r>
              <a:rPr sz="1650" i="1" spc="-20" dirty="0">
                <a:latin typeface="Malgun Gothic"/>
                <a:cs typeface="Malgun Gothic"/>
              </a:rPr>
              <a:t>si </a:t>
            </a:r>
            <a:r>
              <a:rPr sz="1650" i="1" spc="-25" dirty="0">
                <a:latin typeface="Malgun Gothic"/>
                <a:cs typeface="Malgun Gothic"/>
              </a:rPr>
              <a:t>tiene</a:t>
            </a:r>
            <a:r>
              <a:rPr sz="1650" i="1" spc="2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presente: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50" i="1" spc="-45" dirty="0">
                <a:latin typeface="Malgun Gothic"/>
                <a:cs typeface="Malgun Gothic"/>
              </a:rPr>
              <a:t>L’ampiezza;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La</a:t>
            </a:r>
            <a:r>
              <a:rPr sz="1650" i="1" spc="-2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temporizzazione;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50" i="1" spc="-40" dirty="0">
                <a:latin typeface="Malgun Gothic"/>
                <a:cs typeface="Malgun Gothic"/>
              </a:rPr>
              <a:t>L’arbitraggio;</a:t>
            </a:r>
            <a:endParaRPr sz="1650">
              <a:latin typeface="Malgun Gothic"/>
              <a:cs typeface="Malgun Gothic"/>
            </a:endParaRPr>
          </a:p>
          <a:p>
            <a:pPr marL="299085" indent="-286385">
              <a:lnSpc>
                <a:spcPts val="1920"/>
              </a:lnSpc>
              <a:buSzPct val="96969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Le operazioni che</a:t>
            </a:r>
            <a:r>
              <a:rPr sz="1650" i="1" spc="55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consente.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40" dirty="0">
                <a:latin typeface="Malgun Gothic"/>
                <a:cs typeface="Malgun Gothic"/>
              </a:rPr>
              <a:t>Da </a:t>
            </a:r>
            <a:r>
              <a:rPr sz="1650" i="1" spc="-35" dirty="0">
                <a:latin typeface="Malgun Gothic"/>
                <a:cs typeface="Malgun Gothic"/>
              </a:rPr>
              <a:t>queste </a:t>
            </a:r>
            <a:r>
              <a:rPr sz="1650" i="1" spc="-25" dirty="0">
                <a:latin typeface="Malgun Gothic"/>
                <a:cs typeface="Malgun Gothic"/>
              </a:rPr>
              <a:t>scelte </a:t>
            </a:r>
            <a:r>
              <a:rPr sz="1650" i="1" spc="-35" dirty="0">
                <a:latin typeface="Malgun Gothic"/>
                <a:cs typeface="Malgun Gothic"/>
              </a:rPr>
              <a:t>dipende </a:t>
            </a:r>
            <a:r>
              <a:rPr sz="1650" i="1" spc="-25" dirty="0">
                <a:latin typeface="Malgun Gothic"/>
                <a:cs typeface="Malgun Gothic"/>
              </a:rPr>
              <a:t>la </a:t>
            </a:r>
            <a:r>
              <a:rPr sz="1650" i="1" spc="-30" dirty="0">
                <a:latin typeface="Malgun Gothic"/>
                <a:cs typeface="Malgun Gothic"/>
              </a:rPr>
              <a:t>velocità </a:t>
            </a:r>
            <a:r>
              <a:rPr sz="1650" i="1" spc="-25" dirty="0">
                <a:latin typeface="Malgun Gothic"/>
                <a:cs typeface="Malgun Gothic"/>
              </a:rPr>
              <a:t>sul</a:t>
            </a:r>
            <a:r>
              <a:rPr sz="1650" i="1" spc="140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bus.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532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2475" y="1757426"/>
            <a:ext cx="5686425" cy="455129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Funzioni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 evoluzione nel</a:t>
            </a:r>
            <a:r>
              <a:rPr spc="-65" dirty="0"/>
              <a:t> </a:t>
            </a:r>
            <a:r>
              <a:rPr spc="-5" dirty="0"/>
              <a:t>tempo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1844675"/>
            <a:ext cx="7775575" cy="42227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119" y="638632"/>
            <a:ext cx="4672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75" dirty="0"/>
              <a:t> </a:t>
            </a:r>
            <a:r>
              <a:rPr spc="-5" dirty="0"/>
              <a:t>temporizzazione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584706"/>
            <a:ext cx="786447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6235" algn="l"/>
                <a:tab pos="4966335" algn="l"/>
              </a:tabLst>
            </a:pPr>
            <a:r>
              <a:rPr sz="2000" dirty="0">
                <a:latin typeface="Arial"/>
                <a:cs typeface="Arial"/>
              </a:rPr>
              <a:t>I bus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sincroni </a:t>
            </a:r>
            <a:r>
              <a:rPr sz="2000" dirty="0">
                <a:latin typeface="Arial"/>
                <a:cs typeface="Arial"/>
              </a:rPr>
              <a:t>sono </a:t>
            </a:r>
            <a:r>
              <a:rPr sz="2000" spc="-5" dirty="0">
                <a:latin typeface="Arial"/>
                <a:cs typeface="Arial"/>
              </a:rPr>
              <a:t>pilotati </a:t>
            </a:r>
            <a:r>
              <a:rPr sz="2000" dirty="0">
                <a:latin typeface="Arial"/>
                <a:cs typeface="Arial"/>
              </a:rPr>
              <a:t>da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 </a:t>
            </a:r>
            <a:r>
              <a:rPr sz="2000" dirty="0">
                <a:latin typeface="Arial"/>
                <a:cs typeface="Arial"/>
              </a:rPr>
              <a:t>quarzo	che genera </a:t>
            </a:r>
            <a:r>
              <a:rPr sz="2000" spc="-5" dirty="0">
                <a:latin typeface="Arial"/>
                <a:cs typeface="Arial"/>
              </a:rPr>
              <a:t>un’onda  </a:t>
            </a:r>
            <a:r>
              <a:rPr sz="2000" dirty="0">
                <a:latin typeface="Arial"/>
                <a:cs typeface="Arial"/>
              </a:rPr>
              <a:t>quadra tra 5 e 133 MHz, </a:t>
            </a:r>
            <a:r>
              <a:rPr sz="2000" spc="-5" dirty="0">
                <a:latin typeface="Arial"/>
                <a:cs typeface="Arial"/>
              </a:rPr>
              <a:t>tutte </a:t>
            </a:r>
            <a:r>
              <a:rPr sz="2000" dirty="0">
                <a:latin typeface="Arial"/>
                <a:cs typeface="Arial"/>
              </a:rPr>
              <a:t>le operazioni vengono scandite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  questi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impulsi.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6235" algn="l"/>
                <a:tab pos="1765300" algn="l"/>
                <a:tab pos="2132330" algn="l"/>
                <a:tab pos="3515360" algn="l"/>
                <a:tab pos="6790690" algn="l"/>
              </a:tabLst>
            </a:pPr>
            <a:r>
              <a:rPr sz="2000" dirty="0">
                <a:latin typeface="Arial"/>
                <a:cs typeface="Arial"/>
              </a:rPr>
              <a:t>I bus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asincroni	</a:t>
            </a:r>
            <a:r>
              <a:rPr sz="2000" dirty="0">
                <a:latin typeface="Arial"/>
                <a:cs typeface="Arial"/>
              </a:rPr>
              <a:t>funzionano	con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meccanismo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dell’invio	della  domanda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-5" dirty="0">
                <a:latin typeface="Arial"/>
                <a:cs typeface="Arial"/>
              </a:rPr>
              <a:t>dell’attesa della </a:t>
            </a:r>
            <a:r>
              <a:rPr sz="2000" dirty="0">
                <a:latin typeface="Arial"/>
                <a:cs typeface="Arial"/>
              </a:rPr>
              <a:t>risposta - non hanno bisogno di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clock.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1819" y="685134"/>
            <a:ext cx="464756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BUS:</a:t>
            </a:r>
            <a:r>
              <a:rPr sz="32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temporizzazione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5460"/>
            <a:ext cx="5676900" cy="645253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R="3302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algun Gothic"/>
                <a:cs typeface="Malgun Gothic"/>
              </a:rPr>
              <a:t>BUS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SINCRONO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4153" y="1458211"/>
            <a:ext cx="3326129" cy="5074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5" dirty="0">
                <a:latin typeface="Arial"/>
                <a:cs typeface="Arial"/>
              </a:rPr>
              <a:t>T</a:t>
            </a:r>
            <a:r>
              <a:rPr sz="1800" spc="7" baseline="-20833" dirty="0">
                <a:latin typeface="Arial"/>
                <a:cs typeface="Arial"/>
              </a:rPr>
              <a:t>1 </a:t>
            </a:r>
            <a:r>
              <a:rPr sz="1800" spc="5" dirty="0">
                <a:latin typeface="Arial"/>
                <a:cs typeface="Arial"/>
              </a:rPr>
              <a:t>,T</a:t>
            </a:r>
            <a:r>
              <a:rPr sz="1800" spc="7" baseline="-20833" dirty="0">
                <a:latin typeface="Arial"/>
                <a:cs typeface="Arial"/>
              </a:rPr>
              <a:t>2 ,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7" baseline="-20833" dirty="0">
                <a:latin typeface="Arial"/>
                <a:cs typeface="Arial"/>
              </a:rPr>
              <a:t>3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clk</a:t>
            </a:r>
            <a:endParaRPr sz="1800">
              <a:latin typeface="Arial"/>
              <a:cs typeface="Arial"/>
            </a:endParaRPr>
          </a:p>
          <a:p>
            <a:pPr marL="355600" marR="4191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  <a:tab pos="1752600" algn="l"/>
              </a:tabLst>
            </a:pPr>
            <a:r>
              <a:rPr sz="1800" dirty="0">
                <a:latin typeface="Arial"/>
                <a:cs typeface="Arial"/>
              </a:rPr>
              <a:t>Il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primo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ciclo	inizia sul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fronte  di salita di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15" baseline="-20833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e corrisponde  all’invio </a:t>
            </a:r>
            <a:r>
              <a:rPr sz="1800" spc="-10" dirty="0">
                <a:latin typeface="Arial"/>
                <a:cs typeface="Arial"/>
              </a:rPr>
              <a:t>dell’indirizzo della  </a:t>
            </a:r>
            <a:r>
              <a:rPr sz="1800" spc="-5" dirty="0">
                <a:latin typeface="Arial"/>
                <a:cs typeface="Arial"/>
              </a:rPr>
              <a:t>locazione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MREQ indica </a:t>
            </a: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richiesta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accesso alla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memoria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RD indica se si vuole leggere  o scrivere</a:t>
            </a:r>
            <a:endParaRPr sz="18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memoria </a:t>
            </a:r>
            <a:r>
              <a:rPr sz="1800" spc="-10" dirty="0">
                <a:latin typeface="Arial"/>
                <a:cs typeface="Arial"/>
              </a:rPr>
              <a:t>risponde  </a:t>
            </a:r>
            <a:r>
              <a:rPr sz="1800" spc="-5" dirty="0">
                <a:latin typeface="Arial"/>
                <a:cs typeface="Arial"/>
              </a:rPr>
              <a:t>asserendo il </a:t>
            </a:r>
            <a:r>
              <a:rPr sz="1800" dirty="0">
                <a:latin typeface="Arial"/>
                <a:cs typeface="Arial"/>
              </a:rPr>
              <a:t>WAIT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indicando  alla CPU di non aspettarla</a:t>
            </a:r>
            <a:endParaRPr sz="1800">
              <a:latin typeface="Arial"/>
              <a:cs typeface="Arial"/>
            </a:endParaRPr>
          </a:p>
          <a:p>
            <a:pPr marL="355600" marR="334010" indent="-342900" algn="just">
              <a:lnSpc>
                <a:spcPct val="100000"/>
              </a:lnSpc>
              <a:spcBef>
                <a:spcPts val="434"/>
              </a:spcBef>
              <a:buChar char="•"/>
              <a:tabLst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All’inizio di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spc="7" baseline="-20833" dirty="0">
                <a:latin typeface="Arial"/>
                <a:cs typeface="Arial"/>
              </a:rPr>
              <a:t>3</a:t>
            </a:r>
            <a:r>
              <a:rPr sz="1800" spc="509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 memoria  nega il </a:t>
            </a:r>
            <a:r>
              <a:rPr sz="1800" spc="-15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dichiarando di  avere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pronta</a:t>
            </a:r>
            <a:endParaRPr sz="1800">
              <a:latin typeface="Arial"/>
              <a:cs typeface="Arial"/>
            </a:endParaRPr>
          </a:p>
          <a:p>
            <a:pPr marL="355600" marR="15748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al </a:t>
            </a:r>
            <a:r>
              <a:rPr sz="1800" dirty="0">
                <a:latin typeface="Arial"/>
                <a:cs typeface="Arial"/>
              </a:rPr>
              <a:t>terzo </a:t>
            </a:r>
            <a:r>
              <a:rPr sz="1800" spc="-5" dirty="0">
                <a:latin typeface="Arial"/>
                <a:cs typeface="Arial"/>
              </a:rPr>
              <a:t>clock i dati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possono  essere</a:t>
            </a:r>
            <a:r>
              <a:rPr sz="1800" dirty="0">
                <a:latin typeface="Arial"/>
                <a:cs typeface="Arial"/>
              </a:rPr>
              <a:t> trasferiti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35" dirty="0"/>
              <a:t> </a:t>
            </a:r>
            <a:r>
              <a:rPr dirty="0"/>
              <a:t>asincrono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57274"/>
            <a:ext cx="6383401" cy="35115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69507" y="1582928"/>
            <a:ext cx="255587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algun Gothic"/>
                <a:cs typeface="Malgun Gothic"/>
              </a:rPr>
              <a:t>No</a:t>
            </a:r>
            <a:r>
              <a:rPr sz="1600" spc="-5" dirty="0">
                <a:latin typeface="Malgun Gothic"/>
                <a:cs typeface="Malgun Gothic"/>
              </a:rPr>
              <a:t> clock</a:t>
            </a:r>
            <a:endParaRPr sz="1600">
              <a:latin typeface="Malgun Gothic"/>
              <a:cs typeface="Malgun Gothic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algun Gothic"/>
                <a:cs typeface="Malgun Gothic"/>
              </a:rPr>
              <a:t>Quando </a:t>
            </a:r>
            <a:r>
              <a:rPr sz="1600" spc="-5" dirty="0">
                <a:latin typeface="Malgun Gothic"/>
                <a:cs typeface="Malgun Gothic"/>
              </a:rPr>
              <a:t>ADDRESS </a:t>
            </a:r>
            <a:r>
              <a:rPr sz="1600" spc="-10" dirty="0">
                <a:latin typeface="Malgun Gothic"/>
                <a:cs typeface="Malgun Gothic"/>
              </a:rPr>
              <a:t>viene  lanciato l’indirizzo si  </a:t>
            </a:r>
            <a:r>
              <a:rPr sz="1600" spc="-15" dirty="0">
                <a:latin typeface="Malgun Gothic"/>
                <a:cs typeface="Malgun Gothic"/>
              </a:rPr>
              <a:t>propaga </a:t>
            </a:r>
            <a:r>
              <a:rPr sz="1600" spc="-5" dirty="0">
                <a:latin typeface="Malgun Gothic"/>
                <a:cs typeface="Malgun Gothic"/>
              </a:rPr>
              <a:t>sul</a:t>
            </a:r>
            <a:r>
              <a:rPr sz="1600" spc="25" dirty="0">
                <a:latin typeface="Malgun Gothic"/>
                <a:cs typeface="Malgun Gothic"/>
              </a:rPr>
              <a:t> </a:t>
            </a:r>
            <a:r>
              <a:rPr sz="1600" spc="-5" dirty="0">
                <a:latin typeface="Malgun Gothic"/>
                <a:cs typeface="Malgun Gothic"/>
              </a:rPr>
              <a:t>bus,</a:t>
            </a:r>
            <a:endParaRPr sz="1600">
              <a:latin typeface="Malgun Gothic"/>
              <a:cs typeface="Malgun Gothic"/>
            </a:endParaRPr>
          </a:p>
          <a:p>
            <a:pPr marL="299085" marR="9334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algun Gothic"/>
                <a:cs typeface="Malgun Gothic"/>
              </a:rPr>
              <a:t>subito dopo viene  inviato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MREQ</a:t>
            </a:r>
            <a:r>
              <a:rPr sz="1600" spc="-5" dirty="0">
                <a:latin typeface="Malgun Gothic"/>
                <a:cs typeface="Malgun Gothic"/>
              </a:rPr>
              <a:t> 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RD</a:t>
            </a:r>
            <a:r>
              <a:rPr sz="1600" spc="-10" dirty="0">
                <a:latin typeface="Malgun Gothic"/>
                <a:cs typeface="Malgun Gothic"/>
              </a:rPr>
              <a:t> ed  </a:t>
            </a:r>
            <a:r>
              <a:rPr sz="1600" spc="-5" dirty="0">
                <a:latin typeface="Malgun Gothic"/>
                <a:cs typeface="Malgun Gothic"/>
              </a:rPr>
              <a:t>è con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MSY</a:t>
            </a:r>
            <a:r>
              <a:rPr sz="1600" spc="-5" dirty="0">
                <a:latin typeface="Malgun Gothic"/>
                <a:cs typeface="Malgun Gothic"/>
              </a:rPr>
              <a:t>N ( </a:t>
            </a:r>
            <a:r>
              <a:rPr sz="1600" spc="-10" dirty="0">
                <a:latin typeface="Malgun Gothic"/>
                <a:cs typeface="Malgun Gothic"/>
              </a:rPr>
              <a:t>master  </a:t>
            </a:r>
            <a:r>
              <a:rPr sz="1600" spc="-5" dirty="0">
                <a:latin typeface="Malgun Gothic"/>
                <a:cs typeface="Malgun Gothic"/>
              </a:rPr>
              <a:t>syncrinism) che si </a:t>
            </a:r>
            <a:r>
              <a:rPr sz="1600" spc="-10" dirty="0">
                <a:latin typeface="Malgun Gothic"/>
                <a:cs typeface="Malgun Gothic"/>
              </a:rPr>
              <a:t>avvia  </a:t>
            </a:r>
            <a:r>
              <a:rPr sz="1600" spc="-20" dirty="0">
                <a:latin typeface="Malgun Gothic"/>
                <a:cs typeface="Malgun Gothic"/>
              </a:rPr>
              <a:t>l’operazione </a:t>
            </a:r>
            <a:r>
              <a:rPr sz="1600" spc="-10" dirty="0">
                <a:latin typeface="Malgun Gothic"/>
                <a:cs typeface="Malgun Gothic"/>
              </a:rPr>
              <a:t>di  </a:t>
            </a:r>
            <a:r>
              <a:rPr sz="1600" spc="-5" dirty="0">
                <a:latin typeface="Malgun Gothic"/>
                <a:cs typeface="Malgun Gothic"/>
              </a:rPr>
              <a:t>trasferimento</a:t>
            </a:r>
            <a:r>
              <a:rPr sz="1600" spc="25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dati</a:t>
            </a:r>
            <a:endParaRPr sz="1600">
              <a:latin typeface="Malgun Gothic"/>
              <a:cs typeface="Malgun Gothic"/>
            </a:endParaRPr>
          </a:p>
          <a:p>
            <a:pPr marL="299085" marR="11811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algun Gothic"/>
                <a:cs typeface="Malgun Gothic"/>
              </a:rPr>
              <a:t>Concluso </a:t>
            </a:r>
            <a:r>
              <a:rPr sz="1600" spc="-10" dirty="0">
                <a:latin typeface="Malgun Gothic"/>
                <a:cs typeface="Malgun Gothic"/>
              </a:rPr>
              <a:t>il  </a:t>
            </a:r>
            <a:r>
              <a:rPr sz="1600" spc="-5" dirty="0">
                <a:latin typeface="Malgun Gothic"/>
                <a:cs typeface="Malgun Gothic"/>
              </a:rPr>
              <a:t>trasferimento con </a:t>
            </a:r>
            <a:r>
              <a:rPr sz="1600" spc="-10" dirty="0">
                <a:latin typeface="Malgun Gothic"/>
                <a:cs typeface="Malgun Gothic"/>
              </a:rPr>
              <a:t>la  </a:t>
            </a:r>
            <a:r>
              <a:rPr sz="1600" spc="-5" dirty="0">
                <a:latin typeface="Malgun Gothic"/>
                <a:cs typeface="Malgun Gothic"/>
              </a:rPr>
              <a:t>risposta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SSYN</a:t>
            </a:r>
            <a:r>
              <a:rPr sz="1600" spc="-5" dirty="0">
                <a:latin typeface="Malgun Gothic"/>
                <a:cs typeface="Malgun Gothic"/>
              </a:rPr>
              <a:t> (slave  sincronism) </a:t>
            </a:r>
            <a:r>
              <a:rPr sz="1600" spc="-10" dirty="0">
                <a:latin typeface="Malgun Gothic"/>
                <a:cs typeface="Malgun Gothic"/>
              </a:rPr>
              <a:t>dello slave,  </a:t>
            </a:r>
            <a:r>
              <a:rPr sz="1600" spc="-5" dirty="0">
                <a:latin typeface="Malgun Gothic"/>
                <a:cs typeface="Malgun Gothic"/>
              </a:rPr>
              <a:t>viene chiusa </a:t>
            </a:r>
            <a:r>
              <a:rPr sz="1600" spc="-10" dirty="0">
                <a:latin typeface="Malgun Gothic"/>
                <a:cs typeface="Malgun Gothic"/>
              </a:rPr>
              <a:t>la  </a:t>
            </a:r>
            <a:r>
              <a:rPr sz="1600" spc="-5" dirty="0">
                <a:latin typeface="Malgun Gothic"/>
                <a:cs typeface="Malgun Gothic"/>
              </a:rPr>
              <a:t>comunicazione</a:t>
            </a:r>
            <a:endParaRPr sz="1600">
              <a:latin typeface="Malgun Gothic"/>
              <a:cs typeface="Malgun Gothic"/>
            </a:endParaRPr>
          </a:p>
          <a:p>
            <a:pPr marL="299085" marR="27432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Malgun Gothic"/>
                <a:cs typeface="Malgun Gothic"/>
              </a:rPr>
              <a:t>Successivamente </a:t>
            </a:r>
            <a:r>
              <a:rPr sz="1600" spc="-5" dirty="0">
                <a:latin typeface="Malgun Gothic"/>
                <a:cs typeface="Malgun Gothic"/>
              </a:rPr>
              <a:t>può  </a:t>
            </a:r>
            <a:r>
              <a:rPr sz="1600" spc="-10" dirty="0">
                <a:latin typeface="Malgun Gothic"/>
                <a:cs typeface="Malgun Gothic"/>
              </a:rPr>
              <a:t>iniziare </a:t>
            </a:r>
            <a:r>
              <a:rPr sz="1600" spc="-5" dirty="0">
                <a:latin typeface="Malgun Gothic"/>
                <a:cs typeface="Malgun Gothic"/>
              </a:rPr>
              <a:t>una </a:t>
            </a:r>
            <a:r>
              <a:rPr sz="1600" spc="-15" dirty="0">
                <a:latin typeface="Malgun Gothic"/>
                <a:cs typeface="Malgun Gothic"/>
              </a:rPr>
              <a:t>nuova  </a:t>
            </a:r>
            <a:r>
              <a:rPr sz="1600" spc="-5" dirty="0">
                <a:latin typeface="Malgun Gothic"/>
                <a:cs typeface="Malgun Gothic"/>
              </a:rPr>
              <a:t>comunicazione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35" dirty="0"/>
              <a:t> </a:t>
            </a:r>
            <a:r>
              <a:rPr dirty="0"/>
              <a:t>arbitraggio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264" y="1723136"/>
            <a:ext cx="8032750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5" dirty="0">
                <a:latin typeface="Arial"/>
                <a:cs typeface="Arial"/>
              </a:rPr>
              <a:t>PROBLEMA: </a:t>
            </a:r>
            <a:r>
              <a:rPr sz="2000" dirty="0">
                <a:latin typeface="Arial"/>
                <a:cs typeface="Arial"/>
              </a:rPr>
              <a:t>Come decidere quale dispositivo può accedere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65" dirty="0">
                <a:latin typeface="Arial"/>
                <a:cs typeface="Arial"/>
              </a:rPr>
              <a:t>Daisy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chaining</a:t>
            </a:r>
            <a:r>
              <a:rPr sz="2000" spc="-8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spc="-5" dirty="0">
                <a:latin typeface="Arial"/>
                <a:cs typeface="Arial"/>
              </a:rPr>
              <a:t>l’arbitro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integrato nel chip della </a:t>
            </a:r>
            <a:r>
              <a:rPr sz="1800" dirty="0">
                <a:latin typeface="Arial"/>
                <a:cs typeface="Arial"/>
              </a:rPr>
              <a:t>cpu </a:t>
            </a:r>
            <a:r>
              <a:rPr sz="1800" spc="-5" dirty="0">
                <a:latin typeface="Arial"/>
                <a:cs typeface="Arial"/>
              </a:rPr>
              <a:t>(quasi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sempre)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marR="39751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tutti i </a:t>
            </a:r>
            <a:r>
              <a:rPr sz="1800" spc="-5" dirty="0">
                <a:latin typeface="Arial"/>
                <a:cs typeface="Arial"/>
              </a:rPr>
              <a:t>dispositivi </a:t>
            </a:r>
            <a:r>
              <a:rPr sz="1800" dirty="0">
                <a:latin typeface="Arial"/>
                <a:cs typeface="Arial"/>
              </a:rPr>
              <a:t>sono </a:t>
            </a:r>
            <a:r>
              <a:rPr sz="1800" spc="-5" dirty="0">
                <a:latin typeface="Arial"/>
                <a:cs typeface="Arial"/>
              </a:rPr>
              <a:t>collegati ad una unica linea </a:t>
            </a:r>
            <a:r>
              <a:rPr sz="1800" spc="-10" dirty="0">
                <a:latin typeface="Arial"/>
                <a:cs typeface="Arial"/>
              </a:rPr>
              <a:t>nell’ordine </a:t>
            </a:r>
            <a:r>
              <a:rPr sz="1800" dirty="0">
                <a:latin typeface="Arial"/>
                <a:cs typeface="Arial"/>
              </a:rPr>
              <a:t>che si  </a:t>
            </a:r>
            <a:r>
              <a:rPr sz="1800" spc="-5" dirty="0">
                <a:latin typeface="Arial"/>
                <a:cs typeface="Arial"/>
              </a:rPr>
              <a:t>desidera dare loro (l’ordine corrisponde alla distanza del dispositivo  dall’arbitro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livello di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priorità)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  <a:tab pos="1308735" algn="l"/>
                <a:tab pos="2440305" algn="l"/>
                <a:tab pos="4804410" algn="l"/>
                <a:tab pos="7080250" algn="l"/>
                <a:tab pos="7219950" algn="l"/>
              </a:tabLst>
            </a:pPr>
            <a:r>
              <a:rPr sz="1800" spc="-5" dirty="0">
                <a:latin typeface="Arial"/>
                <a:cs typeface="Arial"/>
              </a:rPr>
              <a:t>L’arbitro </a:t>
            </a:r>
            <a:r>
              <a:rPr sz="1800" dirty="0">
                <a:latin typeface="Arial"/>
                <a:cs typeface="Arial"/>
              </a:rPr>
              <a:t>vede </a:t>
            </a:r>
            <a:r>
              <a:rPr sz="1800" spc="-5" dirty="0">
                <a:latin typeface="Arial"/>
                <a:cs typeface="Arial"/>
              </a:rPr>
              <a:t>solo </a:t>
            </a:r>
            <a:r>
              <a:rPr sz="1800" dirty="0">
                <a:latin typeface="Arial"/>
                <a:cs typeface="Arial"/>
              </a:rPr>
              <a:t>se c’è </a:t>
            </a:r>
            <a:r>
              <a:rPr sz="1800" spc="-5" dirty="0">
                <a:latin typeface="Arial"/>
                <a:cs typeface="Arial"/>
              </a:rPr>
              <a:t>una richiesta, </a:t>
            </a:r>
            <a:r>
              <a:rPr sz="1800" dirty="0">
                <a:latin typeface="Arial"/>
                <a:cs typeface="Arial"/>
              </a:rPr>
              <a:t>se c’è </a:t>
            </a:r>
            <a:r>
              <a:rPr sz="1800" spc="-5" dirty="0">
                <a:latin typeface="Arial"/>
                <a:cs typeface="Arial"/>
              </a:rPr>
              <a:t>concede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 bus	</a:t>
            </a:r>
            <a:r>
              <a:rPr sz="1800" dirty="0">
                <a:latin typeface="Arial"/>
                <a:cs typeface="Arial"/>
              </a:rPr>
              <a:t>e se </a:t>
            </a:r>
            <a:r>
              <a:rPr sz="1800" spc="-5" dirty="0">
                <a:latin typeface="Arial"/>
                <a:cs typeface="Arial"/>
              </a:rPr>
              <a:t>ne  </a:t>
            </a:r>
            <a:r>
              <a:rPr sz="1800" dirty="0">
                <a:latin typeface="Arial"/>
                <a:cs typeface="Arial"/>
              </a:rPr>
              <a:t>serve </a:t>
            </a:r>
            <a:r>
              <a:rPr sz="1800" spc="-5" dirty="0">
                <a:latin typeface="Arial"/>
                <a:cs typeface="Arial"/>
              </a:rPr>
              <a:t>il dispositivo più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vicino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all’arbitro	lungo 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«festone»,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	è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quello  </a:t>
            </a:r>
            <a:r>
              <a:rPr sz="1800" dirty="0">
                <a:latin typeface="Arial"/>
                <a:cs typeface="Arial"/>
              </a:rPr>
              <a:t>che	</a:t>
            </a:r>
            <a:r>
              <a:rPr sz="1800" spc="-5" dirty="0">
                <a:latin typeface="Arial"/>
                <a:cs typeface="Arial"/>
              </a:rPr>
              <a:t>ha </a:t>
            </a:r>
            <a:r>
              <a:rPr sz="1800" dirty="0">
                <a:latin typeface="Arial"/>
                <a:cs typeface="Arial"/>
              </a:rPr>
              <a:t>fatto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la	richiesta,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non l’ha </a:t>
            </a:r>
            <a:r>
              <a:rPr sz="1800" dirty="0">
                <a:latin typeface="Arial"/>
                <a:cs typeface="Arial"/>
              </a:rPr>
              <a:t>fatta si </a:t>
            </a:r>
            <a:r>
              <a:rPr sz="1800" spc="-5" dirty="0">
                <a:latin typeface="Arial"/>
                <a:cs typeface="Arial"/>
              </a:rPr>
              <a:t>passa oltre al successivo,  la concessione passa lungo </a:t>
            </a:r>
            <a:r>
              <a:rPr sz="1800" dirty="0">
                <a:latin typeface="Arial"/>
                <a:cs typeface="Arial"/>
              </a:rPr>
              <a:t>tutto </a:t>
            </a:r>
            <a:r>
              <a:rPr sz="1800" spc="-5" dirty="0">
                <a:latin typeface="Arial"/>
                <a:cs typeface="Arial"/>
              </a:rPr>
              <a:t>il festone di dispositivo in dispositivo  </a:t>
            </a:r>
            <a:r>
              <a:rPr sz="1800" dirty="0">
                <a:latin typeface="Arial"/>
                <a:cs typeface="Arial"/>
              </a:rPr>
              <a:t>fino </a:t>
            </a:r>
            <a:r>
              <a:rPr sz="1800" spc="-5" dirty="0">
                <a:latin typeface="Arial"/>
                <a:cs typeface="Arial"/>
              </a:rPr>
              <a:t>al dispositivo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ha fatto </a:t>
            </a:r>
            <a:r>
              <a:rPr sz="1800" spc="-10" dirty="0">
                <a:latin typeface="Arial"/>
                <a:cs typeface="Arial"/>
              </a:rPr>
              <a:t>richiesta.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03835">
              <a:lnSpc>
                <a:spcPct val="100000"/>
              </a:lnSpc>
              <a:spcBef>
                <a:spcPts val="5"/>
              </a:spcBef>
              <a:tabLst>
                <a:tab pos="618490" algn="l"/>
                <a:tab pos="1098550" algn="l"/>
                <a:tab pos="2031364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alcuni	sistemi	invece </a:t>
            </a:r>
            <a:r>
              <a:rPr sz="2000" spc="-5" dirty="0">
                <a:latin typeface="Arial"/>
                <a:cs typeface="Arial"/>
              </a:rPr>
              <a:t>di un </a:t>
            </a:r>
            <a:r>
              <a:rPr sz="2000" dirty="0">
                <a:latin typeface="Arial"/>
                <a:cs typeface="Arial"/>
              </a:rPr>
              <a:t>festone si usano anche </a:t>
            </a:r>
            <a:r>
              <a:rPr sz="2000" spc="-5" dirty="0">
                <a:latin typeface="Arial"/>
                <a:cs typeface="Arial"/>
              </a:rPr>
              <a:t>2, </a:t>
            </a:r>
            <a:r>
              <a:rPr sz="2000" dirty="0">
                <a:latin typeface="Arial"/>
                <a:cs typeface="Arial"/>
              </a:rPr>
              <a:t>4 o 8 </a:t>
            </a:r>
            <a:r>
              <a:rPr sz="2000" spc="-5" dirty="0">
                <a:latin typeface="Arial"/>
                <a:cs typeface="Arial"/>
              </a:rPr>
              <a:t>livelli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  così	si </a:t>
            </a:r>
            <a:r>
              <a:rPr sz="2000" spc="-5" dirty="0">
                <a:latin typeface="Arial"/>
                <a:cs typeface="Arial"/>
              </a:rPr>
              <a:t>può </a:t>
            </a:r>
            <a:r>
              <a:rPr sz="2000" dirty="0">
                <a:latin typeface="Arial"/>
                <a:cs typeface="Arial"/>
              </a:rPr>
              <a:t>assegnare una </a:t>
            </a:r>
            <a:r>
              <a:rPr sz="2000" spc="-5" dirty="0">
                <a:latin typeface="Arial"/>
                <a:cs typeface="Arial"/>
              </a:rPr>
              <a:t>priorità in </a:t>
            </a:r>
            <a:r>
              <a:rPr sz="2000" dirty="0">
                <a:latin typeface="Arial"/>
                <a:cs typeface="Arial"/>
              </a:rPr>
              <a:t>base </a:t>
            </a:r>
            <a:r>
              <a:rPr sz="2000" spc="-5" dirty="0">
                <a:latin typeface="Arial"/>
                <a:cs typeface="Arial"/>
              </a:rPr>
              <a:t>alla </a:t>
            </a:r>
            <a:r>
              <a:rPr sz="2000" dirty="0">
                <a:latin typeface="Arial"/>
                <a:cs typeface="Arial"/>
              </a:rPr>
              <a:t>distanza e </a:t>
            </a:r>
            <a:r>
              <a:rPr sz="2000" spc="-5" dirty="0">
                <a:latin typeface="Arial"/>
                <a:cs typeface="Arial"/>
              </a:rPr>
              <a:t>al livello di  priorità del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festone.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35" dirty="0"/>
              <a:t> </a:t>
            </a:r>
            <a:r>
              <a:rPr dirty="0"/>
              <a:t>arbitraggio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112" y="1562100"/>
            <a:ext cx="7291324" cy="49720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BUS:</a:t>
            </a:r>
            <a:r>
              <a:rPr spc="-35" dirty="0"/>
              <a:t> </a:t>
            </a:r>
            <a:r>
              <a:rPr dirty="0"/>
              <a:t>operazioni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1627733"/>
            <a:ext cx="7149465" cy="37522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5" dirty="0">
                <a:latin typeface="Arial"/>
                <a:cs typeface="Arial"/>
              </a:rPr>
              <a:t>SMP </a:t>
            </a:r>
            <a:r>
              <a:rPr sz="2000" b="1" spc="-114" dirty="0">
                <a:latin typeface="Arial"/>
                <a:cs typeface="Arial"/>
              </a:rPr>
              <a:t>– </a:t>
            </a:r>
            <a:r>
              <a:rPr sz="2000" b="1" spc="-85" dirty="0">
                <a:latin typeface="Arial"/>
                <a:cs typeface="Arial"/>
              </a:rPr>
              <a:t>macchine </a:t>
            </a:r>
            <a:r>
              <a:rPr sz="2000" b="1" spc="-80" dirty="0">
                <a:latin typeface="Arial"/>
                <a:cs typeface="Arial"/>
              </a:rPr>
              <a:t>odierne</a:t>
            </a:r>
            <a:r>
              <a:rPr sz="2000" b="1" spc="114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multiprocessore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Cosa accade se </a:t>
            </a:r>
            <a:r>
              <a:rPr sz="2000" spc="-5" dirty="0">
                <a:latin typeface="Arial"/>
                <a:cs typeface="Arial"/>
              </a:rPr>
              <a:t>più dispositivi richiedono l’uso del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bus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contemporaneamente?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Soluzione: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dotare il </a:t>
            </a:r>
            <a:r>
              <a:rPr sz="2000" dirty="0">
                <a:latin typeface="Arial"/>
                <a:cs typeface="Arial"/>
              </a:rPr>
              <a:t>bus di una </a:t>
            </a:r>
            <a:r>
              <a:rPr sz="2000" spc="-5" dirty="0">
                <a:latin typeface="Arial"/>
                <a:cs typeface="Arial"/>
              </a:rPr>
              <a:t>ulteriore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linea: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har char="–"/>
              <a:tabLst>
                <a:tab pos="756285" algn="l"/>
                <a:tab pos="756920" algn="l"/>
                <a:tab pos="1605915" algn="l"/>
              </a:tabLst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 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	può essere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concesso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bus occupato, </a:t>
            </a:r>
            <a:r>
              <a:rPr sz="1800" dirty="0">
                <a:latin typeface="Arial"/>
                <a:cs typeface="Arial"/>
              </a:rPr>
              <a:t>chi fa </a:t>
            </a:r>
            <a:r>
              <a:rPr sz="1800" spc="-5" dirty="0">
                <a:latin typeface="Arial"/>
                <a:cs typeface="Arial"/>
              </a:rPr>
              <a:t>richiesta deve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aspettare.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Ma se </a:t>
            </a:r>
            <a:r>
              <a:rPr sz="1800" spc="-10" dirty="0">
                <a:latin typeface="Arial"/>
                <a:cs typeface="Arial"/>
              </a:rPr>
              <a:t>quando </a:t>
            </a:r>
            <a:r>
              <a:rPr sz="1800" dirty="0">
                <a:latin typeface="Arial"/>
                <a:cs typeface="Arial"/>
              </a:rPr>
              <a:t>è 0 </a:t>
            </a:r>
            <a:r>
              <a:rPr sz="1800" spc="-5" dirty="0">
                <a:latin typeface="Arial"/>
                <a:cs typeface="Arial"/>
              </a:rPr>
              <a:t>sono in due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richiesta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contemporanea????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Soluzione: leggi-modifica-scrivi operazione atomica </a:t>
            </a:r>
            <a:r>
              <a:rPr sz="1800" dirty="0">
                <a:latin typeface="Arial"/>
                <a:cs typeface="Arial"/>
              </a:rPr>
              <a:t>sul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Tipologie </a:t>
            </a:r>
            <a:r>
              <a:rPr dirty="0"/>
              <a:t>di</a:t>
            </a:r>
            <a:r>
              <a:rPr spc="-30" dirty="0"/>
              <a:t> </a:t>
            </a:r>
            <a:r>
              <a:rPr spc="-5" dirty="0"/>
              <a:t>BUS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264" y="1508505"/>
            <a:ext cx="788035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70" dirty="0">
                <a:latin typeface="Arial"/>
                <a:cs typeface="Arial"/>
              </a:rPr>
              <a:t>Universal </a:t>
            </a:r>
            <a:r>
              <a:rPr sz="1800" b="1" spc="-50" dirty="0">
                <a:latin typeface="Arial"/>
                <a:cs typeface="Arial"/>
              </a:rPr>
              <a:t>Serial </a:t>
            </a:r>
            <a:r>
              <a:rPr sz="1800" b="1" spc="-70" dirty="0">
                <a:latin typeface="Arial"/>
                <a:cs typeface="Arial"/>
              </a:rPr>
              <a:t>Bus</a:t>
            </a:r>
            <a:r>
              <a:rPr sz="1800" spc="-70" dirty="0">
                <a:latin typeface="Arial"/>
                <a:cs typeface="Arial"/>
              </a:rPr>
              <a:t>, </a:t>
            </a:r>
            <a:r>
              <a:rPr sz="1800" spc="-5" dirty="0">
                <a:latin typeface="Arial"/>
                <a:cs typeface="Arial"/>
              </a:rPr>
              <a:t>anche noto </a:t>
            </a:r>
            <a:r>
              <a:rPr sz="1800" dirty="0">
                <a:latin typeface="Arial"/>
                <a:cs typeface="Arial"/>
              </a:rPr>
              <a:t>come </a:t>
            </a:r>
            <a:r>
              <a:rPr sz="1800" spc="-5" dirty="0">
                <a:latin typeface="Arial"/>
                <a:cs typeface="Arial"/>
              </a:rPr>
              <a:t>bus “Industrial Serial </a:t>
            </a:r>
            <a:r>
              <a:rPr sz="1800" dirty="0">
                <a:latin typeface="Arial"/>
                <a:cs typeface="Arial"/>
              </a:rPr>
              <a:t>Architecture”  (ISA)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utilizzato per connettere tastiere, mouse, stampanti ecc…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cioè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dispositivi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lenti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5" dirty="0">
                <a:latin typeface="Arial"/>
                <a:cs typeface="Arial"/>
              </a:rPr>
              <a:t>PCI </a:t>
            </a:r>
            <a:r>
              <a:rPr sz="1800" b="1" spc="-55" dirty="0">
                <a:latin typeface="Arial"/>
                <a:cs typeface="Arial"/>
              </a:rPr>
              <a:t>(Peripheral </a:t>
            </a:r>
            <a:r>
              <a:rPr sz="1800" b="1" spc="-80" dirty="0">
                <a:latin typeface="Arial"/>
                <a:cs typeface="Arial"/>
              </a:rPr>
              <a:t>Component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Interconnected).</a:t>
            </a:r>
            <a:endParaRPr sz="1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bus sincrono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relazione </a:t>
            </a:r>
            <a:r>
              <a:rPr sz="1800" dirty="0">
                <a:latin typeface="Arial"/>
                <a:cs typeface="Arial"/>
              </a:rPr>
              <a:t>master </a:t>
            </a:r>
            <a:r>
              <a:rPr sz="1800" spc="-5" dirty="0">
                <a:latin typeface="Arial"/>
                <a:cs typeface="Arial"/>
              </a:rPr>
              <a:t>slave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trasmittente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ricevente,</a:t>
            </a:r>
            <a:endParaRPr sz="1800">
              <a:latin typeface="Arial"/>
              <a:cs typeface="Arial"/>
            </a:endParaRPr>
          </a:p>
          <a:p>
            <a:pPr marL="756285" marR="257175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le stesse 64 linee del bus vengono utilizzate </a:t>
            </a:r>
            <a:r>
              <a:rPr sz="1800" dirty="0">
                <a:latin typeface="Arial"/>
                <a:cs typeface="Arial"/>
              </a:rPr>
              <a:t>sia </a:t>
            </a:r>
            <a:r>
              <a:rPr sz="1800" spc="-5" dirty="0">
                <a:latin typeface="Arial"/>
                <a:cs typeface="Arial"/>
              </a:rPr>
              <a:t>per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indirizzi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per 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dati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il meccanismo del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multiplexing: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nel primo </a:t>
            </a:r>
            <a:r>
              <a:rPr sz="1800" dirty="0">
                <a:latin typeface="Arial"/>
                <a:cs typeface="Arial"/>
              </a:rPr>
              <a:t>ciclo </a:t>
            </a:r>
            <a:r>
              <a:rPr sz="1800" spc="-5" dirty="0">
                <a:latin typeface="Arial"/>
                <a:cs typeface="Arial"/>
              </a:rPr>
              <a:t>viene immesso l’indirizzo </a:t>
            </a:r>
            <a:r>
              <a:rPr sz="1800" dirty="0">
                <a:latin typeface="Arial"/>
                <a:cs typeface="Arial"/>
              </a:rPr>
              <a:t>sul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bus,</a:t>
            </a:r>
            <a:endParaRPr sz="1800">
              <a:latin typeface="Arial"/>
              <a:cs typeface="Arial"/>
            </a:endParaRPr>
          </a:p>
          <a:p>
            <a:pPr marL="1155700" marR="37211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nel secondo viene </a:t>
            </a:r>
            <a:r>
              <a:rPr sz="1800" dirty="0">
                <a:latin typeface="Arial"/>
                <a:cs typeface="Arial"/>
              </a:rPr>
              <a:t>rimosso </a:t>
            </a:r>
            <a:r>
              <a:rPr sz="1800" spc="-5" dirty="0">
                <a:latin typeface="Arial"/>
                <a:cs typeface="Arial"/>
              </a:rPr>
              <a:t>l’indirizzo ed il bus viene invertito in  maniera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lo </a:t>
            </a:r>
            <a:r>
              <a:rPr sz="1800" dirty="0">
                <a:latin typeface="Arial"/>
                <a:cs typeface="Arial"/>
              </a:rPr>
              <a:t>slave </a:t>
            </a:r>
            <a:r>
              <a:rPr sz="1800" spc="-5" dirty="0">
                <a:latin typeface="Arial"/>
                <a:cs typeface="Arial"/>
              </a:rPr>
              <a:t>possa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utilizzarlo,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nel </a:t>
            </a:r>
            <a:r>
              <a:rPr sz="1800" dirty="0">
                <a:latin typeface="Arial"/>
                <a:cs typeface="Arial"/>
              </a:rPr>
              <a:t>terzo si </a:t>
            </a:r>
            <a:r>
              <a:rPr sz="1800" spc="-5" dirty="0">
                <a:latin typeface="Arial"/>
                <a:cs typeface="Arial"/>
              </a:rPr>
              <a:t>generano in output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dati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richiesti.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Tipologie </a:t>
            </a:r>
            <a:r>
              <a:rPr dirty="0"/>
              <a:t>di BUS:</a:t>
            </a:r>
            <a:r>
              <a:rPr spc="-55" dirty="0"/>
              <a:t> </a:t>
            </a:r>
            <a:r>
              <a:rPr spc="-5" dirty="0"/>
              <a:t>PCI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825" y="2276475"/>
            <a:ext cx="5538851" cy="425450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264" y="1497374"/>
            <a:ext cx="8270875" cy="520128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000" dirty="0">
                <a:latin typeface="Arial"/>
                <a:cs typeface="Arial"/>
              </a:rPr>
              <a:t>Il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Bridge </a:t>
            </a:r>
            <a:r>
              <a:rPr sz="2000" dirty="0">
                <a:latin typeface="Arial"/>
                <a:cs typeface="Arial"/>
              </a:rPr>
              <a:t>coordina i dispositivi e le loro diverse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velocità.</a:t>
            </a:r>
            <a:endParaRPr sz="2000">
              <a:latin typeface="Arial"/>
              <a:cs typeface="Arial"/>
            </a:endParaRPr>
          </a:p>
          <a:p>
            <a:pPr marL="5528310" marR="5080" indent="-342900">
              <a:lnSpc>
                <a:spcPct val="100000"/>
              </a:lnSpc>
              <a:spcBef>
                <a:spcPts val="990"/>
              </a:spcBef>
              <a:buChar char="•"/>
              <a:tabLst>
                <a:tab pos="5528310" algn="l"/>
                <a:tab pos="5528945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commutatore </a:t>
            </a:r>
            <a:r>
              <a:rPr sz="1600" spc="-5" dirty="0">
                <a:latin typeface="Arial"/>
                <a:cs typeface="Arial"/>
              </a:rPr>
              <a:t>che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stare  </a:t>
            </a:r>
            <a:r>
              <a:rPr sz="1600" spc="-10" dirty="0">
                <a:latin typeface="Arial"/>
                <a:cs typeface="Arial"/>
              </a:rPr>
              <a:t>nel </a:t>
            </a:r>
            <a:r>
              <a:rPr sz="1600" spc="-5" dirty="0">
                <a:latin typeface="Arial"/>
                <a:cs typeface="Arial"/>
              </a:rPr>
              <a:t>Bridge </a:t>
            </a:r>
            <a:r>
              <a:rPr sz="1600" spc="-10" dirty="0">
                <a:latin typeface="Arial"/>
                <a:cs typeface="Arial"/>
              </a:rPr>
              <a:t>oppure </a:t>
            </a:r>
            <a:r>
              <a:rPr sz="1600" spc="-5" dirty="0">
                <a:latin typeface="Arial"/>
                <a:cs typeface="Arial"/>
              </a:rPr>
              <a:t>nello stesso  chip della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CPU.</a:t>
            </a:r>
            <a:endParaRPr sz="1600">
              <a:latin typeface="Arial"/>
              <a:cs typeface="Arial"/>
            </a:endParaRPr>
          </a:p>
          <a:p>
            <a:pPr marL="5528310" marR="14097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5528310" algn="l"/>
                <a:tab pos="5528945" algn="l"/>
              </a:tabLst>
            </a:pPr>
            <a:r>
              <a:rPr sz="1600" spc="-5" dirty="0">
                <a:latin typeface="Arial"/>
                <a:cs typeface="Arial"/>
              </a:rPr>
              <a:t>Le connessioni consistono </a:t>
            </a:r>
            <a:r>
              <a:rPr sz="1600" spc="-10" dirty="0">
                <a:latin typeface="Arial"/>
                <a:cs typeface="Arial"/>
              </a:rPr>
              <a:t>di  due </a:t>
            </a:r>
            <a:r>
              <a:rPr sz="1600" dirty="0">
                <a:latin typeface="Arial"/>
                <a:cs typeface="Arial"/>
              </a:rPr>
              <a:t>fili, </a:t>
            </a:r>
            <a:r>
              <a:rPr sz="1600" spc="-10" dirty="0">
                <a:latin typeface="Arial"/>
                <a:cs typeface="Arial"/>
              </a:rPr>
              <a:t>uno per </a:t>
            </a:r>
            <a:r>
              <a:rPr sz="1600" spc="-5" dirty="0">
                <a:latin typeface="Arial"/>
                <a:cs typeface="Arial"/>
              </a:rPr>
              <a:t>la massa e  l’altro su cui viaggiano i  segnali.</a:t>
            </a:r>
            <a:endParaRPr sz="1600">
              <a:latin typeface="Arial"/>
              <a:cs typeface="Arial"/>
            </a:endParaRPr>
          </a:p>
          <a:p>
            <a:pPr marL="5528310" marR="1333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5528310" algn="l"/>
                <a:tab pos="5528945" algn="l"/>
              </a:tabLst>
            </a:pPr>
            <a:r>
              <a:rPr sz="1600" spc="-5" dirty="0">
                <a:latin typeface="Arial"/>
                <a:cs typeface="Arial"/>
              </a:rPr>
              <a:t>La connessione è </a:t>
            </a:r>
            <a:r>
              <a:rPr sz="1600" spc="-10" dirty="0">
                <a:latin typeface="Arial"/>
                <a:cs typeface="Arial"/>
              </a:rPr>
              <a:t>punto </a:t>
            </a:r>
            <a:r>
              <a:rPr sz="1600" spc="-5" dirty="0">
                <a:latin typeface="Arial"/>
                <a:cs typeface="Arial"/>
              </a:rPr>
              <a:t>punto  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seriale.</a:t>
            </a:r>
            <a:endParaRPr sz="1600">
              <a:latin typeface="Arial"/>
              <a:cs typeface="Arial"/>
            </a:endParaRPr>
          </a:p>
          <a:p>
            <a:pPr marL="5528310" marR="33401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5528310" algn="l"/>
                <a:tab pos="5528945" algn="l"/>
              </a:tabLst>
            </a:pPr>
            <a:r>
              <a:rPr sz="1600" spc="-5" dirty="0">
                <a:latin typeface="Arial"/>
                <a:cs typeface="Arial"/>
              </a:rPr>
              <a:t>Possibilità di </a:t>
            </a:r>
            <a:r>
              <a:rPr sz="1600" spc="-10" dirty="0">
                <a:latin typeface="Arial"/>
                <a:cs typeface="Arial"/>
              </a:rPr>
              <a:t>inserimento </a:t>
            </a:r>
            <a:r>
              <a:rPr sz="1600" spc="-5" dirty="0">
                <a:latin typeface="Arial"/>
                <a:cs typeface="Arial"/>
              </a:rPr>
              <a:t>e  soppressione a caldo </a:t>
            </a:r>
            <a:r>
              <a:rPr sz="1600" spc="-10" dirty="0">
                <a:latin typeface="Arial"/>
                <a:cs typeface="Arial"/>
              </a:rPr>
              <a:t>dei  </a:t>
            </a:r>
            <a:r>
              <a:rPr sz="1600" spc="-5" dirty="0">
                <a:latin typeface="Arial"/>
                <a:cs typeface="Arial"/>
              </a:rPr>
              <a:t>dispositivi.</a:t>
            </a:r>
            <a:endParaRPr sz="1600">
              <a:latin typeface="Arial"/>
              <a:cs typeface="Arial"/>
            </a:endParaRPr>
          </a:p>
          <a:p>
            <a:pPr marL="552831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5528310" algn="l"/>
                <a:tab pos="5528945" algn="l"/>
              </a:tabLst>
            </a:pP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commutatori </a:t>
            </a:r>
            <a:r>
              <a:rPr sz="1600" spc="-5" dirty="0">
                <a:latin typeface="Arial"/>
                <a:cs typeface="Arial"/>
              </a:rPr>
              <a:t>sono piccoli  dispositivi </a:t>
            </a:r>
            <a:r>
              <a:rPr sz="1600" spc="-10" dirty="0">
                <a:latin typeface="Arial"/>
                <a:cs typeface="Arial"/>
              </a:rPr>
              <a:t>viene </a:t>
            </a:r>
            <a:r>
              <a:rPr sz="1600" spc="-5" dirty="0">
                <a:latin typeface="Arial"/>
                <a:cs typeface="Arial"/>
              </a:rPr>
              <a:t>favorita la  migliore </a:t>
            </a:r>
            <a:r>
              <a:rPr sz="1600" spc="-10" dirty="0">
                <a:latin typeface="Arial"/>
                <a:cs typeface="Arial"/>
              </a:rPr>
              <a:t>integrazione </a:t>
            </a:r>
            <a:r>
              <a:rPr sz="1600" spc="-5" dirty="0">
                <a:latin typeface="Arial"/>
                <a:cs typeface="Arial"/>
              </a:rPr>
              <a:t>e l’uso in  computer di più piccole  dimensioni ( smart phone,  tablet,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embedded).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Tipologie </a:t>
            </a:r>
            <a:r>
              <a:rPr dirty="0"/>
              <a:t>di BUS:</a:t>
            </a:r>
            <a:r>
              <a:rPr spc="-55" dirty="0"/>
              <a:t> </a:t>
            </a:r>
            <a:r>
              <a:rPr spc="-5" dirty="0"/>
              <a:t>USB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583182"/>
            <a:ext cx="7036434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UNIVERSAL </a:t>
            </a:r>
            <a:r>
              <a:rPr sz="1800" dirty="0">
                <a:latin typeface="Arial"/>
                <a:cs typeface="Arial"/>
              </a:rPr>
              <a:t>SERIAL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sistema USB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composto da un 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Hub 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principale </a:t>
            </a:r>
            <a:r>
              <a:rPr sz="1800" spc="-5" dirty="0">
                <a:latin typeface="Arial"/>
                <a:cs typeface="Arial"/>
              </a:rPr>
              <a:t>che 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collega: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al bus del</a:t>
            </a:r>
            <a:r>
              <a:rPr sz="1800" dirty="0">
                <a:latin typeface="Arial"/>
                <a:cs typeface="Arial"/>
              </a:rPr>
              <a:t> sistema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ai </a:t>
            </a:r>
            <a:r>
              <a:rPr sz="1800" dirty="0">
                <a:latin typeface="Arial"/>
                <a:cs typeface="Arial"/>
              </a:rPr>
              <a:t>cavi </a:t>
            </a:r>
            <a:r>
              <a:rPr sz="1800" spc="-5" dirty="0">
                <a:latin typeface="Arial"/>
                <a:cs typeface="Arial"/>
              </a:rPr>
              <a:t>dei dispositivi </a:t>
            </a:r>
            <a:r>
              <a:rPr sz="1800" spc="-10" dirty="0">
                <a:latin typeface="Arial"/>
                <a:cs typeface="Arial"/>
              </a:rPr>
              <a:t>organizzati </a:t>
            </a:r>
            <a:r>
              <a:rPr sz="1800" spc="-5" dirty="0">
                <a:latin typeface="Arial"/>
                <a:cs typeface="Arial"/>
              </a:rPr>
              <a:t>ad albero per dare la possiblità di  connessioni multiple. La radice </a:t>
            </a:r>
            <a:r>
              <a:rPr sz="1800" spc="-10" dirty="0">
                <a:latin typeface="Arial"/>
                <a:cs typeface="Arial"/>
              </a:rPr>
              <a:t>dell’albero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10" dirty="0">
                <a:latin typeface="Arial"/>
                <a:cs typeface="Arial"/>
              </a:rPr>
              <a:t>nell’hub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principale.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Il cavo </a:t>
            </a:r>
            <a:r>
              <a:rPr sz="1800" spc="-5" dirty="0">
                <a:latin typeface="Arial"/>
                <a:cs typeface="Arial"/>
              </a:rPr>
              <a:t>di </a:t>
            </a:r>
            <a:r>
              <a:rPr sz="1800" spc="-10" dirty="0">
                <a:latin typeface="Arial"/>
                <a:cs typeface="Arial"/>
              </a:rPr>
              <a:t>connessione </a:t>
            </a:r>
            <a:r>
              <a:rPr sz="1800" spc="-5" dirty="0">
                <a:latin typeface="Arial"/>
                <a:cs typeface="Arial"/>
              </a:rPr>
              <a:t>consiste di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fili: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per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dati,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per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GND,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per la tensione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5V.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532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0737" y="1939925"/>
            <a:ext cx="7046849" cy="320992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Proprietà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Tipologie </a:t>
            </a:r>
            <a:r>
              <a:rPr dirty="0"/>
              <a:t>di BUS:</a:t>
            </a:r>
            <a:r>
              <a:rPr spc="-55" dirty="0"/>
              <a:t> </a:t>
            </a:r>
            <a:r>
              <a:rPr spc="-5" dirty="0"/>
              <a:t>USB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583182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Invio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3876" y="1700148"/>
            <a:ext cx="5527675" cy="27749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789" y="4606544"/>
            <a:ext cx="78606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tipi di </a:t>
            </a:r>
            <a:r>
              <a:rPr sz="180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1800" b="1" spc="-100" dirty="0">
                <a:latin typeface="Arial"/>
                <a:cs typeface="Arial"/>
              </a:rPr>
              <a:t>controllo </a:t>
            </a:r>
            <a:r>
              <a:rPr sz="1800" spc="-5" dirty="0">
                <a:latin typeface="Arial"/>
                <a:cs typeface="Arial"/>
              </a:rPr>
              <a:t>utilizzati per configurare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dispositivi, </a:t>
            </a:r>
            <a:r>
              <a:rPr sz="1800" spc="-10" dirty="0">
                <a:latin typeface="Arial"/>
                <a:cs typeface="Arial"/>
              </a:rPr>
              <a:t>assegnare </a:t>
            </a:r>
            <a:r>
              <a:rPr sz="1800" spc="-5" dirty="0">
                <a:latin typeface="Arial"/>
                <a:cs typeface="Arial"/>
              </a:rPr>
              <a:t>loro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comandi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interrogarli;</a:t>
            </a:r>
            <a:endParaRPr sz="1800">
              <a:latin typeface="Arial"/>
              <a:cs typeface="Arial"/>
            </a:endParaRPr>
          </a:p>
          <a:p>
            <a:pPr marL="469900" marR="245110" indent="-457200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1800" b="1" spc="-85" dirty="0">
                <a:latin typeface="Arial"/>
                <a:cs typeface="Arial"/>
              </a:rPr>
              <a:t>Isocroni </a:t>
            </a:r>
            <a:r>
              <a:rPr sz="1800" spc="-5" dirty="0">
                <a:latin typeface="Arial"/>
                <a:cs typeface="Arial"/>
              </a:rPr>
              <a:t>(microfoni, altoparlanti, ecc.): spediscono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precisi intervalli di  tempo </a:t>
            </a:r>
            <a:r>
              <a:rPr sz="1800" dirty="0">
                <a:latin typeface="Arial"/>
                <a:cs typeface="Arial"/>
              </a:rPr>
              <a:t>ma </a:t>
            </a:r>
            <a:r>
              <a:rPr sz="1800" spc="-5" dirty="0">
                <a:latin typeface="Arial"/>
                <a:cs typeface="Arial"/>
              </a:rPr>
              <a:t>non possono richiedere la trasmissione in </a:t>
            </a:r>
            <a:r>
              <a:rPr sz="1800" dirty="0">
                <a:latin typeface="Arial"/>
                <a:cs typeface="Arial"/>
              </a:rPr>
              <a:t>caso </a:t>
            </a:r>
            <a:r>
              <a:rPr sz="1800" spc="-5" dirty="0">
                <a:latin typeface="Arial"/>
                <a:cs typeface="Arial"/>
              </a:rPr>
              <a:t>di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errore;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1800" b="1" spc="-95" dirty="0">
                <a:latin typeface="Arial"/>
                <a:cs typeface="Arial"/>
              </a:rPr>
              <a:t>Bulck </a:t>
            </a:r>
            <a:r>
              <a:rPr sz="1800" spc="-5" dirty="0">
                <a:latin typeface="Arial"/>
                <a:cs typeface="Arial"/>
              </a:rPr>
              <a:t>usati per la tramissione di </a:t>
            </a:r>
            <a:r>
              <a:rPr sz="1800" spc="-10" dirty="0">
                <a:latin typeface="Arial"/>
                <a:cs typeface="Arial"/>
              </a:rPr>
              <a:t>grandi </a:t>
            </a:r>
            <a:r>
              <a:rPr sz="1800" spc="-5" dirty="0">
                <a:latin typeface="Arial"/>
                <a:cs typeface="Arial"/>
              </a:rPr>
              <a:t>volumi di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dati;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1800" b="1" spc="-80" dirty="0">
                <a:latin typeface="Arial"/>
                <a:cs typeface="Arial"/>
              </a:rPr>
              <a:t>Interrupt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3037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BUS: </a:t>
            </a:r>
            <a:r>
              <a:rPr dirty="0"/>
              <a:t>operazioni e</a:t>
            </a:r>
            <a:r>
              <a:rPr spc="-70" dirty="0"/>
              <a:t> </a:t>
            </a:r>
            <a:r>
              <a:rPr dirty="0"/>
              <a:t>interrupt  </a:t>
            </a:r>
            <a:r>
              <a:rPr spc="-5" dirty="0"/>
              <a:t>CHIP 8259A</a:t>
            </a:r>
            <a:r>
              <a:rPr spc="-35" dirty="0"/>
              <a:t> </a:t>
            </a:r>
            <a:r>
              <a:rPr dirty="0"/>
              <a:t>Intel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989" y="1437258"/>
            <a:ext cx="6587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Come fa </a:t>
            </a:r>
            <a:r>
              <a:rPr sz="2000" spc="-5" dirty="0">
                <a:latin typeface="Arial"/>
                <a:cs typeface="Arial"/>
              </a:rPr>
              <a:t>un dispositivo ad indicare di </a:t>
            </a:r>
            <a:r>
              <a:rPr sz="2000" dirty="0">
                <a:latin typeface="Arial"/>
                <a:cs typeface="Arial"/>
              </a:rPr>
              <a:t>voler essere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servito?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989" y="1789254"/>
            <a:ext cx="464375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0" dirty="0">
                <a:latin typeface="Arial"/>
                <a:cs typeface="Arial"/>
              </a:rPr>
              <a:t>Interrupt..problemi analoghi </a:t>
            </a:r>
            <a:r>
              <a:rPr sz="2100" i="1" spc="-40" dirty="0">
                <a:latin typeface="Arial"/>
                <a:cs typeface="Arial"/>
              </a:rPr>
              <a:t>ai</a:t>
            </a:r>
            <a:r>
              <a:rPr sz="2100" i="1" spc="-25" dirty="0">
                <a:latin typeface="Arial"/>
                <a:cs typeface="Arial"/>
              </a:rPr>
              <a:t> </a:t>
            </a:r>
            <a:r>
              <a:rPr sz="2100" i="1" spc="-50" dirty="0">
                <a:latin typeface="Arial"/>
                <a:cs typeface="Arial"/>
              </a:rPr>
              <a:t>precedenti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050" y="3114675"/>
            <a:ext cx="5649976" cy="319405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5782" y="1792692"/>
            <a:ext cx="3102610" cy="4672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0" indent="-177800">
              <a:lnSpc>
                <a:spcPts val="1950"/>
              </a:lnSpc>
              <a:spcBef>
                <a:spcPts val="130"/>
              </a:spcBef>
              <a:buAutoNum type="arabicPeriod"/>
              <a:tabLst>
                <a:tab pos="191135" algn="l"/>
              </a:tabLst>
            </a:pPr>
            <a:r>
              <a:rPr sz="1650" i="1" spc="-30" dirty="0">
                <a:latin typeface="Malgun Gothic"/>
                <a:cs typeface="Malgun Gothic"/>
              </a:rPr>
              <a:t>IRx (interrupt </a:t>
            </a:r>
            <a:r>
              <a:rPr sz="1650" i="1" spc="-40" dirty="0">
                <a:latin typeface="Malgun Gothic"/>
                <a:cs typeface="Malgun Gothic"/>
              </a:rPr>
              <a:t>Requet):</a:t>
            </a:r>
            <a:r>
              <a:rPr sz="1650" i="1" spc="2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richiesta</a:t>
            </a:r>
            <a:endParaRPr sz="1650">
              <a:latin typeface="Malgun Gothic"/>
              <a:cs typeface="Malgun Gothic"/>
            </a:endParaRPr>
          </a:p>
          <a:p>
            <a:pPr marL="190500">
              <a:lnSpc>
                <a:spcPts val="1920"/>
              </a:lnSpc>
            </a:pPr>
            <a:r>
              <a:rPr sz="1650" i="1" spc="-25" dirty="0">
                <a:latin typeface="Malgun Gothic"/>
                <a:cs typeface="Malgun Gothic"/>
              </a:rPr>
              <a:t>di </a:t>
            </a:r>
            <a:r>
              <a:rPr sz="1650" i="1" spc="-30" dirty="0">
                <a:latin typeface="Malgun Gothic"/>
                <a:cs typeface="Malgun Gothic"/>
              </a:rPr>
              <a:t>interrupt </a:t>
            </a:r>
            <a:r>
              <a:rPr sz="1650" i="1" spc="-35" dirty="0">
                <a:latin typeface="Malgun Gothic"/>
                <a:cs typeface="Malgun Gothic"/>
              </a:rPr>
              <a:t>da un</a:t>
            </a:r>
            <a:r>
              <a:rPr sz="1650" i="1" spc="2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dispositivo</a:t>
            </a:r>
            <a:endParaRPr sz="1650">
              <a:latin typeface="Malgun Gothic"/>
              <a:cs typeface="Malgun Gothic"/>
            </a:endParaRPr>
          </a:p>
          <a:p>
            <a:pPr marL="190500" marR="74930" indent="-177800">
              <a:lnSpc>
                <a:spcPts val="1920"/>
              </a:lnSpc>
              <a:spcBef>
                <a:spcPts val="85"/>
              </a:spcBef>
              <a:buAutoNum type="arabicPeriod" startAt="2"/>
              <a:tabLst>
                <a:tab pos="191135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chip </a:t>
            </a:r>
            <a:r>
              <a:rPr sz="1650" i="1" spc="-35" dirty="0">
                <a:latin typeface="Malgun Gothic"/>
                <a:cs typeface="Malgun Gothic"/>
              </a:rPr>
              <a:t>8259A </a:t>
            </a:r>
            <a:r>
              <a:rPr sz="1650" i="1" spc="-25" dirty="0">
                <a:latin typeface="Malgun Gothic"/>
                <a:cs typeface="Malgun Gothic"/>
              </a:rPr>
              <a:t>asserisce la </a:t>
            </a:r>
            <a:r>
              <a:rPr sz="1650" i="1" spc="-30" dirty="0">
                <a:latin typeface="Malgun Gothic"/>
                <a:cs typeface="Malgun Gothic"/>
              </a:rPr>
              <a:t>linea  </a:t>
            </a:r>
            <a:r>
              <a:rPr sz="1650" i="1" spc="-35" dirty="0">
                <a:latin typeface="Malgun Gothic"/>
                <a:cs typeface="Malgun Gothic"/>
              </a:rPr>
              <a:t>INT</a:t>
            </a:r>
            <a:r>
              <a:rPr sz="1650" i="1" spc="-20" dirty="0">
                <a:latin typeface="Malgun Gothic"/>
                <a:cs typeface="Malgun Gothic"/>
              </a:rPr>
              <a:t> </a:t>
            </a:r>
            <a:r>
              <a:rPr sz="1650" i="1" spc="-45" dirty="0">
                <a:latin typeface="Malgun Gothic"/>
                <a:cs typeface="Malgun Gothic"/>
              </a:rPr>
              <a:t>(INTerrupt)</a:t>
            </a:r>
            <a:endParaRPr sz="1650">
              <a:latin typeface="Malgun Gothic"/>
              <a:cs typeface="Malgun Gothic"/>
            </a:endParaRPr>
          </a:p>
          <a:p>
            <a:pPr marL="190500" marR="195580" indent="-177800">
              <a:lnSpc>
                <a:spcPts val="1920"/>
              </a:lnSpc>
              <a:buAutoNum type="arabicPeriod" startAt="2"/>
              <a:tabLst>
                <a:tab pos="191135" algn="l"/>
                <a:tab pos="1762125" algn="l"/>
              </a:tabLst>
            </a:pPr>
            <a:r>
              <a:rPr sz="1650" i="1" spc="-40" dirty="0">
                <a:latin typeface="Malgun Gothic"/>
                <a:cs typeface="Malgun Gothic"/>
              </a:rPr>
              <a:t>Quando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la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40" dirty="0">
                <a:latin typeface="Malgun Gothic"/>
                <a:cs typeface="Malgun Gothic"/>
              </a:rPr>
              <a:t>CPU	</a:t>
            </a:r>
            <a:r>
              <a:rPr sz="1650" i="1" spc="-35" dirty="0">
                <a:latin typeface="Malgun Gothic"/>
                <a:cs typeface="Malgun Gothic"/>
              </a:rPr>
              <a:t>può </a:t>
            </a:r>
            <a:r>
              <a:rPr sz="1650" i="1" spc="-30" dirty="0">
                <a:latin typeface="Malgun Gothic"/>
                <a:cs typeface="Malgun Gothic"/>
              </a:rPr>
              <a:t>gestire  l’interupt </a:t>
            </a:r>
            <a:r>
              <a:rPr sz="1650" i="1" spc="-15" dirty="0">
                <a:latin typeface="Malgun Gothic"/>
                <a:cs typeface="Malgun Gothic"/>
              </a:rPr>
              <a:t>, </a:t>
            </a:r>
            <a:r>
              <a:rPr sz="1650" i="1" spc="-25" dirty="0">
                <a:latin typeface="Malgun Gothic"/>
                <a:cs typeface="Malgun Gothic"/>
              </a:rPr>
              <a:t>asserisce </a:t>
            </a:r>
            <a:r>
              <a:rPr sz="1650" i="1" spc="-35" dirty="0">
                <a:latin typeface="Malgun Gothic"/>
                <a:cs typeface="Malgun Gothic"/>
              </a:rPr>
              <a:t>INT </a:t>
            </a:r>
            <a:r>
              <a:rPr sz="1650" i="1" spc="-110" dirty="0">
                <a:latin typeface="Malgun Gothic"/>
                <a:cs typeface="Malgun Gothic"/>
              </a:rPr>
              <a:t>A’  </a:t>
            </a:r>
            <a:r>
              <a:rPr sz="1650" i="1" spc="-45" dirty="0">
                <a:latin typeface="Malgun Gothic"/>
                <a:cs typeface="Malgun Gothic"/>
              </a:rPr>
              <a:t>(INTerrupt </a:t>
            </a:r>
            <a:r>
              <a:rPr sz="1650" i="1" spc="-35" dirty="0">
                <a:latin typeface="Malgun Gothic"/>
                <a:cs typeface="Malgun Gothic"/>
              </a:rPr>
              <a:t>Aknowledgement),</a:t>
            </a:r>
            <a:endParaRPr sz="1650">
              <a:latin typeface="Malgun Gothic"/>
              <a:cs typeface="Malgun Gothic"/>
            </a:endParaRPr>
          </a:p>
          <a:p>
            <a:pPr marL="190500" marR="180975" indent="-177800">
              <a:lnSpc>
                <a:spcPts val="1920"/>
              </a:lnSpc>
              <a:buAutoNum type="arabicPeriod" startAt="2"/>
              <a:tabLst>
                <a:tab pos="191135" algn="l"/>
              </a:tabLst>
            </a:pPr>
            <a:r>
              <a:rPr sz="1650" i="1" spc="-20" dirty="0">
                <a:latin typeface="Malgun Gothic"/>
                <a:cs typeface="Malgun Gothic"/>
              </a:rPr>
              <a:t>Il </a:t>
            </a:r>
            <a:r>
              <a:rPr sz="1650" i="1" spc="-30" dirty="0">
                <a:latin typeface="Malgun Gothic"/>
                <a:cs typeface="Malgun Gothic"/>
              </a:rPr>
              <a:t>chip </a:t>
            </a:r>
            <a:r>
              <a:rPr sz="1650" i="1" spc="-35" dirty="0">
                <a:latin typeface="Malgun Gothic"/>
                <a:cs typeface="Malgun Gothic"/>
              </a:rPr>
              <a:t>8259A </a:t>
            </a:r>
            <a:r>
              <a:rPr sz="1650" i="1" spc="-25" dirty="0">
                <a:latin typeface="Malgun Gothic"/>
                <a:cs typeface="Malgun Gothic"/>
              </a:rPr>
              <a:t>specifica l’input  </a:t>
            </a:r>
            <a:r>
              <a:rPr sz="1650" i="1" spc="-30" dirty="0">
                <a:latin typeface="Malgun Gothic"/>
                <a:cs typeface="Malgun Gothic"/>
              </a:rPr>
              <a:t>che ha </a:t>
            </a:r>
            <a:r>
              <a:rPr sz="1650" i="1" spc="-35" dirty="0">
                <a:latin typeface="Malgun Gothic"/>
                <a:cs typeface="Malgun Gothic"/>
              </a:rPr>
              <a:t>generato</a:t>
            </a:r>
            <a:r>
              <a:rPr sz="1650" i="1" spc="4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l’interrupt,</a:t>
            </a:r>
            <a:endParaRPr sz="1650">
              <a:latin typeface="Malgun Gothic"/>
              <a:cs typeface="Malgun Gothic"/>
            </a:endParaRPr>
          </a:p>
          <a:p>
            <a:pPr marL="190500" marR="25400" indent="-177800">
              <a:lnSpc>
                <a:spcPts val="1920"/>
              </a:lnSpc>
              <a:buAutoNum type="arabicPeriod" startAt="2"/>
              <a:tabLst>
                <a:tab pos="191135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La </a:t>
            </a:r>
            <a:r>
              <a:rPr sz="1650" i="1" spc="-35" dirty="0">
                <a:latin typeface="Malgun Gothic"/>
                <a:cs typeface="Malgun Gothic"/>
              </a:rPr>
              <a:t>CPU </a:t>
            </a:r>
            <a:r>
              <a:rPr sz="1650" i="1" spc="-30" dirty="0">
                <a:latin typeface="Malgun Gothic"/>
                <a:cs typeface="Malgun Gothic"/>
              </a:rPr>
              <a:t>usa </a:t>
            </a:r>
            <a:r>
              <a:rPr sz="1650" i="1" spc="-35" dirty="0">
                <a:latin typeface="Malgun Gothic"/>
                <a:cs typeface="Malgun Gothic"/>
              </a:rPr>
              <a:t>quel </a:t>
            </a:r>
            <a:r>
              <a:rPr sz="1650" i="1" spc="-40" dirty="0">
                <a:latin typeface="Malgun Gothic"/>
                <a:cs typeface="Malgun Gothic"/>
              </a:rPr>
              <a:t>numero </a:t>
            </a:r>
            <a:r>
              <a:rPr sz="1650" i="1" spc="-35" dirty="0">
                <a:latin typeface="Malgun Gothic"/>
                <a:cs typeface="Malgun Gothic"/>
              </a:rPr>
              <a:t>come  vettore </a:t>
            </a:r>
            <a:r>
              <a:rPr sz="1650" i="1" spc="-30" dirty="0">
                <a:latin typeface="Malgun Gothic"/>
                <a:cs typeface="Malgun Gothic"/>
              </a:rPr>
              <a:t>di interrupt </a:t>
            </a:r>
            <a:r>
              <a:rPr sz="1650" i="1" spc="-25" dirty="0">
                <a:latin typeface="Malgun Gothic"/>
                <a:cs typeface="Malgun Gothic"/>
              </a:rPr>
              <a:t>in </a:t>
            </a:r>
            <a:r>
              <a:rPr sz="1650" i="1" spc="-40" dirty="0">
                <a:latin typeface="Malgun Gothic"/>
                <a:cs typeface="Malgun Gothic"/>
              </a:rPr>
              <a:t>una  </a:t>
            </a:r>
            <a:r>
              <a:rPr sz="1650" i="1" spc="-25" dirty="0">
                <a:latin typeface="Malgun Gothic"/>
                <a:cs typeface="Malgun Gothic"/>
              </a:rPr>
              <a:t>tabella </a:t>
            </a:r>
            <a:r>
              <a:rPr sz="1650" i="1" spc="-30" dirty="0">
                <a:latin typeface="Malgun Gothic"/>
                <a:cs typeface="Malgun Gothic"/>
              </a:rPr>
              <a:t>che seleziona</a:t>
            </a:r>
            <a:r>
              <a:rPr sz="1650" i="1" spc="7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la</a:t>
            </a:r>
            <a:endParaRPr sz="1650">
              <a:latin typeface="Malgun Gothic"/>
              <a:cs typeface="Malgun Gothic"/>
            </a:endParaRPr>
          </a:p>
          <a:p>
            <a:pPr marL="190500">
              <a:lnSpc>
                <a:spcPts val="1839"/>
              </a:lnSpc>
            </a:pPr>
            <a:r>
              <a:rPr sz="1650" i="1" spc="-35" dirty="0">
                <a:latin typeface="Malgun Gothic"/>
                <a:cs typeface="Malgun Gothic"/>
              </a:rPr>
              <a:t>procedura.</a:t>
            </a:r>
            <a:endParaRPr sz="1650">
              <a:latin typeface="Malgun Gothic"/>
              <a:cs typeface="Malgun Gothic"/>
            </a:endParaRPr>
          </a:p>
          <a:p>
            <a:pPr marL="190500" marR="5080" indent="-177800">
              <a:lnSpc>
                <a:spcPct val="97000"/>
              </a:lnSpc>
              <a:spcBef>
                <a:spcPts val="30"/>
              </a:spcBef>
              <a:buAutoNum type="arabicPeriod" startAt="6"/>
              <a:tabLst>
                <a:tab pos="191135" algn="l"/>
                <a:tab pos="2851785" algn="l"/>
              </a:tabLst>
            </a:pPr>
            <a:r>
              <a:rPr sz="1650" i="1" spc="-30" dirty="0">
                <a:latin typeface="Malgun Gothic"/>
                <a:cs typeface="Malgun Gothic"/>
              </a:rPr>
              <a:t>La </a:t>
            </a:r>
            <a:r>
              <a:rPr sz="1650" i="1" spc="-35" dirty="0">
                <a:latin typeface="Malgun Gothic"/>
                <a:cs typeface="Malgun Gothic"/>
              </a:rPr>
              <a:t>CPU può leggere o </a:t>
            </a:r>
            <a:r>
              <a:rPr sz="1650" i="1" spc="-30" dirty="0">
                <a:latin typeface="Malgun Gothic"/>
                <a:cs typeface="Malgun Gothic"/>
              </a:rPr>
              <a:t>scrivere  nei registri del chip </a:t>
            </a:r>
            <a:r>
              <a:rPr sz="1650" i="1" spc="-35" dirty="0">
                <a:latin typeface="Malgun Gothic"/>
                <a:cs typeface="Malgun Gothic"/>
              </a:rPr>
              <a:t>8259A  </a:t>
            </a:r>
            <a:r>
              <a:rPr sz="1650" i="1" spc="-30" dirty="0">
                <a:latin typeface="Malgun Gothic"/>
                <a:cs typeface="Malgun Gothic"/>
              </a:rPr>
              <a:t>utilizzando </a:t>
            </a:r>
            <a:r>
              <a:rPr sz="1650" i="1" spc="-15" dirty="0">
                <a:latin typeface="Malgun Gothic"/>
                <a:cs typeface="Malgun Gothic"/>
              </a:rPr>
              <a:t>i </a:t>
            </a:r>
            <a:r>
              <a:rPr sz="1650" i="1" spc="-20" dirty="0">
                <a:latin typeface="Malgun Gothic"/>
                <a:cs typeface="Malgun Gothic"/>
              </a:rPr>
              <a:t>cicli </a:t>
            </a:r>
            <a:r>
              <a:rPr sz="1650" i="1" spc="-30" dirty="0">
                <a:latin typeface="Malgun Gothic"/>
                <a:cs typeface="Malgun Gothic"/>
              </a:rPr>
              <a:t>di bus </a:t>
            </a:r>
            <a:r>
              <a:rPr sz="1650" i="1" spc="-35" dirty="0">
                <a:latin typeface="Malgun Gothic"/>
                <a:cs typeface="Malgun Gothic"/>
              </a:rPr>
              <a:t>ed </a:t>
            </a:r>
            <a:r>
              <a:rPr sz="1650" i="1" spc="-15" dirty="0">
                <a:latin typeface="Malgun Gothic"/>
                <a:cs typeface="Malgun Gothic"/>
              </a:rPr>
              <a:t>i  </a:t>
            </a:r>
            <a:r>
              <a:rPr sz="1650" i="1" spc="-25" dirty="0">
                <a:latin typeface="Malgun Gothic"/>
                <a:cs typeface="Malgun Gothic"/>
              </a:rPr>
              <a:t>pi</a:t>
            </a:r>
            <a:r>
              <a:rPr sz="1650" i="1" spc="-30" dirty="0">
                <a:latin typeface="Malgun Gothic"/>
                <a:cs typeface="Malgun Gothic"/>
              </a:rPr>
              <a:t>n</a:t>
            </a:r>
            <a:r>
              <a:rPr sz="1650" i="1" spc="-15" dirty="0">
                <a:latin typeface="Malgun Gothic"/>
                <a:cs typeface="Malgun Gothic"/>
              </a:rPr>
              <a:t>:</a:t>
            </a:r>
            <a:r>
              <a:rPr sz="1650" i="1" spc="-10" dirty="0">
                <a:latin typeface="Malgun Gothic"/>
                <a:cs typeface="Malgun Gothic"/>
              </a:rPr>
              <a:t> </a:t>
            </a:r>
            <a:r>
              <a:rPr sz="1650" i="1" u="sng" spc="-4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RD</a:t>
            </a:r>
            <a:r>
              <a:rPr sz="1650" i="1" spc="-10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(</a:t>
            </a:r>
            <a:r>
              <a:rPr sz="1650" i="1" spc="-85" dirty="0">
                <a:latin typeface="Malgun Gothic"/>
                <a:cs typeface="Malgun Gothic"/>
              </a:rPr>
              <a:t>R</a:t>
            </a:r>
            <a:r>
              <a:rPr sz="1650" i="1" spc="-35" dirty="0">
                <a:latin typeface="Malgun Gothic"/>
                <a:cs typeface="Malgun Gothic"/>
              </a:rPr>
              <a:t>ea</a:t>
            </a:r>
            <a:r>
              <a:rPr sz="1650" i="1" spc="-50" dirty="0">
                <a:latin typeface="Malgun Gothic"/>
                <a:cs typeface="Malgun Gothic"/>
              </a:rPr>
              <a:t>D</a:t>
            </a:r>
            <a:r>
              <a:rPr sz="1650" i="1" spc="-15" dirty="0">
                <a:latin typeface="Malgun Gothic"/>
                <a:cs typeface="Malgun Gothic"/>
              </a:rPr>
              <a:t>),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WR</a:t>
            </a:r>
            <a:r>
              <a:rPr sz="1650" i="1" spc="-2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(Write)</a:t>
            </a:r>
            <a:r>
              <a:rPr sz="1650" i="1" spc="-15" dirty="0">
                <a:latin typeface="Malgun Gothic"/>
                <a:cs typeface="Malgun Gothic"/>
              </a:rPr>
              <a:t>,</a:t>
            </a:r>
            <a:r>
              <a:rPr sz="1650" i="1" dirty="0">
                <a:latin typeface="Malgun Gothic"/>
                <a:cs typeface="Malgun Gothic"/>
              </a:rPr>
              <a:t>	</a:t>
            </a:r>
            <a:r>
              <a:rPr sz="1650" i="1" u="sng" spc="-4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CS </a:t>
            </a:r>
            <a:r>
              <a:rPr sz="1650" i="1" spc="-30" dirty="0">
                <a:latin typeface="Malgun Gothic"/>
                <a:cs typeface="Malgun Gothic"/>
              </a:rPr>
              <a:t> </a:t>
            </a:r>
            <a:r>
              <a:rPr sz="1650" i="1" spc="-20" dirty="0">
                <a:latin typeface="Malgun Gothic"/>
                <a:cs typeface="Malgun Gothic"/>
              </a:rPr>
              <a:t> ( </a:t>
            </a:r>
            <a:r>
              <a:rPr sz="1650" i="1" spc="-30" dirty="0">
                <a:latin typeface="Malgun Gothic"/>
                <a:cs typeface="Malgun Gothic"/>
              </a:rPr>
              <a:t>ChipSelect) e </a:t>
            </a:r>
            <a:r>
              <a:rPr sz="1650" i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AO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(Anable  Output).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989" y="1578305"/>
            <a:ext cx="875220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latin typeface="Arial"/>
                <a:cs typeface="Arial"/>
              </a:rPr>
              <a:t>Intel </a:t>
            </a:r>
            <a:r>
              <a:rPr sz="2000" b="1" spc="-55" dirty="0">
                <a:latin typeface="Arial"/>
                <a:cs typeface="Arial"/>
              </a:rPr>
              <a:t>Core </a:t>
            </a:r>
            <a:r>
              <a:rPr sz="2000" b="1" spc="-30" dirty="0">
                <a:latin typeface="Arial"/>
                <a:cs typeface="Arial"/>
              </a:rPr>
              <a:t>i7… </a:t>
            </a:r>
            <a:r>
              <a:rPr sz="2000" b="1" spc="-105" dirty="0">
                <a:latin typeface="Arial"/>
                <a:cs typeface="Arial"/>
              </a:rPr>
              <a:t>un po’ </a:t>
            </a:r>
            <a:r>
              <a:rPr sz="2000" b="1" spc="-110" dirty="0">
                <a:latin typeface="Arial"/>
                <a:cs typeface="Arial"/>
              </a:rPr>
              <a:t>di</a:t>
            </a:r>
            <a:r>
              <a:rPr sz="2000" b="1" spc="229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numeri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Introdotto nel novembre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2008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4 </a:t>
            </a:r>
            <a:r>
              <a:rPr sz="2000" spc="-5" dirty="0">
                <a:latin typeface="Arial"/>
                <a:cs typeface="Arial"/>
              </a:rPr>
              <a:t>processori, </a:t>
            </a:r>
            <a:r>
              <a:rPr sz="2000" dirty="0">
                <a:latin typeface="Arial"/>
                <a:cs typeface="Arial"/>
              </a:rPr>
              <a:t>frequenza di </a:t>
            </a:r>
            <a:r>
              <a:rPr sz="2000" spc="-5" dirty="0">
                <a:latin typeface="Arial"/>
                <a:cs typeface="Arial"/>
              </a:rPr>
              <a:t>3,2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GHz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  <a:tab pos="7762875" algn="l"/>
              </a:tabLst>
            </a:pPr>
            <a:r>
              <a:rPr sz="2000" spc="-5" dirty="0">
                <a:latin typeface="Arial"/>
                <a:cs typeface="Arial"/>
              </a:rPr>
              <a:t>44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gnal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28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alimentazio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36</a:t>
            </a:r>
            <a:r>
              <a:rPr sz="2000" dirty="0">
                <a:latin typeface="Arial"/>
                <a:cs typeface="Arial"/>
              </a:rPr>
              <a:t>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6</a:t>
            </a:r>
            <a:r>
              <a:rPr sz="2000" dirty="0">
                <a:latin typeface="Arial"/>
                <a:cs typeface="Arial"/>
              </a:rPr>
              <a:t>2	ri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rv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5" dirty="0">
                <a:latin typeface="Arial"/>
                <a:cs typeface="Arial"/>
              </a:rPr>
              <a:t>per utilizzazi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futuri</a:t>
            </a:r>
            <a:endParaRPr sz="2000">
              <a:latin typeface="Arial"/>
              <a:cs typeface="Arial"/>
            </a:endParaRPr>
          </a:p>
          <a:p>
            <a:pPr marL="355600" marR="120014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  <a:tab pos="8069580" algn="l"/>
              </a:tabLst>
            </a:pPr>
            <a:r>
              <a:rPr sz="2000" spc="-5" dirty="0">
                <a:latin typeface="Arial"/>
                <a:cs typeface="Arial"/>
              </a:rPr>
              <a:t>La prima </a:t>
            </a:r>
            <a:r>
              <a:rPr sz="2000" dirty="0">
                <a:latin typeface="Arial"/>
                <a:cs typeface="Arial"/>
              </a:rPr>
              <a:t>versione che usava </a:t>
            </a:r>
            <a:r>
              <a:rPr sz="2000" spc="-5" dirty="0">
                <a:latin typeface="Arial"/>
                <a:cs typeface="Arial"/>
              </a:rPr>
              <a:t>l’architettura </a:t>
            </a:r>
            <a:r>
              <a:rPr sz="2000" dirty="0">
                <a:latin typeface="Arial"/>
                <a:cs typeface="Arial"/>
              </a:rPr>
              <a:t>“Nahalem” è </a:t>
            </a:r>
            <a:r>
              <a:rPr sz="2000" spc="-5" dirty="0">
                <a:latin typeface="Arial"/>
                <a:cs typeface="Arial"/>
              </a:rPr>
              <a:t>poi </a:t>
            </a:r>
            <a:r>
              <a:rPr sz="2000" dirty="0">
                <a:latin typeface="Arial"/>
                <a:cs typeface="Arial"/>
              </a:rPr>
              <a:t>stata sostituita  </a:t>
            </a:r>
            <a:r>
              <a:rPr sz="2000" spc="-5" dirty="0">
                <a:latin typeface="Arial"/>
                <a:cs typeface="Arial"/>
              </a:rPr>
              <a:t>da una </a:t>
            </a:r>
            <a:r>
              <a:rPr sz="2000" dirty="0">
                <a:latin typeface="Arial"/>
                <a:cs typeface="Arial"/>
              </a:rPr>
              <a:t>nuova versione “Sandy Bridge”: </a:t>
            </a:r>
            <a:r>
              <a:rPr sz="2000" spc="-5" dirty="0">
                <a:latin typeface="Arial"/>
                <a:cs typeface="Arial"/>
              </a:rPr>
              <a:t>contiene </a:t>
            </a:r>
            <a:r>
              <a:rPr sz="2000" dirty="0">
                <a:latin typeface="Arial"/>
                <a:cs typeface="Arial"/>
              </a:rPr>
              <a:t>fino 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5" dirty="0">
                <a:latin typeface="Arial"/>
                <a:cs typeface="Arial"/>
              </a:rPr>
              <a:t> processori	</a:t>
            </a:r>
            <a:r>
              <a:rPr sz="2000" dirty="0">
                <a:latin typeface="Arial"/>
                <a:cs typeface="Arial"/>
              </a:rPr>
              <a:t>con  frequenza </a:t>
            </a:r>
            <a:r>
              <a:rPr sz="2000" spc="-5" dirty="0">
                <a:latin typeface="Arial"/>
                <a:cs typeface="Arial"/>
              </a:rPr>
              <a:t>di 3.5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GHz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6989" y="1578305"/>
            <a:ext cx="8646795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latin typeface="Arial"/>
                <a:cs typeface="Arial"/>
              </a:rPr>
              <a:t>Intel </a:t>
            </a:r>
            <a:r>
              <a:rPr sz="2000" b="1" spc="-55" dirty="0">
                <a:latin typeface="Arial"/>
                <a:cs typeface="Arial"/>
              </a:rPr>
              <a:t>Core </a:t>
            </a:r>
            <a:r>
              <a:rPr sz="2000" b="1" spc="-30" dirty="0">
                <a:latin typeface="Arial"/>
                <a:cs typeface="Arial"/>
              </a:rPr>
              <a:t>i7… </a:t>
            </a:r>
            <a:r>
              <a:rPr sz="2000" b="1" spc="-105" dirty="0">
                <a:latin typeface="Arial"/>
                <a:cs typeface="Arial"/>
              </a:rPr>
              <a:t>un po’ </a:t>
            </a:r>
            <a:r>
              <a:rPr sz="2000" b="1" spc="-110" dirty="0">
                <a:latin typeface="Arial"/>
                <a:cs typeface="Arial"/>
              </a:rPr>
              <a:t>di</a:t>
            </a:r>
            <a:r>
              <a:rPr sz="2000" b="1" spc="229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sostanza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64bit.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standard </a:t>
            </a:r>
            <a:r>
              <a:rPr sz="2000" spc="-5" dirty="0">
                <a:latin typeface="Arial"/>
                <a:cs typeface="Arial"/>
              </a:rPr>
              <a:t>IEEE </a:t>
            </a:r>
            <a:r>
              <a:rPr sz="2000" dirty="0">
                <a:latin typeface="Arial"/>
                <a:cs typeface="Arial"/>
              </a:rPr>
              <a:t>754 </a:t>
            </a:r>
            <a:r>
              <a:rPr sz="2000" spc="-5" dirty="0">
                <a:latin typeface="Arial"/>
                <a:cs typeface="Arial"/>
              </a:rPr>
              <a:t>per implementazione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virgola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numero di </a:t>
            </a:r>
            <a:r>
              <a:rPr sz="2000" dirty="0">
                <a:latin typeface="Arial"/>
                <a:cs typeface="Arial"/>
              </a:rPr>
              <a:t>processori che va </a:t>
            </a:r>
            <a:r>
              <a:rPr sz="2000" spc="-5" dirty="0">
                <a:latin typeface="Arial"/>
                <a:cs typeface="Arial"/>
              </a:rPr>
              <a:t>da </a:t>
            </a:r>
            <a:r>
              <a:rPr sz="2000" dirty="0">
                <a:latin typeface="Arial"/>
                <a:cs typeface="Arial"/>
              </a:rPr>
              <a:t>2 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l’hyperthrading (cioè </a:t>
            </a:r>
            <a:r>
              <a:rPr sz="2000" spc="-5" dirty="0">
                <a:latin typeface="Arial"/>
                <a:cs typeface="Arial"/>
              </a:rPr>
              <a:t>il multithreading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simultaneo)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può </a:t>
            </a:r>
            <a:r>
              <a:rPr sz="2000" dirty="0">
                <a:latin typeface="Arial"/>
                <a:cs typeface="Arial"/>
              </a:rPr>
              <a:t>eseguire fino a 4 </a:t>
            </a:r>
            <a:r>
              <a:rPr sz="2000" spc="-5" dirty="0">
                <a:latin typeface="Arial"/>
                <a:cs typeface="Arial"/>
              </a:rPr>
              <a:t>istruzioni per volta: </a:t>
            </a:r>
            <a:r>
              <a:rPr sz="2000" dirty="0">
                <a:latin typeface="Arial"/>
                <a:cs typeface="Arial"/>
              </a:rPr>
              <a:t>macchina superscalare a 4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livelli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Ogni </a:t>
            </a:r>
            <a:r>
              <a:rPr sz="2000" spc="-5" dirty="0">
                <a:latin typeface="Arial"/>
                <a:cs typeface="Arial"/>
              </a:rPr>
              <a:t>processore </a:t>
            </a:r>
            <a:r>
              <a:rPr sz="2000" dirty="0">
                <a:latin typeface="Arial"/>
                <a:cs typeface="Arial"/>
              </a:rPr>
              <a:t>ha 3 </a:t>
            </a:r>
            <a:r>
              <a:rPr sz="2000" spc="-5" dirty="0">
                <a:latin typeface="Arial"/>
                <a:cs typeface="Arial"/>
              </a:rPr>
              <a:t>livelli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cache: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  <a:tab pos="1771650" algn="l"/>
              </a:tabLst>
            </a:pPr>
            <a:r>
              <a:rPr sz="2000" dirty="0">
                <a:latin typeface="Arial"/>
                <a:cs typeface="Arial"/>
              </a:rPr>
              <a:t>L1-Dati	</a:t>
            </a:r>
            <a:r>
              <a:rPr sz="2000" spc="-5" dirty="0">
                <a:latin typeface="Arial"/>
                <a:cs typeface="Arial"/>
              </a:rPr>
              <a:t>da 32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KB,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L1-Istruzioni </a:t>
            </a:r>
            <a:r>
              <a:rPr sz="2000" spc="-5" dirty="0">
                <a:latin typeface="Arial"/>
                <a:cs typeface="Arial"/>
              </a:rPr>
              <a:t>da 32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KB,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L2 Unificata da 256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KB,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L3 </a:t>
            </a:r>
            <a:r>
              <a:rPr sz="2000" spc="-5" dirty="0">
                <a:latin typeface="Arial"/>
                <a:cs typeface="Arial"/>
              </a:rPr>
              <a:t>Unificata </a:t>
            </a:r>
            <a:r>
              <a:rPr sz="2000" dirty="0">
                <a:latin typeface="Arial"/>
                <a:cs typeface="Arial"/>
              </a:rPr>
              <a:t>da 4 a 15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0125" y="3500437"/>
            <a:ext cx="2452624" cy="265112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1451481"/>
            <a:ext cx="8074659" cy="409321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Due </a:t>
            </a:r>
            <a:r>
              <a:rPr sz="2000" spc="-5" dirty="0">
                <a:latin typeface="Arial"/>
                <a:cs typeface="Arial"/>
              </a:rPr>
              <a:t>bus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sincroni: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uno interno di tipo </a:t>
            </a:r>
            <a:r>
              <a:rPr sz="1600" spc="-10" dirty="0">
                <a:latin typeface="Arial"/>
                <a:cs typeface="Arial"/>
              </a:rPr>
              <a:t>DDR3 </a:t>
            </a:r>
            <a:r>
              <a:rPr sz="1600" spc="-5" dirty="0">
                <a:latin typeface="Arial"/>
                <a:cs typeface="Arial"/>
              </a:rPr>
              <a:t>(Dinamic Direct </a:t>
            </a:r>
            <a:r>
              <a:rPr sz="1600" spc="-10" dirty="0">
                <a:latin typeface="Arial"/>
                <a:cs typeface="Arial"/>
              </a:rPr>
              <a:t>Random </a:t>
            </a:r>
            <a:r>
              <a:rPr sz="1600" spc="-5" dirty="0">
                <a:latin typeface="Arial"/>
                <a:cs typeface="Arial"/>
              </a:rPr>
              <a:t>Access memory) per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l’accesso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alla memoria </a:t>
            </a:r>
            <a:r>
              <a:rPr sz="1600" spc="-10" dirty="0">
                <a:latin typeface="Arial"/>
                <a:cs typeface="Arial"/>
              </a:rPr>
              <a:t>centrale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uno </a:t>
            </a:r>
            <a:r>
              <a:rPr sz="1600" spc="-5" dirty="0">
                <a:latin typeface="Arial"/>
                <a:cs typeface="Arial"/>
              </a:rPr>
              <a:t>PCIe (PCI Express)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i dispositivi di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I/O</a:t>
            </a:r>
            <a:endParaRPr sz="1600">
              <a:latin typeface="Arial"/>
              <a:cs typeface="Arial"/>
            </a:endParaRPr>
          </a:p>
          <a:p>
            <a:pPr marL="313055" indent="-300355">
              <a:lnSpc>
                <a:spcPct val="100000"/>
              </a:lnSpc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  <a:tab pos="3922395" algn="l"/>
                <a:tab pos="56261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Può consumare </a:t>
            </a:r>
            <a:r>
              <a:rPr sz="2000" spc="-5" dirty="0">
                <a:latin typeface="Arial"/>
                <a:cs typeface="Arial"/>
              </a:rPr>
              <a:t>da 17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150W	</a:t>
            </a:r>
            <a:r>
              <a:rPr sz="2000" dirty="0">
                <a:latin typeface="Arial"/>
                <a:cs typeface="Arial"/>
              </a:rPr>
              <a:t>…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problemi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	dissipazione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calore.</a:t>
            </a:r>
            <a:endParaRPr sz="2000">
              <a:latin typeface="Arial"/>
              <a:cs typeface="Arial"/>
            </a:endParaRPr>
          </a:p>
          <a:p>
            <a:pPr marL="313055" marR="3105150" indent="-286385">
              <a:lnSpc>
                <a:spcPct val="100000"/>
              </a:lnSpc>
              <a:spcBef>
                <a:spcPts val="2185"/>
              </a:spcBef>
              <a:buChar char="•"/>
              <a:tabLst>
                <a:tab pos="313055" algn="l"/>
                <a:tab pos="313690" algn="l"/>
              </a:tabLst>
            </a:pPr>
            <a:r>
              <a:rPr sz="1800" dirty="0">
                <a:latin typeface="Arial"/>
                <a:cs typeface="Arial"/>
              </a:rPr>
              <a:t>Al </a:t>
            </a:r>
            <a:r>
              <a:rPr sz="1800" spc="-5" dirty="0">
                <a:latin typeface="Arial"/>
                <a:cs typeface="Arial"/>
              </a:rPr>
              <a:t>di sopra può essere montata una ventola di  raffreddamento.</a:t>
            </a:r>
            <a:endParaRPr sz="1800">
              <a:latin typeface="Arial"/>
              <a:cs typeface="Arial"/>
            </a:endParaRPr>
          </a:p>
          <a:p>
            <a:pPr marL="313055" marR="3067685" indent="-286385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1800" dirty="0">
                <a:latin typeface="Arial"/>
                <a:cs typeface="Arial"/>
              </a:rPr>
              <a:t>5 stati </a:t>
            </a:r>
            <a:r>
              <a:rPr sz="1800" spc="-5" dirty="0">
                <a:latin typeface="Arial"/>
                <a:cs typeface="Arial"/>
              </a:rPr>
              <a:t>diversi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diversi livelli di  raffreddamento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vanno dal sonno profondo  alla </a:t>
            </a:r>
            <a:r>
              <a:rPr sz="1800" spc="-10" dirty="0">
                <a:latin typeface="Arial"/>
                <a:cs typeface="Arial"/>
              </a:rPr>
              <a:t>piena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utilizzazione.</a:t>
            </a:r>
            <a:endParaRPr sz="1800">
              <a:latin typeface="Arial"/>
              <a:cs typeface="Arial"/>
            </a:endParaRPr>
          </a:p>
          <a:p>
            <a:pPr marL="313055" marR="3729354" indent="-286385">
              <a:lnSpc>
                <a:spcPct val="100000"/>
              </a:lnSpc>
              <a:buChar char="•"/>
              <a:tabLst>
                <a:tab pos="313055" algn="l"/>
                <a:tab pos="313690" algn="l"/>
              </a:tabLst>
            </a:pPr>
            <a:r>
              <a:rPr sz="1800" spc="-5" dirty="0">
                <a:latin typeface="Arial"/>
                <a:cs typeface="Arial"/>
              </a:rPr>
              <a:t>Nei </a:t>
            </a:r>
            <a:r>
              <a:rPr sz="1800" dirty="0">
                <a:latin typeface="Arial"/>
                <a:cs typeface="Arial"/>
              </a:rPr>
              <a:t>vari </a:t>
            </a:r>
            <a:r>
              <a:rPr sz="1800" spc="-10" dirty="0">
                <a:latin typeface="Arial"/>
                <a:cs typeface="Arial"/>
              </a:rPr>
              <a:t>livelli </a:t>
            </a:r>
            <a:r>
              <a:rPr sz="1800" spc="-5" dirty="0">
                <a:latin typeface="Arial"/>
                <a:cs typeface="Arial"/>
              </a:rPr>
              <a:t>vengono disattivati alcune  funzionalità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278126"/>
            <a:ext cx="4797425" cy="38146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4478" y="2451862"/>
            <a:ext cx="3773804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Lato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sinistro: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Accesso 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memorie,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gestione </a:t>
            </a:r>
            <a:r>
              <a:rPr sz="2000" spc="-5" dirty="0">
                <a:latin typeface="Arial"/>
                <a:cs typeface="Arial"/>
              </a:rPr>
              <a:t>delle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periferiche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accesso </a:t>
            </a:r>
            <a:r>
              <a:rPr sz="2000" spc="-5" dirty="0">
                <a:latin typeface="Arial"/>
                <a:cs typeface="Arial"/>
              </a:rPr>
              <a:t>diretto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multimediale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interfaccia </a:t>
            </a:r>
            <a:r>
              <a:rPr sz="2000" dirty="0">
                <a:latin typeface="Arial"/>
                <a:cs typeface="Arial"/>
              </a:rPr>
              <a:t>flessibile </a:t>
            </a:r>
            <a:r>
              <a:rPr sz="2000" spc="-5" dirty="0">
                <a:latin typeface="Arial"/>
                <a:cs typeface="Arial"/>
              </a:rPr>
              <a:t>al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display.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spc="-5" dirty="0">
                <a:latin typeface="Arial"/>
                <a:cs typeface="Arial"/>
              </a:rPr>
              <a:t>Lato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destro: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gestione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termica,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gestione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energetica,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rilevamento </a:t>
            </a:r>
            <a:r>
              <a:rPr sz="2000" spc="-5" dirty="0">
                <a:latin typeface="Arial"/>
                <a:cs typeface="Arial"/>
              </a:rPr>
              <a:t>della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potenza,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diagnostica,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6264" y="1654555"/>
            <a:ext cx="826452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415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356235" algn="l"/>
                <a:tab pos="3533140" algn="l"/>
              </a:tabLst>
            </a:pPr>
            <a:r>
              <a:rPr sz="1800" spc="-5" dirty="0">
                <a:latin typeface="Arial"/>
                <a:cs typeface="Arial"/>
              </a:rPr>
              <a:t>Due banchi </a:t>
            </a:r>
            <a:r>
              <a:rPr sz="1800" dirty="0">
                <a:latin typeface="Arial"/>
                <a:cs typeface="Arial"/>
              </a:rPr>
              <a:t>memoria:</a:t>
            </a:r>
            <a:r>
              <a:rPr sz="1800" spc="15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DDR</a:t>
            </a:r>
            <a:r>
              <a:rPr sz="1800" b="1" u="sng" spc="-20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#1	</a:t>
            </a:r>
            <a:r>
              <a:rPr sz="1800" b="1" u="sng" dirty="0"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e </a:t>
            </a:r>
            <a:r>
              <a:rPr sz="1800" b="1" u="sng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DDR #2</a:t>
            </a:r>
            <a:r>
              <a:rPr sz="1800" dirty="0">
                <a:latin typeface="Arial"/>
                <a:cs typeface="Arial"/>
              </a:rPr>
              <a:t>, sono </a:t>
            </a:r>
            <a:r>
              <a:rPr sz="1800" spc="-5" dirty="0">
                <a:latin typeface="Arial"/>
                <a:cs typeface="Arial"/>
              </a:rPr>
              <a:t>compatibili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la DDR3 </a:t>
            </a:r>
            <a:r>
              <a:rPr sz="1800" dirty="0">
                <a:latin typeface="Arial"/>
                <a:cs typeface="Arial"/>
              </a:rPr>
              <a:t>e  </a:t>
            </a:r>
            <a:r>
              <a:rPr sz="1800" spc="-5" dirty="0">
                <a:latin typeface="Arial"/>
                <a:cs typeface="Arial"/>
              </a:rPr>
              <a:t>lavorano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666 </a:t>
            </a:r>
            <a:r>
              <a:rPr sz="1800" dirty="0">
                <a:latin typeface="Arial"/>
                <a:cs typeface="Arial"/>
              </a:rPr>
              <a:t>MHz </a:t>
            </a:r>
            <a:r>
              <a:rPr sz="1800" spc="-5" dirty="0">
                <a:latin typeface="Arial"/>
                <a:cs typeface="Arial"/>
              </a:rPr>
              <a:t>ciascuno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quindi permettono 1333 milioni di transizioni  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secondo.</a:t>
            </a:r>
            <a:endParaRPr sz="1800">
              <a:latin typeface="Arial"/>
              <a:cs typeface="Arial"/>
            </a:endParaRPr>
          </a:p>
          <a:p>
            <a:pPr marL="927100" marR="412115">
              <a:lnSpc>
                <a:spcPct val="100000"/>
              </a:lnSpc>
              <a:spcBef>
                <a:spcPts val="434"/>
              </a:spcBef>
              <a:tabLst>
                <a:tab pos="3037840" algn="l"/>
                <a:tab pos="4258310" algn="l"/>
              </a:tabLst>
            </a:pPr>
            <a:r>
              <a:rPr sz="1800" spc="-5" dirty="0">
                <a:latin typeface="Arial"/>
                <a:cs typeface="Arial"/>
              </a:rPr>
              <a:t>La DDR3 ha un’ampiezza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64 bit </a:t>
            </a:r>
            <a:r>
              <a:rPr sz="1800" dirty="0">
                <a:latin typeface="Arial"/>
                <a:cs typeface="Arial"/>
              </a:rPr>
              <a:t>e i </a:t>
            </a:r>
            <a:r>
              <a:rPr sz="1800" spc="-5" dirty="0">
                <a:latin typeface="Arial"/>
                <a:cs typeface="Arial"/>
              </a:rPr>
              <a:t>due banchi lavorano in tandem  potendo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sopportare	programmi	</a:t>
            </a:r>
            <a:r>
              <a:rPr sz="1800" dirty="0">
                <a:latin typeface="Arial"/>
                <a:cs typeface="Arial"/>
              </a:rPr>
              <a:t>fino a </a:t>
            </a:r>
            <a:r>
              <a:rPr sz="1800" spc="-5" dirty="0">
                <a:latin typeface="Arial"/>
                <a:cs typeface="Arial"/>
              </a:rPr>
              <a:t>20 </a:t>
            </a:r>
            <a:r>
              <a:rPr sz="1800" dirty="0">
                <a:latin typeface="Arial"/>
                <a:cs typeface="Arial"/>
              </a:rPr>
              <a:t>GB </a:t>
            </a:r>
            <a:r>
              <a:rPr sz="1800" spc="-5" dirty="0">
                <a:latin typeface="Arial"/>
                <a:cs typeface="Arial"/>
              </a:rPr>
              <a:t>di dati al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secondo.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  <a:tab pos="4373245" algn="l"/>
                <a:tab pos="4449445" algn="l"/>
              </a:tabLst>
            </a:pPr>
            <a:r>
              <a:rPr sz="1800" spc="-10" dirty="0">
                <a:latin typeface="Arial"/>
                <a:cs typeface="Arial"/>
              </a:rPr>
              <a:t>Connessione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periferiche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	</a:t>
            </a:r>
            <a:r>
              <a:rPr sz="1800" spc="-5" dirty="0">
                <a:latin typeface="Arial"/>
                <a:cs typeface="Arial"/>
              </a:rPr>
              <a:t>bus</a:t>
            </a:r>
            <a:r>
              <a:rPr sz="1800" spc="-5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800" b="1" u="sng" spc="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PCI </a:t>
            </a:r>
            <a:r>
              <a:rPr sz="1800" b="1" u="sng" spc="-7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Express:</a:t>
            </a:r>
            <a:r>
              <a:rPr sz="1800" b="1" spc="-75" dirty="0">
                <a:solidFill>
                  <a:srgbClr val="214A5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interfaccia seriale  veloce in </a:t>
            </a:r>
            <a:r>
              <a:rPr sz="1800" dirty="0">
                <a:latin typeface="Arial"/>
                <a:cs typeface="Arial"/>
              </a:rPr>
              <a:t>cui </a:t>
            </a:r>
            <a:r>
              <a:rPr sz="1800" spc="-5" dirty="0">
                <a:latin typeface="Arial"/>
                <a:cs typeface="Arial"/>
              </a:rPr>
              <a:t>ogni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singolo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collegamento		</a:t>
            </a:r>
            <a:r>
              <a:rPr sz="1800" dirty="0">
                <a:latin typeface="Arial"/>
                <a:cs typeface="Arial"/>
              </a:rPr>
              <a:t>forma </a:t>
            </a:r>
            <a:r>
              <a:rPr sz="1800" spc="-5" dirty="0">
                <a:latin typeface="Arial"/>
                <a:cs typeface="Arial"/>
              </a:rPr>
              <a:t>una “lane”.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Core i7 consente  </a:t>
            </a:r>
            <a:r>
              <a:rPr sz="1800" dirty="0">
                <a:latin typeface="Arial"/>
                <a:cs typeface="Arial"/>
              </a:rPr>
              <a:t>fino a </a:t>
            </a:r>
            <a:r>
              <a:rPr sz="1800" spc="-5" dirty="0">
                <a:latin typeface="Arial"/>
                <a:cs typeface="Arial"/>
              </a:rPr>
              <a:t>16 lane offrendo 16 </a:t>
            </a:r>
            <a:r>
              <a:rPr sz="1800" dirty="0">
                <a:latin typeface="Arial"/>
                <a:cs typeface="Arial"/>
              </a:rPr>
              <a:t>GB/s </a:t>
            </a:r>
            <a:r>
              <a:rPr sz="1800" spc="-5" dirty="0">
                <a:latin typeface="Arial"/>
                <a:cs typeface="Arial"/>
              </a:rPr>
              <a:t>di </a:t>
            </a:r>
            <a:r>
              <a:rPr sz="1800" dirty="0">
                <a:latin typeface="Arial"/>
                <a:cs typeface="Arial"/>
              </a:rPr>
              <a:t>trasferimento </a:t>
            </a:r>
            <a:r>
              <a:rPr sz="1800" spc="-5" dirty="0">
                <a:latin typeface="Arial"/>
                <a:cs typeface="Arial"/>
              </a:rPr>
              <a:t>potendo </a:t>
            </a:r>
            <a:r>
              <a:rPr sz="1800" dirty="0">
                <a:latin typeface="Arial"/>
                <a:cs typeface="Arial"/>
              </a:rPr>
              <a:t>trasferire comandi  </a:t>
            </a:r>
            <a:r>
              <a:rPr sz="1800" spc="-5" dirty="0">
                <a:latin typeface="Arial"/>
                <a:cs typeface="Arial"/>
              </a:rPr>
              <a:t>read, write, interrupt, comandi di configurazione oltre ovviamente ad indirizzi </a:t>
            </a:r>
            <a:r>
              <a:rPr sz="1800" dirty="0">
                <a:latin typeface="Arial"/>
                <a:cs typeface="Arial"/>
              </a:rPr>
              <a:t>e  </a:t>
            </a:r>
            <a:r>
              <a:rPr sz="1800" spc="-5" dirty="0">
                <a:latin typeface="Arial"/>
                <a:cs typeface="Arial"/>
              </a:rPr>
              <a:t>dati.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355600" marR="1206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800" b="1" u="sng" spc="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DMI </a:t>
            </a:r>
            <a:r>
              <a:rPr sz="1800" b="1" u="sng" spc="-5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(Direct </a:t>
            </a:r>
            <a:r>
              <a:rPr sz="1800" b="1" u="sng" spc="-35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Media </a:t>
            </a:r>
            <a:r>
              <a:rPr sz="1800" b="1" u="sng" spc="-50" dirty="0">
                <a:solidFill>
                  <a:srgbClr val="214A50"/>
                </a:solidFill>
                <a:uFill>
                  <a:solidFill>
                    <a:srgbClr val="214A50"/>
                  </a:solidFill>
                </a:uFill>
                <a:latin typeface="Arial"/>
                <a:cs typeface="Arial"/>
              </a:rPr>
              <a:t>Interface)</a:t>
            </a:r>
            <a:r>
              <a:rPr sz="1800" spc="-50" dirty="0">
                <a:solidFill>
                  <a:srgbClr val="214A50"/>
                </a:solidFill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connessione </a:t>
            </a:r>
            <a:r>
              <a:rPr sz="1800" dirty="0">
                <a:latin typeface="Arial"/>
                <a:cs typeface="Arial"/>
              </a:rPr>
              <a:t>tra </a:t>
            </a:r>
            <a:r>
              <a:rPr sz="1800" spc="-5" dirty="0">
                <a:latin typeface="Arial"/>
                <a:cs typeface="Arial"/>
              </a:rPr>
              <a:t>CPU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chipset, ossia insieme di  chip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servono alla gestione delle porte, USB, </a:t>
            </a:r>
            <a:r>
              <a:rPr sz="1800" spc="-10" dirty="0">
                <a:latin typeface="Arial"/>
                <a:cs typeface="Arial"/>
              </a:rPr>
              <a:t>audio, </a:t>
            </a:r>
            <a:r>
              <a:rPr sz="1800" spc="-5" dirty="0">
                <a:latin typeface="Arial"/>
                <a:cs typeface="Arial"/>
              </a:rPr>
              <a:t>PCIe, </a:t>
            </a:r>
            <a:r>
              <a:rPr sz="1800" dirty="0">
                <a:latin typeface="Arial"/>
                <a:cs typeface="Arial"/>
              </a:rPr>
              <a:t>Flash </a:t>
            </a:r>
            <a:r>
              <a:rPr sz="1800" spc="-5" dirty="0">
                <a:latin typeface="Arial"/>
                <a:cs typeface="Arial"/>
              </a:rPr>
              <a:t>ed anche  il DMA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lo </a:t>
            </a:r>
            <a:r>
              <a:rPr sz="1800" dirty="0">
                <a:latin typeface="Arial"/>
                <a:cs typeface="Arial"/>
              </a:rPr>
              <a:t>fa </a:t>
            </a:r>
            <a:r>
              <a:rPr sz="1800" spc="-5" dirty="0">
                <a:latin typeface="Arial"/>
                <a:cs typeface="Arial"/>
              </a:rPr>
              <a:t>attraverso il </a:t>
            </a:r>
            <a:r>
              <a:rPr sz="1800" dirty="0">
                <a:latin typeface="Arial"/>
                <a:cs typeface="Arial"/>
              </a:rPr>
              <a:t>chip ICH10 che </a:t>
            </a:r>
            <a:r>
              <a:rPr sz="1800" spc="-5" dirty="0">
                <a:latin typeface="Arial"/>
                <a:cs typeface="Arial"/>
              </a:rPr>
              <a:t>al </a:t>
            </a:r>
            <a:r>
              <a:rPr sz="1800" dirty="0">
                <a:latin typeface="Arial"/>
                <a:cs typeface="Arial"/>
              </a:rPr>
              <a:t>suo </a:t>
            </a:r>
            <a:r>
              <a:rPr sz="1800" spc="-5" dirty="0">
                <a:latin typeface="Arial"/>
                <a:cs typeface="Arial"/>
              </a:rPr>
              <a:t>interno ha anche il controllo  di </a:t>
            </a:r>
            <a:r>
              <a:rPr sz="1800" dirty="0">
                <a:latin typeface="Arial"/>
                <a:cs typeface="Arial"/>
              </a:rPr>
              <a:t>clock real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5"/>
              </a:spcBef>
            </a:pPr>
            <a:r>
              <a:rPr dirty="0"/>
              <a:t>Il </a:t>
            </a:r>
            <a:r>
              <a:rPr spc="-5" dirty="0"/>
              <a:t>bus di </a:t>
            </a:r>
            <a:r>
              <a:rPr dirty="0"/>
              <a:t>memoria DDR3 è </a:t>
            </a:r>
            <a:r>
              <a:rPr spc="-5" dirty="0"/>
              <a:t>strutturato </a:t>
            </a:r>
            <a:r>
              <a:rPr dirty="0"/>
              <a:t>a </a:t>
            </a:r>
            <a:r>
              <a:rPr spc="-5" dirty="0"/>
              <a:t>pipeline </a:t>
            </a:r>
            <a:r>
              <a:rPr dirty="0"/>
              <a:t>a 3</a:t>
            </a:r>
            <a:r>
              <a:rPr spc="-140" dirty="0"/>
              <a:t> </a:t>
            </a:r>
            <a:r>
              <a:rPr dirty="0"/>
              <a:t>fasi:</a:t>
            </a:r>
          </a:p>
          <a:p>
            <a:pPr marL="420370"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FF0000"/>
                </a:solidFill>
              </a:rPr>
              <a:t>ACTIVATE </a:t>
            </a:r>
            <a:r>
              <a:rPr spc="-5" dirty="0"/>
              <a:t>della </a:t>
            </a:r>
            <a:r>
              <a:rPr dirty="0"/>
              <a:t>memoria: si apre </a:t>
            </a:r>
            <a:r>
              <a:rPr spc="-5" dirty="0"/>
              <a:t>una </a:t>
            </a:r>
            <a:r>
              <a:rPr dirty="0"/>
              <a:t>riga </a:t>
            </a:r>
            <a:r>
              <a:rPr spc="-5" dirty="0"/>
              <a:t>della </a:t>
            </a:r>
            <a:r>
              <a:rPr dirty="0"/>
              <a:t>DRAM </a:t>
            </a:r>
            <a:r>
              <a:rPr spc="-5" dirty="0"/>
              <a:t>per</a:t>
            </a:r>
            <a:r>
              <a:rPr spc="-105" dirty="0"/>
              <a:t> </a:t>
            </a:r>
            <a:r>
              <a:rPr dirty="0"/>
              <a:t>accessi</a:t>
            </a:r>
          </a:p>
          <a:p>
            <a:pPr marL="775970">
              <a:lnSpc>
                <a:spcPct val="100000"/>
              </a:lnSpc>
            </a:pPr>
            <a:r>
              <a:rPr dirty="0"/>
              <a:t>successivi:</a:t>
            </a:r>
          </a:p>
          <a:p>
            <a:pPr marL="433070">
              <a:lnSpc>
                <a:spcPct val="100000"/>
              </a:lnSpc>
              <a:spcBef>
                <a:spcPts val="480"/>
              </a:spcBef>
            </a:pPr>
            <a:r>
              <a:rPr spc="-5" dirty="0">
                <a:solidFill>
                  <a:srgbClr val="FF0000"/>
                </a:solidFill>
              </a:rPr>
              <a:t>READ </a:t>
            </a:r>
            <a:r>
              <a:rPr dirty="0">
                <a:solidFill>
                  <a:srgbClr val="FF0000"/>
                </a:solidFill>
              </a:rPr>
              <a:t>o WRITE</a:t>
            </a:r>
            <a:r>
              <a:rPr dirty="0"/>
              <a:t>: possono </a:t>
            </a:r>
            <a:r>
              <a:rPr spc="-5" dirty="0"/>
              <a:t>effettuarsi </a:t>
            </a:r>
            <a:r>
              <a:rPr dirty="0"/>
              <a:t>anche accessi</a:t>
            </a:r>
            <a:r>
              <a:rPr spc="-165" dirty="0"/>
              <a:t> </a:t>
            </a:r>
            <a:r>
              <a:rPr spc="-5" dirty="0"/>
              <a:t>multipli;</a:t>
            </a:r>
          </a:p>
          <a:p>
            <a:pPr marL="775970" marR="472440" indent="-343535">
              <a:lnSpc>
                <a:spcPct val="100000"/>
              </a:lnSpc>
              <a:spcBef>
                <a:spcPts val="480"/>
              </a:spcBef>
            </a:pPr>
            <a:r>
              <a:rPr dirty="0">
                <a:solidFill>
                  <a:srgbClr val="FF0000"/>
                </a:solidFill>
              </a:rPr>
              <a:t>PRECHARGE</a:t>
            </a:r>
            <a:r>
              <a:rPr dirty="0"/>
              <a:t>: chiude </a:t>
            </a:r>
            <a:r>
              <a:rPr spc="-5" dirty="0"/>
              <a:t>la </a:t>
            </a:r>
            <a:r>
              <a:rPr dirty="0"/>
              <a:t>riga corrente </a:t>
            </a:r>
            <a:r>
              <a:rPr spc="-5" dirty="0"/>
              <a:t>della </a:t>
            </a:r>
            <a:r>
              <a:rPr dirty="0"/>
              <a:t>DRAM e </a:t>
            </a:r>
            <a:r>
              <a:rPr spc="-5" dirty="0"/>
              <a:t>prepara</a:t>
            </a:r>
            <a:r>
              <a:rPr spc="-135" dirty="0"/>
              <a:t> </a:t>
            </a:r>
            <a:r>
              <a:rPr spc="-5" dirty="0"/>
              <a:t>la  </a:t>
            </a:r>
            <a:r>
              <a:rPr dirty="0"/>
              <a:t>memoria </a:t>
            </a:r>
            <a:r>
              <a:rPr spc="-5" dirty="0"/>
              <a:t>per il </a:t>
            </a:r>
            <a:r>
              <a:rPr dirty="0"/>
              <a:t>prossimo</a:t>
            </a:r>
            <a:r>
              <a:rPr spc="-90" dirty="0"/>
              <a:t> </a:t>
            </a:r>
            <a:r>
              <a:rPr dirty="0"/>
              <a:t>ACTIVATE.</a:t>
            </a:r>
          </a:p>
          <a:p>
            <a:pPr marL="420370"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775970" marR="228600" indent="-343535">
              <a:lnSpc>
                <a:spcPct val="100000"/>
              </a:lnSpc>
              <a:spcBef>
                <a:spcPts val="5"/>
              </a:spcBef>
              <a:tabLst>
                <a:tab pos="3880485" algn="l"/>
              </a:tabLst>
            </a:pPr>
            <a:r>
              <a:rPr spc="-5" dirty="0"/>
              <a:t>L’organizzazione della </a:t>
            </a:r>
            <a:r>
              <a:rPr dirty="0"/>
              <a:t>memoria su </a:t>
            </a:r>
            <a:r>
              <a:rPr spc="-5" dirty="0"/>
              <a:t>più banchi </a:t>
            </a:r>
            <a:r>
              <a:rPr dirty="0"/>
              <a:t>consente l’accesso  </a:t>
            </a:r>
            <a:r>
              <a:rPr spc="-5" dirty="0"/>
              <a:t>contemporaneo</a:t>
            </a:r>
            <a:r>
              <a:rPr spc="-35" dirty="0"/>
              <a:t> </a:t>
            </a:r>
            <a:r>
              <a:rPr dirty="0"/>
              <a:t>sui</a:t>
            </a:r>
            <a:r>
              <a:rPr spc="25" dirty="0"/>
              <a:t> </a:t>
            </a:r>
            <a:r>
              <a:rPr spc="-5" dirty="0"/>
              <a:t>diversi	banchi</a:t>
            </a:r>
            <a:r>
              <a:rPr spc="-35" dirty="0"/>
              <a:t> </a:t>
            </a:r>
            <a:r>
              <a:rPr spc="-5" dirty="0"/>
              <a:t>concorrenti.</a:t>
            </a: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53641"/>
            <a:ext cx="80378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questo esempio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effettuano </a:t>
            </a:r>
            <a:r>
              <a:rPr sz="1800" dirty="0">
                <a:latin typeface="Arial"/>
                <a:cs typeface="Arial"/>
              </a:rPr>
              <a:t>4 </a:t>
            </a:r>
            <a:r>
              <a:rPr sz="1800" spc="-5" dirty="0">
                <a:latin typeface="Arial"/>
                <a:cs typeface="Arial"/>
              </a:rPr>
              <a:t>accessi di memoria </a:t>
            </a:r>
            <a:r>
              <a:rPr sz="1800" dirty="0">
                <a:latin typeface="Arial"/>
                <a:cs typeface="Arial"/>
              </a:rPr>
              <a:t>a 3 </a:t>
            </a:r>
            <a:r>
              <a:rPr sz="1800" spc="-5" dirty="0">
                <a:latin typeface="Arial"/>
                <a:cs typeface="Arial"/>
              </a:rPr>
              <a:t>distinti </a:t>
            </a:r>
            <a:r>
              <a:rPr sz="1800" spc="-10" dirty="0">
                <a:latin typeface="Arial"/>
                <a:cs typeface="Arial"/>
              </a:rPr>
              <a:t>banchi </a:t>
            </a:r>
            <a:r>
              <a:rPr sz="1800" spc="-5" dirty="0">
                <a:latin typeface="Arial"/>
                <a:cs typeface="Arial"/>
              </a:rPr>
              <a:t>DRAM.  NB: Le letture </a:t>
            </a:r>
            <a:r>
              <a:rPr sz="1800" spc="-10" dirty="0">
                <a:latin typeface="Arial"/>
                <a:cs typeface="Arial"/>
              </a:rPr>
              <a:t>avvengono </a:t>
            </a:r>
            <a:r>
              <a:rPr sz="1800" spc="-5" dirty="0">
                <a:latin typeface="Arial"/>
                <a:cs typeface="Arial"/>
              </a:rPr>
              <a:t>in parallelo sullo </a:t>
            </a:r>
            <a:r>
              <a:rPr sz="1800" dirty="0">
                <a:latin typeface="Arial"/>
                <a:cs typeface="Arial"/>
              </a:rPr>
              <a:t>stesso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chip.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1751330">
              <a:lnSpc>
                <a:spcPct val="100000"/>
              </a:lnSpc>
              <a:spcBef>
                <a:spcPts val="105"/>
              </a:spcBef>
            </a:pPr>
            <a:r>
              <a:rPr dirty="0"/>
              <a:t>Un esempio </a:t>
            </a:r>
            <a:r>
              <a:rPr spc="-5" dirty="0"/>
              <a:t>di</a:t>
            </a:r>
            <a:r>
              <a:rPr spc="-75" dirty="0"/>
              <a:t> </a:t>
            </a:r>
            <a:r>
              <a:rPr spc="-5" dirty="0"/>
              <a:t>architettura:  </a:t>
            </a:r>
            <a:r>
              <a:rPr dirty="0"/>
              <a:t>Intel</a:t>
            </a:r>
            <a:r>
              <a:rPr spc="-5" dirty="0"/>
              <a:t> </a:t>
            </a:r>
            <a:r>
              <a:rPr spc="-10" dirty="0"/>
              <a:t>i7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825" y="2349436"/>
            <a:ext cx="7443851" cy="433235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29159" y="3037799"/>
            <a:ext cx="1621790" cy="2138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Malgun Gothic"/>
                <a:cs typeface="Malgun Gothic"/>
              </a:rPr>
              <a:t>clock</a:t>
            </a:r>
            <a:endParaRPr sz="1650">
              <a:latin typeface="Malgun Gothic"/>
              <a:cs typeface="Malgun Gothic"/>
            </a:endParaRPr>
          </a:p>
          <a:p>
            <a:pPr marL="12700" marR="5080" indent="8890">
              <a:lnSpc>
                <a:spcPct val="257600"/>
              </a:lnSpc>
              <a:spcBef>
                <a:spcPts val="575"/>
              </a:spcBef>
            </a:pPr>
            <a:r>
              <a:rPr sz="1650" i="1" spc="-25" dirty="0">
                <a:latin typeface="Malgun Gothic"/>
                <a:cs typeface="Malgun Gothic"/>
              </a:rPr>
              <a:t>Specifica </a:t>
            </a:r>
            <a:r>
              <a:rPr sz="1650" i="1" spc="-30" dirty="0">
                <a:latin typeface="Malgun Gothic"/>
                <a:cs typeface="Malgun Gothic"/>
              </a:rPr>
              <a:t>l’attività  Indicazione</a:t>
            </a:r>
            <a:r>
              <a:rPr sz="1650" i="1" spc="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del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889"/>
              </a:lnSpc>
            </a:pPr>
            <a:r>
              <a:rPr sz="1650" i="1" spc="-40" dirty="0">
                <a:latin typeface="Malgun Gothic"/>
                <a:cs typeface="Malgun Gothic"/>
              </a:rPr>
              <a:t>banco </a:t>
            </a:r>
            <a:r>
              <a:rPr sz="1650" i="1" spc="-30" dirty="0">
                <a:latin typeface="Malgun Gothic"/>
                <a:cs typeface="Malgun Gothic"/>
              </a:rPr>
              <a:t>su</a:t>
            </a:r>
            <a:r>
              <a:rPr sz="1650" i="1" dirty="0">
                <a:latin typeface="Malgun Gothic"/>
                <a:cs typeface="Malgun Gothic"/>
              </a:rPr>
              <a:t> </a:t>
            </a:r>
            <a:r>
              <a:rPr sz="1650" i="1" spc="-25" dirty="0">
                <a:latin typeface="Malgun Gothic"/>
                <a:cs typeface="Malgun Gothic"/>
              </a:rPr>
              <a:t>cui</a:t>
            </a:r>
            <a:endParaRPr sz="1650">
              <a:latin typeface="Malgun Gothic"/>
              <a:cs typeface="Malgun Gothic"/>
            </a:endParaRPr>
          </a:p>
          <a:p>
            <a:pPr marL="12700">
              <a:lnSpc>
                <a:spcPts val="1950"/>
              </a:lnSpc>
            </a:pPr>
            <a:r>
              <a:rPr sz="1650" i="1" spc="-35" dirty="0">
                <a:latin typeface="Malgun Gothic"/>
                <a:cs typeface="Malgun Gothic"/>
              </a:rPr>
              <a:t>operare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508505"/>
            <a:ext cx="191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STRUTTURA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DEL  BUS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2576" y="441319"/>
            <a:ext cx="3561079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79"/>
              </a:lnSpc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o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di</a:t>
            </a:r>
            <a:r>
              <a:rPr sz="3200" b="1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architettura: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 marR="531241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00" dirty="0"/>
              <a:t> </a:t>
            </a:r>
            <a:r>
              <a:rPr dirty="0"/>
              <a:t>esempi  Intel</a:t>
            </a:r>
            <a:r>
              <a:rPr spc="-10" dirty="0"/>
              <a:t> i7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1050" y="404875"/>
            <a:ext cx="5822949" cy="612609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532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526" y="1801876"/>
            <a:ext cx="5846699" cy="402424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XOR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0532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2551048"/>
            <a:ext cx="4705350" cy="175577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6095" y="4554180"/>
            <a:ext cx="2268855" cy="7696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45"/>
              </a:spcBef>
            </a:pPr>
            <a:r>
              <a:rPr sz="1650" i="1" spc="-30" dirty="0">
                <a:latin typeface="Malgun Gothic"/>
                <a:cs typeface="Malgun Gothic"/>
              </a:rPr>
              <a:t>DIP: </a:t>
            </a:r>
            <a:r>
              <a:rPr sz="1650" i="1" spc="-35" dirty="0">
                <a:latin typeface="Malgun Gothic"/>
                <a:cs typeface="Malgun Gothic"/>
              </a:rPr>
              <a:t>Dual </a:t>
            </a:r>
            <a:r>
              <a:rPr sz="1650" i="1" spc="-25" dirty="0">
                <a:latin typeface="Malgun Gothic"/>
                <a:cs typeface="Malgun Gothic"/>
              </a:rPr>
              <a:t>Inline </a:t>
            </a:r>
            <a:r>
              <a:rPr sz="1650" i="1" spc="-45" dirty="0">
                <a:latin typeface="Malgun Gothic"/>
                <a:cs typeface="Malgun Gothic"/>
              </a:rPr>
              <a:t>Package  </a:t>
            </a:r>
            <a:r>
              <a:rPr sz="1650" i="1" spc="-35" dirty="0">
                <a:latin typeface="Malgun Gothic"/>
                <a:cs typeface="Malgun Gothic"/>
              </a:rPr>
              <a:t>PGA: </a:t>
            </a:r>
            <a:r>
              <a:rPr sz="1650" i="1" spc="-30" dirty="0">
                <a:latin typeface="Malgun Gothic"/>
                <a:cs typeface="Malgun Gothic"/>
              </a:rPr>
              <a:t>Pin Grid Arrays  </a:t>
            </a:r>
            <a:r>
              <a:rPr sz="1650" i="1" spc="-45" dirty="0">
                <a:latin typeface="Malgun Gothic"/>
                <a:cs typeface="Malgun Gothic"/>
              </a:rPr>
              <a:t>LGA: </a:t>
            </a:r>
            <a:r>
              <a:rPr sz="1650" i="1" spc="-30" dirty="0">
                <a:latin typeface="Malgun Gothic"/>
                <a:cs typeface="Malgun Gothic"/>
              </a:rPr>
              <a:t>Land Grid</a:t>
            </a:r>
            <a:r>
              <a:rPr sz="1650" i="1" spc="15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Arrays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Usage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Multiplexer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0250" y="1814574"/>
            <a:ext cx="4332351" cy="499897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31875" y="2944748"/>
          <a:ext cx="3001645" cy="3514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7" baseline="-20833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6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7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7</a:t>
                      </a:r>
                      <a:endParaRPr sz="1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119" y="1440306"/>
            <a:ext cx="730250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In funzione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valore sulle linee A,B e C solo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delle </a:t>
            </a:r>
            <a:r>
              <a:rPr sz="1600" spc="-10" dirty="0">
                <a:latin typeface="Arial"/>
                <a:cs typeface="Arial"/>
              </a:rPr>
              <a:t>otto </a:t>
            </a:r>
            <a:r>
              <a:rPr sz="1600" spc="-5" dirty="0">
                <a:latin typeface="Arial"/>
                <a:cs typeface="Arial"/>
              </a:rPr>
              <a:t>linee di </a:t>
            </a:r>
            <a:r>
              <a:rPr sz="1600" spc="-10" dirty="0">
                <a:latin typeface="Arial"/>
                <a:cs typeface="Arial"/>
              </a:rPr>
              <a:t>entrata </a:t>
            </a:r>
            <a:r>
              <a:rPr sz="1600" spc="-5" dirty="0">
                <a:latin typeface="Arial"/>
                <a:cs typeface="Arial"/>
              </a:rPr>
              <a:t>viene  trasmessa 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uscita.</a:t>
            </a:r>
            <a:endParaRPr sz="1600">
              <a:latin typeface="Arial"/>
              <a:cs typeface="Arial"/>
            </a:endParaRPr>
          </a:p>
          <a:p>
            <a:pPr marL="83820">
              <a:lnSpc>
                <a:spcPts val="1950"/>
              </a:lnSpc>
              <a:spcBef>
                <a:spcPts val="520"/>
              </a:spcBef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r>
              <a:rPr sz="1650" i="1" spc="-44" baseline="25252" dirty="0">
                <a:latin typeface="Malgun Gothic"/>
                <a:cs typeface="Malgun Gothic"/>
              </a:rPr>
              <a:t>n </a:t>
            </a:r>
            <a:r>
              <a:rPr sz="1650" i="1" spc="-35" dirty="0">
                <a:latin typeface="Malgun Gothic"/>
                <a:cs typeface="Malgun Gothic"/>
              </a:rPr>
              <a:t>valore</a:t>
            </a:r>
            <a:r>
              <a:rPr sz="1650" i="1" spc="-15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input</a:t>
            </a:r>
            <a:endParaRPr sz="1650">
              <a:latin typeface="Malgun Gothic"/>
              <a:cs typeface="Malgun Gothic"/>
            </a:endParaRPr>
          </a:p>
          <a:p>
            <a:pPr marL="83820">
              <a:lnSpc>
                <a:spcPts val="1920"/>
              </a:lnSpc>
            </a:pPr>
            <a:r>
              <a:rPr sz="1650" i="1" spc="-30" dirty="0">
                <a:latin typeface="Malgun Gothic"/>
                <a:cs typeface="Malgun Gothic"/>
              </a:rPr>
              <a:t>1 </a:t>
            </a:r>
            <a:r>
              <a:rPr sz="1650" i="1" spc="-35" dirty="0">
                <a:latin typeface="Malgun Gothic"/>
                <a:cs typeface="Malgun Gothic"/>
              </a:rPr>
              <a:t>valore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output</a:t>
            </a:r>
            <a:endParaRPr sz="1650">
              <a:latin typeface="Malgun Gothic"/>
              <a:cs typeface="Malgun Gothic"/>
            </a:endParaRPr>
          </a:p>
          <a:p>
            <a:pPr marL="83820">
              <a:lnSpc>
                <a:spcPts val="1950"/>
              </a:lnSpc>
            </a:pPr>
            <a:r>
              <a:rPr sz="1650" i="1" spc="-35" dirty="0">
                <a:latin typeface="Malgun Gothic"/>
                <a:cs typeface="Malgun Gothic"/>
              </a:rPr>
              <a:t>n valore</a:t>
            </a:r>
            <a:r>
              <a:rPr sz="1650" i="1" spc="1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controllo</a:t>
            </a:r>
            <a:endParaRPr sz="16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Multiplexer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767966"/>
            <a:ext cx="782320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244" indent="-343535"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sz="1800" spc="-10" dirty="0">
                <a:latin typeface="Arial"/>
                <a:cs typeface="Arial"/>
              </a:rPr>
              <a:t>Usando </a:t>
            </a:r>
            <a:r>
              <a:rPr sz="1800" spc="-5" dirty="0">
                <a:latin typeface="Arial"/>
                <a:cs typeface="Arial"/>
              </a:rPr>
              <a:t>un contatore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abilitando </a:t>
            </a:r>
            <a:r>
              <a:rPr sz="1800" spc="-5" dirty="0">
                <a:latin typeface="Arial"/>
                <a:cs typeface="Arial"/>
              </a:rPr>
              <a:t>in uscita le diverse entrate in sequenza, un  byte	da parallelo può essere </a:t>
            </a:r>
            <a:r>
              <a:rPr sz="1800" dirty="0">
                <a:latin typeface="Arial"/>
                <a:cs typeface="Arial"/>
              </a:rPr>
              <a:t>trasmesso </a:t>
            </a:r>
            <a:r>
              <a:rPr sz="1800" spc="-5" dirty="0">
                <a:latin typeface="Arial"/>
                <a:cs typeface="Arial"/>
              </a:rPr>
              <a:t>in serie: conversione  parallelo/serie.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273050" indent="-34353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multiplexer può essere utilizzato per trasformare il byte corrispondente al  carattere di un tasto pigiato in una sequenza di bit,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attraverso echo  può essere inviato ad uno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schermo.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contrario del multiplexer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il demultiplexer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5" dirty="0">
                <a:latin typeface="Arial"/>
                <a:cs typeface="Arial"/>
              </a:rPr>
              <a:t>indirizza un segnale in  ingresso </a:t>
            </a:r>
            <a:r>
              <a:rPr sz="1800" dirty="0">
                <a:latin typeface="Arial"/>
                <a:cs typeface="Arial"/>
              </a:rPr>
              <a:t>verso </a:t>
            </a:r>
            <a:r>
              <a:rPr sz="1800" spc="-5" dirty="0">
                <a:latin typeface="Arial"/>
                <a:cs typeface="Arial"/>
              </a:rPr>
              <a:t>una </a:t>
            </a:r>
            <a:r>
              <a:rPr sz="1800" spc="-10" dirty="0">
                <a:latin typeface="Arial"/>
                <a:cs typeface="Arial"/>
              </a:rPr>
              <a:t>delle </a:t>
            </a:r>
            <a:r>
              <a:rPr sz="1800" spc="-5" dirty="0">
                <a:latin typeface="Arial"/>
                <a:cs typeface="Arial"/>
              </a:rPr>
              <a:t>otto uscite selezionata in base al segnale di  controllo sulle </a:t>
            </a:r>
            <a:r>
              <a:rPr sz="1800" spc="-10" dirty="0">
                <a:latin typeface="Arial"/>
                <a:cs typeface="Arial"/>
              </a:rPr>
              <a:t>linee </a:t>
            </a:r>
            <a:r>
              <a:rPr sz="1800" dirty="0">
                <a:latin typeface="Arial"/>
                <a:cs typeface="Arial"/>
              </a:rPr>
              <a:t>A,B,C., </a:t>
            </a:r>
            <a:r>
              <a:rPr sz="1800" spc="-5" dirty="0">
                <a:latin typeface="Arial"/>
                <a:cs typeface="Arial"/>
              </a:rPr>
              <a:t>Viene utilizzato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trasformare un segnale da  seriale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parallelo.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2" y="404812"/>
            <a:ext cx="8243824" cy="100806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12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/>
              <a:t>Decodificatore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463"/>
            <a:ext cx="755650" cy="1008380"/>
          </a:xfrm>
          <a:custGeom>
            <a:avLst/>
            <a:gdLst/>
            <a:ahLst/>
            <a:cxnLst/>
            <a:rect l="l" t="t" r="r" b="b"/>
            <a:pathLst>
              <a:path w="755650" h="1008380">
                <a:moveTo>
                  <a:pt x="0" y="1008062"/>
                </a:moveTo>
                <a:lnTo>
                  <a:pt x="755650" y="1008062"/>
                </a:lnTo>
                <a:lnTo>
                  <a:pt x="75565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2875" cy="1557655"/>
          </a:xfrm>
          <a:custGeom>
            <a:avLst/>
            <a:gdLst/>
            <a:ahLst/>
            <a:cxnLst/>
            <a:rect l="l" t="t" r="r" b="b"/>
            <a:pathLst>
              <a:path w="142875" h="1557655">
                <a:moveTo>
                  <a:pt x="0" y="1557401"/>
                </a:moveTo>
                <a:lnTo>
                  <a:pt x="142875" y="1557401"/>
                </a:lnTo>
                <a:lnTo>
                  <a:pt x="142875" y="0"/>
                </a:lnTo>
                <a:lnTo>
                  <a:pt x="0" y="0"/>
                </a:lnTo>
                <a:lnTo>
                  <a:pt x="0" y="15574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794" y="66548"/>
            <a:ext cx="2390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Georgia"/>
                <a:cs typeface="Georgia"/>
              </a:rPr>
              <a:t>Prof.Ing. Donato</a:t>
            </a:r>
            <a:r>
              <a:rPr sz="1400" i="1" spc="-5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442" y="1603716"/>
            <a:ext cx="7400290" cy="2884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4465">
              <a:lnSpc>
                <a:spcPts val="1950"/>
              </a:lnSpc>
              <a:spcBef>
                <a:spcPts val="130"/>
              </a:spcBef>
            </a:pPr>
            <a:r>
              <a:rPr sz="1650" i="1" spc="-35" dirty="0">
                <a:latin typeface="Malgun Gothic"/>
                <a:cs typeface="Malgun Gothic"/>
              </a:rPr>
              <a:t>n valore </a:t>
            </a:r>
            <a:r>
              <a:rPr sz="1650" i="1" spc="-30" dirty="0">
                <a:latin typeface="Malgun Gothic"/>
                <a:cs typeface="Malgun Gothic"/>
              </a:rPr>
              <a:t>input</a:t>
            </a:r>
            <a:r>
              <a:rPr sz="1650" i="1" spc="30" dirty="0">
                <a:latin typeface="Malgun Gothic"/>
                <a:cs typeface="Malgun Gothic"/>
              </a:rPr>
              <a:t> </a:t>
            </a:r>
            <a:r>
              <a:rPr sz="1650" i="1" spc="-30" dirty="0">
                <a:latin typeface="Malgun Gothic"/>
                <a:cs typeface="Malgun Gothic"/>
              </a:rPr>
              <a:t>(controllo)</a:t>
            </a:r>
            <a:endParaRPr sz="1650">
              <a:latin typeface="Malgun Gothic"/>
              <a:cs typeface="Malgun Gothic"/>
            </a:endParaRPr>
          </a:p>
          <a:p>
            <a:pPr marL="164465">
              <a:lnSpc>
                <a:spcPts val="1950"/>
              </a:lnSpc>
            </a:pPr>
            <a:r>
              <a:rPr sz="1650" i="1" spc="-30" dirty="0">
                <a:latin typeface="Malgun Gothic"/>
                <a:cs typeface="Malgun Gothic"/>
              </a:rPr>
              <a:t>2</a:t>
            </a:r>
            <a:r>
              <a:rPr sz="1650" i="1" spc="-44" baseline="25252" dirty="0">
                <a:latin typeface="Malgun Gothic"/>
                <a:cs typeface="Malgun Gothic"/>
              </a:rPr>
              <a:t>n </a:t>
            </a:r>
            <a:r>
              <a:rPr sz="1650" i="1" spc="-35" dirty="0">
                <a:latin typeface="Malgun Gothic"/>
                <a:cs typeface="Malgun Gothic"/>
              </a:rPr>
              <a:t>valore</a:t>
            </a:r>
            <a:r>
              <a:rPr sz="1650" i="1" spc="-150" dirty="0">
                <a:latin typeface="Malgun Gothic"/>
                <a:cs typeface="Malgun Gothic"/>
              </a:rPr>
              <a:t> </a:t>
            </a:r>
            <a:r>
              <a:rPr sz="1650" i="1" spc="-35" dirty="0">
                <a:latin typeface="Malgun Gothic"/>
                <a:cs typeface="Malgun Gothic"/>
              </a:rPr>
              <a:t>output</a:t>
            </a:r>
            <a:endParaRPr sz="165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Il circuito </a:t>
            </a:r>
            <a:r>
              <a:rPr sz="2000" spc="-5" dirty="0">
                <a:latin typeface="Arial"/>
                <a:cs typeface="Arial"/>
              </a:rPr>
              <a:t>decodificatore abilita </a:t>
            </a:r>
            <a:r>
              <a:rPr sz="2000" dirty="0">
                <a:latin typeface="Arial"/>
                <a:cs typeface="Arial"/>
              </a:rPr>
              <a:t>una sola </a:t>
            </a:r>
            <a:r>
              <a:rPr sz="2000" spc="-5" dirty="0">
                <a:latin typeface="Arial"/>
                <a:cs typeface="Arial"/>
              </a:rPr>
              <a:t>delle </a:t>
            </a:r>
            <a:r>
              <a:rPr sz="2000" spc="20" dirty="0">
                <a:latin typeface="Arial"/>
                <a:cs typeface="Arial"/>
              </a:rPr>
              <a:t>2</a:t>
            </a:r>
            <a:r>
              <a:rPr sz="1950" spc="30" baseline="25641" dirty="0">
                <a:latin typeface="Arial"/>
                <a:cs typeface="Arial"/>
              </a:rPr>
              <a:t>n </a:t>
            </a:r>
            <a:r>
              <a:rPr sz="2000" dirty="0">
                <a:latin typeface="Arial"/>
                <a:cs typeface="Arial"/>
              </a:rPr>
              <a:t>uscite </a:t>
            </a:r>
            <a:r>
              <a:rPr sz="2000" spc="-5" dirty="0">
                <a:latin typeface="Arial"/>
                <a:cs typeface="Arial"/>
              </a:rPr>
              <a:t>quando  </a:t>
            </a:r>
            <a:r>
              <a:rPr sz="2000" dirty="0">
                <a:latin typeface="Arial"/>
                <a:cs typeface="Arial"/>
              </a:rPr>
              <a:t>eccitato </a:t>
            </a:r>
            <a:r>
              <a:rPr sz="2000" spc="-5" dirty="0">
                <a:latin typeface="Arial"/>
                <a:cs typeface="Arial"/>
              </a:rPr>
              <a:t>dalle 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5" dirty="0">
                <a:latin typeface="Arial"/>
                <a:cs typeface="Arial"/>
              </a:rPr>
              <a:t>entrate, esattamente quella corrispondente  all’indirizzo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dell’entrata.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4965" marR="16319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E’ </a:t>
            </a:r>
            <a:r>
              <a:rPr sz="2000" spc="-5" dirty="0">
                <a:latin typeface="Arial"/>
                <a:cs typeface="Arial"/>
              </a:rPr>
              <a:t>il </a:t>
            </a:r>
            <a:r>
              <a:rPr sz="2000" dirty="0">
                <a:latin typeface="Arial"/>
                <a:cs typeface="Arial"/>
              </a:rPr>
              <a:t>circuito </a:t>
            </a:r>
            <a:r>
              <a:rPr sz="2000" spc="-5" dirty="0">
                <a:latin typeface="Arial"/>
                <a:cs typeface="Arial"/>
              </a:rPr>
              <a:t>utilizzato per il </a:t>
            </a:r>
            <a:r>
              <a:rPr sz="2000" dirty="0">
                <a:latin typeface="Arial"/>
                <a:cs typeface="Arial"/>
              </a:rPr>
              <a:t>processing </a:t>
            </a:r>
            <a:r>
              <a:rPr sz="2000" spc="-5" dirty="0">
                <a:latin typeface="Arial"/>
                <a:cs typeface="Arial"/>
              </a:rPr>
              <a:t>delle istruzioni dell’ISA  durante il </a:t>
            </a:r>
            <a:r>
              <a:rPr sz="2000" dirty="0">
                <a:latin typeface="Arial"/>
                <a:cs typeface="Arial"/>
              </a:rPr>
              <a:t>ciclo </a:t>
            </a:r>
            <a:r>
              <a:rPr sz="2000" spc="-5" dirty="0">
                <a:latin typeface="Arial"/>
                <a:cs typeface="Arial"/>
              </a:rPr>
              <a:t>di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fetch</a:t>
            </a:r>
            <a:r>
              <a:rPr sz="2000" spc="-7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1783</Words>
  <Application>Microsoft Office PowerPoint</Application>
  <PresentationFormat>Presentazione su schermo (4:3)</PresentationFormat>
  <Paragraphs>475</Paragraphs>
  <Slides>49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7" baseType="lpstr">
      <vt:lpstr>Malgun Gothic</vt:lpstr>
      <vt:lpstr>Arial</vt:lpstr>
      <vt:lpstr>Calibri</vt:lpstr>
      <vt:lpstr>Georgia</vt:lpstr>
      <vt:lpstr>Times New Roman</vt:lpstr>
      <vt:lpstr>Verdana</vt:lpstr>
      <vt:lpstr>Wingdings</vt:lpstr>
      <vt:lpstr>Office Theme</vt:lpstr>
      <vt:lpstr>Livello Logico-Digitale</vt:lpstr>
      <vt:lpstr>Porte Logiche</vt:lpstr>
      <vt:lpstr>Funzioni</vt:lpstr>
      <vt:lpstr>Proprietà</vt:lpstr>
      <vt:lpstr>XOR</vt:lpstr>
      <vt:lpstr>Usage</vt:lpstr>
      <vt:lpstr>Multiplexer</vt:lpstr>
      <vt:lpstr>Multiplexer</vt:lpstr>
      <vt:lpstr>Decodificatore</vt:lpstr>
      <vt:lpstr>Decodificatore</vt:lpstr>
      <vt:lpstr>Addizionatore ad un bit  HALF ADDER</vt:lpstr>
      <vt:lpstr>FULL ADDER</vt:lpstr>
      <vt:lpstr>Presentazione standard di PowerPoint</vt:lpstr>
      <vt:lpstr>ALU a 1 bit</vt:lpstr>
      <vt:lpstr>ALU a 8 bit</vt:lpstr>
      <vt:lpstr>Clock</vt:lpstr>
      <vt:lpstr>Latch SR</vt:lpstr>
      <vt:lpstr>Latch SR temporizzato</vt:lpstr>
      <vt:lpstr>Ambiguità del Latch SR</vt:lpstr>
      <vt:lpstr>Latch D</vt:lpstr>
      <vt:lpstr>Latch D…. Flip Flop</vt:lpstr>
      <vt:lpstr>Flip Flop</vt:lpstr>
      <vt:lpstr>Registro</vt:lpstr>
      <vt:lpstr>Memoria</vt:lpstr>
      <vt:lpstr>Chip di Memoria</vt:lpstr>
      <vt:lpstr>Tipologie di Memoria</vt:lpstr>
      <vt:lpstr>CPU</vt:lpstr>
      <vt:lpstr>Presentazione standard di PowerPoint</vt:lpstr>
      <vt:lpstr>BUS: master-slave</vt:lpstr>
      <vt:lpstr>BUS: evoluzione nel tempo</vt:lpstr>
      <vt:lpstr>BUS: temporizzazione</vt:lpstr>
      <vt:lpstr>BUS SINCRONO</vt:lpstr>
      <vt:lpstr>BUS: asincrono</vt:lpstr>
      <vt:lpstr>BUS: arbitraggio</vt:lpstr>
      <vt:lpstr>BUS: arbitraggio</vt:lpstr>
      <vt:lpstr>BUS: operazioni</vt:lpstr>
      <vt:lpstr>Tipologie di BUS</vt:lpstr>
      <vt:lpstr>Tipologie di BUS: PCI</vt:lpstr>
      <vt:lpstr>Tipologie di BUS: USB</vt:lpstr>
      <vt:lpstr>Tipologie di BUS: USB</vt:lpstr>
      <vt:lpstr>BUS: operazioni e interrupt  CHIP 8259A Intel</vt:lpstr>
      <vt:lpstr>Un esempio di architettura:  Intel i7</vt:lpstr>
      <vt:lpstr>Un esempio di architettura:  Intel i7</vt:lpstr>
      <vt:lpstr>Un esempio di architettura:  Intel i7</vt:lpstr>
      <vt:lpstr>Un esempio di architettura:  Intel i7</vt:lpstr>
      <vt:lpstr>Un esempio di architettura:  Intel i7</vt:lpstr>
      <vt:lpstr>Un esempio di architettura:  Intel i7</vt:lpstr>
      <vt:lpstr>Un esempio di architettura:  Intel i7</vt:lpstr>
      <vt:lpstr>Un esempi  Intel i7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2018-11-08T17:49:37Z</dcterms:created>
  <dcterms:modified xsi:type="dcterms:W3CDTF">2018-11-08T17:50:21Z</dcterms:modified>
</cp:coreProperties>
</file>