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62200" y="1905000"/>
            <a:ext cx="3657600" cy="441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52" y="394843"/>
            <a:ext cx="792289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644" y="2654554"/>
            <a:ext cx="7693025" cy="3561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840" y="6290690"/>
            <a:ext cx="2495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Obiettivi </a:t>
            </a:r>
            <a:r>
              <a:rPr dirty="0"/>
              <a:t>di un OS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95513" y="2763734"/>
            <a:ext cx="1384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79119" y="1788119"/>
            <a:ext cx="6619240" cy="1501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i="1" spc="-80" dirty="0">
                <a:latin typeface="Arial"/>
                <a:cs typeface="Arial"/>
              </a:rPr>
              <a:t>Convenienza </a:t>
            </a:r>
            <a:r>
              <a:rPr sz="1650" i="1" spc="-30" dirty="0">
                <a:latin typeface="Arial"/>
                <a:cs typeface="Arial"/>
              </a:rPr>
              <a:t>nell’uso del calcolatore </a:t>
            </a:r>
            <a:r>
              <a:rPr sz="1650" i="1" spc="-25" dirty="0">
                <a:latin typeface="Arial"/>
                <a:cs typeface="Arial"/>
              </a:rPr>
              <a:t>rispetto ai </a:t>
            </a:r>
            <a:r>
              <a:rPr sz="1650" i="1" spc="-30" dirty="0">
                <a:latin typeface="Arial"/>
                <a:cs typeface="Arial"/>
              </a:rPr>
              <a:t>potenziali</a:t>
            </a:r>
            <a:r>
              <a:rPr sz="1650" i="1" spc="8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utenti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sz="1650" b="1" i="1" spc="-80" dirty="0">
                <a:latin typeface="Arial"/>
                <a:cs typeface="Arial"/>
              </a:rPr>
              <a:t>Efficienza </a:t>
            </a:r>
            <a:r>
              <a:rPr sz="1650" i="1" spc="-30" dirty="0">
                <a:latin typeface="Arial"/>
                <a:cs typeface="Arial"/>
              </a:rPr>
              <a:t>nell’utilizzo del calcolatore e </a:t>
            </a:r>
            <a:r>
              <a:rPr sz="1650" i="1" spc="-25" dirty="0">
                <a:latin typeface="Arial"/>
                <a:cs typeface="Arial"/>
              </a:rPr>
              <a:t>delle </a:t>
            </a:r>
            <a:r>
              <a:rPr sz="1650" i="1" spc="-35" dirty="0">
                <a:latin typeface="Arial"/>
                <a:cs typeface="Arial"/>
              </a:rPr>
              <a:t>sue </a:t>
            </a:r>
            <a:r>
              <a:rPr sz="1650" i="1" spc="-25" dirty="0">
                <a:latin typeface="Arial"/>
                <a:cs typeface="Arial"/>
              </a:rPr>
              <a:t>parti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costitutive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  <a:spcBef>
                <a:spcPts val="1970"/>
              </a:spcBef>
            </a:pPr>
            <a:r>
              <a:rPr sz="1650" b="1" i="1" spc="-70" dirty="0">
                <a:latin typeface="Arial"/>
                <a:cs typeface="Arial"/>
              </a:rPr>
              <a:t>Capacità </a:t>
            </a:r>
            <a:r>
              <a:rPr sz="1650" b="1" i="1" spc="-110" dirty="0">
                <a:latin typeface="Arial"/>
                <a:cs typeface="Arial"/>
              </a:rPr>
              <a:t>di </a:t>
            </a:r>
            <a:r>
              <a:rPr sz="1650" b="1" i="1" spc="-95" dirty="0">
                <a:latin typeface="Arial"/>
                <a:cs typeface="Arial"/>
              </a:rPr>
              <a:t>evolversi </a:t>
            </a:r>
            <a:r>
              <a:rPr sz="1650" i="1" spc="-25" dirty="0">
                <a:latin typeface="Arial"/>
                <a:cs typeface="Arial"/>
              </a:rPr>
              <a:t>rispetto </a:t>
            </a:r>
            <a:r>
              <a:rPr sz="1650" i="1" spc="-30" dirty="0">
                <a:latin typeface="Arial"/>
                <a:cs typeface="Arial"/>
              </a:rPr>
              <a:t>a evoluzioni </a:t>
            </a:r>
            <a:r>
              <a:rPr sz="1650" i="1" spc="-35" dirty="0">
                <a:latin typeface="Arial"/>
                <a:cs typeface="Arial"/>
              </a:rPr>
              <a:t>hardware, </a:t>
            </a:r>
            <a:r>
              <a:rPr sz="1650" i="1" spc="-30" dirty="0">
                <a:latin typeface="Arial"/>
                <a:cs typeface="Arial"/>
              </a:rPr>
              <a:t>esigenze </a:t>
            </a:r>
            <a:r>
              <a:rPr sz="1650" i="1" spc="-25" dirty="0">
                <a:latin typeface="Arial"/>
                <a:cs typeface="Arial"/>
              </a:rPr>
              <a:t>degli </a:t>
            </a:r>
            <a:r>
              <a:rPr sz="1650" i="1" spc="-30" dirty="0">
                <a:latin typeface="Arial"/>
                <a:cs typeface="Arial"/>
              </a:rPr>
              <a:t>utenti  bachi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457071"/>
            <a:ext cx="2837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latin typeface="Arial"/>
                <a:cs typeface="Arial"/>
              </a:rPr>
              <a:t>Il </a:t>
            </a:r>
            <a:r>
              <a:rPr sz="1600" b="1" dirty="0">
                <a:latin typeface="Arial"/>
                <a:cs typeface="Arial"/>
              </a:rPr>
              <a:t>SO </a:t>
            </a:r>
            <a:r>
              <a:rPr sz="1600" b="1" spc="-40" dirty="0">
                <a:latin typeface="Arial"/>
                <a:cs typeface="Arial"/>
              </a:rPr>
              <a:t>deve </a:t>
            </a:r>
            <a:r>
              <a:rPr sz="1600" b="1" spc="-60" dirty="0">
                <a:latin typeface="Arial"/>
                <a:cs typeface="Arial"/>
              </a:rPr>
              <a:t>assolvere </a:t>
            </a:r>
            <a:r>
              <a:rPr sz="1600" b="1" spc="-5" dirty="0">
                <a:latin typeface="Arial"/>
                <a:cs typeface="Arial"/>
              </a:rPr>
              <a:t>5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compiti: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1968779"/>
            <a:ext cx="194945" cy="20256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4.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244" y="1968779"/>
            <a:ext cx="7164705" cy="20256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Isolamento dei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12700" marR="6350">
              <a:lnSpc>
                <a:spcPts val="173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Allocazione e gestione automatica della memoria: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gerarchia delle </a:t>
            </a:r>
            <a:r>
              <a:rPr sz="1600" spc="-10" dirty="0">
                <a:latin typeface="Arial"/>
                <a:cs typeface="Arial"/>
              </a:rPr>
              <a:t>memorie  </a:t>
            </a:r>
            <a:r>
              <a:rPr sz="1600" spc="-5" dirty="0">
                <a:latin typeface="Arial"/>
                <a:cs typeface="Arial"/>
              </a:rPr>
              <a:t>deve essere trasparente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all’utente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380"/>
              </a:spcBef>
              <a:tabLst>
                <a:tab pos="1004569" algn="l"/>
                <a:tab pos="1489075" algn="l"/>
                <a:tab pos="3181350" algn="l"/>
                <a:tab pos="4254500" algn="l"/>
                <a:tab pos="5348605" algn="l"/>
                <a:tab pos="5674995" algn="l"/>
                <a:tab pos="6882130" algn="l"/>
              </a:tabLst>
            </a:pPr>
            <a:r>
              <a:rPr sz="1600" spc="-5" dirty="0">
                <a:latin typeface="Arial"/>
                <a:cs typeface="Arial"/>
              </a:rPr>
              <a:t>Supp</a:t>
            </a:r>
            <a:r>
              <a:rPr sz="1600" spc="-10" dirty="0">
                <a:latin typeface="Arial"/>
                <a:cs typeface="Arial"/>
              </a:rPr>
              <a:t>ort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lla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progr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zi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modu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ar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az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imen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i  </a:t>
            </a:r>
            <a:r>
              <a:rPr sz="1600" spc="-10" dirty="0">
                <a:latin typeface="Arial"/>
                <a:cs typeface="Arial"/>
              </a:rPr>
              <a:t>programmi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Protezione e controllo </a:t>
            </a:r>
            <a:r>
              <a:rPr sz="1600" spc="-10" dirty="0">
                <a:latin typeface="Arial"/>
                <a:cs typeface="Arial"/>
              </a:rPr>
              <a:t>dell’accesso: </a:t>
            </a:r>
            <a:r>
              <a:rPr sz="1600" spc="-5" dirty="0">
                <a:latin typeface="Arial"/>
                <a:cs typeface="Arial"/>
              </a:rPr>
              <a:t>gestione di </a:t>
            </a:r>
            <a:r>
              <a:rPr sz="1600" spc="-10" dirty="0">
                <a:latin typeface="Arial"/>
                <a:cs typeface="Arial"/>
              </a:rPr>
              <a:t>aree </a:t>
            </a:r>
            <a:r>
              <a:rPr sz="1600" spc="-5" dirty="0">
                <a:latin typeface="Arial"/>
                <a:cs typeface="Arial"/>
              </a:rPr>
              <a:t>di memoria </a:t>
            </a:r>
            <a:r>
              <a:rPr sz="1600" spc="-10" dirty="0">
                <a:latin typeface="Arial"/>
                <a:cs typeface="Arial"/>
              </a:rPr>
              <a:t>condivise </a:t>
            </a:r>
            <a:r>
              <a:rPr sz="1600" spc="-5" dirty="0">
                <a:latin typeface="Arial"/>
                <a:cs typeface="Arial"/>
              </a:rPr>
              <a:t>tra i  processi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600" spc="-5" dirty="0">
                <a:latin typeface="Arial"/>
                <a:cs typeface="Arial"/>
              </a:rPr>
              <a:t>Memorizzazione a lungo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termine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594" y="4391990"/>
            <a:ext cx="7874000" cy="173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Necessità soddisfatte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ts val="1920"/>
              </a:lnSpc>
            </a:pPr>
            <a:r>
              <a:rPr sz="1650" b="1" i="1" spc="-90" dirty="0">
                <a:latin typeface="Arial"/>
                <a:cs typeface="Arial"/>
              </a:rPr>
              <a:t>memoria virtuale: </a:t>
            </a:r>
            <a:r>
              <a:rPr sz="1600" spc="-5" dirty="0">
                <a:latin typeface="Arial"/>
                <a:cs typeface="Arial"/>
              </a:rPr>
              <a:t>i </a:t>
            </a:r>
            <a:r>
              <a:rPr sz="1600" spc="-10" dirty="0">
                <a:latin typeface="Arial"/>
                <a:cs typeface="Arial"/>
              </a:rPr>
              <a:t>programmi </a:t>
            </a:r>
            <a:r>
              <a:rPr sz="1600" spc="-5" dirty="0">
                <a:latin typeface="Arial"/>
                <a:cs typeface="Arial"/>
              </a:rPr>
              <a:t>indirizzano la memoria con riferimenti logici </a:t>
            </a:r>
            <a:r>
              <a:rPr sz="1600" spc="-10" dirty="0">
                <a:latin typeface="Arial"/>
                <a:cs typeface="Arial"/>
              </a:rPr>
              <a:t>ignorando </a:t>
            </a:r>
            <a:r>
              <a:rPr sz="1600" spc="-5" dirty="0">
                <a:latin typeface="Arial"/>
                <a:cs typeface="Arial"/>
              </a:rPr>
              <a:t>gli  </a:t>
            </a:r>
            <a:r>
              <a:rPr sz="1600" spc="-10" dirty="0">
                <a:latin typeface="Arial"/>
                <a:cs typeface="Arial"/>
              </a:rPr>
              <a:t>aspetti </a:t>
            </a:r>
            <a:r>
              <a:rPr sz="1600" spc="-5" dirty="0">
                <a:latin typeface="Arial"/>
                <a:cs typeface="Arial"/>
              </a:rPr>
              <a:t>fisici,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spc="-5" dirty="0">
                <a:latin typeface="Arial"/>
                <a:cs typeface="Arial"/>
              </a:rPr>
              <a:t>un </a:t>
            </a:r>
            <a:r>
              <a:rPr sz="1600" spc="-10" dirty="0">
                <a:latin typeface="Arial"/>
                <a:cs typeface="Arial"/>
              </a:rPr>
              <a:t>programma </a:t>
            </a:r>
            <a:r>
              <a:rPr sz="1600" spc="-5" dirty="0">
                <a:latin typeface="Arial"/>
                <a:cs typeface="Arial"/>
              </a:rPr>
              <a:t>è in esecuzione solo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sua </a:t>
            </a:r>
            <a:r>
              <a:rPr sz="1600" spc="-10" dirty="0">
                <a:latin typeface="Arial"/>
                <a:cs typeface="Arial"/>
              </a:rPr>
              <a:t>parte </a:t>
            </a:r>
            <a:r>
              <a:rPr sz="1600" spc="-5" dirty="0">
                <a:latin typeface="Arial"/>
                <a:cs typeface="Arial"/>
              </a:rPr>
              <a:t>risiede  </a:t>
            </a:r>
            <a:r>
              <a:rPr sz="1600" spc="-10" dirty="0">
                <a:latin typeface="Arial"/>
                <a:cs typeface="Arial"/>
              </a:rPr>
              <a:t>effettivamente </a:t>
            </a:r>
            <a:r>
              <a:rPr sz="1600" spc="-5" dirty="0">
                <a:latin typeface="Arial"/>
                <a:cs typeface="Arial"/>
              </a:rPr>
              <a:t>in memoria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centrale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650" b="1" i="1" spc="-80" dirty="0">
                <a:latin typeface="Arial"/>
                <a:cs typeface="Arial"/>
              </a:rPr>
              <a:t>file </a:t>
            </a:r>
            <a:r>
              <a:rPr sz="1650" b="1" i="1" spc="-105" dirty="0">
                <a:latin typeface="Arial"/>
                <a:cs typeface="Arial"/>
              </a:rPr>
              <a:t>system: </a:t>
            </a:r>
            <a:r>
              <a:rPr sz="1600" spc="-5" dirty="0">
                <a:latin typeface="Arial"/>
                <a:cs typeface="Arial"/>
              </a:rPr>
              <a:t>implementa la memorizzazione a lungo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termine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Gestione della</a:t>
            </a:r>
            <a:r>
              <a:rPr spc="-40" dirty="0"/>
              <a:t> </a:t>
            </a:r>
            <a:r>
              <a:rPr spc="-5" dirty="0"/>
              <a:t>Memoria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1577086"/>
            <a:ext cx="7294880" cy="413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politica di allocazione delle risorse deve considerare i </a:t>
            </a:r>
            <a:r>
              <a:rPr sz="1600" spc="-10" dirty="0">
                <a:latin typeface="Arial"/>
                <a:cs typeface="Arial"/>
              </a:rPr>
              <a:t>seguenti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fattori: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Font typeface="Arial"/>
              <a:buChar char="•"/>
              <a:tabLst>
                <a:tab pos="140970" algn="l"/>
              </a:tabLst>
            </a:pPr>
            <a:r>
              <a:rPr sz="1600" b="1" spc="-50" dirty="0">
                <a:latin typeface="Arial"/>
                <a:cs typeface="Arial"/>
              </a:rPr>
              <a:t>Equità</a:t>
            </a:r>
            <a:r>
              <a:rPr sz="1600" spc="-5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tutti i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73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appartenenti </a:t>
            </a:r>
            <a:r>
              <a:rPr sz="1600" spc="-5" dirty="0">
                <a:latin typeface="Arial"/>
                <a:cs typeface="Arial"/>
              </a:rPr>
              <a:t>ad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stessa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classe,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73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o con richieste simili,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72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o stesso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costo,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30"/>
              </a:spcBef>
            </a:pPr>
            <a:r>
              <a:rPr sz="1600" spc="-5" dirty="0">
                <a:latin typeface="Arial"/>
                <a:cs typeface="Arial"/>
              </a:rPr>
              <a:t>devono avere la stessa possibilità di accesso alla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140970" algn="l"/>
              </a:tabLst>
            </a:pPr>
            <a:r>
              <a:rPr sz="1600" b="1" spc="-50" dirty="0">
                <a:latin typeface="Arial"/>
                <a:cs typeface="Arial"/>
              </a:rPr>
              <a:t>Tempo </a:t>
            </a:r>
            <a:r>
              <a:rPr sz="1600" b="1" spc="-85" dirty="0">
                <a:latin typeface="Arial"/>
                <a:cs typeface="Arial"/>
              </a:rPr>
              <a:t>di </a:t>
            </a:r>
            <a:r>
              <a:rPr sz="1600" b="1" spc="-75" dirty="0">
                <a:latin typeface="Arial"/>
                <a:cs typeface="Arial"/>
              </a:rPr>
              <a:t>risposta </a:t>
            </a:r>
            <a:r>
              <a:rPr sz="1600" b="1" spc="-50" dirty="0">
                <a:latin typeface="Arial"/>
                <a:cs typeface="Arial"/>
              </a:rPr>
              <a:t>differenziale</a:t>
            </a:r>
            <a:r>
              <a:rPr sz="1600" spc="-5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il SO discrimina tra classi che </a:t>
            </a:r>
            <a:r>
              <a:rPr sz="1600" spc="-10" dirty="0">
                <a:latin typeface="Arial"/>
                <a:cs typeface="Arial"/>
              </a:rPr>
              <a:t>hanno </a:t>
            </a:r>
            <a:r>
              <a:rPr sz="1600" spc="-5" dirty="0">
                <a:latin typeface="Arial"/>
                <a:cs typeface="Arial"/>
              </a:rPr>
              <a:t>bisogno </a:t>
            </a:r>
            <a:r>
              <a:rPr sz="1600" spc="-1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risorse diverse e di tempi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diversi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23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Es.: i </a:t>
            </a:r>
            <a:r>
              <a:rPr sz="1400" spc="-5" dirty="0">
                <a:latin typeface="Arial"/>
                <a:cs typeface="Arial"/>
              </a:rPr>
              <a:t>processi </a:t>
            </a:r>
            <a:r>
              <a:rPr sz="1400" dirty="0">
                <a:latin typeface="Arial"/>
                <a:cs typeface="Arial"/>
              </a:rPr>
              <a:t>con </a:t>
            </a:r>
            <a:r>
              <a:rPr sz="1400" spc="-5" dirty="0">
                <a:latin typeface="Arial"/>
                <a:cs typeface="Arial"/>
              </a:rPr>
              <a:t>forte </a:t>
            </a:r>
            <a:r>
              <a:rPr sz="1400" dirty="0">
                <a:latin typeface="Arial"/>
                <a:cs typeface="Arial"/>
              </a:rPr>
              <a:t>uso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I/O </a:t>
            </a:r>
            <a:r>
              <a:rPr sz="1400" spc="-5" dirty="0">
                <a:latin typeface="Arial"/>
                <a:cs typeface="Arial"/>
              </a:rPr>
              <a:t>vengono schedulati per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primi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Schedulazione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967" y="6096777"/>
            <a:ext cx="6514465" cy="297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"/>
                <a:cs typeface="Arial"/>
              </a:rPr>
              <a:t>• </a:t>
            </a:r>
            <a:r>
              <a:rPr sz="1600" b="1" spc="-50" dirty="0">
                <a:latin typeface="Arial"/>
                <a:cs typeface="Arial"/>
              </a:rPr>
              <a:t>Efficienza</a:t>
            </a:r>
            <a:r>
              <a:rPr sz="1600" spc="-5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massimizzare il throughput, minimizzare il tempo di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risposta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5556" y="6290690"/>
            <a:ext cx="2216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04139">
              <a:lnSpc>
                <a:spcPct val="100000"/>
              </a:lnSpc>
              <a:spcBef>
                <a:spcPts val="105"/>
              </a:spcBef>
            </a:pPr>
            <a:r>
              <a:rPr dirty="0"/>
              <a:t>Sistema Operativo </a:t>
            </a:r>
            <a:r>
              <a:rPr spc="-5" dirty="0"/>
              <a:t>come</a:t>
            </a:r>
            <a:r>
              <a:rPr spc="-85" dirty="0"/>
              <a:t> </a:t>
            </a:r>
            <a:r>
              <a:rPr dirty="0"/>
              <a:t>interfaccia  (convenienza </a:t>
            </a:r>
            <a:r>
              <a:rPr spc="-5" dirty="0"/>
              <a:t>del </a:t>
            </a:r>
            <a:r>
              <a:rPr dirty="0"/>
              <a:t>SO)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37729" y="2651251"/>
            <a:ext cx="1187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5050" algn="l"/>
              </a:tabLst>
            </a:pP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rd</a:t>
            </a:r>
            <a:r>
              <a:rPr sz="1400" spc="-1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	</a:t>
            </a:r>
            <a:r>
              <a:rPr sz="1400" spc="-5" dirty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3854" y="3184651"/>
            <a:ext cx="34810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76200" algn="l"/>
              </a:tabLst>
            </a:pPr>
            <a:r>
              <a:rPr sz="1400" spc="-5" dirty="0">
                <a:latin typeface="Arial"/>
                <a:cs typeface="Arial"/>
              </a:rPr>
              <a:t>Fornisce una </a:t>
            </a:r>
            <a:r>
              <a:rPr sz="1400" spc="-10" dirty="0">
                <a:latin typeface="Arial"/>
                <a:cs typeface="Arial"/>
              </a:rPr>
              <a:t>interfaccia </a:t>
            </a:r>
            <a:r>
              <a:rPr sz="1400" spc="-5" dirty="0">
                <a:latin typeface="Arial"/>
                <a:cs typeface="Arial"/>
              </a:rPr>
              <a:t>per </a:t>
            </a:r>
            <a:r>
              <a:rPr sz="1400" spc="-10" dirty="0">
                <a:latin typeface="Arial"/>
                <a:cs typeface="Arial"/>
              </a:rPr>
              <a:t>utilizzare </a:t>
            </a:r>
            <a:r>
              <a:rPr sz="1400" dirty="0">
                <a:latin typeface="Arial"/>
                <a:cs typeface="Arial"/>
              </a:rPr>
              <a:t>il  </a:t>
            </a:r>
            <a:r>
              <a:rPr sz="1400" spc="-5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90" y="1538884"/>
            <a:ext cx="7150100" cy="15652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892425">
              <a:lnSpc>
                <a:spcPct val="100000"/>
              </a:lnSpc>
              <a:spcBef>
                <a:spcPts val="445"/>
              </a:spcBef>
            </a:pPr>
            <a:r>
              <a:rPr sz="1600" b="1" spc="-55" dirty="0">
                <a:latin typeface="Arial"/>
                <a:cs typeface="Arial"/>
              </a:rPr>
              <a:t>Key </a:t>
            </a:r>
            <a:r>
              <a:rPr sz="1600" b="1" spc="-70" dirty="0">
                <a:latin typeface="Arial"/>
                <a:cs typeface="Arial"/>
              </a:rPr>
              <a:t>Word: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TRASPARENTE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Arial"/>
                <a:cs typeface="Arial"/>
              </a:rPr>
              <a:t>Struttura </a:t>
            </a:r>
            <a:r>
              <a:rPr sz="1600" spc="-10" dirty="0">
                <a:latin typeface="Arial"/>
                <a:cs typeface="Arial"/>
              </a:rPr>
              <a:t>Gerarchica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Hardware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Software</a:t>
            </a:r>
            <a:endParaRPr sz="1600">
              <a:latin typeface="Arial"/>
              <a:cs typeface="Arial"/>
            </a:endParaRPr>
          </a:p>
          <a:p>
            <a:pPr marL="512635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sistema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operativo:</a:t>
            </a:r>
            <a:endParaRPr sz="1400">
              <a:latin typeface="Arial"/>
              <a:cs typeface="Arial"/>
            </a:endParaRPr>
          </a:p>
          <a:p>
            <a:pPr marL="5126355" marR="5080">
              <a:lnSpc>
                <a:spcPct val="100000"/>
              </a:lnSpc>
              <a:spcBef>
                <a:spcPts val="840"/>
              </a:spcBef>
              <a:buSzPct val="92857"/>
              <a:buChar char="•"/>
              <a:tabLst>
                <a:tab pos="5190490" algn="l"/>
                <a:tab pos="6242050" algn="l"/>
                <a:tab pos="6565265" algn="l"/>
              </a:tabLst>
            </a:pP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	i	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gli  programmatore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850" y="2205037"/>
            <a:ext cx="4826000" cy="4652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1654555"/>
            <a:ext cx="1744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459865" algn="l"/>
              </a:tabLst>
            </a:pPr>
            <a:r>
              <a:rPr sz="1600" b="1" dirty="0">
                <a:latin typeface="Arial"/>
                <a:cs typeface="Arial"/>
              </a:rPr>
              <a:t>C</a:t>
            </a:r>
            <a:r>
              <a:rPr sz="1600" b="1" spc="-90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dirty="0">
                <a:latin typeface="Arial"/>
                <a:cs typeface="Arial"/>
              </a:rPr>
              <a:t>z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70" dirty="0">
                <a:latin typeface="Arial"/>
                <a:cs typeface="Arial"/>
              </a:rPr>
              <a:t>on</a:t>
            </a:r>
            <a:r>
              <a:rPr sz="1600" b="1" spc="-6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65" dirty="0">
                <a:latin typeface="Arial"/>
                <a:cs typeface="Arial"/>
              </a:rPr>
              <a:t>dei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2277" y="1654555"/>
            <a:ext cx="579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1105" algn="l"/>
                <a:tab pos="2503170" algn="l"/>
                <a:tab pos="3538220" algn="l"/>
                <a:tab pos="4213225" algn="l"/>
                <a:tab pos="4865370" algn="l"/>
                <a:tab pos="5620385" algn="l"/>
              </a:tabLst>
            </a:pPr>
            <a:r>
              <a:rPr sz="1600" b="1" spc="-80" dirty="0">
                <a:latin typeface="Arial"/>
                <a:cs typeface="Arial"/>
              </a:rPr>
              <a:t>p</a:t>
            </a:r>
            <a:r>
              <a:rPr sz="1600" b="1" spc="-100" dirty="0">
                <a:latin typeface="Arial"/>
                <a:cs typeface="Arial"/>
              </a:rPr>
              <a:t>rog</a:t>
            </a:r>
            <a:r>
              <a:rPr sz="1600" b="1" spc="-85" dirty="0">
                <a:latin typeface="Arial"/>
                <a:cs typeface="Arial"/>
              </a:rPr>
              <a:t>r</a:t>
            </a:r>
            <a:r>
              <a:rPr sz="1600" b="1" spc="5" dirty="0">
                <a:latin typeface="Arial"/>
                <a:cs typeface="Arial"/>
              </a:rPr>
              <a:t>a</a:t>
            </a:r>
            <a:r>
              <a:rPr sz="1600" b="1" spc="-95" dirty="0">
                <a:latin typeface="Arial"/>
                <a:cs typeface="Arial"/>
              </a:rPr>
              <a:t>m</a:t>
            </a:r>
            <a:r>
              <a:rPr sz="1600" b="1" spc="-80" dirty="0">
                <a:latin typeface="Arial"/>
                <a:cs typeface="Arial"/>
              </a:rPr>
              <a:t>m</a:t>
            </a:r>
            <a:r>
              <a:rPr sz="1600" b="1" spc="-7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mp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atore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deb</a:t>
            </a:r>
            <a:r>
              <a:rPr sz="1600" spc="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gge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me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ità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off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544" y="1898395"/>
            <a:ext cx="6581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programmatore. Non </a:t>
            </a:r>
            <a:r>
              <a:rPr sz="1600" spc="-5" dirty="0">
                <a:latin typeface="Arial"/>
                <a:cs typeface="Arial"/>
              </a:rPr>
              <a:t>sono </a:t>
            </a:r>
            <a:r>
              <a:rPr sz="1600" spc="-10" dirty="0">
                <a:latin typeface="Arial"/>
                <a:cs typeface="Arial"/>
              </a:rPr>
              <a:t>parte </a:t>
            </a:r>
            <a:r>
              <a:rPr sz="1600" spc="-5" dirty="0">
                <a:latin typeface="Arial"/>
                <a:cs typeface="Arial"/>
              </a:rPr>
              <a:t>del SO ma sono accessibili tramite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esso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644" y="2410713"/>
            <a:ext cx="1919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635760" algn="l"/>
              </a:tabLst>
            </a:pPr>
            <a:r>
              <a:rPr sz="1600" b="1" spc="-55" dirty="0">
                <a:latin typeface="Arial"/>
                <a:cs typeface="Arial"/>
              </a:rPr>
              <a:t>E</a:t>
            </a:r>
            <a:r>
              <a:rPr sz="1600" b="1" spc="-40" dirty="0">
                <a:latin typeface="Arial"/>
                <a:cs typeface="Arial"/>
              </a:rPr>
              <a:t>s</a:t>
            </a:r>
            <a:r>
              <a:rPr sz="1600" b="1" spc="-55" dirty="0">
                <a:latin typeface="Arial"/>
                <a:cs typeface="Arial"/>
              </a:rPr>
              <a:t>e</a:t>
            </a:r>
            <a:r>
              <a:rPr sz="1600" b="1" spc="-50" dirty="0">
                <a:latin typeface="Arial"/>
                <a:cs typeface="Arial"/>
              </a:rPr>
              <a:t>c</a:t>
            </a:r>
            <a:r>
              <a:rPr sz="1600" b="1" spc="-10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z</a:t>
            </a:r>
            <a:r>
              <a:rPr sz="1600" b="1" spc="-90" dirty="0">
                <a:latin typeface="Arial"/>
                <a:cs typeface="Arial"/>
              </a:rPr>
              <a:t>i</a:t>
            </a:r>
            <a:r>
              <a:rPr sz="1600" b="1" spc="-70" dirty="0">
                <a:latin typeface="Arial"/>
                <a:cs typeface="Arial"/>
              </a:rPr>
              <a:t>on</a:t>
            </a:r>
            <a:r>
              <a:rPr sz="1600" b="1" spc="-6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65" dirty="0">
                <a:latin typeface="Arial"/>
                <a:cs typeface="Arial"/>
              </a:rPr>
              <a:t>dei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0877" y="2410713"/>
            <a:ext cx="5562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2540" algn="l"/>
                <a:tab pos="2609850" algn="l"/>
                <a:tab pos="2998470" algn="l"/>
                <a:tab pos="4019550" algn="l"/>
                <a:tab pos="4521200" algn="l"/>
              </a:tabLst>
            </a:pPr>
            <a:r>
              <a:rPr sz="1600" b="1" spc="-75" dirty="0">
                <a:latin typeface="Arial"/>
                <a:cs typeface="Arial"/>
              </a:rPr>
              <a:t>programmi</a:t>
            </a:r>
            <a:r>
              <a:rPr sz="1600" spc="-75" dirty="0">
                <a:latin typeface="Arial"/>
                <a:cs typeface="Arial"/>
              </a:rPr>
              <a:t>:	</a:t>
            </a:r>
            <a:r>
              <a:rPr sz="1600" spc="-10" dirty="0">
                <a:latin typeface="Arial"/>
                <a:cs typeface="Arial"/>
              </a:rPr>
              <a:t>caricamento	</a:t>
            </a:r>
            <a:r>
              <a:rPr sz="1600" dirty="0">
                <a:latin typeface="Arial"/>
                <a:cs typeface="Arial"/>
              </a:rPr>
              <a:t>in	</a:t>
            </a:r>
            <a:r>
              <a:rPr sz="1600" spc="-5" dirty="0">
                <a:latin typeface="Arial"/>
                <a:cs typeface="Arial"/>
              </a:rPr>
              <a:t>memoria	dei	programmi,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inizializzazione </a:t>
            </a:r>
            <a:r>
              <a:rPr spc="-5" dirty="0"/>
              <a:t>dei dispositividi I/O,</a:t>
            </a:r>
            <a:r>
              <a:rPr dirty="0"/>
              <a:t> </a:t>
            </a:r>
            <a:r>
              <a:rPr spc="-5" dirty="0"/>
              <a:t>ecc.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80" dirty="0">
                <a:latin typeface="Arial"/>
                <a:cs typeface="Arial"/>
              </a:rPr>
              <a:t>Accesso </a:t>
            </a:r>
            <a:r>
              <a:rPr b="1" spc="-50" dirty="0">
                <a:latin typeface="Arial"/>
                <a:cs typeface="Arial"/>
              </a:rPr>
              <a:t>ai </a:t>
            </a:r>
            <a:r>
              <a:rPr b="1" spc="-95" dirty="0">
                <a:latin typeface="Arial"/>
                <a:cs typeface="Arial"/>
              </a:rPr>
              <a:t>dispositivi </a:t>
            </a:r>
            <a:r>
              <a:rPr b="1" spc="-90" dirty="0">
                <a:latin typeface="Arial"/>
                <a:cs typeface="Arial"/>
              </a:rPr>
              <a:t>di </a:t>
            </a:r>
            <a:r>
              <a:rPr b="1" dirty="0">
                <a:latin typeface="Arial"/>
                <a:cs typeface="Arial"/>
              </a:rPr>
              <a:t>I/O</a:t>
            </a:r>
            <a:r>
              <a:rPr dirty="0"/>
              <a:t>: </a:t>
            </a:r>
            <a:r>
              <a:rPr spc="-5" dirty="0"/>
              <a:t>l’utente/programmatore </a:t>
            </a:r>
            <a:r>
              <a:rPr spc="-10" dirty="0"/>
              <a:t>ignora </a:t>
            </a:r>
            <a:r>
              <a:rPr dirty="0"/>
              <a:t>il </a:t>
            </a:r>
            <a:r>
              <a:rPr spc="-5" dirty="0"/>
              <a:t>set di istruzioni e i  segnali dei</a:t>
            </a:r>
            <a:r>
              <a:rPr spc="-20" dirty="0"/>
              <a:t> </a:t>
            </a:r>
            <a:r>
              <a:rPr spc="-5" dirty="0"/>
              <a:t>dispositivi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80" dirty="0">
                <a:latin typeface="Arial"/>
                <a:cs typeface="Arial"/>
              </a:rPr>
              <a:t>Accesso </a:t>
            </a:r>
            <a:r>
              <a:rPr b="1" spc="-85" dirty="0">
                <a:latin typeface="Arial"/>
                <a:cs typeface="Arial"/>
              </a:rPr>
              <a:t>controllato </a:t>
            </a:r>
            <a:r>
              <a:rPr b="1" spc="-50" dirty="0">
                <a:latin typeface="Arial"/>
                <a:cs typeface="Arial"/>
              </a:rPr>
              <a:t>ai file</a:t>
            </a:r>
            <a:r>
              <a:rPr spc="-50" dirty="0"/>
              <a:t>: </a:t>
            </a:r>
            <a:r>
              <a:rPr spc="-5" dirty="0"/>
              <a:t>comprensione </a:t>
            </a:r>
            <a:r>
              <a:rPr spc="-10" dirty="0"/>
              <a:t>del </a:t>
            </a:r>
            <a:r>
              <a:rPr spc="-5" dirty="0"/>
              <a:t>formato, meccanismi di </a:t>
            </a:r>
            <a:r>
              <a:rPr spc="-10" dirty="0"/>
              <a:t>protezione,  </a:t>
            </a:r>
            <a:r>
              <a:rPr spc="-5" dirty="0"/>
              <a:t>associazione </a:t>
            </a:r>
            <a:r>
              <a:rPr dirty="0"/>
              <a:t>file </a:t>
            </a:r>
            <a:r>
              <a:rPr spc="-5" dirty="0"/>
              <a:t>indirizzi di</a:t>
            </a:r>
            <a:r>
              <a:rPr spc="-65" dirty="0"/>
              <a:t> </a:t>
            </a:r>
            <a:r>
              <a:rPr spc="-10" dirty="0"/>
              <a:t>memoria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80" dirty="0">
                <a:latin typeface="Arial"/>
                <a:cs typeface="Arial"/>
              </a:rPr>
              <a:t>Accesso </a:t>
            </a:r>
            <a:r>
              <a:rPr b="1" spc="-45" dirty="0">
                <a:latin typeface="Arial"/>
                <a:cs typeface="Arial"/>
              </a:rPr>
              <a:t>al </a:t>
            </a:r>
            <a:r>
              <a:rPr b="1" spc="-60" dirty="0">
                <a:latin typeface="Arial"/>
                <a:cs typeface="Arial"/>
              </a:rPr>
              <a:t>sistema </a:t>
            </a:r>
            <a:r>
              <a:rPr spc="-5" dirty="0"/>
              <a:t>(inteso </a:t>
            </a:r>
            <a:r>
              <a:rPr dirty="0"/>
              <a:t>in </a:t>
            </a:r>
            <a:r>
              <a:rPr spc="-5" dirty="0"/>
              <a:t>senso</a:t>
            </a:r>
            <a:r>
              <a:rPr spc="130" dirty="0"/>
              <a:t> </a:t>
            </a:r>
            <a:r>
              <a:rPr spc="-10" dirty="0"/>
              <a:t>lato)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4004310" algn="l"/>
              </a:tabLst>
            </a:pPr>
            <a:r>
              <a:rPr b="1" spc="-55" dirty="0">
                <a:latin typeface="Arial"/>
                <a:cs typeface="Arial"/>
              </a:rPr>
              <a:t>Rilevazione   </a:t>
            </a:r>
            <a:r>
              <a:rPr b="1" spc="-5" dirty="0">
                <a:latin typeface="Arial"/>
                <a:cs typeface="Arial"/>
              </a:rPr>
              <a:t>e  </a:t>
            </a:r>
            <a:r>
              <a:rPr b="1" spc="-65" dirty="0">
                <a:latin typeface="Arial"/>
                <a:cs typeface="Arial"/>
              </a:rPr>
              <a:t>correzione </a:t>
            </a:r>
            <a:r>
              <a:rPr b="1" spc="15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degli </a:t>
            </a:r>
            <a:r>
              <a:rPr b="1" spc="195" dirty="0">
                <a:latin typeface="Arial"/>
                <a:cs typeface="Arial"/>
              </a:rPr>
              <a:t> </a:t>
            </a:r>
            <a:r>
              <a:rPr b="1" spc="-80" dirty="0">
                <a:latin typeface="Arial"/>
                <a:cs typeface="Arial"/>
              </a:rPr>
              <a:t>errori	</a:t>
            </a:r>
            <a:r>
              <a:rPr spc="-10" dirty="0"/>
              <a:t>hardware </a:t>
            </a:r>
            <a:r>
              <a:rPr spc="-5" dirty="0"/>
              <a:t>o generati da programmi </a:t>
            </a:r>
            <a:r>
              <a:rPr dirty="0"/>
              <a:t>in  </a:t>
            </a:r>
            <a:r>
              <a:rPr spc="-5" dirty="0"/>
              <a:t>esecuzione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3641725" algn="l"/>
              </a:tabLst>
            </a:pPr>
            <a:r>
              <a:rPr b="1" spc="-70" dirty="0">
                <a:latin typeface="Arial"/>
                <a:cs typeface="Arial"/>
              </a:rPr>
              <a:t>Contabilità  </a:t>
            </a:r>
            <a:r>
              <a:rPr b="1" spc="-5" dirty="0">
                <a:latin typeface="Arial"/>
                <a:cs typeface="Arial"/>
              </a:rPr>
              <a:t>e </a:t>
            </a:r>
            <a:r>
              <a:rPr b="1" spc="-75" dirty="0">
                <a:latin typeface="Arial"/>
                <a:cs typeface="Arial"/>
              </a:rPr>
              <a:t>statistiche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95" dirty="0">
                <a:latin typeface="Arial"/>
                <a:cs typeface="Arial"/>
              </a:rPr>
              <a:t>d’uso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spc="-10" dirty="0"/>
              <a:t>delle	</a:t>
            </a:r>
            <a:r>
              <a:rPr spc="-5" dirty="0"/>
              <a:t>risorse, dei </a:t>
            </a:r>
            <a:r>
              <a:rPr dirty="0"/>
              <a:t>tempi </a:t>
            </a:r>
            <a:r>
              <a:rPr spc="-5" dirty="0"/>
              <a:t>di risposta </a:t>
            </a:r>
            <a:r>
              <a:rPr dirty="0"/>
              <a:t>(fine:</a:t>
            </a:r>
            <a:r>
              <a:rPr spc="415" dirty="0"/>
              <a:t> </a:t>
            </a:r>
            <a:r>
              <a:rPr spc="-10" dirty="0"/>
              <a:t>migliorare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544" y="6191199"/>
            <a:ext cx="1290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prestazioni)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Servizi </a:t>
            </a:r>
            <a:r>
              <a:rPr dirty="0"/>
              <a:t>Offerti dal</a:t>
            </a:r>
            <a:r>
              <a:rPr spc="-10" dirty="0"/>
              <a:t> </a:t>
            </a:r>
            <a:r>
              <a:rPr spc="-5" dirty="0"/>
              <a:t>SO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87" y="1838261"/>
            <a:ext cx="1687830" cy="464184"/>
          </a:xfrm>
          <a:prstGeom prst="rect">
            <a:avLst/>
          </a:prstGeom>
          <a:solidFill>
            <a:srgbClr val="BADFE2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55"/>
              </a:spcBef>
            </a:pPr>
            <a:r>
              <a:rPr sz="2400" dirty="0">
                <a:latin typeface="Arial"/>
                <a:cs typeface="Arial"/>
              </a:rPr>
              <a:t>MEMORIA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525" y="2606738"/>
            <a:ext cx="1049655" cy="802005"/>
          </a:xfrm>
          <a:prstGeom prst="rect">
            <a:avLst/>
          </a:prstGeom>
          <a:solidFill>
            <a:srgbClr val="EBEBEB"/>
          </a:solidFill>
          <a:ln w="25400">
            <a:solidFill>
              <a:srgbClr val="FF99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S.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O.</a:t>
            </a:r>
            <a:endParaRPr sz="2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Arial"/>
                <a:cs typeface="Arial"/>
              </a:rPr>
              <a:t>KERNEL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787" y="2301875"/>
            <a:ext cx="1687830" cy="257492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315595" marR="493395" algn="ctr">
              <a:lnSpc>
                <a:spcPct val="150000"/>
              </a:lnSpc>
            </a:pPr>
            <a:r>
              <a:rPr sz="1400" dirty="0">
                <a:latin typeface="Arial"/>
                <a:cs typeface="Arial"/>
              </a:rPr>
              <a:t>Progra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i  e</a:t>
            </a:r>
            <a:endParaRPr sz="1400">
              <a:latin typeface="Arial"/>
              <a:cs typeface="Arial"/>
            </a:endParaRPr>
          </a:p>
          <a:p>
            <a:pPr marR="132080" algn="ctr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"/>
                <a:cs typeface="Arial"/>
              </a:rPr>
              <a:t>dati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850" y="4078351"/>
            <a:ext cx="1219200" cy="457200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6450" y="2317750"/>
            <a:ext cx="1752600" cy="333375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Arial"/>
                <a:cs typeface="Arial"/>
              </a:rPr>
              <a:t>I/O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6450" y="3308350"/>
            <a:ext cx="1752600" cy="304800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I/O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43650" y="231622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454"/>
                </a:lnTo>
                <a:lnTo>
                  <a:pt x="73664" y="86738"/>
                </a:lnTo>
                <a:lnTo>
                  <a:pt x="112153" y="65488"/>
                </a:lnTo>
                <a:lnTo>
                  <a:pt x="157254" y="46701"/>
                </a:lnTo>
                <a:lnTo>
                  <a:pt x="208262" y="30672"/>
                </a:lnTo>
                <a:lnTo>
                  <a:pt x="264468" y="17693"/>
                </a:lnTo>
                <a:lnTo>
                  <a:pt x="325165" y="8059"/>
                </a:lnTo>
                <a:lnTo>
                  <a:pt x="389644" y="2063"/>
                </a:lnTo>
                <a:lnTo>
                  <a:pt x="457200" y="0"/>
                </a:lnTo>
                <a:lnTo>
                  <a:pt x="524755" y="2063"/>
                </a:lnTo>
                <a:lnTo>
                  <a:pt x="589234" y="8059"/>
                </a:lnTo>
                <a:lnTo>
                  <a:pt x="649931" y="17693"/>
                </a:lnTo>
                <a:lnTo>
                  <a:pt x="706137" y="30672"/>
                </a:lnTo>
                <a:lnTo>
                  <a:pt x="757145" y="46701"/>
                </a:lnTo>
                <a:lnTo>
                  <a:pt x="802246" y="65488"/>
                </a:lnTo>
                <a:lnTo>
                  <a:pt x="840735" y="86738"/>
                </a:lnTo>
                <a:lnTo>
                  <a:pt x="871902" y="110158"/>
                </a:lnTo>
                <a:lnTo>
                  <a:pt x="909442" y="162332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8765" y="1584706"/>
            <a:ext cx="1249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Dispositivi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i/o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825" y="1757298"/>
            <a:ext cx="5105400" cy="3184525"/>
          </a:xfrm>
          <a:custGeom>
            <a:avLst/>
            <a:gdLst/>
            <a:ahLst/>
            <a:cxnLst/>
            <a:rect l="l" t="t" r="r" b="b"/>
            <a:pathLst>
              <a:path w="5105400" h="3184525">
                <a:moveTo>
                  <a:pt x="0" y="3184525"/>
                </a:moveTo>
                <a:lnTo>
                  <a:pt x="5105400" y="3184525"/>
                </a:lnTo>
                <a:lnTo>
                  <a:pt x="5105400" y="0"/>
                </a:lnTo>
                <a:lnTo>
                  <a:pt x="0" y="0"/>
                </a:lnTo>
                <a:lnTo>
                  <a:pt x="0" y="3184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379220">
              <a:lnSpc>
                <a:spcPct val="100000"/>
              </a:lnSpc>
              <a:spcBef>
                <a:spcPts val="105"/>
              </a:spcBef>
            </a:pPr>
            <a:r>
              <a:rPr dirty="0"/>
              <a:t>SO </a:t>
            </a:r>
            <a:r>
              <a:rPr spc="-5" dirty="0"/>
              <a:t>come </a:t>
            </a:r>
            <a:r>
              <a:rPr dirty="0"/>
              <a:t>gestore </a:t>
            </a:r>
            <a:r>
              <a:rPr spc="-5" dirty="0"/>
              <a:t>delle</a:t>
            </a:r>
            <a:r>
              <a:rPr spc="-110" dirty="0"/>
              <a:t> </a:t>
            </a:r>
            <a:r>
              <a:rPr spc="-5" dirty="0"/>
              <a:t>risorse  </a:t>
            </a:r>
            <a:r>
              <a:rPr dirty="0"/>
              <a:t>(efficienza </a:t>
            </a:r>
            <a:r>
              <a:rPr spc="-5" dirty="0"/>
              <a:t>del</a:t>
            </a:r>
            <a:r>
              <a:rPr spc="-20" dirty="0"/>
              <a:t> </a:t>
            </a:r>
            <a:r>
              <a:rPr dirty="0"/>
              <a:t>SO)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9623" y="2443098"/>
            <a:ext cx="1224280" cy="76835"/>
          </a:xfrm>
          <a:custGeom>
            <a:avLst/>
            <a:gdLst/>
            <a:ahLst/>
            <a:cxnLst/>
            <a:rect l="l" t="t" r="r" b="b"/>
            <a:pathLst>
              <a:path w="1224279" h="76835">
                <a:moveTo>
                  <a:pt x="1147826" y="126"/>
                </a:moveTo>
                <a:lnTo>
                  <a:pt x="1147826" y="76326"/>
                </a:lnTo>
                <a:lnTo>
                  <a:pt x="1214627" y="42925"/>
                </a:lnTo>
                <a:lnTo>
                  <a:pt x="1160526" y="42925"/>
                </a:lnTo>
                <a:lnTo>
                  <a:pt x="1160526" y="33400"/>
                </a:lnTo>
                <a:lnTo>
                  <a:pt x="1214374" y="33400"/>
                </a:lnTo>
                <a:lnTo>
                  <a:pt x="1147826" y="126"/>
                </a:lnTo>
                <a:close/>
              </a:path>
              <a:path w="1224279" h="76835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1224279" h="76835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1224279" h="76835">
                <a:moveTo>
                  <a:pt x="1147826" y="33400"/>
                </a:moveTo>
                <a:lnTo>
                  <a:pt x="76200" y="33400"/>
                </a:lnTo>
                <a:lnTo>
                  <a:pt x="76200" y="42925"/>
                </a:lnTo>
                <a:lnTo>
                  <a:pt x="1147826" y="42925"/>
                </a:lnTo>
                <a:lnTo>
                  <a:pt x="1147826" y="33400"/>
                </a:lnTo>
                <a:close/>
              </a:path>
              <a:path w="1224279" h="76835">
                <a:moveTo>
                  <a:pt x="1214374" y="33400"/>
                </a:moveTo>
                <a:lnTo>
                  <a:pt x="1160526" y="33400"/>
                </a:lnTo>
                <a:lnTo>
                  <a:pt x="1160526" y="42925"/>
                </a:lnTo>
                <a:lnTo>
                  <a:pt x="1214627" y="42925"/>
                </a:lnTo>
                <a:lnTo>
                  <a:pt x="1224026" y="38226"/>
                </a:lnTo>
                <a:lnTo>
                  <a:pt x="1214374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3650" y="3252723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67"/>
                </a:lnTo>
                <a:lnTo>
                  <a:pt x="871902" y="270841"/>
                </a:lnTo>
                <a:lnTo>
                  <a:pt x="840735" y="294261"/>
                </a:lnTo>
                <a:lnTo>
                  <a:pt x="802246" y="315511"/>
                </a:lnTo>
                <a:lnTo>
                  <a:pt x="757145" y="334298"/>
                </a:lnTo>
                <a:lnTo>
                  <a:pt x="706137" y="350327"/>
                </a:lnTo>
                <a:lnTo>
                  <a:pt x="649931" y="363306"/>
                </a:lnTo>
                <a:lnTo>
                  <a:pt x="589234" y="372940"/>
                </a:lnTo>
                <a:lnTo>
                  <a:pt x="524755" y="378936"/>
                </a:lnTo>
                <a:lnTo>
                  <a:pt x="457200" y="381000"/>
                </a:lnTo>
                <a:lnTo>
                  <a:pt x="389644" y="378936"/>
                </a:lnTo>
                <a:lnTo>
                  <a:pt x="325165" y="372940"/>
                </a:lnTo>
                <a:lnTo>
                  <a:pt x="264468" y="363306"/>
                </a:lnTo>
                <a:lnTo>
                  <a:pt x="208262" y="350327"/>
                </a:lnTo>
                <a:lnTo>
                  <a:pt x="157254" y="334298"/>
                </a:lnTo>
                <a:lnTo>
                  <a:pt x="112153" y="315511"/>
                </a:lnTo>
                <a:lnTo>
                  <a:pt x="73664" y="294261"/>
                </a:lnTo>
                <a:lnTo>
                  <a:pt x="42497" y="270841"/>
                </a:lnTo>
                <a:lnTo>
                  <a:pt x="4957" y="218667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9623" y="3379723"/>
            <a:ext cx="1224280" cy="76835"/>
          </a:xfrm>
          <a:custGeom>
            <a:avLst/>
            <a:gdLst/>
            <a:ahLst/>
            <a:cxnLst/>
            <a:rect l="l" t="t" r="r" b="b"/>
            <a:pathLst>
              <a:path w="1224279" h="76835">
                <a:moveTo>
                  <a:pt x="1147826" y="126"/>
                </a:moveTo>
                <a:lnTo>
                  <a:pt x="1147826" y="76326"/>
                </a:lnTo>
                <a:lnTo>
                  <a:pt x="1214627" y="42925"/>
                </a:lnTo>
                <a:lnTo>
                  <a:pt x="1160526" y="42925"/>
                </a:lnTo>
                <a:lnTo>
                  <a:pt x="1160526" y="33400"/>
                </a:lnTo>
                <a:lnTo>
                  <a:pt x="1214374" y="33400"/>
                </a:lnTo>
                <a:lnTo>
                  <a:pt x="1147826" y="126"/>
                </a:lnTo>
                <a:close/>
              </a:path>
              <a:path w="1224279" h="76835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1224279" h="76835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1224279" h="76835">
                <a:moveTo>
                  <a:pt x="1147826" y="33400"/>
                </a:moveTo>
                <a:lnTo>
                  <a:pt x="76200" y="33400"/>
                </a:lnTo>
                <a:lnTo>
                  <a:pt x="76200" y="42925"/>
                </a:lnTo>
                <a:lnTo>
                  <a:pt x="1147826" y="42925"/>
                </a:lnTo>
                <a:lnTo>
                  <a:pt x="1147826" y="33400"/>
                </a:lnTo>
                <a:close/>
              </a:path>
              <a:path w="1224279" h="76835">
                <a:moveTo>
                  <a:pt x="1214374" y="33400"/>
                </a:moveTo>
                <a:lnTo>
                  <a:pt x="1160526" y="33400"/>
                </a:lnTo>
                <a:lnTo>
                  <a:pt x="1160526" y="42925"/>
                </a:lnTo>
                <a:lnTo>
                  <a:pt x="1214627" y="42925"/>
                </a:lnTo>
                <a:lnTo>
                  <a:pt x="1224026" y="38226"/>
                </a:lnTo>
                <a:lnTo>
                  <a:pt x="1214374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3917" y="5133807"/>
            <a:ext cx="65024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15" dirty="0">
                <a:latin typeface="Arial"/>
                <a:cs typeface="Arial"/>
              </a:rPr>
              <a:t>Il</a:t>
            </a:r>
            <a:r>
              <a:rPr sz="1650" i="1" spc="-40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SO:</a:t>
            </a:r>
            <a:endParaRPr sz="1650">
              <a:latin typeface="Arial"/>
              <a:cs typeface="Arial"/>
            </a:endParaRPr>
          </a:p>
          <a:p>
            <a:pPr marL="140335" indent="-127635">
              <a:lnSpc>
                <a:spcPts val="1950"/>
              </a:lnSpc>
              <a:buSzPct val="96969"/>
              <a:buFont typeface="Arial"/>
              <a:buChar char="•"/>
              <a:tabLst>
                <a:tab pos="140970" algn="l"/>
              </a:tabLst>
            </a:pPr>
            <a:r>
              <a:rPr sz="1650" i="1" spc="-35" dirty="0">
                <a:latin typeface="Arial"/>
                <a:cs typeface="Arial"/>
              </a:rPr>
              <a:t>d</a:t>
            </a:r>
            <a:r>
              <a:rPr sz="1650" i="1" spc="-25" dirty="0">
                <a:latin typeface="Arial"/>
                <a:cs typeface="Arial"/>
              </a:rPr>
              <a:t>irige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679575" y="5377698"/>
            <a:ext cx="85216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12115" algn="l"/>
              </a:tabLst>
            </a:pPr>
            <a:r>
              <a:rPr sz="1650" i="1" spc="-10" dirty="0">
                <a:latin typeface="Arial"/>
                <a:cs typeface="Arial"/>
              </a:rPr>
              <a:t>l</a:t>
            </a:r>
            <a:r>
              <a:rPr sz="1650" i="1" spc="-30" dirty="0">
                <a:latin typeface="Arial"/>
                <a:cs typeface="Arial"/>
              </a:rPr>
              <a:t>a</a:t>
            </a:r>
            <a:r>
              <a:rPr sz="1650" i="1" dirty="0">
                <a:latin typeface="Arial"/>
                <a:cs typeface="Arial"/>
              </a:rPr>
              <a:t>	</a:t>
            </a:r>
            <a:r>
              <a:rPr sz="1650" i="1" spc="-45" dirty="0">
                <a:latin typeface="Arial"/>
                <a:cs typeface="Arial"/>
              </a:rPr>
              <a:t>C</a:t>
            </a:r>
            <a:r>
              <a:rPr sz="1650" i="1" spc="-50" dirty="0">
                <a:latin typeface="Arial"/>
                <a:cs typeface="Arial"/>
              </a:rPr>
              <a:t>P</a:t>
            </a:r>
            <a:r>
              <a:rPr sz="1650" i="1" spc="-40" dirty="0">
                <a:latin typeface="Arial"/>
                <a:cs typeface="Arial"/>
              </a:rPr>
              <a:t>U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6629" y="5377698"/>
            <a:ext cx="46126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31900" algn="l"/>
                <a:tab pos="1902460" algn="l"/>
                <a:tab pos="2538095" algn="l"/>
                <a:tab pos="3388360" algn="l"/>
                <a:tab pos="3900804" algn="l"/>
              </a:tabLst>
            </a:pPr>
            <a:r>
              <a:rPr sz="1650" i="1" spc="-30" dirty="0">
                <a:latin typeface="Arial"/>
                <a:cs typeface="Arial"/>
              </a:rPr>
              <a:t>nel</a:t>
            </a:r>
            <a:r>
              <a:rPr sz="1650" i="1" spc="-15" dirty="0">
                <a:latin typeface="Arial"/>
                <a:cs typeface="Arial"/>
              </a:rPr>
              <a:t>l’</a:t>
            </a:r>
            <a:r>
              <a:rPr sz="1650" i="1" spc="-35" dirty="0">
                <a:latin typeface="Arial"/>
                <a:cs typeface="Arial"/>
              </a:rPr>
              <a:t>u</a:t>
            </a:r>
            <a:r>
              <a:rPr sz="1650" i="1" spc="-30" dirty="0">
                <a:latin typeface="Arial"/>
                <a:cs typeface="Arial"/>
              </a:rPr>
              <a:t>t</a:t>
            </a:r>
            <a:r>
              <a:rPr sz="1650" i="1" spc="-25" dirty="0">
                <a:latin typeface="Arial"/>
                <a:cs typeface="Arial"/>
              </a:rPr>
              <a:t>i</a:t>
            </a:r>
            <a:r>
              <a:rPr sz="1650" i="1" spc="-15" dirty="0">
                <a:latin typeface="Arial"/>
                <a:cs typeface="Arial"/>
              </a:rPr>
              <a:t>l</a:t>
            </a:r>
            <a:r>
              <a:rPr sz="1650" i="1" spc="-25" dirty="0">
                <a:latin typeface="Arial"/>
                <a:cs typeface="Arial"/>
              </a:rPr>
              <a:t>i</a:t>
            </a:r>
            <a:r>
              <a:rPr sz="1650" i="1" spc="-30" dirty="0">
                <a:latin typeface="Arial"/>
                <a:cs typeface="Arial"/>
              </a:rPr>
              <a:t>zzo</a:t>
            </a:r>
            <a:r>
              <a:rPr sz="1650" i="1" dirty="0">
                <a:latin typeface="Arial"/>
                <a:cs typeface="Arial"/>
              </a:rPr>
              <a:t>	</a:t>
            </a:r>
            <a:r>
              <a:rPr sz="1650" i="1" spc="-35" dirty="0">
                <a:latin typeface="Arial"/>
                <a:cs typeface="Arial"/>
              </a:rPr>
              <a:t>de</a:t>
            </a:r>
            <a:r>
              <a:rPr sz="1650" i="1" spc="-20" dirty="0">
                <a:latin typeface="Arial"/>
                <a:cs typeface="Arial"/>
              </a:rPr>
              <a:t>lle</a:t>
            </a:r>
            <a:r>
              <a:rPr sz="1650" i="1" dirty="0">
                <a:latin typeface="Arial"/>
                <a:cs typeface="Arial"/>
              </a:rPr>
              <a:t>	</a:t>
            </a:r>
            <a:r>
              <a:rPr sz="1650" i="1" spc="-45" dirty="0">
                <a:latin typeface="Arial"/>
                <a:cs typeface="Arial"/>
              </a:rPr>
              <a:t>a</a:t>
            </a:r>
            <a:r>
              <a:rPr sz="1650" i="1" spc="-20" dirty="0">
                <a:latin typeface="Arial"/>
                <a:cs typeface="Arial"/>
              </a:rPr>
              <a:t>ltre</a:t>
            </a:r>
            <a:r>
              <a:rPr sz="1650" i="1" dirty="0">
                <a:latin typeface="Arial"/>
                <a:cs typeface="Arial"/>
              </a:rPr>
              <a:t>	</a:t>
            </a:r>
            <a:r>
              <a:rPr sz="1650" i="1" spc="-15" dirty="0">
                <a:latin typeface="Arial"/>
                <a:cs typeface="Arial"/>
              </a:rPr>
              <a:t>ri</a:t>
            </a:r>
            <a:r>
              <a:rPr sz="1650" i="1" spc="-25" dirty="0">
                <a:latin typeface="Arial"/>
                <a:cs typeface="Arial"/>
              </a:rPr>
              <a:t>s</a:t>
            </a:r>
            <a:r>
              <a:rPr sz="1650" i="1" spc="-30" dirty="0">
                <a:latin typeface="Arial"/>
                <a:cs typeface="Arial"/>
              </a:rPr>
              <a:t>orse</a:t>
            </a:r>
            <a:r>
              <a:rPr sz="1650" i="1" dirty="0">
                <a:latin typeface="Arial"/>
                <a:cs typeface="Arial"/>
              </a:rPr>
              <a:t>	</a:t>
            </a:r>
            <a:r>
              <a:rPr sz="1650" i="1" spc="-25" dirty="0">
                <a:latin typeface="Arial"/>
                <a:cs typeface="Arial"/>
              </a:rPr>
              <a:t>del</a:t>
            </a:r>
            <a:r>
              <a:rPr sz="1650" i="1" dirty="0">
                <a:latin typeface="Arial"/>
                <a:cs typeface="Arial"/>
              </a:rPr>
              <a:t>	</a:t>
            </a:r>
            <a:r>
              <a:rPr sz="1650" i="1" spc="-30" dirty="0">
                <a:latin typeface="Arial"/>
                <a:cs typeface="Arial"/>
              </a:rPr>
              <a:t>s</a:t>
            </a:r>
            <a:r>
              <a:rPr sz="1650" i="1" spc="-25" dirty="0">
                <a:latin typeface="Arial"/>
                <a:cs typeface="Arial"/>
              </a:rPr>
              <a:t>i</a:t>
            </a:r>
            <a:r>
              <a:rPr sz="1650" i="1" spc="-30" dirty="0">
                <a:latin typeface="Arial"/>
                <a:cs typeface="Arial"/>
              </a:rPr>
              <a:t>stema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75550" y="5377698"/>
            <a:ext cx="8070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5760" algn="l"/>
              </a:tabLst>
            </a:pPr>
            <a:r>
              <a:rPr sz="1650" i="1" spc="-30" dirty="0">
                <a:latin typeface="Arial"/>
                <a:cs typeface="Arial"/>
              </a:rPr>
              <a:t>e	</a:t>
            </a:r>
            <a:r>
              <a:rPr sz="1650" i="1" spc="-35" dirty="0">
                <a:latin typeface="Arial"/>
                <a:cs typeface="Arial"/>
              </a:rPr>
              <a:t>ne</a:t>
            </a:r>
            <a:r>
              <a:rPr sz="1650" i="1" spc="-15" dirty="0">
                <a:latin typeface="Arial"/>
                <a:cs typeface="Arial"/>
              </a:rPr>
              <a:t>l</a:t>
            </a:r>
            <a:r>
              <a:rPr sz="1650" i="1" spc="-25" dirty="0">
                <a:latin typeface="Arial"/>
                <a:cs typeface="Arial"/>
              </a:rPr>
              <a:t>l</a:t>
            </a:r>
            <a:r>
              <a:rPr sz="1650" i="1" spc="-30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917" y="5621538"/>
            <a:ext cx="6475730" cy="770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27100">
              <a:lnSpc>
                <a:spcPts val="195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temporizzazione dell’esecuzione </a:t>
            </a:r>
            <a:r>
              <a:rPr sz="1650" i="1" spc="-25" dirty="0">
                <a:latin typeface="Arial"/>
                <a:cs typeface="Arial"/>
              </a:rPr>
              <a:t>dei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programmi</a:t>
            </a:r>
            <a:endParaRPr sz="1650">
              <a:latin typeface="Arial"/>
              <a:cs typeface="Arial"/>
            </a:endParaRPr>
          </a:p>
          <a:p>
            <a:pPr marL="140335" indent="-127635">
              <a:lnSpc>
                <a:spcPts val="1920"/>
              </a:lnSpc>
              <a:buSzPct val="96969"/>
              <a:buFont typeface="Arial"/>
              <a:buChar char="•"/>
              <a:tabLst>
                <a:tab pos="140970" algn="l"/>
              </a:tabLst>
            </a:pPr>
            <a:r>
              <a:rPr sz="1650" i="1" spc="-30" dirty="0">
                <a:latin typeface="Arial"/>
                <a:cs typeface="Arial"/>
              </a:rPr>
              <a:t>decide </a:t>
            </a:r>
            <a:r>
              <a:rPr sz="1650" i="1" spc="-35" dirty="0">
                <a:latin typeface="Arial"/>
                <a:cs typeface="Arial"/>
              </a:rPr>
              <a:t>quando un programma </a:t>
            </a:r>
            <a:r>
              <a:rPr sz="1650" i="1" spc="-25" dirty="0">
                <a:latin typeface="Arial"/>
                <a:cs typeface="Arial"/>
              </a:rPr>
              <a:t>in </a:t>
            </a:r>
            <a:r>
              <a:rPr sz="1650" i="1" spc="-30" dirty="0">
                <a:latin typeface="Arial"/>
                <a:cs typeface="Arial"/>
              </a:rPr>
              <a:t>esecuzione </a:t>
            </a:r>
            <a:r>
              <a:rPr sz="1650" i="1" spc="-35" dirty="0">
                <a:latin typeface="Arial"/>
                <a:cs typeface="Arial"/>
              </a:rPr>
              <a:t>può </a:t>
            </a:r>
            <a:r>
              <a:rPr sz="1650" i="1" spc="-25" dirty="0">
                <a:latin typeface="Arial"/>
                <a:cs typeface="Arial"/>
              </a:rPr>
              <a:t>utilizzare </a:t>
            </a:r>
            <a:r>
              <a:rPr sz="1650" i="1" spc="-35" dirty="0">
                <a:latin typeface="Arial"/>
                <a:cs typeface="Arial"/>
              </a:rPr>
              <a:t>una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risorsa</a:t>
            </a:r>
            <a:endParaRPr sz="1650">
              <a:latin typeface="Arial"/>
              <a:cs typeface="Arial"/>
            </a:endParaRPr>
          </a:p>
          <a:p>
            <a:pPr marL="140335" indent="-127635">
              <a:lnSpc>
                <a:spcPts val="1950"/>
              </a:lnSpc>
              <a:buSzPct val="96969"/>
              <a:buFont typeface="Arial"/>
              <a:buChar char="•"/>
              <a:tabLst>
                <a:tab pos="140970" algn="l"/>
              </a:tabLst>
            </a:pPr>
            <a:r>
              <a:rPr sz="1650" i="1" spc="-10" dirty="0">
                <a:latin typeface="Arial"/>
                <a:cs typeface="Arial"/>
              </a:rPr>
              <a:t>il </a:t>
            </a:r>
            <a:r>
              <a:rPr sz="1650" i="1" spc="-30" dirty="0">
                <a:latin typeface="Arial"/>
                <a:cs typeface="Arial"/>
              </a:rPr>
              <a:t>processore stesso è una</a:t>
            </a:r>
            <a:r>
              <a:rPr sz="1650" i="1" spc="3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risorsa!!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8253" y="4029303"/>
            <a:ext cx="3429635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KERNEL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Parte del SO residente in </a:t>
            </a:r>
            <a:r>
              <a:rPr sz="1400" spc="-5" dirty="0">
                <a:latin typeface="Arial"/>
                <a:cs typeface="Arial"/>
              </a:rPr>
              <a:t>memoria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centrale  Contiene le funzioni usate più di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frequente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166" y="4191064"/>
            <a:ext cx="8341359" cy="16173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Multi-programmazione:</a:t>
            </a:r>
            <a:endParaRPr sz="1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Presenza di più programmi in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memoria</a:t>
            </a:r>
            <a:endParaRPr sz="1800">
              <a:latin typeface="Arial"/>
              <a:cs typeface="Arial"/>
            </a:endParaRPr>
          </a:p>
          <a:p>
            <a:pPr marL="1155700" marR="508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Obiettivo: limitare </a:t>
            </a:r>
            <a:r>
              <a:rPr sz="1800" spc="-10" dirty="0">
                <a:latin typeface="Arial"/>
                <a:cs typeface="Arial"/>
              </a:rPr>
              <a:t>l’inattività </a:t>
            </a:r>
            <a:r>
              <a:rPr sz="1800" spc="-5" dirty="0">
                <a:latin typeface="Arial"/>
                <a:cs typeface="Arial"/>
              </a:rPr>
              <a:t>del processore, </a:t>
            </a:r>
            <a:r>
              <a:rPr sz="1800" spc="-10" dirty="0">
                <a:latin typeface="Arial"/>
                <a:cs typeface="Arial"/>
              </a:rPr>
              <a:t>quando </a:t>
            </a:r>
            <a:r>
              <a:rPr sz="1800" spc="-5" dirty="0">
                <a:latin typeface="Arial"/>
                <a:cs typeface="Arial"/>
              </a:rPr>
              <a:t>un job effettua una  operazione di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la CPU può essere </a:t>
            </a:r>
            <a:r>
              <a:rPr sz="1800" spc="-10" dirty="0">
                <a:latin typeface="Arial"/>
                <a:cs typeface="Arial"/>
              </a:rPr>
              <a:t>impegnata </a:t>
            </a:r>
            <a:r>
              <a:rPr sz="1800" spc="-5" dirty="0">
                <a:latin typeface="Arial"/>
                <a:cs typeface="Arial"/>
              </a:rPr>
              <a:t>da un altro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</a:t>
            </a:r>
            <a:endParaRPr sz="1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Arial"/>
                <a:cs typeface="Arial"/>
              </a:rPr>
              <a:t>Elaborazione </a:t>
            </a:r>
            <a:r>
              <a:rPr sz="1800" spc="-5" dirty="0">
                <a:latin typeface="Arial"/>
                <a:cs typeface="Arial"/>
              </a:rPr>
              <a:t>seriale </a:t>
            </a:r>
            <a:r>
              <a:rPr sz="1800" spc="-10" dirty="0">
                <a:latin typeface="Arial"/>
                <a:cs typeface="Arial"/>
              </a:rPr>
              <a:t>dei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Batch</a:t>
            </a:r>
            <a:r>
              <a:rPr spc="-20" dirty="0"/>
              <a:t> </a:t>
            </a:r>
            <a:r>
              <a:rPr spc="-5" dirty="0"/>
              <a:t>Multi-Programmati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8011" y="1876676"/>
          <a:ext cx="3279774" cy="2076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49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Lettura di </a:t>
                      </a:r>
                      <a:r>
                        <a:rPr sz="1300" spc="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record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0.0015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sec.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5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Esecuzione di </a:t>
                      </a:r>
                      <a:r>
                        <a:rPr sz="1300" spc="1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istruzioni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0.0001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sec.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24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Scrittura di </a:t>
                      </a:r>
                      <a:r>
                        <a:rPr sz="1300" spc="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record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0.0015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sec.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09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TOTALE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0.0031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sec.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228590" y="1945004"/>
            <a:ext cx="2482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Percentuale di utilizzo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0611" y="2464435"/>
            <a:ext cx="144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6989" y="2616835"/>
            <a:ext cx="645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0.0031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6550" y="2311730"/>
            <a:ext cx="2513330" cy="348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5"/>
              </a:spcBef>
              <a:tabLst>
                <a:tab pos="222885" algn="l"/>
                <a:tab pos="100266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0.0001	</a:t>
            </a:r>
            <a:endParaRPr sz="1600">
              <a:latin typeface="Arial"/>
              <a:cs typeface="Arial"/>
            </a:endParaRPr>
          </a:p>
          <a:p>
            <a:pPr marL="1080135">
              <a:lnSpc>
                <a:spcPts val="1270"/>
              </a:lnSpc>
            </a:pPr>
            <a:r>
              <a:rPr sz="2400" spc="-7" baseline="-20833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0.032 =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3.2%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069" y="1462492"/>
            <a:ext cx="21450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Arial"/>
                <a:cs typeface="Arial"/>
              </a:rPr>
              <a:t>Mono-Programmazione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1511" y="6273800"/>
            <a:ext cx="2372360" cy="52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0375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950" spc="-110" dirty="0">
                <a:solidFill>
                  <a:srgbClr val="FFFFFF"/>
                </a:solidFill>
                <a:latin typeface="Arial"/>
                <a:cs typeface="Arial"/>
              </a:rPr>
              <a:t>MURST </a:t>
            </a:r>
            <a:r>
              <a:rPr sz="950" spc="-75" dirty="0">
                <a:solidFill>
                  <a:srgbClr val="FFFFFF"/>
                </a:solidFill>
                <a:latin typeface="Arial"/>
                <a:cs typeface="Arial"/>
              </a:rPr>
              <a:t>d.m. 600-99/CINI-Rete 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Puglia/ </a:t>
            </a:r>
            <a:r>
              <a:rPr sz="950" spc="-100" dirty="0">
                <a:solidFill>
                  <a:srgbClr val="FFFFFF"/>
                </a:solidFill>
                <a:latin typeface="Arial"/>
                <a:cs typeface="Arial"/>
              </a:rPr>
              <a:t>wp </a:t>
            </a:r>
            <a:r>
              <a:rPr sz="950" spc="-70" dirty="0">
                <a:solidFill>
                  <a:srgbClr val="FFFFFF"/>
                </a:solidFill>
                <a:latin typeface="Arial"/>
                <a:cs typeface="Arial"/>
              </a:rPr>
              <a:t>1.2 </a:t>
            </a:r>
            <a:r>
              <a:rPr sz="95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70" dirty="0">
                <a:solidFill>
                  <a:srgbClr val="FFFFFF"/>
                </a:solidFill>
                <a:latin typeface="Arial"/>
                <a:cs typeface="Arial"/>
              </a:rPr>
              <a:t>3.3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60159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Multi-Programmazione  MULTI-TASKING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837" y="1844675"/>
            <a:ext cx="7656449" cy="383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662" y="1685988"/>
          <a:ext cx="2519680" cy="1706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Job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Tipo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calcolo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I/O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I/O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Durata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Mem.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KB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KB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KB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Disco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Termin.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Stamp.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Si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84721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Mono-Programmazione </a:t>
            </a:r>
            <a:r>
              <a:rPr dirty="0"/>
              <a:t>vs.  </a:t>
            </a:r>
            <a:r>
              <a:rPr spc="-5" dirty="0"/>
              <a:t>Multi-Programmazione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4065" y="5892810"/>
            <a:ext cx="5429250" cy="770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Difficoltà della</a:t>
            </a:r>
            <a:r>
              <a:rPr sz="1650" i="1" spc="-4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multiprogrammazione: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00" spc="-30" dirty="0">
                <a:latin typeface="Arial"/>
                <a:cs typeface="Arial"/>
              </a:rPr>
              <a:t>-</a:t>
            </a:r>
            <a:r>
              <a:rPr sz="1650" i="1" spc="-30" dirty="0">
                <a:latin typeface="Arial"/>
                <a:cs typeface="Arial"/>
              </a:rPr>
              <a:t>Gestione </a:t>
            </a:r>
            <a:r>
              <a:rPr sz="1650" i="1" spc="-25" dirty="0">
                <a:latin typeface="Arial"/>
                <a:cs typeface="Arial"/>
              </a:rPr>
              <a:t>della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memoria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1600" spc="-30" dirty="0">
                <a:latin typeface="Arial"/>
                <a:cs typeface="Arial"/>
              </a:rPr>
              <a:t>-</a:t>
            </a:r>
            <a:r>
              <a:rPr sz="1650" i="1" spc="-30" dirty="0">
                <a:latin typeface="Arial"/>
                <a:cs typeface="Arial"/>
              </a:rPr>
              <a:t>Decidere quale </a:t>
            </a:r>
            <a:r>
              <a:rPr sz="1650" i="1" spc="-25" dirty="0">
                <a:latin typeface="Arial"/>
                <a:cs typeface="Arial"/>
              </a:rPr>
              <a:t>job </a:t>
            </a:r>
            <a:r>
              <a:rPr sz="1650" i="1" spc="-35" dirty="0">
                <a:latin typeface="Arial"/>
                <a:cs typeface="Arial"/>
              </a:rPr>
              <a:t>mandare </a:t>
            </a:r>
            <a:r>
              <a:rPr sz="1650" i="1" spc="-25" dirty="0">
                <a:latin typeface="Arial"/>
                <a:cs typeface="Arial"/>
              </a:rPr>
              <a:t>in </a:t>
            </a:r>
            <a:r>
              <a:rPr sz="1650" i="1" spc="-30" dirty="0">
                <a:latin typeface="Arial"/>
                <a:cs typeface="Arial"/>
              </a:rPr>
              <a:t>esecuzione</a:t>
            </a:r>
            <a:r>
              <a:rPr sz="1650" i="1" spc="4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(schedulazione)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1775" y="1543050"/>
            <a:ext cx="5687949" cy="4406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2586" y="2800944"/>
            <a:ext cx="826769" cy="526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50" dirty="0">
                <a:latin typeface="Malgun Gothic"/>
                <a:cs typeface="Malgun Gothic"/>
              </a:rPr>
              <a:t>DMA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950"/>
              </a:lnSpc>
            </a:pPr>
            <a:r>
              <a:rPr sz="1650" i="1" spc="-30" dirty="0">
                <a:latin typeface="Malgun Gothic"/>
                <a:cs typeface="Malgun Gothic"/>
              </a:rPr>
              <a:t>Interrupt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Processo </a:t>
            </a:r>
            <a:r>
              <a:rPr dirty="0"/>
              <a:t>= Job =</a:t>
            </a:r>
            <a:r>
              <a:rPr spc="-60" dirty="0"/>
              <a:t> </a:t>
            </a:r>
            <a:r>
              <a:rPr spc="-5" dirty="0"/>
              <a:t>Task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1576095"/>
            <a:ext cx="6014085" cy="327215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95325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695325" algn="l"/>
                <a:tab pos="695960" algn="l"/>
              </a:tabLst>
            </a:pPr>
            <a:r>
              <a:rPr sz="1600" spc="-10" dirty="0">
                <a:latin typeface="Arial"/>
                <a:cs typeface="Arial"/>
              </a:rPr>
              <a:t>Un programma </a:t>
            </a:r>
            <a:r>
              <a:rPr sz="1600" spc="-5" dirty="0">
                <a:latin typeface="Arial"/>
                <a:cs typeface="Arial"/>
              </a:rPr>
              <a:t>in esecuzione</a:t>
            </a:r>
            <a:endParaRPr sz="1600">
              <a:latin typeface="Arial"/>
              <a:cs typeface="Arial"/>
            </a:endParaRPr>
          </a:p>
          <a:p>
            <a:pPr marL="695325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695325" algn="l"/>
                <a:tab pos="695960" algn="l"/>
              </a:tabLst>
            </a:pPr>
            <a:r>
              <a:rPr sz="1600" spc="-5" dirty="0">
                <a:latin typeface="Arial"/>
                <a:cs typeface="Arial"/>
              </a:rPr>
              <a:t>L’anima di un </a:t>
            </a:r>
            <a:r>
              <a:rPr sz="1600" spc="-10" dirty="0">
                <a:latin typeface="Arial"/>
                <a:cs typeface="Arial"/>
              </a:rPr>
              <a:t>programma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(!?)</a:t>
            </a:r>
            <a:endParaRPr sz="1600">
              <a:latin typeface="Arial"/>
              <a:cs typeface="Arial"/>
            </a:endParaRPr>
          </a:p>
          <a:p>
            <a:pPr marL="69532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695325" algn="l"/>
                <a:tab pos="695960" algn="l"/>
              </a:tabLst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entità assegnata ad un processore e da essa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eseguita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75" dirty="0">
                <a:latin typeface="Arial"/>
                <a:cs typeface="Arial"/>
              </a:rPr>
              <a:t>Componenti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Programma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codice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eseguibile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variabili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spazio di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lavoro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Buffer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5090769"/>
            <a:ext cx="6644005" cy="13671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Contesto di esecuzione</a:t>
            </a:r>
            <a:r>
              <a:rPr sz="1600" spc="-5" dirty="0">
                <a:latin typeface="Arial"/>
                <a:cs typeface="Arial"/>
              </a:rPr>
              <a:t> (info necessarie al SO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gestire il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processo)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latin typeface="Arial"/>
                <a:cs typeface="Arial"/>
              </a:rPr>
              <a:t>contenuto dei </a:t>
            </a:r>
            <a:r>
              <a:rPr sz="1600" spc="-5" dirty="0">
                <a:latin typeface="Arial"/>
                <a:cs typeface="Arial"/>
              </a:rPr>
              <a:t>registri della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Priorità,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Stato di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esecuzione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Stato di attesa su un dispositivo di I/O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287" y="2924175"/>
            <a:ext cx="1873250" cy="1568450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struct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{programma,</a:t>
            </a:r>
            <a:endParaRPr sz="1600">
              <a:latin typeface="Courier New"/>
              <a:cs typeface="Courier New"/>
            </a:endParaRPr>
          </a:p>
          <a:p>
            <a:pPr marL="213360" marR="554355">
              <a:lnSpc>
                <a:spcPct val="150000"/>
              </a:lnSpc>
            </a:pPr>
            <a:r>
              <a:rPr sz="1600" spc="-5" dirty="0">
                <a:latin typeface="Courier New"/>
                <a:cs typeface="Courier New"/>
              </a:rPr>
              <a:t>dati,  </a:t>
            </a: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10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o}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processo;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7217" y="2272157"/>
            <a:ext cx="939165" cy="438784"/>
          </a:xfrm>
          <a:custGeom>
            <a:avLst/>
            <a:gdLst/>
            <a:ahLst/>
            <a:cxnLst/>
            <a:rect l="l" t="t" r="r" b="b"/>
            <a:pathLst>
              <a:path w="939164" h="438785">
                <a:moveTo>
                  <a:pt x="867471" y="408593"/>
                </a:moveTo>
                <a:lnTo>
                  <a:pt x="853567" y="438784"/>
                </a:lnTo>
                <a:lnTo>
                  <a:pt x="938657" y="436117"/>
                </a:lnTo>
                <a:lnTo>
                  <a:pt x="920885" y="413892"/>
                </a:lnTo>
                <a:lnTo>
                  <a:pt x="878967" y="413892"/>
                </a:lnTo>
                <a:lnTo>
                  <a:pt x="867471" y="408593"/>
                </a:lnTo>
                <a:close/>
              </a:path>
              <a:path w="939164" h="438785">
                <a:moveTo>
                  <a:pt x="871464" y="399924"/>
                </a:moveTo>
                <a:lnTo>
                  <a:pt x="867471" y="408593"/>
                </a:lnTo>
                <a:lnTo>
                  <a:pt x="878967" y="413892"/>
                </a:lnTo>
                <a:lnTo>
                  <a:pt x="883031" y="405256"/>
                </a:lnTo>
                <a:lnTo>
                  <a:pt x="871464" y="399924"/>
                </a:lnTo>
                <a:close/>
              </a:path>
              <a:path w="939164" h="438785">
                <a:moveTo>
                  <a:pt x="885444" y="369569"/>
                </a:moveTo>
                <a:lnTo>
                  <a:pt x="871464" y="399924"/>
                </a:lnTo>
                <a:lnTo>
                  <a:pt x="883031" y="405256"/>
                </a:lnTo>
                <a:lnTo>
                  <a:pt x="878967" y="413892"/>
                </a:lnTo>
                <a:lnTo>
                  <a:pt x="920885" y="413892"/>
                </a:lnTo>
                <a:lnTo>
                  <a:pt x="885444" y="369569"/>
                </a:lnTo>
                <a:close/>
              </a:path>
              <a:path w="939164" h="438785">
                <a:moveTo>
                  <a:pt x="4063" y="0"/>
                </a:moveTo>
                <a:lnTo>
                  <a:pt x="0" y="8635"/>
                </a:lnTo>
                <a:lnTo>
                  <a:pt x="867471" y="408593"/>
                </a:lnTo>
                <a:lnTo>
                  <a:pt x="871464" y="399924"/>
                </a:lnTo>
                <a:lnTo>
                  <a:pt x="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540" y="1819802"/>
            <a:ext cx="134747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-30" dirty="0">
                <a:latin typeface="Arial"/>
                <a:cs typeface="Arial"/>
              </a:rPr>
              <a:t>Gestita dal</a:t>
            </a:r>
            <a:r>
              <a:rPr sz="1650" i="1" spc="-40" dirty="0">
                <a:latin typeface="Arial"/>
                <a:cs typeface="Arial"/>
              </a:rPr>
              <a:t> SO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9998" y="1768855"/>
            <a:ext cx="1155065" cy="512445"/>
          </a:xfrm>
          <a:custGeom>
            <a:avLst/>
            <a:gdLst/>
            <a:ahLst/>
            <a:cxnLst/>
            <a:rect l="l" t="t" r="r" b="b"/>
            <a:pathLst>
              <a:path w="1155065" h="512444">
                <a:moveTo>
                  <a:pt x="54610" y="442214"/>
                </a:moveTo>
                <a:lnTo>
                  <a:pt x="0" y="507619"/>
                </a:lnTo>
                <a:lnTo>
                  <a:pt x="85089" y="512064"/>
                </a:lnTo>
                <a:lnTo>
                  <a:pt x="73950" y="486537"/>
                </a:lnTo>
                <a:lnTo>
                  <a:pt x="60198" y="486537"/>
                </a:lnTo>
                <a:lnTo>
                  <a:pt x="56387" y="477901"/>
                </a:lnTo>
                <a:lnTo>
                  <a:pt x="67974" y="472840"/>
                </a:lnTo>
                <a:lnTo>
                  <a:pt x="54610" y="442214"/>
                </a:lnTo>
                <a:close/>
              </a:path>
              <a:path w="1155065" h="512444">
                <a:moveTo>
                  <a:pt x="67974" y="472840"/>
                </a:moveTo>
                <a:lnTo>
                  <a:pt x="56387" y="477901"/>
                </a:lnTo>
                <a:lnTo>
                  <a:pt x="60198" y="486537"/>
                </a:lnTo>
                <a:lnTo>
                  <a:pt x="71750" y="481493"/>
                </a:lnTo>
                <a:lnTo>
                  <a:pt x="67974" y="472840"/>
                </a:lnTo>
                <a:close/>
              </a:path>
              <a:path w="1155065" h="512444">
                <a:moveTo>
                  <a:pt x="71750" y="481493"/>
                </a:moveTo>
                <a:lnTo>
                  <a:pt x="60198" y="486537"/>
                </a:lnTo>
                <a:lnTo>
                  <a:pt x="73950" y="486537"/>
                </a:lnTo>
                <a:lnTo>
                  <a:pt x="71750" y="481493"/>
                </a:lnTo>
                <a:close/>
              </a:path>
              <a:path w="1155065" h="512444">
                <a:moveTo>
                  <a:pt x="1150620" y="0"/>
                </a:moveTo>
                <a:lnTo>
                  <a:pt x="67974" y="472840"/>
                </a:lnTo>
                <a:lnTo>
                  <a:pt x="71750" y="481493"/>
                </a:lnTo>
                <a:lnTo>
                  <a:pt x="1154556" y="8763"/>
                </a:lnTo>
                <a:lnTo>
                  <a:pt x="1150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2108" y="4391990"/>
            <a:ext cx="2118995" cy="15525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100"/>
              </a:lnSpc>
              <a:spcBef>
                <a:spcPts val="155"/>
              </a:spcBef>
            </a:pPr>
            <a:r>
              <a:rPr sz="1600" b="1" spc="-65" dirty="0">
                <a:latin typeface="Arial"/>
                <a:cs typeface="Arial"/>
              </a:rPr>
              <a:t>Context </a:t>
            </a:r>
            <a:r>
              <a:rPr sz="1600" b="1" spc="-80" dirty="0">
                <a:latin typeface="Arial"/>
                <a:cs typeface="Arial"/>
              </a:rPr>
              <a:t>Switching  </a:t>
            </a:r>
            <a:r>
              <a:rPr sz="1450" i="1" spc="-30" dirty="0">
                <a:latin typeface="Arial"/>
                <a:cs typeface="Arial"/>
              </a:rPr>
              <a:t>Passaggio da un processo  ad un</a:t>
            </a:r>
            <a:r>
              <a:rPr sz="1450" i="1" spc="-35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altro:</a:t>
            </a:r>
            <a:endParaRPr sz="1450">
              <a:latin typeface="Arial"/>
              <a:cs typeface="Arial"/>
            </a:endParaRPr>
          </a:p>
          <a:p>
            <a:pPr marL="210820" marR="194945" indent="-198120">
              <a:lnSpc>
                <a:spcPts val="1680"/>
              </a:lnSpc>
              <a:spcBef>
                <a:spcPts val="45"/>
              </a:spcBef>
              <a:buAutoNum type="arabicPeriod"/>
              <a:tabLst>
                <a:tab pos="209550" algn="l"/>
              </a:tabLst>
            </a:pPr>
            <a:r>
              <a:rPr sz="1450" i="1" spc="-25" dirty="0">
                <a:latin typeface="Arial"/>
                <a:cs typeface="Arial"/>
              </a:rPr>
              <a:t>Salvataggio del</a:t>
            </a:r>
            <a:r>
              <a:rPr sz="1450" i="1" spc="-140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primo  contesto</a:t>
            </a:r>
            <a:endParaRPr sz="1450">
              <a:latin typeface="Arial"/>
              <a:cs typeface="Arial"/>
            </a:endParaRPr>
          </a:p>
          <a:p>
            <a:pPr marL="208915" indent="-196215">
              <a:lnSpc>
                <a:spcPts val="1605"/>
              </a:lnSpc>
              <a:buAutoNum type="arabicPeriod"/>
              <a:tabLst>
                <a:tab pos="209550" algn="l"/>
              </a:tabLst>
            </a:pPr>
            <a:r>
              <a:rPr sz="1450" i="1" spc="-30" dirty="0">
                <a:latin typeface="Arial"/>
                <a:cs typeface="Arial"/>
              </a:rPr>
              <a:t>Caricamento</a:t>
            </a:r>
            <a:r>
              <a:rPr sz="1450" i="1" spc="-65" dirty="0">
                <a:latin typeface="Arial"/>
                <a:cs typeface="Arial"/>
              </a:rPr>
              <a:t> </a:t>
            </a:r>
            <a:r>
              <a:rPr sz="1450" i="1" spc="-25" dirty="0">
                <a:latin typeface="Arial"/>
                <a:cs typeface="Arial"/>
              </a:rPr>
              <a:t>del</a:t>
            </a:r>
            <a:endParaRPr sz="1450">
              <a:latin typeface="Arial"/>
              <a:cs typeface="Arial"/>
            </a:endParaRPr>
          </a:p>
          <a:p>
            <a:pPr marL="210820">
              <a:lnSpc>
                <a:spcPts val="1710"/>
              </a:lnSpc>
            </a:pPr>
            <a:r>
              <a:rPr sz="1450" i="1" spc="-30" dirty="0">
                <a:latin typeface="Arial"/>
                <a:cs typeface="Arial"/>
              </a:rPr>
              <a:t>secondo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Implementazione </a:t>
            </a:r>
            <a:r>
              <a:rPr spc="-5" dirty="0"/>
              <a:t>di </a:t>
            </a:r>
            <a:r>
              <a:rPr dirty="0"/>
              <a:t>un</a:t>
            </a:r>
            <a:r>
              <a:rPr spc="-10" dirty="0"/>
              <a:t> </a:t>
            </a:r>
            <a:r>
              <a:rPr dirty="0"/>
              <a:t>processo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8625" y="2129154"/>
            <a:ext cx="1225550" cy="445770"/>
          </a:xfrm>
          <a:custGeom>
            <a:avLst/>
            <a:gdLst/>
            <a:ahLst/>
            <a:cxnLst/>
            <a:rect l="l" t="t" r="r" b="b"/>
            <a:pathLst>
              <a:path w="1225550" h="445769">
                <a:moveTo>
                  <a:pt x="59309" y="373507"/>
                </a:moveTo>
                <a:lnTo>
                  <a:pt x="0" y="434594"/>
                </a:lnTo>
                <a:lnTo>
                  <a:pt x="84582" y="445389"/>
                </a:lnTo>
                <a:lnTo>
                  <a:pt x="74981" y="418084"/>
                </a:lnTo>
                <a:lnTo>
                  <a:pt x="61467" y="418084"/>
                </a:lnTo>
                <a:lnTo>
                  <a:pt x="58292" y="409067"/>
                </a:lnTo>
                <a:lnTo>
                  <a:pt x="70324" y="404838"/>
                </a:lnTo>
                <a:lnTo>
                  <a:pt x="59309" y="373507"/>
                </a:lnTo>
                <a:close/>
              </a:path>
              <a:path w="1225550" h="445769">
                <a:moveTo>
                  <a:pt x="70324" y="404838"/>
                </a:moveTo>
                <a:lnTo>
                  <a:pt x="58292" y="409067"/>
                </a:lnTo>
                <a:lnTo>
                  <a:pt x="61467" y="418084"/>
                </a:lnTo>
                <a:lnTo>
                  <a:pt x="73495" y="413856"/>
                </a:lnTo>
                <a:lnTo>
                  <a:pt x="70324" y="404838"/>
                </a:lnTo>
                <a:close/>
              </a:path>
              <a:path w="1225550" h="445769">
                <a:moveTo>
                  <a:pt x="73495" y="413856"/>
                </a:moveTo>
                <a:lnTo>
                  <a:pt x="61467" y="418084"/>
                </a:lnTo>
                <a:lnTo>
                  <a:pt x="74981" y="418084"/>
                </a:lnTo>
                <a:lnTo>
                  <a:pt x="73495" y="413856"/>
                </a:lnTo>
                <a:close/>
              </a:path>
              <a:path w="1225550" h="445769">
                <a:moveTo>
                  <a:pt x="1222375" y="0"/>
                </a:moveTo>
                <a:lnTo>
                  <a:pt x="70324" y="404838"/>
                </a:lnTo>
                <a:lnTo>
                  <a:pt x="73495" y="413856"/>
                </a:lnTo>
                <a:lnTo>
                  <a:pt x="1225550" y="8890"/>
                </a:lnTo>
                <a:lnTo>
                  <a:pt x="1222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9998" y="2899155"/>
            <a:ext cx="1297940" cy="247650"/>
          </a:xfrm>
          <a:custGeom>
            <a:avLst/>
            <a:gdLst/>
            <a:ahLst/>
            <a:cxnLst/>
            <a:rect l="l" t="t" r="r" b="b"/>
            <a:pathLst>
              <a:path w="1297940" h="247650">
                <a:moveTo>
                  <a:pt x="76021" y="32961"/>
                </a:moveTo>
                <a:lnTo>
                  <a:pt x="74448" y="42370"/>
                </a:lnTo>
                <a:lnTo>
                  <a:pt x="1296289" y="247142"/>
                </a:lnTo>
                <a:lnTo>
                  <a:pt x="1297812" y="237871"/>
                </a:lnTo>
                <a:lnTo>
                  <a:pt x="76021" y="32961"/>
                </a:lnTo>
                <a:close/>
              </a:path>
              <a:path w="1297940" h="247650">
                <a:moveTo>
                  <a:pt x="81534" y="0"/>
                </a:moveTo>
                <a:lnTo>
                  <a:pt x="0" y="25019"/>
                </a:lnTo>
                <a:lnTo>
                  <a:pt x="68961" y="75184"/>
                </a:lnTo>
                <a:lnTo>
                  <a:pt x="74448" y="42370"/>
                </a:lnTo>
                <a:lnTo>
                  <a:pt x="61849" y="40259"/>
                </a:lnTo>
                <a:lnTo>
                  <a:pt x="63500" y="30861"/>
                </a:lnTo>
                <a:lnTo>
                  <a:pt x="76373" y="30861"/>
                </a:lnTo>
                <a:lnTo>
                  <a:pt x="81534" y="0"/>
                </a:lnTo>
                <a:close/>
              </a:path>
              <a:path w="1297940" h="247650">
                <a:moveTo>
                  <a:pt x="63500" y="30861"/>
                </a:moveTo>
                <a:lnTo>
                  <a:pt x="61849" y="40259"/>
                </a:lnTo>
                <a:lnTo>
                  <a:pt x="74448" y="42370"/>
                </a:lnTo>
                <a:lnTo>
                  <a:pt x="76021" y="32961"/>
                </a:lnTo>
                <a:lnTo>
                  <a:pt x="63500" y="30861"/>
                </a:lnTo>
                <a:close/>
              </a:path>
              <a:path w="1297940" h="247650">
                <a:moveTo>
                  <a:pt x="76373" y="30861"/>
                </a:moveTo>
                <a:lnTo>
                  <a:pt x="63500" y="30861"/>
                </a:lnTo>
                <a:lnTo>
                  <a:pt x="76021" y="32961"/>
                </a:lnTo>
                <a:lnTo>
                  <a:pt x="76373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91959" y="1644912"/>
            <a:ext cx="1744980" cy="2046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Arial"/>
                <a:cs typeface="Arial"/>
              </a:rPr>
              <a:t>B </a:t>
            </a:r>
            <a:r>
              <a:rPr sz="1450" i="1" spc="-30" dirty="0">
                <a:latin typeface="Arial"/>
                <a:cs typeface="Arial"/>
              </a:rPr>
              <a:t>è </a:t>
            </a:r>
            <a:r>
              <a:rPr sz="1450" i="1" spc="-25" dirty="0">
                <a:latin typeface="Arial"/>
                <a:cs typeface="Arial"/>
              </a:rPr>
              <a:t>in</a:t>
            </a:r>
            <a:r>
              <a:rPr sz="1450" i="1" spc="-1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esecuzione</a:t>
            </a:r>
            <a:endParaRPr sz="1450">
              <a:latin typeface="Arial"/>
              <a:cs typeface="Arial"/>
            </a:endParaRPr>
          </a:p>
          <a:p>
            <a:pPr marL="33020" marR="5080">
              <a:lnSpc>
                <a:spcPts val="1680"/>
              </a:lnSpc>
              <a:spcBef>
                <a:spcPts val="1205"/>
              </a:spcBef>
            </a:pPr>
            <a:r>
              <a:rPr sz="1450" i="1" spc="-25" dirty="0">
                <a:latin typeface="Arial"/>
                <a:cs typeface="Arial"/>
              </a:rPr>
              <a:t>Punta alla istruzione  </a:t>
            </a:r>
            <a:r>
              <a:rPr sz="1450" i="1" spc="-30" dirty="0">
                <a:latin typeface="Arial"/>
                <a:cs typeface="Arial"/>
              </a:rPr>
              <a:t>successiva del  processo da</a:t>
            </a:r>
            <a:r>
              <a:rPr sz="1450" i="1" spc="-90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eseguire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3020" marR="26034" algn="just">
              <a:lnSpc>
                <a:spcPts val="1680"/>
              </a:lnSpc>
              <a:spcBef>
                <a:spcPts val="5"/>
              </a:spcBef>
            </a:pPr>
            <a:r>
              <a:rPr sz="1450" i="1" spc="-25" dirty="0">
                <a:latin typeface="Arial"/>
                <a:cs typeface="Arial"/>
              </a:rPr>
              <a:t>Protezione delle</a:t>
            </a:r>
            <a:r>
              <a:rPr sz="1450" i="1" spc="-140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aree  </a:t>
            </a:r>
            <a:r>
              <a:rPr sz="1450" i="1" spc="-25" dirty="0">
                <a:latin typeface="Arial"/>
                <a:cs typeface="Arial"/>
              </a:rPr>
              <a:t>di </a:t>
            </a:r>
            <a:r>
              <a:rPr sz="1450" i="1" spc="-35" dirty="0">
                <a:latin typeface="Arial"/>
                <a:cs typeface="Arial"/>
              </a:rPr>
              <a:t>memoria </a:t>
            </a:r>
            <a:r>
              <a:rPr sz="1450" i="1" spc="-25" dirty="0">
                <a:latin typeface="Arial"/>
                <a:cs typeface="Arial"/>
              </a:rPr>
              <a:t>degli </a:t>
            </a:r>
            <a:r>
              <a:rPr sz="1450" i="1" spc="-20" dirty="0">
                <a:latin typeface="Arial"/>
                <a:cs typeface="Arial"/>
              </a:rPr>
              <a:t>altri  </a:t>
            </a:r>
            <a:r>
              <a:rPr sz="1450" i="1" spc="-30" dirty="0">
                <a:latin typeface="Arial"/>
                <a:cs typeface="Arial"/>
              </a:rPr>
              <a:t>processi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689</Words>
  <Application>Microsoft Office PowerPoint</Application>
  <PresentationFormat>Presentazione su schermo (4:3)</PresentationFormat>
  <Paragraphs>183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Malgun Gothic</vt:lpstr>
      <vt:lpstr>Arial</vt:lpstr>
      <vt:lpstr>Calibri</vt:lpstr>
      <vt:lpstr>Courier New</vt:lpstr>
      <vt:lpstr>Georgia</vt:lpstr>
      <vt:lpstr>Times New Roman</vt:lpstr>
      <vt:lpstr>Office Theme</vt:lpstr>
      <vt:lpstr>Obiettivi di un OS</vt:lpstr>
      <vt:lpstr>Sistema Operativo come interfaccia  (convenienza del SO)</vt:lpstr>
      <vt:lpstr>Servizi Offerti dal SO</vt:lpstr>
      <vt:lpstr>SO come gestore delle risorse  (efficienza del SO)</vt:lpstr>
      <vt:lpstr>Batch Multi-Programmati</vt:lpstr>
      <vt:lpstr>Multi-Programmazione  MULTI-TASKING</vt:lpstr>
      <vt:lpstr>Mono-Programmazione vs.  Multi-Programmazione</vt:lpstr>
      <vt:lpstr>Processo = Job = Task</vt:lpstr>
      <vt:lpstr>Implementazione di un processo</vt:lpstr>
      <vt:lpstr>Gestione della Memoria</vt:lpstr>
      <vt:lpstr>Schedulazione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2018-11-08T17:48:39Z</dcterms:created>
  <dcterms:modified xsi:type="dcterms:W3CDTF">2018-11-08T17:49:01Z</dcterms:modified>
</cp:coreProperties>
</file>