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666" y="-10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112" y="394843"/>
            <a:ext cx="763333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7867" y="1394362"/>
            <a:ext cx="5892165" cy="470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600" y="6273800"/>
            <a:ext cx="44615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dirty="0">
                <a:latin typeface="Arial"/>
                <a:cs typeface="Arial"/>
              </a:rPr>
              <a:t>V2_</a:t>
            </a:r>
            <a:r>
              <a:rPr sz="1400" dirty="0"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112" y="460007"/>
            <a:ext cx="7633334" cy="511556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10"/>
              </a:spcBef>
            </a:pP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PROCESSO</a:t>
            </a:r>
            <a:endParaRPr sz="3200" dirty="0">
              <a:latin typeface="Georgia"/>
              <a:cs typeface="Georgia"/>
            </a:endParaRPr>
          </a:p>
          <a:p>
            <a:pPr marL="92075" marR="443865" algn="ctr">
              <a:lnSpc>
                <a:spcPct val="100000"/>
              </a:lnSpc>
              <a:spcBef>
                <a:spcPts val="2370"/>
              </a:spcBef>
            </a:pPr>
            <a:r>
              <a:rPr sz="5400" b="1" dirty="0">
                <a:solidFill>
                  <a:srgbClr val="009999"/>
                </a:solidFill>
                <a:latin typeface="Arial"/>
                <a:cs typeface="Arial"/>
              </a:rPr>
              <a:t>DESCRIZIONE,  CONTROLLO e  SCHEDULAZIONE</a:t>
            </a:r>
            <a:r>
              <a:rPr sz="5400" b="1" spc="-8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solidFill>
                  <a:srgbClr val="009999"/>
                </a:solidFill>
                <a:latin typeface="Arial"/>
                <a:cs typeface="Arial"/>
              </a:rPr>
              <a:t>dei  PROCESSI</a:t>
            </a:r>
            <a:endParaRPr sz="5400" dirty="0">
              <a:latin typeface="Arial"/>
              <a:cs typeface="Arial"/>
            </a:endParaRPr>
          </a:p>
          <a:p>
            <a:pPr marR="349885" algn="ctr">
              <a:lnSpc>
                <a:spcPct val="100000"/>
              </a:lnSpc>
              <a:spcBef>
                <a:spcPts val="2215"/>
              </a:spcBef>
            </a:pPr>
            <a:r>
              <a:rPr sz="3600" b="1" dirty="0">
                <a:solidFill>
                  <a:srgbClr val="009999"/>
                </a:solidFill>
                <a:latin typeface="Arial"/>
                <a:cs typeface="Arial"/>
              </a:rPr>
              <a:t>In </a:t>
            </a:r>
            <a:r>
              <a:rPr sz="3600" b="1" spc="-5" dirty="0">
                <a:solidFill>
                  <a:srgbClr val="009999"/>
                </a:solidFill>
                <a:latin typeface="Arial"/>
                <a:cs typeface="Arial"/>
              </a:rPr>
              <a:t>ambienti</a:t>
            </a:r>
            <a:r>
              <a:rPr sz="3600" b="1" spc="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9999"/>
                </a:solidFill>
                <a:latin typeface="Arial"/>
                <a:cs typeface="Arial"/>
              </a:rPr>
              <a:t>multi-programmati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Modello </a:t>
            </a:r>
            <a:r>
              <a:rPr dirty="0"/>
              <a:t>a 5</a:t>
            </a:r>
            <a:r>
              <a:rPr spc="-40" dirty="0"/>
              <a:t> </a:t>
            </a:r>
            <a:r>
              <a:rPr dirty="0"/>
              <a:t>stati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825" y="1773301"/>
            <a:ext cx="6842125" cy="364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9716" y="1427820"/>
            <a:ext cx="164083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Stati </a:t>
            </a:r>
            <a:r>
              <a:rPr sz="1650" i="1" spc="-30" dirty="0">
                <a:latin typeface="Arial"/>
                <a:cs typeface="Arial"/>
              </a:rPr>
              <a:t>e Transizioni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634" y="1696085"/>
            <a:ext cx="650240" cy="364490"/>
          </a:xfrm>
          <a:custGeom>
            <a:avLst/>
            <a:gdLst/>
            <a:ahLst/>
            <a:cxnLst/>
            <a:rect l="l" t="t" r="r" b="b"/>
            <a:pathLst>
              <a:path w="650240" h="364489">
                <a:moveTo>
                  <a:pt x="581073" y="331625"/>
                </a:moveTo>
                <a:lnTo>
                  <a:pt x="564899" y="360679"/>
                </a:lnTo>
                <a:lnTo>
                  <a:pt x="650015" y="364489"/>
                </a:lnTo>
                <a:lnTo>
                  <a:pt x="631793" y="337819"/>
                </a:lnTo>
                <a:lnTo>
                  <a:pt x="592204" y="337819"/>
                </a:lnTo>
                <a:lnTo>
                  <a:pt x="581073" y="331625"/>
                </a:lnTo>
                <a:close/>
              </a:path>
              <a:path w="650240" h="364489">
                <a:moveTo>
                  <a:pt x="585731" y="323258"/>
                </a:moveTo>
                <a:lnTo>
                  <a:pt x="581073" y="331625"/>
                </a:lnTo>
                <a:lnTo>
                  <a:pt x="592204" y="337819"/>
                </a:lnTo>
                <a:lnTo>
                  <a:pt x="596840" y="329438"/>
                </a:lnTo>
                <a:lnTo>
                  <a:pt x="585731" y="323258"/>
                </a:lnTo>
                <a:close/>
              </a:path>
              <a:path w="650240" h="364489">
                <a:moveTo>
                  <a:pt x="601945" y="294131"/>
                </a:moveTo>
                <a:lnTo>
                  <a:pt x="585731" y="323258"/>
                </a:lnTo>
                <a:lnTo>
                  <a:pt x="596840" y="329438"/>
                </a:lnTo>
                <a:lnTo>
                  <a:pt x="592204" y="337819"/>
                </a:lnTo>
                <a:lnTo>
                  <a:pt x="631793" y="337819"/>
                </a:lnTo>
                <a:lnTo>
                  <a:pt x="601945" y="294131"/>
                </a:lnTo>
                <a:close/>
              </a:path>
              <a:path w="650240" h="364489">
                <a:moveTo>
                  <a:pt x="4630" y="0"/>
                </a:moveTo>
                <a:lnTo>
                  <a:pt x="0" y="8254"/>
                </a:lnTo>
                <a:lnTo>
                  <a:pt x="581073" y="331625"/>
                </a:lnTo>
                <a:lnTo>
                  <a:pt x="585731" y="323258"/>
                </a:lnTo>
                <a:lnTo>
                  <a:pt x="4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590" y="5606703"/>
            <a:ext cx="411670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sz="1450" i="1" spc="-25" dirty="0">
                <a:latin typeface="Arial"/>
                <a:cs typeface="Arial"/>
              </a:rPr>
              <a:t>Ulteriori</a:t>
            </a:r>
            <a:r>
              <a:rPr sz="1450" i="1" spc="-50" dirty="0">
                <a:latin typeface="Arial"/>
                <a:cs typeface="Arial"/>
              </a:rPr>
              <a:t> </a:t>
            </a:r>
            <a:r>
              <a:rPr sz="1450" i="1" spc="-25" dirty="0">
                <a:latin typeface="Arial"/>
                <a:cs typeface="Arial"/>
              </a:rPr>
              <a:t>Transizioni:</a:t>
            </a:r>
            <a:endParaRPr sz="1450">
              <a:latin typeface="Arial"/>
              <a:cs typeface="Arial"/>
            </a:endParaRPr>
          </a:p>
          <a:p>
            <a:pPr marL="927100">
              <a:lnSpc>
                <a:spcPts val="1680"/>
              </a:lnSpc>
            </a:pPr>
            <a:r>
              <a:rPr sz="1450" i="1" spc="-25" dirty="0">
                <a:latin typeface="Arial"/>
                <a:cs typeface="Arial"/>
              </a:rPr>
              <a:t>ready -&gt; exit (genitore </a:t>
            </a:r>
            <a:r>
              <a:rPr sz="1450" i="1" spc="-30" dirty="0">
                <a:latin typeface="Arial"/>
                <a:cs typeface="Arial"/>
              </a:rPr>
              <a:t>che termina</a:t>
            </a:r>
            <a:r>
              <a:rPr sz="1450" i="1" spc="-120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figlio)</a:t>
            </a:r>
            <a:endParaRPr sz="1450">
              <a:latin typeface="Arial"/>
              <a:cs typeface="Arial"/>
            </a:endParaRPr>
          </a:p>
          <a:p>
            <a:pPr marL="927100">
              <a:lnSpc>
                <a:spcPts val="1710"/>
              </a:lnSpc>
            </a:pPr>
            <a:r>
              <a:rPr sz="1450" i="1" spc="-25" dirty="0">
                <a:latin typeface="Arial"/>
                <a:cs typeface="Arial"/>
              </a:rPr>
              <a:t>blocked -&gt; exit </a:t>
            </a:r>
            <a:r>
              <a:rPr sz="1450" i="1" spc="-30" dirty="0">
                <a:latin typeface="Arial"/>
                <a:cs typeface="Arial"/>
              </a:rPr>
              <a:t>(come</a:t>
            </a:r>
            <a:r>
              <a:rPr sz="1450" i="1" spc="-100" dirty="0">
                <a:latin typeface="Arial"/>
                <a:cs typeface="Arial"/>
              </a:rPr>
              <a:t> </a:t>
            </a:r>
            <a:r>
              <a:rPr sz="1450" i="1" spc="-25" dirty="0">
                <a:latin typeface="Arial"/>
                <a:cs typeface="Arial"/>
              </a:rPr>
              <a:t>sopra)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2258" y="1689353"/>
            <a:ext cx="1936750" cy="173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0" algn="just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Arial"/>
                <a:cs typeface="Arial"/>
              </a:rPr>
              <a:t>New</a:t>
            </a:r>
            <a:r>
              <a:rPr sz="1200" i="1" dirty="0">
                <a:latin typeface="Arial"/>
                <a:cs typeface="Arial"/>
              </a:rPr>
              <a:t>: SO </a:t>
            </a:r>
            <a:r>
              <a:rPr sz="1200" i="1" spc="-5" dirty="0">
                <a:latin typeface="Arial"/>
                <a:cs typeface="Arial"/>
              </a:rPr>
              <a:t>associa al  processi il PID, alloca </a:t>
            </a:r>
            <a:r>
              <a:rPr sz="1200" i="1" dirty="0">
                <a:latin typeface="Arial"/>
                <a:cs typeface="Arial"/>
              </a:rPr>
              <a:t>e  </a:t>
            </a:r>
            <a:r>
              <a:rPr sz="1200" i="1" spc="-5" dirty="0">
                <a:latin typeface="Arial"/>
                <a:cs typeface="Arial"/>
              </a:rPr>
              <a:t>costruisce </a:t>
            </a:r>
            <a:r>
              <a:rPr sz="1200" i="1" spc="-10" dirty="0">
                <a:latin typeface="Arial"/>
                <a:cs typeface="Arial"/>
              </a:rPr>
              <a:t>le tabelle </a:t>
            </a:r>
            <a:r>
              <a:rPr sz="1200" i="1" spc="-5" dirty="0">
                <a:latin typeface="Arial"/>
                <a:cs typeface="Arial"/>
              </a:rPr>
              <a:t>per </a:t>
            </a:r>
            <a:r>
              <a:rPr sz="1200" i="1" spc="-10" dirty="0">
                <a:latin typeface="Arial"/>
                <a:cs typeface="Arial"/>
              </a:rPr>
              <a:t>la  </a:t>
            </a:r>
            <a:r>
              <a:rPr sz="1200" i="1" spc="-5" dirty="0">
                <a:latin typeface="Arial"/>
                <a:cs typeface="Arial"/>
              </a:rPr>
              <a:t>gestione del processo.  NB: il processo </a:t>
            </a:r>
            <a:r>
              <a:rPr sz="1200" i="1" spc="-10" dirty="0">
                <a:latin typeface="Arial"/>
                <a:cs typeface="Arial"/>
              </a:rPr>
              <a:t>non’è  </a:t>
            </a:r>
            <a:r>
              <a:rPr sz="1200" i="1" spc="-5" dirty="0">
                <a:latin typeface="Arial"/>
                <a:cs typeface="Arial"/>
              </a:rPr>
              <a:t>caricato in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memoria</a:t>
            </a:r>
            <a:endParaRPr sz="1200">
              <a:latin typeface="Arial"/>
              <a:cs typeface="Arial"/>
            </a:endParaRPr>
          </a:p>
          <a:p>
            <a:pPr marL="33020" marR="5080" algn="just">
              <a:lnSpc>
                <a:spcPct val="100000"/>
              </a:lnSpc>
              <a:spcBef>
                <a:spcPts val="509"/>
              </a:spcBef>
            </a:pPr>
            <a:r>
              <a:rPr sz="1200" b="1" i="1" dirty="0">
                <a:latin typeface="Arial"/>
                <a:cs typeface="Arial"/>
              </a:rPr>
              <a:t>Exit</a:t>
            </a:r>
            <a:r>
              <a:rPr sz="1200" i="1" dirty="0">
                <a:latin typeface="Arial"/>
                <a:cs typeface="Arial"/>
              </a:rPr>
              <a:t>: </a:t>
            </a:r>
            <a:r>
              <a:rPr sz="1200" i="1" spc="-5" dirty="0">
                <a:latin typeface="Arial"/>
                <a:cs typeface="Arial"/>
              </a:rPr>
              <a:t>rilascio </a:t>
            </a:r>
            <a:r>
              <a:rPr sz="1200" i="1" spc="-10" dirty="0">
                <a:latin typeface="Arial"/>
                <a:cs typeface="Arial"/>
              </a:rPr>
              <a:t>delle </a:t>
            </a:r>
            <a:r>
              <a:rPr sz="1200" i="1" spc="-5" dirty="0">
                <a:latin typeface="Arial"/>
                <a:cs typeface="Arial"/>
              </a:rPr>
              <a:t>risorse. Il  </a:t>
            </a:r>
            <a:r>
              <a:rPr sz="1200" i="1" dirty="0">
                <a:latin typeface="Arial"/>
                <a:cs typeface="Arial"/>
              </a:rPr>
              <a:t>SO </a:t>
            </a:r>
            <a:r>
              <a:rPr sz="1200" i="1" spc="-5" dirty="0">
                <a:latin typeface="Arial"/>
                <a:cs typeface="Arial"/>
              </a:rPr>
              <a:t>può </a:t>
            </a:r>
            <a:r>
              <a:rPr sz="1200" i="1" spc="-10" dirty="0">
                <a:latin typeface="Arial"/>
                <a:cs typeface="Arial"/>
              </a:rPr>
              <a:t>mantenere </a:t>
            </a:r>
            <a:r>
              <a:rPr sz="1200" i="1" spc="-5" dirty="0">
                <a:latin typeface="Arial"/>
                <a:cs typeface="Arial"/>
              </a:rPr>
              <a:t>alcune  info (es.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contabilità)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256" y="6273800"/>
            <a:ext cx="197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12" y="1844738"/>
            <a:ext cx="7772400" cy="4481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Strategie </a:t>
            </a:r>
            <a:r>
              <a:rPr spc="-5" dirty="0"/>
              <a:t>di</a:t>
            </a:r>
            <a:r>
              <a:rPr dirty="0"/>
              <a:t> accodamento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1583181"/>
            <a:ext cx="7667625" cy="493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Riguarda </a:t>
            </a:r>
            <a:r>
              <a:rPr sz="1600" spc="-5" dirty="0">
                <a:latin typeface="Arial"/>
                <a:cs typeface="Arial"/>
              </a:rPr>
              <a:t>il passaggio della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ad un nuovo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Cause: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Clock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interrupt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Il processo ha terminato il tempo a sua disposizione (torna in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ready)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I/O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interrupt</a:t>
            </a:r>
            <a:endParaRPr sz="1600">
              <a:latin typeface="Arial"/>
              <a:cs typeface="Arial"/>
            </a:endParaRPr>
          </a:p>
          <a:p>
            <a:pPr marL="756285" marR="6667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operazione di I/O è terminata, il </a:t>
            </a:r>
            <a:r>
              <a:rPr sz="1600" spc="-10" dirty="0">
                <a:latin typeface="Arial"/>
                <a:cs typeface="Arial"/>
              </a:rPr>
              <a:t>SO </a:t>
            </a:r>
            <a:r>
              <a:rPr sz="1600" spc="-5" dirty="0">
                <a:latin typeface="Arial"/>
                <a:cs typeface="Arial"/>
              </a:rPr>
              <a:t>sposta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processo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attesa di tale  </a:t>
            </a:r>
            <a:r>
              <a:rPr sz="1600" spc="-10" dirty="0">
                <a:latin typeface="Arial"/>
                <a:cs typeface="Arial"/>
              </a:rPr>
              <a:t>evento </a:t>
            </a:r>
            <a:r>
              <a:rPr sz="1600" spc="-5" dirty="0">
                <a:latin typeface="Arial"/>
                <a:cs typeface="Arial"/>
              </a:rPr>
              <a:t>da blocked a ready e decide se riprendere l’esecuzione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processo  </a:t>
            </a:r>
            <a:r>
              <a:rPr sz="1600" spc="-10" dirty="0">
                <a:latin typeface="Arial"/>
                <a:cs typeface="Arial"/>
              </a:rPr>
              <a:t>precedente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Memory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fault</a:t>
            </a:r>
            <a:endParaRPr sz="16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L’indirizzo di memoria </a:t>
            </a:r>
            <a:r>
              <a:rPr sz="1600" spc="-10" dirty="0">
                <a:latin typeface="Arial"/>
                <a:cs typeface="Arial"/>
              </a:rPr>
              <a:t>generato </a:t>
            </a:r>
            <a:r>
              <a:rPr sz="1600" spc="-5" dirty="0">
                <a:latin typeface="Arial"/>
                <a:cs typeface="Arial"/>
              </a:rPr>
              <a:t>è sul disco (memoria virtuale): deve essere  </a:t>
            </a:r>
            <a:r>
              <a:rPr sz="1600" spc="-10" dirty="0">
                <a:latin typeface="Arial"/>
                <a:cs typeface="Arial"/>
              </a:rPr>
              <a:t>portato </a:t>
            </a:r>
            <a:r>
              <a:rPr sz="1600" spc="-5" dirty="0">
                <a:latin typeface="Arial"/>
                <a:cs typeface="Arial"/>
              </a:rPr>
              <a:t>in RAM. Il SO carica il blocco, </a:t>
            </a:r>
            <a:r>
              <a:rPr sz="1600" spc="-10" dirty="0">
                <a:latin typeface="Arial"/>
                <a:cs typeface="Arial"/>
              </a:rPr>
              <a:t>nel </a:t>
            </a:r>
            <a:r>
              <a:rPr sz="1600" spc="-5" dirty="0">
                <a:latin typeface="Arial"/>
                <a:cs typeface="Arial"/>
              </a:rPr>
              <a:t>frattempo il processo che </a:t>
            </a:r>
            <a:r>
              <a:rPr sz="1600" spc="-10" dirty="0">
                <a:latin typeface="Arial"/>
                <a:cs typeface="Arial"/>
              </a:rPr>
              <a:t>ha  generato </a:t>
            </a:r>
            <a:r>
              <a:rPr sz="1600" spc="-5" dirty="0">
                <a:latin typeface="Arial"/>
                <a:cs typeface="Arial"/>
              </a:rPr>
              <a:t>la richiesta è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blocked, al termine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trasferimento </a:t>
            </a:r>
            <a:r>
              <a:rPr sz="1600" spc="-10" dirty="0">
                <a:latin typeface="Arial"/>
                <a:cs typeface="Arial"/>
              </a:rPr>
              <a:t>andrà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ready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10" dirty="0">
                <a:latin typeface="Arial"/>
                <a:cs typeface="Arial"/>
              </a:rPr>
              <a:t>Trap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Errore di esecuzione (il processo </a:t>
            </a:r>
            <a:r>
              <a:rPr sz="1600" spc="-10" dirty="0">
                <a:latin typeface="Arial"/>
                <a:cs typeface="Arial"/>
              </a:rPr>
              <a:t>potrebbe andare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exit)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Supervisor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call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ts val="1764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Es.: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10" dirty="0">
                <a:latin typeface="Arial"/>
                <a:cs typeface="Arial"/>
              </a:rPr>
              <a:t>open, </a:t>
            </a:r>
            <a:r>
              <a:rPr sz="1600" spc="-5" dirty="0">
                <a:latin typeface="Arial"/>
                <a:cs typeface="Arial"/>
              </a:rPr>
              <a:t>il processo </a:t>
            </a:r>
            <a:r>
              <a:rPr sz="1600" spc="-10" dirty="0">
                <a:latin typeface="Arial"/>
                <a:cs typeface="Arial"/>
              </a:rPr>
              <a:t>utente </a:t>
            </a:r>
            <a:r>
              <a:rPr sz="1600" spc="-5" dirty="0">
                <a:latin typeface="Arial"/>
                <a:cs typeface="Arial"/>
              </a:rPr>
              <a:t>va in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blocked</a:t>
            </a:r>
            <a:endParaRPr sz="1600">
              <a:latin typeface="Arial"/>
              <a:cs typeface="Arial"/>
            </a:endParaRPr>
          </a:p>
          <a:p>
            <a:pPr marR="43180" algn="r">
              <a:lnSpc>
                <a:spcPts val="1525"/>
              </a:lnSpc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Context</a:t>
            </a:r>
            <a:r>
              <a:rPr spc="-25" dirty="0"/>
              <a:t> </a:t>
            </a:r>
            <a:r>
              <a:rPr dirty="0"/>
              <a:t>Switch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Context</a:t>
            </a:r>
            <a:r>
              <a:rPr spc="-25" dirty="0"/>
              <a:t> </a:t>
            </a:r>
            <a:r>
              <a:rPr dirty="0"/>
              <a:t>Switch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04517"/>
            <a:ext cx="8072120" cy="49091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309245" indent="-34290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Operazioni svolte dal SO in modalità supervisor al momento del cambio di processo in  stato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running: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756285" marR="134620" indent="-286385">
              <a:lnSpc>
                <a:spcPts val="173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Salvataggio del contesto del processo che abbandona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CPU (valori dei registri  della CPU: pc, </a:t>
            </a:r>
            <a:r>
              <a:rPr sz="1600" spc="-10" dirty="0">
                <a:latin typeface="Arial"/>
                <a:cs typeface="Arial"/>
              </a:rPr>
              <a:t>psw, </a:t>
            </a:r>
            <a:r>
              <a:rPr sz="1600" spc="-5" dirty="0">
                <a:latin typeface="Arial"/>
                <a:cs typeface="Arial"/>
              </a:rPr>
              <a:t>reg,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ecc.)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6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Cambio del valore di stato nel PCB (running -&gt; [ready, blocked,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exit])</a:t>
            </a:r>
            <a:endParaRPr sz="1600">
              <a:latin typeface="Arial"/>
              <a:cs typeface="Arial"/>
            </a:endParaRPr>
          </a:p>
          <a:p>
            <a:pPr marL="756285" marR="605790" indent="-286385">
              <a:lnSpc>
                <a:spcPts val="173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Spostamento del PCB in nuova coda (ready o blocked) o deallocare le sue  risorse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(exit)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Aggiornamento delle strutture dati gestione memoria (area dello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stack)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selezione di nuovo processo per lo stato running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(dispatcher)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aggiornamento del suo stato nel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ripristino del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contesto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29895" marR="88011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429895" algn="l"/>
                <a:tab pos="430530" algn="l"/>
              </a:tabLst>
            </a:pPr>
            <a:r>
              <a:rPr sz="1600" spc="-5" dirty="0">
                <a:latin typeface="Arial"/>
                <a:cs typeface="Arial"/>
              </a:rPr>
              <a:t>Context-switch time è </a:t>
            </a:r>
            <a:r>
              <a:rPr sz="1650" i="1" spc="-30" dirty="0">
                <a:latin typeface="Arial"/>
                <a:cs typeface="Arial"/>
              </a:rPr>
              <a:t>overhead</a:t>
            </a:r>
            <a:r>
              <a:rPr sz="1600" spc="-30" dirty="0">
                <a:latin typeface="Arial"/>
                <a:cs typeface="Arial"/>
              </a:rPr>
              <a:t>; </a:t>
            </a:r>
            <a:r>
              <a:rPr sz="1600" spc="-5" dirty="0">
                <a:latin typeface="Arial"/>
                <a:cs typeface="Arial"/>
              </a:rPr>
              <a:t>il sistema </a:t>
            </a: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svolge nessun compito utile  (all’utente)</a:t>
            </a:r>
            <a:endParaRPr sz="1600">
              <a:latin typeface="Arial"/>
              <a:cs typeface="Arial"/>
            </a:endParaRPr>
          </a:p>
          <a:p>
            <a:pPr marL="429895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429895" algn="l"/>
                <a:tab pos="430530" algn="l"/>
              </a:tabLst>
            </a:pPr>
            <a:r>
              <a:rPr sz="1600" spc="-5" dirty="0">
                <a:latin typeface="Arial"/>
                <a:cs typeface="Arial"/>
              </a:rPr>
              <a:t>Il tempo </a:t>
            </a:r>
            <a:r>
              <a:rPr sz="1600" spc="-10" dirty="0">
                <a:latin typeface="Arial"/>
                <a:cs typeface="Arial"/>
              </a:rPr>
              <a:t>dipende </a:t>
            </a:r>
            <a:r>
              <a:rPr sz="1600" spc="-5" dirty="0">
                <a:latin typeface="Arial"/>
                <a:cs typeface="Arial"/>
              </a:rPr>
              <a:t>dalla complessità del SO e dall’hardware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Context</a:t>
            </a:r>
            <a:r>
              <a:rPr spc="-25" dirty="0"/>
              <a:t> </a:t>
            </a:r>
            <a:r>
              <a:rPr dirty="0"/>
              <a:t>Switch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6187" y="1628775"/>
            <a:ext cx="6565900" cy="49244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8087" y="6584950"/>
            <a:ext cx="6642100" cy="0"/>
          </a:xfrm>
          <a:custGeom>
            <a:avLst/>
            <a:gdLst/>
            <a:ahLst/>
            <a:cxnLst/>
            <a:rect l="l" t="t" r="r" b="b"/>
            <a:pathLst>
              <a:path w="6642100">
                <a:moveTo>
                  <a:pt x="0" y="0"/>
                </a:moveTo>
                <a:lnTo>
                  <a:pt x="664203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4437" y="1604010"/>
            <a:ext cx="0" cy="4974590"/>
          </a:xfrm>
          <a:custGeom>
            <a:avLst/>
            <a:gdLst/>
            <a:ahLst/>
            <a:cxnLst/>
            <a:rect l="l" t="t" r="r" b="b"/>
            <a:pathLst>
              <a:path h="4974590">
                <a:moveTo>
                  <a:pt x="0" y="0"/>
                </a:moveTo>
                <a:lnTo>
                  <a:pt x="0" y="497459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8087" y="1597660"/>
            <a:ext cx="6642100" cy="0"/>
          </a:xfrm>
          <a:custGeom>
            <a:avLst/>
            <a:gdLst/>
            <a:ahLst/>
            <a:cxnLst/>
            <a:rect l="l" t="t" r="r" b="b"/>
            <a:pathLst>
              <a:path w="6642100">
                <a:moveTo>
                  <a:pt x="0" y="0"/>
                </a:moveTo>
                <a:lnTo>
                  <a:pt x="664203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3773" y="1603375"/>
            <a:ext cx="0" cy="4975225"/>
          </a:xfrm>
          <a:custGeom>
            <a:avLst/>
            <a:gdLst/>
            <a:ahLst/>
            <a:cxnLst/>
            <a:rect l="l" t="t" r="r" b="b"/>
            <a:pathLst>
              <a:path h="4975225">
                <a:moveTo>
                  <a:pt x="0" y="0"/>
                </a:moveTo>
                <a:lnTo>
                  <a:pt x="0" y="497522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3487" y="6559550"/>
            <a:ext cx="6591300" cy="0"/>
          </a:xfrm>
          <a:custGeom>
            <a:avLst/>
            <a:gdLst/>
            <a:ahLst/>
            <a:cxnLst/>
            <a:rect l="l" t="t" r="r" b="b"/>
            <a:pathLst>
              <a:path w="6591300">
                <a:moveTo>
                  <a:pt x="0" y="0"/>
                </a:moveTo>
                <a:lnTo>
                  <a:pt x="659123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9837" y="1629410"/>
            <a:ext cx="0" cy="4923790"/>
          </a:xfrm>
          <a:custGeom>
            <a:avLst/>
            <a:gdLst/>
            <a:ahLst/>
            <a:cxnLst/>
            <a:rect l="l" t="t" r="r" b="b"/>
            <a:pathLst>
              <a:path h="4923790">
                <a:moveTo>
                  <a:pt x="0" y="0"/>
                </a:moveTo>
                <a:lnTo>
                  <a:pt x="0" y="492379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3487" y="1623060"/>
            <a:ext cx="6591300" cy="0"/>
          </a:xfrm>
          <a:custGeom>
            <a:avLst/>
            <a:gdLst/>
            <a:ahLst/>
            <a:cxnLst/>
            <a:rect l="l" t="t" r="r" b="b"/>
            <a:pathLst>
              <a:path w="6591300">
                <a:moveTo>
                  <a:pt x="0" y="0"/>
                </a:moveTo>
                <a:lnTo>
                  <a:pt x="659123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8373" y="1628775"/>
            <a:ext cx="0" cy="4924425"/>
          </a:xfrm>
          <a:custGeom>
            <a:avLst/>
            <a:gdLst/>
            <a:ahLst/>
            <a:cxnLst/>
            <a:rect l="l" t="t" r="r" b="b"/>
            <a:pathLst>
              <a:path h="4924425">
                <a:moveTo>
                  <a:pt x="0" y="0"/>
                </a:moveTo>
                <a:lnTo>
                  <a:pt x="0" y="492442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4419"/>
            <a:ext cx="7939405" cy="120269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latin typeface="Arial"/>
                <a:cs typeface="Arial"/>
              </a:rPr>
              <a:t>Modi di esecuzione dei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Processi: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7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Modo </a:t>
            </a:r>
            <a:r>
              <a:rPr sz="1600" spc="-10" dirty="0">
                <a:latin typeface="Arial"/>
                <a:cs typeface="Arial"/>
              </a:rPr>
              <a:t>Utente: </a:t>
            </a:r>
            <a:r>
              <a:rPr sz="1600" spc="-5" dirty="0">
                <a:latin typeface="Arial"/>
                <a:cs typeface="Arial"/>
              </a:rPr>
              <a:t>esecuzione di processi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utenti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Modo Sistema o Kernel o </a:t>
            </a:r>
            <a:r>
              <a:rPr sz="1600" spc="-10" dirty="0">
                <a:latin typeface="Arial"/>
                <a:cs typeface="Arial"/>
              </a:rPr>
              <a:t>Controllo: </a:t>
            </a:r>
            <a:r>
              <a:rPr sz="1600" spc="-5" dirty="0">
                <a:latin typeface="Arial"/>
                <a:cs typeface="Arial"/>
              </a:rPr>
              <a:t>esecuzione di istruzioni che </a:t>
            </a:r>
            <a:r>
              <a:rPr sz="1600" spc="-10" dirty="0">
                <a:latin typeface="Arial"/>
                <a:cs typeface="Arial"/>
              </a:rPr>
              <a:t>hanno </a:t>
            </a:r>
            <a:r>
              <a:rPr sz="1600" spc="-5" dirty="0">
                <a:latin typeface="Arial"/>
                <a:cs typeface="Arial"/>
              </a:rPr>
              <a:t>come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scopo: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613786"/>
            <a:ext cx="3731260" cy="3928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Gestione </a:t>
            </a:r>
            <a:r>
              <a:rPr sz="1600" spc="-10" dirty="0">
                <a:latin typeface="Arial"/>
                <a:cs typeface="Arial"/>
              </a:rPr>
              <a:t>dei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Creazione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terminazione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Schedulazione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Cambio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contesto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Sincronizzazione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PCB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95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Gestione della </a:t>
            </a:r>
            <a:r>
              <a:rPr sz="1600" spc="-10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Allocazione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Trasferimento </a:t>
            </a:r>
            <a:r>
              <a:rPr sz="1400" dirty="0">
                <a:latin typeface="Arial"/>
                <a:cs typeface="Arial"/>
              </a:rPr>
              <a:t>disco/RAM 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vicersa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Gestione </a:t>
            </a:r>
            <a:r>
              <a:rPr sz="1400" spc="-5" dirty="0">
                <a:latin typeface="Arial"/>
                <a:cs typeface="Arial"/>
              </a:rPr>
              <a:t>paginazione,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segmentazione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95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Gestione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Gestione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buffer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Allocazione </a:t>
            </a:r>
            <a:r>
              <a:rPr sz="1400" spc="-5" dirty="0">
                <a:latin typeface="Arial"/>
                <a:cs typeface="Arial"/>
              </a:rPr>
              <a:t>canali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I/O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95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Supporto</a:t>
            </a:r>
            <a:endParaRPr sz="16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Gestione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Interruzioni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Contabilità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Gestione </a:t>
            </a:r>
            <a:r>
              <a:rPr dirty="0"/>
              <a:t>dei</a:t>
            </a:r>
            <a:r>
              <a:rPr spc="-25" dirty="0"/>
              <a:t> </a:t>
            </a:r>
            <a:r>
              <a:rPr spc="-5" dirty="0"/>
              <a:t>Processi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6095"/>
            <a:ext cx="7394575" cy="15379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84"/>
              </a:spcBef>
              <a:buAutoNum type="arabicParenR"/>
              <a:tabLst>
                <a:tab pos="622300" algn="l"/>
                <a:tab pos="622935" algn="l"/>
              </a:tabLst>
            </a:pPr>
            <a:r>
              <a:rPr sz="1600" spc="-5" dirty="0">
                <a:latin typeface="Arial"/>
                <a:cs typeface="Arial"/>
              </a:rPr>
              <a:t>Assegnare al processo un PID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unico;</a:t>
            </a:r>
            <a:endParaRPr sz="16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latin typeface="Arial"/>
                <a:cs typeface="Arial"/>
              </a:rPr>
              <a:t>aggiungere una entry </a:t>
            </a:r>
            <a:r>
              <a:rPr sz="1600" spc="-5" dirty="0">
                <a:latin typeface="Arial"/>
                <a:cs typeface="Arial"/>
              </a:rPr>
              <a:t>level alla tabella </a:t>
            </a:r>
            <a:r>
              <a:rPr sz="1600" spc="-10" dirty="0">
                <a:latin typeface="Arial"/>
                <a:cs typeface="Arial"/>
              </a:rPr>
              <a:t>dei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622300" marR="5080" indent="-609600">
              <a:lnSpc>
                <a:spcPct val="100000"/>
              </a:lnSpc>
              <a:spcBef>
                <a:spcPts val="1535"/>
              </a:spcBef>
              <a:buAutoNum type="arabicParenR" startAt="2"/>
              <a:tabLst>
                <a:tab pos="622300" algn="l"/>
                <a:tab pos="62293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Allocare lo spazio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il processo e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tutti gli </a:t>
            </a:r>
            <a:r>
              <a:rPr sz="1600" spc="-10" dirty="0">
                <a:latin typeface="Arial"/>
                <a:cs typeface="Arial"/>
              </a:rPr>
              <a:t>elementi </a:t>
            </a:r>
            <a:r>
              <a:rPr sz="1600" spc="-5" dirty="0">
                <a:latin typeface="Arial"/>
                <a:cs typeface="Arial"/>
              </a:rPr>
              <a:t>della sua immagine  (PCB, User Stack, Area di memoria </a:t>
            </a:r>
            <a:r>
              <a:rPr sz="1600" spc="-10" dirty="0">
                <a:latin typeface="Arial"/>
                <a:cs typeface="Arial"/>
              </a:rPr>
              <a:t>dati </a:t>
            </a:r>
            <a:r>
              <a:rPr sz="1600" spc="-5" dirty="0">
                <a:latin typeface="Arial"/>
                <a:cs typeface="Arial"/>
              </a:rPr>
              <a:t>e istruzioni, </a:t>
            </a:r>
            <a:r>
              <a:rPr sz="1600" spc="-10" dirty="0">
                <a:latin typeface="Arial"/>
                <a:cs typeface="Arial"/>
              </a:rPr>
              <a:t>aree </a:t>
            </a:r>
            <a:r>
              <a:rPr sz="1600" spc="-5" dirty="0">
                <a:latin typeface="Arial"/>
                <a:cs typeface="Arial"/>
              </a:rPr>
              <a:t>condivise). Info  valutate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difetto, indicazione dell’user, </a:t>
            </a:r>
            <a:r>
              <a:rPr sz="1600" spc="-10" dirty="0">
                <a:latin typeface="Arial"/>
                <a:cs typeface="Arial"/>
              </a:rPr>
              <a:t>dal </a:t>
            </a:r>
            <a:r>
              <a:rPr sz="1600" spc="-5" dirty="0">
                <a:latin typeface="Arial"/>
                <a:cs typeface="Arial"/>
              </a:rPr>
              <a:t>processo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padre.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3138297"/>
            <a:ext cx="1719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Es. Address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794" y="3383660"/>
            <a:ext cx="267589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385"/>
              </a:spcBef>
              <a:buChar char="–"/>
              <a:tabLst>
                <a:tab pos="393065" algn="l"/>
                <a:tab pos="393700" algn="l"/>
              </a:tabLst>
            </a:pPr>
            <a:r>
              <a:rPr sz="1200" spc="-5" dirty="0">
                <a:latin typeface="Arial"/>
                <a:cs typeface="Arial"/>
              </a:rPr>
              <a:t>Child duplicate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parent</a:t>
            </a:r>
            <a:endParaRPr sz="12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90"/>
              </a:spcBef>
              <a:buChar char="–"/>
              <a:tabLst>
                <a:tab pos="393065" algn="l"/>
                <a:tab pos="393700" algn="l"/>
              </a:tabLst>
            </a:pPr>
            <a:r>
              <a:rPr sz="1200" spc="-5" dirty="0">
                <a:latin typeface="Arial"/>
                <a:cs typeface="Arial"/>
              </a:rPr>
              <a:t>Child </a:t>
            </a:r>
            <a:r>
              <a:rPr sz="1200" dirty="0">
                <a:latin typeface="Arial"/>
                <a:cs typeface="Arial"/>
              </a:rPr>
              <a:t>has a program </a:t>
            </a:r>
            <a:r>
              <a:rPr sz="1200" spc="-5" dirty="0">
                <a:latin typeface="Arial"/>
                <a:cs typeface="Arial"/>
              </a:rPr>
              <a:t>loaded into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Creazione </a:t>
            </a:r>
            <a:r>
              <a:rPr dirty="0"/>
              <a:t>dei</a:t>
            </a:r>
            <a:r>
              <a:rPr spc="-10" dirty="0"/>
              <a:t> </a:t>
            </a:r>
            <a:r>
              <a:rPr spc="-5" dirty="0"/>
              <a:t>Processi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72076" y="3141726"/>
            <a:ext cx="3981450" cy="835025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ts val="1950"/>
              </a:lnSpc>
              <a:spcBef>
                <a:spcPts val="250"/>
              </a:spcBef>
            </a:pPr>
            <a:r>
              <a:rPr sz="1650" i="1" spc="-25" dirty="0">
                <a:latin typeface="Arial"/>
                <a:cs typeface="Arial"/>
              </a:rPr>
              <a:t>Possibilità di</a:t>
            </a:r>
            <a:r>
              <a:rPr sz="1650" i="1" spc="-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esecuzione:</a:t>
            </a:r>
            <a:endParaRPr sz="1650">
              <a:latin typeface="Arial"/>
              <a:cs typeface="Arial"/>
            </a:endParaRPr>
          </a:p>
          <a:p>
            <a:pPr marL="219710" indent="-127635">
              <a:lnSpc>
                <a:spcPts val="1920"/>
              </a:lnSpc>
              <a:buSzPct val="96969"/>
              <a:buFont typeface="Arial"/>
              <a:buChar char="•"/>
              <a:tabLst>
                <a:tab pos="220345" algn="l"/>
              </a:tabLst>
            </a:pPr>
            <a:r>
              <a:rPr sz="1650" i="1" spc="-30" dirty="0">
                <a:latin typeface="Arial"/>
                <a:cs typeface="Arial"/>
              </a:rPr>
              <a:t>Processo </a:t>
            </a:r>
            <a:r>
              <a:rPr sz="1650" i="1" spc="-35" dirty="0">
                <a:latin typeface="Arial"/>
                <a:cs typeface="Arial"/>
              </a:rPr>
              <a:t>padre </a:t>
            </a:r>
            <a:r>
              <a:rPr sz="1650" i="1" spc="-30" dirty="0">
                <a:latin typeface="Arial"/>
                <a:cs typeface="Arial"/>
              </a:rPr>
              <a:t>e </a:t>
            </a:r>
            <a:r>
              <a:rPr sz="1650" i="1" spc="-20" dirty="0">
                <a:latin typeface="Arial"/>
                <a:cs typeface="Arial"/>
              </a:rPr>
              <a:t>figlio </a:t>
            </a:r>
            <a:r>
              <a:rPr sz="1650" i="1" spc="-35" dirty="0">
                <a:latin typeface="Arial"/>
                <a:cs typeface="Arial"/>
              </a:rPr>
              <a:t>sono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concorrenti</a:t>
            </a:r>
            <a:endParaRPr sz="1650">
              <a:latin typeface="Arial"/>
              <a:cs typeface="Arial"/>
            </a:endParaRPr>
          </a:p>
          <a:p>
            <a:pPr marL="219710" indent="-127635">
              <a:lnSpc>
                <a:spcPts val="1950"/>
              </a:lnSpc>
              <a:buSzPct val="96969"/>
              <a:buFont typeface="Arial"/>
              <a:buChar char="•"/>
              <a:tabLst>
                <a:tab pos="220345" algn="l"/>
              </a:tabLst>
            </a:pPr>
            <a:r>
              <a:rPr sz="1650" i="1" spc="-15" dirty="0">
                <a:latin typeface="Arial"/>
                <a:cs typeface="Arial"/>
              </a:rPr>
              <a:t>Il </a:t>
            </a:r>
            <a:r>
              <a:rPr sz="1650" i="1" spc="-35" dirty="0">
                <a:latin typeface="Arial"/>
                <a:cs typeface="Arial"/>
              </a:rPr>
              <a:t>padre </a:t>
            </a:r>
            <a:r>
              <a:rPr sz="1650" i="1" spc="-30" dirty="0">
                <a:latin typeface="Arial"/>
                <a:cs typeface="Arial"/>
              </a:rPr>
              <a:t>attende </a:t>
            </a:r>
            <a:r>
              <a:rPr sz="1650" i="1" spc="-25" dirty="0">
                <a:latin typeface="Arial"/>
                <a:cs typeface="Arial"/>
              </a:rPr>
              <a:t>la </a:t>
            </a:r>
            <a:r>
              <a:rPr sz="1650" i="1" spc="-30" dirty="0">
                <a:latin typeface="Arial"/>
                <a:cs typeface="Arial"/>
              </a:rPr>
              <a:t>terminazione del</a:t>
            </a:r>
            <a:r>
              <a:rPr sz="1650" i="1" spc="45" dirty="0">
                <a:latin typeface="Arial"/>
                <a:cs typeface="Arial"/>
              </a:rPr>
              <a:t> </a:t>
            </a:r>
            <a:r>
              <a:rPr sz="1650" i="1" spc="-20" dirty="0">
                <a:latin typeface="Arial"/>
                <a:cs typeface="Arial"/>
              </a:rPr>
              <a:t>figlio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217" y="3982364"/>
            <a:ext cx="6271260" cy="23672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84"/>
              </a:spcBef>
              <a:buAutoNum type="arabicParenR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Arial"/>
                <a:cs typeface="Arial"/>
              </a:rPr>
              <a:t>Inizializzazion </a:t>
            </a:r>
            <a:r>
              <a:rPr sz="1600" spc="-10" dirty="0">
                <a:latin typeface="Arial"/>
                <a:cs typeface="Arial"/>
              </a:rPr>
              <a:t>del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stato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processore =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927100" marR="3070860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PC = prossima istruzione  puntatori allo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stack…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stato = ready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(ready-suspended)</a:t>
            </a:r>
            <a:endParaRPr sz="16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535"/>
              </a:spcBef>
              <a:buAutoNum type="arabicParenR" startAt="4"/>
              <a:tabLst>
                <a:tab pos="621665" algn="l"/>
                <a:tab pos="622300" algn="l"/>
              </a:tabLst>
            </a:pPr>
            <a:r>
              <a:rPr sz="1600" spc="-5" dirty="0">
                <a:latin typeface="Arial"/>
                <a:cs typeface="Arial"/>
              </a:rPr>
              <a:t>Inserimento nella coda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ready</a:t>
            </a:r>
            <a:endParaRPr sz="16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540"/>
              </a:spcBef>
              <a:buAutoNum type="arabicParenR" startAt="4"/>
              <a:tabLst>
                <a:tab pos="621665" algn="l"/>
                <a:tab pos="622300" algn="l"/>
              </a:tabLst>
            </a:pPr>
            <a:r>
              <a:rPr sz="1600" spc="-5" dirty="0">
                <a:latin typeface="Arial"/>
                <a:cs typeface="Arial"/>
              </a:rPr>
              <a:t>Estende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strutture al fine della fatturazione o delle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statistiche.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Terminazione </a:t>
            </a:r>
            <a:r>
              <a:rPr dirty="0"/>
              <a:t>dei</a:t>
            </a:r>
            <a:r>
              <a:rPr spc="-15" dirty="0"/>
              <a:t> </a:t>
            </a:r>
            <a:r>
              <a:rPr spc="-5" dirty="0"/>
              <a:t>Processi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644" y="1827022"/>
            <a:ext cx="7413625" cy="33445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470534" indent="-342900">
              <a:lnSpc>
                <a:spcPts val="173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processo termina poichè ha eseguito l’ultima istruzione, chiede al SO </a:t>
            </a:r>
            <a:r>
              <a:rPr sz="1600" spc="-1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cancellarlo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165"/>
              </a:spcBef>
            </a:pPr>
            <a:r>
              <a:rPr sz="1600" spc="-40" dirty="0">
                <a:latin typeface="Arial"/>
                <a:cs typeface="Arial"/>
              </a:rPr>
              <a:t>(</a:t>
            </a:r>
            <a:r>
              <a:rPr sz="1600" b="1" spc="-40" dirty="0">
                <a:latin typeface="Arial"/>
                <a:cs typeface="Arial"/>
              </a:rPr>
              <a:t>exit</a:t>
            </a:r>
            <a:r>
              <a:rPr sz="1600" spc="-4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processo figlio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riportare </a:t>
            </a:r>
            <a:r>
              <a:rPr sz="1600" spc="-10" dirty="0">
                <a:latin typeface="Arial"/>
                <a:cs typeface="Arial"/>
              </a:rPr>
              <a:t>dati </a:t>
            </a:r>
            <a:r>
              <a:rPr sz="1600" spc="-5" dirty="0">
                <a:latin typeface="Arial"/>
                <a:cs typeface="Arial"/>
              </a:rPr>
              <a:t>al </a:t>
            </a:r>
            <a:r>
              <a:rPr sz="1600" spc="-10" dirty="0">
                <a:latin typeface="Arial"/>
                <a:cs typeface="Arial"/>
              </a:rPr>
              <a:t>padre </a:t>
            </a:r>
            <a:r>
              <a:rPr sz="1600" spc="-5" dirty="0">
                <a:latin typeface="Arial"/>
                <a:cs typeface="Arial"/>
              </a:rPr>
              <a:t>(in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wait</a:t>
            </a:r>
            <a:r>
              <a:rPr sz="1600" spc="-5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Le risorse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processo sono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deallocate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processo </a:t>
            </a:r>
            <a:r>
              <a:rPr sz="1600" spc="-10" dirty="0">
                <a:latin typeface="Arial"/>
                <a:cs typeface="Arial"/>
              </a:rPr>
              <a:t>padre può </a:t>
            </a:r>
            <a:r>
              <a:rPr sz="1600" spc="-5" dirty="0">
                <a:latin typeface="Arial"/>
                <a:cs typeface="Arial"/>
              </a:rPr>
              <a:t>uccidere </a:t>
            </a:r>
            <a:r>
              <a:rPr sz="1600" spc="-10" dirty="0">
                <a:latin typeface="Arial"/>
                <a:cs typeface="Arial"/>
              </a:rPr>
              <a:t>unprocesso </a:t>
            </a:r>
            <a:r>
              <a:rPr sz="1600" spc="-5" dirty="0">
                <a:latin typeface="Arial"/>
                <a:cs typeface="Arial"/>
              </a:rPr>
              <a:t>figlio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(</a:t>
            </a:r>
            <a:r>
              <a:rPr sz="1600" b="1" spc="-45" dirty="0">
                <a:latin typeface="Arial"/>
                <a:cs typeface="Arial"/>
              </a:rPr>
              <a:t>abort</a:t>
            </a:r>
            <a:r>
              <a:rPr sz="1600" spc="-4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Il figlio ha ecceduto l’uso di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Il task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figlio </a:t>
            </a: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è più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richiesto</a:t>
            </a:r>
            <a:endParaRPr sz="1600">
              <a:latin typeface="Arial"/>
              <a:cs typeface="Arial"/>
            </a:endParaRPr>
          </a:p>
          <a:p>
            <a:pPr marL="756285" marR="352425" lvl="1" indent="-286385">
              <a:lnSpc>
                <a:spcPts val="173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Se un genitore termina, in base </a:t>
            </a:r>
            <a:r>
              <a:rPr sz="1600" spc="-10" dirty="0">
                <a:latin typeface="Arial"/>
                <a:cs typeface="Arial"/>
              </a:rPr>
              <a:t>all’applicaziione </a:t>
            </a:r>
            <a:r>
              <a:rPr sz="1600" spc="-5" dirty="0">
                <a:latin typeface="Arial"/>
                <a:cs typeface="Arial"/>
              </a:rPr>
              <a:t>alcuni SO </a:t>
            </a:r>
            <a:r>
              <a:rPr sz="1600" spc="-10" dirty="0">
                <a:latin typeface="Arial"/>
                <a:cs typeface="Arial"/>
              </a:rPr>
              <a:t>non  consentono </a:t>
            </a:r>
            <a:r>
              <a:rPr sz="1600" spc="-5" dirty="0">
                <a:latin typeface="Arial"/>
                <a:cs typeface="Arial"/>
              </a:rPr>
              <a:t>che i figli rimangano in esecuzione: </a:t>
            </a:r>
            <a:r>
              <a:rPr sz="1650" i="1" spc="-30" dirty="0">
                <a:latin typeface="Arial"/>
                <a:cs typeface="Arial"/>
              </a:rPr>
              <a:t>cascading</a:t>
            </a:r>
            <a:r>
              <a:rPr sz="1650" i="1" spc="4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termination</a:t>
            </a:r>
            <a:endParaRPr sz="1650">
              <a:latin typeface="Arial"/>
              <a:cs typeface="Arial"/>
            </a:endParaRPr>
          </a:p>
          <a:p>
            <a:pPr marL="1155700" lvl="2" indent="-228600">
              <a:lnSpc>
                <a:spcPts val="1855"/>
              </a:lnSpc>
              <a:spcBef>
                <a:spcPts val="114"/>
              </a:spcBef>
              <a:buSzPct val="96969"/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650" i="1" spc="-25" dirty="0">
                <a:latin typeface="Arial"/>
                <a:cs typeface="Arial"/>
              </a:rPr>
              <a:t>Es: </a:t>
            </a:r>
            <a:r>
              <a:rPr sz="1650" i="1" spc="-30" dirty="0">
                <a:latin typeface="Arial"/>
                <a:cs typeface="Arial"/>
              </a:rPr>
              <a:t>terminazione </a:t>
            </a:r>
            <a:r>
              <a:rPr sz="1650" i="1" spc="-25" dirty="0">
                <a:latin typeface="Arial"/>
                <a:cs typeface="Arial"/>
              </a:rPr>
              <a:t>di firefox </a:t>
            </a:r>
            <a:r>
              <a:rPr sz="1650" i="1" spc="-35" dirty="0">
                <a:latin typeface="Arial"/>
                <a:cs typeface="Arial"/>
              </a:rPr>
              <a:t>causa </a:t>
            </a:r>
            <a:r>
              <a:rPr sz="1650" i="1" spc="-20" dirty="0">
                <a:latin typeface="Arial"/>
                <a:cs typeface="Arial"/>
              </a:rPr>
              <a:t>la </a:t>
            </a:r>
            <a:r>
              <a:rPr sz="1650" i="1" spc="-30" dirty="0">
                <a:latin typeface="Arial"/>
                <a:cs typeface="Arial"/>
              </a:rPr>
              <a:t>terminazione </a:t>
            </a:r>
            <a:r>
              <a:rPr sz="1650" i="1" spc="-25" dirty="0">
                <a:latin typeface="Arial"/>
                <a:cs typeface="Arial"/>
              </a:rPr>
              <a:t>di tutte le </a:t>
            </a:r>
            <a:r>
              <a:rPr sz="1650" i="1" spc="-35" dirty="0">
                <a:latin typeface="Arial"/>
                <a:cs typeface="Arial"/>
              </a:rPr>
              <a:t>schede</a:t>
            </a:r>
            <a:r>
              <a:rPr sz="1650" i="1" spc="210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ad</a:t>
            </a:r>
            <a:endParaRPr sz="1650">
              <a:latin typeface="Arial"/>
              <a:cs typeface="Arial"/>
            </a:endParaRPr>
          </a:p>
          <a:p>
            <a:pPr marL="1155700">
              <a:lnSpc>
                <a:spcPts val="1855"/>
              </a:lnSpc>
            </a:pPr>
            <a:r>
              <a:rPr sz="1650" i="1" spc="-30" dirty="0">
                <a:latin typeface="Arial"/>
                <a:cs typeface="Arial"/>
              </a:rPr>
              <a:t>esso</a:t>
            </a:r>
            <a:r>
              <a:rPr sz="1650" i="1" spc="-2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associate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Modalità </a:t>
            </a:r>
            <a:r>
              <a:rPr dirty="0"/>
              <a:t>di esecuzione del</a:t>
            </a:r>
            <a:r>
              <a:rPr spc="-40" dirty="0"/>
              <a:t> </a:t>
            </a:r>
            <a:r>
              <a:rPr spc="-5" dirty="0"/>
              <a:t>SO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8850" y="1460829"/>
            <a:ext cx="4034154" cy="10877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Kernel </a:t>
            </a:r>
            <a:r>
              <a:rPr sz="1600" spc="-10" dirty="0">
                <a:latin typeface="Arial"/>
                <a:cs typeface="Arial"/>
              </a:rPr>
              <a:t>separato dai </a:t>
            </a:r>
            <a:r>
              <a:rPr sz="1600" spc="-5" dirty="0">
                <a:latin typeface="Arial"/>
                <a:cs typeface="Arial"/>
              </a:rPr>
              <a:t>processi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(obsoleto)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Occupa </a:t>
            </a:r>
            <a:r>
              <a:rPr sz="1400" spc="-5" dirty="0">
                <a:latin typeface="Arial"/>
                <a:cs typeface="Arial"/>
              </a:rPr>
              <a:t>una </a:t>
            </a:r>
            <a:r>
              <a:rPr sz="1400" dirty="0">
                <a:latin typeface="Arial"/>
                <a:cs typeface="Arial"/>
              </a:rPr>
              <a:t>regione </a:t>
            </a:r>
            <a:r>
              <a:rPr sz="1400" spc="-5" dirty="0">
                <a:latin typeface="Arial"/>
                <a:cs typeface="Arial"/>
              </a:rPr>
              <a:t>di memoria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specifica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Ha il proprio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stack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Eseguito come entità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separata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139" y="1436244"/>
          <a:ext cx="2433954" cy="96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spc="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spc="89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spc="22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i="1" spc="30" baseline="-13888" dirty="0">
                          <a:latin typeface="Times New Roman"/>
                          <a:cs typeface="Times New Roman"/>
                        </a:rPr>
                        <a:t>n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58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1150" b="1" spc="35" dirty="0">
                          <a:latin typeface="Times New Roman"/>
                          <a:cs typeface="Times New Roman"/>
                        </a:rPr>
                        <a:t>Kernel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7540" y="2695586"/>
            <a:ext cx="135064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45" dirty="0">
                <a:latin typeface="Times New Roman"/>
                <a:cs typeface="Times New Roman"/>
              </a:rPr>
              <a:t>(a) </a:t>
            </a:r>
            <a:r>
              <a:rPr sz="1150" b="1" spc="40" dirty="0">
                <a:latin typeface="Times New Roman"/>
                <a:cs typeface="Times New Roman"/>
              </a:rPr>
              <a:t>Separate </a:t>
            </a:r>
            <a:r>
              <a:rPr sz="1150" b="1" spc="10" dirty="0">
                <a:latin typeface="Times New Roman"/>
                <a:cs typeface="Times New Roman"/>
              </a:rPr>
              <a:t>ke </a:t>
            </a:r>
            <a:r>
              <a:rPr sz="1150" b="1" spc="-20" dirty="0">
                <a:latin typeface="Times New Roman"/>
                <a:cs typeface="Times New Roman"/>
              </a:rPr>
              <a:t>rne</a:t>
            </a:r>
            <a:r>
              <a:rPr sz="1150" b="1" spc="-190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540" y="6159007"/>
            <a:ext cx="318706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35" dirty="0">
                <a:latin typeface="Times New Roman"/>
                <a:cs typeface="Times New Roman"/>
              </a:rPr>
              <a:t>(c) </a:t>
            </a:r>
            <a:r>
              <a:rPr sz="1150" b="1" spc="60" dirty="0">
                <a:latin typeface="Times New Roman"/>
                <a:cs typeface="Times New Roman"/>
              </a:rPr>
              <a:t>OS </a:t>
            </a:r>
            <a:r>
              <a:rPr sz="1150" b="1" spc="15" dirty="0">
                <a:latin typeface="Times New Roman"/>
                <a:cs typeface="Times New Roman"/>
              </a:rPr>
              <a:t>functions </a:t>
            </a:r>
            <a:r>
              <a:rPr sz="1150" b="1" spc="60" dirty="0">
                <a:latin typeface="Times New Roman"/>
                <a:cs typeface="Times New Roman"/>
              </a:rPr>
              <a:t>execute </a:t>
            </a:r>
            <a:r>
              <a:rPr sz="1150" b="1" spc="80" dirty="0">
                <a:latin typeface="Times New Roman"/>
                <a:cs typeface="Times New Roman"/>
              </a:rPr>
              <a:t>as </a:t>
            </a:r>
            <a:r>
              <a:rPr sz="1150" b="1" spc="45" dirty="0">
                <a:latin typeface="Times New Roman"/>
                <a:cs typeface="Times New Roman"/>
              </a:rPr>
              <a:t>separate</a:t>
            </a:r>
            <a:r>
              <a:rPr sz="1150" b="1" spc="-100" dirty="0">
                <a:latin typeface="Times New Roman"/>
                <a:cs typeface="Times New Roman"/>
              </a:rPr>
              <a:t> </a:t>
            </a:r>
            <a:r>
              <a:rPr sz="1150" b="1" spc="50" dirty="0">
                <a:latin typeface="Times New Roman"/>
                <a:cs typeface="Times New Roman"/>
              </a:rPr>
              <a:t>processes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281" y="3264175"/>
          <a:ext cx="2453640" cy="1068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9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spc="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spc="89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spc="22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5880" marR="31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i="1" spc="30" baseline="-13888" dirty="0">
                          <a:latin typeface="Times New Roman"/>
                          <a:cs typeface="Times New Roman"/>
                        </a:rPr>
                        <a:t>n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31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50" b="1" spc="25" dirty="0">
                          <a:latin typeface="Times New Roman"/>
                          <a:cs typeface="Times New Roman"/>
                        </a:rPr>
                        <a:t>OS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3655" indent="-22860">
                        <a:lnSpc>
                          <a:spcPct val="102800"/>
                        </a:lnSpc>
                      </a:pPr>
                      <a:r>
                        <a:rPr sz="750" b="1" spc="-5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5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c-  </a:t>
                      </a:r>
                      <a:r>
                        <a:rPr sz="750" b="1" spc="15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50" b="1" spc="25" dirty="0">
                          <a:latin typeface="Times New Roman"/>
                          <a:cs typeface="Times New Roman"/>
                        </a:rPr>
                        <a:t>OS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3020" indent="-22860">
                        <a:lnSpc>
                          <a:spcPct val="102800"/>
                        </a:lnSpc>
                      </a:pPr>
                      <a:r>
                        <a:rPr sz="750" b="1" spc="-5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5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c-  </a:t>
                      </a:r>
                      <a:r>
                        <a:rPr sz="750" b="1" spc="15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31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50" b="1" spc="25" dirty="0">
                          <a:latin typeface="Times New Roman"/>
                          <a:cs typeface="Times New Roman"/>
                        </a:rPr>
                        <a:t>OS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3020" indent="-22860">
                        <a:lnSpc>
                          <a:spcPct val="102800"/>
                        </a:lnSpc>
                      </a:pPr>
                      <a:r>
                        <a:rPr sz="750" b="1" spc="-5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5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c-  </a:t>
                      </a:r>
                      <a:r>
                        <a:rPr sz="750" b="1" spc="15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62">
                <a:tc gridSpan="7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50" b="1" spc="55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Switching</a:t>
                      </a:r>
                      <a:r>
                        <a:rPr sz="115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Functions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292" y="5188381"/>
          <a:ext cx="3787137" cy="684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5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spc="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spc="89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spc="22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i="1" spc="30" baseline="-13888" dirty="0">
                          <a:latin typeface="Times New Roman"/>
                          <a:cs typeface="Times New Roman"/>
                        </a:rPr>
                        <a:t>n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000" b="1" spc="-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b="1" spc="2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75" b="1" baseline="-16339" dirty="0">
                          <a:latin typeface="Times New Roman"/>
                          <a:cs typeface="Times New Roman"/>
                        </a:rPr>
                        <a:t>1</a:t>
                      </a:r>
                      <a:endParaRPr sz="1275" baseline="-16339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000" b="1" spc="-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b="1" spc="2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75" b="1" i="1" baseline="-16339" dirty="0">
                          <a:latin typeface="Times New Roman"/>
                          <a:cs typeface="Times New Roman"/>
                        </a:rPr>
                        <a:t>k</a:t>
                      </a:r>
                      <a:endParaRPr sz="1275" baseline="-16339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EE7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62">
                <a:tc gridSpan="11">
                  <a:txBody>
                    <a:bodyPr/>
                    <a:lstStyle/>
                    <a:p>
                      <a:pPr marL="9010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50" b="1" spc="55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Switching</a:t>
                      </a:r>
                      <a:r>
                        <a:rPr sz="115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Functions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67540" y="4619685"/>
            <a:ext cx="316484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20" dirty="0">
                <a:latin typeface="Times New Roman"/>
                <a:cs typeface="Times New Roman"/>
              </a:rPr>
              <a:t>(b) </a:t>
            </a:r>
            <a:r>
              <a:rPr sz="1150" b="1" spc="60" dirty="0">
                <a:latin typeface="Times New Roman"/>
                <a:cs typeface="Times New Roman"/>
              </a:rPr>
              <a:t>OS </a:t>
            </a:r>
            <a:r>
              <a:rPr sz="1150" b="1" spc="20" dirty="0">
                <a:latin typeface="Times New Roman"/>
                <a:cs typeface="Times New Roman"/>
              </a:rPr>
              <a:t>functions </a:t>
            </a:r>
            <a:r>
              <a:rPr sz="1150" b="1" spc="60" dirty="0">
                <a:latin typeface="Times New Roman"/>
                <a:cs typeface="Times New Roman"/>
              </a:rPr>
              <a:t>execute </a:t>
            </a:r>
            <a:r>
              <a:rPr sz="1150" b="1" spc="30" dirty="0">
                <a:latin typeface="Times New Roman"/>
                <a:cs typeface="Times New Roman"/>
              </a:rPr>
              <a:t>within </a:t>
            </a:r>
            <a:r>
              <a:rPr sz="1150" b="1" spc="50" dirty="0">
                <a:latin typeface="Times New Roman"/>
                <a:cs typeface="Times New Roman"/>
              </a:rPr>
              <a:t>user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b="1" spc="50" dirty="0">
                <a:latin typeface="Times New Roman"/>
                <a:cs typeface="Times New Roman"/>
              </a:rPr>
              <a:t>processes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40761" y="1607375"/>
            <a:ext cx="56515" cy="43180"/>
          </a:xfrm>
          <a:custGeom>
            <a:avLst/>
            <a:gdLst/>
            <a:ahLst/>
            <a:cxnLst/>
            <a:rect l="l" t="t" r="r" b="b"/>
            <a:pathLst>
              <a:path w="56515" h="43180">
                <a:moveTo>
                  <a:pt x="44834" y="0"/>
                </a:moveTo>
                <a:lnTo>
                  <a:pt x="11039" y="0"/>
                </a:lnTo>
                <a:lnTo>
                  <a:pt x="0" y="21560"/>
                </a:lnTo>
                <a:lnTo>
                  <a:pt x="11039" y="32340"/>
                </a:lnTo>
                <a:lnTo>
                  <a:pt x="33795" y="42800"/>
                </a:lnTo>
                <a:lnTo>
                  <a:pt x="56212" y="21560"/>
                </a:lnTo>
                <a:lnTo>
                  <a:pt x="44834" y="21560"/>
                </a:lnTo>
                <a:lnTo>
                  <a:pt x="44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09623" y="1607375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19" h="43180">
                <a:moveTo>
                  <a:pt x="45172" y="0"/>
                </a:moveTo>
                <a:lnTo>
                  <a:pt x="0" y="0"/>
                </a:lnTo>
                <a:lnTo>
                  <a:pt x="0" y="32340"/>
                </a:lnTo>
                <a:lnTo>
                  <a:pt x="22417" y="42800"/>
                </a:lnTo>
                <a:lnTo>
                  <a:pt x="45172" y="32340"/>
                </a:lnTo>
                <a:lnTo>
                  <a:pt x="45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7334" y="1607375"/>
            <a:ext cx="56515" cy="43180"/>
          </a:xfrm>
          <a:custGeom>
            <a:avLst/>
            <a:gdLst/>
            <a:ahLst/>
            <a:cxnLst/>
            <a:rect l="l" t="t" r="r" b="b"/>
            <a:pathLst>
              <a:path w="56514" h="43180">
                <a:moveTo>
                  <a:pt x="44947" y="0"/>
                </a:moveTo>
                <a:lnTo>
                  <a:pt x="11152" y="0"/>
                </a:lnTo>
                <a:lnTo>
                  <a:pt x="0" y="21560"/>
                </a:lnTo>
                <a:lnTo>
                  <a:pt x="11152" y="32340"/>
                </a:lnTo>
                <a:lnTo>
                  <a:pt x="22530" y="42800"/>
                </a:lnTo>
                <a:lnTo>
                  <a:pt x="44947" y="32340"/>
                </a:lnTo>
                <a:lnTo>
                  <a:pt x="56325" y="21560"/>
                </a:lnTo>
                <a:lnTo>
                  <a:pt x="44947" y="21560"/>
                </a:lnTo>
                <a:lnTo>
                  <a:pt x="44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0761" y="3788277"/>
            <a:ext cx="56515" cy="53975"/>
          </a:xfrm>
          <a:custGeom>
            <a:avLst/>
            <a:gdLst/>
            <a:ahLst/>
            <a:cxnLst/>
            <a:rect l="l" t="t" r="r" b="b"/>
            <a:pathLst>
              <a:path w="56515" h="53975">
                <a:moveTo>
                  <a:pt x="33795" y="0"/>
                </a:moveTo>
                <a:lnTo>
                  <a:pt x="11039" y="10673"/>
                </a:lnTo>
                <a:lnTo>
                  <a:pt x="0" y="31913"/>
                </a:lnTo>
                <a:lnTo>
                  <a:pt x="11039" y="42693"/>
                </a:lnTo>
                <a:lnTo>
                  <a:pt x="33795" y="53473"/>
                </a:lnTo>
                <a:lnTo>
                  <a:pt x="44834" y="42693"/>
                </a:lnTo>
                <a:lnTo>
                  <a:pt x="56212" y="31913"/>
                </a:lnTo>
                <a:lnTo>
                  <a:pt x="44834" y="31913"/>
                </a:lnTo>
                <a:lnTo>
                  <a:pt x="44834" y="10673"/>
                </a:lnTo>
                <a:lnTo>
                  <a:pt x="33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09623" y="3788277"/>
            <a:ext cx="45720" cy="53975"/>
          </a:xfrm>
          <a:custGeom>
            <a:avLst/>
            <a:gdLst/>
            <a:ahLst/>
            <a:cxnLst/>
            <a:rect l="l" t="t" r="r" b="b"/>
            <a:pathLst>
              <a:path w="45719" h="53975">
                <a:moveTo>
                  <a:pt x="22417" y="0"/>
                </a:moveTo>
                <a:lnTo>
                  <a:pt x="0" y="10673"/>
                </a:lnTo>
                <a:lnTo>
                  <a:pt x="0" y="42693"/>
                </a:lnTo>
                <a:lnTo>
                  <a:pt x="22417" y="53473"/>
                </a:lnTo>
                <a:lnTo>
                  <a:pt x="45172" y="42693"/>
                </a:lnTo>
                <a:lnTo>
                  <a:pt x="45172" y="10673"/>
                </a:lnTo>
                <a:lnTo>
                  <a:pt x="22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7334" y="3788277"/>
            <a:ext cx="56515" cy="53975"/>
          </a:xfrm>
          <a:custGeom>
            <a:avLst/>
            <a:gdLst/>
            <a:ahLst/>
            <a:cxnLst/>
            <a:rect l="l" t="t" r="r" b="b"/>
            <a:pathLst>
              <a:path w="56514" h="53975">
                <a:moveTo>
                  <a:pt x="22530" y="0"/>
                </a:moveTo>
                <a:lnTo>
                  <a:pt x="11152" y="10673"/>
                </a:lnTo>
                <a:lnTo>
                  <a:pt x="0" y="31913"/>
                </a:lnTo>
                <a:lnTo>
                  <a:pt x="11152" y="42693"/>
                </a:lnTo>
                <a:lnTo>
                  <a:pt x="22530" y="53473"/>
                </a:lnTo>
                <a:lnTo>
                  <a:pt x="44947" y="42693"/>
                </a:lnTo>
                <a:lnTo>
                  <a:pt x="56325" y="31913"/>
                </a:lnTo>
                <a:lnTo>
                  <a:pt x="44947" y="31913"/>
                </a:lnTo>
                <a:lnTo>
                  <a:pt x="44947" y="10673"/>
                </a:lnTo>
                <a:lnTo>
                  <a:pt x="22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40761" y="5370186"/>
            <a:ext cx="56515" cy="53975"/>
          </a:xfrm>
          <a:custGeom>
            <a:avLst/>
            <a:gdLst/>
            <a:ahLst/>
            <a:cxnLst/>
            <a:rect l="l" t="t" r="r" b="b"/>
            <a:pathLst>
              <a:path w="56515" h="53975">
                <a:moveTo>
                  <a:pt x="33795" y="0"/>
                </a:moveTo>
                <a:lnTo>
                  <a:pt x="11039" y="10780"/>
                </a:lnTo>
                <a:lnTo>
                  <a:pt x="0" y="32340"/>
                </a:lnTo>
                <a:lnTo>
                  <a:pt x="11039" y="42800"/>
                </a:lnTo>
                <a:lnTo>
                  <a:pt x="33795" y="53580"/>
                </a:lnTo>
                <a:lnTo>
                  <a:pt x="44834" y="42800"/>
                </a:lnTo>
                <a:lnTo>
                  <a:pt x="56212" y="32340"/>
                </a:lnTo>
                <a:lnTo>
                  <a:pt x="44834" y="32340"/>
                </a:lnTo>
                <a:lnTo>
                  <a:pt x="44834" y="10780"/>
                </a:lnTo>
                <a:lnTo>
                  <a:pt x="33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9623" y="5370186"/>
            <a:ext cx="45720" cy="53975"/>
          </a:xfrm>
          <a:custGeom>
            <a:avLst/>
            <a:gdLst/>
            <a:ahLst/>
            <a:cxnLst/>
            <a:rect l="l" t="t" r="r" b="b"/>
            <a:pathLst>
              <a:path w="45719" h="53975">
                <a:moveTo>
                  <a:pt x="22417" y="0"/>
                </a:moveTo>
                <a:lnTo>
                  <a:pt x="0" y="10780"/>
                </a:lnTo>
                <a:lnTo>
                  <a:pt x="0" y="42800"/>
                </a:lnTo>
                <a:lnTo>
                  <a:pt x="22417" y="53580"/>
                </a:lnTo>
                <a:lnTo>
                  <a:pt x="45172" y="42800"/>
                </a:lnTo>
                <a:lnTo>
                  <a:pt x="45172" y="10780"/>
                </a:lnTo>
                <a:lnTo>
                  <a:pt x="22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67334" y="5370186"/>
            <a:ext cx="56515" cy="53975"/>
          </a:xfrm>
          <a:custGeom>
            <a:avLst/>
            <a:gdLst/>
            <a:ahLst/>
            <a:cxnLst/>
            <a:rect l="l" t="t" r="r" b="b"/>
            <a:pathLst>
              <a:path w="56514" h="53975">
                <a:moveTo>
                  <a:pt x="22530" y="0"/>
                </a:moveTo>
                <a:lnTo>
                  <a:pt x="11152" y="10780"/>
                </a:lnTo>
                <a:lnTo>
                  <a:pt x="0" y="32340"/>
                </a:lnTo>
                <a:lnTo>
                  <a:pt x="22530" y="53580"/>
                </a:lnTo>
                <a:lnTo>
                  <a:pt x="44947" y="42800"/>
                </a:lnTo>
                <a:lnTo>
                  <a:pt x="56325" y="32340"/>
                </a:lnTo>
                <a:lnTo>
                  <a:pt x="44947" y="32340"/>
                </a:lnTo>
                <a:lnTo>
                  <a:pt x="44947" y="10780"/>
                </a:lnTo>
                <a:lnTo>
                  <a:pt x="22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84180" y="5402526"/>
            <a:ext cx="45085" cy="53340"/>
          </a:xfrm>
          <a:custGeom>
            <a:avLst/>
            <a:gdLst/>
            <a:ahLst/>
            <a:cxnLst/>
            <a:rect l="l" t="t" r="r" b="b"/>
            <a:pathLst>
              <a:path w="45085" h="53339">
                <a:moveTo>
                  <a:pt x="22417" y="0"/>
                </a:moveTo>
                <a:lnTo>
                  <a:pt x="0" y="10459"/>
                </a:lnTo>
                <a:lnTo>
                  <a:pt x="0" y="42693"/>
                </a:lnTo>
                <a:lnTo>
                  <a:pt x="22417" y="53153"/>
                </a:lnTo>
                <a:lnTo>
                  <a:pt x="44834" y="42693"/>
                </a:lnTo>
                <a:lnTo>
                  <a:pt x="44834" y="10459"/>
                </a:lnTo>
                <a:lnTo>
                  <a:pt x="22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1665" y="5402526"/>
            <a:ext cx="57150" cy="53340"/>
          </a:xfrm>
          <a:custGeom>
            <a:avLst/>
            <a:gdLst/>
            <a:ahLst/>
            <a:cxnLst/>
            <a:rect l="l" t="t" r="r" b="b"/>
            <a:pathLst>
              <a:path w="57150" h="53339">
                <a:moveTo>
                  <a:pt x="22755" y="0"/>
                </a:moveTo>
                <a:lnTo>
                  <a:pt x="11377" y="10459"/>
                </a:lnTo>
                <a:lnTo>
                  <a:pt x="0" y="21240"/>
                </a:lnTo>
                <a:lnTo>
                  <a:pt x="11377" y="42693"/>
                </a:lnTo>
                <a:lnTo>
                  <a:pt x="22755" y="53153"/>
                </a:lnTo>
                <a:lnTo>
                  <a:pt x="45172" y="42693"/>
                </a:lnTo>
                <a:lnTo>
                  <a:pt x="56550" y="21240"/>
                </a:lnTo>
                <a:lnTo>
                  <a:pt x="45172" y="21240"/>
                </a:lnTo>
                <a:lnTo>
                  <a:pt x="45172" y="10459"/>
                </a:lnTo>
                <a:lnTo>
                  <a:pt x="22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99375" y="5402526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39">
                <a:moveTo>
                  <a:pt x="33907" y="0"/>
                </a:moveTo>
                <a:lnTo>
                  <a:pt x="11377" y="10459"/>
                </a:lnTo>
                <a:lnTo>
                  <a:pt x="0" y="21240"/>
                </a:lnTo>
                <a:lnTo>
                  <a:pt x="11377" y="42693"/>
                </a:lnTo>
                <a:lnTo>
                  <a:pt x="33907" y="53153"/>
                </a:lnTo>
                <a:lnTo>
                  <a:pt x="45285" y="42693"/>
                </a:lnTo>
                <a:lnTo>
                  <a:pt x="56325" y="21240"/>
                </a:lnTo>
                <a:lnTo>
                  <a:pt x="45285" y="21240"/>
                </a:lnTo>
                <a:lnTo>
                  <a:pt x="45285" y="10459"/>
                </a:lnTo>
                <a:lnTo>
                  <a:pt x="33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38297" y="3094736"/>
            <a:ext cx="1724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440815" algn="l"/>
              </a:tabLst>
            </a:pPr>
            <a:r>
              <a:rPr sz="1600" spc="-5" dirty="0">
                <a:latin typeface="Arial"/>
                <a:cs typeface="Arial"/>
              </a:rPr>
              <a:t>Al</a:t>
            </a:r>
            <a:r>
              <a:rPr sz="1600" spc="-15" dirty="0">
                <a:latin typeface="Arial"/>
                <a:cs typeface="Arial"/>
              </a:rPr>
              <a:t>l’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ntern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4534" y="3094736"/>
            <a:ext cx="3849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6469" algn="l"/>
                <a:tab pos="1727200" algn="l"/>
                <a:tab pos="2364105" algn="l"/>
                <a:tab pos="3283585" algn="l"/>
              </a:tabLst>
            </a:pPr>
            <a:r>
              <a:rPr sz="1600" spc="-5" dirty="0">
                <a:latin typeface="Arial"/>
                <a:cs typeface="Arial"/>
              </a:rPr>
              <a:t>processi	utente	sono	presenti	</a:t>
            </a:r>
            <a:r>
              <a:rPr sz="1600" spc="-10" dirty="0">
                <a:latin typeface="Arial"/>
                <a:cs typeface="Arial"/>
              </a:rPr>
              <a:t>anche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1196" y="3289319"/>
            <a:ext cx="5407025" cy="14293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latin typeface="Arial"/>
                <a:cs typeface="Arial"/>
              </a:rPr>
              <a:t>programmi, </a:t>
            </a:r>
            <a:r>
              <a:rPr sz="1600" spc="-5" dirty="0">
                <a:latin typeface="Arial"/>
                <a:cs typeface="Arial"/>
              </a:rPr>
              <a:t>dati e stack del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  <a:p>
            <a:pPr marL="413384" marR="5080" indent="-287020" algn="just">
              <a:lnSpc>
                <a:spcPct val="100000"/>
              </a:lnSpc>
              <a:spcBef>
                <a:spcPts val="345"/>
              </a:spcBef>
            </a:pPr>
            <a:r>
              <a:rPr sz="1400" spc="-80" dirty="0">
                <a:latin typeface="Arial"/>
                <a:cs typeface="Arial"/>
              </a:rPr>
              <a:t>– </a:t>
            </a:r>
            <a:r>
              <a:rPr sz="1400" spc="-5" dirty="0">
                <a:latin typeface="Arial"/>
                <a:cs typeface="Arial"/>
              </a:rPr>
              <a:t>Quando </a:t>
            </a:r>
            <a:r>
              <a:rPr sz="1400" dirty="0">
                <a:latin typeface="Arial"/>
                <a:cs typeface="Arial"/>
              </a:rPr>
              <a:t>vi è </a:t>
            </a:r>
            <a:r>
              <a:rPr sz="1400" spc="-5" dirty="0">
                <a:latin typeface="Arial"/>
                <a:cs typeface="Arial"/>
              </a:rPr>
              <a:t>una chiamata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SO, </a:t>
            </a:r>
            <a:r>
              <a:rPr sz="1400" dirty="0">
                <a:latin typeface="Arial"/>
                <a:cs typeface="Arial"/>
              </a:rPr>
              <a:t>il </a:t>
            </a:r>
            <a:r>
              <a:rPr sz="1400" spc="-10" dirty="0">
                <a:latin typeface="Arial"/>
                <a:cs typeface="Arial"/>
              </a:rPr>
              <a:t>Kernel cambia </a:t>
            </a:r>
            <a:r>
              <a:rPr sz="1400" dirty="0">
                <a:latin typeface="Arial"/>
                <a:cs typeface="Arial"/>
              </a:rPr>
              <a:t>il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spc="-15" dirty="0">
                <a:latin typeface="Arial"/>
                <a:cs typeface="Arial"/>
              </a:rPr>
              <a:t>di  </a:t>
            </a:r>
            <a:r>
              <a:rPr sz="1400" spc="-5" dirty="0">
                <a:latin typeface="Arial"/>
                <a:cs typeface="Arial"/>
              </a:rPr>
              <a:t>esecuzione (salvataggio contesto </a:t>
            </a:r>
            <a:r>
              <a:rPr sz="1400" spc="-10" dirty="0">
                <a:latin typeface="Arial"/>
                <a:cs typeface="Arial"/>
              </a:rPr>
              <a:t>utente, modo utente -&gt;  </a:t>
            </a:r>
            <a:r>
              <a:rPr sz="1400" spc="-5" dirty="0">
                <a:latin typeface="Arial"/>
                <a:cs typeface="Arial"/>
              </a:rPr>
              <a:t>kernel 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spc="-5" dirty="0">
                <a:latin typeface="Arial"/>
                <a:cs typeface="Arial"/>
              </a:rPr>
              <a:t>NB: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c’è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cambio di processo (non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interviene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 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schedulatore)</a:t>
            </a:r>
            <a:r>
              <a:rPr sz="1400" spc="-10" dirty="0">
                <a:latin typeface="Arial"/>
                <a:cs typeface="Arial"/>
              </a:rPr>
              <a:t> poichè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funzione del kernel </a:t>
            </a:r>
            <a:r>
              <a:rPr sz="1400" dirty="0">
                <a:latin typeface="Arial"/>
                <a:cs typeface="Arial"/>
              </a:rPr>
              <a:t>è </a:t>
            </a:r>
            <a:r>
              <a:rPr sz="1400" spc="-5" dirty="0">
                <a:latin typeface="Arial"/>
                <a:cs typeface="Arial"/>
              </a:rPr>
              <a:t>nel </a:t>
            </a:r>
            <a:r>
              <a:rPr sz="1400" spc="-10" dirty="0">
                <a:latin typeface="Arial"/>
                <a:cs typeface="Arial"/>
              </a:rPr>
              <a:t>processo  </a:t>
            </a:r>
            <a:r>
              <a:rPr sz="1400" spc="-5" dirty="0">
                <a:latin typeface="Arial"/>
                <a:cs typeface="Arial"/>
              </a:rPr>
              <a:t>utente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0777" y="4919420"/>
            <a:ext cx="4142740" cy="10877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SO basato </a:t>
            </a:r>
            <a:r>
              <a:rPr sz="1600" dirty="0">
                <a:latin typeface="Arial"/>
                <a:cs typeface="Arial"/>
              </a:rPr>
              <a:t>su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Processi </a:t>
            </a:r>
            <a:r>
              <a:rPr sz="1400" spc="-5" dirty="0">
                <a:latin typeface="Arial"/>
                <a:cs typeface="Arial"/>
              </a:rPr>
              <a:t>di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Pro: interfacce pulite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semplici </a:t>
            </a:r>
            <a:r>
              <a:rPr sz="1400" dirty="0">
                <a:latin typeface="Arial"/>
                <a:cs typeface="Arial"/>
              </a:rPr>
              <a:t>tra i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moduli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Utile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sistemi multi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2924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4868862"/>
            <a:ext cx="9109075" cy="0"/>
          </a:xfrm>
          <a:custGeom>
            <a:avLst/>
            <a:gdLst/>
            <a:ahLst/>
            <a:cxnLst/>
            <a:rect l="l" t="t" r="r" b="b"/>
            <a:pathLst>
              <a:path w="9109075">
                <a:moveTo>
                  <a:pt x="0" y="0"/>
                </a:moveTo>
                <a:lnTo>
                  <a:pt x="9109075" y="0"/>
                </a:lnTo>
              </a:path>
            </a:pathLst>
          </a:custGeom>
          <a:ln w="9651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854"/>
            <a:ext cx="786701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Nonostante la memoria Virtuale, un </a:t>
            </a:r>
            <a:r>
              <a:rPr sz="1600" spc="-10" dirty="0">
                <a:latin typeface="Arial"/>
                <a:cs typeface="Arial"/>
              </a:rPr>
              <a:t>programma per </a:t>
            </a:r>
            <a:r>
              <a:rPr sz="1600" spc="-5" dirty="0">
                <a:latin typeface="Arial"/>
                <a:cs typeface="Arial"/>
              </a:rPr>
              <a:t>essere eseguito deve essere in  </a:t>
            </a:r>
            <a:r>
              <a:rPr sz="1600" spc="-10" dirty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  <a:p>
            <a:pPr marL="355600" marR="8763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Con </a:t>
            </a:r>
            <a:r>
              <a:rPr sz="1600" spc="-5" dirty="0">
                <a:latin typeface="Arial"/>
                <a:cs typeface="Arial"/>
              </a:rPr>
              <a:t>elevata probabilità tutti i processi in memoria restano in attesa di </a:t>
            </a:r>
            <a:r>
              <a:rPr sz="1600" spc="-10" dirty="0">
                <a:latin typeface="Arial"/>
                <a:cs typeface="Arial"/>
              </a:rPr>
              <a:t>operazioni di 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94328"/>
            <a:ext cx="7954645" cy="2939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Processore inattivo (molto più veloce di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70" dirty="0">
                <a:latin typeface="Arial"/>
                <a:cs typeface="Arial"/>
              </a:rPr>
              <a:t>Soluzioni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espandere </a:t>
            </a:r>
            <a:r>
              <a:rPr sz="1600" spc="-5" dirty="0">
                <a:latin typeface="Arial"/>
                <a:cs typeface="Arial"/>
              </a:rPr>
              <a:t>la memoria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Costo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Poco efficiente </a:t>
            </a:r>
            <a:r>
              <a:rPr sz="1600" spc="-10" dirty="0">
                <a:latin typeface="Arial"/>
                <a:cs typeface="Arial"/>
              </a:rPr>
              <a:t>(programmi sempre </a:t>
            </a:r>
            <a:r>
              <a:rPr sz="1600" spc="-5" dirty="0">
                <a:latin typeface="Arial"/>
                <a:cs typeface="Arial"/>
              </a:rPr>
              <a:t>più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grandi)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effettuare </a:t>
            </a:r>
            <a:r>
              <a:rPr sz="1600" spc="-5" dirty="0">
                <a:latin typeface="Arial"/>
                <a:cs typeface="Arial"/>
              </a:rPr>
              <a:t>lo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swapping</a:t>
            </a:r>
            <a:r>
              <a:rPr sz="1600" spc="-5" dirty="0">
                <a:latin typeface="Arial"/>
                <a:cs typeface="Arial"/>
              </a:rPr>
              <a:t>: spostare un processo dalla RAM al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disco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latin typeface="Arial"/>
                <a:cs typeface="Arial"/>
              </a:rPr>
              <a:t>introduzione </a:t>
            </a:r>
            <a:r>
              <a:rPr sz="1600" spc="-5" dirty="0">
                <a:latin typeface="Arial"/>
                <a:cs typeface="Arial"/>
              </a:rPr>
              <a:t>nuovo stato - stato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suspend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latin typeface="Arial"/>
                <a:cs typeface="Arial"/>
              </a:rPr>
              <a:t>NB: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5" dirty="0">
                <a:latin typeface="Arial"/>
                <a:cs typeface="Arial"/>
              </a:rPr>
              <a:t>swapping è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ulteriore </a:t>
            </a:r>
            <a:r>
              <a:rPr sz="1600" spc="-10" dirty="0">
                <a:latin typeface="Arial"/>
                <a:cs typeface="Arial"/>
              </a:rPr>
              <a:t>op. </a:t>
            </a:r>
            <a:r>
              <a:rPr sz="1600" spc="-5" dirty="0">
                <a:latin typeface="Arial"/>
                <a:cs typeface="Arial"/>
              </a:rPr>
              <a:t>di I/O, ma in </a:t>
            </a:r>
            <a:r>
              <a:rPr sz="1600" spc="-10" dirty="0">
                <a:latin typeface="Arial"/>
                <a:cs typeface="Arial"/>
              </a:rPr>
              <a:t>generale </a:t>
            </a:r>
            <a:r>
              <a:rPr sz="1600" spc="-5" dirty="0">
                <a:latin typeface="Arial"/>
                <a:cs typeface="Arial"/>
              </a:rPr>
              <a:t>è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più rapida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94" y="6308852"/>
            <a:ext cx="1063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le </a:t>
            </a:r>
            <a:r>
              <a:rPr sz="1600" spc="-10" dirty="0">
                <a:latin typeface="Arial"/>
                <a:cs typeface="Arial"/>
              </a:rPr>
              <a:t>op.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Evoluzione </a:t>
            </a:r>
            <a:r>
              <a:rPr dirty="0"/>
              <a:t>del modello a 5</a:t>
            </a:r>
            <a:r>
              <a:rPr spc="-65" dirty="0"/>
              <a:t> </a:t>
            </a:r>
            <a:r>
              <a:rPr dirty="0"/>
              <a:t>stati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4726" y="2709926"/>
            <a:ext cx="504825" cy="503555"/>
          </a:xfrm>
          <a:custGeom>
            <a:avLst/>
            <a:gdLst/>
            <a:ahLst/>
            <a:cxnLst/>
            <a:rect l="l" t="t" r="r" b="b"/>
            <a:pathLst>
              <a:path w="504825" h="503555">
                <a:moveTo>
                  <a:pt x="504825" y="377316"/>
                </a:moveTo>
                <a:lnTo>
                  <a:pt x="0" y="377316"/>
                </a:lnTo>
                <a:lnTo>
                  <a:pt x="252349" y="503174"/>
                </a:lnTo>
                <a:lnTo>
                  <a:pt x="504825" y="377316"/>
                </a:lnTo>
                <a:close/>
              </a:path>
              <a:path w="504825" h="503555">
                <a:moveTo>
                  <a:pt x="378587" y="0"/>
                </a:moveTo>
                <a:lnTo>
                  <a:pt x="126111" y="0"/>
                </a:lnTo>
                <a:lnTo>
                  <a:pt x="126111" y="377316"/>
                </a:lnTo>
                <a:lnTo>
                  <a:pt x="378587" y="377316"/>
                </a:lnTo>
                <a:lnTo>
                  <a:pt x="378587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  <a:tabLst>
                <a:tab pos="2660650" algn="l"/>
              </a:tabLst>
            </a:pPr>
            <a:r>
              <a:rPr spc="-5" dirty="0"/>
              <a:t>PROCESSO	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240" y="1579143"/>
            <a:ext cx="7723505" cy="49345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entità che deve essere eseguita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10" dirty="0">
                <a:latin typeface="Arial"/>
                <a:cs typeface="Arial"/>
              </a:rPr>
              <a:t>una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355600" marR="61594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attività caratterizzata dall’esecuzione di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sequenza di istruzioni, </a:t>
            </a:r>
            <a:r>
              <a:rPr sz="1600" spc="-10" dirty="0">
                <a:latin typeface="Arial"/>
                <a:cs typeface="Arial"/>
              </a:rPr>
              <a:t>uno </a:t>
            </a:r>
            <a:r>
              <a:rPr sz="1600" spc="-5" dirty="0">
                <a:latin typeface="Arial"/>
                <a:cs typeface="Arial"/>
              </a:rPr>
              <a:t>stato  corrente e un set di istruzioni di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sistema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</a:pPr>
            <a:r>
              <a:rPr sz="1600" b="1" spc="-75" dirty="0">
                <a:latin typeface="Arial"/>
                <a:cs typeface="Arial"/>
              </a:rPr>
              <a:t>Componenti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 indent="-342900">
              <a:lnSpc>
                <a:spcPct val="100000"/>
              </a:lnSpc>
              <a:buChar char="•"/>
              <a:tabLst>
                <a:tab pos="375920" algn="l"/>
                <a:tab pos="37655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Programma</a:t>
            </a:r>
            <a:endParaRPr sz="1600">
              <a:latin typeface="Arial"/>
              <a:cs typeface="Arial"/>
            </a:endParaRPr>
          </a:p>
          <a:p>
            <a:pPr marL="1176655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76655" algn="l"/>
                <a:tab pos="1177290" algn="l"/>
              </a:tabLst>
            </a:pPr>
            <a:r>
              <a:rPr sz="1600" spc="-5" dirty="0">
                <a:latin typeface="Arial"/>
                <a:cs typeface="Arial"/>
              </a:rPr>
              <a:t>codice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eseguibile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75920" indent="-342900">
              <a:lnSpc>
                <a:spcPct val="100000"/>
              </a:lnSpc>
              <a:buChar char="•"/>
              <a:tabLst>
                <a:tab pos="375920" algn="l"/>
                <a:tab pos="376555" algn="l"/>
              </a:tabLst>
            </a:pP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  <a:p>
            <a:pPr marL="1176655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76655" algn="l"/>
                <a:tab pos="1177290" algn="l"/>
              </a:tabLst>
            </a:pPr>
            <a:r>
              <a:rPr sz="1600" spc="-5" dirty="0">
                <a:latin typeface="Arial"/>
                <a:cs typeface="Arial"/>
              </a:rPr>
              <a:t>variabili</a:t>
            </a:r>
            <a:endParaRPr sz="1600">
              <a:latin typeface="Arial"/>
              <a:cs typeface="Arial"/>
            </a:endParaRPr>
          </a:p>
          <a:p>
            <a:pPr marL="1176655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76655" algn="l"/>
                <a:tab pos="1177290" algn="l"/>
              </a:tabLst>
            </a:pPr>
            <a:r>
              <a:rPr sz="1600" spc="-5" dirty="0">
                <a:latin typeface="Arial"/>
                <a:cs typeface="Arial"/>
              </a:rPr>
              <a:t>spazio di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lavoro</a:t>
            </a:r>
            <a:endParaRPr sz="1600">
              <a:latin typeface="Arial"/>
              <a:cs typeface="Arial"/>
            </a:endParaRPr>
          </a:p>
          <a:p>
            <a:pPr marL="1176655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76655" algn="l"/>
                <a:tab pos="1177290" algn="l"/>
              </a:tabLst>
            </a:pPr>
            <a:r>
              <a:rPr sz="1600" spc="-5" dirty="0">
                <a:latin typeface="Arial"/>
                <a:cs typeface="Arial"/>
              </a:rPr>
              <a:t>Buffer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7592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75920" algn="l"/>
                <a:tab pos="37655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Contesto di esecuzione</a:t>
            </a:r>
            <a:r>
              <a:rPr sz="1600" spc="-5" dirty="0">
                <a:latin typeface="Arial"/>
                <a:cs typeface="Arial"/>
              </a:rPr>
              <a:t> (info necessarie al SO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gestire il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processo)</a:t>
            </a:r>
            <a:endParaRPr sz="1600">
              <a:latin typeface="Arial"/>
              <a:cs typeface="Arial"/>
            </a:endParaRPr>
          </a:p>
          <a:p>
            <a:pPr marL="1176655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76655" algn="l"/>
                <a:tab pos="1177290" algn="l"/>
              </a:tabLst>
            </a:pPr>
            <a:r>
              <a:rPr sz="1600" spc="-10" dirty="0">
                <a:latin typeface="Arial"/>
                <a:cs typeface="Arial"/>
              </a:rPr>
              <a:t>contenuto dei </a:t>
            </a:r>
            <a:r>
              <a:rPr sz="1600" spc="-5" dirty="0">
                <a:latin typeface="Arial"/>
                <a:cs typeface="Arial"/>
              </a:rPr>
              <a:t>registri della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1176655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76655" algn="l"/>
                <a:tab pos="1177290" algn="l"/>
              </a:tabLst>
            </a:pPr>
            <a:r>
              <a:rPr sz="1600" spc="-5" dirty="0">
                <a:latin typeface="Arial"/>
                <a:cs typeface="Arial"/>
              </a:rPr>
              <a:t>Priorità, stato di attesa su un dispositivo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93154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Evoluzione del </a:t>
            </a:r>
            <a:r>
              <a:rPr dirty="0"/>
              <a:t>modello a 5 stati  </a:t>
            </a:r>
            <a:r>
              <a:rPr spc="-5" dirty="0"/>
              <a:t>Modello </a:t>
            </a:r>
            <a:r>
              <a:rPr dirty="0"/>
              <a:t>a 6</a:t>
            </a:r>
            <a:r>
              <a:rPr spc="-20" dirty="0"/>
              <a:t> </a:t>
            </a:r>
            <a:r>
              <a:rPr dirty="0"/>
              <a:t>stati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3601" y="1773301"/>
            <a:ext cx="5818124" cy="2598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71420" y="6146709"/>
            <a:ext cx="10198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Malgun Gothic"/>
                <a:cs typeface="Malgun Gothic"/>
              </a:rPr>
              <a:t>s</a:t>
            </a:r>
            <a:r>
              <a:rPr sz="1650" i="1" spc="-40" dirty="0">
                <a:latin typeface="Malgun Gothic"/>
                <a:cs typeface="Malgun Gothic"/>
              </a:rPr>
              <a:t>u</a:t>
            </a:r>
            <a:r>
              <a:rPr sz="1650" i="1" spc="-30" dirty="0">
                <a:latin typeface="Malgun Gothic"/>
                <a:cs typeface="Malgun Gothic"/>
              </a:rPr>
              <a:t>spended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628" y="6402436"/>
            <a:ext cx="181863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Malgun Gothic"/>
                <a:cs typeface="Malgun Gothic"/>
              </a:rPr>
              <a:t>Blocked-suspended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716" y="4452580"/>
            <a:ext cx="6489700" cy="18002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194945">
              <a:lnSpc>
                <a:spcPts val="1920"/>
              </a:lnSpc>
              <a:spcBef>
                <a:spcPts val="245"/>
              </a:spcBef>
            </a:pPr>
            <a:r>
              <a:rPr sz="1650" i="1" spc="-35" dirty="0">
                <a:latin typeface="Arial"/>
                <a:cs typeface="Arial"/>
              </a:rPr>
              <a:t>Swap </a:t>
            </a:r>
            <a:r>
              <a:rPr sz="1650" i="1" spc="-25" dirty="0">
                <a:latin typeface="Arial"/>
                <a:cs typeface="Arial"/>
              </a:rPr>
              <a:t>out: </a:t>
            </a:r>
            <a:r>
              <a:rPr sz="1650" i="1" spc="-30" dirty="0">
                <a:latin typeface="Arial"/>
                <a:cs typeface="Arial"/>
              </a:rPr>
              <a:t>scaricamento del processo </a:t>
            </a:r>
            <a:r>
              <a:rPr sz="1650" i="1" spc="-25" dirty="0">
                <a:latin typeface="Arial"/>
                <a:cs typeface="Arial"/>
              </a:rPr>
              <a:t>sul </a:t>
            </a:r>
            <a:r>
              <a:rPr sz="1650" i="1" spc="-30" dirty="0">
                <a:latin typeface="Arial"/>
                <a:cs typeface="Arial"/>
              </a:rPr>
              <a:t>disco blocked -&gt; </a:t>
            </a:r>
            <a:r>
              <a:rPr sz="1650" i="1" spc="-35" dirty="0">
                <a:latin typeface="Arial"/>
                <a:cs typeface="Arial"/>
              </a:rPr>
              <a:t>suspended  Swap</a:t>
            </a:r>
            <a:r>
              <a:rPr sz="1650" i="1" spc="-2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in..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50"/>
              </a:lnSpc>
              <a:spcBef>
                <a:spcPts val="1810"/>
              </a:spcBef>
            </a:pPr>
            <a:r>
              <a:rPr sz="1650" i="1" spc="-35" dirty="0">
                <a:latin typeface="Arial"/>
                <a:cs typeface="Arial"/>
              </a:rPr>
              <a:t>Tra </a:t>
            </a:r>
            <a:r>
              <a:rPr sz="1650" i="1" spc="-30" dirty="0">
                <a:latin typeface="Arial"/>
                <a:cs typeface="Arial"/>
              </a:rPr>
              <a:t>processi </a:t>
            </a:r>
            <a:r>
              <a:rPr sz="1650" i="1" spc="-25" dirty="0">
                <a:latin typeface="Arial"/>
                <a:cs typeface="Arial"/>
              </a:rPr>
              <a:t>in </a:t>
            </a:r>
            <a:r>
              <a:rPr sz="1650" i="1" spc="-40" dirty="0">
                <a:latin typeface="Arial"/>
                <a:cs typeface="Arial"/>
              </a:rPr>
              <a:t>new </a:t>
            </a:r>
            <a:r>
              <a:rPr sz="1650" i="1" spc="-30" dirty="0">
                <a:latin typeface="Arial"/>
                <a:cs typeface="Arial"/>
              </a:rPr>
              <a:t>e </a:t>
            </a:r>
            <a:r>
              <a:rPr sz="1650" i="1" spc="-25" dirty="0">
                <a:latin typeface="Arial"/>
                <a:cs typeface="Arial"/>
              </a:rPr>
              <a:t>in </a:t>
            </a:r>
            <a:r>
              <a:rPr sz="1650" i="1" spc="-35" dirty="0">
                <a:latin typeface="Arial"/>
                <a:cs typeface="Arial"/>
              </a:rPr>
              <a:t>suspended </a:t>
            </a:r>
            <a:r>
              <a:rPr sz="1650" i="1" spc="-30" dirty="0">
                <a:latin typeface="Arial"/>
                <a:cs typeface="Arial"/>
              </a:rPr>
              <a:t>quale scelgo </a:t>
            </a:r>
            <a:r>
              <a:rPr sz="1650" i="1" spc="-35" dirty="0">
                <a:latin typeface="Arial"/>
                <a:cs typeface="Arial"/>
              </a:rPr>
              <a:t>da </a:t>
            </a:r>
            <a:r>
              <a:rPr sz="1650" i="1" spc="-30" dirty="0">
                <a:latin typeface="Arial"/>
                <a:cs typeface="Arial"/>
              </a:rPr>
              <a:t>portare </a:t>
            </a:r>
            <a:r>
              <a:rPr sz="1650" i="1" spc="-25" dirty="0">
                <a:latin typeface="Arial"/>
                <a:cs typeface="Arial"/>
              </a:rPr>
              <a:t>in</a:t>
            </a:r>
            <a:r>
              <a:rPr sz="1650" i="1" spc="16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Ready??</a:t>
            </a:r>
            <a:endParaRPr sz="1650">
              <a:latin typeface="Arial"/>
              <a:cs typeface="Arial"/>
            </a:endParaRPr>
          </a:p>
          <a:p>
            <a:pPr marL="927100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Ricordiamoci </a:t>
            </a:r>
            <a:r>
              <a:rPr sz="1650" i="1" spc="-35" dirty="0">
                <a:latin typeface="Arial"/>
                <a:cs typeface="Arial"/>
              </a:rPr>
              <a:t>che </a:t>
            </a:r>
            <a:r>
              <a:rPr sz="1650" i="1" spc="-10" dirty="0">
                <a:latin typeface="Arial"/>
                <a:cs typeface="Arial"/>
              </a:rPr>
              <a:t>il </a:t>
            </a:r>
            <a:r>
              <a:rPr sz="1650" i="1" spc="-35" dirty="0">
                <a:latin typeface="Arial"/>
                <a:cs typeface="Arial"/>
              </a:rPr>
              <a:t>Suspended </a:t>
            </a:r>
            <a:r>
              <a:rPr sz="1650" i="1" spc="-30" dirty="0">
                <a:latin typeface="Arial"/>
                <a:cs typeface="Arial"/>
              </a:rPr>
              <a:t>è </a:t>
            </a:r>
            <a:r>
              <a:rPr sz="1650" i="1" spc="-25" dirty="0">
                <a:latin typeface="Arial"/>
                <a:cs typeface="Arial"/>
              </a:rPr>
              <a:t>in </a:t>
            </a:r>
            <a:r>
              <a:rPr sz="1650" i="1" spc="-30" dirty="0">
                <a:latin typeface="Arial"/>
                <a:cs typeface="Arial"/>
              </a:rPr>
              <a:t>attesa </a:t>
            </a:r>
            <a:r>
              <a:rPr sz="1650" i="1" spc="-25" dirty="0">
                <a:latin typeface="Arial"/>
                <a:cs typeface="Arial"/>
              </a:rPr>
              <a:t>di </a:t>
            </a:r>
            <a:r>
              <a:rPr sz="1650" i="1" spc="-35" dirty="0">
                <a:latin typeface="Arial"/>
                <a:cs typeface="Arial"/>
              </a:rPr>
              <a:t>un</a:t>
            </a:r>
            <a:r>
              <a:rPr sz="1650" i="1" spc="4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evento..</a:t>
            </a:r>
            <a:endParaRPr sz="1650">
              <a:latin typeface="Arial"/>
              <a:cs typeface="Arial"/>
            </a:endParaRPr>
          </a:p>
          <a:p>
            <a:pPr marL="927100">
              <a:lnSpc>
                <a:spcPts val="1950"/>
              </a:lnSpc>
            </a:pPr>
            <a:r>
              <a:rPr sz="1650" i="1" spc="-35" dirty="0">
                <a:latin typeface="Arial"/>
                <a:cs typeface="Arial"/>
              </a:rPr>
              <a:t>Se </a:t>
            </a:r>
            <a:r>
              <a:rPr sz="1650" i="1" spc="-30" dirty="0">
                <a:latin typeface="Arial"/>
                <a:cs typeface="Arial"/>
              </a:rPr>
              <a:t>l’evento </a:t>
            </a:r>
            <a:r>
              <a:rPr sz="1650" i="1" spc="-20" dirty="0">
                <a:latin typeface="Arial"/>
                <a:cs typeface="Arial"/>
              </a:rPr>
              <a:t>si </a:t>
            </a:r>
            <a:r>
              <a:rPr sz="1650" i="1" spc="-25" dirty="0">
                <a:latin typeface="Arial"/>
                <a:cs typeface="Arial"/>
              </a:rPr>
              <a:t>verifica </a:t>
            </a:r>
            <a:r>
              <a:rPr sz="1650" i="1" spc="-30" dirty="0">
                <a:latin typeface="Arial"/>
                <a:cs typeface="Arial"/>
              </a:rPr>
              <a:t>quel processo </a:t>
            </a:r>
            <a:r>
              <a:rPr sz="1650" i="1" spc="-35" dirty="0">
                <a:latin typeface="Arial"/>
                <a:cs typeface="Arial"/>
              </a:rPr>
              <a:t>potrebbe andare </a:t>
            </a:r>
            <a:r>
              <a:rPr sz="1650" i="1" spc="-25" dirty="0">
                <a:latin typeface="Arial"/>
                <a:cs typeface="Arial"/>
              </a:rPr>
              <a:t>in</a:t>
            </a:r>
            <a:r>
              <a:rPr sz="1650" i="1" spc="11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ready</a:t>
            </a:r>
            <a:endParaRPr sz="1650">
              <a:latin typeface="Arial"/>
              <a:cs typeface="Arial"/>
            </a:endParaRPr>
          </a:p>
          <a:p>
            <a:pPr marL="3634104">
              <a:lnSpc>
                <a:spcPct val="100000"/>
              </a:lnSpc>
              <a:spcBef>
                <a:spcPts val="370"/>
              </a:spcBef>
            </a:pPr>
            <a:r>
              <a:rPr sz="1650" i="1" spc="-35" dirty="0">
                <a:latin typeface="Malgun Gothic"/>
                <a:cs typeface="Malgun Gothic"/>
              </a:rPr>
              <a:t>Ready-suspended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7561" y="6094450"/>
            <a:ext cx="964565" cy="205104"/>
          </a:xfrm>
          <a:custGeom>
            <a:avLst/>
            <a:gdLst/>
            <a:ahLst/>
            <a:cxnLst/>
            <a:rect l="l" t="t" r="r" b="b"/>
            <a:pathLst>
              <a:path w="964564" h="205104">
                <a:moveTo>
                  <a:pt x="888647" y="32776"/>
                </a:moveTo>
                <a:lnTo>
                  <a:pt x="0" y="195300"/>
                </a:lnTo>
                <a:lnTo>
                  <a:pt x="1650" y="204673"/>
                </a:lnTo>
                <a:lnTo>
                  <a:pt x="890364" y="42159"/>
                </a:lnTo>
                <a:lnTo>
                  <a:pt x="888647" y="32776"/>
                </a:lnTo>
                <a:close/>
              </a:path>
              <a:path w="964564" h="205104">
                <a:moveTo>
                  <a:pt x="955485" y="30505"/>
                </a:moveTo>
                <a:lnTo>
                  <a:pt x="901064" y="30505"/>
                </a:lnTo>
                <a:lnTo>
                  <a:pt x="902842" y="39878"/>
                </a:lnTo>
                <a:lnTo>
                  <a:pt x="890364" y="42159"/>
                </a:lnTo>
                <a:lnTo>
                  <a:pt x="896365" y="74955"/>
                </a:lnTo>
                <a:lnTo>
                  <a:pt x="955485" y="30505"/>
                </a:lnTo>
                <a:close/>
              </a:path>
              <a:path w="964564" h="205104">
                <a:moveTo>
                  <a:pt x="901064" y="30505"/>
                </a:moveTo>
                <a:lnTo>
                  <a:pt x="888647" y="32776"/>
                </a:lnTo>
                <a:lnTo>
                  <a:pt x="890364" y="42159"/>
                </a:lnTo>
                <a:lnTo>
                  <a:pt x="902842" y="39878"/>
                </a:lnTo>
                <a:lnTo>
                  <a:pt x="901064" y="30505"/>
                </a:lnTo>
                <a:close/>
              </a:path>
              <a:path w="964564" h="205104">
                <a:moveTo>
                  <a:pt x="882650" y="0"/>
                </a:moveTo>
                <a:lnTo>
                  <a:pt x="888647" y="32776"/>
                </a:lnTo>
                <a:lnTo>
                  <a:pt x="901064" y="30505"/>
                </a:lnTo>
                <a:lnTo>
                  <a:pt x="955485" y="30505"/>
                </a:lnTo>
                <a:lnTo>
                  <a:pt x="964438" y="23774"/>
                </a:lnTo>
                <a:lnTo>
                  <a:pt x="882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7180" y="6289827"/>
            <a:ext cx="965200" cy="277495"/>
          </a:xfrm>
          <a:custGeom>
            <a:avLst/>
            <a:gdLst/>
            <a:ahLst/>
            <a:cxnLst/>
            <a:rect l="l" t="t" r="r" b="b"/>
            <a:pathLst>
              <a:path w="965200" h="277495">
                <a:moveTo>
                  <a:pt x="889937" y="245258"/>
                </a:moveTo>
                <a:lnTo>
                  <a:pt x="881380" y="277482"/>
                </a:lnTo>
                <a:lnTo>
                  <a:pt x="964819" y="260197"/>
                </a:lnTo>
                <a:lnTo>
                  <a:pt x="951576" y="248513"/>
                </a:lnTo>
                <a:lnTo>
                  <a:pt x="902208" y="248513"/>
                </a:lnTo>
                <a:lnTo>
                  <a:pt x="889937" y="245258"/>
                </a:lnTo>
                <a:close/>
              </a:path>
              <a:path w="965200" h="277495">
                <a:moveTo>
                  <a:pt x="892380" y="236059"/>
                </a:moveTo>
                <a:lnTo>
                  <a:pt x="889937" y="245258"/>
                </a:lnTo>
                <a:lnTo>
                  <a:pt x="902208" y="248513"/>
                </a:lnTo>
                <a:lnTo>
                  <a:pt x="904621" y="239306"/>
                </a:lnTo>
                <a:lnTo>
                  <a:pt x="892380" y="236059"/>
                </a:lnTo>
                <a:close/>
              </a:path>
              <a:path w="965200" h="277495">
                <a:moveTo>
                  <a:pt x="900938" y="203835"/>
                </a:moveTo>
                <a:lnTo>
                  <a:pt x="892380" y="236059"/>
                </a:lnTo>
                <a:lnTo>
                  <a:pt x="904621" y="239306"/>
                </a:lnTo>
                <a:lnTo>
                  <a:pt x="902208" y="248513"/>
                </a:lnTo>
                <a:lnTo>
                  <a:pt x="951576" y="248513"/>
                </a:lnTo>
                <a:lnTo>
                  <a:pt x="900938" y="203835"/>
                </a:lnTo>
                <a:close/>
              </a:path>
              <a:path w="965200" h="277495">
                <a:moveTo>
                  <a:pt x="2413" y="0"/>
                </a:moveTo>
                <a:lnTo>
                  <a:pt x="0" y="9207"/>
                </a:lnTo>
                <a:lnTo>
                  <a:pt x="889937" y="245258"/>
                </a:lnTo>
                <a:lnTo>
                  <a:pt x="892380" y="236059"/>
                </a:lnTo>
                <a:lnTo>
                  <a:pt x="2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93154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Evoluzione del </a:t>
            </a:r>
            <a:r>
              <a:rPr dirty="0"/>
              <a:t>modello a 5 stati  </a:t>
            </a:r>
            <a:r>
              <a:rPr spc="-5" dirty="0"/>
              <a:t>Modello </a:t>
            </a:r>
            <a:r>
              <a:rPr dirty="0"/>
              <a:t>a 7</a:t>
            </a:r>
            <a:r>
              <a:rPr spc="-20" dirty="0"/>
              <a:t> </a:t>
            </a:r>
            <a:r>
              <a:rPr dirty="0"/>
              <a:t>stati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1628775"/>
            <a:ext cx="5923026" cy="453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6012" y="3284601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143637"/>
                </a:moveTo>
                <a:lnTo>
                  <a:pt x="22017" y="98218"/>
                </a:lnTo>
                <a:lnTo>
                  <a:pt x="83326" y="58786"/>
                </a:lnTo>
                <a:lnTo>
                  <a:pt x="126492" y="42052"/>
                </a:lnTo>
                <a:lnTo>
                  <a:pt x="176812" y="27700"/>
                </a:lnTo>
                <a:lnTo>
                  <a:pt x="233399" y="16023"/>
                </a:lnTo>
                <a:lnTo>
                  <a:pt x="295363" y="7318"/>
                </a:lnTo>
                <a:lnTo>
                  <a:pt x="361814" y="1878"/>
                </a:lnTo>
                <a:lnTo>
                  <a:pt x="431863" y="0"/>
                </a:lnTo>
                <a:lnTo>
                  <a:pt x="501879" y="1878"/>
                </a:lnTo>
                <a:lnTo>
                  <a:pt x="568308" y="7318"/>
                </a:lnTo>
                <a:lnTo>
                  <a:pt x="630257" y="16023"/>
                </a:lnTo>
                <a:lnTo>
                  <a:pt x="686836" y="27700"/>
                </a:lnTo>
                <a:lnTo>
                  <a:pt x="737155" y="42052"/>
                </a:lnTo>
                <a:lnTo>
                  <a:pt x="780323" y="58786"/>
                </a:lnTo>
                <a:lnTo>
                  <a:pt x="815448" y="77607"/>
                </a:lnTo>
                <a:lnTo>
                  <a:pt x="858009" y="120327"/>
                </a:lnTo>
                <a:lnTo>
                  <a:pt x="863663" y="143637"/>
                </a:lnTo>
                <a:lnTo>
                  <a:pt x="858009" y="166946"/>
                </a:lnTo>
                <a:lnTo>
                  <a:pt x="815448" y="209666"/>
                </a:lnTo>
                <a:lnTo>
                  <a:pt x="780323" y="228487"/>
                </a:lnTo>
                <a:lnTo>
                  <a:pt x="737155" y="245221"/>
                </a:lnTo>
                <a:lnTo>
                  <a:pt x="686836" y="259573"/>
                </a:lnTo>
                <a:lnTo>
                  <a:pt x="630257" y="271250"/>
                </a:lnTo>
                <a:lnTo>
                  <a:pt x="568308" y="279955"/>
                </a:lnTo>
                <a:lnTo>
                  <a:pt x="501879" y="285395"/>
                </a:lnTo>
                <a:lnTo>
                  <a:pt x="431863" y="287274"/>
                </a:lnTo>
                <a:lnTo>
                  <a:pt x="361814" y="285395"/>
                </a:lnTo>
                <a:lnTo>
                  <a:pt x="295363" y="279955"/>
                </a:lnTo>
                <a:lnTo>
                  <a:pt x="233399" y="271250"/>
                </a:lnTo>
                <a:lnTo>
                  <a:pt x="176812" y="259573"/>
                </a:lnTo>
                <a:lnTo>
                  <a:pt x="126492" y="245221"/>
                </a:lnTo>
                <a:lnTo>
                  <a:pt x="83326" y="228487"/>
                </a:lnTo>
                <a:lnTo>
                  <a:pt x="48204" y="209666"/>
                </a:lnTo>
                <a:lnTo>
                  <a:pt x="5652" y="166946"/>
                </a:lnTo>
                <a:lnTo>
                  <a:pt x="0" y="143637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8175" y="3486403"/>
            <a:ext cx="4681855" cy="1460500"/>
          </a:xfrm>
          <a:custGeom>
            <a:avLst/>
            <a:gdLst/>
            <a:ahLst/>
            <a:cxnLst/>
            <a:rect l="l" t="t" r="r" b="b"/>
            <a:pathLst>
              <a:path w="4681855" h="1460500">
                <a:moveTo>
                  <a:pt x="74228" y="31928"/>
                </a:moveTo>
                <a:lnTo>
                  <a:pt x="71446" y="40949"/>
                </a:lnTo>
                <a:lnTo>
                  <a:pt x="4678553" y="1459992"/>
                </a:lnTo>
                <a:lnTo>
                  <a:pt x="4681347" y="1450975"/>
                </a:lnTo>
                <a:lnTo>
                  <a:pt x="74228" y="31928"/>
                </a:lnTo>
                <a:close/>
              </a:path>
              <a:path w="4681855" h="1460500">
                <a:moveTo>
                  <a:pt x="84074" y="0"/>
                </a:moveTo>
                <a:lnTo>
                  <a:pt x="0" y="13970"/>
                </a:lnTo>
                <a:lnTo>
                  <a:pt x="61594" y="72898"/>
                </a:lnTo>
                <a:lnTo>
                  <a:pt x="71446" y="40949"/>
                </a:lnTo>
                <a:lnTo>
                  <a:pt x="59308" y="37211"/>
                </a:lnTo>
                <a:lnTo>
                  <a:pt x="62102" y="28194"/>
                </a:lnTo>
                <a:lnTo>
                  <a:pt x="75380" y="28194"/>
                </a:lnTo>
                <a:lnTo>
                  <a:pt x="84074" y="0"/>
                </a:lnTo>
                <a:close/>
              </a:path>
              <a:path w="4681855" h="1460500">
                <a:moveTo>
                  <a:pt x="62102" y="28194"/>
                </a:moveTo>
                <a:lnTo>
                  <a:pt x="59308" y="37211"/>
                </a:lnTo>
                <a:lnTo>
                  <a:pt x="71446" y="40949"/>
                </a:lnTo>
                <a:lnTo>
                  <a:pt x="74228" y="31928"/>
                </a:lnTo>
                <a:lnTo>
                  <a:pt x="62102" y="28194"/>
                </a:lnTo>
                <a:close/>
              </a:path>
              <a:path w="4681855" h="1460500">
                <a:moveTo>
                  <a:pt x="75380" y="28194"/>
                </a:moveTo>
                <a:lnTo>
                  <a:pt x="62102" y="28194"/>
                </a:lnTo>
                <a:lnTo>
                  <a:pt x="74228" y="31928"/>
                </a:lnTo>
                <a:lnTo>
                  <a:pt x="75380" y="281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75806" y="1749814"/>
            <a:ext cx="2313940" cy="47637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sz="1450" i="1" spc="-30" dirty="0">
                <a:latin typeface="Arial"/>
                <a:cs typeface="Arial"/>
              </a:rPr>
              <a:t>Osservazione</a:t>
            </a:r>
            <a:endParaRPr sz="1450">
              <a:latin typeface="Arial"/>
              <a:cs typeface="Arial"/>
            </a:endParaRPr>
          </a:p>
          <a:p>
            <a:pPr marL="12700" marR="294640" algn="just">
              <a:lnSpc>
                <a:spcPct val="96600"/>
              </a:lnSpc>
              <a:spcBef>
                <a:spcPts val="30"/>
              </a:spcBef>
            </a:pPr>
            <a:r>
              <a:rPr sz="1450" i="1" spc="-35" dirty="0">
                <a:latin typeface="Arial"/>
                <a:cs typeface="Arial"/>
              </a:rPr>
              <a:t>Memoria </a:t>
            </a:r>
            <a:r>
              <a:rPr sz="1450" i="1" spc="-25" dirty="0">
                <a:latin typeface="Arial"/>
                <a:cs typeface="Arial"/>
              </a:rPr>
              <a:t>virtuale: </a:t>
            </a:r>
            <a:r>
              <a:rPr sz="1450" i="1" spc="-35" dirty="0">
                <a:latin typeface="Arial"/>
                <a:cs typeface="Arial"/>
              </a:rPr>
              <a:t>un  </a:t>
            </a:r>
            <a:r>
              <a:rPr sz="1450" i="1" spc="-30" dirty="0">
                <a:latin typeface="Arial"/>
                <a:cs typeface="Arial"/>
              </a:rPr>
              <a:t>processo </a:t>
            </a:r>
            <a:r>
              <a:rPr sz="1450" i="1" spc="-35" dirty="0">
                <a:latin typeface="Arial"/>
                <a:cs typeface="Arial"/>
              </a:rPr>
              <a:t>può </a:t>
            </a:r>
            <a:r>
              <a:rPr sz="1450" i="1" spc="-30" dirty="0">
                <a:latin typeface="Arial"/>
                <a:cs typeface="Arial"/>
              </a:rPr>
              <a:t>trovarsi  </a:t>
            </a:r>
            <a:r>
              <a:rPr sz="1450" i="1" spc="-25" dirty="0">
                <a:latin typeface="Arial"/>
                <a:cs typeface="Arial"/>
              </a:rPr>
              <a:t>solo </a:t>
            </a:r>
            <a:r>
              <a:rPr sz="1450" i="1" spc="-30" dirty="0">
                <a:latin typeface="Arial"/>
                <a:cs typeface="Arial"/>
              </a:rPr>
              <a:t>parzialmente </a:t>
            </a:r>
            <a:r>
              <a:rPr sz="1450" i="1" spc="-40" dirty="0">
                <a:latin typeface="Arial"/>
                <a:cs typeface="Arial"/>
              </a:rPr>
              <a:t>Ram,  </a:t>
            </a:r>
            <a:r>
              <a:rPr sz="1450" i="1" spc="-35" dirty="0">
                <a:latin typeface="Arial"/>
                <a:cs typeface="Arial"/>
              </a:rPr>
              <a:t>quando </a:t>
            </a:r>
            <a:r>
              <a:rPr sz="1450" i="1" spc="-15" dirty="0">
                <a:latin typeface="Arial"/>
                <a:cs typeface="Arial"/>
              </a:rPr>
              <a:t>si </a:t>
            </a:r>
            <a:r>
              <a:rPr sz="1450" i="1" spc="-20" dirty="0">
                <a:latin typeface="Arial"/>
                <a:cs typeface="Arial"/>
              </a:rPr>
              <a:t>fa </a:t>
            </a:r>
            <a:r>
              <a:rPr sz="1450" i="1" spc="-30" dirty="0">
                <a:latin typeface="Arial"/>
                <a:cs typeface="Arial"/>
              </a:rPr>
              <a:t>riferimento  a </a:t>
            </a:r>
            <a:r>
              <a:rPr sz="1450" i="1" spc="-35" dirty="0">
                <a:latin typeface="Arial"/>
                <a:cs typeface="Arial"/>
              </a:rPr>
              <a:t>un </a:t>
            </a:r>
            <a:r>
              <a:rPr sz="1450" i="1" spc="-30" dirty="0">
                <a:latin typeface="Arial"/>
                <a:cs typeface="Arial"/>
              </a:rPr>
              <a:t>indirizzo </a:t>
            </a:r>
            <a:r>
              <a:rPr sz="1450" i="1" spc="-25" dirty="0">
                <a:latin typeface="Arial"/>
                <a:cs typeface="Arial"/>
              </a:rPr>
              <a:t>su </a:t>
            </a:r>
            <a:r>
              <a:rPr sz="1450" i="1" spc="-30" dirty="0">
                <a:latin typeface="Arial"/>
                <a:cs typeface="Arial"/>
              </a:rPr>
              <a:t>disco,  questo </a:t>
            </a:r>
            <a:r>
              <a:rPr sz="1450" i="1" spc="-25" dirty="0">
                <a:latin typeface="Arial"/>
                <a:cs typeface="Arial"/>
              </a:rPr>
              <a:t>viene</a:t>
            </a:r>
            <a:r>
              <a:rPr sz="1450" i="1" spc="-70" dirty="0">
                <a:latin typeface="Arial"/>
                <a:cs typeface="Arial"/>
              </a:rPr>
              <a:t> </a:t>
            </a:r>
            <a:r>
              <a:rPr sz="1450" i="1" spc="-25" dirty="0">
                <a:latin typeface="Arial"/>
                <a:cs typeface="Arial"/>
              </a:rPr>
              <a:t>caricato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00" spc="-20" dirty="0">
                <a:latin typeface="Symbol"/>
                <a:cs typeface="Symbol"/>
              </a:rPr>
              <a:t></a:t>
            </a:r>
            <a:r>
              <a:rPr sz="1450" i="1" spc="-20" dirty="0">
                <a:latin typeface="Arial"/>
                <a:cs typeface="Arial"/>
              </a:rPr>
              <a:t>Inutilità </a:t>
            </a:r>
            <a:r>
              <a:rPr sz="1450" i="1" spc="-25" dirty="0">
                <a:latin typeface="Arial"/>
                <a:cs typeface="Arial"/>
              </a:rPr>
              <a:t>del</a:t>
            </a:r>
            <a:r>
              <a:rPr sz="1450" i="1" spc="-70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suspended</a:t>
            </a:r>
            <a:endParaRPr sz="1450">
              <a:latin typeface="Arial"/>
              <a:cs typeface="Arial"/>
            </a:endParaRPr>
          </a:p>
          <a:p>
            <a:pPr marL="12700" marR="294640" algn="just">
              <a:lnSpc>
                <a:spcPts val="1680"/>
              </a:lnSpc>
              <a:spcBef>
                <a:spcPts val="1725"/>
              </a:spcBef>
            </a:pPr>
            <a:r>
              <a:rPr sz="1450" i="1" spc="-35" dirty="0">
                <a:latin typeface="Arial"/>
                <a:cs typeface="Arial"/>
              </a:rPr>
              <a:t>MA: immaginiamo </a:t>
            </a:r>
            <a:r>
              <a:rPr sz="1450" i="1" spc="-20" dirty="0">
                <a:latin typeface="Arial"/>
                <a:cs typeface="Arial"/>
              </a:rPr>
              <a:t>il </a:t>
            </a:r>
            <a:r>
              <a:rPr sz="1450" i="1" spc="-35" dirty="0">
                <a:latin typeface="Arial"/>
                <a:cs typeface="Arial"/>
              </a:rPr>
              <a:t>caso  </a:t>
            </a:r>
            <a:r>
              <a:rPr sz="1450" i="1" spc="-25" dirty="0">
                <a:latin typeface="Arial"/>
                <a:cs typeface="Arial"/>
              </a:rPr>
              <a:t>di </a:t>
            </a:r>
            <a:r>
              <a:rPr sz="1450" i="1" spc="-30" dirty="0">
                <a:latin typeface="Arial"/>
                <a:cs typeface="Arial"/>
              </a:rPr>
              <a:t>molti processi </a:t>
            </a:r>
            <a:r>
              <a:rPr sz="1450" i="1" spc="-20" dirty="0">
                <a:latin typeface="Arial"/>
                <a:cs typeface="Arial"/>
              </a:rPr>
              <a:t>tutti  </a:t>
            </a:r>
            <a:r>
              <a:rPr sz="1450" i="1" spc="-30" dirty="0">
                <a:latin typeface="Arial"/>
                <a:cs typeface="Arial"/>
              </a:rPr>
              <a:t>parzialmente presenti </a:t>
            </a:r>
            <a:r>
              <a:rPr sz="1450" i="1" spc="-20" dirty="0">
                <a:latin typeface="Arial"/>
                <a:cs typeface="Arial"/>
              </a:rPr>
              <a:t>in  </a:t>
            </a:r>
            <a:r>
              <a:rPr sz="1450" i="1" spc="-45" dirty="0">
                <a:latin typeface="Arial"/>
                <a:cs typeface="Arial"/>
              </a:rPr>
              <a:t>RAM…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83820" marR="5080">
              <a:lnSpc>
                <a:spcPct val="96100"/>
              </a:lnSpc>
              <a:spcBef>
                <a:spcPts val="5"/>
              </a:spcBef>
            </a:pPr>
            <a:r>
              <a:rPr sz="1250" i="1" spc="-30" dirty="0">
                <a:latin typeface="Malgun Gothic"/>
                <a:cs typeface="Malgun Gothic"/>
              </a:rPr>
              <a:t>Necessità </a:t>
            </a:r>
            <a:r>
              <a:rPr sz="1250" i="1" spc="-25" dirty="0">
                <a:latin typeface="Malgun Gothic"/>
                <a:cs typeface="Malgun Gothic"/>
              </a:rPr>
              <a:t>di </a:t>
            </a:r>
            <a:r>
              <a:rPr sz="1250" i="1" spc="-35" dirty="0">
                <a:latin typeface="Malgun Gothic"/>
                <a:cs typeface="Malgun Gothic"/>
              </a:rPr>
              <a:t>maggiore </a:t>
            </a:r>
            <a:r>
              <a:rPr sz="1250" i="1" spc="-30" dirty="0">
                <a:latin typeface="Malgun Gothic"/>
                <a:cs typeface="Malgun Gothic"/>
              </a:rPr>
              <a:t>memoria  </a:t>
            </a:r>
            <a:r>
              <a:rPr sz="1250" i="1" spc="-25" dirty="0">
                <a:latin typeface="Malgun Gothic"/>
                <a:cs typeface="Malgun Gothic"/>
              </a:rPr>
              <a:t>per </a:t>
            </a:r>
            <a:r>
              <a:rPr sz="1250" i="1" spc="-30" dirty="0">
                <a:latin typeface="Malgun Gothic"/>
                <a:cs typeface="Malgun Gothic"/>
              </a:rPr>
              <a:t>allocare </a:t>
            </a:r>
            <a:r>
              <a:rPr sz="1250" i="1" spc="-35" dirty="0">
                <a:latin typeface="Malgun Gothic"/>
                <a:cs typeface="Malgun Gothic"/>
              </a:rPr>
              <a:t>un processo </a:t>
            </a:r>
            <a:r>
              <a:rPr sz="1250" i="1" spc="-25" dirty="0">
                <a:latin typeface="Malgun Gothic"/>
                <a:cs typeface="Malgun Gothic"/>
              </a:rPr>
              <a:t>più  </a:t>
            </a:r>
            <a:r>
              <a:rPr sz="1250" i="1" spc="-30" dirty="0">
                <a:latin typeface="Malgun Gothic"/>
                <a:cs typeface="Malgun Gothic"/>
              </a:rPr>
              <a:t>grande o a </a:t>
            </a:r>
            <a:r>
              <a:rPr sz="1250" i="1" spc="-35" dirty="0">
                <a:latin typeface="Malgun Gothic"/>
                <a:cs typeface="Malgun Gothic"/>
              </a:rPr>
              <a:t>maggiore</a:t>
            </a:r>
            <a:r>
              <a:rPr sz="1250" i="1" spc="20" dirty="0">
                <a:latin typeface="Malgun Gothic"/>
                <a:cs typeface="Malgun Gothic"/>
              </a:rPr>
              <a:t> </a:t>
            </a:r>
            <a:r>
              <a:rPr sz="1250" i="1" spc="-25" dirty="0">
                <a:latin typeface="Malgun Gothic"/>
                <a:cs typeface="Malgun Gothic"/>
              </a:rPr>
              <a:t>priorità</a:t>
            </a:r>
            <a:endParaRPr sz="12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650" i="1" spc="-20" dirty="0">
                <a:latin typeface="Malgun Gothic"/>
                <a:cs typeface="Malgun Gothic"/>
              </a:rPr>
              <a:t>tutti </a:t>
            </a:r>
            <a:r>
              <a:rPr sz="1650" i="1" spc="-30" dirty="0">
                <a:latin typeface="Malgun Gothic"/>
                <a:cs typeface="Malgun Gothic"/>
              </a:rPr>
              <a:t>-&gt;</a:t>
            </a:r>
            <a:r>
              <a:rPr sz="1650" i="1" spc="-1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exit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R="28638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0BC33CC-CB7D-443C-BA62-17441C9489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397" y="1871942"/>
            <a:ext cx="5561629" cy="464606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827" y="652418"/>
            <a:ext cx="763333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931544">
              <a:lnSpc>
                <a:spcPct val="100000"/>
              </a:lnSpc>
              <a:spcBef>
                <a:spcPts val="105"/>
              </a:spcBef>
            </a:pPr>
            <a:r>
              <a:rPr lang="it-IT" spc="-5" dirty="0"/>
              <a:t>UNIX System 5 –SVR4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 flipV="1">
            <a:off x="2438400" y="2322940"/>
            <a:ext cx="4013816" cy="504000"/>
          </a:xfrm>
          <a:custGeom>
            <a:avLst/>
            <a:gdLst/>
            <a:ahLst/>
            <a:cxnLst/>
            <a:rect l="l" t="t" r="r" b="b"/>
            <a:pathLst>
              <a:path w="4681855" h="1460500">
                <a:moveTo>
                  <a:pt x="74228" y="31928"/>
                </a:moveTo>
                <a:lnTo>
                  <a:pt x="71446" y="40949"/>
                </a:lnTo>
                <a:lnTo>
                  <a:pt x="4678553" y="1459992"/>
                </a:lnTo>
                <a:lnTo>
                  <a:pt x="4681347" y="1450975"/>
                </a:lnTo>
                <a:lnTo>
                  <a:pt x="74228" y="31928"/>
                </a:lnTo>
                <a:close/>
              </a:path>
              <a:path w="4681855" h="1460500">
                <a:moveTo>
                  <a:pt x="84074" y="0"/>
                </a:moveTo>
                <a:lnTo>
                  <a:pt x="0" y="13970"/>
                </a:lnTo>
                <a:lnTo>
                  <a:pt x="61594" y="72898"/>
                </a:lnTo>
                <a:lnTo>
                  <a:pt x="71446" y="40949"/>
                </a:lnTo>
                <a:lnTo>
                  <a:pt x="59308" y="37211"/>
                </a:lnTo>
                <a:lnTo>
                  <a:pt x="62102" y="28194"/>
                </a:lnTo>
                <a:lnTo>
                  <a:pt x="75380" y="28194"/>
                </a:lnTo>
                <a:lnTo>
                  <a:pt x="84074" y="0"/>
                </a:lnTo>
                <a:close/>
              </a:path>
              <a:path w="4681855" h="1460500">
                <a:moveTo>
                  <a:pt x="62102" y="28194"/>
                </a:moveTo>
                <a:lnTo>
                  <a:pt x="59308" y="37211"/>
                </a:lnTo>
                <a:lnTo>
                  <a:pt x="71446" y="40949"/>
                </a:lnTo>
                <a:lnTo>
                  <a:pt x="74228" y="31928"/>
                </a:lnTo>
                <a:lnTo>
                  <a:pt x="62102" y="28194"/>
                </a:lnTo>
                <a:close/>
              </a:path>
              <a:path w="4681855" h="1460500">
                <a:moveTo>
                  <a:pt x="75380" y="28194"/>
                </a:moveTo>
                <a:lnTo>
                  <a:pt x="62102" y="28194"/>
                </a:lnTo>
                <a:lnTo>
                  <a:pt x="74228" y="31928"/>
                </a:lnTo>
                <a:lnTo>
                  <a:pt x="75380" y="28194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2216" y="2130780"/>
            <a:ext cx="2412746" cy="1555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lang="it-IT" sz="1450" i="1" spc="-30" dirty="0">
                <a:latin typeface="Arial"/>
                <a:cs typeface="Arial"/>
              </a:rPr>
              <a:t>Sono sostanzialmente lo stesso stato (coda unica),</a:t>
            </a:r>
          </a:p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lang="it-IT" sz="1450" i="1" spc="-30" dirty="0">
                <a:latin typeface="Arial"/>
                <a:cs typeface="Arial"/>
              </a:rPr>
              <a:t>Nel passare da </a:t>
            </a:r>
            <a:r>
              <a:rPr lang="it-IT" sz="1450" i="1" spc="-30" dirty="0" err="1">
                <a:latin typeface="Arial"/>
                <a:cs typeface="Arial"/>
              </a:rPr>
              <a:t>runK</a:t>
            </a:r>
            <a:r>
              <a:rPr lang="it-IT" sz="1450" i="1" spc="-30" dirty="0">
                <a:latin typeface="Arial"/>
                <a:cs typeface="Arial"/>
              </a:rPr>
              <a:t> a </a:t>
            </a:r>
            <a:r>
              <a:rPr lang="it-IT" sz="1450" i="1" spc="-30" dirty="0" err="1">
                <a:latin typeface="Arial"/>
                <a:cs typeface="Arial"/>
              </a:rPr>
              <a:t>runU</a:t>
            </a:r>
            <a:r>
              <a:rPr lang="it-IT" sz="1450" i="1" spc="-30" dirty="0">
                <a:latin typeface="Arial"/>
                <a:cs typeface="Arial"/>
              </a:rPr>
              <a:t>, può giungere un processo a più alta priorità, in questo caso </a:t>
            </a:r>
            <a:r>
              <a:rPr lang="it-IT" sz="1450" i="1" spc="-30" dirty="0" err="1">
                <a:latin typeface="Arial"/>
                <a:cs typeface="Arial"/>
              </a:rPr>
              <a:t>pre</a:t>
            </a:r>
            <a:r>
              <a:rPr lang="it-IT" sz="1450" i="1" spc="-30" dirty="0">
                <a:latin typeface="Arial"/>
                <a:cs typeface="Arial"/>
              </a:rPr>
              <a:t>-rilascia il processo che va in </a:t>
            </a:r>
            <a:r>
              <a:rPr lang="it-IT" sz="1450" i="1" spc="-30" dirty="0" err="1">
                <a:latin typeface="Arial"/>
                <a:cs typeface="Arial"/>
              </a:rPr>
              <a:t>preempted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1A46CB6-C270-46C2-AD94-C572D28A5D9C}"/>
              </a:ext>
            </a:extLst>
          </p:cNvPr>
          <p:cNvSpPr txBox="1"/>
          <p:nvPr/>
        </p:nvSpPr>
        <p:spPr>
          <a:xfrm>
            <a:off x="266928" y="1515134"/>
            <a:ext cx="7394118" cy="234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lang="it-IT" sz="1450" i="1" spc="-30" dirty="0">
                <a:latin typeface="Arial"/>
                <a:cs typeface="Arial"/>
              </a:rPr>
              <a:t>SO eseguito nell’ambiente di un processo che può avere due modalità: Utente, Kernel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138111D-0DD1-4F92-B1B4-3DB470A32733}"/>
              </a:ext>
            </a:extLst>
          </p:cNvPr>
          <p:cNvSpPr txBox="1"/>
          <p:nvPr/>
        </p:nvSpPr>
        <p:spPr>
          <a:xfrm>
            <a:off x="6629400" y="4259459"/>
            <a:ext cx="223556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lang="it-IT" sz="1450" i="1" spc="-30" dirty="0">
                <a:latin typeface="Arial"/>
                <a:cs typeface="Arial"/>
              </a:rPr>
              <a:t>Processo terminato del quale restano solo le info utilizzate dal padre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0822A5D-D426-4CB2-8FFE-957D16D83988}"/>
              </a:ext>
            </a:extLst>
          </p:cNvPr>
          <p:cNvSpPr/>
          <p:nvPr/>
        </p:nvSpPr>
        <p:spPr>
          <a:xfrm flipV="1">
            <a:off x="3276600" y="2322939"/>
            <a:ext cx="3175616" cy="1334661"/>
          </a:xfrm>
          <a:custGeom>
            <a:avLst/>
            <a:gdLst/>
            <a:ahLst/>
            <a:cxnLst/>
            <a:rect l="l" t="t" r="r" b="b"/>
            <a:pathLst>
              <a:path w="4681855" h="1460500">
                <a:moveTo>
                  <a:pt x="74228" y="31928"/>
                </a:moveTo>
                <a:lnTo>
                  <a:pt x="71446" y="40949"/>
                </a:lnTo>
                <a:lnTo>
                  <a:pt x="4678553" y="1459992"/>
                </a:lnTo>
                <a:lnTo>
                  <a:pt x="4681347" y="1450975"/>
                </a:lnTo>
                <a:lnTo>
                  <a:pt x="74228" y="31928"/>
                </a:lnTo>
                <a:close/>
              </a:path>
              <a:path w="4681855" h="1460500">
                <a:moveTo>
                  <a:pt x="84074" y="0"/>
                </a:moveTo>
                <a:lnTo>
                  <a:pt x="0" y="13970"/>
                </a:lnTo>
                <a:lnTo>
                  <a:pt x="61594" y="72898"/>
                </a:lnTo>
                <a:lnTo>
                  <a:pt x="71446" y="40949"/>
                </a:lnTo>
                <a:lnTo>
                  <a:pt x="59308" y="37211"/>
                </a:lnTo>
                <a:lnTo>
                  <a:pt x="62102" y="28194"/>
                </a:lnTo>
                <a:lnTo>
                  <a:pt x="75380" y="28194"/>
                </a:lnTo>
                <a:lnTo>
                  <a:pt x="84074" y="0"/>
                </a:lnTo>
                <a:close/>
              </a:path>
              <a:path w="4681855" h="1460500">
                <a:moveTo>
                  <a:pt x="62102" y="28194"/>
                </a:moveTo>
                <a:lnTo>
                  <a:pt x="59308" y="37211"/>
                </a:lnTo>
                <a:lnTo>
                  <a:pt x="71446" y="40949"/>
                </a:lnTo>
                <a:lnTo>
                  <a:pt x="74228" y="31928"/>
                </a:lnTo>
                <a:lnTo>
                  <a:pt x="62102" y="28194"/>
                </a:lnTo>
                <a:close/>
              </a:path>
              <a:path w="4681855" h="1460500">
                <a:moveTo>
                  <a:pt x="75380" y="28194"/>
                </a:moveTo>
                <a:lnTo>
                  <a:pt x="62102" y="28194"/>
                </a:lnTo>
                <a:lnTo>
                  <a:pt x="74228" y="31928"/>
                </a:lnTo>
                <a:lnTo>
                  <a:pt x="75380" y="28194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D0EA133F-68A3-4F81-A2B3-1C5C3037B3A7}"/>
              </a:ext>
            </a:extLst>
          </p:cNvPr>
          <p:cNvSpPr/>
          <p:nvPr/>
        </p:nvSpPr>
        <p:spPr>
          <a:xfrm flipV="1">
            <a:off x="2438400" y="4442972"/>
            <a:ext cx="4102408" cy="891028"/>
          </a:xfrm>
          <a:custGeom>
            <a:avLst/>
            <a:gdLst/>
            <a:ahLst/>
            <a:cxnLst/>
            <a:rect l="l" t="t" r="r" b="b"/>
            <a:pathLst>
              <a:path w="4681855" h="1460500">
                <a:moveTo>
                  <a:pt x="74228" y="31928"/>
                </a:moveTo>
                <a:lnTo>
                  <a:pt x="71446" y="40949"/>
                </a:lnTo>
                <a:lnTo>
                  <a:pt x="4678553" y="1459992"/>
                </a:lnTo>
                <a:lnTo>
                  <a:pt x="4681347" y="1450975"/>
                </a:lnTo>
                <a:lnTo>
                  <a:pt x="74228" y="31928"/>
                </a:lnTo>
                <a:close/>
              </a:path>
              <a:path w="4681855" h="1460500">
                <a:moveTo>
                  <a:pt x="84074" y="0"/>
                </a:moveTo>
                <a:lnTo>
                  <a:pt x="0" y="13970"/>
                </a:lnTo>
                <a:lnTo>
                  <a:pt x="61594" y="72898"/>
                </a:lnTo>
                <a:lnTo>
                  <a:pt x="71446" y="40949"/>
                </a:lnTo>
                <a:lnTo>
                  <a:pt x="59308" y="37211"/>
                </a:lnTo>
                <a:lnTo>
                  <a:pt x="62102" y="28194"/>
                </a:lnTo>
                <a:lnTo>
                  <a:pt x="75380" y="28194"/>
                </a:lnTo>
                <a:lnTo>
                  <a:pt x="84074" y="0"/>
                </a:lnTo>
                <a:close/>
              </a:path>
              <a:path w="4681855" h="1460500">
                <a:moveTo>
                  <a:pt x="62102" y="28194"/>
                </a:moveTo>
                <a:lnTo>
                  <a:pt x="59308" y="37211"/>
                </a:lnTo>
                <a:lnTo>
                  <a:pt x="71446" y="40949"/>
                </a:lnTo>
                <a:lnTo>
                  <a:pt x="74228" y="31928"/>
                </a:lnTo>
                <a:lnTo>
                  <a:pt x="62102" y="28194"/>
                </a:lnTo>
                <a:close/>
              </a:path>
              <a:path w="4681855" h="1460500">
                <a:moveTo>
                  <a:pt x="75380" y="28194"/>
                </a:moveTo>
                <a:lnTo>
                  <a:pt x="62102" y="28194"/>
                </a:lnTo>
                <a:lnTo>
                  <a:pt x="74228" y="31928"/>
                </a:lnTo>
                <a:lnTo>
                  <a:pt x="75380" y="28194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37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1701" y="3213036"/>
            <a:ext cx="4500499" cy="319887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6875" y="3208273"/>
            <a:ext cx="4510405" cy="3208655"/>
          </a:xfrm>
          <a:custGeom>
            <a:avLst/>
            <a:gdLst/>
            <a:ahLst/>
            <a:cxnLst/>
            <a:rect l="l" t="t" r="r" b="b"/>
            <a:pathLst>
              <a:path w="4510405" h="3208654">
                <a:moveTo>
                  <a:pt x="0" y="3208401"/>
                </a:moveTo>
                <a:lnTo>
                  <a:pt x="4510024" y="3208401"/>
                </a:lnTo>
                <a:lnTo>
                  <a:pt x="4510024" y="0"/>
                </a:lnTo>
                <a:lnTo>
                  <a:pt x="0" y="0"/>
                </a:lnTo>
                <a:lnTo>
                  <a:pt x="0" y="32084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5967" y="1586229"/>
            <a:ext cx="761936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Con scheduling si intende un insieme di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tecniche</a:t>
            </a:r>
            <a:r>
              <a:rPr sz="1600" i="1" spc="-5" dirty="0">
                <a:latin typeface="Arial"/>
                <a:cs typeface="Arial"/>
              </a:rPr>
              <a:t> e di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meccanismi</a:t>
            </a:r>
            <a:r>
              <a:rPr sz="1600" i="1" spc="-5" dirty="0">
                <a:latin typeface="Arial"/>
                <a:cs typeface="Arial"/>
              </a:rPr>
              <a:t> interni del sistema  </a:t>
            </a:r>
            <a:r>
              <a:rPr sz="1600" i="1" spc="-10" dirty="0">
                <a:latin typeface="Arial"/>
                <a:cs typeface="Arial"/>
              </a:rPr>
              <a:t>operativo </a:t>
            </a:r>
            <a:r>
              <a:rPr sz="1600" i="1" spc="-5" dirty="0">
                <a:latin typeface="Arial"/>
                <a:cs typeface="Arial"/>
              </a:rPr>
              <a:t>che amministrano </a:t>
            </a:r>
            <a:r>
              <a:rPr sz="1600" i="1" spc="-10" dirty="0">
                <a:latin typeface="Arial"/>
                <a:cs typeface="Arial"/>
              </a:rPr>
              <a:t>l’ordine </a:t>
            </a:r>
            <a:r>
              <a:rPr sz="1600" i="1" spc="-5" dirty="0">
                <a:latin typeface="Arial"/>
                <a:cs typeface="Arial"/>
              </a:rPr>
              <a:t>in cui il lavoro viene</a:t>
            </a:r>
            <a:r>
              <a:rPr sz="1600" i="1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svolto</a:t>
            </a:r>
            <a:endParaRPr sz="1600">
              <a:latin typeface="Arial"/>
              <a:cs typeface="Arial"/>
            </a:endParaRPr>
          </a:p>
          <a:p>
            <a:pPr marL="12700" marR="237490">
              <a:lnSpc>
                <a:spcPts val="3840"/>
              </a:lnSpc>
              <a:spcBef>
                <a:spcPts val="450"/>
              </a:spcBef>
            </a:pPr>
            <a:r>
              <a:rPr sz="1600" i="1" spc="-10" dirty="0">
                <a:latin typeface="Arial"/>
                <a:cs typeface="Arial"/>
              </a:rPr>
              <a:t>Obiettivo primario </a:t>
            </a:r>
            <a:r>
              <a:rPr sz="1600" i="1" spc="-5" dirty="0">
                <a:latin typeface="Arial"/>
                <a:cs typeface="Arial"/>
              </a:rPr>
              <a:t>dello scheduling è </a:t>
            </a:r>
            <a:r>
              <a:rPr sz="1600" i="1" spc="-10" dirty="0">
                <a:latin typeface="Arial"/>
                <a:cs typeface="Arial"/>
              </a:rPr>
              <a:t>l’ottimizzazione </a:t>
            </a:r>
            <a:r>
              <a:rPr sz="1600" i="1" spc="-5" dirty="0">
                <a:latin typeface="Arial"/>
                <a:cs typeface="Arial"/>
              </a:rPr>
              <a:t>delle </a:t>
            </a:r>
            <a:r>
              <a:rPr sz="1600" i="1" spc="-10" dirty="0">
                <a:latin typeface="Arial"/>
                <a:cs typeface="Arial"/>
              </a:rPr>
              <a:t>prestazioni del </a:t>
            </a:r>
            <a:r>
              <a:rPr sz="1600" i="1" spc="-5" dirty="0">
                <a:latin typeface="Arial"/>
                <a:cs typeface="Arial"/>
              </a:rPr>
              <a:t>sistema.  Il sistema operativo può prevedere fino a 3 tipi di</a:t>
            </a:r>
            <a:r>
              <a:rPr sz="1600" i="1" spc="6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scheduler: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191135" algn="l"/>
              </a:tabLst>
            </a:pPr>
            <a:r>
              <a:rPr sz="1600" i="1" spc="-5" dirty="0">
                <a:latin typeface="Arial"/>
                <a:cs typeface="Arial"/>
              </a:rPr>
              <a:t>scheduler di lungo termine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(SLT)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Font typeface="Arial"/>
              <a:buChar char="•"/>
              <a:tabLst>
                <a:tab pos="191135" algn="l"/>
              </a:tabLst>
            </a:pPr>
            <a:r>
              <a:rPr sz="1600" i="1" spc="-5" dirty="0">
                <a:latin typeface="Arial"/>
                <a:cs typeface="Arial"/>
              </a:rPr>
              <a:t>scheduler di medio termine</a:t>
            </a:r>
            <a:r>
              <a:rPr sz="1600" i="1" spc="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(SMT)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Font typeface="Arial"/>
              <a:buChar char="•"/>
              <a:tabLst>
                <a:tab pos="191135" algn="l"/>
              </a:tabLst>
            </a:pPr>
            <a:r>
              <a:rPr sz="1600" i="1" spc="-5" dirty="0">
                <a:latin typeface="Arial"/>
                <a:cs typeface="Arial"/>
              </a:rPr>
              <a:t>scheduler di breve termine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(SBT)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114" y="1584705"/>
            <a:ext cx="8035290" cy="402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Scheduling a lungo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termine:</a:t>
            </a:r>
            <a:endParaRPr sz="1800">
              <a:latin typeface="Arial"/>
              <a:cs typeface="Arial"/>
            </a:endParaRPr>
          </a:p>
          <a:p>
            <a:pPr marL="355600" marR="36703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Determina quali programmi </a:t>
            </a:r>
            <a:r>
              <a:rPr sz="1400" dirty="0">
                <a:latin typeface="Arial"/>
                <a:cs typeface="Arial"/>
              </a:rPr>
              <a:t>sono </a:t>
            </a:r>
            <a:r>
              <a:rPr sz="1400" spc="-5" dirty="0">
                <a:latin typeface="Arial"/>
                <a:cs typeface="Arial"/>
              </a:rPr>
              <a:t>ammessi nel </a:t>
            </a:r>
            <a:r>
              <a:rPr sz="1400" dirty="0">
                <a:latin typeface="Arial"/>
                <a:cs typeface="Arial"/>
              </a:rPr>
              <a:t>sistema per essere </a:t>
            </a:r>
            <a:r>
              <a:rPr sz="1400" spc="-5" dirty="0">
                <a:latin typeface="Arial"/>
                <a:cs typeface="Arial"/>
              </a:rPr>
              <a:t>processati </a:t>
            </a:r>
            <a:r>
              <a:rPr sz="1400" dirty="0">
                <a:latin typeface="Arial"/>
                <a:cs typeface="Arial"/>
              </a:rPr>
              <a:t>(new -&gt; ready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  ready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suspended)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Controlla il grado </a:t>
            </a:r>
            <a:r>
              <a:rPr sz="1400" spc="-5" dirty="0">
                <a:latin typeface="Arial"/>
                <a:cs typeface="Arial"/>
              </a:rPr>
              <a:t>di multiprogrammazione </a:t>
            </a:r>
            <a:r>
              <a:rPr sz="1400" dirty="0">
                <a:latin typeface="Arial"/>
                <a:cs typeface="Arial"/>
              </a:rPr>
              <a:t>(new -&gt;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ready)</a:t>
            </a:r>
            <a:endParaRPr sz="1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1400" dirty="0">
                <a:latin typeface="Arial"/>
                <a:cs typeface="Arial"/>
              </a:rPr>
              <a:t>Più processi = minor tempo </a:t>
            </a:r>
            <a:r>
              <a:rPr sz="1400" spc="-5" dirty="0">
                <a:latin typeface="Arial"/>
                <a:cs typeface="Arial"/>
              </a:rPr>
              <a:t>percentuale di </a:t>
            </a:r>
            <a:r>
              <a:rPr sz="1400" dirty="0">
                <a:latin typeface="Arial"/>
                <a:cs typeface="Arial"/>
              </a:rPr>
              <a:t>esecuzione per </a:t>
            </a:r>
            <a:r>
              <a:rPr sz="1400" spc="-5" dirty="0">
                <a:latin typeface="Arial"/>
                <a:cs typeface="Arial"/>
              </a:rPr>
              <a:t>ognuno di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essi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Stime </a:t>
            </a:r>
            <a:r>
              <a:rPr sz="1400" spc="-5" dirty="0">
                <a:latin typeface="Arial"/>
                <a:cs typeface="Arial"/>
              </a:rPr>
              <a:t>effettuate </a:t>
            </a:r>
            <a:r>
              <a:rPr sz="1400" dirty="0">
                <a:latin typeface="Arial"/>
                <a:cs typeface="Arial"/>
              </a:rPr>
              <a:t>dal </a:t>
            </a:r>
            <a:r>
              <a:rPr sz="1400" spc="-5" dirty="0">
                <a:latin typeface="Arial"/>
                <a:cs typeface="Arial"/>
              </a:rPr>
              <a:t>programmatore </a:t>
            </a:r>
            <a:r>
              <a:rPr sz="1400" dirty="0">
                <a:latin typeface="Arial"/>
                <a:cs typeface="Arial"/>
              </a:rPr>
              <a:t>(o dal sistema) forniscono </a:t>
            </a:r>
            <a:r>
              <a:rPr sz="1400" spc="-5" dirty="0">
                <a:latin typeface="Arial"/>
                <a:cs typeface="Arial"/>
              </a:rPr>
              <a:t>informazioni </a:t>
            </a:r>
            <a:r>
              <a:rPr sz="1400" dirty="0">
                <a:latin typeface="Arial"/>
                <a:cs typeface="Arial"/>
              </a:rPr>
              <a:t>sulle risorse  necessarie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esecuzione,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dimensioni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della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memoria,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tempo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esecuzione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totale,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ecc.</a:t>
            </a:r>
            <a:endParaRPr sz="1400">
              <a:latin typeface="Arial"/>
              <a:cs typeface="Arial"/>
            </a:endParaRPr>
          </a:p>
          <a:p>
            <a:pPr marL="355600" marR="82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Il </a:t>
            </a:r>
            <a:r>
              <a:rPr sz="1400" spc="-5" dirty="0">
                <a:latin typeface="Arial"/>
                <a:cs typeface="Arial"/>
              </a:rPr>
              <a:t>lavoro </a:t>
            </a:r>
            <a:r>
              <a:rPr sz="1400" dirty="0">
                <a:latin typeface="Arial"/>
                <a:cs typeface="Arial"/>
              </a:rPr>
              <a:t>dello </a:t>
            </a:r>
            <a:r>
              <a:rPr sz="1400" spc="-5" dirty="0">
                <a:latin typeface="Arial"/>
                <a:cs typeface="Arial"/>
              </a:rPr>
              <a:t>scheduler </a:t>
            </a:r>
            <a:r>
              <a:rPr sz="1400" dirty="0">
                <a:latin typeface="Arial"/>
                <a:cs typeface="Arial"/>
              </a:rPr>
              <a:t>di lungo termine si basa quindi sulla </a:t>
            </a:r>
            <a:r>
              <a:rPr sz="1400" spc="-5" dirty="0">
                <a:latin typeface="Arial"/>
                <a:cs typeface="Arial"/>
              </a:rPr>
              <a:t>stima </a:t>
            </a:r>
            <a:r>
              <a:rPr sz="1400" dirty="0">
                <a:latin typeface="Arial"/>
                <a:cs typeface="Arial"/>
              </a:rPr>
              <a:t>del </a:t>
            </a:r>
            <a:r>
              <a:rPr sz="1400" spc="-5" dirty="0">
                <a:latin typeface="Arial"/>
                <a:cs typeface="Arial"/>
              </a:rPr>
              <a:t>comportamento </a:t>
            </a:r>
            <a:r>
              <a:rPr sz="1400" dirty="0">
                <a:latin typeface="Arial"/>
                <a:cs typeface="Arial"/>
              </a:rPr>
              <a:t>globale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dei  job.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strategie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principali: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812800" marR="48831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400" dirty="0">
                <a:latin typeface="Arial"/>
                <a:cs typeface="Arial"/>
              </a:rPr>
              <a:t>fornire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dei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processi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pronti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quindi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scheduler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breve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termine)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gruppi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  </a:t>
            </a:r>
            <a:r>
              <a:rPr sz="1400" spc="-5" dirty="0">
                <a:latin typeface="Arial"/>
                <a:cs typeface="Arial"/>
              </a:rPr>
              <a:t>processi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siano bilanciati </a:t>
            </a:r>
            <a:r>
              <a:rPr sz="1400" dirty="0">
                <a:latin typeface="Arial"/>
                <a:cs typeface="Arial"/>
              </a:rPr>
              <a:t>tra </a:t>
            </a:r>
            <a:r>
              <a:rPr sz="1400" spc="-5" dirty="0">
                <a:latin typeface="Arial"/>
                <a:cs typeface="Arial"/>
              </a:rPr>
              <a:t>loro nello sfruttamento della CPU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dell’I/O;</a:t>
            </a:r>
            <a:endParaRPr sz="14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400" dirty="0">
                <a:latin typeface="Arial"/>
                <a:cs typeface="Arial"/>
              </a:rPr>
              <a:t>aumentare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numero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processi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provenienti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dalla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batch,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quando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carico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della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CPU</a:t>
            </a:r>
            <a:endParaRPr sz="14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diminuisce;</a:t>
            </a:r>
            <a:endParaRPr sz="1400">
              <a:latin typeface="Arial"/>
              <a:cs typeface="Arial"/>
            </a:endParaRPr>
          </a:p>
          <a:p>
            <a:pPr marL="812800" marR="484505" indent="-342900">
              <a:lnSpc>
                <a:spcPct val="100000"/>
              </a:lnSpc>
              <a:buAutoNum type="arabicPeriod" startAt="3"/>
              <a:tabLst>
                <a:tab pos="812800" algn="l"/>
                <a:tab pos="813435" algn="l"/>
              </a:tabLst>
            </a:pPr>
            <a:r>
              <a:rPr sz="1400" dirty="0">
                <a:latin typeface="Arial"/>
                <a:cs typeface="Arial"/>
              </a:rPr>
              <a:t>diminuire (fino anche a bloccare) i </a:t>
            </a:r>
            <a:r>
              <a:rPr sz="1400" spc="-5" dirty="0">
                <a:latin typeface="Arial"/>
                <a:cs typeface="Arial"/>
              </a:rPr>
              <a:t>lavori provenienti </a:t>
            </a:r>
            <a:r>
              <a:rPr sz="1400" dirty="0">
                <a:latin typeface="Arial"/>
                <a:cs typeface="Arial"/>
              </a:rPr>
              <a:t>dalla coda batch, quando il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carico  aumenta e/o i </a:t>
            </a:r>
            <a:r>
              <a:rPr sz="1400" spc="-5" dirty="0">
                <a:latin typeface="Arial"/>
                <a:cs typeface="Arial"/>
              </a:rPr>
              <a:t>tempi </a:t>
            </a:r>
            <a:r>
              <a:rPr sz="1400" dirty="0">
                <a:latin typeface="Arial"/>
                <a:cs typeface="Arial"/>
              </a:rPr>
              <a:t>di risposta del sistema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diminuiscono.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114" y="5823915"/>
            <a:ext cx="78416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frequenza di chiamata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dell’SLT </a:t>
            </a:r>
            <a:r>
              <a:rPr sz="1600" spc="-5" dirty="0">
                <a:latin typeface="Arial"/>
                <a:cs typeface="Arial"/>
              </a:rPr>
              <a:t>è bassa e consente di implementare strategie </a:t>
            </a:r>
            <a:r>
              <a:rPr sz="1600" spc="-10" dirty="0">
                <a:latin typeface="Arial"/>
                <a:cs typeface="Arial"/>
              </a:rPr>
              <a:t>anche  </a:t>
            </a:r>
            <a:r>
              <a:rPr sz="1600" spc="-5" dirty="0">
                <a:latin typeface="Arial"/>
                <a:cs typeface="Arial"/>
              </a:rPr>
              <a:t>complesse di selezione dei lavori e di dimensionamento del carico dei processi da  inviare alla coda pronti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(ready)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114" y="1586229"/>
            <a:ext cx="8340090" cy="492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Scheduling a medio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termine: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1600" spc="-5" dirty="0">
                <a:latin typeface="Arial"/>
                <a:cs typeface="Arial"/>
              </a:rPr>
              <a:t>ready suspended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-&gt;ready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1600" spc="-5" dirty="0">
                <a:latin typeface="Arial"/>
                <a:cs typeface="Arial"/>
              </a:rPr>
              <a:t>Blocked suspended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-&gt;blocked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1600" spc="-5" dirty="0">
                <a:latin typeface="Arial"/>
                <a:cs typeface="Arial"/>
              </a:rPr>
              <a:t>Parte della funzione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swapping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1600" spc="-5" dirty="0">
                <a:latin typeface="Arial"/>
                <a:cs typeface="Arial"/>
              </a:rPr>
              <a:t>Basato </a:t>
            </a:r>
            <a:r>
              <a:rPr sz="1600" dirty="0">
                <a:latin typeface="Arial"/>
                <a:cs typeface="Arial"/>
              </a:rPr>
              <a:t>sulla </a:t>
            </a:r>
            <a:r>
              <a:rPr sz="1600" spc="-5" dirty="0">
                <a:latin typeface="Arial"/>
                <a:cs typeface="Arial"/>
              </a:rPr>
              <a:t>necessità di gestire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livello di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multi-programmazione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18415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La </a:t>
            </a:r>
            <a:r>
              <a:rPr sz="1600" i="1" spc="-10" dirty="0">
                <a:latin typeface="Arial"/>
                <a:cs typeface="Arial"/>
              </a:rPr>
              <a:t>presenza </a:t>
            </a:r>
            <a:r>
              <a:rPr sz="1600" i="1" spc="-5" dirty="0">
                <a:latin typeface="Arial"/>
                <a:cs typeface="Arial"/>
              </a:rPr>
              <a:t>di molti processi sospesi in memoria, riduce la disponibilità per nuovi processi  pronti. In questo caso lo </a:t>
            </a:r>
            <a:r>
              <a:rPr sz="1600" b="1" i="1" spc="-5" dirty="0">
                <a:latin typeface="Arial"/>
                <a:cs typeface="Arial"/>
              </a:rPr>
              <a:t>scheduler di breve termine </a:t>
            </a:r>
            <a:r>
              <a:rPr sz="1600" i="1" spc="-5" dirty="0">
                <a:latin typeface="Arial"/>
                <a:cs typeface="Arial"/>
              </a:rPr>
              <a:t>è obbligato a scegliere tra i pochi  processi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pronti…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0000"/>
              </a:lnSpc>
              <a:buFont typeface="Arial"/>
              <a:buChar char="•"/>
              <a:tabLst>
                <a:tab pos="191135" algn="l"/>
              </a:tabLst>
            </a:pPr>
            <a:r>
              <a:rPr sz="1600" i="1" spc="-10" dirty="0">
                <a:latin typeface="Arial"/>
                <a:cs typeface="Arial"/>
              </a:rPr>
              <a:t>utilizza </a:t>
            </a:r>
            <a:r>
              <a:rPr sz="1600" i="1" dirty="0">
                <a:latin typeface="Arial"/>
                <a:cs typeface="Arial"/>
              </a:rPr>
              <a:t>le </a:t>
            </a:r>
            <a:r>
              <a:rPr sz="1600" i="1" spc="-5" dirty="0">
                <a:latin typeface="Arial"/>
                <a:cs typeface="Arial"/>
              </a:rPr>
              <a:t>informazioni del </a:t>
            </a:r>
            <a:r>
              <a:rPr sz="1600" b="1" i="1" spc="-5" dirty="0">
                <a:latin typeface="Arial"/>
                <a:cs typeface="Arial"/>
              </a:rPr>
              <a:t>Descrittore </a:t>
            </a:r>
            <a:r>
              <a:rPr sz="1600" b="1" i="1" dirty="0">
                <a:latin typeface="Arial"/>
                <a:cs typeface="Arial"/>
              </a:rPr>
              <a:t>di </a:t>
            </a:r>
            <a:r>
              <a:rPr sz="1600" b="1" i="1" spc="-5" dirty="0">
                <a:latin typeface="Arial"/>
                <a:cs typeface="Arial"/>
              </a:rPr>
              <a:t>Processo </a:t>
            </a:r>
            <a:r>
              <a:rPr sz="1600" i="1" spc="-5" dirty="0">
                <a:latin typeface="Arial"/>
                <a:cs typeface="Arial"/>
              </a:rPr>
              <a:t>(PCB) </a:t>
            </a:r>
            <a:r>
              <a:rPr sz="1600" i="1" dirty="0">
                <a:latin typeface="Arial"/>
                <a:cs typeface="Arial"/>
              </a:rPr>
              <a:t>per </a:t>
            </a:r>
            <a:r>
              <a:rPr sz="1600" i="1" spc="-5" dirty="0">
                <a:latin typeface="Arial"/>
                <a:cs typeface="Arial"/>
              </a:rPr>
              <a:t>stabilire </a:t>
            </a:r>
            <a:r>
              <a:rPr sz="1600" i="1" dirty="0">
                <a:latin typeface="Arial"/>
                <a:cs typeface="Arial"/>
              </a:rPr>
              <a:t>la </a:t>
            </a:r>
            <a:r>
              <a:rPr sz="1600" i="1" spc="-5" dirty="0">
                <a:latin typeface="Arial"/>
                <a:cs typeface="Arial"/>
              </a:rPr>
              <a:t>richiesta di  </a:t>
            </a:r>
            <a:r>
              <a:rPr sz="1600" i="1" spc="-10" dirty="0">
                <a:latin typeface="Arial"/>
                <a:cs typeface="Arial"/>
              </a:rPr>
              <a:t>memoria </a:t>
            </a:r>
            <a:r>
              <a:rPr sz="1600" i="1" spc="-5" dirty="0">
                <a:latin typeface="Arial"/>
                <a:cs typeface="Arial"/>
              </a:rPr>
              <a:t>del</a:t>
            </a:r>
            <a:r>
              <a:rPr sz="1600" i="1" spc="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processo;</a:t>
            </a:r>
            <a:endParaRPr sz="1600">
              <a:latin typeface="Arial"/>
              <a:cs typeface="Arial"/>
            </a:endParaRPr>
          </a:p>
          <a:p>
            <a:pPr marL="247015" indent="-234315">
              <a:lnSpc>
                <a:spcPct val="100000"/>
              </a:lnSpc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1600" i="1" spc="-5" dirty="0">
                <a:latin typeface="Arial"/>
                <a:cs typeface="Arial"/>
              </a:rPr>
              <a:t>tenta di allocare </a:t>
            </a:r>
            <a:r>
              <a:rPr sz="1600" i="1" spc="-15" dirty="0">
                <a:latin typeface="Arial"/>
                <a:cs typeface="Arial"/>
              </a:rPr>
              <a:t>spazio </a:t>
            </a:r>
            <a:r>
              <a:rPr sz="1600" i="1" dirty="0">
                <a:latin typeface="Arial"/>
                <a:cs typeface="Arial"/>
              </a:rPr>
              <a:t>in </a:t>
            </a:r>
            <a:r>
              <a:rPr sz="1600" i="1" spc="-10" dirty="0">
                <a:latin typeface="Arial"/>
                <a:cs typeface="Arial"/>
              </a:rPr>
              <a:t>memoria</a:t>
            </a:r>
            <a:r>
              <a:rPr sz="1600" i="1" spc="114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centrale;</a:t>
            </a:r>
            <a:endParaRPr sz="1600">
              <a:latin typeface="Arial"/>
              <a:cs typeface="Arial"/>
            </a:endParaRPr>
          </a:p>
          <a:p>
            <a:pPr marL="247015" indent="-234315">
              <a:lnSpc>
                <a:spcPct val="100000"/>
              </a:lnSpc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1600" i="1" spc="-10" dirty="0">
                <a:latin typeface="Arial"/>
                <a:cs typeface="Arial"/>
              </a:rPr>
              <a:t>riposiziona </a:t>
            </a:r>
            <a:r>
              <a:rPr sz="1600" i="1" dirty="0">
                <a:latin typeface="Arial"/>
                <a:cs typeface="Arial"/>
              </a:rPr>
              <a:t>il </a:t>
            </a:r>
            <a:r>
              <a:rPr sz="1600" i="1" spc="-5" dirty="0">
                <a:latin typeface="Arial"/>
                <a:cs typeface="Arial"/>
              </a:rPr>
              <a:t>processo </a:t>
            </a:r>
            <a:r>
              <a:rPr sz="1600" i="1" dirty="0">
                <a:latin typeface="Arial"/>
                <a:cs typeface="Arial"/>
              </a:rPr>
              <a:t>in </a:t>
            </a:r>
            <a:r>
              <a:rPr sz="1600" i="1" spc="-10" dirty="0">
                <a:latin typeface="Arial"/>
                <a:cs typeface="Arial"/>
              </a:rPr>
              <a:t>memoria </a:t>
            </a:r>
            <a:r>
              <a:rPr sz="1600" i="1" spc="-5" dirty="0">
                <a:latin typeface="Arial"/>
                <a:cs typeface="Arial"/>
              </a:rPr>
              <a:t>nella coda dei</a:t>
            </a:r>
            <a:r>
              <a:rPr sz="1600" i="1" spc="1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pronti.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i="1" spc="-10" dirty="0">
                <a:latin typeface="Arial"/>
                <a:cs typeface="Arial"/>
              </a:rPr>
              <a:t>Viene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attivato: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ts val="1975"/>
              </a:lnSpc>
            </a:pPr>
            <a:r>
              <a:rPr sz="1650" i="1" spc="-55" dirty="0">
                <a:latin typeface="Wingdings"/>
                <a:cs typeface="Wingdings"/>
              </a:rPr>
              <a:t></a:t>
            </a:r>
            <a:r>
              <a:rPr sz="1650" i="1" spc="-5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Arial"/>
                <a:cs typeface="Arial"/>
              </a:rPr>
              <a:t>quando </a:t>
            </a:r>
            <a:r>
              <a:rPr sz="1600" i="1" dirty="0">
                <a:latin typeface="Arial"/>
                <a:cs typeface="Arial"/>
              </a:rPr>
              <a:t>si </a:t>
            </a:r>
            <a:r>
              <a:rPr sz="1600" i="1" spc="-5" dirty="0">
                <a:latin typeface="Arial"/>
                <a:cs typeface="Arial"/>
              </a:rPr>
              <a:t>rende disponibile </a:t>
            </a:r>
            <a:r>
              <a:rPr sz="1600" i="1" dirty="0">
                <a:latin typeface="Arial"/>
                <a:cs typeface="Arial"/>
              </a:rPr>
              <a:t>lo </a:t>
            </a:r>
            <a:r>
              <a:rPr sz="1600" i="1" spc="-15" dirty="0">
                <a:latin typeface="Arial"/>
                <a:cs typeface="Arial"/>
              </a:rPr>
              <a:t>spazio </a:t>
            </a:r>
            <a:r>
              <a:rPr sz="1600" i="1" dirty="0">
                <a:latin typeface="Arial"/>
                <a:cs typeface="Arial"/>
              </a:rPr>
              <a:t>in</a:t>
            </a:r>
            <a:r>
              <a:rPr sz="1600" i="1" spc="1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memoria;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ts val="1914"/>
              </a:lnSpc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Arial"/>
                <a:cs typeface="Arial"/>
              </a:rPr>
              <a:t>quando </a:t>
            </a:r>
            <a:r>
              <a:rPr sz="1600" i="1" spc="-10" dirty="0">
                <a:latin typeface="Arial"/>
                <a:cs typeface="Arial"/>
              </a:rPr>
              <a:t>l’arrivo </a:t>
            </a:r>
            <a:r>
              <a:rPr sz="1600" i="1" spc="-5" dirty="0">
                <a:latin typeface="Arial"/>
                <a:cs typeface="Arial"/>
              </a:rPr>
              <a:t>di processi pronti scende al di sotto di una soglia</a:t>
            </a:r>
            <a:r>
              <a:rPr sz="1600" i="1" spc="204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specificata.</a:t>
            </a:r>
            <a:endParaRPr sz="1600">
              <a:latin typeface="Arial"/>
              <a:cs typeface="Arial"/>
            </a:endParaRPr>
          </a:p>
          <a:p>
            <a:pPr marR="67310" algn="r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644" y="1584705"/>
            <a:ext cx="7237095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Scheduling a breve termine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(dispatcher):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Ready </a:t>
            </a:r>
            <a:r>
              <a:rPr sz="1800" dirty="0">
                <a:latin typeface="Arial"/>
                <a:cs typeface="Arial"/>
              </a:rPr>
              <a:t>-&gt;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Eseguito molto frequentemente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Invocato quando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verifica un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evento:</a:t>
            </a:r>
            <a:endParaRPr sz="1600">
              <a:latin typeface="Arial"/>
              <a:cs typeface="Arial"/>
            </a:endParaRPr>
          </a:p>
          <a:p>
            <a:pPr marL="480059" lvl="1" indent="-124460">
              <a:lnSpc>
                <a:spcPct val="100000"/>
              </a:lnSpc>
              <a:spcBef>
                <a:spcPts val="5"/>
              </a:spcBef>
              <a:buChar char="-"/>
              <a:tabLst>
                <a:tab pos="480695" algn="l"/>
              </a:tabLst>
            </a:pPr>
            <a:r>
              <a:rPr sz="1600" spc="-5" dirty="0">
                <a:latin typeface="Arial"/>
                <a:cs typeface="Arial"/>
              </a:rPr>
              <a:t>Clock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interrupts</a:t>
            </a:r>
            <a:endParaRPr sz="1600">
              <a:latin typeface="Arial"/>
              <a:cs typeface="Arial"/>
            </a:endParaRPr>
          </a:p>
          <a:p>
            <a:pPr marL="480059" lvl="1" indent="-124460">
              <a:lnSpc>
                <a:spcPct val="100000"/>
              </a:lnSpc>
              <a:buChar char="-"/>
              <a:tabLst>
                <a:tab pos="480695" algn="l"/>
              </a:tabLst>
            </a:pPr>
            <a:r>
              <a:rPr sz="1600" spc="-5" dirty="0">
                <a:latin typeface="Arial"/>
                <a:cs typeface="Arial"/>
              </a:rPr>
              <a:t>I/O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interrupts</a:t>
            </a:r>
            <a:endParaRPr sz="1600">
              <a:latin typeface="Arial"/>
              <a:cs typeface="Arial"/>
            </a:endParaRPr>
          </a:p>
          <a:p>
            <a:pPr marL="480059" lvl="1" indent="-124460">
              <a:lnSpc>
                <a:spcPct val="100000"/>
              </a:lnSpc>
              <a:buChar char="-"/>
              <a:tabLst>
                <a:tab pos="480695" algn="l"/>
              </a:tabLst>
            </a:pPr>
            <a:r>
              <a:rPr sz="1600" spc="-5" dirty="0">
                <a:latin typeface="Arial"/>
                <a:cs typeface="Arial"/>
              </a:rPr>
              <a:t>Operating </a:t>
            </a:r>
            <a:r>
              <a:rPr sz="1600" spc="-10" dirty="0">
                <a:latin typeface="Arial"/>
                <a:cs typeface="Arial"/>
              </a:rPr>
              <a:t>system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calls</a:t>
            </a:r>
            <a:endParaRPr sz="1600">
              <a:latin typeface="Arial"/>
              <a:cs typeface="Arial"/>
            </a:endParaRPr>
          </a:p>
          <a:p>
            <a:pPr marL="480059" lvl="1" indent="-124460">
              <a:lnSpc>
                <a:spcPct val="100000"/>
              </a:lnSpc>
              <a:buChar char="-"/>
              <a:tabLst>
                <a:tab pos="480695" algn="l"/>
              </a:tabLst>
            </a:pPr>
            <a:r>
              <a:rPr sz="1600" spc="-5" dirty="0">
                <a:latin typeface="Arial"/>
                <a:cs typeface="Arial"/>
              </a:rPr>
              <a:t>Signals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La sua principale strategia è orientata alla </a:t>
            </a:r>
            <a:r>
              <a:rPr sz="16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massimizzazione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delle </a:t>
            </a:r>
            <a:r>
              <a:rPr sz="16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prestazioni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del  sistema secondo un specifico insieme di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obiettivi.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496695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 </a:t>
            </a:r>
            <a:r>
              <a:rPr spc="-5" dirty="0"/>
              <a:t>della CPU  </a:t>
            </a:r>
            <a:r>
              <a:rPr dirty="0"/>
              <a:t>(scheduling a breve</a:t>
            </a:r>
            <a:r>
              <a:rPr spc="-85" dirty="0"/>
              <a:t> </a:t>
            </a:r>
            <a:r>
              <a:rPr spc="-5" dirty="0"/>
              <a:t>termine)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967" y="1607972"/>
            <a:ext cx="4528820" cy="39770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Esecuzione di un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processo:</a:t>
            </a:r>
            <a:endParaRPr sz="1600">
              <a:latin typeface="Arial"/>
              <a:cs typeface="Arial"/>
            </a:endParaRPr>
          </a:p>
          <a:p>
            <a:pPr marL="582295" indent="-22669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82930" algn="l"/>
              </a:tabLst>
            </a:pPr>
            <a:r>
              <a:rPr sz="1600" spc="-5" dirty="0">
                <a:latin typeface="Arial"/>
                <a:cs typeface="Arial"/>
              </a:rPr>
              <a:t>ciclo di elaborazione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(CPU)</a:t>
            </a:r>
            <a:endParaRPr sz="1600">
              <a:latin typeface="Arial"/>
              <a:cs typeface="Arial"/>
            </a:endParaRPr>
          </a:p>
          <a:p>
            <a:pPr marL="582295" indent="-22669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82930" algn="l"/>
              </a:tabLst>
            </a:pPr>
            <a:r>
              <a:rPr sz="1600" spc="-5" dirty="0">
                <a:latin typeface="Arial"/>
                <a:cs typeface="Arial"/>
              </a:rPr>
              <a:t>attesa di completamento di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marR="77470" indent="-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Lo scheduling della CPU riguarda la distribuzione  delle sequenze di elaborazione della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Processo I/O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bound:</a:t>
            </a:r>
            <a:endParaRPr sz="1600">
              <a:latin typeface="Arial"/>
              <a:cs typeface="Arial"/>
            </a:endParaRPr>
          </a:p>
          <a:p>
            <a:pPr marL="355600" marR="4953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molte sequenze di operazioni di CPU di breve  durata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Processo CPU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bound:</a:t>
            </a:r>
            <a:endParaRPr sz="16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poche sequenze di operazioni di CPU di lunga  durata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4525" y="1557400"/>
            <a:ext cx="2543175" cy="466242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6425" y="6252209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2775" y="1531619"/>
            <a:ext cx="0" cy="4714240"/>
          </a:xfrm>
          <a:custGeom>
            <a:avLst/>
            <a:gdLst/>
            <a:ahLst/>
            <a:cxnLst/>
            <a:rect l="l" t="t" r="r" b="b"/>
            <a:pathLst>
              <a:path h="4714240">
                <a:moveTo>
                  <a:pt x="0" y="0"/>
                </a:moveTo>
                <a:lnTo>
                  <a:pt x="0" y="47142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6425" y="1525269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9450" y="1531874"/>
            <a:ext cx="0" cy="4713605"/>
          </a:xfrm>
          <a:custGeom>
            <a:avLst/>
            <a:gdLst/>
            <a:ahLst/>
            <a:cxnLst/>
            <a:rect l="l" t="t" r="r" b="b"/>
            <a:pathLst>
              <a:path h="4713605">
                <a:moveTo>
                  <a:pt x="0" y="0"/>
                </a:moveTo>
                <a:lnTo>
                  <a:pt x="0" y="47133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1825" y="622680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8175" y="1557019"/>
            <a:ext cx="0" cy="4663440"/>
          </a:xfrm>
          <a:custGeom>
            <a:avLst/>
            <a:gdLst/>
            <a:ahLst/>
            <a:cxnLst/>
            <a:rect l="l" t="t" r="r" b="b"/>
            <a:pathLst>
              <a:path h="4663440">
                <a:moveTo>
                  <a:pt x="0" y="0"/>
                </a:moveTo>
                <a:lnTo>
                  <a:pt x="0" y="46634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1825" y="155066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74050" y="1557274"/>
            <a:ext cx="0" cy="4662805"/>
          </a:xfrm>
          <a:custGeom>
            <a:avLst/>
            <a:gdLst/>
            <a:ahLst/>
            <a:cxnLst/>
            <a:rect l="l" t="t" r="r" b="b"/>
            <a:pathLst>
              <a:path h="4662805">
                <a:moveTo>
                  <a:pt x="0" y="0"/>
                </a:moveTo>
                <a:lnTo>
                  <a:pt x="0" y="46625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82905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 </a:t>
            </a:r>
            <a:r>
              <a:rPr spc="-5" dirty="0"/>
              <a:t>della CPU:</a:t>
            </a:r>
            <a:r>
              <a:rPr spc="-75" dirty="0"/>
              <a:t> </a:t>
            </a:r>
            <a:r>
              <a:rPr dirty="0"/>
              <a:t>valutazione  Delle</a:t>
            </a:r>
            <a:r>
              <a:rPr spc="-35" dirty="0"/>
              <a:t> </a:t>
            </a:r>
            <a:r>
              <a:rPr dirty="0"/>
              <a:t>prestazioni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189" y="1503322"/>
            <a:ext cx="8278495" cy="4664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Approcci:</a:t>
            </a:r>
            <a:endParaRPr sz="16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User-oriented</a:t>
            </a:r>
            <a:endParaRPr sz="16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330"/>
              </a:spcBef>
            </a:pP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Turnaround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tempo </a:t>
            </a:r>
            <a:r>
              <a:rPr sz="1400" spc="-5" dirty="0">
                <a:latin typeface="Arial"/>
                <a:cs typeface="Arial"/>
              </a:rPr>
              <a:t>intercorso </a:t>
            </a:r>
            <a:r>
              <a:rPr sz="1400" dirty="0">
                <a:latin typeface="Arial"/>
                <a:cs typeface="Arial"/>
              </a:rPr>
              <a:t>tra la </a:t>
            </a:r>
            <a:r>
              <a:rPr sz="1400" spc="-5" dirty="0">
                <a:latin typeface="Arial"/>
                <a:cs typeface="Arial"/>
              </a:rPr>
              <a:t>sottomissione </a:t>
            </a:r>
            <a:r>
              <a:rPr sz="1400" dirty="0">
                <a:latin typeface="Arial"/>
                <a:cs typeface="Arial"/>
              </a:rPr>
              <a:t>di un processo e la sua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terminazione.</a:t>
            </a:r>
            <a:endParaRPr sz="1400">
              <a:latin typeface="Arial"/>
              <a:cs typeface="Arial"/>
            </a:endParaRPr>
          </a:p>
          <a:p>
            <a:pPr marL="762635" marR="5080" indent="-287020">
              <a:lnSpc>
                <a:spcPct val="100000"/>
              </a:lnSpc>
              <a:spcBef>
                <a:spcPts val="340"/>
              </a:spcBef>
            </a:pPr>
            <a:r>
              <a:rPr sz="1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Tempo</a:t>
            </a:r>
            <a:r>
              <a:rPr sz="14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risposta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interattivo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è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il tempo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trascorso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5" dirty="0">
                <a:latin typeface="Arial"/>
                <a:cs typeface="Arial"/>
              </a:rPr>
              <a:t> sottomissione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richiesta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  il ritorno del </a:t>
            </a:r>
            <a:r>
              <a:rPr sz="1400" spc="-5" dirty="0">
                <a:latin typeface="Arial"/>
                <a:cs typeface="Arial"/>
              </a:rPr>
              <a:t>primo </a:t>
            </a:r>
            <a:r>
              <a:rPr sz="1400" dirty="0">
                <a:latin typeface="Arial"/>
                <a:cs typeface="Arial"/>
              </a:rPr>
              <a:t>output. Il processo può continuare nel suo ciclo di esecuzione mentre  produce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output.</a:t>
            </a:r>
            <a:endParaRPr sz="14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33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Deadlines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deadline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è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specificata,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</a:t>
            </a:r>
            <a:r>
              <a:rPr sz="1400" spc="-5" dirty="0">
                <a:latin typeface="Arial"/>
                <a:cs typeface="Arial"/>
              </a:rPr>
              <a:t> scheduling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endParaRPr sz="1400">
              <a:latin typeface="Arial"/>
              <a:cs typeface="Arial"/>
            </a:endParaRPr>
          </a:p>
          <a:p>
            <a:pPr marL="7626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completare </a:t>
            </a:r>
            <a:r>
              <a:rPr sz="1400" dirty="0">
                <a:latin typeface="Arial"/>
                <a:cs typeface="Arial"/>
              </a:rPr>
              <a:t>(o </a:t>
            </a:r>
            <a:r>
              <a:rPr sz="1400" spc="-5" dirty="0">
                <a:latin typeface="Arial"/>
                <a:cs typeface="Arial"/>
              </a:rPr>
              <a:t>avviare) </a:t>
            </a:r>
            <a:r>
              <a:rPr sz="1400" dirty="0">
                <a:latin typeface="Arial"/>
                <a:cs typeface="Arial"/>
              </a:rPr>
              <a:t>il processo entro la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deadline</a:t>
            </a:r>
            <a:endParaRPr sz="14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System-oriented</a:t>
            </a:r>
            <a:endParaRPr sz="1600">
              <a:latin typeface="Arial"/>
              <a:cs typeface="Arial"/>
            </a:endParaRPr>
          </a:p>
          <a:p>
            <a:pPr marL="476250" marR="2820670">
              <a:lnSpc>
                <a:spcPts val="2020"/>
              </a:lnSpc>
              <a:spcBef>
                <a:spcPts val="114"/>
              </a:spcBef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Throughput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numero di processi terminati per unità di tempo 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Utilizzo del processore</a:t>
            </a:r>
            <a:r>
              <a:rPr sz="1400" dirty="0">
                <a:latin typeface="Arial"/>
                <a:cs typeface="Arial"/>
              </a:rPr>
              <a:t>: </a:t>
            </a:r>
            <a:r>
              <a:rPr sz="1400" i="1" dirty="0">
                <a:latin typeface="Arial"/>
                <a:cs typeface="Arial"/>
              </a:rPr>
              <a:t>% del tempo in cui la </a:t>
            </a:r>
            <a:r>
              <a:rPr sz="1400" i="1" spc="-5" dirty="0">
                <a:latin typeface="Arial"/>
                <a:cs typeface="Arial"/>
              </a:rPr>
              <a:t>CPU </a:t>
            </a:r>
            <a:r>
              <a:rPr sz="1400" i="1" dirty="0">
                <a:latin typeface="Arial"/>
                <a:cs typeface="Arial"/>
              </a:rPr>
              <a:t>è</a:t>
            </a:r>
            <a:r>
              <a:rPr sz="1400" i="1" spc="-2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impegnata</a:t>
            </a:r>
            <a:endParaRPr sz="1400">
              <a:latin typeface="Arial"/>
              <a:cs typeface="Arial"/>
            </a:endParaRPr>
          </a:p>
          <a:p>
            <a:pPr marL="996315" indent="-62865">
              <a:lnSpc>
                <a:spcPts val="1555"/>
              </a:lnSpc>
              <a:buSzPct val="92857"/>
              <a:buFont typeface="Arial"/>
              <a:buChar char="•"/>
              <a:tabLst>
                <a:tab pos="996950" algn="l"/>
              </a:tabLst>
            </a:pPr>
            <a:r>
              <a:rPr sz="1400" i="1" dirty="0">
                <a:latin typeface="Arial"/>
                <a:cs typeface="Arial"/>
              </a:rPr>
              <a:t>per eseguire </a:t>
            </a:r>
            <a:r>
              <a:rPr sz="1400" i="1" spc="-5" dirty="0">
                <a:latin typeface="Arial"/>
                <a:cs typeface="Arial"/>
              </a:rPr>
              <a:t>programmi </a:t>
            </a:r>
            <a:r>
              <a:rPr sz="1400" i="1" dirty="0">
                <a:latin typeface="Arial"/>
                <a:cs typeface="Arial"/>
              </a:rPr>
              <a:t>degli</a:t>
            </a:r>
            <a:r>
              <a:rPr sz="1400" i="1" spc="-114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utenti</a:t>
            </a:r>
            <a:endParaRPr sz="1400">
              <a:latin typeface="Arial"/>
              <a:cs typeface="Arial"/>
            </a:endParaRPr>
          </a:p>
          <a:p>
            <a:pPr marL="996315" indent="-62865">
              <a:lnSpc>
                <a:spcPct val="100000"/>
              </a:lnSpc>
              <a:buSzPct val="92857"/>
              <a:buFont typeface="Arial"/>
              <a:buChar char="•"/>
              <a:tabLst>
                <a:tab pos="996950" algn="l"/>
              </a:tabLst>
            </a:pPr>
            <a:r>
              <a:rPr sz="1400" i="1" dirty="0">
                <a:latin typeface="Arial"/>
                <a:cs typeface="Arial"/>
              </a:rPr>
              <a:t>per eseguire moduli del sistema</a:t>
            </a:r>
            <a:r>
              <a:rPr sz="1400" i="1" spc="-1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operativo</a:t>
            </a:r>
            <a:endParaRPr sz="14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335"/>
              </a:spcBef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Evitare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</a:t>
            </a:r>
            <a:r>
              <a:rPr sz="14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starvation</a:t>
            </a:r>
            <a:endParaRPr sz="14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33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Utilizzare tutte le risorse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(dispositivi </a:t>
            </a:r>
            <a:r>
              <a:rPr sz="1400" dirty="0">
                <a:latin typeface="Arial"/>
                <a:cs typeface="Arial"/>
              </a:rPr>
              <a:t>di I/O, </a:t>
            </a:r>
            <a:r>
              <a:rPr sz="1400" spc="-5" dirty="0">
                <a:latin typeface="Arial"/>
                <a:cs typeface="Arial"/>
              </a:rPr>
              <a:t>CPU,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ecc.)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b="1" spc="-5" dirty="0">
                <a:latin typeface="Arial"/>
                <a:cs typeface="Arial"/>
              </a:rPr>
              <a:t>Criteri di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ottimizzazione:</a:t>
            </a:r>
            <a:endParaRPr sz="1600">
              <a:latin typeface="Arial"/>
              <a:cs typeface="Arial"/>
            </a:endParaRPr>
          </a:p>
          <a:p>
            <a:pPr marL="355600" marR="5401945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Max utilizzazione della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  Max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throughput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089" y="6141821"/>
            <a:ext cx="195707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Min turnaround time  Min tempo di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risposta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82905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 </a:t>
            </a:r>
            <a:r>
              <a:rPr spc="-5" dirty="0"/>
              <a:t>della CPU:</a:t>
            </a:r>
            <a:r>
              <a:rPr spc="-75" dirty="0"/>
              <a:t> </a:t>
            </a:r>
            <a:r>
              <a:rPr dirty="0"/>
              <a:t>valutazione  Delle</a:t>
            </a:r>
            <a:r>
              <a:rPr spc="-35" dirty="0"/>
              <a:t> </a:t>
            </a:r>
            <a:r>
              <a:rPr dirty="0"/>
              <a:t>prestazioni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644" y="1657604"/>
            <a:ext cx="7773670" cy="4855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Arial"/>
                <a:cs typeface="Arial"/>
              </a:rPr>
              <a:t>Tempo </a:t>
            </a:r>
            <a:r>
              <a:rPr sz="1600" b="1" spc="-5" dirty="0">
                <a:latin typeface="Arial"/>
                <a:cs typeface="Arial"/>
              </a:rPr>
              <a:t>di ricircolo </a:t>
            </a:r>
            <a:r>
              <a:rPr sz="1600" b="1" spc="-15" dirty="0">
                <a:latin typeface="Arial"/>
                <a:cs typeface="Arial"/>
              </a:rPr>
              <a:t>(Turnaround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time)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00" spc="-45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trascorso l’avvio (immissione </a:t>
            </a:r>
            <a:r>
              <a:rPr sz="1600" spc="-10" dirty="0">
                <a:latin typeface="Arial"/>
                <a:cs typeface="Arial"/>
              </a:rPr>
              <a:t>nel </a:t>
            </a:r>
            <a:r>
              <a:rPr sz="1600" spc="-5" dirty="0">
                <a:latin typeface="Arial"/>
                <a:cs typeface="Arial"/>
              </a:rPr>
              <a:t>sistema) e la terminazione di un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ts val="1680"/>
              </a:lnSpc>
            </a:pPr>
            <a:r>
              <a:rPr sz="1400" b="1" i="1" spc="-5" dirty="0">
                <a:latin typeface="Arial"/>
                <a:cs typeface="Arial"/>
              </a:rPr>
              <a:t>T</a:t>
            </a:r>
            <a:r>
              <a:rPr sz="1000" b="1" i="1" spc="-5" dirty="0">
                <a:latin typeface="Arial"/>
                <a:cs typeface="Arial"/>
              </a:rPr>
              <a:t>loading</a:t>
            </a:r>
            <a:r>
              <a:rPr sz="1400" b="1" i="1" spc="-5" dirty="0">
                <a:latin typeface="Arial"/>
                <a:cs typeface="Arial"/>
              </a:rPr>
              <a:t>+T</a:t>
            </a:r>
            <a:r>
              <a:rPr sz="1000" b="1" i="1" spc="-5" dirty="0">
                <a:latin typeface="Arial"/>
                <a:cs typeface="Arial"/>
              </a:rPr>
              <a:t>ready</a:t>
            </a:r>
            <a:r>
              <a:rPr sz="1400" b="1" i="1" spc="-5" dirty="0">
                <a:latin typeface="Arial"/>
                <a:cs typeface="Arial"/>
              </a:rPr>
              <a:t>+T</a:t>
            </a:r>
            <a:r>
              <a:rPr sz="1000" b="1" i="1" spc="-5" dirty="0">
                <a:latin typeface="Arial"/>
                <a:cs typeface="Arial"/>
              </a:rPr>
              <a:t>CPU</a:t>
            </a:r>
            <a:r>
              <a:rPr sz="1400" b="1" i="1" spc="-5" dirty="0">
                <a:latin typeface="Arial"/>
                <a:cs typeface="Arial"/>
              </a:rPr>
              <a:t>+T</a:t>
            </a:r>
            <a:r>
              <a:rPr sz="1000" b="1" i="1" spc="-5" dirty="0">
                <a:latin typeface="Arial"/>
                <a:cs typeface="Arial"/>
              </a:rPr>
              <a:t>I/O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30" dirty="0">
                <a:latin typeface="Arial"/>
                <a:cs typeface="Arial"/>
              </a:rPr>
              <a:t>Tempo </a:t>
            </a:r>
            <a:r>
              <a:rPr sz="1600" b="1" spc="-5" dirty="0">
                <a:latin typeface="Arial"/>
                <a:cs typeface="Arial"/>
              </a:rPr>
              <a:t>di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attesa</a:t>
            </a:r>
            <a:endParaRPr sz="1600">
              <a:latin typeface="Arial"/>
              <a:cs typeface="Arial"/>
            </a:endParaRPr>
          </a:p>
          <a:p>
            <a:pPr marL="190500" marR="14224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misura il tempo che un processo trascorre in attesa delle risorse a causa di conflitti  con altri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processi.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E’ la penalità che si paga per condividere risorse ed è espressa come: tempo</a:t>
            </a:r>
            <a:r>
              <a:rPr sz="1600" spc="-10" dirty="0">
                <a:latin typeface="Arial"/>
                <a:cs typeface="Arial"/>
              </a:rPr>
              <a:t> di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ricircolo - tempo di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esecuzione.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25" dirty="0">
                <a:latin typeface="Arial"/>
                <a:cs typeface="Arial"/>
              </a:rPr>
              <a:t>Valuta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sostanza la sorgente di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inefficienza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30" dirty="0">
                <a:latin typeface="Arial"/>
                <a:cs typeface="Arial"/>
              </a:rPr>
              <a:t>Tempo </a:t>
            </a:r>
            <a:r>
              <a:rPr sz="1600" b="1" spc="-5" dirty="0">
                <a:latin typeface="Arial"/>
                <a:cs typeface="Arial"/>
              </a:rPr>
              <a:t>di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risposta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nei sistemi time-sharing:</a:t>
            </a:r>
            <a:endParaRPr sz="1600">
              <a:latin typeface="Arial"/>
              <a:cs typeface="Arial"/>
            </a:endParaRPr>
          </a:p>
          <a:p>
            <a:pPr marL="12700" marR="1644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misura il tempo che trascorre </a:t>
            </a:r>
            <a:r>
              <a:rPr sz="1600" spc="-10" dirty="0">
                <a:latin typeface="Arial"/>
                <a:cs typeface="Arial"/>
              </a:rPr>
              <a:t>dal </a:t>
            </a:r>
            <a:r>
              <a:rPr sz="1600" spc="-5" dirty="0">
                <a:latin typeface="Arial"/>
                <a:cs typeface="Arial"/>
              </a:rPr>
              <a:t>momento in cui viene </a:t>
            </a:r>
            <a:r>
              <a:rPr sz="1600" spc="-10" dirty="0">
                <a:latin typeface="Arial"/>
                <a:cs typeface="Arial"/>
              </a:rPr>
              <a:t>introdotto </a:t>
            </a:r>
            <a:r>
              <a:rPr sz="1600" spc="-5" dirty="0">
                <a:latin typeface="Arial"/>
                <a:cs typeface="Arial"/>
              </a:rPr>
              <a:t>l’ultimo </a:t>
            </a:r>
            <a:r>
              <a:rPr sz="1600" spc="-10" dirty="0">
                <a:latin typeface="Arial"/>
                <a:cs typeface="Arial"/>
              </a:rPr>
              <a:t>carattere al  </a:t>
            </a:r>
            <a:r>
              <a:rPr sz="1600" spc="-5" dirty="0">
                <a:latin typeface="Arial"/>
                <a:cs typeface="Arial"/>
              </a:rPr>
              <a:t>terminale all’istante in cui viene restituita la prima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risposta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nei sistemi real-time: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misura il tempo che trascorre dal momento in cui </a:t>
            </a:r>
            <a:r>
              <a:rPr sz="1600" dirty="0">
                <a:latin typeface="Arial"/>
                <a:cs typeface="Arial"/>
              </a:rPr>
              <a:t>viene </a:t>
            </a:r>
            <a:r>
              <a:rPr sz="1600" spc="-5" dirty="0">
                <a:latin typeface="Arial"/>
                <a:cs typeface="Arial"/>
              </a:rPr>
              <a:t>segnalato un evento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esterno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all’istante in cui viene eseguita la prima istruzione della relativa routine di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gestione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2750" y="2974975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1028700" y="0"/>
                </a:moveTo>
                <a:lnTo>
                  <a:pt x="970319" y="1025"/>
                </a:lnTo>
                <a:lnTo>
                  <a:pt x="912794" y="4064"/>
                </a:lnTo>
                <a:lnTo>
                  <a:pt x="856210" y="9062"/>
                </a:lnTo>
                <a:lnTo>
                  <a:pt x="800656" y="15965"/>
                </a:lnTo>
                <a:lnTo>
                  <a:pt x="746216" y="24718"/>
                </a:lnTo>
                <a:lnTo>
                  <a:pt x="692980" y="35266"/>
                </a:lnTo>
                <a:lnTo>
                  <a:pt x="641032" y="47555"/>
                </a:lnTo>
                <a:lnTo>
                  <a:pt x="590460" y="61530"/>
                </a:lnTo>
                <a:lnTo>
                  <a:pt x="541351" y="77136"/>
                </a:lnTo>
                <a:lnTo>
                  <a:pt x="493791" y="94319"/>
                </a:lnTo>
                <a:lnTo>
                  <a:pt x="447868" y="113024"/>
                </a:lnTo>
                <a:lnTo>
                  <a:pt x="403668" y="133197"/>
                </a:lnTo>
                <a:lnTo>
                  <a:pt x="361277" y="154782"/>
                </a:lnTo>
                <a:lnTo>
                  <a:pt x="320784" y="177726"/>
                </a:lnTo>
                <a:lnTo>
                  <a:pt x="282273" y="201973"/>
                </a:lnTo>
                <a:lnTo>
                  <a:pt x="245834" y="227469"/>
                </a:lnTo>
                <a:lnTo>
                  <a:pt x="211551" y="254159"/>
                </a:lnTo>
                <a:lnTo>
                  <a:pt x="179512" y="281989"/>
                </a:lnTo>
                <a:lnTo>
                  <a:pt x="149803" y="310903"/>
                </a:lnTo>
                <a:lnTo>
                  <a:pt x="122512" y="340848"/>
                </a:lnTo>
                <a:lnTo>
                  <a:pt x="97725" y="371769"/>
                </a:lnTo>
                <a:lnTo>
                  <a:pt x="75530" y="403611"/>
                </a:lnTo>
                <a:lnTo>
                  <a:pt x="39259" y="469838"/>
                </a:lnTo>
                <a:lnTo>
                  <a:pt x="14393" y="539094"/>
                </a:lnTo>
                <a:lnTo>
                  <a:pt x="1628" y="610941"/>
                </a:lnTo>
                <a:lnTo>
                  <a:pt x="0" y="647700"/>
                </a:lnTo>
                <a:lnTo>
                  <a:pt x="1628" y="684458"/>
                </a:lnTo>
                <a:lnTo>
                  <a:pt x="14393" y="756305"/>
                </a:lnTo>
                <a:lnTo>
                  <a:pt x="39259" y="825561"/>
                </a:lnTo>
                <a:lnTo>
                  <a:pt x="75530" y="891788"/>
                </a:lnTo>
                <a:lnTo>
                  <a:pt x="97725" y="923630"/>
                </a:lnTo>
                <a:lnTo>
                  <a:pt x="122512" y="954551"/>
                </a:lnTo>
                <a:lnTo>
                  <a:pt x="149803" y="984496"/>
                </a:lnTo>
                <a:lnTo>
                  <a:pt x="179512" y="1013410"/>
                </a:lnTo>
                <a:lnTo>
                  <a:pt x="211551" y="1041240"/>
                </a:lnTo>
                <a:lnTo>
                  <a:pt x="245834" y="1067930"/>
                </a:lnTo>
                <a:lnTo>
                  <a:pt x="282273" y="1093426"/>
                </a:lnTo>
                <a:lnTo>
                  <a:pt x="320784" y="1117673"/>
                </a:lnTo>
                <a:lnTo>
                  <a:pt x="361277" y="1140617"/>
                </a:lnTo>
                <a:lnTo>
                  <a:pt x="403668" y="1162202"/>
                </a:lnTo>
                <a:lnTo>
                  <a:pt x="447868" y="1182375"/>
                </a:lnTo>
                <a:lnTo>
                  <a:pt x="493791" y="1201080"/>
                </a:lnTo>
                <a:lnTo>
                  <a:pt x="541351" y="1218263"/>
                </a:lnTo>
                <a:lnTo>
                  <a:pt x="590460" y="1233869"/>
                </a:lnTo>
                <a:lnTo>
                  <a:pt x="641032" y="1247844"/>
                </a:lnTo>
                <a:lnTo>
                  <a:pt x="692980" y="1260133"/>
                </a:lnTo>
                <a:lnTo>
                  <a:pt x="746216" y="1270681"/>
                </a:lnTo>
                <a:lnTo>
                  <a:pt x="800656" y="1279434"/>
                </a:lnTo>
                <a:lnTo>
                  <a:pt x="856210" y="1286337"/>
                </a:lnTo>
                <a:lnTo>
                  <a:pt x="912794" y="1291335"/>
                </a:lnTo>
                <a:lnTo>
                  <a:pt x="970319" y="1294374"/>
                </a:lnTo>
                <a:lnTo>
                  <a:pt x="1028700" y="1295400"/>
                </a:lnTo>
                <a:lnTo>
                  <a:pt x="1087080" y="1294374"/>
                </a:lnTo>
                <a:lnTo>
                  <a:pt x="1144605" y="1291335"/>
                </a:lnTo>
                <a:lnTo>
                  <a:pt x="1201189" y="1286337"/>
                </a:lnTo>
                <a:lnTo>
                  <a:pt x="1256743" y="1279434"/>
                </a:lnTo>
                <a:lnTo>
                  <a:pt x="1311183" y="1270681"/>
                </a:lnTo>
                <a:lnTo>
                  <a:pt x="1364419" y="1260133"/>
                </a:lnTo>
                <a:lnTo>
                  <a:pt x="1416367" y="1247844"/>
                </a:lnTo>
                <a:lnTo>
                  <a:pt x="1466939" y="1233869"/>
                </a:lnTo>
                <a:lnTo>
                  <a:pt x="1516048" y="1218263"/>
                </a:lnTo>
                <a:lnTo>
                  <a:pt x="1563608" y="1201080"/>
                </a:lnTo>
                <a:lnTo>
                  <a:pt x="1609531" y="1182375"/>
                </a:lnTo>
                <a:lnTo>
                  <a:pt x="1653731" y="1162202"/>
                </a:lnTo>
                <a:lnTo>
                  <a:pt x="1696122" y="1140617"/>
                </a:lnTo>
                <a:lnTo>
                  <a:pt x="1736615" y="1117673"/>
                </a:lnTo>
                <a:lnTo>
                  <a:pt x="1775126" y="1093426"/>
                </a:lnTo>
                <a:lnTo>
                  <a:pt x="1811565" y="1067930"/>
                </a:lnTo>
                <a:lnTo>
                  <a:pt x="1845848" y="1041240"/>
                </a:lnTo>
                <a:lnTo>
                  <a:pt x="1877887" y="1013410"/>
                </a:lnTo>
                <a:lnTo>
                  <a:pt x="1907596" y="984496"/>
                </a:lnTo>
                <a:lnTo>
                  <a:pt x="1934887" y="954551"/>
                </a:lnTo>
                <a:lnTo>
                  <a:pt x="1959674" y="923630"/>
                </a:lnTo>
                <a:lnTo>
                  <a:pt x="1981869" y="891788"/>
                </a:lnTo>
                <a:lnTo>
                  <a:pt x="2018140" y="825561"/>
                </a:lnTo>
                <a:lnTo>
                  <a:pt x="2043006" y="756305"/>
                </a:lnTo>
                <a:lnTo>
                  <a:pt x="2055771" y="684458"/>
                </a:lnTo>
                <a:lnTo>
                  <a:pt x="2057400" y="647700"/>
                </a:lnTo>
                <a:lnTo>
                  <a:pt x="2055771" y="610941"/>
                </a:lnTo>
                <a:lnTo>
                  <a:pt x="2043006" y="539094"/>
                </a:lnTo>
                <a:lnTo>
                  <a:pt x="2018140" y="469838"/>
                </a:lnTo>
                <a:lnTo>
                  <a:pt x="1981869" y="403611"/>
                </a:lnTo>
                <a:lnTo>
                  <a:pt x="1959674" y="371769"/>
                </a:lnTo>
                <a:lnTo>
                  <a:pt x="1934887" y="340848"/>
                </a:lnTo>
                <a:lnTo>
                  <a:pt x="1907596" y="310903"/>
                </a:lnTo>
                <a:lnTo>
                  <a:pt x="1877887" y="281989"/>
                </a:lnTo>
                <a:lnTo>
                  <a:pt x="1845848" y="254159"/>
                </a:lnTo>
                <a:lnTo>
                  <a:pt x="1811565" y="227469"/>
                </a:lnTo>
                <a:lnTo>
                  <a:pt x="1775126" y="201973"/>
                </a:lnTo>
                <a:lnTo>
                  <a:pt x="1736615" y="177726"/>
                </a:lnTo>
                <a:lnTo>
                  <a:pt x="1696122" y="154782"/>
                </a:lnTo>
                <a:lnTo>
                  <a:pt x="1653731" y="133197"/>
                </a:lnTo>
                <a:lnTo>
                  <a:pt x="1609531" y="113024"/>
                </a:lnTo>
                <a:lnTo>
                  <a:pt x="1563608" y="94319"/>
                </a:lnTo>
                <a:lnTo>
                  <a:pt x="1516048" y="77136"/>
                </a:lnTo>
                <a:lnTo>
                  <a:pt x="1466939" y="61530"/>
                </a:lnTo>
                <a:lnTo>
                  <a:pt x="1416367" y="47555"/>
                </a:lnTo>
                <a:lnTo>
                  <a:pt x="1364419" y="35266"/>
                </a:lnTo>
                <a:lnTo>
                  <a:pt x="1311183" y="24718"/>
                </a:lnTo>
                <a:lnTo>
                  <a:pt x="1256743" y="15965"/>
                </a:lnTo>
                <a:lnTo>
                  <a:pt x="1201189" y="9062"/>
                </a:lnTo>
                <a:lnTo>
                  <a:pt x="1144605" y="4064"/>
                </a:lnTo>
                <a:lnTo>
                  <a:pt x="1087080" y="1025"/>
                </a:lnTo>
                <a:lnTo>
                  <a:pt x="10287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92750" y="2974975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1028700" y="0"/>
                </a:moveTo>
                <a:lnTo>
                  <a:pt x="970319" y="1025"/>
                </a:lnTo>
                <a:lnTo>
                  <a:pt x="912794" y="4064"/>
                </a:lnTo>
                <a:lnTo>
                  <a:pt x="856210" y="9062"/>
                </a:lnTo>
                <a:lnTo>
                  <a:pt x="800656" y="15965"/>
                </a:lnTo>
                <a:lnTo>
                  <a:pt x="746216" y="24718"/>
                </a:lnTo>
                <a:lnTo>
                  <a:pt x="692980" y="35266"/>
                </a:lnTo>
                <a:lnTo>
                  <a:pt x="641032" y="47555"/>
                </a:lnTo>
                <a:lnTo>
                  <a:pt x="590460" y="61530"/>
                </a:lnTo>
                <a:lnTo>
                  <a:pt x="541351" y="77136"/>
                </a:lnTo>
                <a:lnTo>
                  <a:pt x="493791" y="94319"/>
                </a:lnTo>
                <a:lnTo>
                  <a:pt x="447868" y="113024"/>
                </a:lnTo>
                <a:lnTo>
                  <a:pt x="403668" y="133197"/>
                </a:lnTo>
                <a:lnTo>
                  <a:pt x="361277" y="154782"/>
                </a:lnTo>
                <a:lnTo>
                  <a:pt x="320784" y="177726"/>
                </a:lnTo>
                <a:lnTo>
                  <a:pt x="282273" y="201973"/>
                </a:lnTo>
                <a:lnTo>
                  <a:pt x="245834" y="227469"/>
                </a:lnTo>
                <a:lnTo>
                  <a:pt x="211551" y="254159"/>
                </a:lnTo>
                <a:lnTo>
                  <a:pt x="179512" y="281989"/>
                </a:lnTo>
                <a:lnTo>
                  <a:pt x="149803" y="310903"/>
                </a:lnTo>
                <a:lnTo>
                  <a:pt x="122512" y="340848"/>
                </a:lnTo>
                <a:lnTo>
                  <a:pt x="97725" y="371769"/>
                </a:lnTo>
                <a:lnTo>
                  <a:pt x="75530" y="403611"/>
                </a:lnTo>
                <a:lnTo>
                  <a:pt x="39259" y="469838"/>
                </a:lnTo>
                <a:lnTo>
                  <a:pt x="14393" y="539094"/>
                </a:lnTo>
                <a:lnTo>
                  <a:pt x="1628" y="610941"/>
                </a:lnTo>
                <a:lnTo>
                  <a:pt x="0" y="647700"/>
                </a:lnTo>
                <a:lnTo>
                  <a:pt x="1628" y="684458"/>
                </a:lnTo>
                <a:lnTo>
                  <a:pt x="14393" y="756305"/>
                </a:lnTo>
                <a:lnTo>
                  <a:pt x="39259" y="825561"/>
                </a:lnTo>
                <a:lnTo>
                  <a:pt x="75530" y="891788"/>
                </a:lnTo>
                <a:lnTo>
                  <a:pt x="97725" y="923630"/>
                </a:lnTo>
                <a:lnTo>
                  <a:pt x="122512" y="954551"/>
                </a:lnTo>
                <a:lnTo>
                  <a:pt x="149803" y="984496"/>
                </a:lnTo>
                <a:lnTo>
                  <a:pt x="179512" y="1013410"/>
                </a:lnTo>
                <a:lnTo>
                  <a:pt x="211551" y="1041240"/>
                </a:lnTo>
                <a:lnTo>
                  <a:pt x="245834" y="1067930"/>
                </a:lnTo>
                <a:lnTo>
                  <a:pt x="282273" y="1093426"/>
                </a:lnTo>
                <a:lnTo>
                  <a:pt x="320784" y="1117673"/>
                </a:lnTo>
                <a:lnTo>
                  <a:pt x="361277" y="1140617"/>
                </a:lnTo>
                <a:lnTo>
                  <a:pt x="403668" y="1162202"/>
                </a:lnTo>
                <a:lnTo>
                  <a:pt x="447868" y="1182375"/>
                </a:lnTo>
                <a:lnTo>
                  <a:pt x="493791" y="1201080"/>
                </a:lnTo>
                <a:lnTo>
                  <a:pt x="541351" y="1218263"/>
                </a:lnTo>
                <a:lnTo>
                  <a:pt x="590460" y="1233869"/>
                </a:lnTo>
                <a:lnTo>
                  <a:pt x="641032" y="1247844"/>
                </a:lnTo>
                <a:lnTo>
                  <a:pt x="692980" y="1260133"/>
                </a:lnTo>
                <a:lnTo>
                  <a:pt x="746216" y="1270681"/>
                </a:lnTo>
                <a:lnTo>
                  <a:pt x="800656" y="1279434"/>
                </a:lnTo>
                <a:lnTo>
                  <a:pt x="856210" y="1286337"/>
                </a:lnTo>
                <a:lnTo>
                  <a:pt x="912794" y="1291335"/>
                </a:lnTo>
                <a:lnTo>
                  <a:pt x="970319" y="1294374"/>
                </a:lnTo>
                <a:lnTo>
                  <a:pt x="1028700" y="1295400"/>
                </a:lnTo>
                <a:lnTo>
                  <a:pt x="1087080" y="1294374"/>
                </a:lnTo>
                <a:lnTo>
                  <a:pt x="1144605" y="1291335"/>
                </a:lnTo>
                <a:lnTo>
                  <a:pt x="1201189" y="1286337"/>
                </a:lnTo>
                <a:lnTo>
                  <a:pt x="1256743" y="1279434"/>
                </a:lnTo>
                <a:lnTo>
                  <a:pt x="1311183" y="1270681"/>
                </a:lnTo>
                <a:lnTo>
                  <a:pt x="1364419" y="1260133"/>
                </a:lnTo>
                <a:lnTo>
                  <a:pt x="1416367" y="1247844"/>
                </a:lnTo>
                <a:lnTo>
                  <a:pt x="1466939" y="1233869"/>
                </a:lnTo>
                <a:lnTo>
                  <a:pt x="1516048" y="1218263"/>
                </a:lnTo>
                <a:lnTo>
                  <a:pt x="1563608" y="1201080"/>
                </a:lnTo>
                <a:lnTo>
                  <a:pt x="1609531" y="1182375"/>
                </a:lnTo>
                <a:lnTo>
                  <a:pt x="1653731" y="1162202"/>
                </a:lnTo>
                <a:lnTo>
                  <a:pt x="1696122" y="1140617"/>
                </a:lnTo>
                <a:lnTo>
                  <a:pt x="1736615" y="1117673"/>
                </a:lnTo>
                <a:lnTo>
                  <a:pt x="1775126" y="1093426"/>
                </a:lnTo>
                <a:lnTo>
                  <a:pt x="1811565" y="1067930"/>
                </a:lnTo>
                <a:lnTo>
                  <a:pt x="1845848" y="1041240"/>
                </a:lnTo>
                <a:lnTo>
                  <a:pt x="1877887" y="1013410"/>
                </a:lnTo>
                <a:lnTo>
                  <a:pt x="1907596" y="984496"/>
                </a:lnTo>
                <a:lnTo>
                  <a:pt x="1934887" y="954551"/>
                </a:lnTo>
                <a:lnTo>
                  <a:pt x="1959674" y="923630"/>
                </a:lnTo>
                <a:lnTo>
                  <a:pt x="1981869" y="891788"/>
                </a:lnTo>
                <a:lnTo>
                  <a:pt x="2018140" y="825561"/>
                </a:lnTo>
                <a:lnTo>
                  <a:pt x="2043006" y="756305"/>
                </a:lnTo>
                <a:lnTo>
                  <a:pt x="2055771" y="684458"/>
                </a:lnTo>
                <a:lnTo>
                  <a:pt x="2057400" y="647700"/>
                </a:lnTo>
                <a:lnTo>
                  <a:pt x="2055771" y="610941"/>
                </a:lnTo>
                <a:lnTo>
                  <a:pt x="2043006" y="539094"/>
                </a:lnTo>
                <a:lnTo>
                  <a:pt x="2018140" y="469838"/>
                </a:lnTo>
                <a:lnTo>
                  <a:pt x="1981869" y="403611"/>
                </a:lnTo>
                <a:lnTo>
                  <a:pt x="1959674" y="371769"/>
                </a:lnTo>
                <a:lnTo>
                  <a:pt x="1934887" y="340848"/>
                </a:lnTo>
                <a:lnTo>
                  <a:pt x="1907596" y="310903"/>
                </a:lnTo>
                <a:lnTo>
                  <a:pt x="1877887" y="281989"/>
                </a:lnTo>
                <a:lnTo>
                  <a:pt x="1845848" y="254159"/>
                </a:lnTo>
                <a:lnTo>
                  <a:pt x="1811565" y="227469"/>
                </a:lnTo>
                <a:lnTo>
                  <a:pt x="1775126" y="201973"/>
                </a:lnTo>
                <a:lnTo>
                  <a:pt x="1736615" y="177726"/>
                </a:lnTo>
                <a:lnTo>
                  <a:pt x="1696122" y="154782"/>
                </a:lnTo>
                <a:lnTo>
                  <a:pt x="1653731" y="133197"/>
                </a:lnTo>
                <a:lnTo>
                  <a:pt x="1609531" y="113024"/>
                </a:lnTo>
                <a:lnTo>
                  <a:pt x="1563608" y="94319"/>
                </a:lnTo>
                <a:lnTo>
                  <a:pt x="1516048" y="77136"/>
                </a:lnTo>
                <a:lnTo>
                  <a:pt x="1466939" y="61530"/>
                </a:lnTo>
                <a:lnTo>
                  <a:pt x="1416367" y="47555"/>
                </a:lnTo>
                <a:lnTo>
                  <a:pt x="1364419" y="35266"/>
                </a:lnTo>
                <a:lnTo>
                  <a:pt x="1311183" y="24718"/>
                </a:lnTo>
                <a:lnTo>
                  <a:pt x="1256743" y="15965"/>
                </a:lnTo>
                <a:lnTo>
                  <a:pt x="1201189" y="9062"/>
                </a:lnTo>
                <a:lnTo>
                  <a:pt x="1144605" y="4064"/>
                </a:lnTo>
                <a:lnTo>
                  <a:pt x="1087080" y="1025"/>
                </a:lnTo>
                <a:lnTo>
                  <a:pt x="10287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2629" y="3020336"/>
            <a:ext cx="1350010" cy="105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5445">
              <a:lnSpc>
                <a:spcPct val="1201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Not  Runn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9338" y="3380613"/>
            <a:ext cx="1350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Running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4776" y="4081398"/>
            <a:ext cx="2384425" cy="567055"/>
          </a:xfrm>
          <a:custGeom>
            <a:avLst/>
            <a:gdLst/>
            <a:ahLst/>
            <a:cxnLst/>
            <a:rect l="l" t="t" r="r" b="b"/>
            <a:pathLst>
              <a:path w="2384425" h="567054">
                <a:moveTo>
                  <a:pt x="42622" y="74112"/>
                </a:moveTo>
                <a:lnTo>
                  <a:pt x="33251" y="75828"/>
                </a:lnTo>
                <a:lnTo>
                  <a:pt x="34162" y="79882"/>
                </a:lnTo>
                <a:lnTo>
                  <a:pt x="34162" y="80137"/>
                </a:lnTo>
                <a:lnTo>
                  <a:pt x="34416" y="80644"/>
                </a:lnTo>
                <a:lnTo>
                  <a:pt x="39750" y="93725"/>
                </a:lnTo>
                <a:lnTo>
                  <a:pt x="45974" y="106806"/>
                </a:lnTo>
                <a:lnTo>
                  <a:pt x="68961" y="146050"/>
                </a:lnTo>
                <a:lnTo>
                  <a:pt x="98425" y="184531"/>
                </a:lnTo>
                <a:lnTo>
                  <a:pt x="133985" y="221995"/>
                </a:lnTo>
                <a:lnTo>
                  <a:pt x="175260" y="258571"/>
                </a:lnTo>
                <a:lnTo>
                  <a:pt x="205739" y="282194"/>
                </a:lnTo>
                <a:lnTo>
                  <a:pt x="238506" y="305181"/>
                </a:lnTo>
                <a:lnTo>
                  <a:pt x="273303" y="327659"/>
                </a:lnTo>
                <a:lnTo>
                  <a:pt x="310261" y="349376"/>
                </a:lnTo>
                <a:lnTo>
                  <a:pt x="348996" y="370331"/>
                </a:lnTo>
                <a:lnTo>
                  <a:pt x="389763" y="390651"/>
                </a:lnTo>
                <a:lnTo>
                  <a:pt x="432053" y="410082"/>
                </a:lnTo>
                <a:lnTo>
                  <a:pt x="476123" y="428498"/>
                </a:lnTo>
                <a:lnTo>
                  <a:pt x="521588" y="446024"/>
                </a:lnTo>
                <a:lnTo>
                  <a:pt x="568451" y="462661"/>
                </a:lnTo>
                <a:lnTo>
                  <a:pt x="616712" y="478281"/>
                </a:lnTo>
                <a:lnTo>
                  <a:pt x="666114" y="492759"/>
                </a:lnTo>
                <a:lnTo>
                  <a:pt x="716661" y="506094"/>
                </a:lnTo>
                <a:lnTo>
                  <a:pt x="768096" y="518287"/>
                </a:lnTo>
                <a:lnTo>
                  <a:pt x="820293" y="529208"/>
                </a:lnTo>
                <a:lnTo>
                  <a:pt x="873378" y="538861"/>
                </a:lnTo>
                <a:lnTo>
                  <a:pt x="927100" y="546988"/>
                </a:lnTo>
                <a:lnTo>
                  <a:pt x="981201" y="553974"/>
                </a:lnTo>
                <a:lnTo>
                  <a:pt x="1035938" y="559434"/>
                </a:lnTo>
                <a:lnTo>
                  <a:pt x="1090929" y="563371"/>
                </a:lnTo>
                <a:lnTo>
                  <a:pt x="1146175" y="565784"/>
                </a:lnTo>
                <a:lnTo>
                  <a:pt x="1201420" y="566546"/>
                </a:lnTo>
                <a:lnTo>
                  <a:pt x="1256919" y="565784"/>
                </a:lnTo>
                <a:lnTo>
                  <a:pt x="1312164" y="563499"/>
                </a:lnTo>
                <a:lnTo>
                  <a:pt x="1367154" y="559562"/>
                </a:lnTo>
                <a:lnTo>
                  <a:pt x="1392614" y="557021"/>
                </a:lnTo>
                <a:lnTo>
                  <a:pt x="1201547" y="557021"/>
                </a:lnTo>
                <a:lnTo>
                  <a:pt x="1146556" y="556259"/>
                </a:lnTo>
                <a:lnTo>
                  <a:pt x="1091691" y="553846"/>
                </a:lnTo>
                <a:lnTo>
                  <a:pt x="1036954" y="549909"/>
                </a:lnTo>
                <a:lnTo>
                  <a:pt x="982472" y="544576"/>
                </a:lnTo>
                <a:lnTo>
                  <a:pt x="928497" y="537590"/>
                </a:lnTo>
                <a:lnTo>
                  <a:pt x="875029" y="529463"/>
                </a:lnTo>
                <a:lnTo>
                  <a:pt x="822198" y="519811"/>
                </a:lnTo>
                <a:lnTo>
                  <a:pt x="770254" y="509015"/>
                </a:lnTo>
                <a:lnTo>
                  <a:pt x="719074" y="496824"/>
                </a:lnTo>
                <a:lnTo>
                  <a:pt x="668782" y="483615"/>
                </a:lnTo>
                <a:lnTo>
                  <a:pt x="619633" y="469264"/>
                </a:lnTo>
                <a:lnTo>
                  <a:pt x="571753" y="453770"/>
                </a:lnTo>
                <a:lnTo>
                  <a:pt x="525018" y="437261"/>
                </a:lnTo>
                <a:lnTo>
                  <a:pt x="479806" y="419734"/>
                </a:lnTo>
                <a:lnTo>
                  <a:pt x="436118" y="401446"/>
                </a:lnTo>
                <a:lnTo>
                  <a:pt x="393953" y="382143"/>
                </a:lnTo>
                <a:lnTo>
                  <a:pt x="353568" y="362076"/>
                </a:lnTo>
                <a:lnTo>
                  <a:pt x="315087" y="341121"/>
                </a:lnTo>
                <a:lnTo>
                  <a:pt x="278511" y="319658"/>
                </a:lnTo>
                <a:lnTo>
                  <a:pt x="243966" y="297433"/>
                </a:lnTo>
                <a:lnTo>
                  <a:pt x="211454" y="274574"/>
                </a:lnTo>
                <a:lnTo>
                  <a:pt x="181356" y="251206"/>
                </a:lnTo>
                <a:lnTo>
                  <a:pt x="140715" y="215264"/>
                </a:lnTo>
                <a:lnTo>
                  <a:pt x="105790" y="178434"/>
                </a:lnTo>
                <a:lnTo>
                  <a:pt x="76962" y="140969"/>
                </a:lnTo>
                <a:lnTo>
                  <a:pt x="54483" y="102869"/>
                </a:lnTo>
                <a:lnTo>
                  <a:pt x="43493" y="77850"/>
                </a:lnTo>
                <a:lnTo>
                  <a:pt x="43331" y="77544"/>
                </a:lnTo>
                <a:lnTo>
                  <a:pt x="43268" y="77088"/>
                </a:lnTo>
                <a:lnTo>
                  <a:pt x="42622" y="74112"/>
                </a:lnTo>
                <a:close/>
              </a:path>
              <a:path w="2384425" h="567054">
                <a:moveTo>
                  <a:pt x="2374900" y="1524"/>
                </a:moveTo>
                <a:lnTo>
                  <a:pt x="2371216" y="40005"/>
                </a:lnTo>
                <a:lnTo>
                  <a:pt x="2360168" y="78486"/>
                </a:lnTo>
                <a:lnTo>
                  <a:pt x="2342261" y="116586"/>
                </a:lnTo>
                <a:lnTo>
                  <a:pt x="2317623" y="154558"/>
                </a:lnTo>
                <a:lnTo>
                  <a:pt x="2286635" y="191769"/>
                </a:lnTo>
                <a:lnTo>
                  <a:pt x="2249804" y="228219"/>
                </a:lnTo>
                <a:lnTo>
                  <a:pt x="2207387" y="263778"/>
                </a:lnTo>
                <a:lnTo>
                  <a:pt x="2159635" y="297942"/>
                </a:lnTo>
                <a:lnTo>
                  <a:pt x="2125091" y="320167"/>
                </a:lnTo>
                <a:lnTo>
                  <a:pt x="2088514" y="341756"/>
                </a:lnTo>
                <a:lnTo>
                  <a:pt x="2050034" y="362457"/>
                </a:lnTo>
                <a:lnTo>
                  <a:pt x="2009521" y="382524"/>
                </a:lnTo>
                <a:lnTo>
                  <a:pt x="1967357" y="401700"/>
                </a:lnTo>
                <a:lnTo>
                  <a:pt x="1923669" y="420115"/>
                </a:lnTo>
                <a:lnTo>
                  <a:pt x="1878457" y="437514"/>
                </a:lnTo>
                <a:lnTo>
                  <a:pt x="1831721" y="454025"/>
                </a:lnTo>
                <a:lnTo>
                  <a:pt x="1783714" y="469392"/>
                </a:lnTo>
                <a:lnTo>
                  <a:pt x="1734693" y="483743"/>
                </a:lnTo>
                <a:lnTo>
                  <a:pt x="1684527" y="497077"/>
                </a:lnTo>
                <a:lnTo>
                  <a:pt x="1633220" y="509143"/>
                </a:lnTo>
                <a:lnTo>
                  <a:pt x="1581150" y="520064"/>
                </a:lnTo>
                <a:lnTo>
                  <a:pt x="1528318" y="529463"/>
                </a:lnTo>
                <a:lnTo>
                  <a:pt x="1474977" y="537844"/>
                </a:lnTo>
                <a:lnTo>
                  <a:pt x="1421002" y="544576"/>
                </a:lnTo>
                <a:lnTo>
                  <a:pt x="1366520" y="550037"/>
                </a:lnTo>
                <a:lnTo>
                  <a:pt x="1311783" y="553974"/>
                </a:lnTo>
                <a:lnTo>
                  <a:pt x="1256791" y="556259"/>
                </a:lnTo>
                <a:lnTo>
                  <a:pt x="1201547" y="557021"/>
                </a:lnTo>
                <a:lnTo>
                  <a:pt x="1392614" y="557021"/>
                </a:lnTo>
                <a:lnTo>
                  <a:pt x="1476121" y="547243"/>
                </a:lnTo>
                <a:lnTo>
                  <a:pt x="1529841" y="538988"/>
                </a:lnTo>
                <a:lnTo>
                  <a:pt x="1582927" y="529336"/>
                </a:lnTo>
                <a:lnTo>
                  <a:pt x="1635252" y="518540"/>
                </a:lnTo>
                <a:lnTo>
                  <a:pt x="1686687" y="506349"/>
                </a:lnTo>
                <a:lnTo>
                  <a:pt x="1737106" y="493013"/>
                </a:lnTo>
                <a:lnTo>
                  <a:pt x="1786509" y="478536"/>
                </a:lnTo>
                <a:lnTo>
                  <a:pt x="1834641" y="463042"/>
                </a:lnTo>
                <a:lnTo>
                  <a:pt x="1881504" y="446531"/>
                </a:lnTo>
                <a:lnTo>
                  <a:pt x="1927098" y="428878"/>
                </a:lnTo>
                <a:lnTo>
                  <a:pt x="1971039" y="410463"/>
                </a:lnTo>
                <a:lnTo>
                  <a:pt x="2013458" y="391159"/>
                </a:lnTo>
                <a:lnTo>
                  <a:pt x="2054225" y="371094"/>
                </a:lnTo>
                <a:lnTo>
                  <a:pt x="2093087" y="350138"/>
                </a:lnTo>
                <a:lnTo>
                  <a:pt x="2129916" y="328421"/>
                </a:lnTo>
                <a:lnTo>
                  <a:pt x="2164841" y="306069"/>
                </a:lnTo>
                <a:lnTo>
                  <a:pt x="2197481" y="283082"/>
                </a:lnTo>
                <a:lnTo>
                  <a:pt x="2228088" y="259461"/>
                </a:lnTo>
                <a:lnTo>
                  <a:pt x="2269236" y="223138"/>
                </a:lnTo>
                <a:lnTo>
                  <a:pt x="2304796" y="185674"/>
                </a:lnTo>
                <a:lnTo>
                  <a:pt x="2334260" y="147446"/>
                </a:lnTo>
                <a:lnTo>
                  <a:pt x="2357374" y="108457"/>
                </a:lnTo>
                <a:lnTo>
                  <a:pt x="2373629" y="68706"/>
                </a:lnTo>
                <a:lnTo>
                  <a:pt x="2382647" y="28575"/>
                </a:lnTo>
                <a:lnTo>
                  <a:pt x="2384425" y="1905"/>
                </a:lnTo>
                <a:lnTo>
                  <a:pt x="2374900" y="1524"/>
                </a:lnTo>
                <a:close/>
              </a:path>
              <a:path w="2384425" h="567054">
                <a:moveTo>
                  <a:pt x="23749" y="0"/>
                </a:moveTo>
                <a:lnTo>
                  <a:pt x="0" y="81914"/>
                </a:lnTo>
                <a:lnTo>
                  <a:pt x="33251" y="75828"/>
                </a:lnTo>
                <a:lnTo>
                  <a:pt x="30479" y="63500"/>
                </a:lnTo>
                <a:lnTo>
                  <a:pt x="39877" y="61468"/>
                </a:lnTo>
                <a:lnTo>
                  <a:pt x="69878" y="61468"/>
                </a:lnTo>
                <a:lnTo>
                  <a:pt x="23749" y="0"/>
                </a:lnTo>
                <a:close/>
              </a:path>
              <a:path w="2384425" h="567054">
                <a:moveTo>
                  <a:pt x="43179" y="77088"/>
                </a:moveTo>
                <a:lnTo>
                  <a:pt x="43434" y="77850"/>
                </a:lnTo>
                <a:lnTo>
                  <a:pt x="43367" y="77544"/>
                </a:lnTo>
                <a:lnTo>
                  <a:pt x="43179" y="77088"/>
                </a:lnTo>
                <a:close/>
              </a:path>
              <a:path w="2384425" h="567054">
                <a:moveTo>
                  <a:pt x="43367" y="77544"/>
                </a:moveTo>
                <a:lnTo>
                  <a:pt x="43434" y="77850"/>
                </a:lnTo>
                <a:lnTo>
                  <a:pt x="43367" y="77544"/>
                </a:lnTo>
                <a:close/>
              </a:path>
              <a:path w="2384425" h="567054">
                <a:moveTo>
                  <a:pt x="43268" y="77088"/>
                </a:moveTo>
                <a:lnTo>
                  <a:pt x="43367" y="77544"/>
                </a:lnTo>
                <a:lnTo>
                  <a:pt x="43268" y="77088"/>
                </a:lnTo>
                <a:close/>
              </a:path>
              <a:path w="2384425" h="567054">
                <a:moveTo>
                  <a:pt x="39877" y="61468"/>
                </a:moveTo>
                <a:lnTo>
                  <a:pt x="30479" y="63500"/>
                </a:lnTo>
                <a:lnTo>
                  <a:pt x="33251" y="75828"/>
                </a:lnTo>
                <a:lnTo>
                  <a:pt x="42622" y="74112"/>
                </a:lnTo>
                <a:lnTo>
                  <a:pt x="39877" y="61468"/>
                </a:lnTo>
                <a:close/>
              </a:path>
              <a:path w="2384425" h="567054">
                <a:moveTo>
                  <a:pt x="69878" y="61468"/>
                </a:moveTo>
                <a:lnTo>
                  <a:pt x="39877" y="61468"/>
                </a:lnTo>
                <a:lnTo>
                  <a:pt x="42622" y="74112"/>
                </a:lnTo>
                <a:lnTo>
                  <a:pt x="74929" y="68199"/>
                </a:lnTo>
                <a:lnTo>
                  <a:pt x="69878" y="61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0651" y="2466467"/>
            <a:ext cx="2388235" cy="662940"/>
          </a:xfrm>
          <a:custGeom>
            <a:avLst/>
            <a:gdLst/>
            <a:ahLst/>
            <a:cxnLst/>
            <a:rect l="l" t="t" r="r" b="b"/>
            <a:pathLst>
              <a:path w="2388235" h="662939">
                <a:moveTo>
                  <a:pt x="2345529" y="587638"/>
                </a:moveTo>
                <a:lnTo>
                  <a:pt x="2312543" y="592074"/>
                </a:lnTo>
                <a:lnTo>
                  <a:pt x="2360549" y="662432"/>
                </a:lnTo>
                <a:lnTo>
                  <a:pt x="2381848" y="600202"/>
                </a:lnTo>
                <a:lnTo>
                  <a:pt x="2347341" y="600202"/>
                </a:lnTo>
                <a:lnTo>
                  <a:pt x="2345529" y="587638"/>
                </a:lnTo>
                <a:close/>
              </a:path>
              <a:path w="2388235" h="662939">
                <a:moveTo>
                  <a:pt x="1182115" y="0"/>
                </a:moveTo>
                <a:lnTo>
                  <a:pt x="1126871" y="1016"/>
                </a:lnTo>
                <a:lnTo>
                  <a:pt x="1071626" y="3810"/>
                </a:lnTo>
                <a:lnTo>
                  <a:pt x="1016635" y="8509"/>
                </a:lnTo>
                <a:lnTo>
                  <a:pt x="962025" y="14986"/>
                </a:lnTo>
                <a:lnTo>
                  <a:pt x="907669" y="22987"/>
                </a:lnTo>
                <a:lnTo>
                  <a:pt x="854075" y="32766"/>
                </a:lnTo>
                <a:lnTo>
                  <a:pt x="800988" y="43942"/>
                </a:lnTo>
                <a:lnTo>
                  <a:pt x="748664" y="56769"/>
                </a:lnTo>
                <a:lnTo>
                  <a:pt x="697229" y="70866"/>
                </a:lnTo>
                <a:lnTo>
                  <a:pt x="646811" y="86613"/>
                </a:lnTo>
                <a:lnTo>
                  <a:pt x="597408" y="103505"/>
                </a:lnTo>
                <a:lnTo>
                  <a:pt x="549148" y="121666"/>
                </a:lnTo>
                <a:lnTo>
                  <a:pt x="502285" y="141097"/>
                </a:lnTo>
                <a:lnTo>
                  <a:pt x="456819" y="161544"/>
                </a:lnTo>
                <a:lnTo>
                  <a:pt x="412750" y="183261"/>
                </a:lnTo>
                <a:lnTo>
                  <a:pt x="370332" y="205994"/>
                </a:lnTo>
                <a:lnTo>
                  <a:pt x="329691" y="229616"/>
                </a:lnTo>
                <a:lnTo>
                  <a:pt x="290829" y="254000"/>
                </a:lnTo>
                <a:lnTo>
                  <a:pt x="254000" y="279527"/>
                </a:lnTo>
                <a:lnTo>
                  <a:pt x="219075" y="305688"/>
                </a:lnTo>
                <a:lnTo>
                  <a:pt x="186436" y="332486"/>
                </a:lnTo>
                <a:lnTo>
                  <a:pt x="155956" y="360045"/>
                </a:lnTo>
                <a:lnTo>
                  <a:pt x="127888" y="388366"/>
                </a:lnTo>
                <a:lnTo>
                  <a:pt x="102362" y="417195"/>
                </a:lnTo>
                <a:lnTo>
                  <a:pt x="68707" y="461263"/>
                </a:lnTo>
                <a:lnTo>
                  <a:pt x="41275" y="506349"/>
                </a:lnTo>
                <a:lnTo>
                  <a:pt x="20574" y="552196"/>
                </a:lnTo>
                <a:lnTo>
                  <a:pt x="6808" y="598932"/>
                </a:lnTo>
                <a:lnTo>
                  <a:pt x="499" y="645795"/>
                </a:lnTo>
                <a:lnTo>
                  <a:pt x="0" y="660781"/>
                </a:lnTo>
                <a:lnTo>
                  <a:pt x="9525" y="661162"/>
                </a:lnTo>
                <a:lnTo>
                  <a:pt x="9906" y="645795"/>
                </a:lnTo>
                <a:lnTo>
                  <a:pt x="11175" y="630555"/>
                </a:lnTo>
                <a:lnTo>
                  <a:pt x="19812" y="585470"/>
                </a:lnTo>
                <a:lnTo>
                  <a:pt x="35687" y="540385"/>
                </a:lnTo>
                <a:lnTo>
                  <a:pt x="58165" y="495808"/>
                </a:lnTo>
                <a:lnTo>
                  <a:pt x="86995" y="451993"/>
                </a:lnTo>
                <a:lnTo>
                  <a:pt x="121920" y="408940"/>
                </a:lnTo>
                <a:lnTo>
                  <a:pt x="148462" y="380873"/>
                </a:lnTo>
                <a:lnTo>
                  <a:pt x="177419" y="353187"/>
                </a:lnTo>
                <a:lnTo>
                  <a:pt x="225171" y="312928"/>
                </a:lnTo>
                <a:lnTo>
                  <a:pt x="259714" y="287147"/>
                </a:lnTo>
                <a:lnTo>
                  <a:pt x="296290" y="261874"/>
                </a:lnTo>
                <a:lnTo>
                  <a:pt x="334772" y="237617"/>
                </a:lnTo>
                <a:lnTo>
                  <a:pt x="375158" y="214122"/>
                </a:lnTo>
                <a:lnTo>
                  <a:pt x="417195" y="191643"/>
                </a:lnTo>
                <a:lnTo>
                  <a:pt x="461010" y="170180"/>
                </a:lnTo>
                <a:lnTo>
                  <a:pt x="506222" y="149733"/>
                </a:lnTo>
                <a:lnTo>
                  <a:pt x="552831" y="130429"/>
                </a:lnTo>
                <a:lnTo>
                  <a:pt x="600710" y="112395"/>
                </a:lnTo>
                <a:lnTo>
                  <a:pt x="649859" y="95631"/>
                </a:lnTo>
                <a:lnTo>
                  <a:pt x="700024" y="80010"/>
                </a:lnTo>
                <a:lnTo>
                  <a:pt x="751204" y="65912"/>
                </a:lnTo>
                <a:lnTo>
                  <a:pt x="803148" y="53212"/>
                </a:lnTo>
                <a:lnTo>
                  <a:pt x="855979" y="42037"/>
                </a:lnTo>
                <a:lnTo>
                  <a:pt x="909447" y="32385"/>
                </a:lnTo>
                <a:lnTo>
                  <a:pt x="963295" y="24384"/>
                </a:lnTo>
                <a:lnTo>
                  <a:pt x="1017651" y="18034"/>
                </a:lnTo>
                <a:lnTo>
                  <a:pt x="1072388" y="13335"/>
                </a:lnTo>
                <a:lnTo>
                  <a:pt x="1127252" y="10541"/>
                </a:lnTo>
                <a:lnTo>
                  <a:pt x="1182243" y="9525"/>
                </a:lnTo>
                <a:lnTo>
                  <a:pt x="1354800" y="9525"/>
                </a:lnTo>
                <a:lnTo>
                  <a:pt x="1348232" y="8762"/>
                </a:lnTo>
                <a:lnTo>
                  <a:pt x="1293240" y="4191"/>
                </a:lnTo>
                <a:lnTo>
                  <a:pt x="1237996" y="1270"/>
                </a:lnTo>
                <a:lnTo>
                  <a:pt x="1182115" y="0"/>
                </a:lnTo>
                <a:close/>
              </a:path>
              <a:path w="2388235" h="662939">
                <a:moveTo>
                  <a:pt x="2354883" y="586381"/>
                </a:moveTo>
                <a:lnTo>
                  <a:pt x="2345529" y="587638"/>
                </a:lnTo>
                <a:lnTo>
                  <a:pt x="2347341" y="600202"/>
                </a:lnTo>
                <a:lnTo>
                  <a:pt x="2356739" y="598932"/>
                </a:lnTo>
                <a:lnTo>
                  <a:pt x="2354883" y="586381"/>
                </a:lnTo>
                <a:close/>
              </a:path>
              <a:path w="2388235" h="662939">
                <a:moveTo>
                  <a:pt x="2388108" y="581913"/>
                </a:moveTo>
                <a:lnTo>
                  <a:pt x="2354883" y="586381"/>
                </a:lnTo>
                <a:lnTo>
                  <a:pt x="2356739" y="598932"/>
                </a:lnTo>
                <a:lnTo>
                  <a:pt x="2347341" y="600202"/>
                </a:lnTo>
                <a:lnTo>
                  <a:pt x="2381848" y="600202"/>
                </a:lnTo>
                <a:lnTo>
                  <a:pt x="2388108" y="581913"/>
                </a:lnTo>
                <a:close/>
              </a:path>
              <a:path w="2388235" h="662939">
                <a:moveTo>
                  <a:pt x="1354800" y="9525"/>
                </a:moveTo>
                <a:lnTo>
                  <a:pt x="1182243" y="9525"/>
                </a:lnTo>
                <a:lnTo>
                  <a:pt x="1237741" y="10795"/>
                </a:lnTo>
                <a:lnTo>
                  <a:pt x="1292733" y="13588"/>
                </a:lnTo>
                <a:lnTo>
                  <a:pt x="1347470" y="18161"/>
                </a:lnTo>
                <a:lnTo>
                  <a:pt x="1401826" y="24511"/>
                </a:lnTo>
                <a:lnTo>
                  <a:pt x="1455801" y="32638"/>
                </a:lnTo>
                <a:lnTo>
                  <a:pt x="1509268" y="42291"/>
                </a:lnTo>
                <a:lnTo>
                  <a:pt x="1561973" y="53467"/>
                </a:lnTo>
                <a:lnTo>
                  <a:pt x="1614043" y="66167"/>
                </a:lnTo>
                <a:lnTo>
                  <a:pt x="1665224" y="80391"/>
                </a:lnTo>
                <a:lnTo>
                  <a:pt x="1715389" y="95885"/>
                </a:lnTo>
                <a:lnTo>
                  <a:pt x="1764538" y="112775"/>
                </a:lnTo>
                <a:lnTo>
                  <a:pt x="1812544" y="130937"/>
                </a:lnTo>
                <a:lnTo>
                  <a:pt x="1859152" y="150113"/>
                </a:lnTo>
                <a:lnTo>
                  <a:pt x="1904364" y="170687"/>
                </a:lnTo>
                <a:lnTo>
                  <a:pt x="1948052" y="192150"/>
                </a:lnTo>
                <a:lnTo>
                  <a:pt x="1990216" y="214757"/>
                </a:lnTo>
                <a:lnTo>
                  <a:pt x="2030602" y="238125"/>
                </a:lnTo>
                <a:lnTo>
                  <a:pt x="2069084" y="262509"/>
                </a:lnTo>
                <a:lnTo>
                  <a:pt x="2105660" y="287782"/>
                </a:lnTo>
                <a:lnTo>
                  <a:pt x="2140331" y="313817"/>
                </a:lnTo>
                <a:lnTo>
                  <a:pt x="2172589" y="340487"/>
                </a:lnTo>
                <a:lnTo>
                  <a:pt x="2202688" y="367792"/>
                </a:lnTo>
                <a:lnTo>
                  <a:pt x="2230501" y="395732"/>
                </a:lnTo>
                <a:lnTo>
                  <a:pt x="2267458" y="438658"/>
                </a:lnTo>
                <a:lnTo>
                  <a:pt x="2298319" y="482346"/>
                </a:lnTo>
                <a:lnTo>
                  <a:pt x="2322957" y="526796"/>
                </a:lnTo>
                <a:lnTo>
                  <a:pt x="2340991" y="571881"/>
                </a:lnTo>
                <a:lnTo>
                  <a:pt x="2345529" y="587638"/>
                </a:lnTo>
                <a:lnTo>
                  <a:pt x="2354883" y="586381"/>
                </a:lnTo>
                <a:lnTo>
                  <a:pt x="2338451" y="537845"/>
                </a:lnTo>
                <a:lnTo>
                  <a:pt x="2315337" y="492252"/>
                </a:lnTo>
                <a:lnTo>
                  <a:pt x="2286000" y="447294"/>
                </a:lnTo>
                <a:lnTo>
                  <a:pt x="2250440" y="403479"/>
                </a:lnTo>
                <a:lnTo>
                  <a:pt x="2223516" y="374904"/>
                </a:lnTo>
                <a:lnTo>
                  <a:pt x="2194306" y="346963"/>
                </a:lnTo>
                <a:lnTo>
                  <a:pt x="2146046" y="306324"/>
                </a:lnTo>
                <a:lnTo>
                  <a:pt x="2111121" y="279908"/>
                </a:lnTo>
                <a:lnTo>
                  <a:pt x="2074164" y="254508"/>
                </a:lnTo>
                <a:lnTo>
                  <a:pt x="2035428" y="229997"/>
                </a:lnTo>
                <a:lnTo>
                  <a:pt x="1994789" y="206375"/>
                </a:lnTo>
                <a:lnTo>
                  <a:pt x="1952244" y="183642"/>
                </a:lnTo>
                <a:lnTo>
                  <a:pt x="1908302" y="162052"/>
                </a:lnTo>
                <a:lnTo>
                  <a:pt x="1862836" y="141350"/>
                </a:lnTo>
                <a:lnTo>
                  <a:pt x="1815846" y="121920"/>
                </a:lnTo>
                <a:lnTo>
                  <a:pt x="1767586" y="103759"/>
                </a:lnTo>
                <a:lnTo>
                  <a:pt x="1718310" y="86868"/>
                </a:lnTo>
                <a:lnTo>
                  <a:pt x="1667764" y="71120"/>
                </a:lnTo>
                <a:lnTo>
                  <a:pt x="1616328" y="56896"/>
                </a:lnTo>
                <a:lnTo>
                  <a:pt x="1564004" y="44196"/>
                </a:lnTo>
                <a:lnTo>
                  <a:pt x="1510919" y="32893"/>
                </a:lnTo>
                <a:lnTo>
                  <a:pt x="1457198" y="23241"/>
                </a:lnTo>
                <a:lnTo>
                  <a:pt x="1402969" y="15112"/>
                </a:lnTo>
                <a:lnTo>
                  <a:pt x="13548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0150" y="354647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8801" y="42799"/>
                </a:lnTo>
                <a:lnTo>
                  <a:pt x="774700" y="42799"/>
                </a:lnTo>
                <a:lnTo>
                  <a:pt x="774700" y="33274"/>
                </a:lnTo>
                <a:lnTo>
                  <a:pt x="828548" y="33274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62000" y="42799"/>
                </a:lnTo>
                <a:lnTo>
                  <a:pt x="762000" y="33274"/>
                </a:lnTo>
                <a:close/>
              </a:path>
              <a:path w="838200" h="76200">
                <a:moveTo>
                  <a:pt x="828548" y="33274"/>
                </a:moveTo>
                <a:lnTo>
                  <a:pt x="774700" y="33274"/>
                </a:lnTo>
                <a:lnTo>
                  <a:pt x="774700" y="42799"/>
                </a:lnTo>
                <a:lnTo>
                  <a:pt x="828801" y="42799"/>
                </a:lnTo>
                <a:lnTo>
                  <a:pt x="838200" y="38100"/>
                </a:lnTo>
                <a:lnTo>
                  <a:pt x="8285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0750" y="3546475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52601" y="42799"/>
                </a:lnTo>
                <a:lnTo>
                  <a:pt x="698500" y="42799"/>
                </a:lnTo>
                <a:lnTo>
                  <a:pt x="698500" y="33274"/>
                </a:lnTo>
                <a:lnTo>
                  <a:pt x="752348" y="33274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685800" y="42799"/>
                </a:lnTo>
                <a:lnTo>
                  <a:pt x="685800" y="33274"/>
                </a:lnTo>
                <a:close/>
              </a:path>
              <a:path w="762000" h="76200">
                <a:moveTo>
                  <a:pt x="752348" y="33274"/>
                </a:moveTo>
                <a:lnTo>
                  <a:pt x="698500" y="33274"/>
                </a:lnTo>
                <a:lnTo>
                  <a:pt x="698500" y="42799"/>
                </a:lnTo>
                <a:lnTo>
                  <a:pt x="752601" y="42799"/>
                </a:lnTo>
                <a:lnTo>
                  <a:pt x="762000" y="38100"/>
                </a:lnTo>
                <a:lnTo>
                  <a:pt x="752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77359" y="4679442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usa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3621" y="3155060"/>
            <a:ext cx="62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usc</a:t>
            </a:r>
            <a:r>
              <a:rPr sz="1800" i="1" spc="-15" dirty="0">
                <a:latin typeface="Arial"/>
                <a:cs typeface="Arial"/>
              </a:rPr>
              <a:t>i</a:t>
            </a:r>
            <a:r>
              <a:rPr sz="1800" i="1" spc="-5" dirty="0"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5078" y="3155060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i</a:t>
            </a:r>
            <a:r>
              <a:rPr sz="1800" i="1" spc="-15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gr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sso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Modello </a:t>
            </a:r>
            <a:r>
              <a:rPr dirty="0"/>
              <a:t>a</a:t>
            </a:r>
            <a:r>
              <a:rPr spc="-25" dirty="0"/>
              <a:t> </a:t>
            </a:r>
            <a:r>
              <a:rPr spc="-825" dirty="0"/>
              <a:t>du</a:t>
            </a:r>
            <a:r>
              <a:rPr sz="4400" b="0" spc="-82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3200" spc="-825" dirty="0"/>
              <a:t>e</a:t>
            </a:r>
            <a:r>
              <a:rPr sz="4400" b="0" spc="-82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3200" spc="-825" dirty="0"/>
              <a:t>s</a:t>
            </a:r>
            <a:r>
              <a:rPr sz="4400" b="0" spc="-82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200" spc="-825" dirty="0"/>
              <a:t>ta</a:t>
            </a:r>
            <a:r>
              <a:rPr sz="4400" b="0" spc="-82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3200" spc="-825" dirty="0"/>
              <a:t>t</a:t>
            </a:r>
            <a:r>
              <a:rPr sz="4400" b="0" spc="-82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200" spc="-825" dirty="0"/>
              <a:t>i</a:t>
            </a:r>
            <a:r>
              <a:rPr sz="3200" spc="-254" dirty="0"/>
              <a:t> </a:t>
            </a:r>
            <a:r>
              <a:rPr sz="4400" b="0" spc="5" dirty="0">
                <a:solidFill>
                  <a:srgbClr val="000000"/>
                </a:solidFill>
                <a:latin typeface="Arial"/>
                <a:cs typeface="Arial"/>
              </a:rPr>
              <a:t>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7069" y="1578355"/>
            <a:ext cx="6271260" cy="809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Compito principale di un SO è il controllo dell’esecuzione </a:t>
            </a:r>
            <a:r>
              <a:rPr sz="1600" spc="-10" dirty="0">
                <a:latin typeface="Arial"/>
                <a:cs typeface="Arial"/>
              </a:rPr>
              <a:t>dei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15824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alloca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79676" y="5084762"/>
            <a:ext cx="5191125" cy="1743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Priorità – </a:t>
            </a:r>
            <a:r>
              <a:rPr spc="-5" dirty="0"/>
              <a:t>Event</a:t>
            </a:r>
            <a:r>
              <a:rPr spc="-20" dirty="0"/>
              <a:t> </a:t>
            </a:r>
            <a:r>
              <a:rPr dirty="0"/>
              <a:t>Driven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460754"/>
            <a:ext cx="7874000" cy="518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01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 ogni processo viene assegnato un livello di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priorità</a:t>
            </a:r>
            <a:r>
              <a:rPr sz="1600" spc="-5" dirty="0">
                <a:latin typeface="Arial"/>
                <a:cs typeface="Arial"/>
              </a:rPr>
              <a:t>. Lo scheduler sceglie sempre il  processo pronto con priorità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maggiore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905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priorità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essere </a:t>
            </a:r>
            <a:r>
              <a:rPr sz="1600" spc="-10" dirty="0">
                <a:latin typeface="Arial"/>
                <a:cs typeface="Arial"/>
              </a:rPr>
              <a:t>assegnata </a:t>
            </a:r>
            <a:r>
              <a:rPr sz="1600" spc="-5" dirty="0">
                <a:latin typeface="Arial"/>
                <a:cs typeface="Arial"/>
              </a:rPr>
              <a:t>dall’utente o </a:t>
            </a:r>
            <a:r>
              <a:rPr sz="1600" spc="-10" dirty="0">
                <a:latin typeface="Arial"/>
                <a:cs typeface="Arial"/>
              </a:rPr>
              <a:t>dal </a:t>
            </a:r>
            <a:r>
              <a:rPr sz="1600" spc="-5" dirty="0">
                <a:latin typeface="Arial"/>
                <a:cs typeface="Arial"/>
              </a:rPr>
              <a:t>sistema e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essere di tipo statico o  dinamico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priorità dinamica varia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funzione:</a:t>
            </a:r>
            <a:endParaRPr sz="1600">
              <a:latin typeface="Arial"/>
              <a:cs typeface="Arial"/>
            </a:endParaRPr>
          </a:p>
          <a:p>
            <a:pPr marL="598170" indent="-128270">
              <a:lnSpc>
                <a:spcPct val="100000"/>
              </a:lnSpc>
              <a:buChar char="•"/>
              <a:tabLst>
                <a:tab pos="598805" algn="l"/>
              </a:tabLst>
            </a:pPr>
            <a:r>
              <a:rPr sz="1600" spc="-5" dirty="0">
                <a:latin typeface="Arial"/>
                <a:cs typeface="Arial"/>
              </a:rPr>
              <a:t>del valore iniziale</a:t>
            </a:r>
            <a:endParaRPr sz="1600">
              <a:latin typeface="Arial"/>
              <a:cs typeface="Arial"/>
            </a:endParaRPr>
          </a:p>
          <a:p>
            <a:pPr marL="598170" indent="-128270">
              <a:lnSpc>
                <a:spcPct val="100000"/>
              </a:lnSpc>
              <a:buChar char="•"/>
              <a:tabLst>
                <a:tab pos="598805" algn="l"/>
              </a:tabLst>
            </a:pPr>
            <a:r>
              <a:rPr sz="1600" spc="-5" dirty="0">
                <a:latin typeface="Arial"/>
                <a:cs typeface="Arial"/>
              </a:rPr>
              <a:t>delle caratteristiche del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598170" indent="-128270">
              <a:lnSpc>
                <a:spcPct val="100000"/>
              </a:lnSpc>
              <a:buChar char="•"/>
              <a:tabLst>
                <a:tab pos="598805" algn="l"/>
              </a:tabLst>
            </a:pPr>
            <a:r>
              <a:rPr sz="1600" spc="-5" dirty="0">
                <a:latin typeface="Arial"/>
                <a:cs typeface="Arial"/>
              </a:rPr>
              <a:t>della richiesta di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598170" indent="-128270">
              <a:lnSpc>
                <a:spcPct val="100000"/>
              </a:lnSpc>
              <a:buChar char="•"/>
              <a:tabLst>
                <a:tab pos="598805" algn="l"/>
              </a:tabLst>
            </a:pPr>
            <a:r>
              <a:rPr sz="1600" spc="-10" dirty="0">
                <a:latin typeface="Arial"/>
                <a:cs typeface="Arial"/>
              </a:rPr>
              <a:t>del comportamento durante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l’esecuzione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83820" marR="28448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Modello 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Event Driven</a:t>
            </a:r>
            <a:r>
              <a:rPr sz="1600" b="1" i="1" spc="-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applicato nei sistemi dove il tempo di risposta, soprattutto ad  eventi esterni, è</a:t>
            </a:r>
            <a:r>
              <a:rPr sz="1600" i="1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critico.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Arial"/>
                <a:cs typeface="Arial"/>
              </a:rPr>
              <a:t>Caratteristiche:</a:t>
            </a:r>
            <a:endParaRPr sz="1600">
              <a:latin typeface="Arial"/>
              <a:cs typeface="Arial"/>
            </a:endParaRPr>
          </a:p>
          <a:p>
            <a:pPr marL="716280" marR="146050" lvl="1" indent="-175260">
              <a:lnSpc>
                <a:spcPct val="100000"/>
              </a:lnSpc>
              <a:buFont typeface="Arial"/>
              <a:buChar char="•"/>
              <a:tabLst>
                <a:tab pos="716915" algn="l"/>
              </a:tabLst>
            </a:pPr>
            <a:r>
              <a:rPr sz="1600" i="1" spc="-5" dirty="0">
                <a:latin typeface="Arial"/>
                <a:cs typeface="Arial"/>
              </a:rPr>
              <a:t>il sistemista </a:t>
            </a:r>
            <a:r>
              <a:rPr sz="1600" i="1" spc="-10" dirty="0">
                <a:latin typeface="Arial"/>
                <a:cs typeface="Arial"/>
              </a:rPr>
              <a:t>può </a:t>
            </a:r>
            <a:r>
              <a:rPr sz="1600" i="1" spc="-5" dirty="0">
                <a:latin typeface="Arial"/>
                <a:cs typeface="Arial"/>
              </a:rPr>
              <a:t>influire </a:t>
            </a:r>
            <a:r>
              <a:rPr sz="1600" i="1" spc="-10" dirty="0">
                <a:latin typeface="Arial"/>
                <a:cs typeface="Arial"/>
              </a:rPr>
              <a:t>sull’ordine </a:t>
            </a:r>
            <a:r>
              <a:rPr sz="1600" i="1" spc="-5" dirty="0">
                <a:latin typeface="Arial"/>
                <a:cs typeface="Arial"/>
              </a:rPr>
              <a:t>in cui </a:t>
            </a:r>
            <a:r>
              <a:rPr sz="1600" i="1" spc="-10" dirty="0">
                <a:latin typeface="Arial"/>
                <a:cs typeface="Arial"/>
              </a:rPr>
              <a:t>uno </a:t>
            </a:r>
            <a:r>
              <a:rPr sz="1600" i="1" spc="-5" dirty="0">
                <a:latin typeface="Arial"/>
                <a:cs typeface="Arial"/>
              </a:rPr>
              <a:t>scheduler serve gli </a:t>
            </a:r>
            <a:r>
              <a:rPr sz="1600" i="1" spc="-10" dirty="0">
                <a:latin typeface="Arial"/>
                <a:cs typeface="Arial"/>
              </a:rPr>
              <a:t>eventi </a:t>
            </a:r>
            <a:r>
              <a:rPr sz="1600" i="1" spc="-5" dirty="0">
                <a:latin typeface="Arial"/>
                <a:cs typeface="Arial"/>
              </a:rPr>
              <a:t>esterni  modificando </a:t>
            </a:r>
            <a:r>
              <a:rPr sz="1600" i="1" dirty="0">
                <a:latin typeface="Arial"/>
                <a:cs typeface="Arial"/>
              </a:rPr>
              <a:t>le </a:t>
            </a:r>
            <a:r>
              <a:rPr sz="1600" i="1" spc="-5" dirty="0">
                <a:latin typeface="Arial"/>
                <a:cs typeface="Arial"/>
              </a:rPr>
              <a:t>priorità assegnate ai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716280" marR="5080" lvl="1" indent="-175260">
              <a:lnSpc>
                <a:spcPct val="100000"/>
              </a:lnSpc>
              <a:buFont typeface="Arial"/>
              <a:buChar char="•"/>
              <a:tabLst>
                <a:tab pos="716915" algn="l"/>
              </a:tabLst>
            </a:pPr>
            <a:r>
              <a:rPr sz="1600" i="1" spc="-5" dirty="0">
                <a:latin typeface="Arial"/>
                <a:cs typeface="Arial"/>
              </a:rPr>
              <a:t>le </a:t>
            </a:r>
            <a:r>
              <a:rPr sz="1600" i="1" spc="-10" dirty="0">
                <a:latin typeface="Arial"/>
                <a:cs typeface="Arial"/>
              </a:rPr>
              <a:t>prestazioni </a:t>
            </a:r>
            <a:r>
              <a:rPr sz="1600" i="1" spc="-5" dirty="0">
                <a:latin typeface="Arial"/>
                <a:cs typeface="Arial"/>
              </a:rPr>
              <a:t>sono dipendenti da una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accurata </a:t>
            </a:r>
            <a:r>
              <a:rPr sz="16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pianificazione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15" dirty="0">
                <a:latin typeface="Arial"/>
                <a:cs typeface="Arial"/>
              </a:rPr>
              <a:t>nell’assegnazione  </a:t>
            </a:r>
            <a:r>
              <a:rPr sz="1600" i="1" spc="-5" dirty="0">
                <a:latin typeface="Arial"/>
                <a:cs typeface="Arial"/>
              </a:rPr>
              <a:t>delle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priorità</a:t>
            </a:r>
            <a:endParaRPr sz="1600">
              <a:latin typeface="Arial"/>
              <a:cs typeface="Arial"/>
            </a:endParaRPr>
          </a:p>
          <a:p>
            <a:pPr marL="716280" marR="225425" lvl="1" indent="-175260">
              <a:lnSpc>
                <a:spcPct val="100000"/>
              </a:lnSpc>
              <a:buFont typeface="Arial"/>
              <a:buChar char="•"/>
              <a:tabLst>
                <a:tab pos="716915" algn="l"/>
              </a:tabLst>
            </a:pPr>
            <a:r>
              <a:rPr sz="1600" i="1" spc="-5" dirty="0">
                <a:latin typeface="Arial"/>
                <a:cs typeface="Arial"/>
              </a:rPr>
              <a:t>non è in grado di garantire il completamento di un processo in un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intervallo di  tempo finito</a:t>
            </a:r>
            <a:r>
              <a:rPr sz="1600" i="1" spc="-5" dirty="0">
                <a:latin typeface="Arial"/>
                <a:cs typeface="Arial"/>
              </a:rPr>
              <a:t> dalla sua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creazione.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Priorità – </a:t>
            </a:r>
            <a:r>
              <a:rPr spc="-5" dirty="0"/>
              <a:t>Event</a:t>
            </a:r>
            <a:r>
              <a:rPr spc="-20" dirty="0"/>
              <a:t> </a:t>
            </a:r>
            <a:r>
              <a:rPr dirty="0"/>
              <a:t>Driven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9301" y="1916176"/>
            <a:ext cx="3814698" cy="396074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639" y="1729231"/>
            <a:ext cx="5001895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00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Un numero di priorità (intero) è associato a ciascun  processo</a:t>
            </a:r>
            <a:endParaRPr sz="1600">
              <a:latin typeface="Arial"/>
              <a:cs typeface="Arial"/>
            </a:endParaRPr>
          </a:p>
          <a:p>
            <a:pPr marL="355600" marR="486409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La CPU è allocata al processo con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più alta  priorità (di solito la più alta priorità corrisponde  all’intero più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piccolo)</a:t>
            </a:r>
            <a:endParaRPr sz="1600">
              <a:latin typeface="Arial"/>
              <a:cs typeface="Arial"/>
            </a:endParaRPr>
          </a:p>
          <a:p>
            <a:pPr marL="756285" marR="28003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Preemptive: requisizione della CPU se la priorità del nuovo  processo in ready è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maggiore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Non-preemptive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Le priorità possono essere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definite:</a:t>
            </a:r>
            <a:endParaRPr sz="16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internamente al SO (utilizzando grandezze  misurabili): uso di memoria, file aperti, rapporto  tra picchi medi di di I/O e di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756285" marR="27495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Esternamente al SO rilevanza del processo,  criticità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Problemi: Starvation (processi a bassa priorità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non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vengono mai eseguiti)</a:t>
            </a:r>
            <a:endParaRPr sz="1600">
              <a:latin typeface="Arial"/>
              <a:cs typeface="Arial"/>
            </a:endParaRPr>
          </a:p>
          <a:p>
            <a:pPr marL="355600" marR="20383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Soluzione: Aging, al passare del tempo in stato di  ready la priorità del processo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aumenta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 </a:t>
            </a:r>
            <a:r>
              <a:rPr spc="-5" dirty="0"/>
              <a:t>della</a:t>
            </a:r>
            <a:r>
              <a:rPr spc="-40" dirty="0"/>
              <a:t> </a:t>
            </a:r>
            <a:r>
              <a:rPr spc="-5" dirty="0"/>
              <a:t>CPU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36852"/>
            <a:ext cx="7741284" cy="44970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DECISION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Non-Preemptive</a:t>
            </a:r>
            <a:endParaRPr sz="1600">
              <a:latin typeface="Arial"/>
              <a:cs typeface="Arial"/>
            </a:endParaRPr>
          </a:p>
          <a:p>
            <a:pPr marL="756285" marR="340360" lvl="1" indent="-286385">
              <a:lnSpc>
                <a:spcPts val="173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Un processo nello stato di running abbandonerà tale stato solo se termina  l’esecuzione o se si blocca </a:t>
            </a:r>
            <a:r>
              <a:rPr sz="1600" spc="-10" dirty="0">
                <a:latin typeface="Arial"/>
                <a:cs typeface="Arial"/>
              </a:rPr>
              <a:t>per una </a:t>
            </a:r>
            <a:r>
              <a:rPr sz="1600" spc="-5" dirty="0">
                <a:latin typeface="Arial"/>
                <a:cs typeface="Arial"/>
              </a:rPr>
              <a:t>operazione di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Preemptive</a:t>
            </a:r>
            <a:endParaRPr sz="1600">
              <a:latin typeface="Arial"/>
              <a:cs typeface="Arial"/>
            </a:endParaRPr>
          </a:p>
          <a:p>
            <a:pPr marL="756285" marR="30480" lvl="1" indent="-286385">
              <a:lnSpc>
                <a:spcPts val="173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Il processo attualmente nello stato di running può essere interrotto e spostato  nello stato di ready dal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PRO: Nessun processo può monopolizzare il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PROBLEMI: processi che condividono dati -&gt; meccanismi di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sincronizzazione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DISPATCHER:</a:t>
            </a:r>
            <a:endParaRPr sz="1600">
              <a:latin typeface="Arial"/>
              <a:cs typeface="Arial"/>
            </a:endParaRPr>
          </a:p>
          <a:p>
            <a:pPr marL="438150" marR="36957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437515" algn="l"/>
                <a:tab pos="438784" algn="l"/>
              </a:tabLst>
            </a:pPr>
            <a:r>
              <a:rPr sz="1600" spc="-5" dirty="0">
                <a:latin typeface="Arial"/>
                <a:cs typeface="Arial"/>
              </a:rPr>
              <a:t>Modulo del SO che passa il controllo della CPU al processo selezionato dallo  scheduler a breve termine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attraverso:</a:t>
            </a:r>
            <a:endParaRPr sz="16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838835" algn="l"/>
                <a:tab pos="839469" algn="l"/>
              </a:tabLst>
            </a:pPr>
            <a:r>
              <a:rPr sz="1600" spc="-5" dirty="0">
                <a:latin typeface="Arial"/>
                <a:cs typeface="Arial"/>
              </a:rPr>
              <a:t>switch del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contesto</a:t>
            </a:r>
            <a:endParaRPr sz="16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838835" algn="l"/>
                <a:tab pos="839469" algn="l"/>
              </a:tabLst>
            </a:pPr>
            <a:r>
              <a:rPr sz="1600" spc="-5" dirty="0">
                <a:latin typeface="Arial"/>
                <a:cs typeface="Arial"/>
              </a:rPr>
              <a:t>switch del l modo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utente/supervisore</a:t>
            </a:r>
            <a:endParaRPr sz="16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838835" algn="l"/>
                <a:tab pos="839469" algn="l"/>
              </a:tabLst>
            </a:pPr>
            <a:r>
              <a:rPr sz="1600" spc="-5" dirty="0">
                <a:latin typeface="Arial"/>
                <a:cs typeface="Arial"/>
              </a:rPr>
              <a:t>Salto </a:t>
            </a:r>
            <a:r>
              <a:rPr sz="1600" dirty="0">
                <a:latin typeface="Arial"/>
                <a:cs typeface="Arial"/>
              </a:rPr>
              <a:t>alla </a:t>
            </a:r>
            <a:r>
              <a:rPr sz="1600" spc="-5" dirty="0">
                <a:latin typeface="Arial"/>
                <a:cs typeface="Arial"/>
              </a:rPr>
              <a:t>locazione opportuna del programma utente (contenuta nel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PCB)</a:t>
            </a:r>
            <a:endParaRPr sz="1600">
              <a:latin typeface="Arial"/>
              <a:cs typeface="Arial"/>
            </a:endParaRPr>
          </a:p>
          <a:p>
            <a:pPr marL="83883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per farlo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ripartire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6057391"/>
            <a:ext cx="7350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i="1" spc="-5" dirty="0">
                <a:latin typeface="Arial"/>
                <a:cs typeface="Arial"/>
              </a:rPr>
              <a:t>Dispatch latency </a:t>
            </a:r>
            <a:r>
              <a:rPr sz="1600" spc="-5" dirty="0">
                <a:latin typeface="Arial"/>
                <a:cs typeface="Arial"/>
              </a:rPr>
              <a:t>– tempo che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dispatcher usa per fermare un processo e far  partire un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altro.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3562883"/>
            <a:ext cx="7576184" cy="25622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Ogni processo entra nella coda di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ready</a:t>
            </a:r>
            <a:endParaRPr sz="1600">
              <a:latin typeface="Arial"/>
              <a:cs typeface="Arial"/>
            </a:endParaRPr>
          </a:p>
          <a:p>
            <a:pPr marL="355600" marR="70485" indent="-342900">
              <a:lnSpc>
                <a:spcPts val="173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Quando un processo abbandona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5" dirty="0">
                <a:latin typeface="Arial"/>
                <a:cs typeface="Arial"/>
              </a:rPr>
              <a:t>stato di running si seleziona il processo che  da più tempo è nello stato di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ready</a:t>
            </a:r>
            <a:endParaRPr sz="1600">
              <a:latin typeface="Arial"/>
              <a:cs typeface="Arial"/>
            </a:endParaRPr>
          </a:p>
          <a:p>
            <a:pPr marL="355600" marR="531495" indent="-342900">
              <a:lnSpc>
                <a:spcPts val="173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Un processo I/O bound o che richiede poco tempo di esecuzione potrebbe  attendere molto tempo prima che gli venga assegnata la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Favorisce i processi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CPU-bound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Tempo medio di attesa in coda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elevato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173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Effetto convoglio: tutti I processi in coda attendono che un processo </a:t>
            </a:r>
            <a:r>
              <a:rPr sz="1600" dirty="0">
                <a:latin typeface="Arial"/>
                <a:cs typeface="Arial"/>
              </a:rPr>
              <a:t>CPU-bound  </a:t>
            </a:r>
            <a:r>
              <a:rPr sz="1600" spc="-5" dirty="0">
                <a:latin typeface="Arial"/>
                <a:cs typeface="Arial"/>
              </a:rPr>
              <a:t>termini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Senza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prelazione: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844" y="6099149"/>
            <a:ext cx="307213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i="1" dirty="0">
                <a:latin typeface="Arial"/>
                <a:cs typeface="Arial"/>
              </a:rPr>
              <a:t>basso </a:t>
            </a:r>
            <a:r>
              <a:rPr sz="1400" i="1" spc="-5" dirty="0">
                <a:latin typeface="Arial"/>
                <a:cs typeface="Arial"/>
              </a:rPr>
              <a:t>sfruttamento </a:t>
            </a:r>
            <a:r>
              <a:rPr sz="1400" i="1" dirty="0">
                <a:latin typeface="Arial"/>
                <a:cs typeface="Arial"/>
              </a:rPr>
              <a:t>dei</a:t>
            </a:r>
            <a:r>
              <a:rPr sz="1400" i="1" spc="-9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componenti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i="1" dirty="0">
                <a:latin typeface="Arial"/>
                <a:cs typeface="Arial"/>
              </a:rPr>
              <a:t>basso lavoro utile del</a:t>
            </a:r>
            <a:r>
              <a:rPr sz="1400" i="1" spc="-1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087" y="1725548"/>
            <a:ext cx="7353300" cy="163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First </a:t>
            </a:r>
            <a:r>
              <a:rPr dirty="0"/>
              <a:t>Come </a:t>
            </a:r>
            <a:r>
              <a:rPr spc="-5" dirty="0"/>
              <a:t>First </a:t>
            </a:r>
            <a:r>
              <a:rPr dirty="0"/>
              <a:t>Served -</a:t>
            </a:r>
            <a:r>
              <a:rPr spc="-55" dirty="0"/>
              <a:t> </a:t>
            </a:r>
            <a:r>
              <a:rPr spc="-5" dirty="0"/>
              <a:t>FCFS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513078"/>
            <a:ext cx="833437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 prestazioni dipendono dall'ordine di arrivo dei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jobs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esempio : </a:t>
            </a:r>
            <a:r>
              <a:rPr sz="1600" spc="-5" dirty="0">
                <a:latin typeface="Arial"/>
                <a:cs typeface="Arial"/>
              </a:rPr>
              <a:t>Siano </a:t>
            </a:r>
            <a:r>
              <a:rPr sz="1600" spc="5" dirty="0">
                <a:latin typeface="Arial"/>
                <a:cs typeface="Arial"/>
              </a:rPr>
              <a:t>J</a:t>
            </a:r>
            <a:r>
              <a:rPr sz="1575" spc="7" baseline="-21164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e </a:t>
            </a:r>
            <a:r>
              <a:rPr sz="1600" spc="5" dirty="0">
                <a:latin typeface="Arial"/>
                <a:cs typeface="Arial"/>
              </a:rPr>
              <a:t>J</a:t>
            </a:r>
            <a:r>
              <a:rPr sz="1575" spc="7" baseline="-21164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due job con tempi di </a:t>
            </a:r>
            <a:r>
              <a:rPr sz="1600" dirty="0">
                <a:latin typeface="Arial"/>
                <a:cs typeface="Arial"/>
              </a:rPr>
              <a:t>esecuzione </a:t>
            </a:r>
            <a:r>
              <a:rPr sz="1600" spc="-5" dirty="0">
                <a:latin typeface="Arial"/>
                <a:cs typeface="Arial"/>
              </a:rPr>
              <a:t>totali rispettivamente pari a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575" baseline="-2116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=20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</a:t>
            </a:r>
            <a:r>
              <a:rPr sz="1575" spc="-7" baseline="-21164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=2 unità di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tempo.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350" y="2924175"/>
            <a:ext cx="64770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218" y="3818585"/>
            <a:ext cx="7041515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di riclico di J</a:t>
            </a:r>
            <a:r>
              <a:rPr sz="1575" spc="-7" baseline="-21164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=20;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di riclico di J</a:t>
            </a:r>
            <a:r>
              <a:rPr sz="1575" spc="-7" baseline="-21164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=22;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medio di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riclico=21;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di attesa di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575" baseline="-2116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=0;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di attesa J</a:t>
            </a:r>
            <a:r>
              <a:rPr sz="1575" spc="-7" baseline="-21164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=20;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medio di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attesa=10;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144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II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6375" y="4868862"/>
            <a:ext cx="6477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5835497"/>
            <a:ext cx="6928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di riclico di J</a:t>
            </a:r>
            <a:r>
              <a:rPr sz="1575" spc="-7" baseline="-21164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=2;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di riclico di J</a:t>
            </a:r>
            <a:r>
              <a:rPr sz="1575" spc="-7" baseline="-21164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=22;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medio di riclico=12; 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di attesa di J</a:t>
            </a:r>
            <a:r>
              <a:rPr sz="1575" spc="-7" baseline="-21164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=0;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di attesa J</a:t>
            </a:r>
            <a:r>
              <a:rPr sz="1575" spc="-7" baseline="-21164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=2;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medio di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attesa=1;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First </a:t>
            </a:r>
            <a:r>
              <a:rPr dirty="0"/>
              <a:t>Come </a:t>
            </a:r>
            <a:r>
              <a:rPr spc="-5" dirty="0"/>
              <a:t>First </a:t>
            </a:r>
            <a:r>
              <a:rPr dirty="0"/>
              <a:t>Served -</a:t>
            </a:r>
            <a:r>
              <a:rPr spc="-55" dirty="0"/>
              <a:t> </a:t>
            </a:r>
            <a:r>
              <a:rPr spc="-5" dirty="0"/>
              <a:t>FCFS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Round </a:t>
            </a:r>
            <a:r>
              <a:rPr spc="-5" dirty="0"/>
              <a:t>Robin </a:t>
            </a:r>
            <a:r>
              <a:rPr dirty="0"/>
              <a:t>– </a:t>
            </a:r>
            <a:r>
              <a:rPr spc="-5" dirty="0"/>
              <a:t>time</a:t>
            </a:r>
            <a:r>
              <a:rPr spc="-15" dirty="0"/>
              <a:t> </a:t>
            </a:r>
            <a:r>
              <a:rPr dirty="0"/>
              <a:t>slice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967" y="2773756"/>
            <a:ext cx="7962265" cy="3739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Preemption basata sul </a:t>
            </a:r>
            <a:r>
              <a:rPr sz="1600" dirty="0">
                <a:latin typeface="Arial"/>
                <a:cs typeface="Arial"/>
              </a:rPr>
              <a:t>clock </a:t>
            </a:r>
            <a:r>
              <a:rPr sz="1600" spc="-5" dirty="0">
                <a:latin typeface="Arial"/>
                <a:cs typeface="Arial"/>
              </a:rPr>
              <a:t>(clock interrupt)</a:t>
            </a:r>
            <a:endParaRPr sz="1600">
              <a:latin typeface="Arial"/>
              <a:cs typeface="Arial"/>
            </a:endParaRPr>
          </a:p>
          <a:p>
            <a:pPr marL="355600" marR="518795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Ogni processo utilizza il processore per un dato intervallo di tempo (time slice).  </a:t>
            </a:r>
            <a:r>
              <a:rPr sz="1600" spc="-25" dirty="0">
                <a:latin typeface="Arial"/>
                <a:cs typeface="Arial"/>
              </a:rPr>
              <a:t>Valori </a:t>
            </a:r>
            <a:r>
              <a:rPr sz="1600" spc="-5" dirty="0">
                <a:latin typeface="Arial"/>
                <a:cs typeface="Arial"/>
              </a:rPr>
              <a:t>tipici: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10-100msec</a:t>
            </a:r>
            <a:endParaRPr sz="1600">
              <a:latin typeface="Arial"/>
              <a:cs typeface="Arial"/>
            </a:endParaRPr>
          </a:p>
          <a:p>
            <a:pPr marL="355600" marR="3302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Al verificarsi dell’interrupt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processo in esecuzione viene </a:t>
            </a:r>
            <a:r>
              <a:rPr sz="1600" spc="-10" dirty="0">
                <a:latin typeface="Arial"/>
                <a:cs typeface="Arial"/>
              </a:rPr>
              <a:t>portato </a:t>
            </a:r>
            <a:r>
              <a:rPr sz="1600" spc="-5" dirty="0">
                <a:latin typeface="Arial"/>
                <a:cs typeface="Arial"/>
              </a:rPr>
              <a:t>nella coda di ready  (gestita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FIFO)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Con </a:t>
            </a:r>
            <a:r>
              <a:rPr sz="1600" i="1" spc="-5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processi in ready e un time quantum </a:t>
            </a:r>
            <a:r>
              <a:rPr sz="1600" i="1" spc="-5" dirty="0">
                <a:latin typeface="Arial"/>
                <a:cs typeface="Arial"/>
              </a:rPr>
              <a:t>q</a:t>
            </a:r>
            <a:r>
              <a:rPr sz="1600" spc="-5" dirty="0">
                <a:latin typeface="Arial"/>
                <a:cs typeface="Arial"/>
              </a:rPr>
              <a:t>, ogni processo ottiene </a:t>
            </a:r>
            <a:r>
              <a:rPr sz="1600" dirty="0">
                <a:latin typeface="Arial"/>
                <a:cs typeface="Arial"/>
              </a:rPr>
              <a:t>1/</a:t>
            </a:r>
            <a:r>
              <a:rPr sz="1600" i="1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del tempo di  CPU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frazioni di tempo al più pari a q. </a:t>
            </a:r>
            <a:r>
              <a:rPr sz="1600" spc="-40" dirty="0">
                <a:latin typeface="Arial"/>
                <a:cs typeface="Arial"/>
              </a:rPr>
              <a:t>Tempo </a:t>
            </a:r>
            <a:r>
              <a:rPr sz="1600" spc="-5" dirty="0">
                <a:latin typeface="Arial"/>
                <a:cs typeface="Arial"/>
              </a:rPr>
              <a:t>massimo di attesa in </a:t>
            </a:r>
            <a:r>
              <a:rPr sz="1600" spc="-10" dirty="0">
                <a:latin typeface="Arial"/>
                <a:cs typeface="Arial"/>
              </a:rPr>
              <a:t>ready: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i="1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-1)</a:t>
            </a:r>
            <a:r>
              <a:rPr sz="1600" i="1" dirty="0">
                <a:latin typeface="Arial"/>
                <a:cs typeface="Arial"/>
              </a:rPr>
              <a:t>q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Prestazioni dipendenti dal quanto di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tempo: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q grande </a:t>
            </a:r>
            <a:r>
              <a:rPr sz="1400" dirty="0">
                <a:latin typeface="Symbol"/>
                <a:cs typeface="Symbol"/>
              </a:rPr>
              <a:t>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FCFS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q piccolo </a:t>
            </a:r>
            <a:r>
              <a:rPr sz="1400" dirty="0">
                <a:latin typeface="Symbol"/>
                <a:cs typeface="Symbol"/>
              </a:rPr>
              <a:t>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incrementa </a:t>
            </a:r>
            <a:r>
              <a:rPr sz="1400" dirty="0">
                <a:latin typeface="Arial"/>
                <a:cs typeface="Arial"/>
              </a:rPr>
              <a:t>il numero di </a:t>
            </a:r>
            <a:r>
              <a:rPr sz="1400" spc="-5" dirty="0">
                <a:latin typeface="Arial"/>
                <a:cs typeface="Arial"/>
              </a:rPr>
              <a:t>context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switch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R="26479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6012" y="1557337"/>
            <a:ext cx="6769100" cy="1065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502155"/>
            <a:ext cx="780986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838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schedulazione round-robin fornisce una buona condivisione delle risorse del  sistema: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732155" marR="276225" indent="-262255">
              <a:lnSpc>
                <a:spcPct val="100000"/>
              </a:lnSpc>
              <a:buChar char="•"/>
              <a:tabLst>
                <a:tab pos="732155" algn="l"/>
                <a:tab pos="732790" algn="l"/>
              </a:tabLst>
            </a:pPr>
            <a:r>
              <a:rPr sz="1600" spc="-5" dirty="0">
                <a:latin typeface="Arial"/>
                <a:cs typeface="Arial"/>
              </a:rPr>
              <a:t>i processi più </a:t>
            </a:r>
            <a:r>
              <a:rPr sz="1600" spc="-10" dirty="0">
                <a:latin typeface="Arial"/>
                <a:cs typeface="Arial"/>
              </a:rPr>
              <a:t>brevi </a:t>
            </a:r>
            <a:r>
              <a:rPr sz="1600" spc="-5" dirty="0">
                <a:latin typeface="Arial"/>
                <a:cs typeface="Arial"/>
              </a:rPr>
              <a:t>possono completare l’operazione in un q (buon tempo </a:t>
            </a:r>
            <a:r>
              <a:rPr sz="1600" spc="-1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risposta)</a:t>
            </a:r>
            <a:endParaRPr sz="1600">
              <a:latin typeface="Arial"/>
              <a:cs typeface="Arial"/>
            </a:endParaRPr>
          </a:p>
          <a:p>
            <a:pPr marL="732155" marR="218440" indent="-262255">
              <a:lnSpc>
                <a:spcPct val="100000"/>
              </a:lnSpc>
              <a:spcBef>
                <a:spcPts val="5"/>
              </a:spcBef>
              <a:buChar char="•"/>
              <a:tabLst>
                <a:tab pos="732155" algn="l"/>
                <a:tab pos="732790" algn="l"/>
              </a:tabLst>
            </a:pPr>
            <a:r>
              <a:rPr sz="1600" spc="-5" dirty="0">
                <a:latin typeface="Arial"/>
                <a:cs typeface="Arial"/>
              </a:rPr>
              <a:t>i processi più lunghi sono forzati a passare più volte per la coda dei processi  pronti (tempo proporzionale alle loro richieste di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risorse)</a:t>
            </a:r>
            <a:endParaRPr sz="1600">
              <a:latin typeface="Arial"/>
              <a:cs typeface="Arial"/>
            </a:endParaRPr>
          </a:p>
          <a:p>
            <a:pPr marL="732155" marR="79375" indent="-262255">
              <a:lnSpc>
                <a:spcPct val="100000"/>
              </a:lnSpc>
              <a:buChar char="•"/>
              <a:tabLst>
                <a:tab pos="732155" algn="l"/>
                <a:tab pos="732790" algn="l"/>
              </a:tabLst>
            </a:pP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i processi interattivi lunghi, se l’ esecuzione tra </a:t>
            </a:r>
            <a:r>
              <a:rPr sz="1600" spc="-10" dirty="0">
                <a:latin typeface="Arial"/>
                <a:cs typeface="Arial"/>
              </a:rPr>
              <a:t>due </a:t>
            </a:r>
            <a:r>
              <a:rPr sz="1600" spc="-5" dirty="0">
                <a:latin typeface="Arial"/>
                <a:cs typeface="Arial"/>
              </a:rPr>
              <a:t>fasi interattive riesce a  completarsi in un q, il tempo di risposta è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buono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realizzazione</a:t>
            </a:r>
            <a:r>
              <a:rPr sz="1600" spc="-5" dirty="0">
                <a:latin typeface="Arial"/>
                <a:cs typeface="Arial"/>
              </a:rPr>
              <a:t> di uno scheduler RR richiede il supporto di un </a:t>
            </a:r>
            <a:r>
              <a:rPr sz="1600" spc="-20" dirty="0">
                <a:latin typeface="Arial"/>
                <a:cs typeface="Arial"/>
              </a:rPr>
              <a:t>Timer </a:t>
            </a:r>
            <a:r>
              <a:rPr sz="1600" spc="-5" dirty="0">
                <a:latin typeface="Arial"/>
                <a:cs typeface="Arial"/>
              </a:rPr>
              <a:t>che invia  </a:t>
            </a:r>
            <a:r>
              <a:rPr sz="1600" spc="-10" dirty="0">
                <a:latin typeface="Arial"/>
                <a:cs typeface="Arial"/>
              </a:rPr>
              <a:t>un’interruzione </a:t>
            </a:r>
            <a:r>
              <a:rPr sz="1600" spc="-5" dirty="0">
                <a:latin typeface="Arial"/>
                <a:cs typeface="Arial"/>
              </a:rPr>
              <a:t>alla scadenza di </a:t>
            </a: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q, forzando lo scheduler a sostituire il processo in  esecuzione. Il timer viene riazzerato se un processo cede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controllo al Sistema  Operativo prima della scadenza del suo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Round </a:t>
            </a:r>
            <a:r>
              <a:rPr spc="-5" dirty="0"/>
              <a:t>Robin </a:t>
            </a:r>
            <a:r>
              <a:rPr dirty="0"/>
              <a:t>– </a:t>
            </a:r>
            <a:r>
              <a:rPr spc="-5" dirty="0"/>
              <a:t>time</a:t>
            </a:r>
            <a:r>
              <a:rPr spc="-15" dirty="0"/>
              <a:t> </a:t>
            </a:r>
            <a:r>
              <a:rPr dirty="0"/>
              <a:t>slice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987" y="5229225"/>
            <a:ext cx="7051675" cy="1044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Highest Response Ratio</a:t>
            </a:r>
            <a:r>
              <a:rPr spc="-50" dirty="0"/>
              <a:t> </a:t>
            </a:r>
            <a:r>
              <a:rPr spc="-5" dirty="0"/>
              <a:t>Next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7069" y="1484503"/>
            <a:ext cx="769810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Siano: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w – tempo speso in coda di ready (attesa della disponibilità del processore)  s – tempo di servizio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previsto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si definisce il Response Ratio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4833" y="3356692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4">
                <a:moveTo>
                  <a:pt x="0" y="0"/>
                </a:moveTo>
                <a:lnTo>
                  <a:pt x="706178" y="0"/>
                </a:lnTo>
              </a:path>
            </a:pathLst>
          </a:custGeom>
          <a:ln w="13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8540" y="2832941"/>
            <a:ext cx="4521835" cy="13995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5"/>
              </a:spcBef>
            </a:pPr>
            <a:r>
              <a:rPr sz="3825" i="1" spc="-15" baseline="-34858" dirty="0">
                <a:latin typeface="Times New Roman"/>
                <a:cs typeface="Times New Roman"/>
              </a:rPr>
              <a:t>RR </a:t>
            </a:r>
            <a:r>
              <a:rPr sz="3825" spc="7" baseline="-34858" dirty="0">
                <a:latin typeface="Symbol"/>
                <a:cs typeface="Symbol"/>
              </a:rPr>
              <a:t></a:t>
            </a:r>
            <a:r>
              <a:rPr sz="3825" spc="7" baseline="-34858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w </a:t>
            </a:r>
            <a:r>
              <a:rPr sz="2550" spc="5" dirty="0">
                <a:latin typeface="Symbol"/>
                <a:cs typeface="Symbol"/>
              </a:rPr>
              <a:t>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s</a:t>
            </a:r>
            <a:endParaRPr sz="2550">
              <a:latin typeface="Times New Roman"/>
              <a:cs typeface="Times New Roman"/>
            </a:endParaRPr>
          </a:p>
          <a:p>
            <a:pPr marR="269875" algn="r">
              <a:lnSpc>
                <a:spcPct val="100000"/>
              </a:lnSpc>
              <a:spcBef>
                <a:spcPts val="520"/>
              </a:spcBef>
            </a:pPr>
            <a:r>
              <a:rPr sz="2550" i="1" dirty="0">
                <a:latin typeface="Times New Roman"/>
                <a:cs typeface="Times New Roman"/>
              </a:rPr>
              <a:t>s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 sceglie il processo con il più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alto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valore di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966" y="4582414"/>
            <a:ext cx="54794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Arial"/>
                <a:cs typeface="Arial"/>
              </a:rPr>
              <a:t>Osservazioni:</a:t>
            </a:r>
            <a:endParaRPr sz="1600">
              <a:latin typeface="Arial"/>
              <a:cs typeface="Arial"/>
            </a:endParaRPr>
          </a:p>
          <a:p>
            <a:pPr marL="140335" indent="-127635">
              <a:lnSpc>
                <a:spcPct val="100000"/>
              </a:lnSpc>
              <a:buFont typeface="Arial"/>
              <a:buChar char="•"/>
              <a:tabLst>
                <a:tab pos="140970" algn="l"/>
              </a:tabLst>
            </a:pPr>
            <a:r>
              <a:rPr sz="1600" i="1" spc="-5" dirty="0">
                <a:latin typeface="Arial"/>
                <a:cs typeface="Arial"/>
              </a:rPr>
              <a:t>quando un processo entra in coda per la prima volta,</a:t>
            </a:r>
            <a:r>
              <a:rPr sz="1600" i="1" spc="1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RR=1</a:t>
            </a:r>
            <a:endParaRPr sz="1600">
              <a:latin typeface="Arial"/>
              <a:cs typeface="Arial"/>
            </a:endParaRPr>
          </a:p>
          <a:p>
            <a:pPr marL="140335" indent="-1276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40970" algn="l"/>
              </a:tabLst>
            </a:pPr>
            <a:r>
              <a:rPr sz="1600" i="1" spc="-5" dirty="0">
                <a:latin typeface="Arial"/>
                <a:cs typeface="Arial"/>
              </a:rPr>
              <a:t>tiene </a:t>
            </a:r>
            <a:r>
              <a:rPr sz="1600" i="1" spc="-10" dirty="0">
                <a:latin typeface="Arial"/>
                <a:cs typeface="Arial"/>
              </a:rPr>
              <a:t>considerazione </a:t>
            </a:r>
            <a:r>
              <a:rPr sz="1600" i="1" spc="-15" dirty="0">
                <a:latin typeface="Arial"/>
                <a:cs typeface="Arial"/>
              </a:rPr>
              <a:t>l’età </a:t>
            </a:r>
            <a:r>
              <a:rPr sz="1600" i="1" spc="-10" dirty="0">
                <a:latin typeface="Arial"/>
                <a:cs typeface="Arial"/>
              </a:rPr>
              <a:t>del</a:t>
            </a:r>
            <a:r>
              <a:rPr sz="1600" i="1" spc="9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Shortest </a:t>
            </a:r>
            <a:r>
              <a:rPr spc="-5" dirty="0"/>
              <a:t>Process </a:t>
            </a:r>
            <a:r>
              <a:rPr dirty="0"/>
              <a:t>Next -</a:t>
            </a:r>
            <a:r>
              <a:rPr spc="-50" dirty="0"/>
              <a:t> </a:t>
            </a:r>
            <a:r>
              <a:rPr dirty="0"/>
              <a:t>SPN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217" y="2737485"/>
            <a:ext cx="780542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processo scelto dalla coda di ready è quello con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più breve tempo di esecuzione  stimato: più breve sequenza di operazioni svolte dal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Possibilità di starvation per processi fortemente CPU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bound</a:t>
            </a:r>
            <a:endParaRPr sz="1600">
              <a:latin typeface="Arial"/>
              <a:cs typeface="Arial"/>
            </a:endParaRPr>
          </a:p>
          <a:p>
            <a:pPr marL="355600" marR="35179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SPN è ottimale nel senso che formisce il tempo medio di attesa minimo, per un  dato set di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Utilizzato nello scheduling a lungo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termine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Difficile stimare la durata della prossima sequenza di CPU (oltre che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oneroso)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Due possibili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schemi: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417" y="4931752"/>
            <a:ext cx="7364095" cy="15868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nonpreemptive;</a:t>
            </a:r>
            <a:endParaRPr sz="16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preemptive – se arriva nuovo processo con una sequenza di CPU minore del  tempo necessario per la conclusione della sequenza di CPU del processo  attualmente in esecuzione, si ha il prerilascio della CPU a favore del processo  appena arrivato. Questo schema è anche noto come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Shortest-Remaining- 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Time-First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(SRTF)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975" y="1557274"/>
            <a:ext cx="6429375" cy="1022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65" y="1466555"/>
            <a:ext cx="19342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i="1" u="sng" spc="-4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SPN Con</a:t>
            </a:r>
            <a:r>
              <a:rPr sz="1650" b="1" i="1" u="sng" spc="-1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50" b="1" i="1" u="sng" spc="-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Prerilascio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975" y="1941448"/>
            <a:ext cx="5734050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411" y="2718307"/>
            <a:ext cx="36842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6705" algn="l"/>
              </a:tabLst>
            </a:pPr>
            <a:r>
              <a:rPr sz="1400" dirty="0">
                <a:latin typeface="Arial"/>
                <a:cs typeface="Arial"/>
              </a:rPr>
              <a:t>P</a:t>
            </a:r>
            <a:r>
              <a:rPr sz="1350" baseline="-21604" dirty="0">
                <a:latin typeface="Arial"/>
                <a:cs typeface="Arial"/>
              </a:rPr>
              <a:t>i	</a:t>
            </a:r>
            <a:r>
              <a:rPr sz="1400" spc="-5" dirty="0">
                <a:latin typeface="Arial"/>
                <a:cs typeface="Arial"/>
              </a:rPr>
              <a:t>i-esimo processo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i=1,…,N;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285115" algn="l"/>
              </a:tabLst>
            </a:pPr>
            <a:r>
              <a:rPr sz="1400" spc="5" dirty="0">
                <a:latin typeface="Arial"/>
                <a:cs typeface="Arial"/>
              </a:rPr>
              <a:t>t</a:t>
            </a:r>
            <a:r>
              <a:rPr sz="1350" spc="7" baseline="-21604" dirty="0">
                <a:latin typeface="Arial"/>
                <a:cs typeface="Arial"/>
              </a:rPr>
              <a:t>i	</a:t>
            </a:r>
            <a:r>
              <a:rPr sz="1400" spc="-5" dirty="0">
                <a:latin typeface="Arial"/>
                <a:cs typeface="Arial"/>
              </a:rPr>
              <a:t>tempo di esecuzione dell’i-esimo </a:t>
            </a:r>
            <a:r>
              <a:rPr sz="1400" dirty="0">
                <a:latin typeface="Arial"/>
                <a:cs typeface="Arial"/>
              </a:rPr>
              <a:t>processo;  Per </a:t>
            </a:r>
            <a:r>
              <a:rPr sz="1400" spc="-5" dirty="0">
                <a:latin typeface="Arial"/>
                <a:cs typeface="Arial"/>
              </a:rPr>
              <a:t>ogni i,j =1,...,N i≤j: 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350" spc="15" baseline="-21604" dirty="0">
                <a:latin typeface="Arial"/>
                <a:cs typeface="Arial"/>
              </a:rPr>
              <a:t>i </a:t>
            </a:r>
            <a:r>
              <a:rPr sz="1400" dirty="0">
                <a:latin typeface="Arial"/>
                <a:cs typeface="Arial"/>
              </a:rPr>
              <a:t>≤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350" spc="7" baseline="-21604" dirty="0">
                <a:latin typeface="Arial"/>
                <a:cs typeface="Arial"/>
              </a:rPr>
              <a:t>j</a:t>
            </a:r>
            <a:r>
              <a:rPr sz="1350" spc="75" baseline="-216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77495" algn="l"/>
              </a:tabLst>
            </a:pPr>
            <a:r>
              <a:rPr sz="1400" spc="10" dirty="0">
                <a:latin typeface="Arial"/>
                <a:cs typeface="Arial"/>
              </a:rPr>
              <a:t>t</a:t>
            </a:r>
            <a:r>
              <a:rPr sz="1350" spc="15" baseline="-21604" dirty="0">
                <a:latin typeface="Arial"/>
                <a:cs typeface="Arial"/>
              </a:rPr>
              <a:t>p	</a:t>
            </a:r>
            <a:r>
              <a:rPr sz="1400" dirty="0">
                <a:latin typeface="Arial"/>
                <a:cs typeface="Arial"/>
              </a:rPr>
              <a:t>tempo di esecuzione del processo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03" y="3674110"/>
            <a:ext cx="920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11" y="3518661"/>
            <a:ext cx="1809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aseline="-15873" dirty="0">
                <a:latin typeface="Arial"/>
                <a:cs typeface="Arial"/>
              </a:rPr>
              <a:t>t</a:t>
            </a:r>
            <a:r>
              <a:rPr sz="2100" spc="67" baseline="-15873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5383" y="3674110"/>
            <a:ext cx="920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980" y="3572002"/>
            <a:ext cx="3619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tempo di esecuzione residuo del processo P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994" y="3953656"/>
            <a:ext cx="829944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i="1" u="sng" spc="-2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I </a:t>
            </a:r>
            <a:r>
              <a:rPr sz="1650" b="1" i="1" u="sng" spc="-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CASO</a:t>
            </a:r>
            <a:r>
              <a:rPr sz="1650" b="1" i="1" u="sng" spc="-10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50" b="1" i="1" u="sng" spc="-1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: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6277" y="3953656"/>
            <a:ext cx="65468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755"/>
              </a:lnSpc>
              <a:spcBef>
                <a:spcPts val="135"/>
              </a:spcBef>
            </a:pPr>
            <a:r>
              <a:rPr sz="1650" i="1" spc="-20" dirty="0">
                <a:latin typeface="Malgun Gothic"/>
                <a:cs typeface="Malgun Gothic"/>
              </a:rPr>
              <a:t>t</a:t>
            </a:r>
            <a:r>
              <a:rPr sz="1650" i="1" spc="-30" baseline="-20202" dirty="0">
                <a:latin typeface="Malgun Gothic"/>
                <a:cs typeface="Malgun Gothic"/>
              </a:rPr>
              <a:t>1</a:t>
            </a:r>
            <a:r>
              <a:rPr sz="1650" i="1" spc="517" baseline="-20202" dirty="0">
                <a:latin typeface="Malgun Gothic"/>
                <a:cs typeface="Malgun Gothic"/>
              </a:rPr>
              <a:t> </a:t>
            </a:r>
            <a:r>
              <a:rPr sz="1650" i="1" spc="-40" dirty="0">
                <a:latin typeface="Malgun Gothic"/>
                <a:cs typeface="Malgun Gothic"/>
              </a:rPr>
              <a:t>≤</a:t>
            </a:r>
            <a:r>
              <a:rPr sz="1650" i="1" spc="-26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t</a:t>
            </a:r>
            <a:r>
              <a:rPr sz="1650" i="1" spc="-37" baseline="-20202" dirty="0">
                <a:latin typeface="Malgun Gothic"/>
                <a:cs typeface="Malgun Gothic"/>
              </a:rPr>
              <a:t>p</a:t>
            </a:r>
            <a:endParaRPr sz="1650" baseline="-20202">
              <a:latin typeface="Malgun Gothic"/>
              <a:cs typeface="Malgun Gothic"/>
            </a:endParaRPr>
          </a:p>
          <a:p>
            <a:pPr marL="156845">
              <a:lnSpc>
                <a:spcPts val="635"/>
              </a:lnSpc>
            </a:pPr>
            <a:r>
              <a:rPr sz="1100" i="1" spc="-15" dirty="0">
                <a:latin typeface="Malgun Gothic"/>
                <a:cs typeface="Malgun Gothic"/>
              </a:rPr>
              <a:t>r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97126" y="4365625"/>
            <a:ext cx="5619750" cy="96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4994" y="5536788"/>
            <a:ext cx="8921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i="1" u="sng" spc="-2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II </a:t>
            </a:r>
            <a:r>
              <a:rPr sz="1650" b="1" i="1" u="sng" spc="-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CASO</a:t>
            </a:r>
            <a:r>
              <a:rPr sz="1650" b="1" i="1" u="sng" spc="-1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50" b="1" i="1" u="sng" spc="-1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: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0285" y="5536788"/>
            <a:ext cx="65468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755"/>
              </a:lnSpc>
              <a:spcBef>
                <a:spcPts val="135"/>
              </a:spcBef>
            </a:pPr>
            <a:r>
              <a:rPr sz="1650" i="1" spc="-20" dirty="0">
                <a:latin typeface="Malgun Gothic"/>
                <a:cs typeface="Malgun Gothic"/>
              </a:rPr>
              <a:t>t</a:t>
            </a:r>
            <a:r>
              <a:rPr sz="1650" i="1" spc="-30" baseline="-20202" dirty="0">
                <a:latin typeface="Malgun Gothic"/>
                <a:cs typeface="Malgun Gothic"/>
              </a:rPr>
              <a:t>1</a:t>
            </a:r>
            <a:r>
              <a:rPr sz="1650" i="1" spc="517" baseline="-20202" dirty="0">
                <a:latin typeface="Malgun Gothic"/>
                <a:cs typeface="Malgun Gothic"/>
              </a:rPr>
              <a:t> </a:t>
            </a:r>
            <a:r>
              <a:rPr sz="1650" i="1" spc="-40" dirty="0">
                <a:latin typeface="Malgun Gothic"/>
                <a:cs typeface="Malgun Gothic"/>
              </a:rPr>
              <a:t>&gt;</a:t>
            </a:r>
            <a:r>
              <a:rPr sz="1650" i="1" spc="-270" dirty="0">
                <a:latin typeface="Malgun Gothic"/>
                <a:cs typeface="Malgun Gothic"/>
              </a:rPr>
              <a:t> </a:t>
            </a:r>
            <a:r>
              <a:rPr sz="1650" i="1" spc="-20" dirty="0">
                <a:latin typeface="Malgun Gothic"/>
                <a:cs typeface="Malgun Gothic"/>
              </a:rPr>
              <a:t>t</a:t>
            </a:r>
            <a:r>
              <a:rPr sz="1650" i="1" spc="-30" baseline="-20202" dirty="0">
                <a:latin typeface="Malgun Gothic"/>
                <a:cs typeface="Malgun Gothic"/>
              </a:rPr>
              <a:t>p</a:t>
            </a:r>
            <a:endParaRPr sz="1650" baseline="-20202">
              <a:latin typeface="Malgun Gothic"/>
              <a:cs typeface="Malgun Gothic"/>
            </a:endParaRPr>
          </a:p>
          <a:p>
            <a:pPr marL="157480">
              <a:lnSpc>
                <a:spcPts val="635"/>
              </a:lnSpc>
            </a:pPr>
            <a:r>
              <a:rPr sz="1100" i="1" spc="-15" dirty="0">
                <a:latin typeface="Malgun Gothic"/>
                <a:cs typeface="Malgun Gothic"/>
              </a:rPr>
              <a:t>r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97126" y="6038850"/>
            <a:ext cx="5915025" cy="819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Shortest </a:t>
            </a:r>
            <a:r>
              <a:rPr spc="-5" dirty="0"/>
              <a:t>Remaining </a:t>
            </a:r>
            <a:r>
              <a:rPr dirty="0"/>
              <a:t>Time</a:t>
            </a:r>
            <a:r>
              <a:rPr spc="-30" dirty="0"/>
              <a:t> </a:t>
            </a:r>
            <a:r>
              <a:rPr dirty="0"/>
              <a:t>Next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Descrizione dei</a:t>
            </a:r>
            <a:r>
              <a:rPr spc="-15" dirty="0"/>
              <a:t> </a:t>
            </a:r>
            <a:r>
              <a:rPr spc="-5" dirty="0"/>
              <a:t>Processi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7028" y="44271"/>
            <a:ext cx="2389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Georgia"/>
                <a:cs typeface="Georgia"/>
              </a:rPr>
              <a:t>Dr.Ing. </a:t>
            </a:r>
            <a:r>
              <a:rPr sz="1600" i="1" spc="-10" dirty="0">
                <a:latin typeface="Georgia"/>
                <a:cs typeface="Georgia"/>
              </a:rPr>
              <a:t>Donato</a:t>
            </a:r>
            <a:r>
              <a:rPr sz="1600" i="1" spc="30" dirty="0">
                <a:latin typeface="Georgia"/>
                <a:cs typeface="Georgia"/>
              </a:rPr>
              <a:t> </a:t>
            </a:r>
            <a:r>
              <a:rPr sz="1600" i="1" spc="-5" dirty="0">
                <a:latin typeface="Georgia"/>
                <a:cs typeface="Georgia"/>
              </a:rPr>
              <a:t>Impedovo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2987" y="1628775"/>
            <a:ext cx="6935724" cy="3600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5819" y="5421285"/>
            <a:ext cx="6181090" cy="5257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45"/>
              </a:spcBef>
            </a:pPr>
            <a:r>
              <a:rPr sz="1650" i="1" spc="-15" dirty="0">
                <a:latin typeface="Arial"/>
                <a:cs typeface="Arial"/>
              </a:rPr>
              <a:t>Il </a:t>
            </a:r>
            <a:r>
              <a:rPr sz="1650" i="1" spc="-40" dirty="0">
                <a:latin typeface="Arial"/>
                <a:cs typeface="Arial"/>
              </a:rPr>
              <a:t>SO </a:t>
            </a:r>
            <a:r>
              <a:rPr sz="1650" i="1" spc="-35" dirty="0">
                <a:latin typeface="Arial"/>
                <a:cs typeface="Arial"/>
              </a:rPr>
              <a:t>ha </a:t>
            </a:r>
            <a:r>
              <a:rPr sz="1650" i="1" spc="-30" dirty="0">
                <a:latin typeface="Arial"/>
                <a:cs typeface="Arial"/>
              </a:rPr>
              <a:t>necessità </a:t>
            </a:r>
            <a:r>
              <a:rPr sz="1650" i="1" spc="-25" dirty="0">
                <a:latin typeface="Arial"/>
                <a:cs typeface="Arial"/>
              </a:rPr>
              <a:t>di </a:t>
            </a:r>
            <a:r>
              <a:rPr sz="1650" i="1" spc="-35" dirty="0">
                <a:latin typeface="Arial"/>
                <a:cs typeface="Arial"/>
              </a:rPr>
              <a:t>uno </a:t>
            </a:r>
            <a:r>
              <a:rPr sz="1650" i="1" spc="-30" dirty="0">
                <a:latin typeface="Arial"/>
                <a:cs typeface="Arial"/>
              </a:rPr>
              <a:t>strumento per </a:t>
            </a:r>
            <a:r>
              <a:rPr sz="1650" i="1" spc="-25" dirty="0">
                <a:latin typeface="Arial"/>
                <a:cs typeface="Arial"/>
              </a:rPr>
              <a:t>gestire </a:t>
            </a:r>
            <a:r>
              <a:rPr sz="1650" i="1" spc="-15" dirty="0">
                <a:latin typeface="Arial"/>
                <a:cs typeface="Arial"/>
              </a:rPr>
              <a:t>i </a:t>
            </a:r>
            <a:r>
              <a:rPr sz="1650" i="1" spc="-30" dirty="0">
                <a:latin typeface="Arial"/>
                <a:cs typeface="Arial"/>
              </a:rPr>
              <a:t>processi, </a:t>
            </a:r>
            <a:r>
              <a:rPr sz="1650" i="1" spc="-35" dirty="0">
                <a:latin typeface="Arial"/>
                <a:cs typeface="Arial"/>
              </a:rPr>
              <a:t>che </a:t>
            </a:r>
            <a:r>
              <a:rPr sz="1650" i="1" spc="-30" dirty="0">
                <a:latin typeface="Arial"/>
                <a:cs typeface="Arial"/>
              </a:rPr>
              <a:t>tenga  </a:t>
            </a:r>
            <a:r>
              <a:rPr sz="1650" i="1" spc="-25" dirty="0">
                <a:latin typeface="Arial"/>
                <a:cs typeface="Arial"/>
              </a:rPr>
              <a:t>traccia di tutte le info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disponibili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Schedulazione a code</a:t>
            </a:r>
            <a:r>
              <a:rPr spc="-50" dirty="0"/>
              <a:t> </a:t>
            </a:r>
            <a:r>
              <a:rPr dirty="0"/>
              <a:t>multiple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463700"/>
            <a:ext cx="4472940" cy="46113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La coda di ready è suddivisa in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sotto-code: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foreground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(interactive)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background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(batch)</a:t>
            </a:r>
            <a:endParaRPr sz="1600">
              <a:latin typeface="Arial"/>
              <a:cs typeface="Arial"/>
            </a:endParaRPr>
          </a:p>
          <a:p>
            <a:pPr marL="355600" marR="824865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Ogni coda ha un proprio algoritmo di  schedulazione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Es.: foreground – RR, background –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FCFS</a:t>
            </a:r>
            <a:endParaRPr sz="1600">
              <a:latin typeface="Arial"/>
              <a:cs typeface="Arial"/>
            </a:endParaRPr>
          </a:p>
          <a:p>
            <a:pPr marL="355600" marR="249554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Lo Scheduling deve essere effettuato tra le  code:</a:t>
            </a:r>
            <a:endParaRPr sz="16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Scheduling per priorità fissa e con  prelazione (i.e., serve all from foreground  then from background). Possibilità di  starvation.</a:t>
            </a:r>
            <a:endParaRPr sz="1600">
              <a:latin typeface="Arial"/>
              <a:cs typeface="Arial"/>
            </a:endParaRPr>
          </a:p>
          <a:p>
            <a:pPr marL="756285" marR="4889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latin typeface="Arial"/>
                <a:cs typeface="Arial"/>
              </a:rPr>
              <a:t>Time </a:t>
            </a:r>
            <a:r>
              <a:rPr sz="1600" spc="-5" dirty="0">
                <a:latin typeface="Arial"/>
                <a:cs typeface="Arial"/>
              </a:rPr>
              <a:t>slice – ad ogni coda è associato un  certo ammontare di tempo di CPU; i.e.,  80% to foreground in RR, 20% to  background 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FCFS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59401" y="2474976"/>
            <a:ext cx="3995674" cy="29972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1173" y="55041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00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7523" y="2449829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0" y="30480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1173" y="24434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00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86825" y="2449448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0" y="30480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46573" y="5478779"/>
            <a:ext cx="4021454" cy="0"/>
          </a:xfrm>
          <a:custGeom>
            <a:avLst/>
            <a:gdLst/>
            <a:ahLst/>
            <a:cxnLst/>
            <a:rect l="l" t="t" r="r" b="b"/>
            <a:pathLst>
              <a:path w="4021454">
                <a:moveTo>
                  <a:pt x="0" y="0"/>
                </a:moveTo>
                <a:lnTo>
                  <a:pt x="402120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2923" y="2475229"/>
            <a:ext cx="0" cy="2997200"/>
          </a:xfrm>
          <a:custGeom>
            <a:avLst/>
            <a:gdLst/>
            <a:ahLst/>
            <a:cxnLst/>
            <a:rect l="l" t="t" r="r" b="b"/>
            <a:pathLst>
              <a:path h="2997200">
                <a:moveTo>
                  <a:pt x="0" y="0"/>
                </a:moveTo>
                <a:lnTo>
                  <a:pt x="0" y="29972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46573" y="2468879"/>
            <a:ext cx="4021454" cy="0"/>
          </a:xfrm>
          <a:custGeom>
            <a:avLst/>
            <a:gdLst/>
            <a:ahLst/>
            <a:cxnLst/>
            <a:rect l="l" t="t" r="r" b="b"/>
            <a:pathLst>
              <a:path w="4021454">
                <a:moveTo>
                  <a:pt x="0" y="0"/>
                </a:moveTo>
                <a:lnTo>
                  <a:pt x="402120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1425" y="2474848"/>
            <a:ext cx="0" cy="2997200"/>
          </a:xfrm>
          <a:custGeom>
            <a:avLst/>
            <a:gdLst/>
            <a:ahLst/>
            <a:cxnLst/>
            <a:rect l="l" t="t" r="r" b="b"/>
            <a:pathLst>
              <a:path h="2997200">
                <a:moveTo>
                  <a:pt x="0" y="0"/>
                </a:moveTo>
                <a:lnTo>
                  <a:pt x="0" y="29972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184275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Schedulazione a </a:t>
            </a:r>
            <a:r>
              <a:rPr spc="-5" dirty="0"/>
              <a:t>code</a:t>
            </a:r>
            <a:r>
              <a:rPr spc="-65" dirty="0"/>
              <a:t> </a:t>
            </a:r>
            <a:r>
              <a:rPr dirty="0"/>
              <a:t>multiple  </a:t>
            </a:r>
            <a:r>
              <a:rPr spc="-5" dirty="0"/>
              <a:t>con</a:t>
            </a:r>
            <a:r>
              <a:rPr spc="-10" dirty="0"/>
              <a:t> </a:t>
            </a:r>
            <a:r>
              <a:rPr spc="-5" dirty="0"/>
              <a:t>feedback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668906"/>
            <a:ext cx="7907020" cy="477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processo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essere spostato da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coda all’altra (implementazione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dell’aging)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Code Multilevel-Feedback definite dai seguenti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parametri: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Numero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Algoritmo di </a:t>
            </a:r>
            <a:r>
              <a:rPr sz="1600" dirty="0">
                <a:latin typeface="Arial"/>
                <a:cs typeface="Arial"/>
              </a:rPr>
              <a:t>scheduling </a:t>
            </a:r>
            <a:r>
              <a:rPr sz="1600" spc="-5" dirty="0">
                <a:latin typeface="Arial"/>
                <a:cs typeface="Arial"/>
              </a:rPr>
              <a:t>per ogni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coda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Metodi usati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l’up-grading e il down-grading di ogni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1435"/>
              </a:spcBef>
            </a:pPr>
            <a:r>
              <a:rPr sz="1200" spc="-5" dirty="0">
                <a:latin typeface="Arial"/>
                <a:cs typeface="Arial"/>
              </a:rPr>
              <a:t>Esempio:</a:t>
            </a:r>
            <a:endParaRPr sz="1200">
              <a:latin typeface="Arial"/>
              <a:cs typeface="Arial"/>
            </a:endParaRPr>
          </a:p>
          <a:p>
            <a:pPr marL="43815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437515" algn="l"/>
                <a:tab pos="438784" algn="l"/>
              </a:tabLst>
            </a:pPr>
            <a:r>
              <a:rPr sz="1200" spc="-15" dirty="0">
                <a:latin typeface="Arial"/>
                <a:cs typeface="Arial"/>
              </a:rPr>
              <a:t>Tre </a:t>
            </a:r>
            <a:r>
              <a:rPr sz="1200" dirty="0">
                <a:latin typeface="Arial"/>
                <a:cs typeface="Arial"/>
              </a:rPr>
              <a:t>code:</a:t>
            </a:r>
            <a:endParaRPr sz="12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838835" algn="l"/>
                <a:tab pos="839469" algn="l"/>
              </a:tabLst>
            </a:pPr>
            <a:r>
              <a:rPr sz="1200" i="1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0 </a:t>
            </a: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RR </a:t>
            </a:r>
            <a:r>
              <a:rPr sz="1200" dirty="0">
                <a:latin typeface="Arial"/>
                <a:cs typeface="Arial"/>
              </a:rPr>
              <a:t>con time </a:t>
            </a:r>
            <a:r>
              <a:rPr sz="1200" spc="-5" dirty="0">
                <a:latin typeface="Arial"/>
                <a:cs typeface="Arial"/>
              </a:rPr>
              <a:t>quantum 8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milliseconds</a:t>
            </a:r>
            <a:endParaRPr sz="12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838835" algn="l"/>
                <a:tab pos="839469" algn="l"/>
              </a:tabLst>
            </a:pPr>
            <a:r>
              <a:rPr sz="1200" i="1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1 </a:t>
            </a: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RR </a:t>
            </a:r>
            <a:r>
              <a:rPr sz="1200" dirty="0">
                <a:latin typeface="Arial"/>
                <a:cs typeface="Arial"/>
              </a:rPr>
              <a:t>con </a:t>
            </a:r>
            <a:r>
              <a:rPr sz="1200" spc="-5" dirty="0">
                <a:latin typeface="Arial"/>
                <a:cs typeface="Arial"/>
              </a:rPr>
              <a:t>ime quantum 16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milliseconds</a:t>
            </a:r>
            <a:endParaRPr sz="12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838835" algn="l"/>
                <a:tab pos="839469" algn="l"/>
              </a:tabLst>
            </a:pPr>
            <a:r>
              <a:rPr sz="1200" i="1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2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FCFS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438150" indent="-342900">
              <a:lnSpc>
                <a:spcPct val="100000"/>
              </a:lnSpc>
              <a:buChar char="•"/>
              <a:tabLst>
                <a:tab pos="437515" algn="l"/>
                <a:tab pos="438784" algn="l"/>
              </a:tabLst>
            </a:pPr>
            <a:r>
              <a:rPr sz="1200" spc="-5" dirty="0">
                <a:latin typeface="Arial"/>
                <a:cs typeface="Arial"/>
              </a:rPr>
              <a:t>Scheduling</a:t>
            </a:r>
            <a:endParaRPr sz="12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838835" algn="l"/>
                <a:tab pos="839469" algn="l"/>
              </a:tabLst>
            </a:pPr>
            <a:r>
              <a:rPr sz="1200" spc="-5" dirty="0">
                <a:latin typeface="Arial"/>
                <a:cs typeface="Arial"/>
              </a:rPr>
              <a:t>Un nuovo processo entra nella coda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baseline="-20833" dirty="0">
                <a:latin typeface="Arial"/>
                <a:cs typeface="Arial"/>
              </a:rPr>
              <a:t>0</a:t>
            </a:r>
            <a:r>
              <a:rPr sz="1200" i="1" spc="82" baseline="-20833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(FCFS).</a:t>
            </a:r>
            <a:endParaRPr sz="1200">
              <a:latin typeface="Arial"/>
              <a:cs typeface="Arial"/>
            </a:endParaRPr>
          </a:p>
          <a:p>
            <a:pPr marL="838835" marR="3468370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838835" algn="l"/>
                <a:tab pos="839469" algn="l"/>
              </a:tabLst>
            </a:pPr>
            <a:r>
              <a:rPr sz="1200" dirty="0">
                <a:latin typeface="Arial"/>
                <a:cs typeface="Arial"/>
              </a:rPr>
              <a:t>Quando ottiene </a:t>
            </a:r>
            <a:r>
              <a:rPr sz="1200" spc="-5" dirty="0">
                <a:latin typeface="Arial"/>
                <a:cs typeface="Arial"/>
              </a:rPr>
              <a:t>la </a:t>
            </a:r>
            <a:r>
              <a:rPr sz="1200" dirty="0">
                <a:latin typeface="Arial"/>
                <a:cs typeface="Arial"/>
              </a:rPr>
              <a:t>CPU, </a:t>
            </a:r>
            <a:r>
              <a:rPr sz="1200" spc="-5" dirty="0">
                <a:latin typeface="Arial"/>
                <a:cs typeface="Arial"/>
              </a:rPr>
              <a:t>la impegna per 8 </a:t>
            </a:r>
            <a:r>
              <a:rPr sz="1200" dirty="0">
                <a:latin typeface="Arial"/>
                <a:cs typeface="Arial"/>
              </a:rPr>
              <a:t>ms. </a:t>
            </a:r>
            <a:r>
              <a:rPr sz="1200" spc="-5" dirty="0">
                <a:latin typeface="Arial"/>
                <a:cs typeface="Arial"/>
              </a:rPr>
              <a:t>Se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non  </a:t>
            </a:r>
            <a:r>
              <a:rPr sz="1200" dirty="0">
                <a:latin typeface="Arial"/>
                <a:cs typeface="Arial"/>
              </a:rPr>
              <a:t>termina </a:t>
            </a:r>
            <a:r>
              <a:rPr sz="1200" spc="-5" dirty="0">
                <a:latin typeface="Arial"/>
                <a:cs typeface="Arial"/>
              </a:rPr>
              <a:t>entro gli 8 </a:t>
            </a:r>
            <a:r>
              <a:rPr sz="1200" dirty="0">
                <a:latin typeface="Arial"/>
                <a:cs typeface="Arial"/>
              </a:rPr>
              <a:t>ms </a:t>
            </a:r>
            <a:r>
              <a:rPr sz="1200" spc="-5" dirty="0">
                <a:latin typeface="Arial"/>
                <a:cs typeface="Arial"/>
              </a:rPr>
              <a:t>è </a:t>
            </a:r>
            <a:r>
              <a:rPr sz="1200" dirty="0">
                <a:latin typeface="Arial"/>
                <a:cs typeface="Arial"/>
              </a:rPr>
              <a:t>spostato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Q</a:t>
            </a:r>
            <a:r>
              <a:rPr sz="1200" spc="-7" baseline="-20833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838835" marR="3369310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838835" algn="l"/>
                <a:tab pos="839469" algn="l"/>
              </a:tabLst>
            </a:pPr>
            <a:r>
              <a:rPr sz="1200" dirty="0">
                <a:latin typeface="Arial"/>
                <a:cs typeface="Arial"/>
              </a:rPr>
              <a:t>Il processo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baseline="-20833" dirty="0">
                <a:latin typeface="Arial"/>
                <a:cs typeface="Arial"/>
              </a:rPr>
              <a:t>1 </a:t>
            </a:r>
            <a:r>
              <a:rPr sz="1200" spc="-5" dirty="0">
                <a:latin typeface="Arial"/>
                <a:cs typeface="Arial"/>
              </a:rPr>
              <a:t>viene nuovamente servito </a:t>
            </a:r>
            <a:r>
              <a:rPr sz="1200" dirty="0">
                <a:latin typeface="Arial"/>
                <a:cs typeface="Arial"/>
              </a:rPr>
              <a:t>con </a:t>
            </a:r>
            <a:r>
              <a:rPr sz="1200" spc="-5" dirty="0">
                <a:latin typeface="Arial"/>
                <a:cs typeface="Arial"/>
              </a:rPr>
              <a:t>politica  FCFS e riceve la CPU per ulteriori 16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ms.</a:t>
            </a:r>
            <a:endParaRPr sz="12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838835" algn="l"/>
                <a:tab pos="839469" algn="l"/>
              </a:tabLst>
            </a:pPr>
            <a:r>
              <a:rPr sz="1200" spc="-5" dirty="0">
                <a:latin typeface="Arial"/>
                <a:cs typeface="Arial"/>
              </a:rPr>
              <a:t>Se ancora non </a:t>
            </a:r>
            <a:r>
              <a:rPr sz="1200" dirty="0">
                <a:latin typeface="Arial"/>
                <a:cs typeface="Arial"/>
              </a:rPr>
              <a:t>termina </a:t>
            </a:r>
            <a:r>
              <a:rPr sz="1200" spc="-5" dirty="0">
                <a:latin typeface="Arial"/>
                <a:cs typeface="Arial"/>
              </a:rPr>
              <a:t>viene </a:t>
            </a:r>
            <a:r>
              <a:rPr sz="1200" dirty="0">
                <a:latin typeface="Arial"/>
                <a:cs typeface="Arial"/>
              </a:rPr>
              <a:t>spostato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Q</a:t>
            </a:r>
            <a:r>
              <a:rPr sz="1200" spc="-7" baseline="-20833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8326" y="3644900"/>
            <a:ext cx="3937000" cy="29527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0098" y="6629400"/>
            <a:ext cx="4013200" cy="0"/>
          </a:xfrm>
          <a:custGeom>
            <a:avLst/>
            <a:gdLst/>
            <a:ahLst/>
            <a:cxnLst/>
            <a:rect l="l" t="t" r="r" b="b"/>
            <a:pathLst>
              <a:path w="4013200">
                <a:moveTo>
                  <a:pt x="0" y="0"/>
                </a:moveTo>
                <a:lnTo>
                  <a:pt x="40132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6448" y="3619500"/>
            <a:ext cx="0" cy="3003550"/>
          </a:xfrm>
          <a:custGeom>
            <a:avLst/>
            <a:gdLst/>
            <a:ahLst/>
            <a:cxnLst/>
            <a:rect l="l" t="t" r="r" b="b"/>
            <a:pathLst>
              <a:path h="3003550">
                <a:moveTo>
                  <a:pt x="0" y="0"/>
                </a:moveTo>
                <a:lnTo>
                  <a:pt x="0" y="30035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0098" y="3613150"/>
            <a:ext cx="4013200" cy="0"/>
          </a:xfrm>
          <a:custGeom>
            <a:avLst/>
            <a:gdLst/>
            <a:ahLst/>
            <a:cxnLst/>
            <a:rect l="l" t="t" r="r" b="b"/>
            <a:pathLst>
              <a:path w="4013200">
                <a:moveTo>
                  <a:pt x="0" y="0"/>
                </a:moveTo>
                <a:lnTo>
                  <a:pt x="40132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16948" y="3619500"/>
            <a:ext cx="0" cy="3003550"/>
          </a:xfrm>
          <a:custGeom>
            <a:avLst/>
            <a:gdLst/>
            <a:ahLst/>
            <a:cxnLst/>
            <a:rect l="l" t="t" r="r" b="b"/>
            <a:pathLst>
              <a:path h="3003550">
                <a:moveTo>
                  <a:pt x="0" y="0"/>
                </a:moveTo>
                <a:lnTo>
                  <a:pt x="0" y="30035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5498" y="6604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1848" y="3644900"/>
            <a:ext cx="0" cy="2952750"/>
          </a:xfrm>
          <a:custGeom>
            <a:avLst/>
            <a:gdLst/>
            <a:ahLst/>
            <a:cxnLst/>
            <a:rect l="l" t="t" r="r" b="b"/>
            <a:pathLst>
              <a:path h="2952750">
                <a:moveTo>
                  <a:pt x="0" y="0"/>
                </a:moveTo>
                <a:lnTo>
                  <a:pt x="0" y="29527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498" y="363855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1548" y="3644900"/>
            <a:ext cx="0" cy="2952750"/>
          </a:xfrm>
          <a:custGeom>
            <a:avLst/>
            <a:gdLst/>
            <a:ahLst/>
            <a:cxnLst/>
            <a:rect l="l" t="t" r="r" b="b"/>
            <a:pathLst>
              <a:path h="2952750">
                <a:moveTo>
                  <a:pt x="0" y="0"/>
                </a:moveTo>
                <a:lnTo>
                  <a:pt x="0" y="29527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Ricapitolando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68906"/>
            <a:ext cx="797115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First come first served: Seleziona il processo che ha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tempo di attesa più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lungo.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14732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10" dirty="0">
                <a:latin typeface="Arial"/>
                <a:cs typeface="Arial"/>
              </a:rPr>
              <a:t>Round </a:t>
            </a:r>
            <a:r>
              <a:rPr sz="1600" spc="-5" dirty="0">
                <a:latin typeface="Arial"/>
                <a:cs typeface="Arial"/>
              </a:rPr>
              <a:t>robin: Usa il time-slicing per limitare tutti i processi in fase di esecuzione ad un  piccolo periodo d'uso del processore e ruota su tutti i processi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Ready.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1143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Shortest process </a:t>
            </a:r>
            <a:r>
              <a:rPr sz="1600" spc="-10" dirty="0">
                <a:latin typeface="Arial"/>
                <a:cs typeface="Arial"/>
              </a:rPr>
              <a:t>next: </a:t>
            </a:r>
            <a:r>
              <a:rPr sz="1600" spc="-5" dirty="0">
                <a:latin typeface="Arial"/>
                <a:cs typeface="Arial"/>
              </a:rPr>
              <a:t>Seleziona il processo con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minore tempo di uso </a:t>
            </a:r>
            <a:r>
              <a:rPr sz="1600" spc="-10" dirty="0">
                <a:latin typeface="Arial"/>
                <a:cs typeface="Arial"/>
              </a:rPr>
              <a:t>del processore  </a:t>
            </a:r>
            <a:r>
              <a:rPr sz="1600" spc="-5" dirty="0">
                <a:latin typeface="Arial"/>
                <a:cs typeface="Arial"/>
              </a:rPr>
              <a:t>previsto e non prerilascia il processo.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396875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Shortest remaining time: Seleziona il processo con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minore tempo di uso </a:t>
            </a:r>
            <a:r>
              <a:rPr sz="1600" spc="-10" dirty="0">
                <a:latin typeface="Arial"/>
                <a:cs typeface="Arial"/>
              </a:rPr>
              <a:t>del  </a:t>
            </a:r>
            <a:r>
              <a:rPr sz="1600" spc="-5" dirty="0">
                <a:latin typeface="Arial"/>
                <a:cs typeface="Arial"/>
              </a:rPr>
              <a:t>processore previsto; un processo puo essere prerilasciato quando un altro processo  diventa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Ready.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34925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Highest response ratio </a:t>
            </a:r>
            <a:r>
              <a:rPr sz="1600" spc="-10" dirty="0">
                <a:latin typeface="Arial"/>
                <a:cs typeface="Arial"/>
              </a:rPr>
              <a:t>next: </a:t>
            </a:r>
            <a:r>
              <a:rPr sz="1600" spc="-5" dirty="0">
                <a:latin typeface="Arial"/>
                <a:cs typeface="Arial"/>
              </a:rPr>
              <a:t>Basa la decisione di scheduling su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stima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tempo </a:t>
            </a:r>
            <a:r>
              <a:rPr sz="1600" spc="-1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turnaround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normalizzato.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Feedback: </a:t>
            </a:r>
            <a:r>
              <a:rPr sz="1600" spc="-10" dirty="0">
                <a:latin typeface="Arial"/>
                <a:cs typeface="Arial"/>
              </a:rPr>
              <a:t>Crea </a:t>
            </a:r>
            <a:r>
              <a:rPr sz="1600" spc="-5" dirty="0">
                <a:latin typeface="Arial"/>
                <a:cs typeface="Arial"/>
              </a:rPr>
              <a:t>un insieme di code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lo scheduling, ed alloca i processi in </a:t>
            </a:r>
            <a:r>
              <a:rPr sz="1600" dirty="0">
                <a:latin typeface="Arial"/>
                <a:cs typeface="Arial"/>
              </a:rPr>
              <a:t>tali </a:t>
            </a:r>
            <a:r>
              <a:rPr sz="1600" spc="-5" dirty="0">
                <a:latin typeface="Arial"/>
                <a:cs typeface="Arial"/>
              </a:rPr>
              <a:t>code a  seconda della loro storia di esecuzione, o su altri criteri.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0726" y="4653026"/>
            <a:ext cx="5113273" cy="20239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92498" y="6709409"/>
            <a:ext cx="5151755" cy="0"/>
          </a:xfrm>
          <a:custGeom>
            <a:avLst/>
            <a:gdLst/>
            <a:ahLst/>
            <a:cxnLst/>
            <a:rect l="l" t="t" r="r" b="b"/>
            <a:pathLst>
              <a:path w="5151755">
                <a:moveTo>
                  <a:pt x="0" y="0"/>
                </a:moveTo>
                <a:lnTo>
                  <a:pt x="515150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8848" y="4627879"/>
            <a:ext cx="0" cy="2075180"/>
          </a:xfrm>
          <a:custGeom>
            <a:avLst/>
            <a:gdLst/>
            <a:ahLst/>
            <a:cxnLst/>
            <a:rect l="l" t="t" r="r" b="b"/>
            <a:pathLst>
              <a:path h="2075179">
                <a:moveTo>
                  <a:pt x="0" y="0"/>
                </a:moveTo>
                <a:lnTo>
                  <a:pt x="0" y="20751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2498" y="4621529"/>
            <a:ext cx="5151755" cy="0"/>
          </a:xfrm>
          <a:custGeom>
            <a:avLst/>
            <a:gdLst/>
            <a:ahLst/>
            <a:cxnLst/>
            <a:rect l="l" t="t" r="r" b="b"/>
            <a:pathLst>
              <a:path w="5151755">
                <a:moveTo>
                  <a:pt x="0" y="0"/>
                </a:moveTo>
                <a:lnTo>
                  <a:pt x="515150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17898" y="6684009"/>
            <a:ext cx="5126355" cy="0"/>
          </a:xfrm>
          <a:custGeom>
            <a:avLst/>
            <a:gdLst/>
            <a:ahLst/>
            <a:cxnLst/>
            <a:rect l="l" t="t" r="r" b="b"/>
            <a:pathLst>
              <a:path w="5126355">
                <a:moveTo>
                  <a:pt x="0" y="0"/>
                </a:moveTo>
                <a:lnTo>
                  <a:pt x="512610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4248" y="4653279"/>
            <a:ext cx="0" cy="2024380"/>
          </a:xfrm>
          <a:custGeom>
            <a:avLst/>
            <a:gdLst/>
            <a:ahLst/>
            <a:cxnLst/>
            <a:rect l="l" t="t" r="r" b="b"/>
            <a:pathLst>
              <a:path h="2024379">
                <a:moveTo>
                  <a:pt x="0" y="0"/>
                </a:moveTo>
                <a:lnTo>
                  <a:pt x="0" y="20243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7898" y="4646929"/>
            <a:ext cx="5126355" cy="0"/>
          </a:xfrm>
          <a:custGeom>
            <a:avLst/>
            <a:gdLst/>
            <a:ahLst/>
            <a:cxnLst/>
            <a:rect l="l" t="t" r="r" b="b"/>
            <a:pathLst>
              <a:path w="5126355">
                <a:moveTo>
                  <a:pt x="0" y="0"/>
                </a:moveTo>
                <a:lnTo>
                  <a:pt x="512610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Windows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6639" y="1513078"/>
            <a:ext cx="6353810" cy="244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152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Dispatcher: porzione del kernel che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occupa dello scheduling  Un thread viene eseguito fino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a:</a:t>
            </a:r>
            <a:endParaRPr sz="1600">
              <a:latin typeface="Arial"/>
              <a:cs typeface="Arial"/>
            </a:endParaRPr>
          </a:p>
          <a:p>
            <a:pPr marL="107442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74420" algn="l"/>
                <a:tab pos="1075055" algn="l"/>
              </a:tabLst>
            </a:pPr>
            <a:r>
              <a:rPr sz="1200" spc="-15" dirty="0">
                <a:latin typeface="Arial"/>
                <a:cs typeface="Arial"/>
              </a:rPr>
              <a:t>Terminazione</a:t>
            </a:r>
            <a:endParaRPr sz="1200">
              <a:latin typeface="Arial"/>
              <a:cs typeface="Arial"/>
            </a:endParaRPr>
          </a:p>
          <a:p>
            <a:pPr marL="1074420" indent="-342900">
              <a:lnSpc>
                <a:spcPct val="100000"/>
              </a:lnSpc>
              <a:buAutoNum type="arabicPeriod"/>
              <a:tabLst>
                <a:tab pos="1074420" algn="l"/>
                <a:tab pos="1075055" algn="l"/>
              </a:tabLst>
            </a:pPr>
            <a:r>
              <a:rPr sz="1200" spc="-5" dirty="0">
                <a:latin typeface="Arial"/>
                <a:cs typeface="Arial"/>
              </a:rPr>
              <a:t>Prelazione da parte di un </a:t>
            </a:r>
            <a:r>
              <a:rPr sz="1200" dirty="0">
                <a:latin typeface="Arial"/>
                <a:cs typeface="Arial"/>
              </a:rPr>
              <a:t>thread </a:t>
            </a:r>
            <a:r>
              <a:rPr sz="1200" spc="-5" dirty="0">
                <a:latin typeface="Arial"/>
                <a:cs typeface="Arial"/>
              </a:rPr>
              <a:t>a priorità più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alta</a:t>
            </a:r>
            <a:endParaRPr sz="1200">
              <a:latin typeface="Arial"/>
              <a:cs typeface="Arial"/>
            </a:endParaRPr>
          </a:p>
          <a:p>
            <a:pPr marL="1074420" indent="-342900">
              <a:lnSpc>
                <a:spcPct val="100000"/>
              </a:lnSpc>
              <a:buAutoNum type="arabicPeriod"/>
              <a:tabLst>
                <a:tab pos="1074420" algn="l"/>
                <a:tab pos="1075055" algn="l"/>
              </a:tabLst>
            </a:pPr>
            <a:r>
              <a:rPr sz="1200" spc="-5" dirty="0">
                <a:latin typeface="Arial"/>
                <a:cs typeface="Arial"/>
              </a:rPr>
              <a:t>Esaurimento del quanto di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tempo</a:t>
            </a:r>
            <a:endParaRPr sz="1200">
              <a:latin typeface="Arial"/>
              <a:cs typeface="Arial"/>
            </a:endParaRPr>
          </a:p>
          <a:p>
            <a:pPr marL="1074420" indent="-342900">
              <a:lnSpc>
                <a:spcPct val="100000"/>
              </a:lnSpc>
              <a:buAutoNum type="arabicPeriod"/>
              <a:tabLst>
                <a:tab pos="1074420" algn="l"/>
                <a:tab pos="1075055" algn="l"/>
              </a:tabLst>
            </a:pPr>
            <a:r>
              <a:rPr sz="1200" dirty="0">
                <a:latin typeface="Arial"/>
                <a:cs typeface="Arial"/>
              </a:rPr>
              <a:t>Chiamata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bloccante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927100" marR="2052955" indent="-91503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32 livelli di priorità divisi in due macro-classi:  variable: thread con priorità da 1 a 15  real time: …da 16 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priorità 0: thread per la gestione della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639" y="4176140"/>
            <a:ext cx="33775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Una coda per ogni livello di priorità.  Se non esiste nessun thread in ready  viene eseguito un thread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idle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639" y="5149977"/>
            <a:ext cx="342772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16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La priorità di un thread dipende dalla  priorità della classe a cui appartiene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dalla priorità </a:t>
            </a:r>
            <a:r>
              <a:rPr sz="1400" spc="-5" dirty="0">
                <a:latin typeface="Arial"/>
                <a:cs typeface="Arial"/>
              </a:rPr>
              <a:t>relativa </a:t>
            </a:r>
            <a:r>
              <a:rPr sz="1400" dirty="0">
                <a:latin typeface="Arial"/>
                <a:cs typeface="Arial"/>
              </a:rPr>
              <a:t>del thread nella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4153" y="4243844"/>
            <a:ext cx="169037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-45" dirty="0">
                <a:latin typeface="Malgun Gothic"/>
                <a:cs typeface="Malgun Gothic"/>
              </a:rPr>
              <a:t>Valori </a:t>
            </a:r>
            <a:r>
              <a:rPr sz="1250" i="1" spc="-25" dirty="0">
                <a:latin typeface="Malgun Gothic"/>
                <a:cs typeface="Malgun Gothic"/>
              </a:rPr>
              <a:t>di </a:t>
            </a:r>
            <a:r>
              <a:rPr sz="1250" i="1" spc="-30" dirty="0">
                <a:latin typeface="Malgun Gothic"/>
                <a:cs typeface="Malgun Gothic"/>
              </a:rPr>
              <a:t>ciascuna</a:t>
            </a:r>
            <a:r>
              <a:rPr sz="1250" i="1" spc="35" dirty="0">
                <a:latin typeface="Malgun Gothic"/>
                <a:cs typeface="Malgun Gothic"/>
              </a:rPr>
              <a:t> </a:t>
            </a:r>
            <a:r>
              <a:rPr sz="1250" i="1" spc="-25" dirty="0">
                <a:latin typeface="Malgun Gothic"/>
                <a:cs typeface="Malgun Gothic"/>
              </a:rPr>
              <a:t>classe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4619" y="4836413"/>
            <a:ext cx="422275" cy="1828800"/>
          </a:xfrm>
          <a:prstGeom prst="rect">
            <a:avLst/>
          </a:prstGeom>
        </p:spPr>
        <p:txBody>
          <a:bodyPr vert="vert270" wrap="square" lIns="0" tIns="41275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325"/>
              </a:spcBef>
            </a:pPr>
            <a:r>
              <a:rPr sz="1250" i="1" spc="-25" dirty="0">
                <a:latin typeface="Malgun Gothic"/>
                <a:cs typeface="Malgun Gothic"/>
              </a:rPr>
              <a:t>Priorità </a:t>
            </a:r>
            <a:r>
              <a:rPr sz="1250" i="1" spc="-30" dirty="0">
                <a:latin typeface="Malgun Gothic"/>
                <a:cs typeface="Malgun Gothic"/>
              </a:rPr>
              <a:t>relativa </a:t>
            </a:r>
            <a:r>
              <a:rPr sz="1250" i="1" spc="-25" dirty="0">
                <a:latin typeface="Malgun Gothic"/>
                <a:cs typeface="Malgun Gothic"/>
              </a:rPr>
              <a:t>del </a:t>
            </a:r>
            <a:r>
              <a:rPr sz="1250" i="1" spc="-30" dirty="0">
                <a:latin typeface="Malgun Gothic"/>
                <a:cs typeface="Malgun Gothic"/>
              </a:rPr>
              <a:t>thread  </a:t>
            </a:r>
            <a:r>
              <a:rPr sz="1250" i="1" spc="-25" dirty="0">
                <a:latin typeface="Malgun Gothic"/>
                <a:cs typeface="Malgun Gothic"/>
              </a:rPr>
              <a:t>nella </a:t>
            </a:r>
            <a:r>
              <a:rPr sz="1250" i="1" spc="-30" dirty="0">
                <a:latin typeface="Malgun Gothic"/>
                <a:cs typeface="Malgun Gothic"/>
              </a:rPr>
              <a:t>classe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48326" y="5013261"/>
            <a:ext cx="647700" cy="1656080"/>
          </a:xfrm>
          <a:custGeom>
            <a:avLst/>
            <a:gdLst/>
            <a:ahLst/>
            <a:cxnLst/>
            <a:rect l="l" t="t" r="r" b="b"/>
            <a:pathLst>
              <a:path w="647700" h="1656079">
                <a:moveTo>
                  <a:pt x="0" y="1655826"/>
                </a:moveTo>
                <a:lnTo>
                  <a:pt x="647700" y="1655826"/>
                </a:lnTo>
                <a:lnTo>
                  <a:pt x="647700" y="0"/>
                </a:lnTo>
                <a:lnTo>
                  <a:pt x="0" y="0"/>
                </a:lnTo>
                <a:lnTo>
                  <a:pt x="0" y="1655826"/>
                </a:lnTo>
                <a:close/>
              </a:path>
            </a:pathLst>
          </a:custGeom>
          <a:ln w="254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7400" y="5013261"/>
            <a:ext cx="3276600" cy="1656080"/>
          </a:xfrm>
          <a:custGeom>
            <a:avLst/>
            <a:gdLst/>
            <a:ahLst/>
            <a:cxnLst/>
            <a:rect l="l" t="t" r="r" b="b"/>
            <a:pathLst>
              <a:path w="3276600" h="1656079">
                <a:moveTo>
                  <a:pt x="0" y="1655826"/>
                </a:moveTo>
                <a:lnTo>
                  <a:pt x="3276600" y="1655826"/>
                </a:lnTo>
                <a:lnTo>
                  <a:pt x="3276600" y="0"/>
                </a:lnTo>
                <a:lnTo>
                  <a:pt x="0" y="0"/>
                </a:lnTo>
                <a:lnTo>
                  <a:pt x="0" y="1655826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Windows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967" y="1710054"/>
            <a:ext cx="7596505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443865" indent="-177800">
              <a:lnSpc>
                <a:spcPct val="100000"/>
              </a:lnSpc>
              <a:spcBef>
                <a:spcPts val="9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Quando il time slice termina il thread riceve una priorità più bassa tornando in  ready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90500" marR="301625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15" dirty="0">
                <a:latin typeface="Arial"/>
                <a:cs typeface="Arial"/>
              </a:rPr>
              <a:t>L’abbassamento </a:t>
            </a:r>
            <a:r>
              <a:rPr sz="1600" spc="-5" dirty="0">
                <a:latin typeface="Arial"/>
                <a:cs typeface="Arial"/>
              </a:rPr>
              <a:t>della priorità </a:t>
            </a:r>
            <a:r>
              <a:rPr sz="1600" spc="-10" dirty="0">
                <a:latin typeface="Arial"/>
                <a:cs typeface="Arial"/>
              </a:rPr>
              <a:t>non porta </a:t>
            </a:r>
            <a:r>
              <a:rPr sz="1600" spc="-5" dirty="0">
                <a:latin typeface="Arial"/>
                <a:cs typeface="Arial"/>
              </a:rPr>
              <a:t>mai la priorità sotto il livello minimo </a:t>
            </a:r>
            <a:r>
              <a:rPr sz="1600" spc="-10" dirty="0">
                <a:latin typeface="Arial"/>
                <a:cs typeface="Arial"/>
              </a:rPr>
              <a:t>per  </a:t>
            </a:r>
            <a:r>
              <a:rPr sz="1600" spc="-5" dirty="0">
                <a:latin typeface="Arial"/>
                <a:cs typeface="Arial"/>
              </a:rPr>
              <a:t>una specifica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Se un thread va in blocked la sua priorità sarà aumentata in dipendenza del tipo di  evento di attesa (thread che attende dati da tastiera riceverà priorità maggiore  rispetto a quello che attende dati da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HD)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90500" marR="134620" indent="-177800">
              <a:lnSpc>
                <a:spcPct val="100000"/>
              </a:lnSpc>
              <a:buFont typeface="Arial"/>
              <a:buChar char="•"/>
              <a:tabLst>
                <a:tab pos="191135" algn="l"/>
              </a:tabLst>
            </a:pPr>
            <a:r>
              <a:rPr sz="1600" i="1" spc="-5" dirty="0">
                <a:latin typeface="Arial"/>
                <a:cs typeface="Arial"/>
              </a:rPr>
              <a:t>La strategia mira a fornire tempi di risposta rapidi per thread interattivi (interfacce  basate </a:t>
            </a:r>
            <a:r>
              <a:rPr sz="1600" i="1" dirty="0">
                <a:latin typeface="Arial"/>
                <a:cs typeface="Arial"/>
              </a:rPr>
              <a:t>su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mouse,..)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20" dirty="0">
                <a:latin typeface="Arial"/>
                <a:cs typeface="Arial"/>
              </a:rPr>
              <a:t>Tipi </a:t>
            </a:r>
            <a:r>
              <a:rPr sz="1600" spc="-5" dirty="0">
                <a:latin typeface="Arial"/>
                <a:cs typeface="Arial"/>
              </a:rPr>
              <a:t>di processi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interattivi:</a:t>
            </a:r>
            <a:endParaRPr sz="1600">
              <a:latin typeface="Arial"/>
              <a:cs typeface="Arial"/>
            </a:endParaRPr>
          </a:p>
          <a:p>
            <a:pPr marL="647700" lvl="1" indent="-177800">
              <a:lnSpc>
                <a:spcPct val="100000"/>
              </a:lnSpc>
              <a:buChar char="•"/>
              <a:tabLst>
                <a:tab pos="648335" algn="l"/>
              </a:tabLst>
            </a:pPr>
            <a:r>
              <a:rPr sz="1600" spc="-5" dirty="0">
                <a:latin typeface="Arial"/>
                <a:cs typeface="Arial"/>
              </a:rPr>
              <a:t>in primo piano (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foreground</a:t>
            </a:r>
            <a:r>
              <a:rPr sz="1600" spc="-5" dirty="0">
                <a:latin typeface="Arial"/>
                <a:cs typeface="Arial"/>
              </a:rPr>
              <a:t>): correntemente selezionati sullo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schermo</a:t>
            </a:r>
            <a:endParaRPr sz="1600">
              <a:latin typeface="Arial"/>
              <a:cs typeface="Arial"/>
            </a:endParaRPr>
          </a:p>
          <a:p>
            <a:pPr marL="647700" lvl="1" indent="-177800">
              <a:lnSpc>
                <a:spcPct val="100000"/>
              </a:lnSpc>
              <a:buChar char="•"/>
              <a:tabLst>
                <a:tab pos="648335" algn="l"/>
              </a:tabLst>
            </a:pPr>
            <a:r>
              <a:rPr sz="1600" spc="-5" dirty="0">
                <a:latin typeface="Arial"/>
                <a:cs typeface="Arial"/>
              </a:rPr>
              <a:t>in secondo piano (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background</a:t>
            </a:r>
            <a:r>
              <a:rPr sz="1600" spc="-5" dirty="0">
                <a:latin typeface="Arial"/>
                <a:cs typeface="Arial"/>
              </a:rPr>
              <a:t>): non attualmente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selezionati</a:t>
            </a:r>
            <a:endParaRPr sz="1600">
              <a:latin typeface="Arial"/>
              <a:cs typeface="Arial"/>
            </a:endParaRPr>
          </a:p>
          <a:p>
            <a:pPr marL="647700" lvl="1" indent="-177800">
              <a:lnSpc>
                <a:spcPct val="100000"/>
              </a:lnSpc>
              <a:buChar char="•"/>
              <a:tabLst>
                <a:tab pos="648335" algn="l"/>
              </a:tabLst>
            </a:pPr>
            <a:r>
              <a:rPr sz="1600" spc="-5" dirty="0">
                <a:latin typeface="Arial"/>
                <a:cs typeface="Arial"/>
              </a:rPr>
              <a:t>Quando un processo passa da background a foreground la sua priorità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viene</a:t>
            </a:r>
            <a:endParaRPr sz="160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aumentata di un fattore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90648"/>
            <a:ext cx="8917940" cy="51225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Due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algoritmi: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time-sharing con diritto di prelazione ad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equità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real-time: le priorità assolute sono più importanti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dell’equità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Time-sharing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Partizionamento del tempo basato sui crediti: il processo con più crediti viene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schedulato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Ad ogni interruzione dovuta allo scadere del tempo i crediti sono decrementati di una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unità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Quando credit=0, il processo viene sospeso e si sceglie un altro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756285" marR="24130" lvl="1" indent="-286385">
              <a:lnSpc>
                <a:spcPts val="173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Periodicamente vengono riassegnati i crediti per tutti i processi (utente e di sistema) con </a:t>
            </a:r>
            <a:r>
              <a:rPr sz="1600" dirty="0">
                <a:latin typeface="Arial"/>
                <a:cs typeface="Arial"/>
              </a:rPr>
              <a:t>la  </a:t>
            </a:r>
            <a:r>
              <a:rPr sz="1600" spc="-5" dirty="0">
                <a:latin typeface="Arial"/>
                <a:cs typeface="Arial"/>
              </a:rPr>
              <a:t>regola:</a:t>
            </a:r>
            <a:endParaRPr sz="1600">
              <a:latin typeface="Arial"/>
              <a:cs typeface="Arial"/>
            </a:endParaRPr>
          </a:p>
          <a:p>
            <a:pPr marL="1099185" lvl="2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1099185" algn="l"/>
                <a:tab pos="1099820" algn="l"/>
              </a:tabLst>
            </a:pPr>
            <a:r>
              <a:rPr sz="1600" spc="-5" dirty="0">
                <a:latin typeface="Arial"/>
                <a:cs typeface="Arial"/>
              </a:rPr>
              <a:t>Crediti=crediti/2 + priorità</a:t>
            </a:r>
            <a:endParaRPr sz="1600">
              <a:latin typeface="Arial"/>
              <a:cs typeface="Arial"/>
            </a:endParaRPr>
          </a:p>
          <a:p>
            <a:pPr marL="1099185" lvl="2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099185" algn="l"/>
                <a:tab pos="1099820" algn="l"/>
              </a:tabLst>
            </a:pPr>
            <a:r>
              <a:rPr sz="1600" spc="-5" dirty="0">
                <a:latin typeface="Arial"/>
                <a:cs typeface="Arial"/>
              </a:rPr>
              <a:t>In questo modo i processi blocked acquisiscono grande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priorità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Real-time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Posix.1b compliant – due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classi</a:t>
            </a:r>
            <a:endParaRPr sz="1600">
              <a:latin typeface="Arial"/>
              <a:cs typeface="Arial"/>
            </a:endParaRPr>
          </a:p>
          <a:p>
            <a:pPr marL="1099185" lvl="2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099185" algn="l"/>
                <a:tab pos="1099820" algn="l"/>
              </a:tabLst>
            </a:pPr>
            <a:r>
              <a:rPr sz="1600" spc="-5" dirty="0">
                <a:latin typeface="Arial"/>
                <a:cs typeface="Arial"/>
              </a:rPr>
              <a:t>FCFS (senza prelazione) and RR (con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prelazione)</a:t>
            </a:r>
            <a:endParaRPr sz="1600">
              <a:latin typeface="Arial"/>
              <a:cs typeface="Arial"/>
            </a:endParaRPr>
          </a:p>
          <a:p>
            <a:pPr marL="1099185" lvl="2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099185" algn="l"/>
                <a:tab pos="1099820" algn="l"/>
              </a:tabLst>
            </a:pPr>
            <a:r>
              <a:rPr sz="1600" spc="-5" dirty="0">
                <a:latin typeface="Arial"/>
                <a:cs typeface="Arial"/>
              </a:rPr>
              <a:t>Viene sempre eseguito il processo con più alta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priorità</a:t>
            </a:r>
            <a:endParaRPr sz="1600">
              <a:latin typeface="Arial"/>
              <a:cs typeface="Arial"/>
            </a:endParaRPr>
          </a:p>
          <a:p>
            <a:pPr marL="756285" marR="5080" lvl="1" indent="-286385">
              <a:lnSpc>
                <a:spcPts val="173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Soft real time: nessuna garanzia sul completamento dei processi entro le loro deadlines (in  linux non si può sospendere un processo kernel per dare spazio ad uno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utente)</a:t>
            </a:r>
            <a:endParaRPr sz="1600">
              <a:latin typeface="Arial"/>
              <a:cs typeface="Arial"/>
            </a:endParaRPr>
          </a:p>
          <a:p>
            <a:pPr marR="394335" algn="r">
              <a:lnSpc>
                <a:spcPct val="100000"/>
              </a:lnSpc>
              <a:spcBef>
                <a:spcPts val="1170"/>
              </a:spcBef>
            </a:pPr>
            <a:r>
              <a:rPr sz="1400" spc="-5" dirty="0"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Linux</a:t>
            </a:r>
            <a:r>
              <a:rPr spc="-5" dirty="0"/>
              <a:t> </a:t>
            </a:r>
            <a:r>
              <a:rPr dirty="0"/>
              <a:t>Scheduling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033395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Schedulazione  </a:t>
            </a:r>
            <a:r>
              <a:rPr spc="-5" dirty="0"/>
              <a:t>MULTIPROCESSORE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pc="-5" dirty="0"/>
              <a:t>Classificazione dei sistemi</a:t>
            </a:r>
            <a:r>
              <a:rPr spc="70" dirty="0"/>
              <a:t> </a:t>
            </a:r>
            <a:r>
              <a:rPr spc="-5" dirty="0"/>
              <a:t>multi-processore</a:t>
            </a:r>
          </a:p>
          <a:p>
            <a:pPr marL="3937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b="0" dirty="0">
                <a:latin typeface="Arial"/>
                <a:cs typeface="Arial"/>
              </a:rPr>
              <a:t>Processori debolmente accoppiati o distribuiti, o</a:t>
            </a:r>
            <a:r>
              <a:rPr sz="1400" b="0" spc="-210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cluster</a:t>
            </a:r>
            <a:endParaRPr sz="1400">
              <a:latin typeface="Arial"/>
              <a:cs typeface="Arial"/>
            </a:endParaRPr>
          </a:p>
          <a:p>
            <a:pPr marL="7943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94385" algn="l"/>
                <a:tab pos="795020" algn="l"/>
              </a:tabLst>
            </a:pPr>
            <a:r>
              <a:rPr sz="1200" spc="-5" dirty="0">
                <a:latin typeface="Arial"/>
                <a:cs typeface="Arial"/>
              </a:rPr>
              <a:t>Ogni processore ha la propria memoria e i </a:t>
            </a:r>
            <a:r>
              <a:rPr sz="1200" dirty="0">
                <a:latin typeface="Arial"/>
                <a:cs typeface="Arial"/>
              </a:rPr>
              <a:t>propri </a:t>
            </a:r>
            <a:r>
              <a:rPr sz="1200" spc="-5" dirty="0">
                <a:latin typeface="Arial"/>
                <a:cs typeface="Arial"/>
              </a:rPr>
              <a:t>canali di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I/O</a:t>
            </a:r>
            <a:endParaRPr sz="12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b="0" dirty="0">
                <a:latin typeface="Arial"/>
                <a:cs typeface="Arial"/>
              </a:rPr>
              <a:t>Processori </a:t>
            </a:r>
            <a:r>
              <a:rPr sz="1400" b="0" spc="-5" dirty="0">
                <a:latin typeface="Arial"/>
                <a:cs typeface="Arial"/>
              </a:rPr>
              <a:t>specializzati </a:t>
            </a:r>
            <a:r>
              <a:rPr sz="1400" b="0" dirty="0">
                <a:latin typeface="Arial"/>
                <a:cs typeface="Arial"/>
              </a:rPr>
              <a:t>per</a:t>
            </a:r>
            <a:r>
              <a:rPr sz="1400" b="0" spc="-95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funzioni</a:t>
            </a:r>
            <a:endParaRPr sz="1400">
              <a:latin typeface="Arial"/>
              <a:cs typeface="Arial"/>
            </a:endParaRPr>
          </a:p>
          <a:p>
            <a:pPr marL="7943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94385" algn="l"/>
                <a:tab pos="795020" algn="l"/>
              </a:tabLst>
            </a:pPr>
            <a:r>
              <a:rPr sz="1200" spc="-5" dirty="0">
                <a:latin typeface="Arial"/>
                <a:cs typeface="Arial"/>
              </a:rPr>
              <a:t>Esempio: </a:t>
            </a:r>
            <a:r>
              <a:rPr sz="1200" dirty="0">
                <a:latin typeface="Arial"/>
                <a:cs typeface="Arial"/>
              </a:rPr>
              <a:t>I/O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processor</a:t>
            </a:r>
            <a:endParaRPr sz="1200">
              <a:latin typeface="Arial"/>
              <a:cs typeface="Arial"/>
            </a:endParaRPr>
          </a:p>
          <a:p>
            <a:pPr marL="7943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94385" algn="l"/>
                <a:tab pos="795020" algn="l"/>
              </a:tabLst>
            </a:pPr>
            <a:r>
              <a:rPr sz="1200" dirty="0">
                <a:latin typeface="Arial"/>
                <a:cs typeface="Arial"/>
              </a:rPr>
              <a:t>Controllati </a:t>
            </a:r>
            <a:r>
              <a:rPr sz="1200" spc="-5" dirty="0">
                <a:latin typeface="Arial"/>
                <a:cs typeface="Arial"/>
              </a:rPr>
              <a:t>da un processore </a:t>
            </a:r>
            <a:r>
              <a:rPr sz="1200" dirty="0">
                <a:latin typeface="Arial"/>
                <a:cs typeface="Arial"/>
              </a:rPr>
              <a:t>master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cui </a:t>
            </a:r>
            <a:r>
              <a:rPr sz="1200" spc="-5" dirty="0">
                <a:latin typeface="Arial"/>
                <a:cs typeface="Arial"/>
              </a:rPr>
              <a:t>forniscono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servizi</a:t>
            </a:r>
            <a:endParaRPr sz="12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b="0" dirty="0">
                <a:latin typeface="Arial"/>
                <a:cs typeface="Arial"/>
              </a:rPr>
              <a:t>Processori </a:t>
            </a:r>
            <a:r>
              <a:rPr sz="1400" b="0" spc="-5" dirty="0">
                <a:latin typeface="Arial"/>
                <a:cs typeface="Arial"/>
              </a:rPr>
              <a:t>fortemente</a:t>
            </a:r>
            <a:r>
              <a:rPr sz="1400" b="0" spc="-95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accoppiati</a:t>
            </a:r>
            <a:endParaRPr sz="1400">
              <a:latin typeface="Arial"/>
              <a:cs typeface="Arial"/>
            </a:endParaRPr>
          </a:p>
          <a:p>
            <a:pPr marL="7943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94385" algn="l"/>
                <a:tab pos="795020" algn="l"/>
              </a:tabLst>
            </a:pPr>
            <a:r>
              <a:rPr sz="1200" dirty="0">
                <a:latin typeface="Arial"/>
                <a:cs typeface="Arial"/>
              </a:rPr>
              <a:t>I </a:t>
            </a:r>
            <a:r>
              <a:rPr sz="1200" spc="-5" dirty="0">
                <a:latin typeface="Arial"/>
                <a:cs typeface="Arial"/>
              </a:rPr>
              <a:t>processori condividona la memoria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centrale</a:t>
            </a:r>
            <a:endParaRPr sz="1200">
              <a:latin typeface="Arial"/>
              <a:cs typeface="Arial"/>
            </a:endParaRPr>
          </a:p>
          <a:p>
            <a:pPr marL="79438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94385" algn="l"/>
                <a:tab pos="795020" algn="l"/>
              </a:tabLst>
            </a:pPr>
            <a:r>
              <a:rPr sz="1200" spc="-5" dirty="0">
                <a:latin typeface="Arial"/>
                <a:cs typeface="Arial"/>
              </a:rPr>
              <a:t>Sono </a:t>
            </a:r>
            <a:r>
              <a:rPr sz="1200" dirty="0">
                <a:latin typeface="Arial"/>
                <a:cs typeface="Arial"/>
              </a:rPr>
              <a:t>sotto </a:t>
            </a:r>
            <a:r>
              <a:rPr sz="1200" spc="-5" dirty="0">
                <a:latin typeface="Arial"/>
                <a:cs typeface="Arial"/>
              </a:rPr>
              <a:t>il </a:t>
            </a:r>
            <a:r>
              <a:rPr sz="1200" dirty="0">
                <a:latin typeface="Arial"/>
                <a:cs typeface="Arial"/>
              </a:rPr>
              <a:t>controllo </a:t>
            </a:r>
            <a:r>
              <a:rPr sz="1200" spc="-5" dirty="0">
                <a:latin typeface="Arial"/>
                <a:cs typeface="Arial"/>
              </a:rPr>
              <a:t>del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Granularità di sincronizzazione tra i</a:t>
            </a:r>
            <a:r>
              <a:rPr spc="120" dirty="0"/>
              <a:t> </a:t>
            </a:r>
            <a:r>
              <a:rPr spc="-5" dirty="0"/>
              <a:t>processori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b="0" spc="-5" dirty="0">
                <a:latin typeface="Arial"/>
                <a:cs typeface="Arial"/>
              </a:rPr>
              <a:t>Parallelismo</a:t>
            </a:r>
            <a:r>
              <a:rPr sz="1400" b="0" spc="-3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indipendente,: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Non </a:t>
            </a:r>
            <a:r>
              <a:rPr sz="1200" dirty="0">
                <a:latin typeface="Arial"/>
                <a:cs typeface="Arial"/>
              </a:rPr>
              <a:t>c’è </a:t>
            </a:r>
            <a:r>
              <a:rPr sz="1200" spc="-5" dirty="0">
                <a:latin typeface="Arial"/>
                <a:cs typeface="Arial"/>
              </a:rPr>
              <a:t>sincronizzazione </a:t>
            </a:r>
            <a:r>
              <a:rPr sz="1200" dirty="0">
                <a:latin typeface="Arial"/>
                <a:cs typeface="Arial"/>
              </a:rPr>
              <a:t>tra i processi (sistemi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time-sharing)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Da un punto di vista </a:t>
            </a:r>
            <a:r>
              <a:rPr sz="1200" dirty="0">
                <a:latin typeface="Arial"/>
                <a:cs typeface="Arial"/>
              </a:rPr>
              <a:t>di </a:t>
            </a:r>
            <a:r>
              <a:rPr sz="1200" spc="-5" dirty="0">
                <a:latin typeface="Arial"/>
                <a:cs typeface="Arial"/>
              </a:rPr>
              <a:t>scheduling è indifferente avere uno o più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processori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b="0" spc="-5" dirty="0">
                <a:latin typeface="Arial"/>
                <a:cs typeface="Arial"/>
              </a:rPr>
              <a:t>Parallelismo </a:t>
            </a:r>
            <a:r>
              <a:rPr sz="1400" b="0" dirty="0">
                <a:latin typeface="Arial"/>
                <a:cs typeface="Arial"/>
              </a:rPr>
              <a:t>a </a:t>
            </a:r>
            <a:r>
              <a:rPr sz="1400" b="0" spc="-5" dirty="0">
                <a:latin typeface="Arial"/>
                <a:cs typeface="Arial"/>
              </a:rPr>
              <a:t>grana </a:t>
            </a:r>
            <a:r>
              <a:rPr sz="1400" b="0" dirty="0">
                <a:latin typeface="Arial"/>
                <a:cs typeface="Arial"/>
              </a:rPr>
              <a:t>grossa e </a:t>
            </a:r>
            <a:r>
              <a:rPr sz="1400" b="0" spc="-5" dirty="0">
                <a:latin typeface="Arial"/>
                <a:cs typeface="Arial"/>
              </a:rPr>
              <a:t>molto</a:t>
            </a:r>
            <a:r>
              <a:rPr sz="1400" b="0" spc="-13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grossa: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Bassa sincronizzazione </a:t>
            </a:r>
            <a:r>
              <a:rPr sz="1200" dirty="0">
                <a:latin typeface="Arial"/>
                <a:cs typeface="Arial"/>
              </a:rPr>
              <a:t>tra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processi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Può essere immaginato pari al caso di un processore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multiprogrammato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b="0" spc="-5" dirty="0">
                <a:latin typeface="Arial"/>
                <a:cs typeface="Arial"/>
              </a:rPr>
              <a:t>Parallelismo </a:t>
            </a:r>
            <a:r>
              <a:rPr sz="1400" b="0" dirty="0">
                <a:latin typeface="Arial"/>
                <a:cs typeface="Arial"/>
              </a:rPr>
              <a:t>a </a:t>
            </a:r>
            <a:r>
              <a:rPr sz="1400" b="0" spc="-5" dirty="0">
                <a:latin typeface="Arial"/>
                <a:cs typeface="Arial"/>
              </a:rPr>
              <a:t>grana</a:t>
            </a:r>
            <a:r>
              <a:rPr sz="1400" b="0" spc="-7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media: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Una applicazione è un </a:t>
            </a:r>
            <a:r>
              <a:rPr sz="1200" dirty="0">
                <a:latin typeface="Arial"/>
                <a:cs typeface="Arial"/>
              </a:rPr>
              <a:t>insieme </a:t>
            </a:r>
            <a:r>
              <a:rPr sz="1200" spc="-5" dirty="0">
                <a:latin typeface="Arial"/>
                <a:cs typeface="Arial"/>
              </a:rPr>
              <a:t>di </a:t>
            </a:r>
            <a:r>
              <a:rPr sz="1200" dirty="0">
                <a:latin typeface="Arial"/>
                <a:cs typeface="Arial"/>
              </a:rPr>
              <a:t>threads </a:t>
            </a:r>
            <a:r>
              <a:rPr sz="1200" spc="-5" dirty="0">
                <a:latin typeface="Arial"/>
                <a:cs typeface="Arial"/>
              </a:rPr>
              <a:t>che interagisnono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frequentemente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Lo </a:t>
            </a:r>
            <a:r>
              <a:rPr sz="1200" spc="-5" dirty="0">
                <a:latin typeface="Arial"/>
                <a:cs typeface="Arial"/>
              </a:rPr>
              <a:t>scheduling </a:t>
            </a:r>
            <a:r>
              <a:rPr sz="1200" dirty="0">
                <a:latin typeface="Arial"/>
                <a:cs typeface="Arial"/>
              </a:rPr>
              <a:t>può </a:t>
            </a:r>
            <a:r>
              <a:rPr sz="1200" spc="-5" dirty="0">
                <a:latin typeface="Arial"/>
                <a:cs typeface="Arial"/>
              </a:rPr>
              <a:t>influenzare </a:t>
            </a:r>
            <a:r>
              <a:rPr sz="1200" dirty="0">
                <a:latin typeface="Arial"/>
                <a:cs typeface="Arial"/>
              </a:rPr>
              <a:t>le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prestazioni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867" y="6072354"/>
            <a:ext cx="4610100" cy="5041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Parallelismo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grana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fine: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  <a:tabLst>
                <a:tab pos="756285" algn="l"/>
              </a:tabLst>
            </a:pPr>
            <a:r>
              <a:rPr sz="1200" dirty="0">
                <a:latin typeface="Arial"/>
                <a:cs typeface="Arial"/>
              </a:rPr>
              <a:t>–	Per </a:t>
            </a:r>
            <a:r>
              <a:rPr sz="1200" spc="-5" dirty="0">
                <a:latin typeface="Arial"/>
                <a:cs typeface="Arial"/>
              </a:rPr>
              <a:t>applicazioni </a:t>
            </a:r>
            <a:r>
              <a:rPr sz="1200" dirty="0">
                <a:latin typeface="Arial"/>
                <a:cs typeface="Arial"/>
              </a:rPr>
              <a:t>ad </a:t>
            </a:r>
            <a:r>
              <a:rPr sz="1200" spc="-5" dirty="0">
                <a:latin typeface="Arial"/>
                <a:cs typeface="Arial"/>
              </a:rPr>
              <a:t>elevato parallelismo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Sperimentale…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0891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Assegnazione dei processi  </a:t>
            </a:r>
            <a:r>
              <a:rPr dirty="0"/>
              <a:t>ai</a:t>
            </a:r>
            <a:r>
              <a:rPr spc="-5" dirty="0"/>
              <a:t> </a:t>
            </a:r>
            <a:r>
              <a:rPr dirty="0"/>
              <a:t>processori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217" y="1552702"/>
            <a:ext cx="7973059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 i processori sono tutti uguali (SMP) possono essere trattati come un pool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risorse e i processi possono essere eseguiti su ogni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Assegnazione permanente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(statica):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Un processo viene eseguito sempre su un specifico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Coda a breve termine dedicata per ogni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Poco overhead nella gestione dello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Un processore può rimanere inutilizzato a seguito di una coda vuota mentre  un altro ha un carico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arretrato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4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Assegnazione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dinamica: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Coda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globale</a:t>
            </a:r>
            <a:endParaRPr sz="1600">
              <a:latin typeface="Arial"/>
              <a:cs typeface="Arial"/>
            </a:endParaRPr>
          </a:p>
          <a:p>
            <a:pPr marL="1155700" marR="526415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600" spc="-10" dirty="0">
                <a:latin typeface="Arial"/>
                <a:cs typeface="Arial"/>
              </a:rPr>
              <a:t>Non </a:t>
            </a:r>
            <a:r>
              <a:rPr sz="1600" dirty="0">
                <a:latin typeface="Arial"/>
                <a:cs typeface="Arial"/>
              </a:rPr>
              <a:t>c’è </a:t>
            </a:r>
            <a:r>
              <a:rPr sz="1600" spc="-5" dirty="0">
                <a:latin typeface="Arial"/>
                <a:cs typeface="Arial"/>
              </a:rPr>
              <a:t>svantaggio rispetto al caso </a:t>
            </a:r>
            <a:r>
              <a:rPr sz="1600" spc="-10" dirty="0">
                <a:latin typeface="Arial"/>
                <a:cs typeface="Arial"/>
              </a:rPr>
              <a:t>precedente </a:t>
            </a:r>
            <a:r>
              <a:rPr sz="1600" spc="-5" dirty="0">
                <a:latin typeface="Arial"/>
                <a:cs typeface="Arial"/>
              </a:rPr>
              <a:t>se i PCB sono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RAM  </a:t>
            </a:r>
            <a:r>
              <a:rPr sz="1600" spc="-5" dirty="0">
                <a:latin typeface="Arial"/>
                <a:cs typeface="Arial"/>
              </a:rPr>
              <a:t>condivisa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0891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Assegnazione dei processi  </a:t>
            </a:r>
            <a:r>
              <a:rPr dirty="0"/>
              <a:t>ai</a:t>
            </a:r>
            <a:r>
              <a:rPr spc="-5" dirty="0"/>
              <a:t> </a:t>
            </a:r>
            <a:r>
              <a:rPr dirty="0"/>
              <a:t>processori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579142"/>
            <a:ext cx="8072120" cy="49345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Architettura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Master/slave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Kernel functions sempre eseguite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un particolare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Master responsabile per lo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Slave inviano richieste di servizio al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master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Vantaggi: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ts val="1825"/>
              </a:lnSpc>
              <a:spcBef>
                <a:spcPts val="1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Solo il master ha il controllo </a:t>
            </a:r>
            <a:r>
              <a:rPr sz="1600" dirty="0">
                <a:latin typeface="Arial"/>
                <a:cs typeface="Arial"/>
              </a:rPr>
              <a:t>della </a:t>
            </a:r>
            <a:r>
              <a:rPr sz="1600" spc="-5" dirty="0">
                <a:latin typeface="Arial"/>
                <a:cs typeface="Arial"/>
              </a:rPr>
              <a:t>memoria e dei dispositivi di I/O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(gestione</a:t>
            </a:r>
            <a:endParaRPr sz="1600">
              <a:latin typeface="Arial"/>
              <a:cs typeface="Arial"/>
            </a:endParaRPr>
          </a:p>
          <a:p>
            <a:pPr marL="11557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conflitti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semplificata)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Svantaggi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fallimento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master </a:t>
            </a:r>
            <a:r>
              <a:rPr sz="1600" spc="-10" dirty="0">
                <a:latin typeface="Arial"/>
                <a:cs typeface="Arial"/>
              </a:rPr>
              <a:t>determina </a:t>
            </a:r>
            <a:r>
              <a:rPr sz="1600" spc="-5" dirty="0">
                <a:latin typeface="Arial"/>
                <a:cs typeface="Arial"/>
              </a:rPr>
              <a:t>il fallimento dell’intero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sistema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Master può diventare il collo di bottiglia delle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prestazioni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438150" indent="-342900">
              <a:lnSpc>
                <a:spcPct val="100000"/>
              </a:lnSpc>
              <a:buChar char="•"/>
              <a:tabLst>
                <a:tab pos="437515" algn="l"/>
                <a:tab pos="438784" algn="l"/>
              </a:tabLst>
            </a:pPr>
            <a:r>
              <a:rPr sz="1600" spc="-5" dirty="0">
                <a:latin typeface="Arial"/>
                <a:cs typeface="Arial"/>
              </a:rPr>
              <a:t>Architettura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Peer</a:t>
            </a:r>
            <a:endParaRPr sz="16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838835" algn="l"/>
                <a:tab pos="839469" algn="l"/>
              </a:tabLst>
            </a:pP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eseguito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ogni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838835" algn="l"/>
                <a:tab pos="839469" algn="l"/>
              </a:tabLst>
            </a:pPr>
            <a:r>
              <a:rPr sz="1600" spc="-5" dirty="0">
                <a:latin typeface="Arial"/>
                <a:cs typeface="Arial"/>
              </a:rPr>
              <a:t>Ogni processore fa fronte al proprio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  <a:p>
            <a:pPr marL="838835" lvl="1" indent="-286385">
              <a:lnSpc>
                <a:spcPct val="100000"/>
              </a:lnSpc>
              <a:spcBef>
                <a:spcPts val="384"/>
              </a:spcBef>
              <a:buChar char="–"/>
              <a:tabLst>
                <a:tab pos="838835" algn="l"/>
                <a:tab pos="839469" algn="l"/>
              </a:tabLst>
            </a:pPr>
            <a:r>
              <a:rPr sz="1600" spc="-5" dirty="0">
                <a:latin typeface="Arial"/>
                <a:cs typeface="Arial"/>
              </a:rPr>
              <a:t>Difficoltà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l’OS:</a:t>
            </a:r>
            <a:endParaRPr sz="1600">
              <a:latin typeface="Arial"/>
              <a:cs typeface="Arial"/>
            </a:endParaRPr>
          </a:p>
          <a:p>
            <a:pPr marL="1238250" lvl="2" indent="-228600">
              <a:lnSpc>
                <a:spcPct val="100000"/>
              </a:lnSpc>
              <a:spcBef>
                <a:spcPts val="384"/>
              </a:spcBef>
              <a:buChar char="•"/>
              <a:tabLst>
                <a:tab pos="1238250" algn="l"/>
                <a:tab pos="1238885" algn="l"/>
              </a:tabLst>
            </a:pPr>
            <a:r>
              <a:rPr sz="1600" spc="-5" dirty="0">
                <a:latin typeface="Arial"/>
                <a:cs typeface="Arial"/>
              </a:rPr>
              <a:t>Due processori non devono scegliere lo stesso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 dei</a:t>
            </a:r>
            <a:r>
              <a:rPr spc="-25" dirty="0"/>
              <a:t> </a:t>
            </a:r>
            <a:r>
              <a:rPr spc="-5" dirty="0"/>
              <a:t>threads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644" y="1503934"/>
            <a:ext cx="7773670" cy="5009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173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Applicazione: set di threads che cooperano e sono eseguiti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concorrentemente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730"/>
              </a:lnSpc>
            </a:pPr>
            <a:r>
              <a:rPr sz="1600" dirty="0">
                <a:latin typeface="Arial"/>
                <a:cs typeface="Arial"/>
              </a:rPr>
              <a:t>nello stesso </a:t>
            </a:r>
            <a:r>
              <a:rPr sz="1600" spc="-5" dirty="0">
                <a:latin typeface="Arial"/>
                <a:cs typeface="Arial"/>
              </a:rPr>
              <a:t>spazio di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indirizzamento</a:t>
            </a:r>
            <a:endParaRPr sz="1600">
              <a:latin typeface="Arial"/>
              <a:cs typeface="Arial"/>
            </a:endParaRPr>
          </a:p>
          <a:p>
            <a:pPr marL="355600" marR="294640" indent="-342900">
              <a:lnSpc>
                <a:spcPts val="1540"/>
              </a:lnSpc>
              <a:spcBef>
                <a:spcPts val="145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Su monoprocessore i threads vengono usati per sovrapporre sequenze di I/O a  sequenze di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esecuzione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730"/>
              </a:lnSpc>
              <a:spcBef>
                <a:spcPts val="10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Elevati guadagni di performance se threads di una stessa applicazione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vengono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eseguiti simultaneamente su </a:t>
            </a:r>
            <a:r>
              <a:rPr sz="1600" dirty="0">
                <a:latin typeface="Arial"/>
                <a:cs typeface="Arial"/>
              </a:rPr>
              <a:t>più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Approcci </a:t>
            </a:r>
            <a:r>
              <a:rPr sz="1600" spc="-10" dirty="0">
                <a:latin typeface="Arial"/>
                <a:cs typeface="Arial"/>
              </a:rPr>
              <a:t>per</a:t>
            </a:r>
            <a:r>
              <a:rPr sz="1600" spc="-5" dirty="0">
                <a:latin typeface="Arial"/>
                <a:cs typeface="Arial"/>
              </a:rPr>
              <a:t> l’assegnazione: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Load sharing – condivisione del carico</a:t>
            </a:r>
            <a:endParaRPr sz="1600">
              <a:latin typeface="Arial"/>
              <a:cs typeface="Arial"/>
            </a:endParaRPr>
          </a:p>
          <a:p>
            <a:pPr marL="1155700" marR="221615" lvl="2" indent="-228600">
              <a:lnSpc>
                <a:spcPts val="1540"/>
              </a:lnSpc>
              <a:spcBef>
                <a:spcPts val="3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I processi non sono assegnati a specifici processori ed esiste una coda  globale dei threads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pronti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Gang scheduling – schedulazione 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gruppi</a:t>
            </a:r>
            <a:endParaRPr sz="1600">
              <a:latin typeface="Arial"/>
              <a:cs typeface="Arial"/>
            </a:endParaRPr>
          </a:p>
          <a:p>
            <a:pPr marL="1155700" marR="106680" lvl="2" indent="-228600">
              <a:lnSpc>
                <a:spcPts val="1540"/>
              </a:lnSpc>
              <a:spcBef>
                <a:spcPts val="3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Un set di threads correlati è schedulato per essere eseguito nello stesso  istante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un set di processori, sulla base di un processo per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Assegnazione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dedicata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I Threads sono assegnati ad uno specifico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1155700" marR="458470" lvl="2" indent="-228600">
              <a:lnSpc>
                <a:spcPts val="1540"/>
              </a:lnSpc>
              <a:spcBef>
                <a:spcPts val="3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Teoricamente ad un processo sono assegnati tanti processori quanti  sono i suoi threads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Scheduling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Dinamico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numero dei </a:t>
            </a:r>
            <a:r>
              <a:rPr sz="1600" spc="-5" dirty="0">
                <a:latin typeface="Arial"/>
                <a:cs typeface="Arial"/>
              </a:rPr>
              <a:t>threads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essere modificato </a:t>
            </a:r>
            <a:r>
              <a:rPr sz="1600" spc="-10" dirty="0">
                <a:latin typeface="Arial"/>
                <a:cs typeface="Arial"/>
              </a:rPr>
              <a:t>durante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l’esecuzione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1400" spc="-5" dirty="0"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Process Control Block</a:t>
            </a:r>
            <a:r>
              <a:rPr spc="-50" dirty="0"/>
              <a:t> </a:t>
            </a:r>
            <a:r>
              <a:rPr spc="-5" dirty="0"/>
              <a:t>PCB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8392" y="1639022"/>
            <a:ext cx="7649845" cy="4874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Descrittore di </a:t>
            </a:r>
            <a:r>
              <a:rPr sz="1650" i="1" spc="-30" dirty="0">
                <a:latin typeface="Arial"/>
                <a:cs typeface="Arial"/>
              </a:rPr>
              <a:t>processo attraverso </a:t>
            </a:r>
            <a:r>
              <a:rPr sz="1650" i="1" spc="-15" dirty="0">
                <a:latin typeface="Arial"/>
                <a:cs typeface="Arial"/>
              </a:rPr>
              <a:t>il </a:t>
            </a:r>
            <a:r>
              <a:rPr sz="1650" i="1" spc="-30" dirty="0">
                <a:latin typeface="Arial"/>
                <a:cs typeface="Arial"/>
              </a:rPr>
              <a:t>quale </a:t>
            </a:r>
            <a:r>
              <a:rPr sz="1650" i="1" spc="-15" dirty="0">
                <a:latin typeface="Arial"/>
                <a:cs typeface="Arial"/>
              </a:rPr>
              <a:t>il </a:t>
            </a:r>
            <a:r>
              <a:rPr sz="1650" i="1" spc="-40" dirty="0">
                <a:latin typeface="Arial"/>
                <a:cs typeface="Arial"/>
              </a:rPr>
              <a:t>SO </a:t>
            </a:r>
            <a:r>
              <a:rPr sz="1650" i="1" spc="-35" dirty="0">
                <a:latin typeface="Arial"/>
                <a:cs typeface="Arial"/>
              </a:rPr>
              <a:t>può</a:t>
            </a:r>
            <a:r>
              <a:rPr sz="1650" i="1" spc="8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gestirlo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IDENTIFICATORE </a:t>
            </a:r>
            <a:r>
              <a:rPr sz="1600" spc="-10" dirty="0">
                <a:latin typeface="Arial"/>
                <a:cs typeface="Arial"/>
              </a:rPr>
              <a:t>DEL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947419" marR="253809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Process IDentification (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PID</a:t>
            </a:r>
            <a:r>
              <a:rPr sz="1600" spc="-5" dirty="0">
                <a:latin typeface="Arial"/>
                <a:cs typeface="Arial"/>
              </a:rPr>
              <a:t>) - Valore </a:t>
            </a:r>
            <a:r>
              <a:rPr sz="1600" spc="-10" dirty="0">
                <a:latin typeface="Arial"/>
                <a:cs typeface="Arial"/>
              </a:rPr>
              <a:t>numerico  </a:t>
            </a:r>
            <a:r>
              <a:rPr sz="1600" spc="-5" dirty="0">
                <a:latin typeface="Arial"/>
                <a:cs typeface="Arial"/>
              </a:rPr>
              <a:t>(PID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processo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genitore)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425"/>
              </a:spcBef>
            </a:pPr>
            <a:r>
              <a:rPr sz="1600" spc="-5" dirty="0">
                <a:latin typeface="Arial"/>
                <a:cs typeface="Arial"/>
              </a:rPr>
              <a:t>INFO SULLO STATO </a:t>
            </a:r>
            <a:r>
              <a:rPr sz="1600" spc="-10" dirty="0">
                <a:latin typeface="Arial"/>
                <a:cs typeface="Arial"/>
              </a:rPr>
              <a:t>DEL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947419" marR="752475">
              <a:lnSpc>
                <a:spcPts val="3840"/>
              </a:lnSpc>
              <a:spcBef>
                <a:spcPts val="45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Registri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Dati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visibili all’utente</a:t>
            </a:r>
            <a:r>
              <a:rPr sz="1600" spc="-5" dirty="0">
                <a:latin typeface="Arial"/>
                <a:cs typeface="Arial"/>
              </a:rPr>
              <a:t> (dipendono dall’arch. </a:t>
            </a:r>
            <a:r>
              <a:rPr sz="1600" spc="-10" dirty="0">
                <a:latin typeface="Arial"/>
                <a:cs typeface="Arial"/>
              </a:rPr>
              <a:t>del calcolatore) 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Registri di controllo e di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stato</a:t>
            </a:r>
            <a:endParaRPr sz="1600">
              <a:latin typeface="Arial"/>
              <a:cs typeface="Arial"/>
            </a:endParaRPr>
          </a:p>
          <a:p>
            <a:pPr marL="1862455">
              <a:lnSpc>
                <a:spcPts val="1245"/>
              </a:lnSpc>
            </a:pPr>
            <a:r>
              <a:rPr sz="1400" dirty="0">
                <a:latin typeface="Arial"/>
                <a:cs typeface="Arial"/>
              </a:rPr>
              <a:t>PC </a:t>
            </a:r>
            <a:r>
              <a:rPr sz="1400" spc="-80" dirty="0">
                <a:latin typeface="Arial"/>
                <a:cs typeface="Arial"/>
              </a:rPr>
              <a:t>– </a:t>
            </a:r>
            <a:r>
              <a:rPr sz="1400" spc="-5" dirty="0">
                <a:latin typeface="Arial"/>
                <a:cs typeface="Arial"/>
              </a:rPr>
              <a:t>indirizzo della prossima istruzione da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eseguire</a:t>
            </a:r>
            <a:endParaRPr sz="1400">
              <a:latin typeface="Arial"/>
              <a:cs typeface="Arial"/>
            </a:endParaRPr>
          </a:p>
          <a:p>
            <a:pPr marL="1862455" marR="44767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Registri di </a:t>
            </a:r>
            <a:r>
              <a:rPr sz="1400" dirty="0">
                <a:latin typeface="Arial"/>
                <a:cs typeface="Arial"/>
              </a:rPr>
              <a:t>stato </a:t>
            </a:r>
            <a:r>
              <a:rPr sz="1400" spc="-80" dirty="0">
                <a:latin typeface="Arial"/>
                <a:cs typeface="Arial"/>
              </a:rPr>
              <a:t>– </a:t>
            </a:r>
            <a:r>
              <a:rPr sz="1400" spc="-5" dirty="0">
                <a:latin typeface="Arial"/>
                <a:cs typeface="Arial"/>
              </a:rPr>
              <a:t>includono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flag per l’abilitazione degli interrupt  Registri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contengono codici di condizione (segno, overflow,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ecc.)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947419">
              <a:lnSpc>
                <a:spcPct val="100000"/>
              </a:lnSpc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Puntatori allo stack</a:t>
            </a:r>
            <a:endParaRPr sz="1600">
              <a:latin typeface="Arial"/>
              <a:cs typeface="Arial"/>
            </a:endParaRPr>
          </a:p>
          <a:p>
            <a:pPr marL="1862455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Arial"/>
                <a:cs typeface="Arial"/>
              </a:rPr>
              <a:t>Usato per procedure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funzioni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75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3627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Assegnazione di </a:t>
            </a:r>
            <a:r>
              <a:rPr dirty="0"/>
              <a:t>processore  </a:t>
            </a:r>
            <a:r>
              <a:rPr spc="-5" dirty="0"/>
              <a:t>dedicato </a:t>
            </a:r>
            <a:r>
              <a:rPr dirty="0"/>
              <a:t>– Scheduling</a:t>
            </a:r>
            <a:r>
              <a:rPr spc="-40" dirty="0"/>
              <a:t> </a:t>
            </a:r>
            <a:r>
              <a:rPr spc="-5" dirty="0"/>
              <a:t>Statico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287" y="4244975"/>
            <a:ext cx="4608449" cy="261302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513078"/>
            <a:ext cx="8368665" cy="425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0071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Forma estrema di gang scheduling: un gruppo di processori viene dedicata ad una  applicazione fino al suo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termine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Quando una applicazione è schedulata ognuno dei suoi threads viene assegnato ad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processore fino al termine </a:t>
            </a:r>
            <a:r>
              <a:rPr sz="1600" spc="-10" dirty="0">
                <a:latin typeface="Arial"/>
                <a:cs typeface="Arial"/>
              </a:rPr>
              <a:t>dell’esecuzione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dell’applicazione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SVANTAGGI: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Alcuni </a:t>
            </a:r>
            <a:r>
              <a:rPr sz="1400" spc="-5" dirty="0">
                <a:latin typeface="Arial"/>
                <a:cs typeface="Arial"/>
              </a:rPr>
              <a:t>processori potrebbero rimanere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“fermi”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No multiprogramming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processors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VANTAGGI: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Caso di sistemi </a:t>
            </a:r>
            <a:r>
              <a:rPr sz="1400" dirty="0">
                <a:latin typeface="Arial"/>
                <a:cs typeface="Arial"/>
              </a:rPr>
              <a:t>con </a:t>
            </a:r>
            <a:r>
              <a:rPr sz="1400" spc="-5" dirty="0">
                <a:latin typeface="Arial"/>
                <a:cs typeface="Arial"/>
              </a:rPr>
              <a:t>molti processori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(centinaia)…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Annullamento totale dei cambi di contesto per </a:t>
            </a:r>
            <a:r>
              <a:rPr sz="1400" dirty="0">
                <a:latin typeface="Arial"/>
                <a:cs typeface="Arial"/>
              </a:rPr>
              <a:t>tutta </a:t>
            </a:r>
            <a:r>
              <a:rPr sz="1400" spc="-5" dirty="0">
                <a:latin typeface="Arial"/>
                <a:cs typeface="Arial"/>
              </a:rPr>
              <a:t>l’esecuzione di un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programma</a:t>
            </a:r>
            <a:endParaRPr sz="1400">
              <a:latin typeface="Arial"/>
              <a:cs typeface="Arial"/>
            </a:endParaRPr>
          </a:p>
          <a:p>
            <a:pPr marL="1093470" algn="ctr">
              <a:lnSpc>
                <a:spcPts val="1950"/>
              </a:lnSpc>
              <a:spcBef>
                <a:spcPts val="470"/>
              </a:spcBef>
            </a:pPr>
            <a:r>
              <a:rPr sz="1650" i="1" spc="-25" dirty="0">
                <a:latin typeface="Malgun Gothic"/>
                <a:cs typeface="Malgun Gothic"/>
              </a:rPr>
              <a:t>Es.</a:t>
            </a:r>
            <a:endParaRPr sz="1650">
              <a:latin typeface="Malgun Gothic"/>
              <a:cs typeface="Malgun Gothic"/>
            </a:endParaRPr>
          </a:p>
          <a:p>
            <a:pPr marL="4612005">
              <a:lnSpc>
                <a:spcPts val="1445"/>
              </a:lnSpc>
            </a:pP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50" i="1" spc="-30" dirty="0">
                <a:latin typeface="Malgun Gothic"/>
                <a:cs typeface="Malgun Gothic"/>
              </a:rPr>
              <a:t>Due </a:t>
            </a:r>
            <a:r>
              <a:rPr sz="1250" i="1" spc="-25" dirty="0">
                <a:latin typeface="Malgun Gothic"/>
                <a:cs typeface="Malgun Gothic"/>
              </a:rPr>
              <a:t>applicazioni in </a:t>
            </a:r>
            <a:r>
              <a:rPr sz="1250" i="1" spc="-30" dirty="0">
                <a:latin typeface="Malgun Gothic"/>
                <a:cs typeface="Malgun Gothic"/>
              </a:rPr>
              <a:t>esecuzione</a:t>
            </a:r>
            <a:r>
              <a:rPr sz="1250" i="1" spc="60" dirty="0">
                <a:latin typeface="Malgun Gothic"/>
                <a:cs typeface="Malgun Gothic"/>
              </a:rPr>
              <a:t> </a:t>
            </a:r>
            <a:r>
              <a:rPr sz="1250" i="1" spc="-35" dirty="0">
                <a:latin typeface="Malgun Gothic"/>
                <a:cs typeface="Malgun Gothic"/>
              </a:rPr>
              <a:t>contemporanea</a:t>
            </a:r>
            <a:endParaRPr sz="1250">
              <a:latin typeface="Malgun Gothic"/>
              <a:cs typeface="Malgun Gothic"/>
            </a:endParaRPr>
          </a:p>
          <a:p>
            <a:pPr marL="4612005">
              <a:lnSpc>
                <a:spcPts val="1440"/>
              </a:lnSpc>
            </a:pPr>
            <a:r>
              <a:rPr sz="1200" spc="-20" dirty="0">
                <a:latin typeface="Malgun Gothic"/>
                <a:cs typeface="Malgun Gothic"/>
              </a:rPr>
              <a:t>-</a:t>
            </a:r>
            <a:r>
              <a:rPr sz="1250" i="1" spc="-20" dirty="0">
                <a:latin typeface="Malgun Gothic"/>
                <a:cs typeface="Malgun Gothic"/>
              </a:rPr>
              <a:t>16 </a:t>
            </a:r>
            <a:r>
              <a:rPr sz="1250" i="1" spc="-30" dirty="0">
                <a:latin typeface="Malgun Gothic"/>
                <a:cs typeface="Malgun Gothic"/>
              </a:rPr>
              <a:t>processori</a:t>
            </a:r>
            <a:endParaRPr sz="1250">
              <a:latin typeface="Malgun Gothic"/>
              <a:cs typeface="Malgun Gothic"/>
            </a:endParaRPr>
          </a:p>
          <a:p>
            <a:pPr marL="4612005" marR="485140">
              <a:lnSpc>
                <a:spcPts val="1440"/>
              </a:lnSpc>
              <a:spcBef>
                <a:spcPts val="65"/>
              </a:spcBef>
            </a:pP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50" i="1" spc="-30" dirty="0">
                <a:latin typeface="Malgun Gothic"/>
                <a:cs typeface="Malgun Gothic"/>
              </a:rPr>
              <a:t>Ogni </a:t>
            </a:r>
            <a:r>
              <a:rPr sz="1250" i="1" spc="-25" dirty="0">
                <a:latin typeface="Malgun Gothic"/>
                <a:cs typeface="Malgun Gothic"/>
              </a:rPr>
              <a:t>applicazione </a:t>
            </a:r>
            <a:r>
              <a:rPr sz="1250" i="1" spc="-30" dirty="0">
                <a:latin typeface="Malgun Gothic"/>
                <a:cs typeface="Malgun Gothic"/>
              </a:rPr>
              <a:t>può essere suddivisa </a:t>
            </a:r>
            <a:r>
              <a:rPr sz="1250" i="1" spc="-25" dirty="0">
                <a:latin typeface="Malgun Gothic"/>
                <a:cs typeface="Malgun Gothic"/>
              </a:rPr>
              <a:t>in più  </a:t>
            </a:r>
            <a:r>
              <a:rPr sz="1250" i="1" spc="-30" dirty="0">
                <a:latin typeface="Malgun Gothic"/>
                <a:cs typeface="Malgun Gothic"/>
              </a:rPr>
              <a:t>threads</a:t>
            </a:r>
            <a:endParaRPr sz="1250">
              <a:latin typeface="Malgun Gothic"/>
              <a:cs typeface="Malgun Gothic"/>
            </a:endParaRPr>
          </a:p>
          <a:p>
            <a:pPr marL="4612005" marR="135890">
              <a:lnSpc>
                <a:spcPts val="1440"/>
              </a:lnSpc>
            </a:pPr>
            <a:r>
              <a:rPr sz="1200" spc="-35" dirty="0">
                <a:latin typeface="Malgun Gothic"/>
                <a:cs typeface="Malgun Gothic"/>
              </a:rPr>
              <a:t>-</a:t>
            </a:r>
            <a:r>
              <a:rPr sz="1250" i="1" spc="-35" dirty="0">
                <a:latin typeface="Malgun Gothic"/>
                <a:cs typeface="Malgun Gothic"/>
              </a:rPr>
              <a:t>L’incremento </a:t>
            </a:r>
            <a:r>
              <a:rPr sz="1250" i="1" spc="-25" dirty="0">
                <a:latin typeface="Malgun Gothic"/>
                <a:cs typeface="Malgun Gothic"/>
              </a:rPr>
              <a:t>di </a:t>
            </a:r>
            <a:r>
              <a:rPr sz="1250" i="1" spc="-30" dirty="0">
                <a:latin typeface="Malgun Gothic"/>
                <a:cs typeface="Malgun Gothic"/>
              </a:rPr>
              <a:t>velocità diminuisce se </a:t>
            </a:r>
            <a:r>
              <a:rPr sz="1250" i="1" spc="-15" dirty="0">
                <a:latin typeface="Malgun Gothic"/>
                <a:cs typeface="Malgun Gothic"/>
              </a:rPr>
              <a:t>il </a:t>
            </a:r>
            <a:r>
              <a:rPr sz="1250" i="1" spc="-35" dirty="0">
                <a:latin typeface="Malgun Gothic"/>
                <a:cs typeface="Malgun Gothic"/>
              </a:rPr>
              <a:t>numero </a:t>
            </a:r>
            <a:r>
              <a:rPr sz="1250" i="1" spc="-25" dirty="0">
                <a:latin typeface="Malgun Gothic"/>
                <a:cs typeface="Malgun Gothic"/>
              </a:rPr>
              <a:t>di  </a:t>
            </a:r>
            <a:r>
              <a:rPr sz="1250" i="1" spc="-30" dirty="0">
                <a:latin typeface="Malgun Gothic"/>
                <a:cs typeface="Malgun Gothic"/>
              </a:rPr>
              <a:t>threads diventa </a:t>
            </a:r>
            <a:r>
              <a:rPr sz="1250" i="1" spc="-35" dirty="0">
                <a:latin typeface="Malgun Gothic"/>
                <a:cs typeface="Malgun Gothic"/>
              </a:rPr>
              <a:t>maggiore </a:t>
            </a:r>
            <a:r>
              <a:rPr sz="1250" i="1" spc="-25" dirty="0">
                <a:latin typeface="Malgun Gothic"/>
                <a:cs typeface="Malgun Gothic"/>
              </a:rPr>
              <a:t>del </a:t>
            </a:r>
            <a:r>
              <a:rPr sz="1250" i="1" spc="-35" dirty="0">
                <a:latin typeface="Malgun Gothic"/>
                <a:cs typeface="Malgun Gothic"/>
              </a:rPr>
              <a:t>numero </a:t>
            </a:r>
            <a:r>
              <a:rPr sz="1250" i="1" spc="-25" dirty="0">
                <a:latin typeface="Malgun Gothic"/>
                <a:cs typeface="Malgun Gothic"/>
              </a:rPr>
              <a:t>di</a:t>
            </a:r>
            <a:r>
              <a:rPr sz="1250" i="1" spc="75" dirty="0">
                <a:latin typeface="Malgun Gothic"/>
                <a:cs typeface="Malgun Gothic"/>
              </a:rPr>
              <a:t> </a:t>
            </a:r>
            <a:r>
              <a:rPr sz="1250" i="1" spc="-30" dirty="0">
                <a:latin typeface="Malgun Gothic"/>
                <a:cs typeface="Malgun Gothic"/>
              </a:rPr>
              <a:t>processori:</a:t>
            </a:r>
            <a:endParaRPr sz="1250">
              <a:latin typeface="Malgun Gothic"/>
              <a:cs typeface="Malgun Gothic"/>
            </a:endParaRPr>
          </a:p>
          <a:p>
            <a:pPr marL="5069840">
              <a:lnSpc>
                <a:spcPts val="1400"/>
              </a:lnSpc>
            </a:pP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50" i="1" spc="-30" dirty="0">
                <a:latin typeface="Malgun Gothic"/>
                <a:cs typeface="Malgun Gothic"/>
              </a:rPr>
              <a:t>Maggior </a:t>
            </a:r>
            <a:r>
              <a:rPr sz="1250" i="1" spc="-35" dirty="0">
                <a:latin typeface="Malgun Gothic"/>
                <a:cs typeface="Malgun Gothic"/>
              </a:rPr>
              <a:t>numero </a:t>
            </a:r>
            <a:r>
              <a:rPr sz="1250" i="1" spc="-25" dirty="0">
                <a:latin typeface="Malgun Gothic"/>
                <a:cs typeface="Malgun Gothic"/>
              </a:rPr>
              <a:t>di </a:t>
            </a:r>
            <a:r>
              <a:rPr sz="1250" i="1" spc="-30" dirty="0">
                <a:latin typeface="Malgun Gothic"/>
                <a:cs typeface="Malgun Gothic"/>
              </a:rPr>
              <a:t>switching e</a:t>
            </a:r>
            <a:r>
              <a:rPr sz="1250" i="1" spc="90" dirty="0">
                <a:latin typeface="Malgun Gothic"/>
                <a:cs typeface="Malgun Gothic"/>
              </a:rPr>
              <a:t> </a:t>
            </a:r>
            <a:r>
              <a:rPr sz="1250" i="1" spc="-30" dirty="0">
                <a:latin typeface="Malgun Gothic"/>
                <a:cs typeface="Malgun Gothic"/>
              </a:rPr>
              <a:t>schedulazione</a:t>
            </a:r>
            <a:endParaRPr sz="12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Scheduling</a:t>
            </a:r>
            <a:r>
              <a:rPr spc="-25" dirty="0"/>
              <a:t> </a:t>
            </a:r>
            <a:r>
              <a:rPr spc="-5" dirty="0"/>
              <a:t>dinamico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5168" y="1572514"/>
            <a:ext cx="8324215" cy="494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36245" algn="l"/>
                <a:tab pos="436880" algn="l"/>
              </a:tabLst>
            </a:pPr>
            <a:r>
              <a:rPr sz="1800" dirty="0">
                <a:latin typeface="Arial"/>
                <a:cs typeface="Arial"/>
              </a:rPr>
              <a:t>Il </a:t>
            </a:r>
            <a:r>
              <a:rPr sz="1800" spc="-5" dirty="0">
                <a:latin typeface="Arial"/>
                <a:cs typeface="Arial"/>
              </a:rPr>
              <a:t>numero dei threads di un processo può essere modificato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dinamicamente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36245" indent="-342900">
              <a:lnSpc>
                <a:spcPct val="100000"/>
              </a:lnSpc>
              <a:buChar char="•"/>
              <a:tabLst>
                <a:tab pos="436245" algn="l"/>
                <a:tab pos="436880" algn="l"/>
              </a:tabLst>
            </a:pPr>
            <a:r>
              <a:rPr sz="1800" dirty="0">
                <a:latin typeface="Arial"/>
                <a:cs typeface="Arial"/>
              </a:rPr>
              <a:t>Il SO </a:t>
            </a:r>
            <a:r>
              <a:rPr sz="1800" spc="-5" dirty="0">
                <a:latin typeface="Arial"/>
                <a:cs typeface="Arial"/>
              </a:rPr>
              <a:t>può modificare il </a:t>
            </a:r>
            <a:r>
              <a:rPr sz="1800" dirty="0">
                <a:latin typeface="Arial"/>
                <a:cs typeface="Arial"/>
              </a:rPr>
              <a:t>carico </a:t>
            </a:r>
            <a:r>
              <a:rPr sz="1800" spc="-5" dirty="0">
                <a:latin typeface="Arial"/>
                <a:cs typeface="Arial"/>
              </a:rPr>
              <a:t>per migliorare </a:t>
            </a:r>
            <a:r>
              <a:rPr sz="1800" spc="-10" dirty="0">
                <a:latin typeface="Arial"/>
                <a:cs typeface="Arial"/>
              </a:rPr>
              <a:t>l’utilizzazione </a:t>
            </a:r>
            <a:r>
              <a:rPr sz="1800" spc="-5" dirty="0">
                <a:latin typeface="Arial"/>
                <a:cs typeface="Arial"/>
              </a:rPr>
              <a:t>dei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processori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36245" indent="-342900">
              <a:lnSpc>
                <a:spcPct val="100000"/>
              </a:lnSpc>
              <a:buChar char="•"/>
              <a:tabLst>
                <a:tab pos="436245" algn="l"/>
                <a:tab pos="436880" algn="l"/>
              </a:tabLst>
            </a:pPr>
            <a:r>
              <a:rPr sz="1800" dirty="0">
                <a:latin typeface="Arial"/>
                <a:cs typeface="Arial"/>
              </a:rPr>
              <a:t>SO e </a:t>
            </a:r>
            <a:r>
              <a:rPr sz="1800" spc="-10" dirty="0">
                <a:latin typeface="Arial"/>
                <a:cs typeface="Arial"/>
              </a:rPr>
              <a:t>applicazione </a:t>
            </a:r>
            <a:r>
              <a:rPr sz="1800" spc="-5" dirty="0">
                <a:latin typeface="Arial"/>
                <a:cs typeface="Arial"/>
              </a:rPr>
              <a:t>collaborano nell’attività di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scheduling:</a:t>
            </a:r>
            <a:endParaRPr sz="1800">
              <a:latin typeface="Arial"/>
              <a:cs typeface="Arial"/>
            </a:endParaRPr>
          </a:p>
          <a:p>
            <a:pPr marL="83693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836930" algn="l"/>
                <a:tab pos="837565" algn="l"/>
              </a:tabLst>
            </a:pPr>
            <a:r>
              <a:rPr sz="1600" spc="-5" dirty="0">
                <a:latin typeface="Arial"/>
                <a:cs typeface="Arial"/>
              </a:rPr>
              <a:t>SO responsabile dell’assegnazione dei processori ai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836930" lvl="1" indent="-286385">
              <a:lnSpc>
                <a:spcPct val="100000"/>
              </a:lnSpc>
              <a:buChar char="–"/>
              <a:tabLst>
                <a:tab pos="836930" algn="l"/>
                <a:tab pos="837565" algn="l"/>
              </a:tabLst>
            </a:pPr>
            <a:r>
              <a:rPr sz="1600" spc="-5" dirty="0">
                <a:latin typeface="Arial"/>
                <a:cs typeface="Arial"/>
              </a:rPr>
              <a:t>L’applicazione decide quali threads eseguire, quali </a:t>
            </a:r>
            <a:r>
              <a:rPr sz="1600" spc="-10" dirty="0">
                <a:latin typeface="Arial"/>
                <a:cs typeface="Arial"/>
              </a:rPr>
              <a:t>sospendere,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ecc.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1650">
              <a:latin typeface="Times New Roman"/>
              <a:cs typeface="Times New Roman"/>
            </a:endParaRPr>
          </a:p>
          <a:p>
            <a:pPr marL="436245" indent="-342900">
              <a:lnSpc>
                <a:spcPct val="100000"/>
              </a:lnSpc>
              <a:buChar char="•"/>
              <a:tabLst>
                <a:tab pos="436245" algn="l"/>
                <a:tab pos="436880" algn="l"/>
              </a:tabLst>
            </a:pPr>
            <a:r>
              <a:rPr sz="1800" spc="-5" dirty="0">
                <a:latin typeface="Arial"/>
                <a:cs typeface="Arial"/>
              </a:rPr>
              <a:t>Politiche applicate dal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SO:</a:t>
            </a:r>
            <a:endParaRPr sz="1800">
              <a:latin typeface="Arial"/>
              <a:cs typeface="Arial"/>
            </a:endParaRPr>
          </a:p>
          <a:p>
            <a:pPr marL="83693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836930" algn="l"/>
                <a:tab pos="837565" algn="l"/>
              </a:tabLst>
            </a:pPr>
            <a:r>
              <a:rPr sz="1600" spc="-5" dirty="0">
                <a:latin typeface="Arial"/>
                <a:cs typeface="Arial"/>
              </a:rPr>
              <a:t>Assegnare il processore ad un nuovo processo se tale processore è in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idle</a:t>
            </a:r>
            <a:endParaRPr sz="1600">
              <a:latin typeface="Arial"/>
              <a:cs typeface="Arial"/>
            </a:endParaRPr>
          </a:p>
          <a:p>
            <a:pPr marL="836930" lvl="1" indent="-286385">
              <a:lnSpc>
                <a:spcPts val="1730"/>
              </a:lnSpc>
              <a:spcBef>
                <a:spcPts val="5"/>
              </a:spcBef>
              <a:buChar char="–"/>
              <a:tabLst>
                <a:tab pos="836930" algn="l"/>
                <a:tab pos="837565" algn="l"/>
              </a:tabLst>
            </a:pPr>
            <a:r>
              <a:rPr sz="1600" spc="-5" dirty="0">
                <a:latin typeface="Arial"/>
                <a:cs typeface="Arial"/>
              </a:rPr>
              <a:t>Assegnare un processore ad un nuovo processo requisendolo ad uno che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</a:t>
            </a:r>
            <a:endParaRPr sz="1600">
              <a:latin typeface="Arial"/>
              <a:cs typeface="Arial"/>
            </a:endParaRPr>
          </a:p>
          <a:p>
            <a:pPr marL="83693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detiene già più di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uno</a:t>
            </a:r>
            <a:endParaRPr sz="1600">
              <a:latin typeface="Arial"/>
              <a:cs typeface="Arial"/>
            </a:endParaRPr>
          </a:p>
          <a:p>
            <a:pPr marL="836930" marR="62865" lvl="1" indent="-286385">
              <a:lnSpc>
                <a:spcPts val="1540"/>
              </a:lnSpc>
              <a:spcBef>
                <a:spcPts val="365"/>
              </a:spcBef>
              <a:buChar char="–"/>
              <a:tabLst>
                <a:tab pos="836930" algn="l"/>
                <a:tab pos="837565" algn="l"/>
              </a:tabLst>
            </a:pPr>
            <a:r>
              <a:rPr sz="1600" spc="-5" dirty="0">
                <a:latin typeface="Arial"/>
                <a:cs typeface="Arial"/>
              </a:rPr>
              <a:t>Se una richiesta non può essere soddisfatta, essa viene sospesa fino a quando un  processore non diventa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disponibile</a:t>
            </a:r>
            <a:endParaRPr sz="1600">
              <a:latin typeface="Arial"/>
              <a:cs typeface="Arial"/>
            </a:endParaRPr>
          </a:p>
          <a:p>
            <a:pPr marL="836930" marR="5080" lvl="1" indent="-286385">
              <a:lnSpc>
                <a:spcPts val="1540"/>
              </a:lnSpc>
              <a:spcBef>
                <a:spcPts val="375"/>
              </a:spcBef>
              <a:buChar char="–"/>
              <a:tabLst>
                <a:tab pos="836930" algn="l"/>
                <a:tab pos="837565" algn="l"/>
              </a:tabLst>
            </a:pPr>
            <a:r>
              <a:rPr sz="1600" spc="-5" dirty="0">
                <a:latin typeface="Arial"/>
                <a:cs typeface="Arial"/>
              </a:rPr>
              <a:t>Assegna il processore ad un processo che non ha correntemente alcun processore  allocato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R="117475" algn="r">
              <a:lnSpc>
                <a:spcPts val="1950"/>
              </a:lnSpc>
            </a:pPr>
            <a:r>
              <a:rPr sz="1650" i="1" spc="-30" dirty="0">
                <a:latin typeface="Malgun Gothic"/>
                <a:cs typeface="Malgun Gothic"/>
              </a:rPr>
              <a:t>NB: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vantaggio derivante </a:t>
            </a:r>
            <a:r>
              <a:rPr sz="1650" i="1" spc="-30" dirty="0">
                <a:latin typeface="Malgun Gothic"/>
                <a:cs typeface="Malgun Gothic"/>
              </a:rPr>
              <a:t>dallo scheduling </a:t>
            </a:r>
            <a:r>
              <a:rPr sz="1650" i="1" spc="-35" dirty="0">
                <a:latin typeface="Malgun Gothic"/>
                <a:cs typeface="Malgun Gothic"/>
              </a:rPr>
              <a:t>dinamico può essere </a:t>
            </a:r>
            <a:r>
              <a:rPr sz="1650" i="1" spc="-30" dirty="0">
                <a:latin typeface="Malgun Gothic"/>
                <a:cs typeface="Malgun Gothic"/>
              </a:rPr>
              <a:t>annullato</a:t>
            </a:r>
            <a:r>
              <a:rPr sz="1650" i="1" spc="405" dirty="0">
                <a:latin typeface="Malgun Gothic"/>
                <a:cs typeface="Malgun Gothic"/>
              </a:rPr>
              <a:t> </a:t>
            </a:r>
            <a:r>
              <a:rPr sz="1650" i="1" spc="-40" dirty="0">
                <a:latin typeface="Malgun Gothic"/>
                <a:cs typeface="Malgun Gothic"/>
              </a:rPr>
              <a:t>dall’overhead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905"/>
              </a:lnSpc>
            </a:pPr>
            <a:r>
              <a:rPr sz="1650" i="1" spc="-30" dirty="0">
                <a:latin typeface="Malgun Gothic"/>
                <a:cs typeface="Malgun Gothic"/>
              </a:rPr>
              <a:t>della sua</a:t>
            </a:r>
            <a:r>
              <a:rPr sz="1650" i="1" spc="1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gestione</a:t>
            </a:r>
            <a:endParaRPr sz="1650">
              <a:latin typeface="Malgun Gothic"/>
              <a:cs typeface="Malgun Gothic"/>
            </a:endParaRPr>
          </a:p>
          <a:p>
            <a:pPr marR="175260" algn="r">
              <a:lnSpc>
                <a:spcPts val="1635"/>
              </a:lnSpc>
            </a:pPr>
            <a:r>
              <a:rPr sz="1400" spc="-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Process Control</a:t>
            </a:r>
            <a:r>
              <a:rPr spc="-50" dirty="0"/>
              <a:t> </a:t>
            </a:r>
            <a:r>
              <a:rPr spc="-5" dirty="0"/>
              <a:t>Block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1316253"/>
            <a:ext cx="8134350" cy="5197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INFO DI </a:t>
            </a:r>
            <a:r>
              <a:rPr sz="1600" spc="-10" dirty="0">
                <a:latin typeface="Arial"/>
                <a:cs typeface="Arial"/>
              </a:rPr>
              <a:t>CONTROLLO DEL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Schedulazione e info di</a:t>
            </a: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stato</a:t>
            </a:r>
            <a:endParaRPr sz="1600">
              <a:latin typeface="Arial"/>
              <a:cs typeface="Arial"/>
            </a:endParaRPr>
          </a:p>
          <a:p>
            <a:pPr marL="1841500" marR="2411095">
              <a:lnSpc>
                <a:spcPct val="102899"/>
              </a:lnSpc>
              <a:spcBef>
                <a:spcPts val="150"/>
              </a:spcBef>
            </a:pPr>
            <a:r>
              <a:rPr sz="1400" dirty="0">
                <a:latin typeface="Arial"/>
                <a:cs typeface="Arial"/>
              </a:rPr>
              <a:t>stato </a:t>
            </a:r>
            <a:r>
              <a:rPr sz="1400" spc="-5" dirty="0">
                <a:latin typeface="Arial"/>
                <a:cs typeface="Arial"/>
              </a:rPr>
              <a:t>del processo </a:t>
            </a:r>
            <a:r>
              <a:rPr sz="1400" dirty="0">
                <a:latin typeface="Arial"/>
                <a:cs typeface="Arial"/>
              </a:rPr>
              <a:t>(running, ready, </a:t>
            </a:r>
            <a:r>
              <a:rPr sz="1400" spc="-5" dirty="0">
                <a:latin typeface="Arial"/>
                <a:cs typeface="Arial"/>
              </a:rPr>
              <a:t>blocked,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ecc.)  </a:t>
            </a:r>
            <a:r>
              <a:rPr sz="1400" spc="-5" dirty="0">
                <a:latin typeface="Arial"/>
                <a:cs typeface="Arial"/>
              </a:rPr>
              <a:t>priorità nelle code di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scheduling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info correlate alla schedulazione (tempo </a:t>
            </a:r>
            <a:r>
              <a:rPr sz="1400" dirty="0">
                <a:latin typeface="Arial"/>
                <a:cs typeface="Arial"/>
              </a:rPr>
              <a:t>di </a:t>
            </a:r>
            <a:r>
              <a:rPr sz="1400" spc="-5" dirty="0">
                <a:latin typeface="Arial"/>
                <a:cs typeface="Arial"/>
              </a:rPr>
              <a:t>attesa, tempo </a:t>
            </a:r>
            <a:r>
              <a:rPr sz="1400" dirty="0">
                <a:latin typeface="Arial"/>
                <a:cs typeface="Arial"/>
              </a:rPr>
              <a:t>di </a:t>
            </a:r>
            <a:r>
              <a:rPr sz="1400" spc="-5" dirty="0">
                <a:latin typeface="Arial"/>
                <a:cs typeface="Arial"/>
              </a:rPr>
              <a:t>esecuzione,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ecc.)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evento </a:t>
            </a:r>
            <a:r>
              <a:rPr sz="1400" dirty="0">
                <a:latin typeface="Arial"/>
                <a:cs typeface="Arial"/>
              </a:rPr>
              <a:t>(del </a:t>
            </a:r>
            <a:r>
              <a:rPr sz="1400" spc="-5" dirty="0">
                <a:latin typeface="Arial"/>
                <a:cs typeface="Arial"/>
              </a:rPr>
              <a:t>quale </a:t>
            </a:r>
            <a:r>
              <a:rPr sz="1400" dirty="0">
                <a:latin typeface="Arial"/>
                <a:cs typeface="Arial"/>
              </a:rPr>
              <a:t>è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attesa)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5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Strutturazione</a:t>
            </a:r>
            <a:r>
              <a:rPr sz="16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Arial"/>
                <a:cs typeface="Arial"/>
              </a:rPr>
              <a:t>puntatori ad altri processi (figli/padre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per l’implementazione di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code)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Comunicazione tra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flag, segnali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messaggi per la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comunicazione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5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Privilegi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relazione </a:t>
            </a:r>
            <a:r>
              <a:rPr sz="1400" spc="-5" dirty="0">
                <a:latin typeface="Arial"/>
                <a:cs typeface="Arial"/>
              </a:rPr>
              <a:t>all’uso di memoria, dispositivi,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ecc.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Gestione</a:t>
            </a:r>
            <a:r>
              <a:rPr sz="16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Arial"/>
                <a:cs typeface="Arial"/>
              </a:rPr>
              <a:t>limiti di memoria: insieme degli indirizzi accessibili </a:t>
            </a:r>
            <a:r>
              <a:rPr sz="1400" dirty="0">
                <a:latin typeface="Arial"/>
                <a:cs typeface="Arial"/>
              </a:rPr>
              <a:t>(base,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indice)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8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Contabilizzazione delle</a:t>
            </a:r>
            <a:r>
              <a:rPr sz="16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Arial"/>
                <a:cs typeface="Arial"/>
              </a:rPr>
              <a:t>risorse </a:t>
            </a:r>
            <a:r>
              <a:rPr sz="1400" spc="-5" dirty="0">
                <a:latin typeface="Arial"/>
                <a:cs typeface="Arial"/>
              </a:rPr>
              <a:t>controllate dal processo </a:t>
            </a:r>
            <a:r>
              <a:rPr sz="1400" dirty="0">
                <a:latin typeface="Arial"/>
                <a:cs typeface="Arial"/>
              </a:rPr>
              <a:t>(lista </a:t>
            </a:r>
            <a:r>
              <a:rPr sz="1400" spc="-5" dirty="0">
                <a:latin typeface="Arial"/>
                <a:cs typeface="Arial"/>
              </a:rPr>
              <a:t>file aperti, </a:t>
            </a:r>
            <a:r>
              <a:rPr sz="1400" dirty="0">
                <a:latin typeface="Arial"/>
                <a:cs typeface="Arial"/>
              </a:rPr>
              <a:t>lista </a:t>
            </a:r>
            <a:r>
              <a:rPr sz="1400" spc="-5" dirty="0">
                <a:latin typeface="Arial"/>
                <a:cs typeface="Arial"/>
              </a:rPr>
              <a:t>dispositivi </a:t>
            </a:r>
            <a:r>
              <a:rPr sz="1400" dirty="0">
                <a:latin typeface="Arial"/>
                <a:cs typeface="Arial"/>
              </a:rPr>
              <a:t>I/O) e </a:t>
            </a:r>
            <a:r>
              <a:rPr sz="1400" spc="-5" dirty="0">
                <a:latin typeface="Arial"/>
                <a:cs typeface="Arial"/>
              </a:rPr>
              <a:t>loro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storia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800" y="1557400"/>
            <a:ext cx="6691249" cy="38051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Immagine dei processi in</a:t>
            </a:r>
            <a:r>
              <a:rPr spc="-80" dirty="0"/>
              <a:t> </a:t>
            </a:r>
            <a:r>
              <a:rPr dirty="0"/>
              <a:t>memoria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6868" y="5595730"/>
            <a:ext cx="7651750" cy="9175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493395">
              <a:lnSpc>
                <a:spcPts val="1680"/>
              </a:lnSpc>
              <a:spcBef>
                <a:spcPts val="235"/>
              </a:spcBef>
            </a:pPr>
            <a:r>
              <a:rPr sz="1450" i="1" spc="-30" dirty="0">
                <a:latin typeface="Arial"/>
                <a:cs typeface="Arial"/>
              </a:rPr>
              <a:t>Nell’esempio </a:t>
            </a:r>
            <a:r>
              <a:rPr sz="1450" i="1" spc="-25" dirty="0">
                <a:latin typeface="Arial"/>
                <a:cs typeface="Arial"/>
              </a:rPr>
              <a:t>le </a:t>
            </a:r>
            <a:r>
              <a:rPr sz="1450" i="1" spc="-30" dirty="0">
                <a:latin typeface="Arial"/>
                <a:cs typeface="Arial"/>
              </a:rPr>
              <a:t>immagini occupano </a:t>
            </a:r>
            <a:r>
              <a:rPr sz="1450" i="1" spc="-25" dirty="0">
                <a:latin typeface="Arial"/>
                <a:cs typeface="Arial"/>
              </a:rPr>
              <a:t>locazioni contigue di </a:t>
            </a:r>
            <a:r>
              <a:rPr sz="1450" i="1" spc="-30" dirty="0">
                <a:latin typeface="Arial"/>
                <a:cs typeface="Arial"/>
              </a:rPr>
              <a:t>memoria, </a:t>
            </a:r>
            <a:r>
              <a:rPr sz="1450" i="1" spc="-25" dirty="0">
                <a:latin typeface="Arial"/>
                <a:cs typeface="Arial"/>
              </a:rPr>
              <a:t>in </a:t>
            </a:r>
            <a:r>
              <a:rPr sz="1450" i="1" spc="-30" dirty="0">
                <a:latin typeface="Arial"/>
                <a:cs typeface="Arial"/>
              </a:rPr>
              <a:t>una implementazione  </a:t>
            </a:r>
            <a:r>
              <a:rPr sz="1450" i="1" spc="-25" dirty="0">
                <a:latin typeface="Arial"/>
                <a:cs typeface="Arial"/>
              </a:rPr>
              <a:t>reale ciò </a:t>
            </a:r>
            <a:r>
              <a:rPr sz="1450" i="1" spc="-30" dirty="0">
                <a:latin typeface="Arial"/>
                <a:cs typeface="Arial"/>
              </a:rPr>
              <a:t>può non essere </a:t>
            </a:r>
            <a:r>
              <a:rPr sz="1450" i="1" spc="-25" dirty="0">
                <a:latin typeface="Arial"/>
                <a:cs typeface="Arial"/>
              </a:rPr>
              <a:t>vero. </a:t>
            </a:r>
            <a:r>
              <a:rPr sz="1450" i="1" spc="-30" dirty="0">
                <a:latin typeface="Arial"/>
                <a:cs typeface="Arial"/>
              </a:rPr>
              <a:t>Dipende </a:t>
            </a:r>
            <a:r>
              <a:rPr sz="1450" i="1" spc="-25" dirty="0">
                <a:latin typeface="Arial"/>
                <a:cs typeface="Arial"/>
              </a:rPr>
              <a:t>dalla politica di gestione della</a:t>
            </a:r>
            <a:r>
              <a:rPr sz="1450" i="1" spc="-175" dirty="0">
                <a:latin typeface="Arial"/>
                <a:cs typeface="Arial"/>
              </a:rPr>
              <a:t> </a:t>
            </a:r>
            <a:r>
              <a:rPr sz="1450" i="1" spc="-35" dirty="0">
                <a:latin typeface="Arial"/>
                <a:cs typeface="Arial"/>
              </a:rPr>
              <a:t>memoria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1819" y="242138"/>
            <a:ext cx="5485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Creazione </a:t>
            </a:r>
            <a:r>
              <a:rPr dirty="0"/>
              <a:t>e</a:t>
            </a:r>
            <a:r>
              <a:rPr spc="-65" dirty="0"/>
              <a:t> </a:t>
            </a:r>
            <a:r>
              <a:rPr spc="-840" dirty="0"/>
              <a:t>T</a:t>
            </a:r>
            <a:r>
              <a:rPr sz="6600" b="0" spc="-1260" baseline="-23989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3200" spc="-840" dirty="0"/>
              <a:t>e</a:t>
            </a:r>
            <a:r>
              <a:rPr sz="6600" b="0" spc="-1260" baseline="-23989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3200" spc="-840" dirty="0"/>
              <a:t>r</a:t>
            </a:r>
            <a:r>
              <a:rPr sz="6600" b="0" spc="-1260" baseline="-23989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200" spc="-840" dirty="0"/>
              <a:t>m</a:t>
            </a:r>
            <a:r>
              <a:rPr sz="6600" b="0" spc="-1260" baseline="-23989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3200" spc="-840" dirty="0"/>
              <a:t>i</a:t>
            </a:r>
            <a:r>
              <a:rPr sz="6600" b="0" spc="-1260" baseline="-23989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200" spc="-840" dirty="0"/>
              <a:t>n</a:t>
            </a:r>
            <a:r>
              <a:rPr sz="6600" b="0" spc="-1260" baseline="-23989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3200" spc="-840" dirty="0"/>
              <a:t>a</a:t>
            </a:r>
            <a:r>
              <a:rPr sz="6600" b="0" spc="-1260" baseline="-23989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3200" spc="-840" dirty="0"/>
              <a:t>zione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19" y="882776"/>
            <a:ext cx="2527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dei</a:t>
            </a:r>
            <a:r>
              <a:rPr sz="3200" b="1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Processi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4715" y="1387499"/>
            <a:ext cx="7296150" cy="29876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Eventi che portano alla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creazione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Richiesta da terminale (un utente accede al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sistema)</a:t>
            </a:r>
            <a:endParaRPr sz="1600">
              <a:latin typeface="Arial"/>
              <a:cs typeface="Arial"/>
            </a:endParaRPr>
          </a:p>
          <a:p>
            <a:pPr marL="355600" marR="364490" indent="-3556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Il SO genera un processo sulla base della richiesta di un processo utente  Es: stampa – il processo generatore continua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sua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esecuzione</a:t>
            </a:r>
            <a:endParaRPr sz="1600">
              <a:latin typeface="Arial"/>
              <a:cs typeface="Arial"/>
            </a:endParaRPr>
          </a:p>
          <a:p>
            <a:pPr marL="355600" marR="2653665" indent="-3556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Un processo utente genera un nuovo processo  Processo padre - Processo figlio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(generazioni)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Es. sfruttare il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parallelismo</a:t>
            </a:r>
            <a:endParaRPr sz="16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processo server che genera diverse istanze per gestire diverse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richieste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Eventi che portano alla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terminazione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644" y="4472178"/>
            <a:ext cx="450151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Terminazione </a:t>
            </a:r>
            <a:r>
              <a:rPr sz="1600" spc="-5" dirty="0">
                <a:latin typeface="Arial"/>
                <a:cs typeface="Arial"/>
              </a:rPr>
              <a:t>normale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(end)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Uscita dell’utente dalla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applicazione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Superamento del tempo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massimo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Memoria non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disponibile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Violazione dei limiti di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Fallimento di una operazione (aritmetica -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Terminazione 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genitore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Richiesta del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genitore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Modello </a:t>
            </a:r>
            <a:r>
              <a:rPr dirty="0"/>
              <a:t>a 5</a:t>
            </a:r>
            <a:r>
              <a:rPr spc="-40" dirty="0"/>
              <a:t> </a:t>
            </a:r>
            <a:r>
              <a:rPr spc="-565" dirty="0"/>
              <a:t>s</a:t>
            </a:r>
            <a:r>
              <a:rPr sz="4400" b="0" spc="-56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3200" spc="-565" dirty="0"/>
              <a:t>ta</a:t>
            </a:r>
            <a:r>
              <a:rPr sz="4400" b="0" spc="-56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3200" spc="-565" dirty="0"/>
              <a:t>t</a:t>
            </a:r>
            <a:r>
              <a:rPr sz="4400" b="0" spc="-56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200" spc="-565" dirty="0"/>
              <a:t>i</a:t>
            </a:r>
            <a:r>
              <a:rPr sz="4400" b="0" spc="-565" dirty="0">
                <a:solidFill>
                  <a:srgbClr val="000000"/>
                </a:solidFill>
                <a:latin typeface="Arial"/>
                <a:cs typeface="Arial"/>
              </a:rPr>
              <a:t>cess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442" y="1500274"/>
            <a:ext cx="7557770" cy="50133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latin typeface="Arial"/>
                <a:cs typeface="Arial"/>
              </a:rPr>
              <a:t>Nel </a:t>
            </a:r>
            <a:r>
              <a:rPr sz="1600" spc="-5" dirty="0">
                <a:latin typeface="Arial"/>
                <a:cs typeface="Arial"/>
              </a:rPr>
              <a:t>modello a 2 </a:t>
            </a:r>
            <a:r>
              <a:rPr sz="1600" dirty="0">
                <a:latin typeface="Arial"/>
                <a:cs typeface="Arial"/>
              </a:rPr>
              <a:t>stati, </a:t>
            </a:r>
            <a:r>
              <a:rPr sz="1600" spc="-5" dirty="0">
                <a:latin typeface="Arial"/>
                <a:cs typeface="Arial"/>
              </a:rPr>
              <a:t>lo stato “not-running” include 2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possibilià: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Not-running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ready 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execute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Blocked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In attesa di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Il Dispatcher non può semplicemente scegliere il processo da più tempo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attesa, poichè esso </a:t>
            </a:r>
            <a:r>
              <a:rPr sz="1600" spc="-10" dirty="0">
                <a:latin typeface="Arial"/>
                <a:cs typeface="Arial"/>
              </a:rPr>
              <a:t>potrebbe </a:t>
            </a:r>
            <a:r>
              <a:rPr sz="1600" spc="-5" dirty="0">
                <a:latin typeface="Arial"/>
                <a:cs typeface="Arial"/>
              </a:rPr>
              <a:t>essere in attesa di trasferimento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Lo stato “not-running” viene suddiviso in due stati: ready 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blocked</a:t>
            </a:r>
            <a:endParaRPr sz="16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406400" algn="l"/>
                <a:tab pos="407034" algn="l"/>
              </a:tabLst>
            </a:pPr>
            <a:r>
              <a:rPr sz="1600" spc="-10" dirty="0"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1155"/>
              </a:spcBef>
              <a:buChar char="•"/>
              <a:tabLst>
                <a:tab pos="406400" algn="l"/>
                <a:tab pos="407034" algn="l"/>
              </a:tabLst>
            </a:pPr>
            <a:r>
              <a:rPr sz="1600" spc="-10" dirty="0">
                <a:latin typeface="Arial"/>
                <a:cs typeface="Arial"/>
              </a:rPr>
              <a:t>Ready</a:t>
            </a:r>
            <a:endParaRPr sz="16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1155"/>
              </a:spcBef>
              <a:buChar char="•"/>
              <a:tabLst>
                <a:tab pos="406400" algn="l"/>
                <a:tab pos="407034" algn="l"/>
              </a:tabLst>
            </a:pPr>
            <a:r>
              <a:rPr sz="1600" spc="-10" dirty="0">
                <a:latin typeface="Arial"/>
                <a:cs typeface="Arial"/>
              </a:rPr>
              <a:t>Running</a:t>
            </a:r>
            <a:endParaRPr sz="16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406400" algn="l"/>
                <a:tab pos="407034" algn="l"/>
              </a:tabLst>
            </a:pPr>
            <a:r>
              <a:rPr sz="1600" spc="-5" dirty="0">
                <a:latin typeface="Arial"/>
                <a:cs typeface="Arial"/>
              </a:rPr>
              <a:t>Blocked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(Waiting)</a:t>
            </a:r>
            <a:endParaRPr sz="16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1155"/>
              </a:spcBef>
              <a:buChar char="•"/>
              <a:tabLst>
                <a:tab pos="406400" algn="l"/>
                <a:tab pos="407034" algn="l"/>
              </a:tabLst>
            </a:pPr>
            <a:r>
              <a:rPr sz="1600" spc="-5" dirty="0">
                <a:latin typeface="Arial"/>
                <a:cs typeface="Arial"/>
              </a:rPr>
              <a:t>Exit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(Terminated)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95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5078</Words>
  <Application>Microsoft Office PowerPoint</Application>
  <PresentationFormat>Presentazione su schermo (4:3)</PresentationFormat>
  <Paragraphs>702</Paragraphs>
  <Slides>51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9" baseType="lpstr">
      <vt:lpstr>Malgun Gothic</vt:lpstr>
      <vt:lpstr>Arial</vt:lpstr>
      <vt:lpstr>Calibri</vt:lpstr>
      <vt:lpstr>Georgia</vt:lpstr>
      <vt:lpstr>Symbol</vt:lpstr>
      <vt:lpstr>Times New Roman</vt:lpstr>
      <vt:lpstr>Wingdings</vt:lpstr>
      <vt:lpstr>Office Theme</vt:lpstr>
      <vt:lpstr>Presentazione standard di PowerPoint</vt:lpstr>
      <vt:lpstr>PROCESSO Process</vt:lpstr>
      <vt:lpstr>Modello a duPersotactei ss</vt:lpstr>
      <vt:lpstr>Descrizione dei Processi</vt:lpstr>
      <vt:lpstr>Process Control Block PCB</vt:lpstr>
      <vt:lpstr>Process Control Block</vt:lpstr>
      <vt:lpstr>Immagine dei processi in memoria</vt:lpstr>
      <vt:lpstr>Creazione e TPerromciensaszione</vt:lpstr>
      <vt:lpstr>Modello a 5 sPtartoicess</vt:lpstr>
      <vt:lpstr>Modello a 5 stati</vt:lpstr>
      <vt:lpstr>Strategie di accodamento</vt:lpstr>
      <vt:lpstr>Context Switch</vt:lpstr>
      <vt:lpstr>Context Switch</vt:lpstr>
      <vt:lpstr>Context Switch</vt:lpstr>
      <vt:lpstr>Gestione dei Processi</vt:lpstr>
      <vt:lpstr>Creazione dei Processi</vt:lpstr>
      <vt:lpstr>Terminazione dei Processi</vt:lpstr>
      <vt:lpstr>Modalità di esecuzione del SO</vt:lpstr>
      <vt:lpstr>Evoluzione del modello a 5 stati</vt:lpstr>
      <vt:lpstr>Evoluzione del modello a 5 stati  Modello a 6 stati</vt:lpstr>
      <vt:lpstr>Evoluzione del modello a 5 stati  Modello a 7 stati</vt:lpstr>
      <vt:lpstr>UNIX System 5 –SVR4</vt:lpstr>
      <vt:lpstr>Scheduling</vt:lpstr>
      <vt:lpstr>Scheduling</vt:lpstr>
      <vt:lpstr>Scheduling</vt:lpstr>
      <vt:lpstr>Scheduling</vt:lpstr>
      <vt:lpstr>Scheduling della CPU  (scheduling a breve termine)</vt:lpstr>
      <vt:lpstr>Scheduling della CPU: valutazione  Delle prestazioni</vt:lpstr>
      <vt:lpstr>Scheduling della CPU: valutazione  Delle prestazioni</vt:lpstr>
      <vt:lpstr>Priorità – Event Driven</vt:lpstr>
      <vt:lpstr>Priorità – Event Driven</vt:lpstr>
      <vt:lpstr>Scheduling della CPU</vt:lpstr>
      <vt:lpstr>First Come First Served - FCFS</vt:lpstr>
      <vt:lpstr>First Come First Served - FCFS</vt:lpstr>
      <vt:lpstr>Round Robin – time slice</vt:lpstr>
      <vt:lpstr>Round Robin – time slice</vt:lpstr>
      <vt:lpstr>Highest Response Ratio Next</vt:lpstr>
      <vt:lpstr>Shortest Process Next - SPN</vt:lpstr>
      <vt:lpstr>Shortest Remaining Time Next</vt:lpstr>
      <vt:lpstr>Schedulazione a code multiple</vt:lpstr>
      <vt:lpstr>Schedulazione a code multiple  con feedback</vt:lpstr>
      <vt:lpstr>Ricapitolando</vt:lpstr>
      <vt:lpstr>Windows</vt:lpstr>
      <vt:lpstr>Windows</vt:lpstr>
      <vt:lpstr>Linux Scheduling</vt:lpstr>
      <vt:lpstr>Schedulazione  MULTIPROCESSORE</vt:lpstr>
      <vt:lpstr>Assegnazione dei processi  ai processori</vt:lpstr>
      <vt:lpstr>Assegnazione dei processi  ai processori</vt:lpstr>
      <vt:lpstr>Scheduling dei threads</vt:lpstr>
      <vt:lpstr>Assegnazione di processore  dedicato – Scheduling Statico</vt:lpstr>
      <vt:lpstr>Scheduling dinamico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2018-11-08T17:47:28Z</dcterms:created>
  <dcterms:modified xsi:type="dcterms:W3CDTF">2018-11-27T22:34:01Z</dcterms:modified>
</cp:coreProperties>
</file>