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552" y="394843"/>
            <a:ext cx="7922894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67" y="1536852"/>
            <a:ext cx="4237355" cy="391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840" y="6290690"/>
            <a:ext cx="2489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3132" y="2324481"/>
            <a:ext cx="4189095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0275" marR="920115" algn="ctr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  <a:latin typeface="Arial"/>
                <a:cs typeface="Arial"/>
              </a:rPr>
              <a:t>THREAD  SMP</a:t>
            </a:r>
            <a:endParaRPr sz="4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4400" dirty="0">
                <a:solidFill>
                  <a:srgbClr val="000000"/>
                </a:solidFill>
                <a:latin typeface="Arial"/>
                <a:cs typeface="Arial"/>
              </a:rPr>
              <a:t>MICROKERNEL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0112" y="638632"/>
            <a:ext cx="76333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Thread, </a:t>
            </a:r>
            <a:r>
              <a:rPr sz="3200" b="1" spc="5" dirty="0">
                <a:solidFill>
                  <a:srgbClr val="FFFFFF"/>
                </a:solidFill>
                <a:latin typeface="Georgia"/>
                <a:cs typeface="Georgia"/>
              </a:rPr>
              <a:t>SMP </a:t>
            </a:r>
            <a:r>
              <a:rPr sz="3200" b="1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3200" b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Georgia"/>
                <a:cs typeface="Georgia"/>
              </a:rPr>
              <a:t>MicroKernel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70900" y="629069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465" y="1378368"/>
            <a:ext cx="7802880" cy="486727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latin typeface="Arial"/>
                <a:cs typeface="Arial"/>
              </a:rPr>
              <a:t>ULT </a:t>
            </a:r>
            <a:r>
              <a:rPr sz="2400" b="1" spc="-5" dirty="0">
                <a:latin typeface="Arial"/>
                <a:cs typeface="Arial"/>
              </a:rPr>
              <a:t>(User Level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Thread)</a:t>
            </a:r>
            <a:endParaRPr sz="2400">
              <a:latin typeface="Arial"/>
              <a:cs typeface="Arial"/>
            </a:endParaRPr>
          </a:p>
          <a:p>
            <a:pPr marL="756285" marR="512445" lvl="1" indent="-286385" algn="just">
              <a:lnSpc>
                <a:spcPct val="90100"/>
              </a:lnSpc>
              <a:spcBef>
                <a:spcPts val="1200"/>
              </a:spcBef>
              <a:buFont typeface="Arial"/>
              <a:buChar char="–"/>
              <a:tabLst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Realizzati tramite </a:t>
            </a:r>
            <a:r>
              <a:rPr sz="2000" b="1" spc="-5" dirty="0">
                <a:latin typeface="Arial"/>
                <a:cs typeface="Arial"/>
              </a:rPr>
              <a:t>librerie </a:t>
            </a:r>
            <a:r>
              <a:rPr sz="2000" b="1" dirty="0">
                <a:latin typeface="Arial"/>
                <a:cs typeface="Arial"/>
              </a:rPr>
              <a:t>senza </a:t>
            </a:r>
            <a:r>
              <a:rPr sz="2000" b="1" spc="-5" dirty="0">
                <a:latin typeface="Arial"/>
                <a:cs typeface="Arial"/>
              </a:rPr>
              <a:t>l’intervento </a:t>
            </a:r>
            <a:r>
              <a:rPr sz="2000" b="1" dirty="0">
                <a:latin typeface="Arial"/>
                <a:cs typeface="Arial"/>
              </a:rPr>
              <a:t>del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kernel</a:t>
            </a:r>
            <a:r>
              <a:rPr sz="2000" spc="-5" dirty="0">
                <a:latin typeface="Arial"/>
                <a:cs typeface="Arial"/>
              </a:rPr>
              <a:t>.  </a:t>
            </a:r>
            <a:r>
              <a:rPr sz="2000" dirty="0">
                <a:latin typeface="Arial"/>
                <a:cs typeface="Arial"/>
              </a:rPr>
              <a:t>Es. di librerie: Posix Pthread, Mach </a:t>
            </a:r>
            <a:r>
              <a:rPr sz="2000" spc="-5" dirty="0">
                <a:latin typeface="Arial"/>
                <a:cs typeface="Arial"/>
              </a:rPr>
              <a:t>C-threads, </a:t>
            </a:r>
            <a:r>
              <a:rPr sz="2000" dirty="0">
                <a:latin typeface="Arial"/>
                <a:cs typeface="Arial"/>
              </a:rPr>
              <a:t>UI-threads  Solaris2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Trasparenti al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kernel</a:t>
            </a:r>
            <a:endParaRPr sz="2000">
              <a:latin typeface="Arial"/>
              <a:cs typeface="Arial"/>
            </a:endParaRPr>
          </a:p>
          <a:p>
            <a:pPr marL="756285" marR="5080" lvl="1" indent="-286385">
              <a:lnSpc>
                <a:spcPts val="1920"/>
              </a:lnSpc>
              <a:spcBef>
                <a:spcPts val="142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Svantaggi: se il </a:t>
            </a:r>
            <a:r>
              <a:rPr sz="2000" spc="5" dirty="0">
                <a:latin typeface="Arial"/>
                <a:cs typeface="Arial"/>
              </a:rPr>
              <a:t>kernel </a:t>
            </a:r>
            <a:r>
              <a:rPr sz="2000" dirty="0">
                <a:latin typeface="Arial"/>
                <a:cs typeface="Arial"/>
              </a:rPr>
              <a:t>è a singolo thread il </a:t>
            </a:r>
            <a:r>
              <a:rPr sz="2000" spc="5" dirty="0">
                <a:latin typeface="Arial"/>
                <a:cs typeface="Arial"/>
              </a:rPr>
              <a:t>blocco </a:t>
            </a:r>
            <a:r>
              <a:rPr sz="2000" dirty="0">
                <a:latin typeface="Arial"/>
                <a:cs typeface="Arial"/>
              </a:rPr>
              <a:t>del thread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  </a:t>
            </a:r>
            <a:r>
              <a:rPr sz="2000" spc="-5" dirty="0">
                <a:latin typeface="Arial"/>
                <a:cs typeface="Arial"/>
              </a:rPr>
              <a:t>livello </a:t>
            </a:r>
            <a:r>
              <a:rPr sz="2000" dirty="0">
                <a:latin typeface="Arial"/>
                <a:cs typeface="Arial"/>
              </a:rPr>
              <a:t>utente blocca </a:t>
            </a:r>
            <a:r>
              <a:rPr sz="2000" spc="-5" dirty="0">
                <a:latin typeface="Arial"/>
                <a:cs typeface="Arial"/>
              </a:rPr>
              <a:t>l’intero </a:t>
            </a:r>
            <a:r>
              <a:rPr sz="2000" dirty="0">
                <a:latin typeface="Arial"/>
                <a:cs typeface="Arial"/>
              </a:rPr>
              <a:t>processo (NB: </a:t>
            </a:r>
            <a:r>
              <a:rPr sz="2000" spc="-5" dirty="0">
                <a:latin typeface="Arial"/>
                <a:cs typeface="Arial"/>
              </a:rPr>
              <a:t>il SO </a:t>
            </a:r>
            <a:r>
              <a:rPr sz="2000" dirty="0">
                <a:latin typeface="Arial"/>
                <a:cs typeface="Arial"/>
              </a:rPr>
              <a:t>continua a  schedulare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processi)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latin typeface="Arial"/>
                <a:cs typeface="Arial"/>
              </a:rPr>
              <a:t>KLT </a:t>
            </a:r>
            <a:r>
              <a:rPr sz="2400" b="1" spc="-5" dirty="0">
                <a:latin typeface="Arial"/>
                <a:cs typeface="Arial"/>
              </a:rPr>
              <a:t>(Kernel Level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Thread)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Il kernel si occupa della creazione, scheduling e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gestione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Possono essere eseguiti su </a:t>
            </a:r>
            <a:r>
              <a:rPr sz="2000" b="1" spc="-5" dirty="0">
                <a:latin typeface="Arial"/>
                <a:cs typeface="Arial"/>
              </a:rPr>
              <a:t>diversi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processori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Gestione più lenta degli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ULT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9119" y="638632"/>
            <a:ext cx="40462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Categorie </a:t>
            </a:r>
            <a:r>
              <a:rPr dirty="0"/>
              <a:t>di</a:t>
            </a:r>
            <a:r>
              <a:rPr spc="-65" dirty="0"/>
              <a:t> </a:t>
            </a:r>
            <a:r>
              <a:rPr spc="-5" dirty="0"/>
              <a:t>thread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User-Level</a:t>
            </a:r>
            <a:r>
              <a:rPr spc="-55" dirty="0"/>
              <a:t> </a:t>
            </a:r>
            <a:r>
              <a:rPr spc="-5" dirty="0"/>
              <a:t>Thread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825" y="2484501"/>
            <a:ext cx="3205226" cy="3049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35375" y="4213225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6026" y="4429125"/>
            <a:ext cx="720725" cy="863600"/>
          </a:xfrm>
          <a:custGeom>
            <a:avLst/>
            <a:gdLst/>
            <a:ahLst/>
            <a:cxnLst/>
            <a:rect l="l" t="t" r="r" b="b"/>
            <a:pathLst>
              <a:path w="720725" h="863600">
                <a:moveTo>
                  <a:pt x="720725" y="647700"/>
                </a:moveTo>
                <a:lnTo>
                  <a:pt x="0" y="647700"/>
                </a:lnTo>
                <a:lnTo>
                  <a:pt x="360299" y="863600"/>
                </a:lnTo>
                <a:lnTo>
                  <a:pt x="720725" y="647700"/>
                </a:lnTo>
                <a:close/>
              </a:path>
              <a:path w="720725" h="863600">
                <a:moveTo>
                  <a:pt x="540512" y="0"/>
                </a:moveTo>
                <a:lnTo>
                  <a:pt x="180086" y="0"/>
                </a:lnTo>
                <a:lnTo>
                  <a:pt x="180086" y="647700"/>
                </a:lnTo>
                <a:lnTo>
                  <a:pt x="540512" y="647700"/>
                </a:lnTo>
                <a:lnTo>
                  <a:pt x="540512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71747" y="5344755"/>
            <a:ext cx="490537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25" dirty="0">
                <a:latin typeface="Malgun Gothic"/>
                <a:cs typeface="Malgun Gothic"/>
              </a:rPr>
              <a:t>Attività </a:t>
            </a:r>
            <a:r>
              <a:rPr sz="1650" i="1" spc="-30" dirty="0">
                <a:latin typeface="Malgun Gothic"/>
                <a:cs typeface="Malgun Gothic"/>
              </a:rPr>
              <a:t>svolte </a:t>
            </a:r>
            <a:r>
              <a:rPr sz="1650" i="1" spc="-25" dirty="0">
                <a:latin typeface="Malgun Gothic"/>
                <a:cs typeface="Malgun Gothic"/>
              </a:rPr>
              <a:t>all’interno </a:t>
            </a:r>
            <a:r>
              <a:rPr sz="1650" i="1" spc="-30" dirty="0">
                <a:latin typeface="Malgun Gothic"/>
                <a:cs typeface="Malgun Gothic"/>
              </a:rPr>
              <a:t>del singolo </a:t>
            </a:r>
            <a:r>
              <a:rPr sz="1650" i="1" spc="-35" dirty="0">
                <a:latin typeface="Malgun Gothic"/>
                <a:cs typeface="Malgun Gothic"/>
              </a:rPr>
              <a:t>processo</a:t>
            </a:r>
            <a:r>
              <a:rPr sz="1650" i="1" spc="70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utente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200150" y="5900737"/>
            <a:ext cx="6396355" cy="336550"/>
          </a:xfrm>
          <a:prstGeom prst="rect">
            <a:avLst/>
          </a:prstGeom>
          <a:solidFill>
            <a:srgbClr val="FFFFFF"/>
          </a:solidFill>
          <a:ln w="25400">
            <a:solidFill>
              <a:srgbClr val="333399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35" dirty="0">
                <a:latin typeface="Malgun Gothic"/>
                <a:cs typeface="Malgun Gothic"/>
              </a:rPr>
              <a:t>kernel </a:t>
            </a:r>
            <a:r>
              <a:rPr sz="1650" i="1" spc="-30" dirty="0">
                <a:latin typeface="Malgun Gothic"/>
                <a:cs typeface="Malgun Gothic"/>
              </a:rPr>
              <a:t>continua a schedulare </a:t>
            </a:r>
            <a:r>
              <a:rPr sz="1650" i="1" spc="-15" dirty="0">
                <a:latin typeface="Malgun Gothic"/>
                <a:cs typeface="Malgun Gothic"/>
              </a:rPr>
              <a:t>i </a:t>
            </a:r>
            <a:r>
              <a:rPr sz="1650" i="1" spc="-30" dirty="0">
                <a:latin typeface="Malgun Gothic"/>
                <a:cs typeface="Malgun Gothic"/>
              </a:rPr>
              <a:t>processi </a:t>
            </a:r>
            <a:r>
              <a:rPr sz="1650" i="1" spc="-35" dirty="0">
                <a:latin typeface="Malgun Gothic"/>
                <a:cs typeface="Malgun Gothic"/>
              </a:rPr>
              <a:t>come </a:t>
            </a:r>
            <a:r>
              <a:rPr sz="1650" i="1" spc="-30" dirty="0">
                <a:latin typeface="Malgun Gothic"/>
                <a:cs typeface="Malgun Gothic"/>
              </a:rPr>
              <a:t>unità a se</a:t>
            </a:r>
            <a:r>
              <a:rPr sz="1650" i="1" spc="225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stanti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6518" y="1463700"/>
            <a:ext cx="7807959" cy="24428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Il lavoro di gestione dei threads è svolto dalla libreria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utente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Il </a:t>
            </a:r>
            <a:r>
              <a:rPr sz="1600" spc="-10" dirty="0">
                <a:latin typeface="Arial"/>
                <a:cs typeface="Arial"/>
              </a:rPr>
              <a:t>kernel </a:t>
            </a:r>
            <a:r>
              <a:rPr sz="1600" spc="-5" dirty="0">
                <a:latin typeface="Arial"/>
                <a:cs typeface="Arial"/>
              </a:rPr>
              <a:t>ignora l’esistenza </a:t>
            </a:r>
            <a:r>
              <a:rPr sz="1600" spc="-10" dirty="0">
                <a:latin typeface="Arial"/>
                <a:cs typeface="Arial"/>
              </a:rPr>
              <a:t>dei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threads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Modello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Molti a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R="424815" algn="ctr">
              <a:lnSpc>
                <a:spcPts val="1950"/>
              </a:lnSpc>
            </a:pPr>
            <a:r>
              <a:rPr sz="1650" i="1" spc="-30" dirty="0">
                <a:latin typeface="Malgun Gothic"/>
                <a:cs typeface="Malgun Gothic"/>
              </a:rPr>
              <a:t>La libreria</a:t>
            </a:r>
            <a:r>
              <a:rPr sz="1650" i="1" spc="2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permette:</a:t>
            </a:r>
            <a:endParaRPr sz="1650">
              <a:latin typeface="Malgun Gothic"/>
              <a:cs typeface="Malgun Gothic"/>
            </a:endParaRPr>
          </a:p>
          <a:p>
            <a:pPr marL="3101975" lvl="1" indent="-342900">
              <a:lnSpc>
                <a:spcPts val="1920"/>
              </a:lnSpc>
              <a:buAutoNum type="arabicPeriod"/>
              <a:tabLst>
                <a:tab pos="3101975" algn="l"/>
                <a:tab pos="3102610" algn="l"/>
              </a:tabLst>
            </a:pPr>
            <a:r>
              <a:rPr sz="1650" i="1" spc="-35" dirty="0">
                <a:latin typeface="Malgun Gothic"/>
                <a:cs typeface="Malgun Gothic"/>
              </a:rPr>
              <a:t>Creazione </a:t>
            </a:r>
            <a:r>
              <a:rPr sz="1650" i="1" spc="-30" dirty="0">
                <a:latin typeface="Malgun Gothic"/>
                <a:cs typeface="Malgun Gothic"/>
              </a:rPr>
              <a:t>e distruzione dei</a:t>
            </a:r>
            <a:r>
              <a:rPr sz="1650" i="1" spc="90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threads</a:t>
            </a:r>
            <a:endParaRPr sz="1650">
              <a:latin typeface="Malgun Gothic"/>
              <a:cs typeface="Malgun Gothic"/>
            </a:endParaRPr>
          </a:p>
          <a:p>
            <a:pPr marL="3101975" lvl="1" indent="-342900">
              <a:lnSpc>
                <a:spcPts val="1920"/>
              </a:lnSpc>
              <a:buAutoNum type="arabicPeriod"/>
              <a:tabLst>
                <a:tab pos="3101975" algn="l"/>
                <a:tab pos="3102610" algn="l"/>
              </a:tabLst>
            </a:pPr>
            <a:r>
              <a:rPr sz="1650" i="1" spc="-30" dirty="0">
                <a:latin typeface="Malgun Gothic"/>
                <a:cs typeface="Malgun Gothic"/>
              </a:rPr>
              <a:t>Scambio messaggi </a:t>
            </a:r>
            <a:r>
              <a:rPr sz="1650" i="1" spc="-25" dirty="0">
                <a:latin typeface="Malgun Gothic"/>
                <a:cs typeface="Malgun Gothic"/>
              </a:rPr>
              <a:t>tra</a:t>
            </a:r>
            <a:r>
              <a:rPr sz="1650" i="1" spc="60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threads</a:t>
            </a:r>
            <a:endParaRPr sz="1650">
              <a:latin typeface="Malgun Gothic"/>
              <a:cs typeface="Malgun Gothic"/>
            </a:endParaRPr>
          </a:p>
          <a:p>
            <a:pPr marL="3101975" lvl="1" indent="-342900">
              <a:lnSpc>
                <a:spcPts val="1920"/>
              </a:lnSpc>
              <a:buAutoNum type="arabicPeriod"/>
              <a:tabLst>
                <a:tab pos="3101975" algn="l"/>
                <a:tab pos="3102610" algn="l"/>
              </a:tabLst>
            </a:pPr>
            <a:r>
              <a:rPr sz="1650" i="1" spc="-30" dirty="0">
                <a:latin typeface="Malgun Gothic"/>
                <a:cs typeface="Malgun Gothic"/>
              </a:rPr>
              <a:t>Schedulazione</a:t>
            </a:r>
            <a:endParaRPr sz="1650">
              <a:latin typeface="Malgun Gothic"/>
              <a:cs typeface="Malgun Gothic"/>
            </a:endParaRPr>
          </a:p>
          <a:p>
            <a:pPr marL="3101975" lvl="1" indent="-342900">
              <a:lnSpc>
                <a:spcPts val="1950"/>
              </a:lnSpc>
              <a:buAutoNum type="arabicPeriod"/>
              <a:tabLst>
                <a:tab pos="3101975" algn="l"/>
                <a:tab pos="3102610" algn="l"/>
              </a:tabLst>
            </a:pPr>
            <a:r>
              <a:rPr sz="1650" i="1" spc="-35" dirty="0">
                <a:latin typeface="Malgun Gothic"/>
                <a:cs typeface="Malgun Gothic"/>
              </a:rPr>
              <a:t>Salvataggio </a:t>
            </a:r>
            <a:r>
              <a:rPr sz="1650" i="1" spc="-30" dirty="0">
                <a:latin typeface="Malgun Gothic"/>
                <a:cs typeface="Malgun Gothic"/>
              </a:rPr>
              <a:t>e caricamento dei contesti dei</a:t>
            </a:r>
            <a:r>
              <a:rPr sz="1650" i="1" spc="195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threads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ULT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540" y="1463700"/>
            <a:ext cx="8369300" cy="51962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40" dirty="0">
                <a:latin typeface="Arial"/>
                <a:cs typeface="Arial"/>
              </a:rPr>
              <a:t>VANTAGGI: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Risparmio di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sovraccarico: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il cambio di Thread avviene all’interno dello spazio di indirazzamento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utente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4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Arial"/>
                <a:cs typeface="Arial"/>
              </a:rPr>
              <a:t>Non </a:t>
            </a:r>
            <a:r>
              <a:rPr sz="1600" spc="-5" dirty="0">
                <a:latin typeface="Arial"/>
                <a:cs typeface="Arial"/>
              </a:rPr>
              <a:t>viene richiesto l’intervento </a:t>
            </a:r>
            <a:r>
              <a:rPr sz="1600" spc="-10" dirty="0">
                <a:latin typeface="Arial"/>
                <a:cs typeface="Arial"/>
              </a:rPr>
              <a:t>del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Kernel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Schedulzione diversa per ogni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applicazione: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Ottimizzazione in base al tipo di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applicazione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45" dirty="0">
                <a:latin typeface="Arial"/>
                <a:cs typeface="Arial"/>
              </a:rPr>
              <a:t>ULT </a:t>
            </a:r>
            <a:r>
              <a:rPr sz="1600" spc="-5" dirty="0">
                <a:latin typeface="Arial"/>
                <a:cs typeface="Arial"/>
              </a:rPr>
              <a:t>eseguito da qualsiasi sistema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operativo: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Libreria a livello utente condivisa dalle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applicazioni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–"/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35" dirty="0">
                <a:latin typeface="Arial"/>
                <a:cs typeface="Arial"/>
              </a:rPr>
              <a:t>SVANTAGGI: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La chiamata a sistema da parte di un thread blocca tutti i thread del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</a:t>
            </a:r>
            <a:endParaRPr sz="1600">
              <a:latin typeface="Arial"/>
              <a:cs typeface="Arial"/>
            </a:endParaRPr>
          </a:p>
          <a:p>
            <a:pPr marL="355600" marR="64897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Il kernel assegna un processo ad un singolo processore quindi non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può avere  multiprocessing a livello di thread (thread dello stesso processo su più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processori)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i="1" spc="-10" dirty="0">
                <a:latin typeface="Arial"/>
                <a:cs typeface="Arial"/>
              </a:rPr>
              <a:t>Soluzioni</a:t>
            </a:r>
            <a:r>
              <a:rPr sz="1600" i="1" spc="20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Parziali:</a:t>
            </a:r>
            <a:endParaRPr sz="1600">
              <a:latin typeface="Arial"/>
              <a:cs typeface="Arial"/>
            </a:endParaRPr>
          </a:p>
          <a:p>
            <a:pPr marL="581660" indent="-226060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582295" algn="l"/>
              </a:tabLst>
            </a:pPr>
            <a:r>
              <a:rPr sz="1600" spc="-5" dirty="0">
                <a:latin typeface="Arial"/>
                <a:cs typeface="Arial"/>
              </a:rPr>
              <a:t>Sviluppo </a:t>
            </a:r>
            <a:r>
              <a:rPr sz="1600" spc="-10" dirty="0">
                <a:latin typeface="Arial"/>
                <a:cs typeface="Arial"/>
              </a:rPr>
              <a:t>dell’applicazione </a:t>
            </a:r>
            <a:r>
              <a:rPr sz="1600" spc="-5" dirty="0">
                <a:latin typeface="Arial"/>
                <a:cs typeface="Arial"/>
              </a:rPr>
              <a:t>a livello di processi (addio </a:t>
            </a:r>
            <a:r>
              <a:rPr sz="1600" spc="-10" dirty="0">
                <a:latin typeface="Arial"/>
                <a:cs typeface="Arial"/>
              </a:rPr>
              <a:t>vantaggi dei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thread)</a:t>
            </a:r>
            <a:endParaRPr sz="1600">
              <a:latin typeface="Arial"/>
              <a:cs typeface="Arial"/>
            </a:endParaRPr>
          </a:p>
          <a:p>
            <a:pPr marL="582295" indent="-226695">
              <a:lnSpc>
                <a:spcPct val="100000"/>
              </a:lnSpc>
              <a:spcBef>
                <a:spcPts val="385"/>
              </a:spcBef>
              <a:buFont typeface="Arial"/>
              <a:buAutoNum type="arabicPeriod"/>
              <a:tabLst>
                <a:tab pos="582930" algn="l"/>
              </a:tabLst>
            </a:pPr>
            <a:r>
              <a:rPr sz="1600" i="1" spc="-5" dirty="0">
                <a:latin typeface="Arial"/>
                <a:cs typeface="Arial"/>
              </a:rPr>
              <a:t>jacketing</a:t>
            </a:r>
            <a:r>
              <a:rPr sz="1600" spc="-5" dirty="0">
                <a:latin typeface="Arial"/>
                <a:cs typeface="Arial"/>
              </a:rPr>
              <a:t>: conversione di una chiamata bloccante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una non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bloccante</a:t>
            </a:r>
            <a:endParaRPr sz="1600">
              <a:latin typeface="Arial"/>
              <a:cs typeface="Arial"/>
            </a:endParaRPr>
          </a:p>
          <a:p>
            <a:pPr marL="927100" marR="5080" indent="-343535">
              <a:lnSpc>
                <a:spcPct val="100000"/>
              </a:lnSpc>
              <a:spcBef>
                <a:spcPts val="385"/>
              </a:spcBef>
              <a:tabLst>
                <a:tab pos="8243570" algn="l"/>
              </a:tabLst>
            </a:pP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.: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caso di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I/O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invoca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procedura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jacketing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verif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ca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 il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dispo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55" dirty="0">
                <a:latin typeface="Arial"/>
                <a:cs typeface="Arial"/>
              </a:rPr>
              <a:t>i</a:t>
            </a:r>
            <a:r>
              <a:rPr sz="2100" spc="-952" baseline="-31746" dirty="0">
                <a:latin typeface="Arial"/>
                <a:cs typeface="Arial"/>
              </a:rPr>
              <a:t>1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75" dirty="0">
                <a:latin typeface="Arial"/>
                <a:cs typeface="Arial"/>
              </a:rPr>
              <a:t>i</a:t>
            </a:r>
            <a:r>
              <a:rPr sz="2100" spc="-914" baseline="-31746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vo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è  occupato, in caso affermativo il thread passa in ready e un altro thread va in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run.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Kernel-Level </a:t>
            </a:r>
            <a:r>
              <a:rPr spc="-5" dirty="0"/>
              <a:t>Thread</a:t>
            </a:r>
            <a:r>
              <a:rPr spc="-75" dirty="0"/>
              <a:t> </a:t>
            </a:r>
            <a:r>
              <a:rPr dirty="0"/>
              <a:t>PURO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5500" y="2492311"/>
            <a:ext cx="2522601" cy="3240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1619529"/>
            <a:ext cx="8287384" cy="4140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Il lavoro di gestione dei threads è svolto dal Kernel: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modello uno a</a:t>
            </a:r>
            <a:r>
              <a:rPr sz="1600" u="heavy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uno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 livello </a:t>
            </a:r>
            <a:r>
              <a:rPr sz="1600" spc="-10" dirty="0">
                <a:latin typeface="Arial"/>
                <a:cs typeface="Arial"/>
              </a:rPr>
              <a:t>utente una </a:t>
            </a:r>
            <a:r>
              <a:rPr sz="1600" spc="-5" dirty="0">
                <a:latin typeface="Arial"/>
                <a:cs typeface="Arial"/>
              </a:rPr>
              <a:t>API consente l’accesso alla </a:t>
            </a:r>
            <a:r>
              <a:rPr sz="1600" spc="-10" dirty="0">
                <a:latin typeface="Arial"/>
                <a:cs typeface="Arial"/>
              </a:rPr>
              <a:t>parte del </a:t>
            </a:r>
            <a:r>
              <a:rPr sz="1600" spc="-5" dirty="0">
                <a:latin typeface="Arial"/>
                <a:cs typeface="Arial"/>
              </a:rPr>
              <a:t>Kernel che gestisce I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thread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267970" algn="ctr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Il kernel mantiene info</a:t>
            </a:r>
            <a:r>
              <a:rPr sz="1600" i="1" spc="2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su:</a:t>
            </a:r>
            <a:endParaRPr sz="1600">
              <a:latin typeface="Arial"/>
              <a:cs typeface="Arial"/>
            </a:endParaRPr>
          </a:p>
          <a:p>
            <a:pPr marL="3462654" lvl="1" indent="-342900">
              <a:lnSpc>
                <a:spcPct val="100000"/>
              </a:lnSpc>
              <a:buAutoNum type="arabicPeriod"/>
              <a:tabLst>
                <a:tab pos="3462654" algn="l"/>
                <a:tab pos="3463290" algn="l"/>
              </a:tabLst>
            </a:pPr>
            <a:r>
              <a:rPr sz="1600" i="1" spc="-5" dirty="0">
                <a:latin typeface="Arial"/>
                <a:cs typeface="Arial"/>
              </a:rPr>
              <a:t>Contesto del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processo</a:t>
            </a:r>
            <a:endParaRPr sz="1600">
              <a:latin typeface="Arial"/>
              <a:cs typeface="Arial"/>
            </a:endParaRPr>
          </a:p>
          <a:p>
            <a:pPr marL="3462654" lvl="1" indent="-342900">
              <a:lnSpc>
                <a:spcPct val="100000"/>
              </a:lnSpc>
              <a:buAutoNum type="arabicPeriod"/>
              <a:tabLst>
                <a:tab pos="3462654" algn="l"/>
                <a:tab pos="3463290" algn="l"/>
              </a:tabLst>
            </a:pPr>
            <a:r>
              <a:rPr sz="1600" i="1" spc="-5" dirty="0">
                <a:latin typeface="Arial"/>
                <a:cs typeface="Arial"/>
              </a:rPr>
              <a:t>Contesto dei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threads</a:t>
            </a:r>
            <a:endParaRPr sz="1600">
              <a:latin typeface="Arial"/>
              <a:cs typeface="Arial"/>
            </a:endParaRPr>
          </a:p>
          <a:p>
            <a:pPr marL="3462654" lvl="1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462654" algn="l"/>
                <a:tab pos="3463290" algn="l"/>
              </a:tabLst>
            </a:pPr>
            <a:r>
              <a:rPr sz="1600" i="1" spc="-5" dirty="0">
                <a:latin typeface="Arial"/>
                <a:cs typeface="Arial"/>
              </a:rPr>
              <a:t>Scambio messaggi tra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threads</a:t>
            </a:r>
            <a:endParaRPr sz="1600">
              <a:latin typeface="Arial"/>
              <a:cs typeface="Arial"/>
            </a:endParaRPr>
          </a:p>
          <a:p>
            <a:pPr marL="3119755">
              <a:lnSpc>
                <a:spcPct val="100000"/>
              </a:lnSpc>
              <a:spcBef>
                <a:spcPts val="960"/>
              </a:spcBef>
            </a:pPr>
            <a:r>
              <a:rPr sz="1600" i="1" spc="-10" dirty="0">
                <a:latin typeface="Arial"/>
                <a:cs typeface="Arial"/>
              </a:rPr>
              <a:t>Schedulazione </a:t>
            </a:r>
            <a:r>
              <a:rPr sz="1600" i="1" spc="-5" dirty="0">
                <a:latin typeface="Arial"/>
                <a:cs typeface="Arial"/>
              </a:rPr>
              <a:t>effettuata a livello di</a:t>
            </a:r>
            <a:r>
              <a:rPr sz="1600" i="1" spc="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thread</a:t>
            </a:r>
            <a:endParaRPr sz="1600">
              <a:latin typeface="Arial"/>
              <a:cs typeface="Arial"/>
            </a:endParaRPr>
          </a:p>
          <a:p>
            <a:pPr marL="3462654" marR="111125" indent="-342900">
              <a:lnSpc>
                <a:spcPct val="100000"/>
              </a:lnSpc>
              <a:buFont typeface="Arial"/>
              <a:buChar char="•"/>
              <a:tabLst>
                <a:tab pos="3462654" algn="l"/>
                <a:tab pos="3463290" algn="l"/>
              </a:tabLst>
            </a:pPr>
            <a:r>
              <a:rPr sz="1600" i="1" spc="-5" dirty="0">
                <a:latin typeface="Arial"/>
                <a:cs typeface="Arial"/>
              </a:rPr>
              <a:t>se un thread di un P è bloccato, un altro thread dello  stesso processo può essere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eseguito</a:t>
            </a:r>
            <a:endParaRPr sz="1600">
              <a:latin typeface="Arial"/>
              <a:cs typeface="Arial"/>
            </a:endParaRPr>
          </a:p>
          <a:p>
            <a:pPr marL="3462654" indent="-342900">
              <a:lnSpc>
                <a:spcPct val="100000"/>
              </a:lnSpc>
              <a:buFont typeface="Arial"/>
              <a:buChar char="•"/>
              <a:tabLst>
                <a:tab pos="3462654" algn="l"/>
                <a:tab pos="3463290" algn="l"/>
              </a:tabLst>
            </a:pPr>
            <a:r>
              <a:rPr sz="1600" i="1" spc="-5" dirty="0">
                <a:latin typeface="Arial"/>
                <a:cs typeface="Arial"/>
              </a:rPr>
              <a:t>Thread di uno stesso P possono essere schedulati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su</a:t>
            </a:r>
            <a:endParaRPr sz="1600">
              <a:latin typeface="Arial"/>
              <a:cs typeface="Arial"/>
            </a:endParaRPr>
          </a:p>
          <a:p>
            <a:pPr marL="217170" algn="ctr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diversi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processori</a:t>
            </a:r>
            <a:endParaRPr sz="1600">
              <a:latin typeface="Arial"/>
              <a:cs typeface="Arial"/>
            </a:endParaRPr>
          </a:p>
          <a:p>
            <a:pPr marL="3119755">
              <a:lnSpc>
                <a:spcPct val="100000"/>
              </a:lnSpc>
              <a:spcBef>
                <a:spcPts val="960"/>
              </a:spcBef>
            </a:pPr>
            <a:r>
              <a:rPr sz="1600" i="1" spc="-25" dirty="0">
                <a:latin typeface="Arial"/>
                <a:cs typeface="Arial"/>
              </a:rPr>
              <a:t>SVANTAGGI:</a:t>
            </a:r>
            <a:endParaRPr sz="1600">
              <a:latin typeface="Arial"/>
              <a:cs typeface="Arial"/>
            </a:endParaRPr>
          </a:p>
          <a:p>
            <a:pPr marL="3462654" marR="52705" indent="-34290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Overhead: trasferimento del controllo da un thread ad un  altro richiede </a:t>
            </a:r>
            <a:r>
              <a:rPr sz="1600" i="1" spc="-10" dirty="0">
                <a:latin typeface="Arial"/>
                <a:cs typeface="Arial"/>
              </a:rPr>
              <a:t>l’intervento del</a:t>
            </a:r>
            <a:r>
              <a:rPr sz="1600" i="1" spc="30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kernel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7240" y="6303390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94304" y="2203704"/>
            <a:ext cx="5923788" cy="1595628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24200" y="2133600"/>
            <a:ext cx="5911850" cy="1583055"/>
          </a:xfrm>
          <a:prstGeom prst="rect">
            <a:avLst/>
          </a:prstGeom>
          <a:solidFill>
            <a:srgbClr val="FBFCC5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60"/>
              </a:lnSpc>
            </a:pPr>
            <a:r>
              <a:rPr sz="1600" spc="-5" dirty="0">
                <a:latin typeface="Arial"/>
                <a:cs typeface="Arial"/>
              </a:rPr>
              <a:t>I Thread sono creati nello spazio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utente</a:t>
            </a:r>
            <a:endParaRPr sz="1600">
              <a:latin typeface="Arial"/>
              <a:cs typeface="Arial"/>
            </a:endParaRPr>
          </a:p>
          <a:p>
            <a:pPr marL="434975" marR="437515" indent="-342900">
              <a:lnSpc>
                <a:spcPts val="1540"/>
              </a:lnSpc>
              <a:spcBef>
                <a:spcPts val="940"/>
              </a:spcBef>
            </a:pPr>
            <a:r>
              <a:rPr sz="1600" spc="-5" dirty="0">
                <a:latin typeface="Arial"/>
                <a:cs typeface="Arial"/>
              </a:rPr>
              <a:t>Vari thread di uno stesso processo possono essere eseguiti  contemporaneamente su più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processori</a:t>
            </a:r>
            <a:endParaRPr sz="1600">
              <a:latin typeface="Arial"/>
              <a:cs typeface="Arial"/>
            </a:endParaRPr>
          </a:p>
          <a:p>
            <a:pPr marL="434975" marR="340360" indent="-342900">
              <a:lnSpc>
                <a:spcPts val="1540"/>
              </a:lnSpc>
              <a:spcBef>
                <a:spcPts val="955"/>
              </a:spcBef>
            </a:pP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chiamata bloccante </a:t>
            </a:r>
            <a:r>
              <a:rPr sz="1600" spc="-10" dirty="0">
                <a:latin typeface="Arial"/>
                <a:cs typeface="Arial"/>
              </a:rPr>
              <a:t>non </a:t>
            </a:r>
            <a:r>
              <a:rPr sz="1600" spc="-5" dirty="0">
                <a:latin typeface="Arial"/>
                <a:cs typeface="Arial"/>
              </a:rPr>
              <a:t>blocca necessariamente l’intero  processo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Approcci</a:t>
            </a:r>
            <a:r>
              <a:rPr spc="-45" dirty="0"/>
              <a:t> </a:t>
            </a:r>
            <a:r>
              <a:rPr spc="-5" dirty="0"/>
              <a:t>MISTI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000" y="2133536"/>
            <a:ext cx="2733675" cy="3671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7069" y="1484503"/>
            <a:ext cx="71583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Modello molti a molti: </a:t>
            </a:r>
            <a:r>
              <a:rPr sz="1600" spc="-5" dirty="0">
                <a:latin typeface="Arial"/>
                <a:cs typeface="Arial"/>
              </a:rPr>
              <a:t>più thread di livello utente sono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corrispondenza con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più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thread di livello kernel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1923" y="3931920"/>
            <a:ext cx="5925312" cy="2747772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76016" y="3921250"/>
            <a:ext cx="5951220" cy="2936748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32201" y="3862451"/>
            <a:ext cx="5911850" cy="2735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 marR="36385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latin typeface="Arial"/>
                <a:cs typeface="Arial"/>
              </a:rPr>
              <a:t>Necessità di comunicazione fra kernel e libreria di thread per  mantenere un appropriato numero di kernel thread allocati  all’applicazione.</a:t>
            </a:r>
            <a:endParaRPr sz="1600">
              <a:latin typeface="Arial"/>
              <a:cs typeface="Arial"/>
            </a:endParaRPr>
          </a:p>
          <a:p>
            <a:pPr marL="91440" marR="16383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Arial"/>
                <a:cs typeface="Arial"/>
              </a:rPr>
              <a:t>Light </a:t>
            </a:r>
            <a:r>
              <a:rPr sz="1600" b="1" spc="-10" dirty="0">
                <a:latin typeface="Arial"/>
                <a:cs typeface="Arial"/>
              </a:rPr>
              <a:t>Weight </a:t>
            </a:r>
            <a:r>
              <a:rPr sz="1600" b="1" spc="-5" dirty="0">
                <a:latin typeface="Arial"/>
                <a:cs typeface="Arial"/>
              </a:rPr>
              <a:t>Process </a:t>
            </a:r>
            <a:r>
              <a:rPr sz="1600" b="1" spc="-25" dirty="0">
                <a:latin typeface="Arial"/>
                <a:cs typeface="Arial"/>
              </a:rPr>
              <a:t>(LWP) </a:t>
            </a:r>
            <a:r>
              <a:rPr sz="1600" spc="-5" dirty="0">
                <a:latin typeface="Arial"/>
                <a:cs typeface="Arial"/>
              </a:rPr>
              <a:t>– struttura intermedia appare  alla libreria dei thread utente come un </a:t>
            </a:r>
            <a:r>
              <a:rPr sz="1600" b="1" spc="-5" dirty="0">
                <a:latin typeface="Arial"/>
                <a:cs typeface="Arial"/>
              </a:rPr>
              <a:t>processore </a:t>
            </a:r>
            <a:r>
              <a:rPr sz="1600" b="1" spc="-10" dirty="0">
                <a:latin typeface="Arial"/>
                <a:cs typeface="Arial"/>
              </a:rPr>
              <a:t>virtuale </a:t>
            </a:r>
            <a:r>
              <a:rPr sz="1600" spc="-5" dirty="0">
                <a:latin typeface="Arial"/>
                <a:cs typeface="Arial"/>
              </a:rPr>
              <a:t>sul  quale schedulare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l’esecuzione.</a:t>
            </a:r>
            <a:endParaRPr sz="1600">
              <a:latin typeface="Arial"/>
              <a:cs typeface="Arial"/>
            </a:endParaRPr>
          </a:p>
          <a:p>
            <a:pPr marL="91440" marR="32448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Es. </a:t>
            </a:r>
            <a:r>
              <a:rPr sz="1400" spc="-5" dirty="0">
                <a:latin typeface="Arial"/>
                <a:cs typeface="Arial"/>
              </a:rPr>
              <a:t>Una </a:t>
            </a:r>
            <a:r>
              <a:rPr sz="1400" dirty="0">
                <a:latin typeface="Arial"/>
                <a:cs typeface="Arial"/>
              </a:rPr>
              <a:t>applicazione CPU-bound su un sistema </a:t>
            </a:r>
            <a:r>
              <a:rPr sz="1400" spc="-5" dirty="0">
                <a:latin typeface="Arial"/>
                <a:cs typeface="Arial"/>
              </a:rPr>
              <a:t>monoprocessore  </a:t>
            </a:r>
            <a:r>
              <a:rPr sz="1400" dirty="0">
                <a:latin typeface="Arial"/>
                <a:cs typeface="Arial"/>
              </a:rPr>
              <a:t>implica che un solo thread per </a:t>
            </a:r>
            <a:r>
              <a:rPr sz="1400" spc="-5" dirty="0">
                <a:latin typeface="Arial"/>
                <a:cs typeface="Arial"/>
              </a:rPr>
              <a:t>volta </a:t>
            </a:r>
            <a:r>
              <a:rPr sz="1400" dirty="0">
                <a:latin typeface="Arial"/>
                <a:cs typeface="Arial"/>
              </a:rPr>
              <a:t>possa essere eseguito, quindi</a:t>
            </a:r>
            <a:r>
              <a:rPr sz="1400" spc="-2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  essa sarà </a:t>
            </a:r>
            <a:r>
              <a:rPr sz="1400" spc="-5" dirty="0">
                <a:latin typeface="Arial"/>
                <a:cs typeface="Arial"/>
              </a:rPr>
              <a:t>sufficiente </a:t>
            </a:r>
            <a:r>
              <a:rPr sz="1400" dirty="0">
                <a:latin typeface="Arial"/>
                <a:cs typeface="Arial"/>
              </a:rPr>
              <a:t>un unico </a:t>
            </a:r>
            <a:r>
              <a:rPr sz="1400" spc="-30" dirty="0">
                <a:latin typeface="Arial"/>
                <a:cs typeface="Arial"/>
              </a:rPr>
              <a:t>LWP </a:t>
            </a:r>
            <a:r>
              <a:rPr sz="1400" dirty="0">
                <a:latin typeface="Arial"/>
                <a:cs typeface="Arial"/>
              </a:rPr>
              <a:t>per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thread.</a:t>
            </a:r>
            <a:endParaRPr sz="1400">
              <a:latin typeface="Arial"/>
              <a:cs typeface="Arial"/>
            </a:endParaRPr>
          </a:p>
          <a:p>
            <a:pPr marL="91440" marR="26543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/>
                <a:cs typeface="Arial"/>
              </a:rPr>
              <a:t>Una </a:t>
            </a:r>
            <a:r>
              <a:rPr sz="1400" dirty="0">
                <a:latin typeface="Arial"/>
                <a:cs typeface="Arial"/>
              </a:rPr>
              <a:t>applicazione I/O-bound </a:t>
            </a:r>
            <a:r>
              <a:rPr sz="1400" spc="-5" dirty="0">
                <a:latin typeface="Arial"/>
                <a:cs typeface="Arial"/>
              </a:rPr>
              <a:t>tipicamente </a:t>
            </a:r>
            <a:r>
              <a:rPr sz="1400" dirty="0">
                <a:latin typeface="Arial"/>
                <a:cs typeface="Arial"/>
              </a:rPr>
              <a:t>richiede un </a:t>
            </a:r>
            <a:r>
              <a:rPr sz="1400" spc="-30" dirty="0">
                <a:latin typeface="Arial"/>
                <a:cs typeface="Arial"/>
              </a:rPr>
              <a:t>LWP </a:t>
            </a:r>
            <a:r>
              <a:rPr sz="1400" dirty="0">
                <a:latin typeface="Arial"/>
                <a:cs typeface="Arial"/>
              </a:rPr>
              <a:t>per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ciascuna  chiamata di sistema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bloccante.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7240" y="6303390"/>
            <a:ext cx="9906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8312" y="1557337"/>
            <a:ext cx="8064500" cy="485457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Relazioni tra </a:t>
            </a:r>
            <a:r>
              <a:rPr dirty="0"/>
              <a:t>THREAD e</a:t>
            </a:r>
            <a:r>
              <a:rPr spc="-45" dirty="0"/>
              <a:t> </a:t>
            </a:r>
            <a:r>
              <a:rPr spc="-5" dirty="0"/>
              <a:t>PROCESSI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4212" y="4581588"/>
            <a:ext cx="8209280" cy="93535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3510">
              <a:lnSpc>
                <a:spcPts val="1960"/>
              </a:lnSpc>
            </a:pPr>
            <a:r>
              <a:rPr sz="1650" i="1" spc="-30" dirty="0">
                <a:solidFill>
                  <a:srgbClr val="FF0000"/>
                </a:solidFill>
                <a:latin typeface="Malgun Gothic"/>
                <a:cs typeface="Malgun Gothic"/>
              </a:rPr>
              <a:t>Ambienti </a:t>
            </a:r>
            <a:r>
              <a:rPr sz="1650" i="1" spc="-25" dirty="0">
                <a:solidFill>
                  <a:srgbClr val="FF0000"/>
                </a:solidFill>
                <a:latin typeface="Malgun Gothic"/>
                <a:cs typeface="Malgun Gothic"/>
              </a:rPr>
              <a:t>distribuiti: </a:t>
            </a:r>
            <a:r>
              <a:rPr sz="1650" i="1" spc="-35" dirty="0">
                <a:solidFill>
                  <a:srgbClr val="FF0000"/>
                </a:solidFill>
                <a:latin typeface="Malgun Gothic"/>
                <a:cs typeface="Malgun Gothic"/>
              </a:rPr>
              <a:t>threads possono </a:t>
            </a:r>
            <a:r>
              <a:rPr sz="1650" i="1" spc="-25" dirty="0">
                <a:solidFill>
                  <a:srgbClr val="FF0000"/>
                </a:solidFill>
                <a:latin typeface="Malgun Gothic"/>
                <a:cs typeface="Malgun Gothic"/>
              </a:rPr>
              <a:t>spostarsi tra </a:t>
            </a:r>
            <a:r>
              <a:rPr sz="1650" i="1" spc="-30" dirty="0">
                <a:solidFill>
                  <a:srgbClr val="FF0000"/>
                </a:solidFill>
                <a:latin typeface="Malgun Gothic"/>
                <a:cs typeface="Malgun Gothic"/>
              </a:rPr>
              <a:t>più</a:t>
            </a:r>
            <a:r>
              <a:rPr sz="1650" i="1" spc="11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1650" i="1" spc="-30" dirty="0">
                <a:solidFill>
                  <a:srgbClr val="FF0000"/>
                </a:solidFill>
                <a:latin typeface="Malgun Gothic"/>
                <a:cs typeface="Malgun Gothic"/>
              </a:rPr>
              <a:t>calcolatori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83600" y="6290690"/>
            <a:ext cx="124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Calcolatori</a:t>
            </a:r>
            <a:r>
              <a:rPr spc="-20" dirty="0"/>
              <a:t> </a:t>
            </a:r>
            <a:r>
              <a:rPr dirty="0"/>
              <a:t>attuali:</a:t>
            </a:r>
          </a:p>
          <a:p>
            <a:pPr marL="380365">
              <a:lnSpc>
                <a:spcPct val="100000"/>
              </a:lnSpc>
            </a:pPr>
            <a:r>
              <a:rPr dirty="0"/>
              <a:t>Symmetric </a:t>
            </a:r>
            <a:r>
              <a:rPr spc="-5" dirty="0"/>
              <a:t>Multi Processing</a:t>
            </a:r>
            <a:r>
              <a:rPr spc="-25" dirty="0"/>
              <a:t> </a:t>
            </a:r>
            <a:r>
              <a:rPr spc="-5" dirty="0"/>
              <a:t>(SMP)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07101" y="1635125"/>
            <a:ext cx="2952750" cy="24415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15516"/>
            <a:ext cx="7411720" cy="43891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Un </a:t>
            </a:r>
            <a:r>
              <a:rPr sz="1600" spc="-5" dirty="0">
                <a:latin typeface="Arial"/>
                <a:cs typeface="Arial"/>
              </a:rPr>
              <a:t>calcolatore con molti</a:t>
            </a:r>
            <a:r>
              <a:rPr sz="1600" spc="-10" dirty="0">
                <a:latin typeface="Arial"/>
                <a:cs typeface="Arial"/>
              </a:rPr>
              <a:t> processori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 processori condividono le stesse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risorse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Tutti i processori possono </a:t>
            </a:r>
            <a:r>
              <a:rPr sz="1600" spc="-10" dirty="0">
                <a:latin typeface="Arial"/>
                <a:cs typeface="Arial"/>
              </a:rPr>
              <a:t>effettuare </a:t>
            </a:r>
            <a:r>
              <a:rPr sz="1600" spc="-5" dirty="0">
                <a:latin typeface="Arial"/>
                <a:cs typeface="Arial"/>
              </a:rPr>
              <a:t>le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stesse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Arial"/>
                <a:cs typeface="Arial"/>
              </a:rPr>
              <a:t>funzioni</a:t>
            </a:r>
            <a:endParaRPr sz="1600">
              <a:latin typeface="Arial"/>
              <a:cs typeface="Arial"/>
            </a:endParaRPr>
          </a:p>
          <a:p>
            <a:pPr marL="355600" marR="2929890" indent="-342900">
              <a:lnSpc>
                <a:spcPct val="11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Ogni </a:t>
            </a:r>
            <a:r>
              <a:rPr sz="1600" spc="-5" dirty="0">
                <a:latin typeface="Arial"/>
                <a:cs typeface="Arial"/>
              </a:rPr>
              <a:t>processore </a:t>
            </a:r>
            <a:r>
              <a:rPr sz="1600" spc="-10" dirty="0">
                <a:latin typeface="Arial"/>
                <a:cs typeface="Arial"/>
              </a:rPr>
              <a:t>esegue una </a:t>
            </a:r>
            <a:r>
              <a:rPr sz="1600" spc="-5" dirty="0">
                <a:latin typeface="Arial"/>
                <a:cs typeface="Arial"/>
              </a:rPr>
              <a:t>stessa copia </a:t>
            </a:r>
            <a:r>
              <a:rPr sz="1600" spc="-10" dirty="0">
                <a:latin typeface="Arial"/>
                <a:cs typeface="Arial"/>
              </a:rPr>
              <a:t>del  </a:t>
            </a:r>
            <a:r>
              <a:rPr sz="1600" spc="-5" dirty="0">
                <a:latin typeface="Arial"/>
                <a:cs typeface="Arial"/>
              </a:rPr>
              <a:t>SO</a:t>
            </a:r>
            <a:endParaRPr sz="1600">
              <a:latin typeface="Arial"/>
              <a:cs typeface="Arial"/>
            </a:endParaRPr>
          </a:p>
          <a:p>
            <a:pPr marL="355600" marR="2863850" indent="-342900">
              <a:lnSpc>
                <a:spcPct val="11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Ogni </a:t>
            </a:r>
            <a:r>
              <a:rPr sz="1600" spc="-5" dirty="0">
                <a:latin typeface="Arial"/>
                <a:cs typeface="Arial"/>
              </a:rPr>
              <a:t>processore gestisce la schedulazione </a:t>
            </a:r>
            <a:r>
              <a:rPr sz="1600" spc="-10" dirty="0">
                <a:latin typeface="Arial"/>
                <a:cs typeface="Arial"/>
              </a:rPr>
              <a:t>dei  </a:t>
            </a:r>
            <a:r>
              <a:rPr sz="1600" spc="-5" dirty="0">
                <a:latin typeface="Arial"/>
                <a:cs typeface="Arial"/>
              </a:rPr>
              <a:t>processi o thread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disponibili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36639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66395" algn="l"/>
                <a:tab pos="367030" algn="l"/>
              </a:tabLst>
            </a:pPr>
            <a:r>
              <a:rPr sz="1600" spc="-5" dirty="0">
                <a:latin typeface="Arial"/>
                <a:cs typeface="Arial"/>
              </a:rPr>
              <a:t>Difficoltà:</a:t>
            </a:r>
            <a:endParaRPr sz="1600">
              <a:latin typeface="Arial"/>
              <a:cs typeface="Arial"/>
            </a:endParaRPr>
          </a:p>
          <a:p>
            <a:pPr marL="767715" lvl="1" indent="-287020">
              <a:lnSpc>
                <a:spcPct val="100000"/>
              </a:lnSpc>
              <a:spcBef>
                <a:spcPts val="910"/>
              </a:spcBef>
              <a:buSzPct val="96969"/>
              <a:buFont typeface="Arial"/>
              <a:buChar char="–"/>
              <a:tabLst>
                <a:tab pos="767080" algn="l"/>
                <a:tab pos="767715" algn="l"/>
              </a:tabLst>
            </a:pPr>
            <a:r>
              <a:rPr sz="1650" i="1" spc="-15" dirty="0">
                <a:latin typeface="Arial"/>
                <a:cs typeface="Arial"/>
              </a:rPr>
              <a:t>I </a:t>
            </a:r>
            <a:r>
              <a:rPr sz="1650" i="1" spc="-30" dirty="0">
                <a:latin typeface="Arial"/>
                <a:cs typeface="Arial"/>
              </a:rPr>
              <a:t>processori </a:t>
            </a:r>
            <a:r>
              <a:rPr sz="1650" i="1" spc="-35" dirty="0">
                <a:latin typeface="Arial"/>
                <a:cs typeface="Arial"/>
              </a:rPr>
              <a:t>non devono </a:t>
            </a:r>
            <a:r>
              <a:rPr sz="1650" i="1" spc="-30" dirty="0">
                <a:latin typeface="Arial"/>
                <a:cs typeface="Arial"/>
              </a:rPr>
              <a:t>schedulare  </a:t>
            </a:r>
            <a:r>
              <a:rPr sz="1650" i="1" spc="-25" dirty="0">
                <a:latin typeface="Arial"/>
                <a:cs typeface="Arial"/>
              </a:rPr>
              <a:t>lo </a:t>
            </a:r>
            <a:r>
              <a:rPr sz="1650" i="1" spc="-30" dirty="0">
                <a:latin typeface="Arial"/>
                <a:cs typeface="Arial"/>
              </a:rPr>
              <a:t>stesso</a:t>
            </a:r>
            <a:r>
              <a:rPr sz="1650" i="1" spc="6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processo</a:t>
            </a:r>
            <a:endParaRPr sz="1650">
              <a:latin typeface="Arial"/>
              <a:cs typeface="Arial"/>
            </a:endParaRPr>
          </a:p>
          <a:p>
            <a:pPr marL="767715" marR="5080" lvl="1" indent="-287020">
              <a:lnSpc>
                <a:spcPct val="126099"/>
              </a:lnSpc>
              <a:spcBef>
                <a:spcPts val="385"/>
              </a:spcBef>
              <a:buSzPct val="96969"/>
              <a:buFont typeface="Arial"/>
              <a:buChar char="–"/>
              <a:tabLst>
                <a:tab pos="767080" algn="l"/>
                <a:tab pos="767715" algn="l"/>
              </a:tabLst>
            </a:pPr>
            <a:r>
              <a:rPr sz="1650" i="1" spc="-35" dirty="0">
                <a:latin typeface="Arial"/>
                <a:cs typeface="Arial"/>
              </a:rPr>
              <a:t>Comunicazione </a:t>
            </a:r>
            <a:r>
              <a:rPr sz="1650" i="1" spc="-25" dirty="0">
                <a:latin typeface="Arial"/>
                <a:cs typeface="Arial"/>
              </a:rPr>
              <a:t>tra </a:t>
            </a:r>
            <a:r>
              <a:rPr sz="1650" i="1" spc="-30" dirty="0">
                <a:latin typeface="Arial"/>
                <a:cs typeface="Arial"/>
              </a:rPr>
              <a:t>processori: </a:t>
            </a:r>
            <a:r>
              <a:rPr sz="1650" i="1" spc="-35" dirty="0">
                <a:latin typeface="Arial"/>
                <a:cs typeface="Arial"/>
              </a:rPr>
              <a:t>memoria </a:t>
            </a:r>
            <a:r>
              <a:rPr sz="1650" i="1" spc="-30" dirty="0">
                <a:latin typeface="Arial"/>
                <a:cs typeface="Arial"/>
              </a:rPr>
              <a:t>condivisa </a:t>
            </a:r>
            <a:r>
              <a:rPr sz="1650" i="1" spc="-25" dirty="0">
                <a:latin typeface="Arial"/>
                <a:cs typeface="Arial"/>
              </a:rPr>
              <a:t>(possibilità di </a:t>
            </a:r>
            <a:r>
              <a:rPr sz="1650" i="1" spc="-30" dirty="0">
                <a:latin typeface="Arial"/>
                <a:cs typeface="Arial"/>
              </a:rPr>
              <a:t>effettuare  accessi </a:t>
            </a:r>
            <a:r>
              <a:rPr sz="1650" i="1" spc="-25" dirty="0">
                <a:latin typeface="Arial"/>
                <a:cs typeface="Arial"/>
              </a:rPr>
              <a:t>simultanei alla </a:t>
            </a:r>
            <a:r>
              <a:rPr sz="1650" i="1" spc="-35" dirty="0">
                <a:latin typeface="Arial"/>
                <a:cs typeface="Arial"/>
              </a:rPr>
              <a:t>memoria </a:t>
            </a:r>
            <a:r>
              <a:rPr sz="1650" i="1" spc="-120" dirty="0">
                <a:latin typeface="Arial"/>
                <a:cs typeface="Arial"/>
              </a:rPr>
              <a:t>– </a:t>
            </a:r>
            <a:r>
              <a:rPr sz="1650" i="1" spc="-35" dirty="0">
                <a:latin typeface="Arial"/>
                <a:cs typeface="Arial"/>
              </a:rPr>
              <a:t>memoria</a:t>
            </a:r>
            <a:r>
              <a:rPr sz="1650" i="1" spc="-190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multiporta)</a:t>
            </a:r>
            <a:endParaRPr sz="1650">
              <a:latin typeface="Arial"/>
              <a:cs typeface="Arial"/>
            </a:endParaRPr>
          </a:p>
          <a:p>
            <a:pPr marL="767715" lvl="1" indent="-287020">
              <a:lnSpc>
                <a:spcPct val="100000"/>
              </a:lnSpc>
              <a:spcBef>
                <a:spcPts val="900"/>
              </a:spcBef>
              <a:buSzPct val="96969"/>
              <a:buFont typeface="Arial"/>
              <a:buChar char="–"/>
              <a:tabLst>
                <a:tab pos="767080" algn="l"/>
                <a:tab pos="767715" algn="l"/>
              </a:tabLst>
            </a:pPr>
            <a:r>
              <a:rPr sz="1650" i="1" spc="-35" dirty="0">
                <a:latin typeface="Arial"/>
                <a:cs typeface="Arial"/>
              </a:rPr>
              <a:t>Coerenza </a:t>
            </a:r>
            <a:r>
              <a:rPr sz="1650" i="1" spc="-25" dirty="0">
                <a:latin typeface="Arial"/>
                <a:cs typeface="Arial"/>
              </a:rPr>
              <a:t>della $: </a:t>
            </a:r>
            <a:r>
              <a:rPr sz="1650" i="1" spc="-40" dirty="0">
                <a:latin typeface="Arial"/>
                <a:cs typeface="Arial"/>
              </a:rPr>
              <a:t>RAW, WAR, </a:t>
            </a:r>
            <a:r>
              <a:rPr sz="1650" i="1" spc="-35" dirty="0">
                <a:latin typeface="Arial"/>
                <a:cs typeface="Arial"/>
              </a:rPr>
              <a:t>RAR, </a:t>
            </a:r>
            <a:r>
              <a:rPr sz="1650" i="1" spc="-45" dirty="0">
                <a:latin typeface="Arial"/>
                <a:cs typeface="Arial"/>
              </a:rPr>
              <a:t>WAW </a:t>
            </a:r>
            <a:r>
              <a:rPr sz="1650" i="1" spc="-20" dirty="0">
                <a:latin typeface="Arial"/>
                <a:cs typeface="Arial"/>
              </a:rPr>
              <a:t>(risolti </a:t>
            </a:r>
            <a:r>
              <a:rPr sz="1650" i="1" spc="-30" dirty="0">
                <a:latin typeface="Arial"/>
                <a:cs typeface="Arial"/>
              </a:rPr>
              <a:t>a </a:t>
            </a:r>
            <a:r>
              <a:rPr sz="1650" i="1" spc="-25" dirty="0">
                <a:latin typeface="Arial"/>
                <a:cs typeface="Arial"/>
              </a:rPr>
              <a:t>livello</a:t>
            </a:r>
            <a:r>
              <a:rPr sz="1650" i="1" spc="125" dirty="0">
                <a:latin typeface="Arial"/>
                <a:cs typeface="Arial"/>
              </a:rPr>
              <a:t> </a:t>
            </a:r>
            <a:r>
              <a:rPr sz="1650" i="1" spc="-35" dirty="0">
                <a:latin typeface="Arial"/>
                <a:cs typeface="Arial"/>
              </a:rPr>
              <a:t>hardware)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1516151"/>
            <a:ext cx="8089265" cy="431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2335" marR="2059939" indent="154940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Multi-Processore trasparente </a:t>
            </a:r>
            <a:r>
              <a:rPr sz="1600" spc="-10" dirty="0">
                <a:latin typeface="Arial"/>
                <a:cs typeface="Arial"/>
              </a:rPr>
              <a:t>all’utente:  </a:t>
            </a:r>
            <a:r>
              <a:rPr sz="1600" spc="-5" dirty="0">
                <a:latin typeface="Arial"/>
                <a:cs typeface="Arial"/>
              </a:rPr>
              <a:t>multiprogrammazione su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monoprocessore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9999"/>
                </a:solidFill>
                <a:latin typeface="Arial"/>
                <a:cs typeface="Arial"/>
              </a:rPr>
              <a:t>PUNTI CRITICI DELLA</a:t>
            </a:r>
            <a:r>
              <a:rPr sz="1600" spc="2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9999"/>
                </a:solidFill>
                <a:latin typeface="Arial"/>
                <a:cs typeface="Arial"/>
              </a:rPr>
              <a:t>PROGETTAZIONE:</a:t>
            </a:r>
            <a:endParaRPr sz="1600">
              <a:latin typeface="Arial"/>
              <a:cs typeface="Arial"/>
            </a:endParaRPr>
          </a:p>
          <a:p>
            <a:pPr marL="355600" marR="434975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Processi e Thread del Kernel concorrenti: l’esecuzione </a:t>
            </a:r>
            <a:r>
              <a:rPr sz="1600" spc="-10" dirty="0">
                <a:latin typeface="Arial"/>
                <a:cs typeface="Arial"/>
              </a:rPr>
              <a:t>contemporanea </a:t>
            </a:r>
            <a:r>
              <a:rPr sz="1600" spc="-5" dirty="0">
                <a:latin typeface="Arial"/>
                <a:cs typeface="Arial"/>
              </a:rPr>
              <a:t>su diversi  processori non deve compromettere le strutture di gestione del SO (tabelle,</a:t>
            </a:r>
            <a:r>
              <a:rPr sz="1600" spc="2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ecc.)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Schedulazione: necessità di evitare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conflitti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Sincronizzazione: mutua esclusione e ordinamento degli eventi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Gestione </a:t>
            </a:r>
            <a:r>
              <a:rPr sz="1600" dirty="0">
                <a:latin typeface="Arial"/>
                <a:cs typeface="Arial"/>
              </a:rPr>
              <a:t>della </a:t>
            </a:r>
            <a:r>
              <a:rPr sz="1600" spc="-5" dirty="0">
                <a:latin typeface="Arial"/>
                <a:cs typeface="Arial"/>
              </a:rPr>
              <a:t>memoria condivisa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Tolleranza ai guasti: in caso di “perdita di un </a:t>
            </a:r>
            <a:r>
              <a:rPr sz="1600" spc="-10" dirty="0">
                <a:latin typeface="Arial"/>
                <a:cs typeface="Arial"/>
              </a:rPr>
              <a:t>processore” </a:t>
            </a:r>
            <a:r>
              <a:rPr sz="1600" spc="-5" dirty="0">
                <a:latin typeface="Arial"/>
                <a:cs typeface="Arial"/>
              </a:rPr>
              <a:t>devono essere </a:t>
            </a:r>
            <a:r>
              <a:rPr sz="1600" spc="-10" dirty="0">
                <a:latin typeface="Arial"/>
                <a:cs typeface="Arial"/>
              </a:rPr>
              <a:t>aggiornate </a:t>
            </a:r>
            <a:r>
              <a:rPr sz="1600" spc="-5" dirty="0">
                <a:latin typeface="Arial"/>
                <a:cs typeface="Arial"/>
              </a:rPr>
              <a:t>le  strutture di controllo del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SO per</a:t>
            </a:r>
            <a:r>
              <a:rPr spc="-35" dirty="0"/>
              <a:t> </a:t>
            </a:r>
            <a:r>
              <a:rPr spc="5" dirty="0"/>
              <a:t>SMP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7240" y="6303390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MicroKernel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8400" y="3141662"/>
            <a:ext cx="5364099" cy="346392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8601" y="4000880"/>
            <a:ext cx="2018030" cy="873125"/>
          </a:xfrm>
          <a:custGeom>
            <a:avLst/>
            <a:gdLst/>
            <a:ahLst/>
            <a:cxnLst/>
            <a:rect l="l" t="t" r="r" b="b"/>
            <a:pathLst>
              <a:path w="2018029" h="873125">
                <a:moveTo>
                  <a:pt x="54991" y="802894"/>
                </a:moveTo>
                <a:lnTo>
                  <a:pt x="0" y="867918"/>
                </a:lnTo>
                <a:lnTo>
                  <a:pt x="84962" y="872998"/>
                </a:lnTo>
                <a:lnTo>
                  <a:pt x="73994" y="847344"/>
                </a:lnTo>
                <a:lnTo>
                  <a:pt x="60198" y="847344"/>
                </a:lnTo>
                <a:lnTo>
                  <a:pt x="56387" y="838581"/>
                </a:lnTo>
                <a:lnTo>
                  <a:pt x="68103" y="833563"/>
                </a:lnTo>
                <a:lnTo>
                  <a:pt x="54991" y="802894"/>
                </a:lnTo>
                <a:close/>
              </a:path>
              <a:path w="2018029" h="873125">
                <a:moveTo>
                  <a:pt x="68103" y="833563"/>
                </a:moveTo>
                <a:lnTo>
                  <a:pt x="56387" y="838581"/>
                </a:lnTo>
                <a:lnTo>
                  <a:pt x="60198" y="847344"/>
                </a:lnTo>
                <a:lnTo>
                  <a:pt x="71859" y="842348"/>
                </a:lnTo>
                <a:lnTo>
                  <a:pt x="68103" y="833563"/>
                </a:lnTo>
                <a:close/>
              </a:path>
              <a:path w="2018029" h="873125">
                <a:moveTo>
                  <a:pt x="71859" y="842348"/>
                </a:moveTo>
                <a:lnTo>
                  <a:pt x="60198" y="847344"/>
                </a:lnTo>
                <a:lnTo>
                  <a:pt x="73994" y="847344"/>
                </a:lnTo>
                <a:lnTo>
                  <a:pt x="71859" y="842348"/>
                </a:lnTo>
                <a:close/>
              </a:path>
              <a:path w="2018029" h="873125">
                <a:moveTo>
                  <a:pt x="2014220" y="0"/>
                </a:moveTo>
                <a:lnTo>
                  <a:pt x="68103" y="833563"/>
                </a:lnTo>
                <a:lnTo>
                  <a:pt x="71859" y="842348"/>
                </a:lnTo>
                <a:lnTo>
                  <a:pt x="2017902" y="8763"/>
                </a:lnTo>
                <a:lnTo>
                  <a:pt x="2014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95448" y="4145153"/>
            <a:ext cx="5330825" cy="1604010"/>
          </a:xfrm>
          <a:custGeom>
            <a:avLst/>
            <a:gdLst/>
            <a:ahLst/>
            <a:cxnLst/>
            <a:rect l="l" t="t" r="r" b="b"/>
            <a:pathLst>
              <a:path w="5330825" h="1604010">
                <a:moveTo>
                  <a:pt x="62230" y="1530654"/>
                </a:moveTo>
                <a:lnTo>
                  <a:pt x="0" y="1588897"/>
                </a:lnTo>
                <a:lnTo>
                  <a:pt x="83946" y="1603705"/>
                </a:lnTo>
                <a:lnTo>
                  <a:pt x="75523" y="1575371"/>
                </a:lnTo>
                <a:lnTo>
                  <a:pt x="62230" y="1575371"/>
                </a:lnTo>
                <a:lnTo>
                  <a:pt x="59562" y="1566240"/>
                </a:lnTo>
                <a:lnTo>
                  <a:pt x="71733" y="1562622"/>
                </a:lnTo>
                <a:lnTo>
                  <a:pt x="62230" y="1530654"/>
                </a:lnTo>
                <a:close/>
              </a:path>
              <a:path w="5330825" h="1604010">
                <a:moveTo>
                  <a:pt x="71733" y="1562622"/>
                </a:moveTo>
                <a:lnTo>
                  <a:pt x="59562" y="1566240"/>
                </a:lnTo>
                <a:lnTo>
                  <a:pt x="62230" y="1575371"/>
                </a:lnTo>
                <a:lnTo>
                  <a:pt x="74444" y="1571740"/>
                </a:lnTo>
                <a:lnTo>
                  <a:pt x="71733" y="1562622"/>
                </a:lnTo>
                <a:close/>
              </a:path>
              <a:path w="5330825" h="1604010">
                <a:moveTo>
                  <a:pt x="74444" y="1571740"/>
                </a:moveTo>
                <a:lnTo>
                  <a:pt x="62230" y="1575371"/>
                </a:lnTo>
                <a:lnTo>
                  <a:pt x="75523" y="1575371"/>
                </a:lnTo>
                <a:lnTo>
                  <a:pt x="74444" y="1571740"/>
                </a:lnTo>
                <a:close/>
              </a:path>
              <a:path w="5330825" h="1604010">
                <a:moveTo>
                  <a:pt x="5327904" y="0"/>
                </a:moveTo>
                <a:lnTo>
                  <a:pt x="71733" y="1562622"/>
                </a:lnTo>
                <a:lnTo>
                  <a:pt x="74444" y="1571740"/>
                </a:lnTo>
                <a:lnTo>
                  <a:pt x="5330698" y="9144"/>
                </a:lnTo>
                <a:lnTo>
                  <a:pt x="5327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4065" y="1484121"/>
            <a:ext cx="8291195" cy="507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Piccolo Nucleo del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800" spc="-5" dirty="0">
                <a:latin typeface="Arial"/>
                <a:cs typeface="Arial"/>
              </a:rPr>
              <a:t>Contiene le funzioni essenziali del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ts val="1939"/>
              </a:lnSpc>
              <a:spcBef>
                <a:spcPts val="1520"/>
              </a:spcBef>
            </a:pPr>
            <a:r>
              <a:rPr sz="1800" spc="-5" dirty="0">
                <a:latin typeface="Arial"/>
                <a:cs typeface="Arial"/>
              </a:rPr>
              <a:t>Servizi tradizionalmente inclusi nel </a:t>
            </a:r>
            <a:r>
              <a:rPr sz="1800" dirty="0">
                <a:latin typeface="Arial"/>
                <a:cs typeface="Arial"/>
              </a:rPr>
              <a:t>SO </a:t>
            </a:r>
            <a:r>
              <a:rPr sz="1800" spc="-5" dirty="0">
                <a:latin typeface="Arial"/>
                <a:cs typeface="Arial"/>
              </a:rPr>
              <a:t>sono sottosistemi esterni al microkernel ed  eseguiti in modalità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utente: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3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Device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drivers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File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systems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Virtual </a:t>
            </a:r>
            <a:r>
              <a:rPr sz="1600" spc="-5" dirty="0">
                <a:latin typeface="Arial"/>
                <a:cs typeface="Arial"/>
              </a:rPr>
              <a:t>memory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manager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Windowing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system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Security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services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80670" marR="5680710">
              <a:lnSpc>
                <a:spcPts val="1920"/>
              </a:lnSpc>
            </a:pPr>
            <a:r>
              <a:rPr sz="1650" i="1" spc="-30" dirty="0">
                <a:latin typeface="Malgun Gothic"/>
                <a:cs typeface="Malgun Gothic"/>
              </a:rPr>
              <a:t>Interazione solo </a:t>
            </a:r>
            <a:r>
              <a:rPr sz="1650" i="1" spc="-25" dirty="0">
                <a:latin typeface="Malgun Gothic"/>
                <a:cs typeface="Malgun Gothic"/>
              </a:rPr>
              <a:t>tra strati  adiacenti</a:t>
            </a:r>
            <a:endParaRPr sz="16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Times New Roman"/>
              <a:cs typeface="Times New Roman"/>
            </a:endParaRPr>
          </a:p>
          <a:p>
            <a:pPr marL="352425" marR="5515610">
              <a:lnSpc>
                <a:spcPts val="1920"/>
              </a:lnSpc>
            </a:pPr>
            <a:r>
              <a:rPr sz="1650" i="1" spc="-30" dirty="0">
                <a:latin typeface="Malgun Gothic"/>
                <a:cs typeface="Malgun Gothic"/>
              </a:rPr>
              <a:t>La comunicazione avviene  attraverso </a:t>
            </a: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35" dirty="0">
                <a:latin typeface="Malgun Gothic"/>
                <a:cs typeface="Malgun Gothic"/>
              </a:rPr>
              <a:t>MicroKernel  </a:t>
            </a:r>
            <a:r>
              <a:rPr sz="1650" i="1" spc="-30" dirty="0">
                <a:latin typeface="Malgun Gothic"/>
                <a:cs typeface="Malgun Gothic"/>
              </a:rPr>
              <a:t>che ridireziona </a:t>
            </a:r>
            <a:r>
              <a:rPr sz="1650" i="1" spc="-15" dirty="0">
                <a:latin typeface="Malgun Gothic"/>
                <a:cs typeface="Malgun Gothic"/>
              </a:rPr>
              <a:t>i</a:t>
            </a:r>
            <a:r>
              <a:rPr sz="1650" i="1" spc="1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messaggi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1456690"/>
            <a:ext cx="779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Interfaccia uniforme</a:t>
            </a:r>
            <a:r>
              <a:rPr sz="1800" spc="-5" dirty="0">
                <a:latin typeface="Arial"/>
                <a:cs typeface="Arial"/>
              </a:rPr>
              <a:t>: </a:t>
            </a:r>
            <a:r>
              <a:rPr sz="1800" dirty="0">
                <a:latin typeface="Arial"/>
                <a:cs typeface="Arial"/>
              </a:rPr>
              <a:t>I </a:t>
            </a:r>
            <a:r>
              <a:rPr sz="1800" spc="-5" dirty="0">
                <a:latin typeface="Arial"/>
                <a:cs typeface="Arial"/>
              </a:rPr>
              <a:t>moduli usano le </a:t>
            </a:r>
            <a:r>
              <a:rPr sz="1800" dirty="0">
                <a:latin typeface="Arial"/>
                <a:cs typeface="Arial"/>
              </a:rPr>
              <a:t>stesse </a:t>
            </a:r>
            <a:r>
              <a:rPr sz="1800" spc="-5" dirty="0">
                <a:latin typeface="Arial"/>
                <a:cs typeface="Arial"/>
              </a:rPr>
              <a:t>interfacce per le richieste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1553845"/>
            <a:ext cx="8722360" cy="392557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60"/>
              </a:spcBef>
            </a:pPr>
            <a:r>
              <a:rPr sz="1800" spc="-5" dirty="0">
                <a:latin typeface="Arial"/>
                <a:cs typeface="Arial"/>
              </a:rPr>
              <a:t>microKernel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139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Estensibilità</a:t>
            </a:r>
            <a:r>
              <a:rPr sz="1800" spc="-5" dirty="0">
                <a:latin typeface="Arial"/>
                <a:cs typeface="Arial"/>
              </a:rPr>
              <a:t>: introduzione di nuovi servizi o modifiche non richiedono modifiche del  microKernel</a:t>
            </a:r>
            <a:endParaRPr sz="1800">
              <a:latin typeface="Arial"/>
              <a:cs typeface="Arial"/>
            </a:endParaRPr>
          </a:p>
          <a:p>
            <a:pPr marL="355600" marR="314325" indent="-342900">
              <a:lnSpc>
                <a:spcPts val="1730"/>
              </a:lnSpc>
              <a:spcBef>
                <a:spcPts val="137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Flessibilità</a:t>
            </a:r>
            <a:r>
              <a:rPr sz="1800" spc="-5" dirty="0">
                <a:latin typeface="Arial"/>
                <a:cs typeface="Arial"/>
              </a:rPr>
              <a:t>: a seconda delle applicazioni </a:t>
            </a:r>
            <a:r>
              <a:rPr sz="1800" dirty="0">
                <a:latin typeface="Arial"/>
                <a:cs typeface="Arial"/>
              </a:rPr>
              <a:t>certe </a:t>
            </a:r>
            <a:r>
              <a:rPr sz="1800" spc="-5" dirty="0">
                <a:latin typeface="Arial"/>
                <a:cs typeface="Arial"/>
              </a:rPr>
              <a:t>caratteristiche possono essere  ridotte o potenziate per soddisfare al meglio le richieste dei clienti. </a:t>
            </a:r>
            <a:r>
              <a:rPr sz="1800" dirty="0">
                <a:latin typeface="Arial"/>
                <a:cs typeface="Arial"/>
              </a:rPr>
              <a:t>Es. </a:t>
            </a:r>
            <a:r>
              <a:rPr sz="1800" spc="-10" dirty="0">
                <a:latin typeface="Arial"/>
                <a:cs typeface="Arial"/>
              </a:rPr>
              <a:t>Windows  </a:t>
            </a:r>
            <a:r>
              <a:rPr sz="1800" spc="-5" dirty="0">
                <a:latin typeface="Arial"/>
                <a:cs typeface="Arial"/>
              </a:rPr>
              <a:t>home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professional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ultimate</a:t>
            </a:r>
            <a:endParaRPr sz="1800">
              <a:latin typeface="Arial"/>
              <a:cs typeface="Arial"/>
            </a:endParaRPr>
          </a:p>
          <a:p>
            <a:pPr marL="355600" marR="892810" indent="-342900">
              <a:lnSpc>
                <a:spcPct val="8000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Portabilità</a:t>
            </a:r>
            <a:r>
              <a:rPr sz="1800" spc="-5" dirty="0">
                <a:latin typeface="Arial"/>
                <a:cs typeface="Arial"/>
              </a:rPr>
              <a:t>: </a:t>
            </a:r>
            <a:r>
              <a:rPr sz="1800" dirty="0">
                <a:latin typeface="Arial"/>
                <a:cs typeface="Arial"/>
              </a:rPr>
              <a:t>Il </a:t>
            </a:r>
            <a:r>
              <a:rPr sz="1800" spc="-5" dirty="0">
                <a:latin typeface="Arial"/>
                <a:cs typeface="Arial"/>
              </a:rPr>
              <a:t>cambio </a:t>
            </a:r>
            <a:r>
              <a:rPr sz="1800" spc="-10" dirty="0">
                <a:latin typeface="Arial"/>
                <a:cs typeface="Arial"/>
              </a:rPr>
              <a:t>dell’hardware </a:t>
            </a:r>
            <a:r>
              <a:rPr sz="1800" spc="-5" dirty="0">
                <a:latin typeface="Arial"/>
                <a:cs typeface="Arial"/>
              </a:rPr>
              <a:t>comporterà unicamente la modifica del  microkernel.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1945"/>
              </a:lnSpc>
              <a:spcBef>
                <a:spcPts val="96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Affidabilità</a:t>
            </a:r>
            <a:r>
              <a:rPr sz="1800" spc="-5" dirty="0">
                <a:latin typeface="Arial"/>
                <a:cs typeface="Arial"/>
              </a:rPr>
              <a:t>: lo sviluppo di piccole porzioni di codice ne permette una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migliore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1945"/>
              </a:lnSpc>
            </a:pPr>
            <a:r>
              <a:rPr sz="1800" spc="-5" dirty="0">
                <a:latin typeface="Arial"/>
                <a:cs typeface="Arial"/>
              </a:rPr>
              <a:t>ottimizzazione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test.</a:t>
            </a:r>
            <a:endParaRPr sz="1800">
              <a:latin typeface="Arial"/>
              <a:cs typeface="Arial"/>
            </a:endParaRPr>
          </a:p>
          <a:p>
            <a:pPr marL="355600" marR="219075" indent="-342900">
              <a:lnSpc>
                <a:spcPts val="1730"/>
              </a:lnSpc>
              <a:spcBef>
                <a:spcPts val="125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Supporto ai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sistemi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distribuiti</a:t>
            </a:r>
            <a:r>
              <a:rPr sz="1800" spc="-5" dirty="0">
                <a:latin typeface="Arial"/>
                <a:cs typeface="Arial"/>
              </a:rPr>
              <a:t>: ogni servizio è identificato da un numero nel  microkernel e una richiesta da client non è necessario che sappia dove si </a:t>
            </a:r>
            <a:r>
              <a:rPr sz="1800" dirty="0">
                <a:latin typeface="Arial"/>
                <a:cs typeface="Arial"/>
              </a:rPr>
              <a:t>trova </a:t>
            </a:r>
            <a:r>
              <a:rPr sz="1800" spc="-5" dirty="0">
                <a:latin typeface="Arial"/>
                <a:cs typeface="Arial"/>
              </a:rPr>
              <a:t>il  server in grado di soddisfare la stessa. Messaggistica gestita dal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microkernel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Vantaggi derivanti </a:t>
            </a:r>
            <a:r>
              <a:rPr dirty="0"/>
              <a:t>dal </a:t>
            </a:r>
            <a:r>
              <a:rPr spc="-5" dirty="0"/>
              <a:t>MicroKernel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THREAD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742" y="1598167"/>
            <a:ext cx="5941060" cy="1704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solidFill>
                  <a:srgbClr val="009999"/>
                </a:solidFill>
                <a:latin typeface="Arial"/>
                <a:cs typeface="Arial"/>
              </a:rPr>
              <a:t>Processo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75" dirty="0">
                <a:latin typeface="Arial"/>
                <a:cs typeface="Arial"/>
              </a:rPr>
              <a:t>possiede </a:t>
            </a:r>
            <a:r>
              <a:rPr sz="1800" b="1" spc="-60" dirty="0">
                <a:latin typeface="Arial"/>
                <a:cs typeface="Arial"/>
              </a:rPr>
              <a:t>delle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85" dirty="0">
                <a:latin typeface="Arial"/>
                <a:cs typeface="Arial"/>
              </a:rPr>
              <a:t>risorse:</a:t>
            </a:r>
            <a:endParaRPr sz="1800">
              <a:latin typeface="Arial"/>
              <a:cs typeface="Arial"/>
            </a:endParaRPr>
          </a:p>
          <a:p>
            <a:pPr marL="355600" marR="5080">
              <a:lnSpc>
                <a:spcPct val="105700"/>
              </a:lnSpc>
              <a:spcBef>
                <a:spcPts val="305"/>
              </a:spcBef>
            </a:pPr>
            <a:r>
              <a:rPr sz="1400" spc="-5" dirty="0">
                <a:latin typeface="Arial"/>
                <a:cs typeface="Arial"/>
              </a:rPr>
              <a:t>spazio di indirizzamento virtuale </a:t>
            </a:r>
            <a:r>
              <a:rPr sz="1400" dirty="0">
                <a:latin typeface="Arial"/>
                <a:cs typeface="Arial"/>
              </a:rPr>
              <a:t>che </a:t>
            </a:r>
            <a:r>
              <a:rPr sz="1400" spc="-5" dirty="0">
                <a:latin typeface="Arial"/>
                <a:cs typeface="Arial"/>
              </a:rPr>
              <a:t>contiene l’immagine del processo;  può chiedere ulteriore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memoria;</a:t>
            </a:r>
            <a:endParaRPr sz="1400">
              <a:latin typeface="Arial"/>
              <a:cs typeface="Arial"/>
            </a:endParaRPr>
          </a:p>
          <a:p>
            <a:pPr marL="355600" marR="25323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può chiedere il controllo di canali di i/o;  può chiedere il </a:t>
            </a:r>
            <a:r>
              <a:rPr sz="1400" dirty="0">
                <a:latin typeface="Arial"/>
                <a:cs typeface="Arial"/>
              </a:rPr>
              <a:t>controllo </a:t>
            </a:r>
            <a:r>
              <a:rPr sz="1400" spc="-5" dirty="0">
                <a:latin typeface="Arial"/>
                <a:cs typeface="Arial"/>
              </a:rPr>
              <a:t>di dispositivi;  può chiedere</a:t>
            </a:r>
            <a:r>
              <a:rPr sz="1400" spc="3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files;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42" y="3424086"/>
            <a:ext cx="4463415" cy="10674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75" dirty="0">
                <a:latin typeface="Arial"/>
                <a:cs typeface="Arial"/>
              </a:rPr>
              <a:t>unità </a:t>
            </a:r>
            <a:r>
              <a:rPr sz="1800" b="1" spc="-100" dirty="0">
                <a:latin typeface="Arial"/>
                <a:cs typeface="Arial"/>
              </a:rPr>
              <a:t>di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60" dirty="0">
                <a:latin typeface="Arial"/>
                <a:cs typeface="Arial"/>
              </a:rPr>
              <a:t>esecuzione</a:t>
            </a:r>
            <a:endParaRPr sz="1800">
              <a:latin typeface="Arial"/>
              <a:cs typeface="Arial"/>
            </a:endParaRPr>
          </a:p>
          <a:p>
            <a:pPr marL="355600" marR="5080" indent="-26034">
              <a:lnSpc>
                <a:spcPct val="105700"/>
              </a:lnSpc>
              <a:spcBef>
                <a:spcPts val="305"/>
              </a:spcBef>
            </a:pPr>
            <a:r>
              <a:rPr sz="1400" spc="-5" dirty="0">
                <a:latin typeface="Arial"/>
                <a:cs typeface="Arial"/>
              </a:rPr>
              <a:t>ha uno </a:t>
            </a:r>
            <a:r>
              <a:rPr sz="1400" dirty="0">
                <a:latin typeface="Arial"/>
                <a:cs typeface="Arial"/>
              </a:rPr>
              <a:t>stato (ready, running, </a:t>
            </a:r>
            <a:r>
              <a:rPr sz="1400" spc="-5" dirty="0">
                <a:latin typeface="Arial"/>
                <a:cs typeface="Arial"/>
              </a:rPr>
              <a:t>blocked, swapped,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….)  </a:t>
            </a:r>
            <a:r>
              <a:rPr sz="1400" spc="-5" dirty="0">
                <a:latin typeface="Arial"/>
                <a:cs typeface="Arial"/>
              </a:rPr>
              <a:t>ha una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priorità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deve essere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schedulato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42" y="5012816"/>
            <a:ext cx="55365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009999"/>
                </a:solidFill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  <a:p>
            <a:pPr marL="355600" marR="15621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2489200" algn="l"/>
              </a:tabLst>
            </a:pPr>
            <a:r>
              <a:rPr sz="1800" spc="-10" dirty="0">
                <a:solidFill>
                  <a:srgbClr val="009999"/>
                </a:solidFill>
                <a:latin typeface="Arial"/>
                <a:cs typeface="Arial"/>
              </a:rPr>
              <a:t>light</a:t>
            </a:r>
            <a:r>
              <a:rPr sz="1800" spc="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9999"/>
                </a:solidFill>
                <a:latin typeface="Arial"/>
                <a:cs typeface="Arial"/>
              </a:rPr>
              <a:t>weight</a:t>
            </a:r>
            <a:r>
              <a:rPr sz="1800" spc="2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9999"/>
                </a:solidFill>
                <a:latin typeface="Arial"/>
                <a:cs typeface="Arial"/>
              </a:rPr>
              <a:t>process	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009999"/>
                </a:solidFill>
                <a:latin typeface="Arial"/>
                <a:cs typeface="Arial"/>
              </a:rPr>
              <a:t>LWP</a:t>
            </a:r>
            <a:r>
              <a:rPr sz="1800" spc="-5" dirty="0">
                <a:latin typeface="Arial"/>
                <a:cs typeface="Arial"/>
              </a:rPr>
              <a:t>): non possiede risorse  </a:t>
            </a:r>
            <a:r>
              <a:rPr sz="1800" b="1" spc="-65" dirty="0">
                <a:latin typeface="Arial"/>
                <a:cs typeface="Arial"/>
              </a:rPr>
              <a:t>elemento che </a:t>
            </a:r>
            <a:r>
              <a:rPr sz="1800" b="1" spc="-55" dirty="0">
                <a:latin typeface="Arial"/>
                <a:cs typeface="Arial"/>
              </a:rPr>
              <a:t>viene </a:t>
            </a:r>
            <a:r>
              <a:rPr sz="1800" b="1" spc="-75" dirty="0">
                <a:latin typeface="Arial"/>
                <a:cs typeface="Arial"/>
              </a:rPr>
              <a:t>allocato </a:t>
            </a:r>
            <a:r>
              <a:rPr sz="1800" b="1" spc="-55" dirty="0">
                <a:latin typeface="Arial"/>
                <a:cs typeface="Arial"/>
              </a:rPr>
              <a:t>(main</a:t>
            </a:r>
            <a:r>
              <a:rPr sz="1800" b="1" spc="80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memory)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è </a:t>
            </a:r>
            <a:r>
              <a:rPr sz="1800" spc="-10" dirty="0">
                <a:latin typeface="Arial"/>
                <a:cs typeface="Arial"/>
              </a:rPr>
              <a:t>una </a:t>
            </a:r>
            <a:r>
              <a:rPr sz="1800" spc="-5" dirty="0">
                <a:latin typeface="Arial"/>
                <a:cs typeface="Arial"/>
              </a:rPr>
              <a:t>traccia in esecuzione in </a:t>
            </a:r>
            <a:r>
              <a:rPr sz="1800" spc="-10" dirty="0">
                <a:latin typeface="Arial"/>
                <a:cs typeface="Arial"/>
              </a:rPr>
              <a:t>uno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più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programmi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4451" y="1844675"/>
            <a:ext cx="0" cy="3097530"/>
          </a:xfrm>
          <a:custGeom>
            <a:avLst/>
            <a:gdLst/>
            <a:ahLst/>
            <a:cxnLst/>
            <a:rect l="l" t="t" r="r" b="b"/>
            <a:pathLst>
              <a:path h="3097529">
                <a:moveTo>
                  <a:pt x="0" y="0"/>
                </a:moveTo>
                <a:lnTo>
                  <a:pt x="0" y="30971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33233" y="2728047"/>
            <a:ext cx="1744980" cy="101346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245"/>
              </a:spcBef>
            </a:pPr>
            <a:r>
              <a:rPr sz="1650" i="1" u="sng" spc="-3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Caratteristiche </a:t>
            </a:r>
            <a:r>
              <a:rPr sz="1650" i="1" spc="-30" dirty="0">
                <a:latin typeface="Malgun Gothic"/>
                <a:cs typeface="Malgun Gothic"/>
              </a:rPr>
              <a:t> </a:t>
            </a:r>
            <a:r>
              <a:rPr sz="1650" i="1" u="sng" spc="-2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trattate in</a:t>
            </a:r>
            <a:r>
              <a:rPr sz="1650" i="1" u="sng" spc="-7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650" i="1" u="sng" spc="-3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maniera </a:t>
            </a:r>
            <a:r>
              <a:rPr sz="1650" i="1" spc="-30" dirty="0">
                <a:latin typeface="Malgun Gothic"/>
                <a:cs typeface="Malgun Gothic"/>
              </a:rPr>
              <a:t> </a:t>
            </a:r>
            <a:r>
              <a:rPr sz="1650" i="1" u="sng" spc="-3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indipendente </a:t>
            </a:r>
            <a:r>
              <a:rPr sz="1650" i="1" u="sng" spc="-3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dal </a:t>
            </a:r>
            <a:r>
              <a:rPr sz="1650" i="1" spc="-30" dirty="0">
                <a:latin typeface="Malgun Gothic"/>
                <a:cs typeface="Malgun Gothic"/>
              </a:rPr>
              <a:t> </a:t>
            </a:r>
            <a:r>
              <a:rPr sz="1650" i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SO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70900" y="629069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283845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MicroKernel </a:t>
            </a:r>
            <a:r>
              <a:rPr dirty="0"/>
              <a:t>Design:  </a:t>
            </a:r>
            <a:r>
              <a:rPr spc="-5" dirty="0"/>
              <a:t>What’s </a:t>
            </a:r>
            <a:r>
              <a:rPr dirty="0"/>
              <a:t>in, </a:t>
            </a:r>
            <a:r>
              <a:rPr spc="-5" dirty="0"/>
              <a:t>What’s</a:t>
            </a:r>
            <a:r>
              <a:rPr spc="-75" dirty="0"/>
              <a:t> </a:t>
            </a:r>
            <a:r>
              <a:rPr dirty="0"/>
              <a:t>out?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3501" y="4292600"/>
            <a:ext cx="0" cy="1513205"/>
          </a:xfrm>
          <a:custGeom>
            <a:avLst/>
            <a:gdLst/>
            <a:ahLst/>
            <a:cxnLst/>
            <a:rect l="l" t="t" r="r" b="b"/>
            <a:pathLst>
              <a:path h="1513204">
                <a:moveTo>
                  <a:pt x="0" y="0"/>
                </a:moveTo>
                <a:lnTo>
                  <a:pt x="0" y="15128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79143"/>
            <a:ext cx="8225790" cy="22866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Arial"/>
                <a:cs typeface="Arial"/>
              </a:rPr>
              <a:t>Il microkernel deve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contenere: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Le funzioni che </a:t>
            </a:r>
            <a:r>
              <a:rPr sz="1600" spc="-10" dirty="0">
                <a:latin typeface="Arial"/>
                <a:cs typeface="Arial"/>
              </a:rPr>
              <a:t>dipendono </a:t>
            </a:r>
            <a:r>
              <a:rPr sz="1600" spc="-5" dirty="0">
                <a:latin typeface="Arial"/>
                <a:cs typeface="Arial"/>
              </a:rPr>
              <a:t>direttamente </a:t>
            </a:r>
            <a:r>
              <a:rPr sz="1600" spc="-10" dirty="0">
                <a:latin typeface="Arial"/>
                <a:cs typeface="Arial"/>
              </a:rPr>
              <a:t>dall’hardware </a:t>
            </a:r>
            <a:r>
              <a:rPr sz="1600" spc="-5" dirty="0">
                <a:latin typeface="Arial"/>
                <a:cs typeface="Arial"/>
              </a:rPr>
              <a:t>(gestione degli </a:t>
            </a:r>
            <a:r>
              <a:rPr sz="1600" spc="-10" dirty="0">
                <a:latin typeface="Arial"/>
                <a:cs typeface="Arial"/>
              </a:rPr>
              <a:t>interrupt 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I/O)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Le funzioni per la comunicazione tra processi (IPC)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Gestione primitiva della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memoria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95250">
              <a:lnSpc>
                <a:spcPts val="1950"/>
              </a:lnSpc>
            </a:pPr>
            <a:r>
              <a:rPr sz="1650" i="1" spc="-35" dirty="0">
                <a:latin typeface="Arial"/>
                <a:cs typeface="Arial"/>
              </a:rPr>
              <a:t>Problema </a:t>
            </a:r>
            <a:r>
              <a:rPr sz="1650" i="1" spc="-25" dirty="0">
                <a:latin typeface="Arial"/>
                <a:cs typeface="Arial"/>
              </a:rPr>
              <a:t>delle </a:t>
            </a:r>
            <a:r>
              <a:rPr sz="1650" i="1" spc="-30" dirty="0">
                <a:latin typeface="Arial"/>
                <a:cs typeface="Arial"/>
              </a:rPr>
              <a:t>prestazioni per </a:t>
            </a:r>
            <a:r>
              <a:rPr sz="1650" i="1" spc="-25" dirty="0">
                <a:latin typeface="Arial"/>
                <a:cs typeface="Arial"/>
              </a:rPr>
              <a:t>sistemi</a:t>
            </a:r>
            <a:r>
              <a:rPr sz="1650" i="1" spc="45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microkernel:</a:t>
            </a:r>
            <a:endParaRPr sz="1650">
              <a:latin typeface="Arial"/>
              <a:cs typeface="Arial"/>
            </a:endParaRPr>
          </a:p>
          <a:p>
            <a:pPr marL="95250">
              <a:lnSpc>
                <a:spcPts val="1950"/>
              </a:lnSpc>
            </a:pPr>
            <a:r>
              <a:rPr sz="1650" i="1" spc="-25" dirty="0">
                <a:latin typeface="Arial"/>
                <a:cs typeface="Arial"/>
              </a:rPr>
              <a:t>Costruire, inviare, </a:t>
            </a:r>
            <a:r>
              <a:rPr sz="1650" i="1" spc="-30" dirty="0">
                <a:latin typeface="Arial"/>
                <a:cs typeface="Arial"/>
              </a:rPr>
              <a:t>accettare, decodificare </a:t>
            </a:r>
            <a:r>
              <a:rPr sz="1650" i="1" spc="-35" dirty="0">
                <a:latin typeface="Arial"/>
                <a:cs typeface="Arial"/>
              </a:rPr>
              <a:t>un </a:t>
            </a:r>
            <a:r>
              <a:rPr sz="1650" i="1" spc="-30" dirty="0">
                <a:latin typeface="Arial"/>
                <a:cs typeface="Arial"/>
              </a:rPr>
              <a:t>messaggio costa </a:t>
            </a:r>
            <a:r>
              <a:rPr sz="1650" i="1" spc="-25" dirty="0">
                <a:latin typeface="Arial"/>
                <a:cs typeface="Arial"/>
              </a:rPr>
              <a:t>più </a:t>
            </a:r>
            <a:r>
              <a:rPr sz="1650" i="1" spc="-35" dirty="0">
                <a:latin typeface="Arial"/>
                <a:cs typeface="Arial"/>
              </a:rPr>
              <a:t>che una </a:t>
            </a:r>
            <a:r>
              <a:rPr sz="1650" i="1" spc="-30" dirty="0">
                <a:latin typeface="Arial"/>
                <a:cs typeface="Arial"/>
              </a:rPr>
              <a:t>chiamata a</a:t>
            </a:r>
            <a:r>
              <a:rPr sz="1650" i="1" spc="204" dirty="0">
                <a:latin typeface="Arial"/>
                <a:cs typeface="Arial"/>
              </a:rPr>
              <a:t> </a:t>
            </a:r>
            <a:r>
              <a:rPr sz="1650" i="1" spc="-40" dirty="0">
                <a:latin typeface="Arial"/>
                <a:cs typeface="Arial"/>
              </a:rPr>
              <a:t>SO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18540" y="4071325"/>
            <a:ext cx="3817620" cy="1526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25" dirty="0">
                <a:latin typeface="Arial"/>
                <a:cs typeface="Arial"/>
              </a:rPr>
              <a:t>Possibili</a:t>
            </a:r>
            <a:r>
              <a:rPr sz="1650" i="1" spc="-30" dirty="0">
                <a:latin typeface="Arial"/>
                <a:cs typeface="Arial"/>
              </a:rPr>
              <a:t> soluzioni:</a:t>
            </a:r>
            <a:endParaRPr sz="1650">
              <a:latin typeface="Arial"/>
              <a:cs typeface="Arial"/>
            </a:endParaRPr>
          </a:p>
          <a:p>
            <a:pPr marL="207645" marR="5080">
              <a:lnSpc>
                <a:spcPct val="97000"/>
              </a:lnSpc>
              <a:spcBef>
                <a:spcPts val="195"/>
              </a:spcBef>
            </a:pPr>
            <a:r>
              <a:rPr sz="1650" i="1" spc="-35" dirty="0">
                <a:latin typeface="Arial"/>
                <a:cs typeface="Arial"/>
              </a:rPr>
              <a:t>Aggiungendo </a:t>
            </a:r>
            <a:r>
              <a:rPr sz="1650" i="1" spc="-25" dirty="0">
                <a:latin typeface="Arial"/>
                <a:cs typeface="Arial"/>
              </a:rPr>
              <a:t>funzionalità al microkernel  </a:t>
            </a:r>
            <a:r>
              <a:rPr sz="1650" i="1" spc="-40" dirty="0">
                <a:latin typeface="Arial"/>
                <a:cs typeface="Arial"/>
              </a:rPr>
              <a:t>(MACH OS) </a:t>
            </a:r>
            <a:r>
              <a:rPr sz="1650" i="1" spc="-20" dirty="0">
                <a:latin typeface="Arial"/>
                <a:cs typeface="Arial"/>
              </a:rPr>
              <a:t>si </a:t>
            </a:r>
            <a:r>
              <a:rPr sz="1650" i="1" spc="-25" dirty="0">
                <a:latin typeface="Arial"/>
                <a:cs typeface="Arial"/>
              </a:rPr>
              <a:t>riduce </a:t>
            </a:r>
            <a:r>
              <a:rPr sz="1650" i="1" spc="-15" dirty="0">
                <a:latin typeface="Arial"/>
                <a:cs typeface="Arial"/>
              </a:rPr>
              <a:t>il </a:t>
            </a:r>
            <a:r>
              <a:rPr sz="1650" i="1" spc="-35" dirty="0">
                <a:latin typeface="Arial"/>
                <a:cs typeface="Arial"/>
              </a:rPr>
              <a:t>numero </a:t>
            </a:r>
            <a:r>
              <a:rPr sz="1650" i="1" spc="-30" dirty="0">
                <a:latin typeface="Arial"/>
                <a:cs typeface="Arial"/>
              </a:rPr>
              <a:t>di  </a:t>
            </a:r>
            <a:r>
              <a:rPr sz="1650" i="1" spc="-35" dirty="0">
                <a:latin typeface="Arial"/>
                <a:cs typeface="Arial"/>
              </a:rPr>
              <a:t>cambiamenti </a:t>
            </a:r>
            <a:r>
              <a:rPr sz="1650" i="1" spc="-25" dirty="0">
                <a:latin typeface="Arial"/>
                <a:cs typeface="Arial"/>
              </a:rPr>
              <a:t>di stato (utente/kernel)  </a:t>
            </a:r>
            <a:r>
              <a:rPr sz="1650" i="1" spc="-30" dirty="0">
                <a:latin typeface="Arial"/>
                <a:cs typeface="Arial"/>
              </a:rPr>
              <a:t>Riduzione </a:t>
            </a:r>
            <a:r>
              <a:rPr sz="1650" i="1" spc="-25" dirty="0">
                <a:latin typeface="Arial"/>
                <a:cs typeface="Arial"/>
              </a:rPr>
              <a:t>di flessibilità, </a:t>
            </a:r>
            <a:r>
              <a:rPr sz="1650" i="1" spc="-30" dirty="0">
                <a:latin typeface="Arial"/>
                <a:cs typeface="Arial"/>
              </a:rPr>
              <a:t>interfacce  minime..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5453" y="4362156"/>
            <a:ext cx="31038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25" dirty="0">
                <a:latin typeface="Arial"/>
                <a:cs typeface="Arial"/>
              </a:rPr>
              <a:t>Ulteriore riduzione </a:t>
            </a:r>
            <a:r>
              <a:rPr sz="1650" i="1" spc="-30" dirty="0">
                <a:latin typeface="Arial"/>
                <a:cs typeface="Arial"/>
              </a:rPr>
              <a:t>del</a:t>
            </a:r>
            <a:r>
              <a:rPr sz="1650" i="1" spc="-75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microkernel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9365" y="1463700"/>
            <a:ext cx="805624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45260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Un modulo esterno al microkernel mappa pagine virtuali in pagine fisiche.  Il mapping è conservato in memoria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principale.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sz="1400" dirty="0">
                <a:latin typeface="Arial"/>
                <a:cs typeface="Arial"/>
              </a:rPr>
              <a:t>Una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applicazione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accede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pagina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trova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memoria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genera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page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fault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sz="1400" spc="-5" dirty="0">
                <a:latin typeface="Arial"/>
                <a:cs typeface="Arial"/>
              </a:rPr>
              <a:t>l’esecuzione </a:t>
            </a:r>
            <a:r>
              <a:rPr sz="1400" dirty="0">
                <a:latin typeface="Arial"/>
                <a:cs typeface="Arial"/>
              </a:rPr>
              <a:t>passa </a:t>
            </a:r>
            <a:r>
              <a:rPr sz="1400" spc="-5" dirty="0">
                <a:latin typeface="Arial"/>
                <a:cs typeface="Arial"/>
              </a:rPr>
              <a:t>al microkernel </a:t>
            </a:r>
            <a:r>
              <a:rPr sz="1400" dirty="0">
                <a:latin typeface="Arial"/>
                <a:cs typeface="Arial"/>
              </a:rPr>
              <a:t>che </a:t>
            </a:r>
            <a:r>
              <a:rPr sz="1400" spc="-10" dirty="0">
                <a:latin typeface="Arial"/>
                <a:cs typeface="Arial"/>
              </a:rPr>
              <a:t>invia </a:t>
            </a:r>
            <a:r>
              <a:rPr sz="1400" spc="-5" dirty="0">
                <a:latin typeface="Arial"/>
                <a:cs typeface="Arial"/>
              </a:rPr>
              <a:t>un </a:t>
            </a:r>
            <a:r>
              <a:rPr sz="1400" dirty="0">
                <a:latin typeface="Arial"/>
                <a:cs typeface="Arial"/>
              </a:rPr>
              <a:t>msg </a:t>
            </a:r>
            <a:r>
              <a:rPr sz="1400" spc="-5" dirty="0">
                <a:latin typeface="Arial"/>
                <a:cs typeface="Arial"/>
              </a:rPr>
              <a:t>al paginatore comunicando la pagina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richiesta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sz="1400" dirty="0">
                <a:latin typeface="Arial"/>
                <a:cs typeface="Arial"/>
              </a:rPr>
              <a:t>La pagina </a:t>
            </a:r>
            <a:r>
              <a:rPr sz="1400" spc="-5" dirty="0">
                <a:latin typeface="Arial"/>
                <a:cs typeface="Arial"/>
              </a:rPr>
              <a:t>viene </a:t>
            </a:r>
            <a:r>
              <a:rPr sz="1400" dirty="0">
                <a:latin typeface="Arial"/>
                <a:cs typeface="Arial"/>
              </a:rPr>
              <a:t>caricata (paginatore e kernel collaborano per il mapping memoria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reale-virtuale)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sz="1400" dirty="0">
                <a:latin typeface="Arial"/>
                <a:cs typeface="Arial"/>
              </a:rPr>
              <a:t>Quando </a:t>
            </a:r>
            <a:r>
              <a:rPr sz="1400" spc="-10" dirty="0">
                <a:latin typeface="Arial"/>
                <a:cs typeface="Arial"/>
              </a:rPr>
              <a:t>viene </a:t>
            </a:r>
            <a:r>
              <a:rPr sz="1400" spc="-5" dirty="0">
                <a:latin typeface="Arial"/>
                <a:cs typeface="Arial"/>
              </a:rPr>
              <a:t>caricata la pagina il pager </a:t>
            </a:r>
            <a:r>
              <a:rPr sz="1400" spc="-10" dirty="0">
                <a:latin typeface="Arial"/>
                <a:cs typeface="Arial"/>
              </a:rPr>
              <a:t>invia </a:t>
            </a:r>
            <a:r>
              <a:rPr sz="1400" spc="-5" dirty="0">
                <a:latin typeface="Arial"/>
                <a:cs typeface="Arial"/>
              </a:rPr>
              <a:t>un </a:t>
            </a:r>
            <a:r>
              <a:rPr sz="1400" dirty="0">
                <a:latin typeface="Arial"/>
                <a:cs typeface="Arial"/>
              </a:rPr>
              <a:t>msg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all’applicazione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3327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Funzioni </a:t>
            </a:r>
            <a:r>
              <a:rPr dirty="0"/>
              <a:t>minime </a:t>
            </a:r>
            <a:r>
              <a:rPr spc="-5" dirty="0"/>
              <a:t>del </a:t>
            </a:r>
            <a:r>
              <a:rPr dirty="0"/>
              <a:t>microkernel:  Gestione </a:t>
            </a:r>
            <a:r>
              <a:rPr spc="-10" dirty="0"/>
              <a:t>Primitiva </a:t>
            </a:r>
            <a:r>
              <a:rPr spc="-5" dirty="0"/>
              <a:t>della </a:t>
            </a:r>
            <a:r>
              <a:rPr dirty="0"/>
              <a:t>memoria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27376" y="3840226"/>
            <a:ext cx="3852799" cy="182079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016" y="1272057"/>
            <a:ext cx="6139180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Arial"/>
                <a:cs typeface="Arial"/>
              </a:rPr>
              <a:t>Messaggio = (intestazione) + (corpo) + (puntatore+inform. di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contr.)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"/>
                <a:cs typeface="Arial"/>
              </a:rPr>
              <a:t>- Intestazione </a:t>
            </a:r>
            <a:r>
              <a:rPr sz="1600" i="1" spc="-5" dirty="0">
                <a:solidFill>
                  <a:srgbClr val="009999"/>
                </a:solidFill>
                <a:latin typeface="Arial"/>
                <a:cs typeface="Arial"/>
              </a:rPr>
              <a:t>(Mittente,</a:t>
            </a:r>
            <a:r>
              <a:rPr sz="1600" i="1" spc="6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009999"/>
                </a:solidFill>
                <a:latin typeface="Arial"/>
                <a:cs typeface="Arial"/>
              </a:rPr>
              <a:t>Ricevente)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016" y="2004186"/>
            <a:ext cx="102996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124460">
              <a:lnSpc>
                <a:spcPct val="100000"/>
              </a:lnSpc>
              <a:spcBef>
                <a:spcPts val="95"/>
              </a:spcBef>
              <a:buChar char="-"/>
              <a:tabLst>
                <a:tab pos="137795" algn="l"/>
              </a:tabLst>
            </a:pPr>
            <a:r>
              <a:rPr sz="1600" spc="-5" dirty="0">
                <a:latin typeface="Arial"/>
                <a:cs typeface="Arial"/>
              </a:rPr>
              <a:t>Corpo</a:t>
            </a:r>
            <a:endParaRPr sz="1600">
              <a:latin typeface="Arial"/>
              <a:cs typeface="Arial"/>
            </a:endParaRPr>
          </a:p>
          <a:p>
            <a:pPr marL="137160" indent="-124460">
              <a:lnSpc>
                <a:spcPct val="100000"/>
              </a:lnSpc>
              <a:buChar char="-"/>
              <a:tabLst>
                <a:tab pos="137795" algn="l"/>
              </a:tabLst>
            </a:pPr>
            <a:r>
              <a:rPr sz="1600" spc="-5" dirty="0">
                <a:latin typeface="Arial"/>
                <a:cs typeface="Arial"/>
              </a:rPr>
              <a:t>Puntatore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9338" y="2004186"/>
            <a:ext cx="4627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009999"/>
                </a:solidFill>
                <a:latin typeface="Arial"/>
                <a:cs typeface="Arial"/>
              </a:rPr>
              <a:t>(dati del</a:t>
            </a:r>
            <a:r>
              <a:rPr sz="1600" i="1" spc="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009999"/>
                </a:solidFill>
                <a:latin typeface="Arial"/>
                <a:cs typeface="Arial"/>
              </a:rPr>
              <a:t>messaggio)</a:t>
            </a:r>
            <a:endParaRPr sz="16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</a:pPr>
            <a:r>
              <a:rPr sz="1600" i="1" spc="-5" dirty="0">
                <a:solidFill>
                  <a:srgbClr val="009999"/>
                </a:solidFill>
                <a:latin typeface="Arial"/>
                <a:cs typeface="Arial"/>
              </a:rPr>
              <a:t>(informazioni di controllo del processo, blocco</a:t>
            </a:r>
            <a:r>
              <a:rPr sz="1600" i="1" spc="7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009999"/>
                </a:solidFill>
                <a:latin typeface="Arial"/>
                <a:cs typeface="Arial"/>
              </a:rPr>
              <a:t>dati)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016" y="2614041"/>
            <a:ext cx="7625715" cy="46418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93700" marR="5080" indent="-381000">
              <a:lnSpc>
                <a:spcPct val="80000"/>
              </a:lnSpc>
              <a:spcBef>
                <a:spcPts val="480"/>
              </a:spcBef>
              <a:buChar char="•"/>
              <a:tabLst>
                <a:tab pos="393065" algn="l"/>
                <a:tab pos="393700" algn="l"/>
              </a:tabLst>
            </a:pPr>
            <a:r>
              <a:rPr sz="1600" spc="-5" dirty="0">
                <a:latin typeface="Arial"/>
                <a:cs typeface="Arial"/>
              </a:rPr>
              <a:t>Associata ad </a:t>
            </a:r>
            <a:r>
              <a:rPr sz="1600" spc="-10" dirty="0">
                <a:latin typeface="Arial"/>
                <a:cs typeface="Arial"/>
              </a:rPr>
              <a:t>ogni </a:t>
            </a:r>
            <a:r>
              <a:rPr sz="1600" spc="-5" dirty="0">
                <a:latin typeface="Arial"/>
                <a:cs typeface="Arial"/>
              </a:rPr>
              <a:t>processo c’è </a:t>
            </a: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PORTA: capability list indica chi </a:t>
            </a:r>
            <a:r>
              <a:rPr sz="1600" spc="-10" dirty="0">
                <a:latin typeface="Arial"/>
                <a:cs typeface="Arial"/>
              </a:rPr>
              <a:t>può </a:t>
            </a:r>
            <a:r>
              <a:rPr sz="1600" spc="-5" dirty="0">
                <a:latin typeface="Arial"/>
                <a:cs typeface="Arial"/>
              </a:rPr>
              <a:t>inviare  messaggi. Porta amministrata dal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Kernel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Comunicazione tra </a:t>
            </a:r>
            <a:r>
              <a:rPr dirty="0"/>
              <a:t>processi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0112" y="3213036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79119" y="3447669"/>
            <a:ext cx="51034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Georgia"/>
                <a:cs typeface="Georgia"/>
              </a:rPr>
              <a:t>Gestione Interrupt e</a:t>
            </a:r>
            <a:r>
              <a:rPr sz="3200" b="1" spc="-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Georgia"/>
                <a:cs typeface="Georgia"/>
              </a:rPr>
              <a:t>I/O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214687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79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8267" y="4395038"/>
            <a:ext cx="39008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Il microkernel </a:t>
            </a:r>
            <a:r>
              <a:rPr sz="1600" dirty="0">
                <a:latin typeface="Arial"/>
                <a:cs typeface="Arial"/>
              </a:rPr>
              <a:t>riconosce </a:t>
            </a:r>
            <a:r>
              <a:rPr sz="1600" spc="-5" dirty="0">
                <a:latin typeface="Arial"/>
                <a:cs typeface="Arial"/>
              </a:rPr>
              <a:t>gli interrupt ma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non </a:t>
            </a:r>
            <a:r>
              <a:rPr sz="1600" dirty="0">
                <a:latin typeface="Arial"/>
                <a:cs typeface="Arial"/>
              </a:rPr>
              <a:t>li </a:t>
            </a:r>
            <a:r>
              <a:rPr sz="1600" spc="-5" dirty="0">
                <a:latin typeface="Arial"/>
                <a:cs typeface="Arial"/>
              </a:rPr>
              <a:t>gestisce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direttamente.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58267" y="5224398"/>
            <a:ext cx="38328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Il microkernel </a:t>
            </a:r>
            <a:r>
              <a:rPr sz="1600" spc="-5" dirty="0">
                <a:solidFill>
                  <a:srgbClr val="FC5854"/>
                </a:solidFill>
                <a:latin typeface="Arial"/>
                <a:cs typeface="Arial"/>
              </a:rPr>
              <a:t>trasforma l’interrupt in  messaggio a livello </a:t>
            </a:r>
            <a:r>
              <a:rPr sz="1600" dirty="0">
                <a:solidFill>
                  <a:srgbClr val="FC5854"/>
                </a:solidFill>
                <a:latin typeface="Arial"/>
                <a:cs typeface="Arial"/>
              </a:rPr>
              <a:t>utente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spc="-5" dirty="0">
                <a:latin typeface="Arial"/>
                <a:cs typeface="Arial"/>
              </a:rPr>
              <a:t>che invia al  processo che gestisce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l’interrupt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80001" y="4305427"/>
            <a:ext cx="407035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driver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thread: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do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wait(msg,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mittente);</a:t>
            </a:r>
            <a:endParaRPr sz="1400">
              <a:latin typeface="Courier New"/>
              <a:cs typeface="Courier New"/>
            </a:endParaRPr>
          </a:p>
          <a:p>
            <a:pPr marL="33210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if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mittente=mio_interrupt_hardware</a:t>
            </a:r>
            <a:endParaRPr sz="1400">
              <a:latin typeface="Courier New"/>
              <a:cs typeface="Courier New"/>
            </a:endParaRPr>
          </a:p>
          <a:p>
            <a:pPr marL="1033780" marR="5080" indent="-59499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then </a:t>
            </a:r>
            <a:r>
              <a:rPr sz="1400" spc="-5" dirty="0">
                <a:latin typeface="Courier New"/>
                <a:cs typeface="Courier New"/>
              </a:rPr>
              <a:t>leggi/scrivi le porte di I/O;  azzera l’interrupt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hardware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else….</a:t>
            </a:r>
            <a:endParaRPr sz="1400">
              <a:latin typeface="Courier New"/>
              <a:cs typeface="Courier New"/>
            </a:endParaRPr>
          </a:p>
          <a:p>
            <a:pPr marL="12700" marR="3197225" indent="32004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End</a:t>
            </a:r>
            <a:r>
              <a:rPr sz="1400" b="1" spc="-20" dirty="0">
                <a:latin typeface="Courier New"/>
                <a:cs typeface="Courier New"/>
              </a:rPr>
              <a:t>i</a:t>
            </a:r>
            <a:r>
              <a:rPr sz="1400" b="1" dirty="0">
                <a:latin typeface="Courier New"/>
                <a:cs typeface="Courier New"/>
              </a:rPr>
              <a:t>f  </a:t>
            </a:r>
            <a:r>
              <a:rPr sz="1400" b="1" spc="-5" dirty="0">
                <a:latin typeface="Courier New"/>
                <a:cs typeface="Courier New"/>
              </a:rPr>
              <a:t>enddo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87900" y="1628775"/>
            <a:ext cx="3744976" cy="3489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Stati dei </a:t>
            </a:r>
            <a:r>
              <a:rPr spc="-5" dirty="0"/>
              <a:t>Thread </a:t>
            </a:r>
            <a:r>
              <a:rPr dirty="0"/>
              <a:t>in</a:t>
            </a:r>
            <a:r>
              <a:rPr spc="-30" dirty="0"/>
              <a:t> </a:t>
            </a:r>
            <a:r>
              <a:rPr spc="-5" dirty="0"/>
              <a:t>Windows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91795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91795" algn="l"/>
                <a:tab pos="392430" algn="l"/>
              </a:tabLst>
            </a:pPr>
            <a:r>
              <a:rPr spc="-5" dirty="0"/>
              <a:t>Ready</a:t>
            </a:r>
          </a:p>
          <a:p>
            <a:pPr marL="391795" marR="20193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91795" algn="l"/>
                <a:tab pos="392430" algn="l"/>
              </a:tabLst>
            </a:pPr>
            <a:r>
              <a:rPr spc="-10" dirty="0"/>
              <a:t>Standby</a:t>
            </a:r>
            <a:r>
              <a:rPr b="0" spc="-10" dirty="0">
                <a:latin typeface="Arial"/>
                <a:cs typeface="Arial"/>
              </a:rPr>
              <a:t>: </a:t>
            </a:r>
            <a:r>
              <a:rPr b="0" spc="-5" dirty="0">
                <a:latin typeface="Arial"/>
                <a:cs typeface="Arial"/>
              </a:rPr>
              <a:t>legato alla disponibilità del </a:t>
            </a:r>
            <a:r>
              <a:rPr b="0" spc="-5" dirty="0">
                <a:solidFill>
                  <a:srgbClr val="009999"/>
                </a:solidFill>
                <a:latin typeface="Arial"/>
                <a:cs typeface="Arial"/>
              </a:rPr>
              <a:t> processore </a:t>
            </a:r>
            <a:r>
              <a:rPr b="0" spc="-5" dirty="0">
                <a:latin typeface="Arial"/>
                <a:cs typeface="Arial"/>
              </a:rPr>
              <a:t>(SMP) richiesto per il</a:t>
            </a:r>
            <a:r>
              <a:rPr b="0" spc="4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thread.</a:t>
            </a:r>
          </a:p>
          <a:p>
            <a:pPr marL="391795" marR="92075">
              <a:lnSpc>
                <a:spcPct val="100000"/>
              </a:lnSpc>
              <a:spcBef>
                <a:spcPts val="390"/>
              </a:spcBef>
            </a:pPr>
            <a:r>
              <a:rPr b="0" spc="-5" dirty="0">
                <a:latin typeface="Arial"/>
                <a:cs typeface="Arial"/>
              </a:rPr>
              <a:t>Se </a:t>
            </a:r>
            <a:r>
              <a:rPr b="0" dirty="0">
                <a:latin typeface="Arial"/>
                <a:cs typeface="Arial"/>
              </a:rPr>
              <a:t>la </a:t>
            </a:r>
            <a:r>
              <a:rPr b="0" spc="-5" dirty="0">
                <a:latin typeface="Arial"/>
                <a:cs typeface="Arial"/>
              </a:rPr>
              <a:t>priorità è sufficientemente alta il  processo in running può essere</a:t>
            </a:r>
            <a:r>
              <a:rPr b="0" spc="2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interrotto.</a:t>
            </a:r>
          </a:p>
          <a:p>
            <a:pPr marL="391795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91795" algn="l"/>
                <a:tab pos="392430" algn="l"/>
              </a:tabLst>
            </a:pPr>
            <a:r>
              <a:rPr spc="-10" dirty="0"/>
              <a:t>Running</a:t>
            </a:r>
          </a:p>
          <a:p>
            <a:pPr marL="391795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91795" algn="l"/>
                <a:tab pos="392430" algn="l"/>
              </a:tabLst>
            </a:pPr>
            <a:r>
              <a:rPr spc="-5" dirty="0"/>
              <a:t>Waiting</a:t>
            </a:r>
            <a:r>
              <a:rPr b="0" spc="-5" dirty="0">
                <a:latin typeface="Arial"/>
                <a:cs typeface="Arial"/>
              </a:rPr>
              <a:t>: I/O, attesa per</a:t>
            </a:r>
            <a:r>
              <a:rPr b="0" spc="10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sincronizzazione</a:t>
            </a:r>
          </a:p>
          <a:p>
            <a:pPr marL="391795" marR="508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91795" algn="l"/>
                <a:tab pos="392430" algn="l"/>
              </a:tabLst>
            </a:pPr>
            <a:r>
              <a:rPr spc="-5" dirty="0"/>
              <a:t>Transition</a:t>
            </a:r>
            <a:r>
              <a:rPr b="0" spc="-5" dirty="0">
                <a:latin typeface="Arial"/>
                <a:cs typeface="Arial"/>
              </a:rPr>
              <a:t>: thread </a:t>
            </a:r>
            <a:r>
              <a:rPr b="0" spc="-10" dirty="0">
                <a:latin typeface="Arial"/>
                <a:cs typeface="Arial"/>
              </a:rPr>
              <a:t>pronto per </a:t>
            </a:r>
            <a:r>
              <a:rPr b="0" spc="-5" dirty="0">
                <a:latin typeface="Arial"/>
                <a:cs typeface="Arial"/>
              </a:rPr>
              <a:t>l’esecuzione  ma le risorse non sono </a:t>
            </a:r>
            <a:r>
              <a:rPr b="0" dirty="0">
                <a:latin typeface="Arial"/>
                <a:cs typeface="Arial"/>
              </a:rPr>
              <a:t>disponibili </a:t>
            </a:r>
            <a:r>
              <a:rPr b="0" spc="-5" dirty="0">
                <a:latin typeface="Arial"/>
                <a:cs typeface="Arial"/>
              </a:rPr>
              <a:t>(es. lo  stack può essere stato spostato su disco  mentre era in</a:t>
            </a:r>
            <a:r>
              <a:rPr b="0" spc="2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waiting).</a:t>
            </a:r>
          </a:p>
          <a:p>
            <a:pPr marL="391795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91795" algn="l"/>
                <a:tab pos="392430" algn="l"/>
              </a:tabLst>
            </a:pPr>
            <a:r>
              <a:rPr spc="-5" dirty="0"/>
              <a:t>Terminated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i="1" spc="-5" dirty="0">
                <a:latin typeface="Arial"/>
                <a:cs typeface="Arial"/>
              </a:rPr>
              <a:t>Supporto di</a:t>
            </a:r>
            <a:r>
              <a:rPr b="0" i="1" spc="5" dirty="0">
                <a:latin typeface="Arial"/>
                <a:cs typeface="Arial"/>
              </a:rPr>
              <a:t> </a:t>
            </a:r>
            <a:r>
              <a:rPr b="0" i="1" spc="-5" dirty="0">
                <a:latin typeface="Arial"/>
                <a:cs typeface="Arial"/>
              </a:rPr>
              <a:t>SMP: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8267" y="5431332"/>
            <a:ext cx="8385809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" indent="-17335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2570" algn="l"/>
                <a:tab pos="243204" algn="l"/>
              </a:tabLst>
            </a:pPr>
            <a:r>
              <a:rPr dirty="0"/>
              <a:t>	</a:t>
            </a:r>
            <a:r>
              <a:rPr sz="1600" spc="-5" dirty="0">
                <a:latin typeface="Arial"/>
                <a:cs typeface="Arial"/>
              </a:rPr>
              <a:t>I thread (inclusi quelli del kernel) possono essere eseguiti su ogni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processore</a:t>
            </a:r>
            <a:endParaRPr sz="1600">
              <a:latin typeface="Arial"/>
              <a:cs typeface="Arial"/>
            </a:endParaRPr>
          </a:p>
          <a:p>
            <a:pPr marL="186055" indent="-173355">
              <a:lnSpc>
                <a:spcPct val="100000"/>
              </a:lnSpc>
              <a:buFont typeface="Arial"/>
              <a:buChar char="•"/>
              <a:tabLst>
                <a:tab pos="242570" algn="l"/>
                <a:tab pos="243204" algn="l"/>
              </a:tabLst>
            </a:pPr>
            <a:r>
              <a:rPr dirty="0"/>
              <a:t>	</a:t>
            </a:r>
            <a:r>
              <a:rPr sz="1600" spc="-5" dirty="0">
                <a:latin typeface="Arial"/>
                <a:cs typeface="Arial"/>
              </a:rPr>
              <a:t>Il primo thread in ready viene assegnato al primo processore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disponibile</a:t>
            </a:r>
            <a:endParaRPr sz="1600">
              <a:latin typeface="Arial"/>
              <a:cs typeface="Arial"/>
            </a:endParaRPr>
          </a:p>
          <a:p>
            <a:pPr marL="186055" marR="5080" indent="-173355">
              <a:lnSpc>
                <a:spcPct val="100000"/>
              </a:lnSpc>
              <a:buFont typeface="Arial"/>
              <a:buChar char="•"/>
              <a:tabLst>
                <a:tab pos="239395" algn="l"/>
                <a:tab pos="240029" algn="l"/>
              </a:tabLst>
            </a:pPr>
            <a:r>
              <a:rPr dirty="0"/>
              <a:t>	</a:t>
            </a:r>
            <a:r>
              <a:rPr sz="1600" spc="-5" dirty="0">
                <a:latin typeface="Arial"/>
                <a:cs typeface="Arial"/>
              </a:rPr>
              <a:t>Thread appartenenti allo stesso processo possono essere eseguiti (contemporaneamente)  su diversi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processori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267" y="6406997"/>
            <a:ext cx="74523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5"/>
              </a:spcBef>
              <a:buChar char="•"/>
              <a:tabLst>
                <a:tab pos="242570" algn="l"/>
                <a:tab pos="243204" algn="l"/>
              </a:tabLst>
            </a:pPr>
            <a:r>
              <a:rPr sz="1600" spc="-5" dirty="0">
                <a:latin typeface="Arial"/>
                <a:cs typeface="Arial"/>
              </a:rPr>
              <a:t>Esecuzione di un thread sempre sullo stesso </a:t>
            </a:r>
            <a:r>
              <a:rPr sz="1600" dirty="0">
                <a:latin typeface="Arial"/>
                <a:cs typeface="Arial"/>
              </a:rPr>
              <a:t>processore: </a:t>
            </a:r>
            <a:r>
              <a:rPr sz="1600" spc="-5" dirty="0">
                <a:latin typeface="Arial"/>
                <a:cs typeface="Arial"/>
              </a:rPr>
              <a:t>dati ancora in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cache..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2276475"/>
            <a:ext cx="3151251" cy="3600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MULTI-THREADING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1544" y="1581352"/>
            <a:ext cx="7836534" cy="41357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Capacità di un </a:t>
            </a:r>
            <a:r>
              <a:rPr sz="2000" spc="-5" dirty="0">
                <a:latin typeface="Arial"/>
                <a:cs typeface="Arial"/>
              </a:rPr>
              <a:t>SO </a:t>
            </a:r>
            <a:r>
              <a:rPr sz="2000" dirty="0">
                <a:latin typeface="Arial"/>
                <a:cs typeface="Arial"/>
              </a:rPr>
              <a:t>di supportare più thread per ogni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processo</a:t>
            </a: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3688079" indent="-342900">
              <a:lnSpc>
                <a:spcPct val="100000"/>
              </a:lnSpc>
              <a:buFont typeface="Arial"/>
              <a:buChar char="•"/>
              <a:tabLst>
                <a:tab pos="3688079" algn="l"/>
                <a:tab pos="3688715" algn="l"/>
              </a:tabLst>
            </a:pPr>
            <a:r>
              <a:rPr sz="1600" b="1" spc="-5" dirty="0">
                <a:latin typeface="Arial"/>
                <a:cs typeface="Arial"/>
              </a:rPr>
              <a:t>SINGOLO PROCESSO SINGOLO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THREAD</a:t>
            </a:r>
            <a:endParaRPr sz="1600" dirty="0">
              <a:latin typeface="Arial"/>
              <a:cs typeface="Arial"/>
            </a:endParaRPr>
          </a:p>
          <a:p>
            <a:pPr marL="3688079">
              <a:lnSpc>
                <a:spcPct val="100000"/>
              </a:lnSpc>
              <a:spcBef>
                <a:spcPts val="390"/>
              </a:spcBef>
            </a:pPr>
            <a:r>
              <a:rPr sz="1600" i="1" spc="-10" dirty="0">
                <a:latin typeface="Arial"/>
                <a:cs typeface="Arial"/>
              </a:rPr>
              <a:t>MS-DOS </a:t>
            </a:r>
            <a:r>
              <a:rPr sz="1600" i="1" spc="-5" dirty="0">
                <a:latin typeface="Arial"/>
                <a:cs typeface="Arial"/>
              </a:rPr>
              <a:t>(il thread esiste nel</a:t>
            </a:r>
            <a:r>
              <a:rPr sz="1600" i="1" spc="5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processo)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688079" indent="-342900">
              <a:lnSpc>
                <a:spcPct val="100000"/>
              </a:lnSpc>
              <a:buFont typeface="Arial"/>
              <a:buChar char="•"/>
              <a:tabLst>
                <a:tab pos="3688079" algn="l"/>
                <a:tab pos="3688715" algn="l"/>
              </a:tabLst>
            </a:pPr>
            <a:r>
              <a:rPr sz="1600" b="1" spc="-5" dirty="0">
                <a:latin typeface="Arial"/>
                <a:cs typeface="Arial"/>
              </a:rPr>
              <a:t>PROCESSI MULTIPLI A SINGOLO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THREAD</a:t>
            </a:r>
            <a:endParaRPr sz="1600" dirty="0">
              <a:latin typeface="Arial"/>
              <a:cs typeface="Arial"/>
            </a:endParaRPr>
          </a:p>
          <a:p>
            <a:pPr marL="24130" algn="ctr">
              <a:lnSpc>
                <a:spcPct val="100000"/>
              </a:lnSpc>
              <a:spcBef>
                <a:spcPts val="385"/>
              </a:spcBef>
            </a:pPr>
            <a:r>
              <a:rPr sz="1600" i="1" spc="-10" dirty="0">
                <a:latin typeface="Arial"/>
                <a:cs typeface="Arial"/>
              </a:rPr>
              <a:t>UNIX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688079" marR="2682875" indent="-342900">
              <a:lnSpc>
                <a:spcPct val="120000"/>
              </a:lnSpc>
              <a:buFont typeface="Arial"/>
              <a:buChar char="•"/>
              <a:tabLst>
                <a:tab pos="3688079" algn="l"/>
                <a:tab pos="3688715" algn="l"/>
              </a:tabLst>
            </a:pPr>
            <a:r>
              <a:rPr sz="1600" b="1" spc="-5" dirty="0">
                <a:latin typeface="Arial"/>
                <a:cs typeface="Arial"/>
              </a:rPr>
              <a:t>MULTI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HRE</a:t>
            </a:r>
            <a:r>
              <a:rPr sz="1600" b="1" spc="-50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D  </a:t>
            </a:r>
            <a:r>
              <a:rPr sz="1600" i="1" dirty="0">
                <a:latin typeface="Arial"/>
                <a:cs typeface="Arial"/>
              </a:rPr>
              <a:t>WINDOWS  </a:t>
            </a:r>
            <a:r>
              <a:rPr sz="1600" i="1" spc="-5" dirty="0">
                <a:latin typeface="Arial"/>
                <a:cs typeface="Arial"/>
              </a:rPr>
              <a:t>SOLARIS</a:t>
            </a:r>
            <a:endParaRPr sz="1600" dirty="0">
              <a:latin typeface="Arial"/>
              <a:cs typeface="Arial"/>
            </a:endParaRPr>
          </a:p>
          <a:p>
            <a:pPr marR="2540" algn="ctr">
              <a:lnSpc>
                <a:spcPct val="100000"/>
              </a:lnSpc>
              <a:spcBef>
                <a:spcPts val="385"/>
              </a:spcBef>
            </a:pPr>
            <a:r>
              <a:rPr sz="1600" i="1" spc="-10" dirty="0">
                <a:latin typeface="Arial"/>
                <a:cs typeface="Arial"/>
              </a:rPr>
              <a:t>MAC</a:t>
            </a:r>
            <a:endParaRPr sz="1600" dirty="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390"/>
              </a:spcBef>
            </a:pPr>
            <a:r>
              <a:rPr sz="1600" i="1" spc="-5" dirty="0">
                <a:latin typeface="Arial"/>
                <a:cs typeface="Arial"/>
              </a:rPr>
              <a:t>OS/2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0112" y="2347976"/>
            <a:ext cx="1440180" cy="1441450"/>
          </a:xfrm>
          <a:custGeom>
            <a:avLst/>
            <a:gdLst/>
            <a:ahLst/>
            <a:cxnLst/>
            <a:rect l="l" t="t" r="r" b="b"/>
            <a:pathLst>
              <a:path w="1440180" h="1441450">
                <a:moveTo>
                  <a:pt x="0" y="1441450"/>
                </a:moveTo>
                <a:lnTo>
                  <a:pt x="1439799" y="1441450"/>
                </a:lnTo>
                <a:lnTo>
                  <a:pt x="1439799" y="0"/>
                </a:lnTo>
                <a:lnTo>
                  <a:pt x="0" y="0"/>
                </a:lnTo>
                <a:lnTo>
                  <a:pt x="0" y="144145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56100" y="2492375"/>
            <a:ext cx="4537075" cy="647700"/>
          </a:xfrm>
          <a:custGeom>
            <a:avLst/>
            <a:gdLst/>
            <a:ahLst/>
            <a:cxnLst/>
            <a:rect l="l" t="t" r="r" b="b"/>
            <a:pathLst>
              <a:path w="4537075" h="647700">
                <a:moveTo>
                  <a:pt x="0" y="647700"/>
                </a:moveTo>
                <a:lnTo>
                  <a:pt x="4537075" y="647700"/>
                </a:lnTo>
                <a:lnTo>
                  <a:pt x="453707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0112" y="4221226"/>
            <a:ext cx="1440180" cy="1513205"/>
          </a:xfrm>
          <a:custGeom>
            <a:avLst/>
            <a:gdLst/>
            <a:ahLst/>
            <a:cxnLst/>
            <a:rect l="l" t="t" r="r" b="b"/>
            <a:pathLst>
              <a:path w="1440180" h="1513204">
                <a:moveTo>
                  <a:pt x="0" y="1512824"/>
                </a:moveTo>
                <a:lnTo>
                  <a:pt x="1439799" y="1512824"/>
                </a:lnTo>
                <a:lnTo>
                  <a:pt x="1439799" y="0"/>
                </a:lnTo>
                <a:lnTo>
                  <a:pt x="0" y="0"/>
                </a:lnTo>
                <a:lnTo>
                  <a:pt x="0" y="1512824"/>
                </a:lnTo>
                <a:close/>
              </a:path>
            </a:pathLst>
          </a:custGeom>
          <a:ln w="952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100" y="3355975"/>
            <a:ext cx="4537075" cy="647700"/>
          </a:xfrm>
          <a:custGeom>
            <a:avLst/>
            <a:gdLst/>
            <a:ahLst/>
            <a:cxnLst/>
            <a:rect l="l" t="t" r="r" b="b"/>
            <a:pathLst>
              <a:path w="4537075" h="647700">
                <a:moveTo>
                  <a:pt x="0" y="647700"/>
                </a:moveTo>
                <a:lnTo>
                  <a:pt x="4537075" y="647700"/>
                </a:lnTo>
                <a:lnTo>
                  <a:pt x="453707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952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56100" y="4292536"/>
            <a:ext cx="1945005" cy="1440180"/>
          </a:xfrm>
          <a:custGeom>
            <a:avLst/>
            <a:gdLst/>
            <a:ahLst/>
            <a:cxnLst/>
            <a:rect l="l" t="t" r="r" b="b"/>
            <a:pathLst>
              <a:path w="1945004" h="1440179">
                <a:moveTo>
                  <a:pt x="0" y="1439926"/>
                </a:moveTo>
                <a:lnTo>
                  <a:pt x="1944751" y="1439926"/>
                </a:lnTo>
                <a:lnTo>
                  <a:pt x="1944751" y="0"/>
                </a:lnTo>
                <a:lnTo>
                  <a:pt x="0" y="0"/>
                </a:lnTo>
                <a:lnTo>
                  <a:pt x="0" y="1439926"/>
                </a:lnTo>
                <a:close/>
              </a:path>
            </a:pathLst>
          </a:custGeom>
          <a:ln w="9525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55875" y="2349500"/>
            <a:ext cx="1440180" cy="3384550"/>
          </a:xfrm>
          <a:custGeom>
            <a:avLst/>
            <a:gdLst/>
            <a:ahLst/>
            <a:cxnLst/>
            <a:rect l="l" t="t" r="r" b="b"/>
            <a:pathLst>
              <a:path w="1440179" h="3384550">
                <a:moveTo>
                  <a:pt x="0" y="3384550"/>
                </a:moveTo>
                <a:lnTo>
                  <a:pt x="1439926" y="3384550"/>
                </a:lnTo>
                <a:lnTo>
                  <a:pt x="1439926" y="0"/>
                </a:lnTo>
                <a:lnTo>
                  <a:pt x="0" y="0"/>
                </a:lnTo>
                <a:lnTo>
                  <a:pt x="0" y="3384550"/>
                </a:lnTo>
                <a:close/>
              </a:path>
            </a:pathLst>
          </a:custGeom>
          <a:ln w="9525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70900" y="629069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73237"/>
            <a:ext cx="6351651" cy="4600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Processi </a:t>
            </a:r>
            <a:r>
              <a:rPr dirty="0"/>
              <a:t>a singolo e multi</a:t>
            </a:r>
            <a:r>
              <a:rPr spc="-55" dirty="0"/>
              <a:t> </a:t>
            </a:r>
            <a:r>
              <a:rPr spc="-5" dirty="0"/>
              <a:t>thread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84501" y="1557337"/>
            <a:ext cx="6551930" cy="4679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3959225">
              <a:lnSpc>
                <a:spcPct val="100000"/>
              </a:lnSpc>
              <a:spcBef>
                <a:spcPts val="1110"/>
              </a:spcBef>
            </a:pP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thread</a:t>
            </a:r>
            <a:endParaRPr sz="1600">
              <a:latin typeface="Arial"/>
              <a:cs typeface="Arial"/>
            </a:endParaRPr>
          </a:p>
          <a:p>
            <a:pPr marL="4302125" marR="209550" indent="-342900" algn="just">
              <a:lnSpc>
                <a:spcPct val="100000"/>
              </a:lnSpc>
              <a:buChar char="•"/>
              <a:tabLst>
                <a:tab pos="4302760" algn="l"/>
              </a:tabLst>
            </a:pPr>
            <a:r>
              <a:rPr sz="1600" spc="-5" dirty="0">
                <a:latin typeface="Arial"/>
                <a:cs typeface="Arial"/>
              </a:rPr>
              <a:t>Condividono lo stato e  le risorse del processo  a cui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appartengono</a:t>
            </a:r>
            <a:endParaRPr sz="1600">
              <a:latin typeface="Arial"/>
              <a:cs typeface="Arial"/>
            </a:endParaRPr>
          </a:p>
          <a:p>
            <a:pPr marL="4302125" marR="212725" indent="-342900">
              <a:lnSpc>
                <a:spcPct val="100000"/>
              </a:lnSpc>
              <a:buChar char="•"/>
              <a:tabLst>
                <a:tab pos="4302125" algn="l"/>
                <a:tab pos="4302760" algn="l"/>
              </a:tabLst>
            </a:pPr>
            <a:r>
              <a:rPr sz="1600" spc="-5" dirty="0">
                <a:latin typeface="Arial"/>
                <a:cs typeface="Arial"/>
              </a:rPr>
              <a:t>Risiedono nello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stesso  spazio </a:t>
            </a:r>
            <a:r>
              <a:rPr sz="1600" spc="-10" dirty="0">
                <a:latin typeface="Arial"/>
                <a:cs typeface="Arial"/>
              </a:rPr>
              <a:t>di  </a:t>
            </a:r>
            <a:r>
              <a:rPr sz="1600" spc="-5" dirty="0">
                <a:latin typeface="Arial"/>
                <a:cs typeface="Arial"/>
              </a:rPr>
              <a:t>indirizzamento</a:t>
            </a:r>
            <a:endParaRPr sz="1600">
              <a:latin typeface="Arial"/>
              <a:cs typeface="Arial"/>
            </a:endParaRPr>
          </a:p>
          <a:p>
            <a:pPr marL="4302125" marR="47117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4302125" algn="l"/>
                <a:tab pos="4302760" algn="l"/>
              </a:tabLst>
            </a:pPr>
            <a:r>
              <a:rPr sz="1600" spc="-10" dirty="0">
                <a:latin typeface="Arial"/>
                <a:cs typeface="Arial"/>
              </a:rPr>
              <a:t>Hanno </a:t>
            </a:r>
            <a:r>
              <a:rPr sz="1600" spc="-5" dirty="0">
                <a:latin typeface="Arial"/>
                <a:cs typeface="Arial"/>
              </a:rPr>
              <a:t>accesso agli  stessi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dati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07326" y="4076700"/>
            <a:ext cx="649605" cy="503555"/>
          </a:xfrm>
          <a:custGeom>
            <a:avLst/>
            <a:gdLst/>
            <a:ahLst/>
            <a:cxnLst/>
            <a:rect l="l" t="t" r="r" b="b"/>
            <a:pathLst>
              <a:path w="649604" h="503554">
                <a:moveTo>
                  <a:pt x="0" y="377444"/>
                </a:moveTo>
                <a:lnTo>
                  <a:pt x="162305" y="377444"/>
                </a:lnTo>
                <a:lnTo>
                  <a:pt x="162305" y="0"/>
                </a:lnTo>
                <a:lnTo>
                  <a:pt x="486918" y="0"/>
                </a:lnTo>
                <a:lnTo>
                  <a:pt x="486918" y="377444"/>
                </a:lnTo>
                <a:lnTo>
                  <a:pt x="649224" y="377444"/>
                </a:lnTo>
                <a:lnTo>
                  <a:pt x="324612" y="503174"/>
                </a:lnTo>
                <a:lnTo>
                  <a:pt x="0" y="3774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40576" y="4829175"/>
            <a:ext cx="2179955" cy="825500"/>
          </a:xfrm>
          <a:prstGeom prst="rect">
            <a:avLst/>
          </a:prstGeom>
          <a:solidFill>
            <a:srgbClr val="BADFE2"/>
          </a:solidFill>
          <a:ln w="25400">
            <a:solidFill>
              <a:srgbClr val="88A3A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2075" marR="750570">
              <a:lnSpc>
                <a:spcPts val="1920"/>
              </a:lnSpc>
              <a:spcBef>
                <a:spcPts val="370"/>
              </a:spcBef>
            </a:pPr>
            <a:r>
              <a:rPr sz="1650" i="1" spc="-25" dirty="0">
                <a:latin typeface="Arial"/>
                <a:cs typeface="Arial"/>
              </a:rPr>
              <a:t>Facilità </a:t>
            </a:r>
            <a:r>
              <a:rPr sz="1650" i="1" spc="-30" dirty="0">
                <a:latin typeface="Arial"/>
                <a:cs typeface="Arial"/>
              </a:rPr>
              <a:t>di  condivisione</a:t>
            </a:r>
            <a:r>
              <a:rPr sz="1650" i="1" spc="-9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di  informazioni…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70900" y="629069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Vantaggi </a:t>
            </a:r>
            <a:r>
              <a:rPr dirty="0"/>
              <a:t>dei</a:t>
            </a:r>
            <a:r>
              <a:rPr spc="5" dirty="0"/>
              <a:t> </a:t>
            </a:r>
            <a:r>
              <a:rPr spc="-5" dirty="0"/>
              <a:t>thread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9590" y="1528013"/>
            <a:ext cx="8572500" cy="475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1945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Tempo di creazione di un nuovo thread </a:t>
            </a:r>
            <a:r>
              <a:rPr sz="1800" b="1" dirty="0">
                <a:latin typeface="Arial"/>
                <a:cs typeface="Arial"/>
              </a:rPr>
              <a:t>&lt; </a:t>
            </a:r>
            <a:r>
              <a:rPr sz="1800" spc="-5" dirty="0">
                <a:latin typeface="Arial"/>
                <a:cs typeface="Arial"/>
              </a:rPr>
              <a:t>tempo </a:t>
            </a:r>
            <a:r>
              <a:rPr sz="1800" dirty="0">
                <a:latin typeface="Arial"/>
                <a:cs typeface="Arial"/>
              </a:rPr>
              <a:t>di </a:t>
            </a:r>
            <a:r>
              <a:rPr sz="1800" spc="-5" dirty="0">
                <a:latin typeface="Arial"/>
                <a:cs typeface="Arial"/>
              </a:rPr>
              <a:t>creazione di un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nuovo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1945"/>
              </a:lnSpc>
            </a:pPr>
            <a:r>
              <a:rPr sz="1800" spc="-5" dirty="0">
                <a:latin typeface="Arial"/>
                <a:cs typeface="Arial"/>
              </a:rPr>
              <a:t>processo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Tempo di terminazione di un thread </a:t>
            </a:r>
            <a:r>
              <a:rPr sz="1800" b="1" dirty="0">
                <a:latin typeface="Arial"/>
                <a:cs typeface="Arial"/>
              </a:rPr>
              <a:t>&lt; </a:t>
            </a:r>
            <a:r>
              <a:rPr sz="1800" spc="-5" dirty="0">
                <a:latin typeface="Arial"/>
                <a:cs typeface="Arial"/>
              </a:rPr>
              <a:t>tempo di terminazione di un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processo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1945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Tempo necessario allo </a:t>
            </a:r>
            <a:r>
              <a:rPr sz="1800" spc="-10" dirty="0">
                <a:latin typeface="Arial"/>
                <a:cs typeface="Arial"/>
              </a:rPr>
              <a:t>switch </a:t>
            </a:r>
            <a:r>
              <a:rPr sz="1800" dirty="0">
                <a:latin typeface="Arial"/>
                <a:cs typeface="Arial"/>
              </a:rPr>
              <a:t>tra </a:t>
            </a:r>
            <a:r>
              <a:rPr sz="1800" spc="-5" dirty="0">
                <a:latin typeface="Arial"/>
                <a:cs typeface="Arial"/>
              </a:rPr>
              <a:t>threads all’interno </a:t>
            </a:r>
            <a:r>
              <a:rPr sz="1800" spc="-10" dirty="0">
                <a:latin typeface="Arial"/>
                <a:cs typeface="Arial"/>
              </a:rPr>
              <a:t>dello </a:t>
            </a:r>
            <a:r>
              <a:rPr sz="1800" dirty="0">
                <a:latin typeface="Arial"/>
                <a:cs typeface="Arial"/>
              </a:rPr>
              <a:t>stesso </a:t>
            </a:r>
            <a:r>
              <a:rPr sz="1800" spc="-5" dirty="0">
                <a:latin typeface="Arial"/>
                <a:cs typeface="Arial"/>
              </a:rPr>
              <a:t>processo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1945"/>
              </a:lnSpc>
            </a:pPr>
            <a:r>
              <a:rPr sz="1800" spc="-5" dirty="0">
                <a:latin typeface="Arial"/>
                <a:cs typeface="Arial"/>
              </a:rPr>
              <a:t>tempo </a:t>
            </a:r>
            <a:r>
              <a:rPr sz="1800" spc="-10" dirty="0">
                <a:latin typeface="Arial"/>
                <a:cs typeface="Arial"/>
              </a:rPr>
              <a:t>di switch </a:t>
            </a:r>
            <a:r>
              <a:rPr sz="1800" dirty="0">
                <a:latin typeface="Arial"/>
                <a:cs typeface="Arial"/>
              </a:rPr>
              <a:t>tra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processi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 </a:t>
            </a:r>
            <a:r>
              <a:rPr sz="1800" spc="-5" dirty="0">
                <a:latin typeface="Arial"/>
                <a:cs typeface="Arial"/>
              </a:rPr>
              <a:t>threads all’interno di </a:t>
            </a:r>
            <a:r>
              <a:rPr sz="1800" spc="-10" dirty="0">
                <a:latin typeface="Arial"/>
                <a:cs typeface="Arial"/>
              </a:rPr>
              <a:t>uno </a:t>
            </a:r>
            <a:r>
              <a:rPr sz="1800" dirty="0">
                <a:latin typeface="Arial"/>
                <a:cs typeface="Arial"/>
              </a:rPr>
              <a:t>stesso </a:t>
            </a:r>
            <a:r>
              <a:rPr sz="1800" spc="-5" dirty="0">
                <a:latin typeface="Arial"/>
                <a:cs typeface="Arial"/>
              </a:rPr>
              <a:t>processo </a:t>
            </a:r>
            <a:r>
              <a:rPr sz="1800" spc="-10" dirty="0">
                <a:latin typeface="Arial"/>
                <a:cs typeface="Arial"/>
              </a:rPr>
              <a:t>condividono </a:t>
            </a:r>
            <a:r>
              <a:rPr sz="1800" spc="-5" dirty="0">
                <a:latin typeface="Arial"/>
                <a:cs typeface="Arial"/>
              </a:rPr>
              <a:t>memoria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files: scambio  dati senza richiedere l’intervento del kernel. Necessità di sincronizzare le atività  dei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threads.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  <a:spcBef>
                <a:spcPts val="1685"/>
              </a:spcBef>
            </a:pPr>
            <a:r>
              <a:rPr sz="1600" spc="-5" dirty="0">
                <a:latin typeface="Arial"/>
                <a:cs typeface="Arial"/>
              </a:rPr>
              <a:t>Alcuni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esempi:</a:t>
            </a:r>
            <a:endParaRPr sz="1600">
              <a:latin typeface="Arial"/>
              <a:cs typeface="Arial"/>
            </a:endParaRPr>
          </a:p>
          <a:p>
            <a:pPr marL="644525" lvl="1" indent="-342900">
              <a:lnSpc>
                <a:spcPct val="100000"/>
              </a:lnSpc>
              <a:spcBef>
                <a:spcPts val="195"/>
              </a:spcBef>
              <a:buChar char="•"/>
              <a:tabLst>
                <a:tab pos="643890" algn="l"/>
                <a:tab pos="645160" algn="l"/>
              </a:tabLst>
            </a:pPr>
            <a:r>
              <a:rPr sz="1600" spc="-5" dirty="0">
                <a:latin typeface="Arial"/>
                <a:cs typeface="Arial"/>
              </a:rPr>
              <a:t>Esecuzione in foreground e in backgroud</a:t>
            </a:r>
            <a:endParaRPr sz="1600">
              <a:latin typeface="Arial"/>
              <a:cs typeface="Arial"/>
            </a:endParaRPr>
          </a:p>
          <a:p>
            <a:pPr marL="644525" marR="96520">
              <a:lnSpc>
                <a:spcPts val="1730"/>
              </a:lnSpc>
              <a:spcBef>
                <a:spcPts val="405"/>
              </a:spcBef>
            </a:pPr>
            <a:r>
              <a:rPr sz="1600" spc="-5" dirty="0">
                <a:latin typeface="Arial"/>
                <a:cs typeface="Arial"/>
              </a:rPr>
              <a:t>foglio di calcolo: </a:t>
            </a:r>
            <a:r>
              <a:rPr sz="1600" i="1" spc="-5" dirty="0">
                <a:latin typeface="Arial"/>
                <a:cs typeface="Arial"/>
              </a:rPr>
              <a:t>un thread gestisce il </a:t>
            </a:r>
            <a:r>
              <a:rPr sz="1600" i="1" spc="-10" dirty="0">
                <a:latin typeface="Arial"/>
                <a:cs typeface="Arial"/>
              </a:rPr>
              <a:t>menu </a:t>
            </a:r>
            <a:r>
              <a:rPr sz="1600" i="1" spc="-5" dirty="0">
                <a:latin typeface="Arial"/>
                <a:cs typeface="Arial"/>
              </a:rPr>
              <a:t>e legge i comandi, un altro thread esegue i  comandi e aggiorna il</a:t>
            </a:r>
            <a:r>
              <a:rPr sz="1600" i="1" spc="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foglio.</a:t>
            </a:r>
            <a:endParaRPr sz="1600">
              <a:latin typeface="Arial"/>
              <a:cs typeface="Arial"/>
            </a:endParaRPr>
          </a:p>
          <a:p>
            <a:pPr marL="644525" lvl="1" indent="-342900">
              <a:lnSpc>
                <a:spcPct val="100000"/>
              </a:lnSpc>
              <a:spcBef>
                <a:spcPts val="165"/>
              </a:spcBef>
              <a:buChar char="•"/>
              <a:tabLst>
                <a:tab pos="643890" algn="l"/>
                <a:tab pos="645160" algn="l"/>
              </a:tabLst>
            </a:pPr>
            <a:r>
              <a:rPr sz="1600" spc="-5" dirty="0">
                <a:latin typeface="Arial"/>
                <a:cs typeface="Arial"/>
              </a:rPr>
              <a:t>ELABORAZIONE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ASINCRONA</a:t>
            </a:r>
            <a:endParaRPr sz="1600">
              <a:latin typeface="Arial"/>
              <a:cs typeface="Arial"/>
            </a:endParaRPr>
          </a:p>
          <a:p>
            <a:pPr marL="644525" marR="589915">
              <a:lnSpc>
                <a:spcPts val="1730"/>
              </a:lnSpc>
              <a:spcBef>
                <a:spcPts val="409"/>
              </a:spcBef>
            </a:pPr>
            <a:r>
              <a:rPr sz="1600" spc="-5" dirty="0">
                <a:latin typeface="Arial"/>
                <a:cs typeface="Arial"/>
              </a:rPr>
              <a:t>elaboratore di testo: </a:t>
            </a:r>
            <a:r>
              <a:rPr sz="1600" i="1" spc="-5" dirty="0">
                <a:latin typeface="Arial"/>
                <a:cs typeface="Arial"/>
              </a:rPr>
              <a:t>un thread di scarico su disco ad ogni minuto evita perdite per  cadute di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tensione.</a:t>
            </a:r>
            <a:endParaRPr sz="1600">
              <a:latin typeface="Arial"/>
              <a:cs typeface="Arial"/>
            </a:endParaRPr>
          </a:p>
          <a:p>
            <a:pPr marL="644525" marR="337185" lvl="1" indent="-342900">
              <a:lnSpc>
                <a:spcPts val="1730"/>
              </a:lnSpc>
              <a:spcBef>
                <a:spcPts val="380"/>
              </a:spcBef>
              <a:buChar char="•"/>
              <a:tabLst>
                <a:tab pos="643890" algn="l"/>
                <a:tab pos="645160" algn="l"/>
              </a:tabLst>
            </a:pPr>
            <a:r>
              <a:rPr sz="1600" spc="-35" dirty="0">
                <a:latin typeface="Arial"/>
                <a:cs typeface="Arial"/>
              </a:rPr>
              <a:t>VELOCITA’ </a:t>
            </a:r>
            <a:r>
              <a:rPr sz="1600" spc="-5" dirty="0">
                <a:latin typeface="Arial"/>
                <a:cs typeface="Arial"/>
              </a:rPr>
              <a:t>DI ESECUZIONE: </a:t>
            </a:r>
            <a:r>
              <a:rPr sz="1600" i="1" spc="-5" dirty="0">
                <a:latin typeface="Arial"/>
                <a:cs typeface="Arial"/>
              </a:rPr>
              <a:t>Lettura e calcolo fatti da threads diversi aumentano la  velocità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0900" y="629069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0442" y="1749628"/>
            <a:ext cx="770699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3632200" algn="l"/>
                <a:tab pos="6248400" algn="l"/>
              </a:tabLst>
            </a:pPr>
            <a:r>
              <a:rPr sz="1800" spc="-5" dirty="0">
                <a:latin typeface="Arial"/>
                <a:cs typeface="Arial"/>
              </a:rPr>
              <a:t>La sospensione di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processo	richiede che tutti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thread	siano sospesi  contemporaneamente perché si deve liberare spazio in memoria e </a:t>
            </a:r>
            <a:r>
              <a:rPr sz="1800" dirty="0">
                <a:latin typeface="Arial"/>
                <a:cs typeface="Arial"/>
              </a:rPr>
              <a:t>tutti </a:t>
            </a:r>
            <a:r>
              <a:rPr sz="1800" spc="-5" dirty="0">
                <a:latin typeface="Arial"/>
                <a:cs typeface="Arial"/>
              </a:rPr>
              <a:t>i  thread utilizzano lo </a:t>
            </a:r>
            <a:r>
              <a:rPr sz="1800" dirty="0">
                <a:latin typeface="Arial"/>
                <a:cs typeface="Arial"/>
              </a:rPr>
              <a:t>stesso </a:t>
            </a:r>
            <a:r>
              <a:rPr sz="1800" spc="-5" dirty="0">
                <a:latin typeface="Arial"/>
                <a:cs typeface="Arial"/>
              </a:rPr>
              <a:t>spazio di memoria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condivisa.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  <a:tab pos="2107565" algn="l"/>
              </a:tabLst>
            </a:pPr>
            <a:r>
              <a:rPr sz="1800" spc="-5" dirty="0">
                <a:latin typeface="Arial"/>
                <a:cs typeface="Arial"/>
              </a:rPr>
              <a:t>La terminazione	</a:t>
            </a:r>
            <a:r>
              <a:rPr sz="1800" dirty="0">
                <a:latin typeface="Arial"/>
                <a:cs typeface="Arial"/>
              </a:rPr>
              <a:t>di un </a:t>
            </a:r>
            <a:r>
              <a:rPr sz="1800" spc="-5" dirty="0">
                <a:latin typeface="Arial"/>
                <a:cs typeface="Arial"/>
              </a:rPr>
              <a:t>processo richiede che </a:t>
            </a:r>
            <a:r>
              <a:rPr sz="1800" dirty="0">
                <a:latin typeface="Arial"/>
                <a:cs typeface="Arial"/>
              </a:rPr>
              <a:t>tutti i </a:t>
            </a:r>
            <a:r>
              <a:rPr sz="1800" spc="-5" dirty="0">
                <a:latin typeface="Arial"/>
                <a:cs typeface="Arial"/>
              </a:rPr>
              <a:t>thread siano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terminati.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Qualche</a:t>
            </a:r>
            <a:r>
              <a:rPr spc="-35" dirty="0"/>
              <a:t> </a:t>
            </a:r>
            <a:r>
              <a:rPr spc="-5" dirty="0"/>
              <a:t>difficoltà…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70900" y="629069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Stato dei</a:t>
            </a:r>
            <a:r>
              <a:rPr spc="-5" dirty="0"/>
              <a:t> thread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2167" y="1420710"/>
            <a:ext cx="7726680" cy="47517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1600" b="1" spc="-15" dirty="0">
                <a:solidFill>
                  <a:srgbClr val="009999"/>
                </a:solidFill>
                <a:latin typeface="Arial"/>
                <a:cs typeface="Arial"/>
              </a:rPr>
              <a:t>READY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1600" b="1" spc="-10" dirty="0">
                <a:solidFill>
                  <a:srgbClr val="009999"/>
                </a:solidFill>
                <a:latin typeface="Arial"/>
                <a:cs typeface="Arial"/>
              </a:rPr>
              <a:t>RUNNING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1600" b="1" spc="-5" dirty="0">
                <a:solidFill>
                  <a:srgbClr val="009999"/>
                </a:solidFill>
                <a:latin typeface="Arial"/>
                <a:cs typeface="Arial"/>
              </a:rPr>
              <a:t>BLOCKED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1600" b="1" spc="-5" dirty="0">
                <a:latin typeface="Arial"/>
                <a:cs typeface="Arial"/>
              </a:rPr>
              <a:t>SUSPENDED</a:t>
            </a:r>
            <a:r>
              <a:rPr sz="1600" spc="-5" dirty="0">
                <a:latin typeface="Arial"/>
                <a:cs typeface="Arial"/>
              </a:rPr>
              <a:t>: non ha senso per un thread, è presente a livello di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56285" algn="l"/>
              </a:tabLst>
            </a:pPr>
            <a:r>
              <a:rPr sz="1200" dirty="0">
                <a:latin typeface="Arial"/>
                <a:cs typeface="Arial"/>
              </a:rPr>
              <a:t>–	</a:t>
            </a:r>
            <a:r>
              <a:rPr sz="1200" b="1" spc="-5" dirty="0">
                <a:latin typeface="Arial"/>
                <a:cs typeface="Arial"/>
              </a:rPr>
              <a:t>Se </a:t>
            </a:r>
            <a:r>
              <a:rPr sz="1200" b="1" dirty="0">
                <a:latin typeface="Arial"/>
                <a:cs typeface="Arial"/>
              </a:rPr>
              <a:t>un </a:t>
            </a:r>
            <a:r>
              <a:rPr sz="1200" b="1" spc="-5" dirty="0">
                <a:latin typeface="Arial"/>
                <a:cs typeface="Arial"/>
              </a:rPr>
              <a:t>processo viene scaricato </a:t>
            </a:r>
            <a:r>
              <a:rPr sz="1200" b="1" dirty="0">
                <a:latin typeface="Arial"/>
                <a:cs typeface="Arial"/>
              </a:rPr>
              <a:t>dalla </a:t>
            </a:r>
            <a:r>
              <a:rPr sz="1200" b="1" spc="-5" dirty="0">
                <a:latin typeface="Arial"/>
                <a:cs typeface="Arial"/>
              </a:rPr>
              <a:t>memoria centrale, </a:t>
            </a:r>
            <a:r>
              <a:rPr sz="1200" b="1" dirty="0">
                <a:latin typeface="Arial"/>
                <a:cs typeface="Arial"/>
              </a:rPr>
              <a:t>lo </a:t>
            </a:r>
            <a:r>
              <a:rPr sz="1200" b="1" spc="-5" dirty="0">
                <a:latin typeface="Arial"/>
                <a:cs typeface="Arial"/>
              </a:rPr>
              <a:t>stesso </a:t>
            </a:r>
            <a:r>
              <a:rPr sz="1200" b="1" spc="-10" dirty="0">
                <a:latin typeface="Arial"/>
                <a:cs typeface="Arial"/>
              </a:rPr>
              <a:t>avviene </a:t>
            </a:r>
            <a:r>
              <a:rPr sz="1200" b="1" spc="-5" dirty="0">
                <a:latin typeface="Arial"/>
                <a:cs typeface="Arial"/>
              </a:rPr>
              <a:t>per tutti </a:t>
            </a:r>
            <a:r>
              <a:rPr sz="1200" b="1" dirty="0">
                <a:latin typeface="Arial"/>
                <a:cs typeface="Arial"/>
              </a:rPr>
              <a:t>i suoi</a:t>
            </a:r>
            <a:r>
              <a:rPr sz="1200" b="1" spc="1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threads</a:t>
            </a:r>
            <a:endParaRPr sz="12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915"/>
              </a:spcBef>
            </a:pPr>
            <a:r>
              <a:rPr sz="1600" b="1" spc="-10" dirty="0">
                <a:latin typeface="Arial"/>
                <a:cs typeface="Arial"/>
              </a:rPr>
              <a:t>OPERAZIONI </a:t>
            </a:r>
            <a:r>
              <a:rPr sz="1600" b="1" spc="-20" dirty="0">
                <a:latin typeface="Arial"/>
                <a:cs typeface="Arial"/>
              </a:rPr>
              <a:t>BASE </a:t>
            </a:r>
            <a:r>
              <a:rPr sz="1600" b="1" spc="-5" dirty="0">
                <a:latin typeface="Arial"/>
                <a:cs typeface="Arial"/>
              </a:rPr>
              <a:t>per il cambio di stato dei</a:t>
            </a:r>
            <a:r>
              <a:rPr sz="1600" b="1" spc="2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thread:</a:t>
            </a:r>
            <a:endParaRPr sz="1600">
              <a:latin typeface="Arial"/>
              <a:cs typeface="Arial"/>
            </a:endParaRPr>
          </a:p>
          <a:p>
            <a:pPr marL="424180" lvl="1" indent="-286385">
              <a:lnSpc>
                <a:spcPct val="100000"/>
              </a:lnSpc>
              <a:spcBef>
                <a:spcPts val="380"/>
              </a:spcBef>
              <a:buChar char="–"/>
              <a:tabLst>
                <a:tab pos="424180" algn="l"/>
                <a:tab pos="424815" algn="l"/>
              </a:tabLst>
            </a:pPr>
            <a:r>
              <a:rPr sz="1600" spc="-5" dirty="0">
                <a:latin typeface="Arial"/>
                <a:cs typeface="Arial"/>
              </a:rPr>
              <a:t>Creazione</a:t>
            </a:r>
            <a:endParaRPr sz="1600">
              <a:latin typeface="Arial"/>
              <a:cs typeface="Arial"/>
            </a:endParaRPr>
          </a:p>
          <a:p>
            <a:pPr marL="42418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creaz. di un processo -&gt; creaz. di un thread. Un thread può creare altri</a:t>
            </a:r>
            <a:r>
              <a:rPr sz="1600" spc="2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thread</a:t>
            </a:r>
            <a:endParaRPr sz="1600">
              <a:latin typeface="Arial"/>
              <a:cs typeface="Arial"/>
            </a:endParaRPr>
          </a:p>
          <a:p>
            <a:pPr marL="424180" lvl="1" indent="-286385">
              <a:lnSpc>
                <a:spcPct val="100000"/>
              </a:lnSpc>
              <a:spcBef>
                <a:spcPts val="390"/>
              </a:spcBef>
              <a:buChar char="–"/>
              <a:tabLst>
                <a:tab pos="424180" algn="l"/>
                <a:tab pos="424815" algn="l"/>
              </a:tabLst>
            </a:pPr>
            <a:r>
              <a:rPr sz="1600" spc="-5" dirty="0">
                <a:latin typeface="Arial"/>
                <a:cs typeface="Arial"/>
              </a:rPr>
              <a:t>Blocco (attesa di un evento)</a:t>
            </a:r>
            <a:endParaRPr sz="1600">
              <a:latin typeface="Arial"/>
              <a:cs typeface="Arial"/>
            </a:endParaRPr>
          </a:p>
          <a:p>
            <a:pPr marL="42418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salvataggio del contesto per il thread: PC, Stack </a:t>
            </a:r>
            <a:r>
              <a:rPr sz="1600" spc="-15" dirty="0">
                <a:latin typeface="Arial"/>
                <a:cs typeface="Arial"/>
              </a:rPr>
              <a:t>pointer, </a:t>
            </a:r>
            <a:r>
              <a:rPr sz="1600" spc="-5" dirty="0">
                <a:latin typeface="Arial"/>
                <a:cs typeface="Arial"/>
              </a:rPr>
              <a:t>registri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CPU</a:t>
            </a:r>
            <a:endParaRPr sz="1600">
              <a:latin typeface="Arial"/>
              <a:cs typeface="Arial"/>
            </a:endParaRPr>
          </a:p>
          <a:p>
            <a:pPr marL="424180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424180" algn="l"/>
                <a:tab pos="424815" algn="l"/>
              </a:tabLst>
            </a:pPr>
            <a:r>
              <a:rPr sz="1600" spc="-5" dirty="0">
                <a:latin typeface="Arial"/>
                <a:cs typeface="Arial"/>
              </a:rPr>
              <a:t>Sblocco</a:t>
            </a:r>
            <a:endParaRPr sz="1600">
              <a:latin typeface="Arial"/>
              <a:cs typeface="Arial"/>
            </a:endParaRPr>
          </a:p>
          <a:p>
            <a:pPr marL="42418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lo stato nel TCB viene modificato (Blocked -&gt;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Ready)</a:t>
            </a:r>
            <a:endParaRPr sz="1600">
              <a:latin typeface="Arial"/>
              <a:cs typeface="Arial"/>
            </a:endParaRPr>
          </a:p>
          <a:p>
            <a:pPr marL="424180">
              <a:lnSpc>
                <a:spcPts val="187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il thread viene accodato a quelli in attesa di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processore.</a:t>
            </a:r>
            <a:endParaRPr sz="1600">
              <a:latin typeface="Arial"/>
              <a:cs typeface="Arial"/>
            </a:endParaRPr>
          </a:p>
          <a:p>
            <a:pPr marL="424180" lvl="1" indent="-286385">
              <a:lnSpc>
                <a:spcPts val="1825"/>
              </a:lnSpc>
              <a:buChar char="–"/>
              <a:tabLst>
                <a:tab pos="424180" algn="l"/>
                <a:tab pos="424815" algn="l"/>
              </a:tabLst>
            </a:pPr>
            <a:r>
              <a:rPr sz="1600" spc="-20" dirty="0">
                <a:latin typeface="Arial"/>
                <a:cs typeface="Arial"/>
              </a:rPr>
              <a:t>Terminazione</a:t>
            </a:r>
            <a:endParaRPr sz="1600">
              <a:latin typeface="Arial"/>
              <a:cs typeface="Arial"/>
            </a:endParaRPr>
          </a:p>
          <a:p>
            <a:pPr marL="480695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deallocazione del contesto registri, deallocazione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stack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3779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il blocco di un thread blocca l’intero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processo???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0900" y="629069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0" y="6303390"/>
            <a:ext cx="9969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914" y="1579142"/>
            <a:ext cx="3579495" cy="13677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b="1" spc="-5" dirty="0">
                <a:latin typeface="Arial"/>
                <a:cs typeface="Arial"/>
              </a:rPr>
              <a:t>Remote Procedure Call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(RPC)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Arial"/>
                <a:cs typeface="Arial"/>
              </a:rPr>
              <a:t>Singolo</a:t>
            </a:r>
            <a:r>
              <a:rPr sz="1600" spc="4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processore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Arial"/>
                <a:cs typeface="Arial"/>
              </a:rPr>
              <a:t>Due chiamate a RPC a due diversi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a) processo a un solo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thread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914" y="4287469"/>
            <a:ext cx="2397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b) un thread per ogni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RPC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2001" y="1571625"/>
            <a:ext cx="5071998" cy="257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Esempi </a:t>
            </a:r>
            <a:r>
              <a:rPr dirty="0"/>
              <a:t>di</a:t>
            </a:r>
            <a:r>
              <a:rPr spc="-30" dirty="0"/>
              <a:t> </a:t>
            </a:r>
            <a:r>
              <a:rPr spc="-5" dirty="0"/>
              <a:t>multithreading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72001" y="3716337"/>
            <a:ext cx="5054600" cy="3141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58667" y="2672333"/>
            <a:ext cx="1656714" cy="189865"/>
          </a:xfrm>
          <a:custGeom>
            <a:avLst/>
            <a:gdLst/>
            <a:ahLst/>
            <a:cxnLst/>
            <a:rect l="l" t="t" r="r" b="b"/>
            <a:pathLst>
              <a:path w="1656714" h="189864">
                <a:moveTo>
                  <a:pt x="1628908" y="39866"/>
                </a:moveTo>
                <a:lnTo>
                  <a:pt x="0" y="180466"/>
                </a:lnTo>
                <a:lnTo>
                  <a:pt x="888" y="189864"/>
                </a:lnTo>
                <a:lnTo>
                  <a:pt x="1629626" y="49393"/>
                </a:lnTo>
                <a:lnTo>
                  <a:pt x="1637423" y="43893"/>
                </a:lnTo>
                <a:lnTo>
                  <a:pt x="1628908" y="39866"/>
                </a:lnTo>
                <a:close/>
              </a:path>
              <a:path w="1656714" h="189864">
                <a:moveTo>
                  <a:pt x="1647896" y="38353"/>
                </a:moveTo>
                <a:lnTo>
                  <a:pt x="1646428" y="38353"/>
                </a:lnTo>
                <a:lnTo>
                  <a:pt x="1647190" y="47878"/>
                </a:lnTo>
                <a:lnTo>
                  <a:pt x="1629626" y="49393"/>
                </a:lnTo>
                <a:lnTo>
                  <a:pt x="1569846" y="91566"/>
                </a:lnTo>
                <a:lnTo>
                  <a:pt x="1569339" y="94487"/>
                </a:lnTo>
                <a:lnTo>
                  <a:pt x="1572386" y="98805"/>
                </a:lnTo>
                <a:lnTo>
                  <a:pt x="1575308" y="99313"/>
                </a:lnTo>
                <a:lnTo>
                  <a:pt x="1656207" y="42290"/>
                </a:lnTo>
                <a:lnTo>
                  <a:pt x="1647896" y="38353"/>
                </a:lnTo>
                <a:close/>
              </a:path>
              <a:path w="1656714" h="189864">
                <a:moveTo>
                  <a:pt x="1637423" y="43893"/>
                </a:moveTo>
                <a:lnTo>
                  <a:pt x="1629626" y="49393"/>
                </a:lnTo>
                <a:lnTo>
                  <a:pt x="1647190" y="47878"/>
                </a:lnTo>
                <a:lnTo>
                  <a:pt x="1647149" y="47370"/>
                </a:lnTo>
                <a:lnTo>
                  <a:pt x="1644777" y="47370"/>
                </a:lnTo>
                <a:lnTo>
                  <a:pt x="1637423" y="43893"/>
                </a:lnTo>
                <a:close/>
              </a:path>
              <a:path w="1656714" h="189864">
                <a:moveTo>
                  <a:pt x="1644015" y="39242"/>
                </a:moveTo>
                <a:lnTo>
                  <a:pt x="1637423" y="43893"/>
                </a:lnTo>
                <a:lnTo>
                  <a:pt x="1644777" y="47370"/>
                </a:lnTo>
                <a:lnTo>
                  <a:pt x="1644015" y="39242"/>
                </a:lnTo>
                <a:close/>
              </a:path>
              <a:path w="1656714" h="189864">
                <a:moveTo>
                  <a:pt x="1646499" y="39242"/>
                </a:moveTo>
                <a:lnTo>
                  <a:pt x="1644015" y="39242"/>
                </a:lnTo>
                <a:lnTo>
                  <a:pt x="1644777" y="47370"/>
                </a:lnTo>
                <a:lnTo>
                  <a:pt x="1647149" y="47370"/>
                </a:lnTo>
                <a:lnTo>
                  <a:pt x="1646499" y="39242"/>
                </a:lnTo>
                <a:close/>
              </a:path>
              <a:path w="1656714" h="189864">
                <a:moveTo>
                  <a:pt x="1646428" y="38353"/>
                </a:moveTo>
                <a:lnTo>
                  <a:pt x="1628908" y="39866"/>
                </a:lnTo>
                <a:lnTo>
                  <a:pt x="1637423" y="43893"/>
                </a:lnTo>
                <a:lnTo>
                  <a:pt x="1644015" y="39242"/>
                </a:lnTo>
                <a:lnTo>
                  <a:pt x="1646499" y="39242"/>
                </a:lnTo>
                <a:lnTo>
                  <a:pt x="1646428" y="38353"/>
                </a:lnTo>
                <a:close/>
              </a:path>
              <a:path w="1656714" h="189864">
                <a:moveTo>
                  <a:pt x="1566671" y="0"/>
                </a:moveTo>
                <a:lnTo>
                  <a:pt x="1563878" y="888"/>
                </a:lnTo>
                <a:lnTo>
                  <a:pt x="1561592" y="5714"/>
                </a:lnTo>
                <a:lnTo>
                  <a:pt x="1562608" y="8508"/>
                </a:lnTo>
                <a:lnTo>
                  <a:pt x="1628908" y="39866"/>
                </a:lnTo>
                <a:lnTo>
                  <a:pt x="1646428" y="38353"/>
                </a:lnTo>
                <a:lnTo>
                  <a:pt x="1647896" y="38353"/>
                </a:lnTo>
                <a:lnTo>
                  <a:pt x="1569084" y="1015"/>
                </a:lnTo>
                <a:lnTo>
                  <a:pt x="15666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6229" y="3974210"/>
            <a:ext cx="1644650" cy="467995"/>
          </a:xfrm>
          <a:custGeom>
            <a:avLst/>
            <a:gdLst/>
            <a:ahLst/>
            <a:cxnLst/>
            <a:rect l="l" t="t" r="r" b="b"/>
            <a:pathLst>
              <a:path w="1644650" h="467995">
                <a:moveTo>
                  <a:pt x="1617057" y="28626"/>
                </a:moveTo>
                <a:lnTo>
                  <a:pt x="0" y="458215"/>
                </a:lnTo>
                <a:lnTo>
                  <a:pt x="2539" y="467487"/>
                </a:lnTo>
                <a:lnTo>
                  <a:pt x="1619467" y="37806"/>
                </a:lnTo>
                <a:lnTo>
                  <a:pt x="1626128" y="31117"/>
                </a:lnTo>
                <a:lnTo>
                  <a:pt x="1617057" y="28626"/>
                </a:lnTo>
                <a:close/>
              </a:path>
              <a:path w="1644650" h="467995">
                <a:moveTo>
                  <a:pt x="1636533" y="24130"/>
                </a:moveTo>
                <a:lnTo>
                  <a:pt x="1633982" y="24130"/>
                </a:lnTo>
                <a:lnTo>
                  <a:pt x="1636521" y="33274"/>
                </a:lnTo>
                <a:lnTo>
                  <a:pt x="1619467" y="37806"/>
                </a:lnTo>
                <a:lnTo>
                  <a:pt x="1569593" y="87883"/>
                </a:lnTo>
                <a:lnTo>
                  <a:pt x="1567815" y="89788"/>
                </a:lnTo>
                <a:lnTo>
                  <a:pt x="1567815" y="92709"/>
                </a:lnTo>
                <a:lnTo>
                  <a:pt x="1569593" y="94614"/>
                </a:lnTo>
                <a:lnTo>
                  <a:pt x="1571497" y="96519"/>
                </a:lnTo>
                <a:lnTo>
                  <a:pt x="1574545" y="96519"/>
                </a:lnTo>
                <a:lnTo>
                  <a:pt x="1576323" y="94614"/>
                </a:lnTo>
                <a:lnTo>
                  <a:pt x="1644395" y="26288"/>
                </a:lnTo>
                <a:lnTo>
                  <a:pt x="1636533" y="24130"/>
                </a:lnTo>
                <a:close/>
              </a:path>
              <a:path w="1644650" h="467995">
                <a:moveTo>
                  <a:pt x="1626128" y="31117"/>
                </a:moveTo>
                <a:lnTo>
                  <a:pt x="1619467" y="37806"/>
                </a:lnTo>
                <a:lnTo>
                  <a:pt x="1636521" y="33274"/>
                </a:lnTo>
                <a:lnTo>
                  <a:pt x="1633982" y="33274"/>
                </a:lnTo>
                <a:lnTo>
                  <a:pt x="1626128" y="31117"/>
                </a:lnTo>
                <a:close/>
              </a:path>
              <a:path w="1644650" h="467995">
                <a:moveTo>
                  <a:pt x="1631822" y="25400"/>
                </a:moveTo>
                <a:lnTo>
                  <a:pt x="1626128" y="31117"/>
                </a:lnTo>
                <a:lnTo>
                  <a:pt x="1633982" y="33274"/>
                </a:lnTo>
                <a:lnTo>
                  <a:pt x="1631822" y="25400"/>
                </a:lnTo>
                <a:close/>
              </a:path>
              <a:path w="1644650" h="467995">
                <a:moveTo>
                  <a:pt x="1634334" y="25400"/>
                </a:moveTo>
                <a:lnTo>
                  <a:pt x="1631822" y="25400"/>
                </a:lnTo>
                <a:lnTo>
                  <a:pt x="1633982" y="33274"/>
                </a:lnTo>
                <a:lnTo>
                  <a:pt x="1636521" y="33274"/>
                </a:lnTo>
                <a:lnTo>
                  <a:pt x="1634334" y="25400"/>
                </a:lnTo>
                <a:close/>
              </a:path>
              <a:path w="1644650" h="467995">
                <a:moveTo>
                  <a:pt x="1633982" y="24130"/>
                </a:moveTo>
                <a:lnTo>
                  <a:pt x="1617057" y="28626"/>
                </a:lnTo>
                <a:lnTo>
                  <a:pt x="1626128" y="31117"/>
                </a:lnTo>
                <a:lnTo>
                  <a:pt x="1631822" y="25400"/>
                </a:lnTo>
                <a:lnTo>
                  <a:pt x="1634334" y="25400"/>
                </a:lnTo>
                <a:lnTo>
                  <a:pt x="1633982" y="24130"/>
                </a:lnTo>
                <a:close/>
              </a:path>
              <a:path w="1644650" h="467995">
                <a:moveTo>
                  <a:pt x="1548892" y="0"/>
                </a:moveTo>
                <a:lnTo>
                  <a:pt x="1546224" y="1524"/>
                </a:lnTo>
                <a:lnTo>
                  <a:pt x="1545590" y="4063"/>
                </a:lnTo>
                <a:lnTo>
                  <a:pt x="1544828" y="6603"/>
                </a:lnTo>
                <a:lnTo>
                  <a:pt x="1546352" y="9270"/>
                </a:lnTo>
                <a:lnTo>
                  <a:pt x="1548892" y="9906"/>
                </a:lnTo>
                <a:lnTo>
                  <a:pt x="1617057" y="28626"/>
                </a:lnTo>
                <a:lnTo>
                  <a:pt x="1633982" y="24130"/>
                </a:lnTo>
                <a:lnTo>
                  <a:pt x="1636533" y="24130"/>
                </a:lnTo>
                <a:lnTo>
                  <a:pt x="1551432" y="762"/>
                </a:lnTo>
                <a:lnTo>
                  <a:pt x="1548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0" y="6303390"/>
            <a:ext cx="9969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Esempi </a:t>
            </a:r>
            <a:r>
              <a:rPr dirty="0"/>
              <a:t>di</a:t>
            </a:r>
            <a:r>
              <a:rPr spc="-30" dirty="0"/>
              <a:t> </a:t>
            </a:r>
            <a:r>
              <a:rPr spc="-5" dirty="0"/>
              <a:t>multithreading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72126" y="3235325"/>
            <a:ext cx="4019550" cy="32893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0240" y="1584934"/>
            <a:ext cx="6495415" cy="4614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4180">
              <a:lnSpc>
                <a:spcPct val="120200"/>
              </a:lnSpc>
              <a:spcBef>
                <a:spcPts val="95"/>
              </a:spcBef>
            </a:pPr>
            <a:r>
              <a:rPr sz="1400" dirty="0">
                <a:latin typeface="Arial"/>
                <a:cs typeface="Arial"/>
              </a:rPr>
              <a:t>Programma di </a:t>
            </a:r>
            <a:r>
              <a:rPr sz="1400" spc="-5" dirty="0">
                <a:latin typeface="Arial"/>
                <a:cs typeface="Arial"/>
              </a:rPr>
              <a:t>video-scrittura, </a:t>
            </a:r>
            <a:r>
              <a:rPr sz="1400" dirty="0">
                <a:latin typeface="Arial"/>
                <a:cs typeface="Arial"/>
              </a:rPr>
              <a:t>gestione e pubblicazione di pagine su</a:t>
            </a:r>
            <a:r>
              <a:rPr sz="1400" spc="-2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desktop.  </a:t>
            </a:r>
            <a:r>
              <a:rPr sz="1400" spc="-5" dirty="0">
                <a:latin typeface="Arial"/>
                <a:cs typeface="Arial"/>
              </a:rPr>
              <a:t>Tre </a:t>
            </a:r>
            <a:r>
              <a:rPr sz="1400" dirty="0">
                <a:latin typeface="Arial"/>
                <a:cs typeface="Arial"/>
              </a:rPr>
              <a:t>thread sempre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attivi:</a:t>
            </a:r>
            <a:endParaRPr sz="1400">
              <a:latin typeface="Arial"/>
              <a:cs typeface="Arial"/>
            </a:endParaRPr>
          </a:p>
          <a:p>
            <a:pPr marL="160020" indent="-147320">
              <a:lnSpc>
                <a:spcPct val="100000"/>
              </a:lnSpc>
              <a:spcBef>
                <a:spcPts val="340"/>
              </a:spcBef>
              <a:buAutoNum type="arabicPlain"/>
              <a:tabLst>
                <a:tab pos="160655" algn="l"/>
              </a:tabLst>
            </a:pPr>
            <a:r>
              <a:rPr sz="1400" dirty="0">
                <a:latin typeface="Arial"/>
                <a:cs typeface="Arial"/>
              </a:rPr>
              <a:t>- Gestione degli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eventi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buAutoNum type="arabicPlain"/>
              <a:tabLst>
                <a:tab pos="160655" algn="l"/>
              </a:tabLst>
            </a:pPr>
            <a:r>
              <a:rPr sz="1400" dirty="0">
                <a:latin typeface="Arial"/>
                <a:cs typeface="Arial"/>
              </a:rPr>
              <a:t>- Gestione dei </a:t>
            </a:r>
            <a:r>
              <a:rPr sz="1400" spc="-5" dirty="0">
                <a:latin typeface="Arial"/>
                <a:cs typeface="Arial"/>
              </a:rPr>
              <a:t>servizi (stampa, </a:t>
            </a:r>
            <a:r>
              <a:rPr sz="1400" dirty="0">
                <a:latin typeface="Arial"/>
                <a:cs typeface="Arial"/>
              </a:rPr>
              <a:t>lettura dati, disposizione testo, </a:t>
            </a:r>
            <a:r>
              <a:rPr sz="1400" spc="-5" dirty="0">
                <a:latin typeface="Arial"/>
                <a:cs typeface="Arial"/>
              </a:rPr>
              <a:t>attivazione </a:t>
            </a:r>
            <a:r>
              <a:rPr sz="1400" dirty="0">
                <a:latin typeface="Arial"/>
                <a:cs typeface="Arial"/>
              </a:rPr>
              <a:t>altri</a:t>
            </a:r>
            <a:r>
              <a:rPr sz="1400" spc="-2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T)  </a:t>
            </a:r>
            <a:r>
              <a:rPr sz="1400" dirty="0">
                <a:latin typeface="Arial"/>
                <a:cs typeface="Arial"/>
              </a:rPr>
              <a:t>3 - Disegno dello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schermo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52069" marR="305117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Esempio sorrimento pagina con </a:t>
            </a:r>
            <a:r>
              <a:rPr sz="1600" spc="-10" dirty="0">
                <a:latin typeface="Arial"/>
                <a:cs typeface="Arial"/>
              </a:rPr>
              <a:t>barra  </a:t>
            </a:r>
            <a:r>
              <a:rPr sz="1600" spc="-5" dirty="0">
                <a:latin typeface="Arial"/>
                <a:cs typeface="Arial"/>
              </a:rPr>
              <a:t>laterale:</a:t>
            </a:r>
            <a:endParaRPr sz="160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  <a:buChar char="-"/>
              <a:tabLst>
                <a:tab pos="177800" algn="l"/>
              </a:tabLst>
            </a:pPr>
            <a:r>
              <a:rPr sz="1600" spc="-5" dirty="0">
                <a:latin typeface="Arial"/>
                <a:cs typeface="Arial"/>
              </a:rPr>
              <a:t>Il thread </a:t>
            </a:r>
            <a:r>
              <a:rPr sz="1600" spc="-10" dirty="0">
                <a:latin typeface="Arial"/>
                <a:cs typeface="Arial"/>
              </a:rPr>
              <a:t>eventi </a:t>
            </a:r>
            <a:r>
              <a:rPr sz="1600" spc="-5" dirty="0">
                <a:latin typeface="Arial"/>
                <a:cs typeface="Arial"/>
              </a:rPr>
              <a:t>controlla la </a:t>
            </a:r>
            <a:r>
              <a:rPr sz="1600" spc="-10" dirty="0">
                <a:latin typeface="Arial"/>
                <a:cs typeface="Arial"/>
              </a:rPr>
              <a:t>barra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</a:t>
            </a:r>
            <a:endParaRPr sz="160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scorrimento</a:t>
            </a:r>
            <a:endParaRPr sz="1600">
              <a:latin typeface="Arial"/>
              <a:cs typeface="Arial"/>
            </a:endParaRPr>
          </a:p>
          <a:p>
            <a:pPr marL="52069" marR="2431415">
              <a:lnSpc>
                <a:spcPct val="100000"/>
              </a:lnSpc>
              <a:buChar char="-"/>
              <a:tabLst>
                <a:tab pos="177800" algn="l"/>
              </a:tabLst>
            </a:pPr>
            <a:r>
              <a:rPr sz="1600" spc="-5" dirty="0">
                <a:latin typeface="Arial"/>
                <a:cs typeface="Arial"/>
              </a:rPr>
              <a:t>Il thread di ridisegno dello </a:t>
            </a:r>
            <a:r>
              <a:rPr sz="1600" spc="-10" dirty="0">
                <a:latin typeface="Arial"/>
                <a:cs typeface="Arial"/>
              </a:rPr>
              <a:t>schermo  </a:t>
            </a:r>
            <a:r>
              <a:rPr sz="1600" spc="-5" dirty="0">
                <a:latin typeface="Arial"/>
                <a:cs typeface="Arial"/>
              </a:rPr>
              <a:t>ridisegna la pagina in base allo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spostamento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Necessità di sincronizzazione tra i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due</a:t>
            </a:r>
            <a:endParaRPr sz="160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threads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15875">
              <a:lnSpc>
                <a:spcPts val="1950"/>
              </a:lnSpc>
              <a:spcBef>
                <a:spcPts val="5"/>
              </a:spcBef>
            </a:pPr>
            <a:r>
              <a:rPr sz="1650" i="1" spc="-30" dirty="0">
                <a:latin typeface="Malgun Gothic"/>
                <a:cs typeface="Malgun Gothic"/>
              </a:rPr>
              <a:t>NB: esistono </a:t>
            </a:r>
            <a:r>
              <a:rPr sz="1650" i="1" spc="-20" dirty="0">
                <a:latin typeface="Malgun Gothic"/>
                <a:cs typeface="Malgun Gothic"/>
              </a:rPr>
              <a:t>attività </a:t>
            </a:r>
            <a:r>
              <a:rPr sz="1650" i="1" spc="-25" dirty="0">
                <a:latin typeface="Malgun Gothic"/>
                <a:cs typeface="Malgun Gothic"/>
              </a:rPr>
              <a:t>bloccanti </a:t>
            </a:r>
            <a:r>
              <a:rPr sz="1650" i="1" spc="-30" dirty="0">
                <a:latin typeface="Malgun Gothic"/>
                <a:cs typeface="Malgun Gothic"/>
              </a:rPr>
              <a:t>per </a:t>
            </a:r>
            <a:r>
              <a:rPr sz="1650" i="1" spc="-20" dirty="0">
                <a:latin typeface="Malgun Gothic"/>
                <a:cs typeface="Malgun Gothic"/>
              </a:rPr>
              <a:t>tutti</a:t>
            </a:r>
            <a:r>
              <a:rPr sz="1650" i="1" spc="70" dirty="0">
                <a:latin typeface="Malgun Gothic"/>
                <a:cs typeface="Malgun Gothic"/>
              </a:rPr>
              <a:t> </a:t>
            </a:r>
            <a:r>
              <a:rPr sz="1650" i="1" spc="-15" dirty="0">
                <a:latin typeface="Malgun Gothic"/>
                <a:cs typeface="Malgun Gothic"/>
              </a:rPr>
              <a:t>i</a:t>
            </a:r>
            <a:endParaRPr sz="1650">
              <a:latin typeface="Malgun Gothic"/>
              <a:cs typeface="Malgun Gothic"/>
            </a:endParaRPr>
          </a:p>
          <a:p>
            <a:pPr marL="15875">
              <a:lnSpc>
                <a:spcPts val="1950"/>
              </a:lnSpc>
            </a:pPr>
            <a:r>
              <a:rPr sz="1650" i="1" spc="-30" dirty="0">
                <a:latin typeface="Malgun Gothic"/>
                <a:cs typeface="Malgun Gothic"/>
              </a:rPr>
              <a:t>threads: </a:t>
            </a:r>
            <a:r>
              <a:rPr sz="1650" i="1" spc="-40" dirty="0">
                <a:latin typeface="Malgun Gothic"/>
                <a:cs typeface="Malgun Gothic"/>
              </a:rPr>
              <a:t>compare </a:t>
            </a: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30" dirty="0">
                <a:latin typeface="Malgun Gothic"/>
                <a:cs typeface="Malgun Gothic"/>
              </a:rPr>
              <a:t>cursore</a:t>
            </a:r>
            <a:r>
              <a:rPr sz="1650" i="1" spc="7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“busy”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1803</Words>
  <Application>Microsoft Office PowerPoint</Application>
  <PresentationFormat>Presentazione su schermo (4:3)</PresentationFormat>
  <Paragraphs>281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Malgun Gothic</vt:lpstr>
      <vt:lpstr>Arial</vt:lpstr>
      <vt:lpstr>Calibri</vt:lpstr>
      <vt:lpstr>Courier New</vt:lpstr>
      <vt:lpstr>Georgia</vt:lpstr>
      <vt:lpstr>Times New Roman</vt:lpstr>
      <vt:lpstr>Office Theme</vt:lpstr>
      <vt:lpstr>THREAD  SMP MICROKERNEL</vt:lpstr>
      <vt:lpstr>THREAD</vt:lpstr>
      <vt:lpstr>MULTI-THREADING</vt:lpstr>
      <vt:lpstr>Processi a singolo e multi thread</vt:lpstr>
      <vt:lpstr>Vantaggi dei thread</vt:lpstr>
      <vt:lpstr>Qualche difficoltà…</vt:lpstr>
      <vt:lpstr>Stato dei thread</vt:lpstr>
      <vt:lpstr>Esempi di multithreading</vt:lpstr>
      <vt:lpstr>Esempi di multithreading</vt:lpstr>
      <vt:lpstr>Categorie di thread</vt:lpstr>
      <vt:lpstr>User-Level Thread</vt:lpstr>
      <vt:lpstr>ULT</vt:lpstr>
      <vt:lpstr>Kernel-Level Thread PURO</vt:lpstr>
      <vt:lpstr>Approcci MISTI</vt:lpstr>
      <vt:lpstr>Relazioni tra THREAD e PROCESSI</vt:lpstr>
      <vt:lpstr>Calcolatori attuali: Symmetric Multi Processing (SMP)</vt:lpstr>
      <vt:lpstr>SO per SMP</vt:lpstr>
      <vt:lpstr>MicroKernel</vt:lpstr>
      <vt:lpstr>Vantaggi derivanti dal MicroKernel</vt:lpstr>
      <vt:lpstr>MicroKernel Design:  What’s in, What’s out?</vt:lpstr>
      <vt:lpstr>Funzioni minime del microkernel:  Gestione Primitiva della memoria</vt:lpstr>
      <vt:lpstr>Comunicazione tra processi</vt:lpstr>
      <vt:lpstr>Stati dei Thread in Windows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2018-11-08T17:43:57Z</dcterms:created>
  <dcterms:modified xsi:type="dcterms:W3CDTF">2018-11-08T17:44:25Z</dcterms:modified>
</cp:coreProperties>
</file>