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9144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0552" y="394843"/>
            <a:ext cx="7922894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64589"/>
            <a:ext cx="8065134" cy="4660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3600" y="62738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Concorrenza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74852" y="1706066"/>
            <a:ext cx="7152640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sz="6600" b="1" spc="-5" dirty="0">
                <a:solidFill>
                  <a:srgbClr val="009999"/>
                </a:solidFill>
                <a:latin typeface="Arial"/>
                <a:cs typeface="Arial"/>
              </a:rPr>
              <a:t>CONCORRENZA:</a:t>
            </a:r>
            <a:endParaRPr sz="6600">
              <a:latin typeface="Arial"/>
              <a:cs typeface="Arial"/>
            </a:endParaRPr>
          </a:p>
          <a:p>
            <a:pPr marL="12065" marR="5080" algn="ctr">
              <a:lnSpc>
                <a:spcPct val="100000"/>
              </a:lnSpc>
            </a:pPr>
            <a:r>
              <a:rPr sz="6600" b="1" spc="-5" dirty="0">
                <a:solidFill>
                  <a:srgbClr val="009999"/>
                </a:solidFill>
                <a:latin typeface="Arial"/>
                <a:cs typeface="Arial"/>
              </a:rPr>
              <a:t>Mutua</a:t>
            </a:r>
            <a:r>
              <a:rPr sz="6600" b="1" spc="-2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6600" b="1" spc="-5" dirty="0">
                <a:solidFill>
                  <a:srgbClr val="009999"/>
                </a:solidFill>
                <a:latin typeface="Arial"/>
                <a:cs typeface="Arial"/>
              </a:rPr>
              <a:t>Esclusione  e              </a:t>
            </a:r>
            <a:r>
              <a:rPr sz="6600" b="1" dirty="0">
                <a:solidFill>
                  <a:srgbClr val="009999"/>
                </a:solidFill>
                <a:latin typeface="Arial"/>
                <a:cs typeface="Arial"/>
              </a:rPr>
              <a:t>Sincronizzazione</a:t>
            </a:r>
            <a:endParaRPr sz="6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7450" y="2276348"/>
            <a:ext cx="3733800" cy="2376551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3253104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Algoritmo di </a:t>
            </a:r>
            <a:r>
              <a:rPr dirty="0"/>
              <a:t>Dekker  </a:t>
            </a:r>
            <a:r>
              <a:rPr spc="-5" dirty="0"/>
              <a:t>2° tentativo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2742" y="4895469"/>
            <a:ext cx="832739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064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PRO: se un processo fallisce fuori della sua sezione critica l’altro </a:t>
            </a:r>
            <a:r>
              <a:rPr sz="1600" spc="-10" dirty="0">
                <a:latin typeface="Arial"/>
                <a:cs typeface="Arial"/>
              </a:rPr>
              <a:t>può </a:t>
            </a:r>
            <a:r>
              <a:rPr sz="1600" spc="-5" dirty="0">
                <a:latin typeface="Arial"/>
                <a:cs typeface="Arial"/>
              </a:rPr>
              <a:t>continuare a </a:t>
            </a:r>
            <a:r>
              <a:rPr sz="1600" spc="-10" dirty="0">
                <a:latin typeface="Arial"/>
                <a:cs typeface="Arial"/>
              </a:rPr>
              <a:t>lavorare  CONTRO:</a:t>
            </a:r>
            <a:endParaRPr sz="16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se un processo fallisce </a:t>
            </a:r>
            <a:r>
              <a:rPr sz="1600" spc="-10" dirty="0">
                <a:latin typeface="Arial"/>
                <a:cs typeface="Arial"/>
              </a:rPr>
              <a:t>entro </a:t>
            </a:r>
            <a:r>
              <a:rPr sz="1600" spc="-5" dirty="0">
                <a:latin typeface="Arial"/>
                <a:cs typeface="Arial"/>
              </a:rPr>
              <a:t>la sezione critica o prima di mettere false </a:t>
            </a:r>
            <a:r>
              <a:rPr sz="1600" spc="-10" dirty="0">
                <a:latin typeface="Arial"/>
                <a:cs typeface="Arial"/>
              </a:rPr>
              <a:t>nel </a:t>
            </a:r>
            <a:r>
              <a:rPr sz="1600" spc="-5" dirty="0">
                <a:latin typeface="Arial"/>
                <a:cs typeface="Arial"/>
              </a:rPr>
              <a:t>suo flag allora  l’altro è bloccato </a:t>
            </a:r>
            <a:r>
              <a:rPr sz="1600" spc="-10" dirty="0">
                <a:latin typeface="Arial"/>
                <a:cs typeface="Arial"/>
              </a:rPr>
              <a:t>per sempre.</a:t>
            </a:r>
            <a:endParaRPr sz="1600">
              <a:latin typeface="Arial"/>
              <a:cs typeface="Arial"/>
            </a:endParaRPr>
          </a:p>
          <a:p>
            <a:pPr marL="355600" marR="281305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se </a:t>
            </a:r>
            <a:r>
              <a:rPr sz="1600" spc="-10" dirty="0">
                <a:latin typeface="Arial"/>
                <a:cs typeface="Arial"/>
              </a:rPr>
              <a:t>entrambi vedendo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flag dell’altro </a:t>
            </a:r>
            <a:r>
              <a:rPr sz="1600" dirty="0">
                <a:latin typeface="Arial"/>
                <a:cs typeface="Arial"/>
              </a:rPr>
              <a:t>false, </a:t>
            </a:r>
            <a:r>
              <a:rPr sz="1600" spc="-5" dirty="0">
                <a:latin typeface="Arial"/>
                <a:cs typeface="Arial"/>
              </a:rPr>
              <a:t>mettono il loro flag a </a:t>
            </a:r>
            <a:r>
              <a:rPr sz="1600" dirty="0">
                <a:latin typeface="Arial"/>
                <a:cs typeface="Arial"/>
              </a:rPr>
              <a:t>true, </a:t>
            </a:r>
            <a:r>
              <a:rPr sz="1600" spc="-10" dirty="0">
                <a:latin typeface="Arial"/>
                <a:cs typeface="Arial"/>
              </a:rPr>
              <a:t>entrambi vanno  </a:t>
            </a:r>
            <a:r>
              <a:rPr sz="1600" spc="-5" dirty="0">
                <a:latin typeface="Arial"/>
                <a:cs typeface="Arial"/>
              </a:rPr>
              <a:t>nella sezione critica, senza mutua esclusione. </a:t>
            </a:r>
            <a:r>
              <a:rPr sz="1600" spc="-10" dirty="0">
                <a:latin typeface="Arial"/>
                <a:cs typeface="Arial"/>
              </a:rPr>
              <a:t>Dipendenza </a:t>
            </a:r>
            <a:r>
              <a:rPr sz="1600" spc="-5" dirty="0">
                <a:latin typeface="Arial"/>
                <a:cs typeface="Arial"/>
              </a:rPr>
              <a:t>della velocità </a:t>
            </a:r>
            <a:r>
              <a:rPr sz="1600" spc="-10" dirty="0">
                <a:latin typeface="Arial"/>
                <a:cs typeface="Arial"/>
              </a:rPr>
              <a:t>dei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processi.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0168" y="1513078"/>
            <a:ext cx="7498080" cy="3181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i="1" spc="-10" dirty="0">
                <a:latin typeface="Arial"/>
                <a:cs typeface="Arial"/>
              </a:rPr>
              <a:t>Ogni </a:t>
            </a:r>
            <a:r>
              <a:rPr sz="1600" b="1" i="1" spc="-5" dirty="0">
                <a:latin typeface="Arial"/>
                <a:cs typeface="Arial"/>
              </a:rPr>
              <a:t>processo ha un flag </a:t>
            </a:r>
            <a:r>
              <a:rPr sz="1600" b="1" i="1" spc="-10" dirty="0">
                <a:latin typeface="Arial"/>
                <a:cs typeface="Arial"/>
              </a:rPr>
              <a:t>relativo </a:t>
            </a:r>
            <a:r>
              <a:rPr sz="1600" b="1" i="1" spc="-5" dirty="0">
                <a:latin typeface="Arial"/>
                <a:cs typeface="Arial"/>
              </a:rPr>
              <a:t>all’utilizzo della </a:t>
            </a:r>
            <a:r>
              <a:rPr sz="1600" b="1" i="1" spc="-10" dirty="0">
                <a:latin typeface="Arial"/>
                <a:cs typeface="Arial"/>
              </a:rPr>
              <a:t>risorsa </a:t>
            </a:r>
            <a:r>
              <a:rPr sz="1600" b="1" i="1" spc="-5" dirty="0">
                <a:latin typeface="Arial"/>
                <a:cs typeface="Arial"/>
              </a:rPr>
              <a:t>e </a:t>
            </a:r>
            <a:r>
              <a:rPr sz="1600" b="1" i="1" spc="-10" dirty="0">
                <a:latin typeface="Arial"/>
                <a:cs typeface="Arial"/>
              </a:rPr>
              <a:t>può </a:t>
            </a:r>
            <a:r>
              <a:rPr sz="1600" b="1" i="1" spc="-5" dirty="0">
                <a:latin typeface="Arial"/>
                <a:cs typeface="Arial"/>
              </a:rPr>
              <a:t>leggere il flag  dell’altro </a:t>
            </a:r>
            <a:r>
              <a:rPr sz="1600" b="1" i="1" spc="-10" dirty="0">
                <a:latin typeface="Arial"/>
                <a:cs typeface="Arial"/>
              </a:rPr>
              <a:t>senza</a:t>
            </a:r>
            <a:r>
              <a:rPr sz="1600" b="1" i="1" spc="4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modificarlo</a:t>
            </a:r>
            <a:endParaRPr sz="1600">
              <a:latin typeface="Arial"/>
              <a:cs typeface="Arial"/>
            </a:endParaRPr>
          </a:p>
          <a:p>
            <a:pPr marL="4692650">
              <a:lnSpc>
                <a:spcPct val="100000"/>
              </a:lnSpc>
              <a:spcBef>
                <a:spcPts val="1190"/>
              </a:spcBef>
            </a:pPr>
            <a:r>
              <a:rPr sz="1400" b="1" spc="-5" dirty="0">
                <a:latin typeface="Courier New"/>
                <a:cs typeface="Courier New"/>
              </a:rPr>
              <a:t>boolean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flag[2];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4692650">
              <a:lnSpc>
                <a:spcPct val="100000"/>
              </a:lnSpc>
            </a:pPr>
            <a:r>
              <a:rPr sz="1400" b="1" i="1" spc="-5" dirty="0">
                <a:latin typeface="Courier New"/>
                <a:cs typeface="Courier New"/>
              </a:rPr>
              <a:t>//Processo</a:t>
            </a:r>
            <a:r>
              <a:rPr sz="1400" b="1" i="1" spc="-20" dirty="0">
                <a:latin typeface="Courier New"/>
                <a:cs typeface="Courier New"/>
              </a:rPr>
              <a:t> </a:t>
            </a:r>
            <a:r>
              <a:rPr sz="1400" b="1" i="1" dirty="0">
                <a:latin typeface="Courier New"/>
                <a:cs typeface="Courier New"/>
              </a:rPr>
              <a:t>0</a:t>
            </a:r>
            <a:endParaRPr sz="1400">
              <a:latin typeface="Courier New"/>
              <a:cs typeface="Courier New"/>
            </a:endParaRPr>
          </a:p>
          <a:p>
            <a:pPr marL="1995170" algn="ctr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…</a:t>
            </a:r>
            <a:endParaRPr sz="1400">
              <a:latin typeface="Courier New"/>
              <a:cs typeface="Courier New"/>
            </a:endParaRPr>
          </a:p>
          <a:p>
            <a:pPr marL="4692650">
              <a:lnSpc>
                <a:spcPct val="100000"/>
              </a:lnSpc>
              <a:spcBef>
                <a:spcPts val="340"/>
              </a:spcBef>
            </a:pPr>
            <a:r>
              <a:rPr sz="1400" b="1" spc="-5" dirty="0">
                <a:latin typeface="Courier New"/>
                <a:cs typeface="Courier New"/>
              </a:rPr>
              <a:t>while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(flag[1])</a:t>
            </a:r>
            <a:endParaRPr sz="1400">
              <a:latin typeface="Courier New"/>
              <a:cs typeface="Courier New"/>
            </a:endParaRPr>
          </a:p>
          <a:p>
            <a:pPr marR="1601470" algn="r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{nulla</a:t>
            </a:r>
            <a:r>
              <a:rPr sz="1400" spc="-20" dirty="0">
                <a:latin typeface="Courier New"/>
                <a:cs typeface="Courier New"/>
              </a:rPr>
              <a:t>;</a:t>
            </a: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469265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Courier New"/>
                <a:cs typeface="Courier New"/>
              </a:rPr>
              <a:t>flag[0]=true;</a:t>
            </a:r>
            <a:endParaRPr sz="1400">
              <a:latin typeface="Courier New"/>
              <a:cs typeface="Courier New"/>
            </a:endParaRPr>
          </a:p>
          <a:p>
            <a:pPr marL="4692650" marR="986790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&lt;sezione </a:t>
            </a:r>
            <a:r>
              <a:rPr sz="1400" spc="-10" dirty="0">
                <a:latin typeface="Courier New"/>
                <a:cs typeface="Courier New"/>
              </a:rPr>
              <a:t>critica&gt;  </a:t>
            </a:r>
            <a:r>
              <a:rPr sz="1400" spc="-5" dirty="0">
                <a:latin typeface="Courier New"/>
                <a:cs typeface="Courier New"/>
              </a:rPr>
              <a:t>flag[0]=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false;</a:t>
            </a:r>
            <a:endParaRPr sz="1400">
              <a:latin typeface="Courier New"/>
              <a:cs typeface="Courier New"/>
            </a:endParaRPr>
          </a:p>
          <a:p>
            <a:pPr marL="1995170" algn="ctr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…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312" y="1628775"/>
            <a:ext cx="4114800" cy="266382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3253104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Algoritmo di </a:t>
            </a:r>
            <a:r>
              <a:rPr dirty="0"/>
              <a:t>Dekker  3°</a:t>
            </a:r>
            <a:r>
              <a:rPr spc="-5" dirty="0"/>
              <a:t> tentativo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8540" y="1640839"/>
            <a:ext cx="8363584" cy="4872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9453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Courier New"/>
                <a:cs typeface="Courier New"/>
              </a:rPr>
              <a:t>boolean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flag[2];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4494530">
              <a:lnSpc>
                <a:spcPct val="100000"/>
              </a:lnSpc>
            </a:pPr>
            <a:r>
              <a:rPr sz="1400" b="1" i="1" spc="-5" dirty="0">
                <a:latin typeface="Courier New"/>
                <a:cs typeface="Courier New"/>
              </a:rPr>
              <a:t>// Processo</a:t>
            </a:r>
            <a:r>
              <a:rPr sz="1400" b="1" i="1" spc="-25" dirty="0">
                <a:latin typeface="Courier New"/>
                <a:cs typeface="Courier New"/>
              </a:rPr>
              <a:t> </a:t>
            </a:r>
            <a:r>
              <a:rPr sz="1400" b="1" i="1" dirty="0">
                <a:latin typeface="Courier New"/>
                <a:cs typeface="Courier New"/>
              </a:rPr>
              <a:t>0</a:t>
            </a:r>
            <a:endParaRPr sz="1400">
              <a:latin typeface="Courier New"/>
              <a:cs typeface="Courier New"/>
            </a:endParaRPr>
          </a:p>
          <a:p>
            <a:pPr marL="733425" algn="ctr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latin typeface="Courier New"/>
                <a:cs typeface="Courier New"/>
              </a:rPr>
              <a:t>…</a:t>
            </a:r>
            <a:endParaRPr sz="1400">
              <a:latin typeface="Courier New"/>
              <a:cs typeface="Courier New"/>
            </a:endParaRPr>
          </a:p>
          <a:p>
            <a:pPr marL="449453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flag[0]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true; </a:t>
            </a:r>
            <a:r>
              <a:rPr sz="1400" spc="-5" dirty="0">
                <a:latin typeface="Courier New"/>
                <a:cs typeface="Courier New"/>
              </a:rPr>
              <a:t>//indico prima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del</a:t>
            </a:r>
            <a:endParaRPr sz="1400">
              <a:latin typeface="Courier New"/>
              <a:cs typeface="Courier New"/>
            </a:endParaRPr>
          </a:p>
          <a:p>
            <a:pPr marL="483743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//test di </a:t>
            </a:r>
            <a:r>
              <a:rPr sz="1400" spc="-10" dirty="0">
                <a:latin typeface="Courier New"/>
                <a:cs typeface="Courier New"/>
              </a:rPr>
              <a:t>voler </a:t>
            </a:r>
            <a:r>
              <a:rPr sz="1400" spc="-5" dirty="0">
                <a:latin typeface="Courier New"/>
                <a:cs typeface="Courier New"/>
              </a:rPr>
              <a:t>andare in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sezione</a:t>
            </a:r>
            <a:endParaRPr sz="1400">
              <a:latin typeface="Courier New"/>
              <a:cs typeface="Courier New"/>
            </a:endParaRPr>
          </a:p>
          <a:p>
            <a:pPr marL="2272030" algn="ctr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//critica</a:t>
            </a:r>
            <a:endParaRPr sz="1400">
              <a:latin typeface="Courier New"/>
              <a:cs typeface="Courier New"/>
            </a:endParaRPr>
          </a:p>
          <a:p>
            <a:pPr marL="4494530">
              <a:lnSpc>
                <a:spcPct val="100000"/>
              </a:lnSpc>
              <a:spcBef>
                <a:spcPts val="340"/>
              </a:spcBef>
            </a:pPr>
            <a:r>
              <a:rPr sz="1400" b="1" spc="-5" dirty="0">
                <a:latin typeface="Courier New"/>
                <a:cs typeface="Courier New"/>
              </a:rPr>
              <a:t>while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(flag[1])</a:t>
            </a:r>
            <a:endParaRPr sz="1400">
              <a:latin typeface="Courier New"/>
              <a:cs typeface="Courier New"/>
            </a:endParaRPr>
          </a:p>
          <a:p>
            <a:pPr marL="1374140" algn="ctr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{nulla}</a:t>
            </a:r>
            <a:endParaRPr sz="1400">
              <a:latin typeface="Courier New"/>
              <a:cs typeface="Courier New"/>
            </a:endParaRPr>
          </a:p>
          <a:p>
            <a:pPr marL="4494530" marR="1943735">
              <a:lnSpc>
                <a:spcPct val="120000"/>
              </a:lnSpc>
              <a:tabLst>
                <a:tab pos="5665470" algn="l"/>
              </a:tabLst>
            </a:pPr>
            <a:r>
              <a:rPr sz="1400" spc="-5" dirty="0">
                <a:latin typeface="Courier New"/>
                <a:cs typeface="Courier New"/>
              </a:rPr>
              <a:t>&lt;sezione </a:t>
            </a:r>
            <a:r>
              <a:rPr sz="1400" spc="-10" dirty="0">
                <a:latin typeface="Courier New"/>
                <a:cs typeface="Courier New"/>
              </a:rPr>
              <a:t>critica&gt;;  </a:t>
            </a:r>
            <a:r>
              <a:rPr sz="1400" spc="-5" dirty="0">
                <a:latin typeface="Courier New"/>
                <a:cs typeface="Courier New"/>
              </a:rPr>
              <a:t>flag[0] </a:t>
            </a:r>
            <a:r>
              <a:rPr sz="1400" dirty="0">
                <a:latin typeface="Courier New"/>
                <a:cs typeface="Courier New"/>
              </a:rPr>
              <a:t>=	</a:t>
            </a:r>
            <a:r>
              <a:rPr sz="1400" spc="-5" dirty="0">
                <a:latin typeface="Courier New"/>
                <a:cs typeface="Courier New"/>
              </a:rPr>
              <a:t>false;</a:t>
            </a:r>
            <a:endParaRPr sz="1400">
              <a:latin typeface="Courier New"/>
              <a:cs typeface="Courier New"/>
            </a:endParaRPr>
          </a:p>
          <a:p>
            <a:pPr marL="733425" algn="ctr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…</a:t>
            </a:r>
            <a:endParaRPr sz="1400">
              <a:latin typeface="Courier New"/>
              <a:cs typeface="Courier New"/>
            </a:endParaRPr>
          </a:p>
          <a:p>
            <a:pPr marL="12700" marR="4979670">
              <a:lnSpc>
                <a:spcPct val="120000"/>
              </a:lnSpc>
              <a:spcBef>
                <a:spcPts val="935"/>
              </a:spcBef>
            </a:pPr>
            <a:r>
              <a:rPr sz="1600" spc="-5" dirty="0">
                <a:latin typeface="Arial"/>
                <a:cs typeface="Arial"/>
              </a:rPr>
              <a:t>PRO: la mutua esclusione è garantita  PROBLEMI:</a:t>
            </a:r>
            <a:endParaRPr sz="1600">
              <a:latin typeface="Arial"/>
              <a:cs typeface="Arial"/>
            </a:endParaRPr>
          </a:p>
          <a:p>
            <a:pPr marL="137795" indent="-137795">
              <a:lnSpc>
                <a:spcPct val="100000"/>
              </a:lnSpc>
              <a:spcBef>
                <a:spcPts val="380"/>
              </a:spcBef>
              <a:buChar char="-"/>
              <a:tabLst>
                <a:tab pos="137795" algn="l"/>
              </a:tabLst>
            </a:pPr>
            <a:r>
              <a:rPr sz="1600" spc="-5" dirty="0">
                <a:latin typeface="Arial"/>
                <a:cs typeface="Arial"/>
              </a:rPr>
              <a:t>Se un processo fallisce </a:t>
            </a:r>
            <a:r>
              <a:rPr sz="1600" spc="-10" dirty="0">
                <a:latin typeface="Arial"/>
                <a:cs typeface="Arial"/>
              </a:rPr>
              <a:t>entro </a:t>
            </a:r>
            <a:r>
              <a:rPr sz="1600" spc="-5" dirty="0">
                <a:latin typeface="Arial"/>
                <a:cs typeface="Arial"/>
              </a:rPr>
              <a:t>la sua sezione critica l’altro è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bloccato</a:t>
            </a:r>
            <a:endParaRPr sz="1600">
              <a:latin typeface="Arial"/>
              <a:cs typeface="Arial"/>
            </a:endParaRPr>
          </a:p>
          <a:p>
            <a:pPr marL="137795" marR="195580" indent="-137795">
              <a:lnSpc>
                <a:spcPct val="100000"/>
              </a:lnSpc>
              <a:spcBef>
                <a:spcPts val="390"/>
              </a:spcBef>
              <a:buChar char="-"/>
              <a:tabLst>
                <a:tab pos="137795" algn="l"/>
              </a:tabLst>
            </a:pPr>
            <a:r>
              <a:rPr sz="1600" spc="-5" dirty="0">
                <a:latin typeface="Arial"/>
                <a:cs typeface="Arial"/>
              </a:rPr>
              <a:t>Se entrambi settano il flag a true prima che uno dei due verifichi la condizione del </a:t>
            </a:r>
            <a:r>
              <a:rPr sz="1600" spc="-10" dirty="0">
                <a:latin typeface="Arial"/>
                <a:cs typeface="Arial"/>
              </a:rPr>
              <a:t>while </a:t>
            </a:r>
            <a:r>
              <a:rPr sz="1600" spc="-5" dirty="0">
                <a:latin typeface="Arial"/>
                <a:cs typeface="Arial"/>
              </a:rPr>
              <a:t>si  ha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stallo</a:t>
            </a:r>
            <a:endParaRPr sz="1600">
              <a:latin typeface="Arial"/>
              <a:cs typeface="Arial"/>
            </a:endParaRPr>
          </a:p>
          <a:p>
            <a:pPr marR="392430" algn="r">
              <a:lnSpc>
                <a:spcPct val="100000"/>
              </a:lnSpc>
              <a:spcBef>
                <a:spcPts val="1220"/>
              </a:spcBef>
            </a:pPr>
            <a:r>
              <a:rPr sz="1400" spc="-110" dirty="0"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8828" y="1560855"/>
            <a:ext cx="2321560" cy="35382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i="1" spc="-5" dirty="0">
                <a:latin typeface="Courier New"/>
                <a:cs typeface="Courier New"/>
              </a:rPr>
              <a:t>Processo</a:t>
            </a:r>
            <a:r>
              <a:rPr sz="1600" b="1" i="1" spc="-10" dirty="0">
                <a:latin typeface="Courier New"/>
                <a:cs typeface="Courier New"/>
              </a:rPr>
              <a:t> </a:t>
            </a:r>
            <a:r>
              <a:rPr sz="1600" b="1" i="1" spc="-5" dirty="0"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600" spc="-5" dirty="0"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Courier New"/>
                <a:cs typeface="Courier New"/>
              </a:rPr>
              <a:t>flag[1] =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true;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Courier New"/>
                <a:cs typeface="Courier New"/>
              </a:rPr>
              <a:t>while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(flag[0])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Courier New"/>
                <a:cs typeface="Courier New"/>
              </a:rPr>
              <a:t>flag[1] =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false;</a:t>
            </a:r>
            <a:endParaRPr sz="1600">
              <a:latin typeface="Courier New"/>
              <a:cs typeface="Courier New"/>
            </a:endParaRPr>
          </a:p>
          <a:p>
            <a:pPr marL="355600" marR="125730">
              <a:lnSpc>
                <a:spcPct val="120000"/>
              </a:lnSpc>
            </a:pPr>
            <a:r>
              <a:rPr sz="1600" spc="-5" dirty="0">
                <a:latin typeface="Courier New"/>
                <a:cs typeface="Courier New"/>
              </a:rPr>
              <a:t>&lt;pausa&gt;;  flag[1] =</a:t>
            </a:r>
            <a:r>
              <a:rPr sz="1600" spc="-7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true;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Courier New"/>
                <a:cs typeface="Courier New"/>
              </a:rPr>
              <a:t>&lt;sezione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critica&gt;;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Courier New"/>
                <a:cs typeface="Courier New"/>
              </a:rPr>
              <a:t>flag[1] =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false;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3253104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Algoritmo di </a:t>
            </a:r>
            <a:r>
              <a:rPr dirty="0"/>
              <a:t>Dekker  </a:t>
            </a:r>
            <a:r>
              <a:rPr spc="-5" dirty="0"/>
              <a:t>4° tentativo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2594" y="1560855"/>
            <a:ext cx="3004820" cy="413956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484"/>
              </a:spcBef>
            </a:pPr>
            <a:r>
              <a:rPr sz="1600" b="1" i="1" spc="-5" dirty="0">
                <a:latin typeface="Courier New"/>
                <a:cs typeface="Courier New"/>
              </a:rPr>
              <a:t>Processo</a:t>
            </a:r>
            <a:r>
              <a:rPr sz="1600" b="1" i="1" spc="-10" dirty="0">
                <a:latin typeface="Courier New"/>
                <a:cs typeface="Courier New"/>
              </a:rPr>
              <a:t> </a:t>
            </a:r>
            <a:r>
              <a:rPr sz="1600" b="1" i="1" spc="-5" dirty="0">
                <a:latin typeface="Courier New"/>
                <a:cs typeface="Courier New"/>
              </a:rPr>
              <a:t>0</a:t>
            </a:r>
            <a:endParaRPr sz="1600">
              <a:latin typeface="Courier New"/>
              <a:cs typeface="Courier New"/>
            </a:endParaRPr>
          </a:p>
          <a:p>
            <a:pPr marL="492125">
              <a:lnSpc>
                <a:spcPct val="100000"/>
              </a:lnSpc>
              <a:spcBef>
                <a:spcPts val="390"/>
              </a:spcBef>
            </a:pPr>
            <a:r>
              <a:rPr sz="1600" spc="-5" dirty="0"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  <a:p>
            <a:pPr marL="492125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Courier New"/>
                <a:cs typeface="Courier New"/>
              </a:rPr>
              <a:t>flag[0]=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true;</a:t>
            </a:r>
            <a:endParaRPr sz="1600">
              <a:latin typeface="Courier New"/>
              <a:cs typeface="Courier New"/>
            </a:endParaRPr>
          </a:p>
          <a:p>
            <a:pPr marL="492125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Courier New"/>
                <a:cs typeface="Courier New"/>
              </a:rPr>
              <a:t>while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(flag[1])</a:t>
            </a:r>
            <a:endParaRPr sz="1600">
              <a:latin typeface="Courier New"/>
              <a:cs typeface="Courier New"/>
            </a:endParaRPr>
          </a:p>
          <a:p>
            <a:pPr marL="492125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83439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Courier New"/>
                <a:cs typeface="Courier New"/>
              </a:rPr>
              <a:t>flag[0] =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false;</a:t>
            </a:r>
            <a:endParaRPr sz="1600">
              <a:latin typeface="Courier New"/>
              <a:cs typeface="Courier New"/>
            </a:endParaRPr>
          </a:p>
          <a:p>
            <a:pPr marL="83439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Courier New"/>
                <a:cs typeface="Courier New"/>
              </a:rPr>
              <a:t>&lt;pausa&gt;</a:t>
            </a:r>
            <a:endParaRPr sz="1600">
              <a:latin typeface="Courier New"/>
              <a:cs typeface="Courier New"/>
            </a:endParaRPr>
          </a:p>
          <a:p>
            <a:pPr marL="83439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Courier New"/>
                <a:cs typeface="Courier New"/>
              </a:rPr>
              <a:t>flag[0] =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true;</a:t>
            </a:r>
            <a:endParaRPr sz="1600">
              <a:latin typeface="Courier New"/>
              <a:cs typeface="Courier New"/>
            </a:endParaRPr>
          </a:p>
          <a:p>
            <a:pPr marL="492125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492125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Courier New"/>
                <a:cs typeface="Courier New"/>
              </a:rPr>
              <a:t>&lt;sezione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critica&gt;;</a:t>
            </a:r>
            <a:endParaRPr sz="1600">
              <a:latin typeface="Courier New"/>
              <a:cs typeface="Courier New"/>
            </a:endParaRPr>
          </a:p>
          <a:p>
            <a:pPr marL="492125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Courier New"/>
                <a:cs typeface="Courier New"/>
              </a:rPr>
              <a:t>flag[0] =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false;</a:t>
            </a:r>
            <a:endParaRPr sz="1600">
              <a:latin typeface="Courier New"/>
              <a:cs typeface="Courier New"/>
            </a:endParaRPr>
          </a:p>
          <a:p>
            <a:pPr marL="492125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890"/>
              </a:spcBef>
            </a:pPr>
            <a:r>
              <a:rPr sz="1600" i="1" spc="-5" dirty="0">
                <a:latin typeface="Arial"/>
                <a:cs typeface="Arial"/>
              </a:rPr>
              <a:t>PRO: mutua esclusione garantita  PROBLEMI: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2594" y="5675172"/>
            <a:ext cx="765111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- P0: “vado </a:t>
            </a:r>
            <a:r>
              <a:rPr sz="1600" i="1" spc="-10" dirty="0">
                <a:latin typeface="Arial"/>
                <a:cs typeface="Arial"/>
              </a:rPr>
              <a:t>io”, </a:t>
            </a:r>
            <a:r>
              <a:rPr sz="1600" i="1" spc="-5" dirty="0">
                <a:latin typeface="Arial"/>
                <a:cs typeface="Arial"/>
              </a:rPr>
              <a:t>P1: “vado </a:t>
            </a:r>
            <a:r>
              <a:rPr sz="1600" i="1" spc="-10" dirty="0">
                <a:latin typeface="Arial"/>
                <a:cs typeface="Arial"/>
              </a:rPr>
              <a:t>io”, </a:t>
            </a:r>
            <a:r>
              <a:rPr sz="1600" i="1" spc="-5" dirty="0">
                <a:latin typeface="Arial"/>
                <a:cs typeface="Arial"/>
              </a:rPr>
              <a:t>P0:“non vado </a:t>
            </a:r>
            <a:r>
              <a:rPr sz="1600" i="1" spc="-15" dirty="0">
                <a:latin typeface="Arial"/>
                <a:cs typeface="Arial"/>
              </a:rPr>
              <a:t>io”, </a:t>
            </a:r>
            <a:r>
              <a:rPr sz="1600" i="1" spc="-5" dirty="0">
                <a:latin typeface="Arial"/>
                <a:cs typeface="Arial"/>
              </a:rPr>
              <a:t>P1: “non vado </a:t>
            </a:r>
            <a:r>
              <a:rPr sz="1600" i="1" spc="-15" dirty="0">
                <a:latin typeface="Arial"/>
                <a:cs typeface="Arial"/>
              </a:rPr>
              <a:t>io”,</a:t>
            </a:r>
            <a:r>
              <a:rPr sz="1600" i="1" spc="285" dirty="0">
                <a:latin typeface="Arial"/>
                <a:cs typeface="Arial"/>
              </a:rPr>
              <a:t> </a:t>
            </a:r>
            <a:r>
              <a:rPr sz="1600" i="1" spc="-10" dirty="0">
                <a:latin typeface="Arial"/>
                <a:cs typeface="Arial"/>
              </a:rPr>
              <a:t>attesa….</a:t>
            </a:r>
            <a:endParaRPr sz="1600">
              <a:latin typeface="Arial"/>
              <a:cs typeface="Arial"/>
            </a:endParaRPr>
          </a:p>
          <a:p>
            <a:pPr marL="926465" marR="5080">
              <a:lnSpc>
                <a:spcPct val="100000"/>
              </a:lnSpc>
            </a:pPr>
            <a:r>
              <a:rPr sz="1600" i="1" spc="-5" dirty="0">
                <a:latin typeface="Arial"/>
                <a:cs typeface="Arial"/>
              </a:rPr>
              <a:t>in realtà </a:t>
            </a:r>
            <a:r>
              <a:rPr sz="1600" i="1" spc="-15" dirty="0">
                <a:latin typeface="Arial"/>
                <a:cs typeface="Arial"/>
              </a:rPr>
              <a:t>non’è </a:t>
            </a:r>
            <a:r>
              <a:rPr sz="1600" i="1" spc="-10" dirty="0">
                <a:latin typeface="Arial"/>
                <a:cs typeface="Arial"/>
              </a:rPr>
              <a:t>uno </a:t>
            </a:r>
            <a:r>
              <a:rPr sz="1600" i="1" dirty="0">
                <a:latin typeface="Arial"/>
                <a:cs typeface="Arial"/>
              </a:rPr>
              <a:t>stallo </a:t>
            </a:r>
            <a:r>
              <a:rPr sz="1600" i="1" spc="-5" dirty="0">
                <a:latin typeface="Arial"/>
                <a:cs typeface="Arial"/>
              </a:rPr>
              <a:t>poiché chi esce </a:t>
            </a:r>
            <a:r>
              <a:rPr sz="1600" i="1" spc="-10" dirty="0">
                <a:latin typeface="Arial"/>
                <a:cs typeface="Arial"/>
              </a:rPr>
              <a:t>prima dal </a:t>
            </a:r>
            <a:r>
              <a:rPr sz="1600" i="1" spc="-5" dirty="0">
                <a:latin typeface="Arial"/>
                <a:cs typeface="Arial"/>
              </a:rPr>
              <a:t>ciclo di attesa riesce </a:t>
            </a:r>
            <a:r>
              <a:rPr sz="1600" i="1" spc="-10" dirty="0">
                <a:latin typeface="Arial"/>
                <a:cs typeface="Arial"/>
              </a:rPr>
              <a:t>ad  </a:t>
            </a:r>
            <a:r>
              <a:rPr sz="1600" i="1" spc="-5" dirty="0">
                <a:latin typeface="Arial"/>
                <a:cs typeface="Arial"/>
              </a:rPr>
              <a:t>entrare nella </a:t>
            </a:r>
            <a:r>
              <a:rPr sz="1600" i="1" spc="-10" dirty="0">
                <a:latin typeface="Arial"/>
                <a:cs typeface="Arial"/>
              </a:rPr>
              <a:t>sezione</a:t>
            </a:r>
            <a:r>
              <a:rPr sz="1600" i="1" spc="5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critica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- Se un processo fallisce </a:t>
            </a:r>
            <a:r>
              <a:rPr sz="1600" spc="-10" dirty="0">
                <a:latin typeface="Arial"/>
                <a:cs typeface="Arial"/>
              </a:rPr>
              <a:t>entro </a:t>
            </a:r>
            <a:r>
              <a:rPr sz="1600" spc="-5" dirty="0">
                <a:latin typeface="Arial"/>
                <a:cs typeface="Arial"/>
              </a:rPr>
              <a:t>la sua sezione critica l’altro è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bloccato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750" y="1628775"/>
            <a:ext cx="4392549" cy="305752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27559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Algoritmo di </a:t>
            </a:r>
            <a:r>
              <a:rPr dirty="0"/>
              <a:t>Dekker  </a:t>
            </a:r>
            <a:r>
              <a:rPr spc="-5" dirty="0"/>
              <a:t>Una </a:t>
            </a:r>
            <a:r>
              <a:rPr dirty="0"/>
              <a:t>soluzione</a:t>
            </a:r>
            <a:r>
              <a:rPr spc="-55" dirty="0"/>
              <a:t> </a:t>
            </a:r>
            <a:r>
              <a:rPr spc="-5" dirty="0"/>
              <a:t>corretta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27701" y="1729231"/>
            <a:ext cx="3548379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7465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Ogni processo ha una propria variabile  </a:t>
            </a:r>
            <a:r>
              <a:rPr sz="1600" b="1" i="1" spc="-5" dirty="0">
                <a:latin typeface="Arial"/>
                <a:cs typeface="Arial"/>
              </a:rPr>
              <a:t>flag </a:t>
            </a:r>
            <a:r>
              <a:rPr sz="1600" i="1" spc="-5" dirty="0">
                <a:latin typeface="Arial"/>
                <a:cs typeface="Arial"/>
              </a:rPr>
              <a:t>che indica se vuole andare nella  </a:t>
            </a:r>
            <a:r>
              <a:rPr sz="1600" i="1" spc="-10" dirty="0">
                <a:latin typeface="Arial"/>
                <a:cs typeface="Arial"/>
              </a:rPr>
              <a:t>sezione </a:t>
            </a:r>
            <a:r>
              <a:rPr sz="1600" i="1" spc="-5" dirty="0">
                <a:latin typeface="Arial"/>
                <a:cs typeface="Arial"/>
              </a:rPr>
              <a:t>critica o</a:t>
            </a:r>
            <a:r>
              <a:rPr sz="1600" i="1" spc="45" dirty="0">
                <a:latin typeface="Arial"/>
                <a:cs typeface="Arial"/>
              </a:rPr>
              <a:t> </a:t>
            </a:r>
            <a:r>
              <a:rPr sz="1600" i="1" spc="-10" dirty="0">
                <a:latin typeface="Arial"/>
                <a:cs typeface="Arial"/>
              </a:rPr>
              <a:t>meno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1600" i="1" spc="-10" dirty="0">
                <a:latin typeface="Arial"/>
                <a:cs typeface="Arial"/>
              </a:rPr>
              <a:t>Variabile </a:t>
            </a:r>
            <a:r>
              <a:rPr sz="1600" b="1" i="1" spc="-5" dirty="0">
                <a:latin typeface="Arial"/>
                <a:cs typeface="Arial"/>
              </a:rPr>
              <a:t>turno </a:t>
            </a:r>
            <a:r>
              <a:rPr sz="1600" i="1" spc="-5" dirty="0">
                <a:latin typeface="Arial"/>
                <a:cs typeface="Arial"/>
              </a:rPr>
              <a:t>specifica chi ha </a:t>
            </a:r>
            <a:r>
              <a:rPr sz="1600" i="1" dirty="0">
                <a:latin typeface="Arial"/>
                <a:cs typeface="Arial"/>
              </a:rPr>
              <a:t>il </a:t>
            </a:r>
            <a:r>
              <a:rPr sz="1600" i="1" spc="-5" dirty="0">
                <a:latin typeface="Arial"/>
                <a:cs typeface="Arial"/>
              </a:rPr>
              <a:t>diritto  di insistere nel tentativo di entrare nella  propria </a:t>
            </a:r>
            <a:r>
              <a:rPr sz="1600" i="1" spc="-10" dirty="0">
                <a:latin typeface="Arial"/>
                <a:cs typeface="Arial"/>
              </a:rPr>
              <a:t>sezione</a:t>
            </a:r>
            <a:r>
              <a:rPr sz="1600" i="1" spc="5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critica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267" y="4884165"/>
            <a:ext cx="3340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Arial"/>
                <a:cs typeface="Arial"/>
              </a:rPr>
              <a:t>Es.: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2667" y="4884165"/>
            <a:ext cx="7435850" cy="162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Arial"/>
                <a:cs typeface="Arial"/>
              </a:rPr>
              <a:t>P0 vuole entrare (pone il suo flag a</a:t>
            </a:r>
            <a:r>
              <a:rPr sz="1400" i="1" spc="-17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true)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i="1" dirty="0">
                <a:latin typeface="Arial"/>
                <a:cs typeface="Arial"/>
              </a:rPr>
              <a:t>P0 controlla il flag di</a:t>
            </a:r>
            <a:r>
              <a:rPr sz="1400" i="1" spc="-10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P1</a:t>
            </a:r>
            <a:endParaRPr sz="1400">
              <a:latin typeface="Arial"/>
              <a:cs typeface="Arial"/>
            </a:endParaRPr>
          </a:p>
          <a:p>
            <a:pPr marL="927100" marR="3836670">
              <a:lnSpc>
                <a:spcPct val="100000"/>
              </a:lnSpc>
            </a:pPr>
            <a:r>
              <a:rPr sz="1400" i="1" dirty="0">
                <a:latin typeface="Arial"/>
                <a:cs typeface="Arial"/>
              </a:rPr>
              <a:t>se falso entra nella </a:t>
            </a:r>
            <a:r>
              <a:rPr sz="1400" i="1" spc="-5" dirty="0">
                <a:latin typeface="Arial"/>
                <a:cs typeface="Arial"/>
              </a:rPr>
              <a:t>sezione</a:t>
            </a:r>
            <a:r>
              <a:rPr sz="1400" i="1" spc="-14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critica  se vero </a:t>
            </a:r>
            <a:r>
              <a:rPr sz="1400" i="1" spc="-5" dirty="0">
                <a:latin typeface="Arial"/>
                <a:cs typeface="Arial"/>
              </a:rPr>
              <a:t>controlla </a:t>
            </a:r>
            <a:r>
              <a:rPr sz="1400" i="1" dirty="0">
                <a:latin typeface="Arial"/>
                <a:cs typeface="Arial"/>
              </a:rPr>
              <a:t>il</a:t>
            </a:r>
            <a:r>
              <a:rPr sz="1400" i="1" spc="-8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turno</a:t>
            </a:r>
            <a:endParaRPr sz="1400">
              <a:latin typeface="Arial"/>
              <a:cs typeface="Arial"/>
            </a:endParaRPr>
          </a:p>
          <a:p>
            <a:pPr marL="1841500" marR="149860">
              <a:lnSpc>
                <a:spcPct val="100000"/>
              </a:lnSpc>
            </a:pPr>
            <a:r>
              <a:rPr sz="1400" i="1" dirty="0">
                <a:latin typeface="Arial"/>
                <a:cs typeface="Arial"/>
              </a:rPr>
              <a:t>se turno è 0 (il suo) continua a controllare </a:t>
            </a:r>
            <a:r>
              <a:rPr sz="1400" i="1" spc="-5" dirty="0">
                <a:latin typeface="Arial"/>
                <a:cs typeface="Arial"/>
              </a:rPr>
              <a:t>periodicamente </a:t>
            </a:r>
            <a:r>
              <a:rPr sz="1400" i="1" dirty="0">
                <a:latin typeface="Arial"/>
                <a:cs typeface="Arial"/>
              </a:rPr>
              <a:t>il flag di</a:t>
            </a:r>
            <a:r>
              <a:rPr sz="1400" i="1" spc="-27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P1  se</a:t>
            </a:r>
            <a:r>
              <a:rPr sz="1400" i="1" spc="-2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turno</a:t>
            </a:r>
            <a:r>
              <a:rPr sz="1400" i="1" spc="-3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è</a:t>
            </a:r>
            <a:r>
              <a:rPr sz="1400" i="1" spc="-1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1</a:t>
            </a:r>
            <a:r>
              <a:rPr sz="1400" i="1" spc="-1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pone</a:t>
            </a:r>
            <a:r>
              <a:rPr sz="1400" i="1" spc="-3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il</a:t>
            </a:r>
            <a:r>
              <a:rPr sz="1400" i="1" spc="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suo</a:t>
            </a:r>
            <a:r>
              <a:rPr sz="1400" i="1" spc="-2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flag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falso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lasciando</a:t>
            </a:r>
            <a:r>
              <a:rPr sz="1400" i="1" spc="-4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il</a:t>
            </a:r>
            <a:r>
              <a:rPr sz="1400" i="1" spc="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passo</a:t>
            </a:r>
            <a:r>
              <a:rPr sz="1400" i="1" spc="-4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</a:t>
            </a:r>
            <a:r>
              <a:rPr sz="1400" i="1" spc="-1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P1</a:t>
            </a:r>
            <a:endParaRPr sz="1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860"/>
              </a:spcBef>
            </a:pPr>
            <a:r>
              <a:rPr sz="1400" spc="-5" dirty="0"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217" y="1405254"/>
            <a:ext cx="1065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boolean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flag[2];  </a:t>
            </a:r>
            <a:r>
              <a:rPr sz="1200" spc="-5" dirty="0">
                <a:latin typeface="Arial"/>
                <a:cs typeface="Arial"/>
              </a:rPr>
              <a:t>int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turno;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void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main()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6297" y="1953895"/>
            <a:ext cx="8966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la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[</a:t>
            </a:r>
            <a:r>
              <a:rPr sz="1200" spc="5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]=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spc="-20" dirty="0">
                <a:latin typeface="Arial"/>
                <a:cs typeface="Arial"/>
              </a:rPr>
              <a:t>l</a:t>
            </a:r>
            <a:r>
              <a:rPr sz="1200" spc="-5" dirty="0">
                <a:latin typeface="Arial"/>
                <a:cs typeface="Arial"/>
              </a:rPr>
              <a:t>se</a:t>
            </a:r>
            <a:r>
              <a:rPr sz="1200" dirty="0"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5478" y="1953895"/>
            <a:ext cx="1280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turno=1;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//turno=0;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217" y="1953895"/>
            <a:ext cx="12566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200" dirty="0">
                <a:latin typeface="Arial"/>
                <a:cs typeface="Arial"/>
              </a:rPr>
              <a:t>{	flag[0]=false;</a:t>
            </a:r>
            <a:endParaRPr sz="12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…</a:t>
            </a:r>
            <a:endParaRPr sz="12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processo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P0;</a:t>
            </a:r>
            <a:endParaRPr sz="12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processo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P1;</a:t>
            </a:r>
            <a:endParaRPr sz="12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…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217" y="2868548"/>
            <a:ext cx="560768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//processo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R="4735830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…</a:t>
            </a:r>
            <a:endParaRPr sz="1200">
              <a:latin typeface="Arial"/>
              <a:cs typeface="Arial"/>
            </a:endParaRPr>
          </a:p>
          <a:p>
            <a:pPr marL="927100" marR="380872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flag[0]=true;  </a:t>
            </a:r>
            <a:r>
              <a:rPr sz="1200" spc="-20" dirty="0">
                <a:latin typeface="Arial"/>
                <a:cs typeface="Arial"/>
              </a:rPr>
              <a:t>w</a:t>
            </a:r>
            <a:r>
              <a:rPr sz="1200" spc="-5" dirty="0">
                <a:latin typeface="Arial"/>
                <a:cs typeface="Arial"/>
              </a:rPr>
              <a:t>hi</a:t>
            </a:r>
            <a:r>
              <a:rPr sz="1200" spc="-10" dirty="0">
                <a:latin typeface="Arial"/>
                <a:cs typeface="Arial"/>
              </a:rPr>
              <a:t>l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spc="5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la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[</a:t>
            </a:r>
            <a:r>
              <a:rPr sz="1200" spc="5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])</a:t>
            </a:r>
            <a:endParaRPr sz="1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if</a:t>
            </a:r>
            <a:r>
              <a:rPr sz="1200" spc="-5" dirty="0">
                <a:latin typeface="Arial"/>
                <a:cs typeface="Arial"/>
              </a:rPr>
              <a:t> (turno==1)</a:t>
            </a:r>
            <a:endParaRPr sz="12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2755900" marR="178562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flag[0]=false;  </a:t>
            </a:r>
            <a:r>
              <a:rPr sz="1200" spc="-20" dirty="0">
                <a:latin typeface="Arial"/>
                <a:cs typeface="Arial"/>
              </a:rPr>
              <a:t>w</a:t>
            </a:r>
            <a:r>
              <a:rPr sz="1200" spc="-5" dirty="0">
                <a:latin typeface="Arial"/>
                <a:cs typeface="Arial"/>
              </a:rPr>
              <a:t>hi</a:t>
            </a:r>
            <a:r>
              <a:rPr sz="1200" spc="-10" dirty="0">
                <a:latin typeface="Arial"/>
                <a:cs typeface="Arial"/>
              </a:rPr>
              <a:t>l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(turn</a:t>
            </a:r>
            <a:r>
              <a:rPr sz="1200" spc="-5" dirty="0">
                <a:latin typeface="Arial"/>
                <a:cs typeface="Arial"/>
              </a:rPr>
              <a:t>o==1</a:t>
            </a:r>
            <a:r>
              <a:rPr sz="120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367093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{&lt;nulla…ATTESA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ATTIVA&gt;}</a:t>
            </a:r>
            <a:endParaRPr sz="1200">
              <a:latin typeface="Arial"/>
              <a:cs typeface="Arial"/>
            </a:endParaRPr>
          </a:p>
          <a:p>
            <a:pPr marL="716280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flag[0]=true;</a:t>
            </a:r>
            <a:endParaRPr sz="12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969644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927100" marR="3532504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&lt;sezione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critica&gt;  </a:t>
            </a:r>
            <a:r>
              <a:rPr sz="1200" dirty="0">
                <a:latin typeface="Arial"/>
                <a:cs typeface="Arial"/>
              </a:rPr>
              <a:t>flag[0]=false;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0117" y="6161023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…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7217" y="6344208"/>
            <a:ext cx="76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27559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Algoritmo di </a:t>
            </a:r>
            <a:r>
              <a:rPr dirty="0"/>
              <a:t>Dekker  </a:t>
            </a:r>
            <a:r>
              <a:rPr spc="-5" dirty="0"/>
              <a:t>Una </a:t>
            </a:r>
            <a:r>
              <a:rPr dirty="0"/>
              <a:t>soluzione</a:t>
            </a:r>
            <a:r>
              <a:rPr spc="-55" dirty="0"/>
              <a:t> </a:t>
            </a:r>
            <a:r>
              <a:rPr spc="-5" dirty="0"/>
              <a:t>corretta</a:t>
            </a:r>
          </a:p>
        </p:txBody>
      </p:sp>
      <p:sp>
        <p:nvSpPr>
          <p:cNvPr id="12" name="object 12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27559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Algoritmo di </a:t>
            </a:r>
            <a:r>
              <a:rPr dirty="0"/>
              <a:t>Dekker  </a:t>
            </a:r>
            <a:r>
              <a:rPr spc="-5" dirty="0"/>
              <a:t>Una </a:t>
            </a:r>
            <a:r>
              <a:rPr dirty="0"/>
              <a:t>soluzione</a:t>
            </a:r>
            <a:r>
              <a:rPr spc="-55" dirty="0"/>
              <a:t> </a:t>
            </a:r>
            <a:r>
              <a:rPr spc="-5" dirty="0"/>
              <a:t>corretta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79119" y="1579143"/>
            <a:ext cx="7411084" cy="13919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4965" algn="l"/>
                <a:tab pos="356235" algn="l"/>
              </a:tabLst>
            </a:pPr>
            <a:r>
              <a:rPr sz="1600" spc="-5" dirty="0">
                <a:latin typeface="Arial"/>
                <a:cs typeface="Arial"/>
              </a:rPr>
              <a:t>Algoritmo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“complesso”</a:t>
            </a:r>
            <a:endParaRPr sz="16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390"/>
              </a:spcBef>
              <a:buChar char="•"/>
              <a:tabLst>
                <a:tab pos="354965" algn="l"/>
                <a:tab pos="356235" algn="l"/>
              </a:tabLst>
            </a:pPr>
            <a:r>
              <a:rPr sz="1600" spc="-5" dirty="0">
                <a:latin typeface="Arial"/>
                <a:cs typeface="Arial"/>
              </a:rPr>
              <a:t>Attesa attiva: un processo controlla </a:t>
            </a:r>
            <a:r>
              <a:rPr sz="1600" spc="-10" dirty="0">
                <a:latin typeface="Arial"/>
                <a:cs typeface="Arial"/>
              </a:rPr>
              <a:t>continuamente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flag dell’altro processo se  pari a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true</a:t>
            </a:r>
            <a:endParaRPr sz="1600">
              <a:latin typeface="Arial"/>
              <a:cs typeface="Arial"/>
            </a:endParaRPr>
          </a:p>
          <a:p>
            <a:pPr marL="355600" marR="34798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6235" algn="l"/>
              </a:tabLst>
            </a:pPr>
            <a:r>
              <a:rPr sz="1600" spc="-5" dirty="0">
                <a:latin typeface="Arial"/>
                <a:cs typeface="Arial"/>
              </a:rPr>
              <a:t>Se un processo fallisce nella </a:t>
            </a:r>
            <a:r>
              <a:rPr sz="1600" spc="-10" dirty="0">
                <a:latin typeface="Arial"/>
                <a:cs typeface="Arial"/>
              </a:rPr>
              <a:t>propria </a:t>
            </a:r>
            <a:r>
              <a:rPr sz="1600" spc="-5" dirty="0">
                <a:latin typeface="Arial"/>
                <a:cs typeface="Arial"/>
              </a:rPr>
              <a:t>sezione critica l’altro processo rimane  bloccato per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sempre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7240" y="6273800"/>
            <a:ext cx="2108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2419" y="1427734"/>
            <a:ext cx="7710805" cy="2903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Macchine monoprocessore: i processi si alternano in esecuzione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(EXE)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730"/>
              </a:lnSpc>
            </a:pPr>
            <a:r>
              <a:rPr sz="1600" spc="-5" dirty="0">
                <a:latin typeface="Arial"/>
                <a:cs typeface="Arial"/>
              </a:rPr>
              <a:t>la mutua esclusione si può </a:t>
            </a:r>
            <a:r>
              <a:rPr sz="1600" spc="-10" dirty="0">
                <a:latin typeface="Arial"/>
                <a:cs typeface="Arial"/>
              </a:rPr>
              <a:t>ottenere </a:t>
            </a:r>
            <a:r>
              <a:rPr sz="1600" spc="-5" dirty="0">
                <a:latin typeface="Arial"/>
                <a:cs typeface="Arial"/>
              </a:rPr>
              <a:t>evitando l’interruzione di un </a:t>
            </a:r>
            <a:r>
              <a:rPr sz="1600" dirty="0">
                <a:latin typeface="Arial"/>
                <a:cs typeface="Arial"/>
              </a:rPr>
              <a:t>processo </a:t>
            </a:r>
            <a:r>
              <a:rPr sz="1600" spc="-5" dirty="0">
                <a:latin typeface="Arial"/>
                <a:cs typeface="Arial"/>
              </a:rPr>
              <a:t>attivando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730"/>
              </a:lnSpc>
            </a:pPr>
            <a:r>
              <a:rPr sz="1600" spc="-5" dirty="0">
                <a:latin typeface="Arial"/>
                <a:cs typeface="Arial"/>
              </a:rPr>
              <a:t>disattivando gli interrupt (supporto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hardware)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</a:pPr>
            <a:r>
              <a:rPr sz="1600" spc="-5" dirty="0">
                <a:solidFill>
                  <a:srgbClr val="009999"/>
                </a:solidFill>
                <a:latin typeface="Arial"/>
                <a:cs typeface="Arial"/>
              </a:rPr>
              <a:t>&lt;disattiva le</a:t>
            </a:r>
            <a:r>
              <a:rPr sz="1600" spc="-2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9999"/>
                </a:solidFill>
                <a:latin typeface="Arial"/>
                <a:cs typeface="Arial"/>
              </a:rPr>
              <a:t>interruzioni&gt;</a:t>
            </a:r>
            <a:endParaRPr sz="1600">
              <a:latin typeface="Arial"/>
              <a:cs typeface="Arial"/>
            </a:endParaRPr>
          </a:p>
          <a:p>
            <a:pPr marL="546100">
              <a:lnSpc>
                <a:spcPct val="100000"/>
              </a:lnSpc>
            </a:pPr>
            <a:r>
              <a:rPr sz="1600" spc="-5" dirty="0">
                <a:solidFill>
                  <a:srgbClr val="009999"/>
                </a:solidFill>
                <a:latin typeface="Arial"/>
                <a:cs typeface="Arial"/>
              </a:rPr>
              <a:t>&lt;sezione</a:t>
            </a:r>
            <a:r>
              <a:rPr sz="1600" spc="-2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9999"/>
                </a:solidFill>
                <a:latin typeface="Arial"/>
                <a:cs typeface="Arial"/>
              </a:rPr>
              <a:t>critica&gt;</a:t>
            </a:r>
            <a:endParaRPr sz="1600">
              <a:latin typeface="Arial"/>
              <a:cs typeface="Arial"/>
            </a:endParaRPr>
          </a:p>
          <a:p>
            <a:pPr marL="546100">
              <a:lnSpc>
                <a:spcPct val="100000"/>
              </a:lnSpc>
            </a:pPr>
            <a:r>
              <a:rPr sz="1600" spc="-5" dirty="0">
                <a:solidFill>
                  <a:srgbClr val="009999"/>
                </a:solidFill>
                <a:latin typeface="Arial"/>
                <a:cs typeface="Arial"/>
              </a:rPr>
              <a:t>&lt;attiva le</a:t>
            </a:r>
            <a:r>
              <a:rPr sz="1600" spc="-1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9999"/>
                </a:solidFill>
                <a:latin typeface="Arial"/>
                <a:cs typeface="Arial"/>
              </a:rPr>
              <a:t>interruzioni&gt;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88900" marR="463423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PRO: mutua esclusione garantita  PROBLEMI:</a:t>
            </a:r>
            <a:endParaRPr sz="1600">
              <a:latin typeface="Arial"/>
              <a:cs typeface="Arial"/>
            </a:endParaRPr>
          </a:p>
          <a:p>
            <a:pPr marL="431800" indent="-342900">
              <a:lnSpc>
                <a:spcPct val="100000"/>
              </a:lnSpc>
              <a:buAutoNum type="arabicPeriod"/>
              <a:tabLst>
                <a:tab pos="431165" algn="l"/>
                <a:tab pos="431800" algn="l"/>
              </a:tabLst>
            </a:pPr>
            <a:r>
              <a:rPr sz="1600" spc="-5" dirty="0">
                <a:latin typeface="Arial"/>
                <a:cs typeface="Arial"/>
              </a:rPr>
              <a:t>Efficienza peggiora poiché il processore non può alternare i processi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liberamente</a:t>
            </a:r>
            <a:endParaRPr sz="1600">
              <a:latin typeface="Arial"/>
              <a:cs typeface="Arial"/>
            </a:endParaRPr>
          </a:p>
          <a:p>
            <a:pPr marL="431800" indent="-342900">
              <a:lnSpc>
                <a:spcPct val="100000"/>
              </a:lnSpc>
              <a:buAutoNum type="arabicPeriod"/>
              <a:tabLst>
                <a:tab pos="431165" algn="l"/>
                <a:tab pos="431800" algn="l"/>
              </a:tabLst>
            </a:pPr>
            <a:r>
              <a:rPr sz="1600" spc="-10" dirty="0">
                <a:latin typeface="Arial"/>
                <a:cs typeface="Arial"/>
              </a:rPr>
              <a:t>Non </a:t>
            </a:r>
            <a:r>
              <a:rPr sz="1600" spc="-5" dirty="0">
                <a:latin typeface="Arial"/>
                <a:cs typeface="Arial"/>
              </a:rPr>
              <a:t>funziona </a:t>
            </a:r>
            <a:r>
              <a:rPr sz="1600" dirty="0">
                <a:latin typeface="Arial"/>
                <a:cs typeface="Arial"/>
              </a:rPr>
              <a:t>su </a:t>
            </a:r>
            <a:r>
              <a:rPr sz="1600" spc="-5" dirty="0">
                <a:latin typeface="Arial"/>
                <a:cs typeface="Arial"/>
              </a:rPr>
              <a:t>macchine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SMP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333502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Mutua Esclusione:  </a:t>
            </a:r>
            <a:r>
              <a:rPr dirty="0"/>
              <a:t>Supporto</a:t>
            </a:r>
            <a:r>
              <a:rPr spc="-95" dirty="0"/>
              <a:t> </a:t>
            </a:r>
            <a:r>
              <a:rPr spc="-5" dirty="0"/>
              <a:t>Hardware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5287" y="4437126"/>
            <a:ext cx="1081405" cy="503555"/>
          </a:xfrm>
          <a:custGeom>
            <a:avLst/>
            <a:gdLst/>
            <a:ahLst/>
            <a:cxnLst/>
            <a:rect l="l" t="t" r="r" b="b"/>
            <a:pathLst>
              <a:path w="1081405" h="503554">
                <a:moveTo>
                  <a:pt x="810818" y="0"/>
                </a:moveTo>
                <a:lnTo>
                  <a:pt x="810818" y="125730"/>
                </a:lnTo>
                <a:lnTo>
                  <a:pt x="0" y="125730"/>
                </a:lnTo>
                <a:lnTo>
                  <a:pt x="0" y="377317"/>
                </a:lnTo>
                <a:lnTo>
                  <a:pt x="810818" y="377317"/>
                </a:lnTo>
                <a:lnTo>
                  <a:pt x="810818" y="503174"/>
                </a:lnTo>
                <a:lnTo>
                  <a:pt x="1081087" y="251587"/>
                </a:lnTo>
                <a:lnTo>
                  <a:pt x="810818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2275" y="4556125"/>
            <a:ext cx="7269480" cy="2057400"/>
          </a:xfrm>
          <a:custGeom>
            <a:avLst/>
            <a:gdLst/>
            <a:ahLst/>
            <a:cxnLst/>
            <a:rect l="l" t="t" r="r" b="b"/>
            <a:pathLst>
              <a:path w="7269480" h="2057400">
                <a:moveTo>
                  <a:pt x="0" y="2057400"/>
                </a:moveTo>
                <a:lnTo>
                  <a:pt x="7269226" y="2057400"/>
                </a:lnTo>
                <a:lnTo>
                  <a:pt x="7269226" y="0"/>
                </a:lnTo>
                <a:lnTo>
                  <a:pt x="0" y="0"/>
                </a:lnTo>
                <a:lnTo>
                  <a:pt x="0" y="2057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83969" y="4585842"/>
            <a:ext cx="6572884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sz="1600" i="1" spc="-10" dirty="0">
                <a:latin typeface="Arial"/>
                <a:cs typeface="Arial"/>
              </a:rPr>
              <a:t>Istruzioni macchina </a:t>
            </a:r>
            <a:r>
              <a:rPr sz="1600" i="1" spc="-5" dirty="0">
                <a:latin typeface="Arial"/>
                <a:cs typeface="Arial"/>
              </a:rPr>
              <a:t>speciali </a:t>
            </a:r>
            <a:r>
              <a:rPr sz="1600" i="1" spc="-10" dirty="0">
                <a:latin typeface="Arial"/>
                <a:cs typeface="Arial"/>
              </a:rPr>
              <a:t>per l’accesso </a:t>
            </a:r>
            <a:r>
              <a:rPr sz="1600" i="1" spc="-5" dirty="0">
                <a:latin typeface="Arial"/>
                <a:cs typeface="Arial"/>
              </a:rPr>
              <a:t>a </a:t>
            </a:r>
            <a:r>
              <a:rPr sz="1600" i="1" spc="-10" dirty="0">
                <a:latin typeface="Arial"/>
                <a:cs typeface="Arial"/>
              </a:rPr>
              <a:t>locazioni </a:t>
            </a:r>
            <a:r>
              <a:rPr sz="1600" i="1" spc="-5" dirty="0">
                <a:latin typeface="Arial"/>
                <a:cs typeface="Arial"/>
              </a:rPr>
              <a:t>di </a:t>
            </a:r>
            <a:r>
              <a:rPr sz="1600" i="1" spc="-10" dirty="0">
                <a:latin typeface="Arial"/>
                <a:cs typeface="Arial"/>
              </a:rPr>
              <a:t>memoria </a:t>
            </a:r>
            <a:r>
              <a:rPr sz="1600" i="1" spc="-5" dirty="0">
                <a:latin typeface="Arial"/>
                <a:cs typeface="Arial"/>
              </a:rPr>
              <a:t>in </a:t>
            </a:r>
            <a:r>
              <a:rPr sz="1600" i="1" spc="-10" dirty="0">
                <a:latin typeface="Arial"/>
                <a:cs typeface="Arial"/>
              </a:rPr>
              <a:t>modo  </a:t>
            </a:r>
            <a:r>
              <a:rPr sz="1600" i="1" spc="-5" dirty="0">
                <a:latin typeface="Arial"/>
                <a:cs typeface="Arial"/>
              </a:rPr>
              <a:t>atomico (non</a:t>
            </a:r>
            <a:r>
              <a:rPr sz="1600" i="1" spc="1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interrompibile)</a:t>
            </a:r>
            <a:endParaRPr sz="1600">
              <a:latin typeface="Arial"/>
              <a:cs typeface="Arial"/>
            </a:endParaRPr>
          </a:p>
          <a:p>
            <a:pPr marL="914400" marR="423100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test-and-set  scambio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(swap)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83969" y="5805322"/>
            <a:ext cx="70154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l’accesso sequenziale ad </a:t>
            </a:r>
            <a:r>
              <a:rPr sz="1600" spc="-10" dirty="0">
                <a:latin typeface="Arial"/>
                <a:cs typeface="Arial"/>
              </a:rPr>
              <a:t>una </a:t>
            </a:r>
            <a:r>
              <a:rPr sz="1600" spc="-5" dirty="0">
                <a:latin typeface="Arial"/>
                <a:cs typeface="Arial"/>
              </a:rPr>
              <a:t>locazione di memoria è </a:t>
            </a:r>
            <a:r>
              <a:rPr sz="1600" spc="-10" dirty="0">
                <a:latin typeface="Arial"/>
                <a:cs typeface="Arial"/>
              </a:rPr>
              <a:t>garantita dall’hardware  </a:t>
            </a:r>
            <a:r>
              <a:rPr sz="1600" spc="-5" dirty="0">
                <a:latin typeface="Arial"/>
                <a:cs typeface="Arial"/>
              </a:rPr>
              <a:t>Se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eseguono due test-and-set (swap) contemporaneamente, esse</a:t>
            </a:r>
            <a:r>
              <a:rPr sz="1600" spc="1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vengono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83969" y="6293002"/>
            <a:ext cx="102996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serializzate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792" y="4950722"/>
            <a:ext cx="147510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spc="-25" dirty="0">
                <a:latin typeface="Malgun Gothic"/>
                <a:cs typeface="Malgun Gothic"/>
              </a:rPr>
              <a:t>Soluzione </a:t>
            </a:r>
            <a:r>
              <a:rPr sz="1450" i="1" spc="-30" dirty="0">
                <a:latin typeface="Malgun Gothic"/>
                <a:cs typeface="Malgun Gothic"/>
              </a:rPr>
              <a:t>su</a:t>
            </a:r>
            <a:r>
              <a:rPr sz="1450" i="1" spc="-85" dirty="0">
                <a:latin typeface="Malgun Gothic"/>
                <a:cs typeface="Malgun Gothic"/>
              </a:rPr>
              <a:t> </a:t>
            </a:r>
            <a:r>
              <a:rPr sz="1450" i="1" spc="-35" dirty="0">
                <a:latin typeface="Malgun Gothic"/>
                <a:cs typeface="Malgun Gothic"/>
              </a:rPr>
              <a:t>SMP</a:t>
            </a:r>
            <a:endParaRPr sz="14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Mutua</a:t>
            </a:r>
            <a:r>
              <a:rPr spc="-10" dirty="0"/>
              <a:t> </a:t>
            </a:r>
            <a:r>
              <a:rPr spc="-5" dirty="0"/>
              <a:t>Esclusione:</a:t>
            </a:r>
          </a:p>
          <a:p>
            <a:pPr marL="380365">
              <a:lnSpc>
                <a:spcPct val="100000"/>
              </a:lnSpc>
            </a:pPr>
            <a:r>
              <a:rPr dirty="0"/>
              <a:t>Supporto </a:t>
            </a:r>
            <a:r>
              <a:rPr spc="-5" dirty="0"/>
              <a:t>Hardware </a:t>
            </a:r>
            <a:r>
              <a:rPr dirty="0"/>
              <a:t>-</a:t>
            </a:r>
            <a:r>
              <a:rPr spc="-40" dirty="0"/>
              <a:t> </a:t>
            </a:r>
            <a:r>
              <a:rPr spc="-5" dirty="0"/>
              <a:t>test&amp;set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1560855"/>
            <a:ext cx="8072120" cy="495236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5" dirty="0">
                <a:latin typeface="Courier New"/>
                <a:cs typeface="Courier New"/>
              </a:rPr>
              <a:t>boolean TestAndSet (boolean</a:t>
            </a:r>
            <a:r>
              <a:rPr sz="1600" spc="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*target)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Courier New"/>
                <a:cs typeface="Courier New"/>
              </a:rPr>
              <a:t>boolean val =</a:t>
            </a:r>
            <a:r>
              <a:rPr sz="1600" spc="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*target;</a:t>
            </a:r>
            <a:endParaRPr sz="1600">
              <a:latin typeface="Courier New"/>
              <a:cs typeface="Courier New"/>
            </a:endParaRPr>
          </a:p>
          <a:p>
            <a:pPr marL="355600" marR="5878830">
              <a:lnSpc>
                <a:spcPct val="120000"/>
              </a:lnSpc>
            </a:pPr>
            <a:r>
              <a:rPr sz="1600" spc="-5" dirty="0">
                <a:latin typeface="Courier New"/>
                <a:cs typeface="Courier New"/>
              </a:rPr>
              <a:t>*target =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TRUE;  return</a:t>
            </a:r>
            <a:r>
              <a:rPr sz="1600" spc="-10" dirty="0">
                <a:latin typeface="Courier New"/>
                <a:cs typeface="Courier New"/>
              </a:rPr>
              <a:t> val;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366395" indent="-342900">
              <a:lnSpc>
                <a:spcPct val="100000"/>
              </a:lnSpc>
              <a:buChar char="•"/>
              <a:tabLst>
                <a:tab pos="366395" algn="l"/>
                <a:tab pos="367030" algn="l"/>
              </a:tabLst>
            </a:pPr>
            <a:r>
              <a:rPr sz="1600" spc="-5" dirty="0">
                <a:latin typeface="Arial"/>
                <a:cs typeface="Arial"/>
              </a:rPr>
              <a:t>Utilizzo di test&amp;set per garantire la mutua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esclusione</a:t>
            </a:r>
            <a:endParaRPr sz="1600">
              <a:latin typeface="Arial"/>
              <a:cs typeface="Arial"/>
            </a:endParaRPr>
          </a:p>
          <a:p>
            <a:pPr marL="366395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latin typeface="Arial"/>
                <a:cs typeface="Arial"/>
              </a:rPr>
              <a:t>sia lock una variabile boolean condivisa inizializzata a falso (la risorsa è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libera).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/>
              <a:cs typeface="Times New Roman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while (true)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099945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latin typeface="Courier New"/>
                <a:cs typeface="Courier New"/>
              </a:rPr>
              <a:t>while ( TestAndSet (&amp;lock</a:t>
            </a:r>
            <a:r>
              <a:rPr sz="1600" spc="3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))</a:t>
            </a:r>
            <a:endParaRPr sz="1600">
              <a:latin typeface="Courier New"/>
              <a:cs typeface="Courier New"/>
            </a:endParaRPr>
          </a:p>
          <a:p>
            <a:pPr marL="2099945">
              <a:lnSpc>
                <a:spcPct val="100000"/>
              </a:lnSpc>
              <a:spcBef>
                <a:spcPts val="190"/>
              </a:spcBef>
              <a:tabLst>
                <a:tab pos="2588260" algn="l"/>
              </a:tabLst>
            </a:pPr>
            <a:r>
              <a:rPr sz="1600" spc="-5" dirty="0">
                <a:latin typeface="Courier New"/>
                <a:cs typeface="Courier New"/>
              </a:rPr>
              <a:t>;	/* do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nothing</a:t>
            </a:r>
            <a:endParaRPr sz="1600">
              <a:latin typeface="Courier New"/>
              <a:cs typeface="Courier New"/>
            </a:endParaRPr>
          </a:p>
          <a:p>
            <a:pPr marL="209677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latin typeface="Courier New"/>
                <a:cs typeface="Courier New"/>
              </a:rPr>
              <a:t>&lt;critical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section&gt;</a:t>
            </a:r>
            <a:endParaRPr sz="1600">
              <a:latin typeface="Courier New"/>
              <a:cs typeface="Courier New"/>
            </a:endParaRPr>
          </a:p>
          <a:p>
            <a:pPr marL="2099945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latin typeface="Courier New"/>
                <a:cs typeface="Courier New"/>
              </a:rPr>
              <a:t>lock = FALSE;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//rilascio</a:t>
            </a:r>
            <a:endParaRPr sz="1600">
              <a:latin typeface="Courier New"/>
              <a:cs typeface="Courier New"/>
            </a:endParaRPr>
          </a:p>
          <a:p>
            <a:pPr marL="209677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  <a:p>
            <a:pPr marL="209677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390"/>
              </a:spcBef>
            </a:pPr>
            <a:r>
              <a:rPr sz="1400" spc="-5" dirty="0"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190373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Mutua Esclusione:  </a:t>
            </a:r>
            <a:r>
              <a:rPr dirty="0"/>
              <a:t>Supporto </a:t>
            </a:r>
            <a:r>
              <a:rPr spc="-5" dirty="0"/>
              <a:t>Hardware </a:t>
            </a:r>
            <a:r>
              <a:rPr dirty="0"/>
              <a:t>-</a:t>
            </a:r>
            <a:r>
              <a:rPr spc="-75" dirty="0"/>
              <a:t> </a:t>
            </a:r>
            <a:r>
              <a:rPr dirty="0"/>
              <a:t>swap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5967" y="1461287"/>
            <a:ext cx="7422515" cy="326326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5" dirty="0">
                <a:latin typeface="Courier New"/>
                <a:cs typeface="Courier New"/>
              </a:rPr>
              <a:t>void swap (boolean *a, boolean</a:t>
            </a:r>
            <a:r>
              <a:rPr sz="1600" spc="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*b)</a:t>
            </a:r>
            <a:endParaRPr sz="1600">
              <a:latin typeface="Courier New"/>
              <a:cs typeface="Courier New"/>
            </a:endParaRPr>
          </a:p>
          <a:p>
            <a:pPr marL="123317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210435">
              <a:lnSpc>
                <a:spcPct val="100000"/>
              </a:lnSpc>
              <a:spcBef>
                <a:spcPts val="390"/>
              </a:spcBef>
            </a:pPr>
            <a:r>
              <a:rPr sz="1600" spc="-5" dirty="0">
                <a:latin typeface="Courier New"/>
                <a:cs typeface="Courier New"/>
              </a:rPr>
              <a:t>boolean temp =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*a;</a:t>
            </a:r>
            <a:endParaRPr sz="1600">
              <a:latin typeface="Courier New"/>
              <a:cs typeface="Courier New"/>
            </a:endParaRPr>
          </a:p>
          <a:p>
            <a:pPr marL="2210435">
              <a:lnSpc>
                <a:spcPct val="100000"/>
              </a:lnSpc>
              <a:spcBef>
                <a:spcPts val="384"/>
              </a:spcBef>
            </a:pPr>
            <a:r>
              <a:rPr sz="1600" dirty="0">
                <a:latin typeface="Courier New"/>
                <a:cs typeface="Courier New"/>
              </a:rPr>
              <a:t>*a </a:t>
            </a:r>
            <a:r>
              <a:rPr sz="1600" spc="-5" dirty="0">
                <a:latin typeface="Courier New"/>
                <a:cs typeface="Courier New"/>
              </a:rPr>
              <a:t>= *b;</a:t>
            </a:r>
            <a:endParaRPr sz="1600">
              <a:latin typeface="Courier New"/>
              <a:cs typeface="Courier New"/>
            </a:endParaRPr>
          </a:p>
          <a:p>
            <a:pPr marL="2210435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latin typeface="Courier New"/>
                <a:cs typeface="Courier New"/>
              </a:rPr>
              <a:t>*b </a:t>
            </a:r>
            <a:r>
              <a:rPr sz="1600" spc="-5" dirty="0">
                <a:latin typeface="Courier New"/>
                <a:cs typeface="Courier New"/>
              </a:rPr>
              <a:t>= temp:</a:t>
            </a:r>
            <a:endParaRPr sz="1600">
              <a:latin typeface="Courier New"/>
              <a:cs typeface="Courier New"/>
            </a:endParaRPr>
          </a:p>
          <a:p>
            <a:pPr marL="123317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Utilizzo di </a:t>
            </a:r>
            <a:r>
              <a:rPr sz="1600" spc="-10" dirty="0">
                <a:latin typeface="Arial"/>
                <a:cs typeface="Arial"/>
              </a:rPr>
              <a:t>swap </a:t>
            </a:r>
            <a:r>
              <a:rPr sz="1600" spc="-5" dirty="0">
                <a:latin typeface="Arial"/>
                <a:cs typeface="Arial"/>
              </a:rPr>
              <a:t>per garantire la mutua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esclusione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ts val="1825"/>
              </a:lnSpc>
              <a:spcBef>
                <a:spcPts val="195"/>
              </a:spcBef>
            </a:pPr>
            <a:r>
              <a:rPr sz="1600" spc="-5" dirty="0">
                <a:latin typeface="Arial"/>
                <a:cs typeface="Arial"/>
              </a:rPr>
              <a:t>sia lock una variabile booleana condivisa inizializzata a </a:t>
            </a:r>
            <a:r>
              <a:rPr sz="1600" spc="-20" dirty="0">
                <a:latin typeface="Arial"/>
                <a:cs typeface="Arial"/>
              </a:rPr>
              <a:t>FALSE </a:t>
            </a:r>
            <a:r>
              <a:rPr sz="1600" spc="-5" dirty="0">
                <a:latin typeface="Arial"/>
                <a:cs typeface="Arial"/>
              </a:rPr>
              <a:t>//indica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risorsa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ts val="1825"/>
              </a:lnSpc>
            </a:pPr>
            <a:r>
              <a:rPr sz="1600" spc="-5" dirty="0">
                <a:latin typeface="Arial"/>
                <a:cs typeface="Arial"/>
              </a:rPr>
              <a:t>ac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es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ibile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720850" algn="l"/>
              </a:tabLst>
            </a:pPr>
            <a:r>
              <a:rPr sz="1600" spc="-5" dirty="0">
                <a:latin typeface="Courier New"/>
                <a:cs typeface="Courier New"/>
              </a:rPr>
              <a:t>while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(true)	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44671" y="4698898"/>
            <a:ext cx="5263515" cy="181483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Courier New"/>
                <a:cs typeface="Courier New"/>
              </a:rPr>
              <a:t>key =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TRUE;</a:t>
            </a:r>
            <a:endParaRPr sz="1600">
              <a:latin typeface="Courier New"/>
              <a:cs typeface="Courier New"/>
            </a:endParaRPr>
          </a:p>
          <a:p>
            <a:pPr marL="17145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latin typeface="Courier New"/>
                <a:cs typeface="Courier New"/>
              </a:rPr>
              <a:t>while (key ==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TRUE)</a:t>
            </a:r>
            <a:endParaRPr sz="1600">
              <a:latin typeface="Courier New"/>
              <a:cs typeface="Courier New"/>
            </a:endParaRPr>
          </a:p>
          <a:p>
            <a:pPr marL="1115695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latin typeface="Courier New"/>
                <a:cs typeface="Courier New"/>
              </a:rPr>
              <a:t>swap (&amp;lock, &amp;key </a:t>
            </a:r>
            <a:r>
              <a:rPr sz="1600" dirty="0">
                <a:latin typeface="Courier New"/>
                <a:cs typeface="Courier New"/>
              </a:rPr>
              <a:t>); </a:t>
            </a:r>
            <a:r>
              <a:rPr sz="1000" spc="-5" dirty="0">
                <a:latin typeface="Courier New"/>
                <a:cs typeface="Courier New"/>
              </a:rPr>
              <a:t>//in key torna</a:t>
            </a:r>
            <a:r>
              <a:rPr sz="1000" spc="4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false</a:t>
            </a:r>
            <a:endParaRPr sz="1000">
              <a:latin typeface="Courier New"/>
              <a:cs typeface="Courier New"/>
            </a:endParaRPr>
          </a:p>
          <a:p>
            <a:pPr marL="17145" marR="3046095" indent="-5080">
              <a:lnSpc>
                <a:spcPct val="11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&lt;critical section&gt;  lock =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FALSE;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85"/>
              </a:lnSpc>
              <a:spcBef>
                <a:spcPts val="190"/>
              </a:spcBef>
            </a:pPr>
            <a:r>
              <a:rPr sz="1600" spc="-5" dirty="0"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  <a:p>
            <a:pPr marR="5080" algn="r">
              <a:lnSpc>
                <a:spcPts val="1545"/>
              </a:lnSpc>
            </a:pPr>
            <a:r>
              <a:rPr sz="1400" spc="-5" dirty="0"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35072" y="6333540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Vantaggi</a:t>
            </a:r>
          </a:p>
          <a:p>
            <a:pPr marL="756285" marR="584200" indent="-286385">
              <a:lnSpc>
                <a:spcPct val="80000"/>
              </a:lnSpc>
              <a:spcBef>
                <a:spcPts val="484"/>
              </a:spcBef>
              <a:buChar char="–"/>
              <a:tabLst>
                <a:tab pos="756285" algn="l"/>
                <a:tab pos="756920" algn="l"/>
              </a:tabLst>
            </a:pPr>
            <a:r>
              <a:rPr b="0" dirty="0">
                <a:latin typeface="Arial"/>
                <a:cs typeface="Arial"/>
              </a:rPr>
              <a:t>si può applicare a un qualsiasi numero di processi anche</a:t>
            </a:r>
            <a:r>
              <a:rPr b="0" spc="-19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su  multiprocessori a memoria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condivisa;</a:t>
            </a:r>
          </a:p>
          <a:p>
            <a:pPr marL="756285" marR="175895" indent="-286385">
              <a:lnSpc>
                <a:spcPts val="192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b="0" dirty="0">
                <a:latin typeface="Arial"/>
                <a:cs typeface="Arial"/>
              </a:rPr>
              <a:t>si può usare per gestire più di una sezione critica, ciascuna</a:t>
            </a:r>
            <a:r>
              <a:rPr b="0" spc="-19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con  una propria</a:t>
            </a:r>
            <a:r>
              <a:rPr b="0" spc="-5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variabile;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pc="-5" dirty="0"/>
              <a:t>Svantaggi</a:t>
            </a:r>
          </a:p>
          <a:p>
            <a:pPr marL="756285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b="0" dirty="0">
                <a:latin typeface="Arial"/>
                <a:cs typeface="Arial"/>
              </a:rPr>
              <a:t>Attesa </a:t>
            </a:r>
            <a:r>
              <a:rPr b="0" spc="-5" dirty="0">
                <a:latin typeface="Arial"/>
                <a:cs typeface="Arial"/>
              </a:rPr>
              <a:t>attiva </a:t>
            </a:r>
            <a:r>
              <a:rPr b="0" dirty="0">
                <a:latin typeface="Arial"/>
                <a:cs typeface="Arial"/>
              </a:rPr>
              <a:t>(i processi consumano tempo di</a:t>
            </a:r>
            <a:r>
              <a:rPr b="0" spc="-12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cpu)</a:t>
            </a:r>
          </a:p>
          <a:p>
            <a:pPr marL="756285" indent="-286385">
              <a:lnSpc>
                <a:spcPts val="2160"/>
              </a:lnSpc>
              <a:buChar char="–"/>
              <a:tabLst>
                <a:tab pos="756285" algn="l"/>
                <a:tab pos="756920" algn="l"/>
              </a:tabLst>
            </a:pPr>
            <a:r>
              <a:rPr b="0" dirty="0">
                <a:latin typeface="Arial"/>
                <a:cs typeface="Arial"/>
              </a:rPr>
              <a:t>Starvation (la scelta di quale processo andrà nella sezione</a:t>
            </a:r>
            <a:r>
              <a:rPr b="0" spc="-18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critica</a:t>
            </a:r>
          </a:p>
          <a:p>
            <a:pPr marL="756285">
              <a:lnSpc>
                <a:spcPts val="2160"/>
              </a:lnSpc>
            </a:pPr>
            <a:r>
              <a:rPr b="0" dirty="0">
                <a:latin typeface="Arial"/>
                <a:cs typeface="Arial"/>
              </a:rPr>
              <a:t>è</a:t>
            </a:r>
            <a:r>
              <a:rPr b="0" spc="-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arbitraria)</a:t>
            </a:r>
          </a:p>
          <a:p>
            <a:pPr marL="756285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b="0" spc="-5" dirty="0">
                <a:latin typeface="Arial"/>
                <a:cs typeface="Arial"/>
              </a:rPr>
              <a:t>Stallo</a:t>
            </a:r>
          </a:p>
          <a:p>
            <a:pPr marL="1155700" lvl="1" indent="-228600">
              <a:lnSpc>
                <a:spcPct val="100000"/>
              </a:lnSpc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Arial"/>
                <a:cs typeface="Arial"/>
              </a:rPr>
              <a:t>Es (singolo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processore)</a:t>
            </a:r>
            <a:endParaRPr sz="2000">
              <a:latin typeface="Arial"/>
              <a:cs typeface="Arial"/>
            </a:endParaRPr>
          </a:p>
          <a:p>
            <a:pPr marL="1612900" lvl="2" indent="-228600">
              <a:lnSpc>
                <a:spcPct val="100000"/>
              </a:lnSpc>
              <a:buChar char="–"/>
              <a:tabLst>
                <a:tab pos="1613535" algn="l"/>
              </a:tabLst>
            </a:pPr>
            <a:r>
              <a:rPr sz="2000" dirty="0">
                <a:latin typeface="Arial"/>
                <a:cs typeface="Arial"/>
              </a:rPr>
              <a:t>P1 in sezione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critica</a:t>
            </a:r>
            <a:endParaRPr sz="2000">
              <a:latin typeface="Arial"/>
              <a:cs typeface="Arial"/>
            </a:endParaRPr>
          </a:p>
          <a:p>
            <a:pPr marL="1612900" lvl="2" indent="-228600">
              <a:lnSpc>
                <a:spcPct val="100000"/>
              </a:lnSpc>
              <a:buChar char="–"/>
              <a:tabLst>
                <a:tab pos="1613535" algn="l"/>
              </a:tabLst>
            </a:pPr>
            <a:r>
              <a:rPr sz="2000" spc="-5" dirty="0">
                <a:latin typeface="Arial"/>
                <a:cs typeface="Arial"/>
              </a:rPr>
              <a:t>P2 </a:t>
            </a:r>
            <a:r>
              <a:rPr sz="2000" dirty="0">
                <a:latin typeface="Arial"/>
                <a:cs typeface="Arial"/>
              </a:rPr>
              <a:t>ha priorità più </a:t>
            </a:r>
            <a:r>
              <a:rPr sz="2000" spc="-5" dirty="0">
                <a:latin typeface="Arial"/>
                <a:cs typeface="Arial"/>
              </a:rPr>
              <a:t>alta </a:t>
            </a:r>
            <a:r>
              <a:rPr sz="2000" dirty="0">
                <a:latin typeface="Arial"/>
                <a:cs typeface="Arial"/>
              </a:rPr>
              <a:t>di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P1</a:t>
            </a:r>
            <a:endParaRPr sz="2000">
              <a:latin typeface="Arial"/>
              <a:cs typeface="Arial"/>
            </a:endParaRPr>
          </a:p>
          <a:p>
            <a:pPr marL="1612900" marR="553720" lvl="2" indent="-228600">
              <a:lnSpc>
                <a:spcPts val="1920"/>
              </a:lnSpc>
              <a:spcBef>
                <a:spcPts val="465"/>
              </a:spcBef>
              <a:buChar char="–"/>
              <a:tabLst>
                <a:tab pos="1613535" algn="l"/>
              </a:tabLst>
            </a:pPr>
            <a:r>
              <a:rPr sz="2000" dirty="0">
                <a:latin typeface="Arial"/>
                <a:cs typeface="Arial"/>
              </a:rPr>
              <a:t>P2 tenterà di accedere (tramite test&amp;set o swap)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alla  risorsa bloccata da P1 le nella sua attesa </a:t>
            </a:r>
            <a:r>
              <a:rPr sz="2000" spc="-5" dirty="0">
                <a:latin typeface="Arial"/>
                <a:cs typeface="Arial"/>
              </a:rPr>
              <a:t>attiva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6394" y="6138164"/>
            <a:ext cx="56261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lascerà mai </a:t>
            </a:r>
            <a:r>
              <a:rPr sz="2000" spc="-5" dirty="0">
                <a:latin typeface="Arial"/>
                <a:cs typeface="Arial"/>
              </a:rPr>
              <a:t>il </a:t>
            </a:r>
            <a:r>
              <a:rPr sz="2000" dirty="0">
                <a:latin typeface="Arial"/>
                <a:cs typeface="Arial"/>
              </a:rPr>
              <a:t>posto a P1 che ha priorità più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bassa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333502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Mutua Esclusione:  </a:t>
            </a:r>
            <a:r>
              <a:rPr dirty="0"/>
              <a:t>Supporto</a:t>
            </a:r>
            <a:r>
              <a:rPr spc="-95" dirty="0"/>
              <a:t> </a:t>
            </a:r>
            <a:r>
              <a:rPr spc="-5" dirty="0"/>
              <a:t>Hardware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3600" y="62738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Concorrenza:</a:t>
            </a:r>
            <a:r>
              <a:rPr spc="-30" dirty="0"/>
              <a:t> </a:t>
            </a:r>
            <a:r>
              <a:rPr dirty="0"/>
              <a:t>genesi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572133"/>
            <a:ext cx="7404100" cy="39998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1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Multiprogrammazione:</a:t>
            </a:r>
            <a:endParaRPr sz="1800">
              <a:latin typeface="Arial"/>
              <a:cs typeface="Arial"/>
            </a:endParaRPr>
          </a:p>
          <a:p>
            <a:pPr marL="495934" lvl="1" indent="-140335">
              <a:lnSpc>
                <a:spcPct val="100000"/>
              </a:lnSpc>
              <a:spcBef>
                <a:spcPts val="220"/>
              </a:spcBef>
              <a:buChar char="-"/>
              <a:tabLst>
                <a:tab pos="496570" algn="l"/>
              </a:tabLst>
            </a:pPr>
            <a:r>
              <a:rPr sz="1800" spc="-5" dirty="0">
                <a:latin typeface="Arial"/>
                <a:cs typeface="Arial"/>
              </a:rPr>
              <a:t>gestione di più processi su </a:t>
            </a:r>
            <a:r>
              <a:rPr sz="1800" spc="-10" dirty="0">
                <a:latin typeface="Arial"/>
                <a:cs typeface="Arial"/>
              </a:rPr>
              <a:t>un </a:t>
            </a:r>
            <a:r>
              <a:rPr sz="1800" spc="-5" dirty="0">
                <a:latin typeface="Arial"/>
                <a:cs typeface="Arial"/>
              </a:rPr>
              <a:t>singolo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processore.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Multiprocessing:</a:t>
            </a:r>
            <a:endParaRPr sz="1800">
              <a:latin typeface="Arial"/>
              <a:cs typeface="Arial"/>
            </a:endParaRPr>
          </a:p>
          <a:p>
            <a:pPr marL="495934" lvl="1" indent="-140335">
              <a:lnSpc>
                <a:spcPct val="100000"/>
              </a:lnSpc>
              <a:spcBef>
                <a:spcPts val="219"/>
              </a:spcBef>
              <a:buChar char="-"/>
              <a:tabLst>
                <a:tab pos="496570" algn="l"/>
              </a:tabLst>
            </a:pPr>
            <a:r>
              <a:rPr sz="1800" spc="-5" dirty="0">
                <a:latin typeface="Arial"/>
                <a:cs typeface="Arial"/>
              </a:rPr>
              <a:t>gestione di più processi su più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processori.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Processi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distribuiti</a:t>
            </a:r>
            <a:endParaRPr sz="1800">
              <a:latin typeface="Arial"/>
              <a:cs typeface="Arial"/>
            </a:endParaRPr>
          </a:p>
          <a:p>
            <a:pPr marL="495934" lvl="1" indent="-140335">
              <a:lnSpc>
                <a:spcPct val="100000"/>
              </a:lnSpc>
              <a:spcBef>
                <a:spcPts val="215"/>
              </a:spcBef>
              <a:buChar char="-"/>
              <a:tabLst>
                <a:tab pos="496570" algn="l"/>
              </a:tabLst>
            </a:pPr>
            <a:r>
              <a:rPr sz="1800" spc="-5" dirty="0">
                <a:latin typeface="Arial"/>
                <a:cs typeface="Arial"/>
              </a:rPr>
              <a:t>cluster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680720" indent="-342900">
              <a:lnSpc>
                <a:spcPct val="100000"/>
              </a:lnSpc>
              <a:spcBef>
                <a:spcPts val="1285"/>
              </a:spcBef>
              <a:buChar char="•"/>
              <a:tabLst>
                <a:tab pos="680720" algn="l"/>
                <a:tab pos="681355" algn="l"/>
              </a:tabLst>
            </a:pPr>
            <a:r>
              <a:rPr sz="1600" spc="-5" dirty="0">
                <a:latin typeface="Arial"/>
                <a:cs typeface="Arial"/>
              </a:rPr>
              <a:t>Competizione tra processi (threads) per ottenere (e condividere) le</a:t>
            </a:r>
            <a:r>
              <a:rPr sz="1600" spc="2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risorse:</a:t>
            </a:r>
            <a:endParaRPr sz="1600">
              <a:latin typeface="Arial"/>
              <a:cs typeface="Arial"/>
            </a:endParaRPr>
          </a:p>
          <a:p>
            <a:pPr marL="1082040" lvl="1" indent="-287020">
              <a:lnSpc>
                <a:spcPct val="100000"/>
              </a:lnSpc>
              <a:spcBef>
                <a:spcPts val="390"/>
              </a:spcBef>
              <a:buChar char="–"/>
              <a:tabLst>
                <a:tab pos="1082040" algn="l"/>
                <a:tab pos="1082675" algn="l"/>
              </a:tabLst>
            </a:pPr>
            <a:r>
              <a:rPr sz="1600" spc="-10" dirty="0">
                <a:latin typeface="Arial"/>
                <a:cs typeface="Arial"/>
              </a:rPr>
              <a:t>Cpu</a:t>
            </a:r>
            <a:endParaRPr sz="1600">
              <a:latin typeface="Arial"/>
              <a:cs typeface="Arial"/>
            </a:endParaRPr>
          </a:p>
          <a:p>
            <a:pPr marL="1082040" lvl="1" indent="-287020">
              <a:lnSpc>
                <a:spcPct val="100000"/>
              </a:lnSpc>
              <a:spcBef>
                <a:spcPts val="384"/>
              </a:spcBef>
              <a:buChar char="–"/>
              <a:tabLst>
                <a:tab pos="1082040" algn="l"/>
                <a:tab pos="1082675" algn="l"/>
              </a:tabLst>
            </a:pPr>
            <a:r>
              <a:rPr sz="1600" spc="-5" dirty="0">
                <a:latin typeface="Arial"/>
                <a:cs typeface="Arial"/>
              </a:rPr>
              <a:t>Memoria</a:t>
            </a:r>
            <a:endParaRPr sz="1600">
              <a:latin typeface="Arial"/>
              <a:cs typeface="Arial"/>
            </a:endParaRPr>
          </a:p>
          <a:p>
            <a:pPr marL="1082040" lvl="1" indent="-287020">
              <a:lnSpc>
                <a:spcPct val="100000"/>
              </a:lnSpc>
              <a:spcBef>
                <a:spcPts val="380"/>
              </a:spcBef>
              <a:buChar char="–"/>
              <a:tabLst>
                <a:tab pos="1082040" algn="l"/>
                <a:tab pos="1082675" algn="l"/>
              </a:tabLst>
            </a:pPr>
            <a:r>
              <a:rPr sz="1600" spc="-5" dirty="0">
                <a:latin typeface="Arial"/>
                <a:cs typeface="Arial"/>
              </a:rPr>
              <a:t>Canali di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I/O</a:t>
            </a:r>
            <a:endParaRPr sz="1600">
              <a:latin typeface="Arial"/>
              <a:cs typeface="Arial"/>
            </a:endParaRPr>
          </a:p>
          <a:p>
            <a:pPr marL="1082040" lvl="1" indent="-287020">
              <a:lnSpc>
                <a:spcPct val="100000"/>
              </a:lnSpc>
              <a:spcBef>
                <a:spcPts val="385"/>
              </a:spcBef>
              <a:buChar char="–"/>
              <a:tabLst>
                <a:tab pos="1082040" algn="l"/>
                <a:tab pos="1082675" algn="l"/>
              </a:tabLst>
            </a:pPr>
            <a:r>
              <a:rPr sz="1600" spc="-5" dirty="0">
                <a:latin typeface="Arial"/>
                <a:cs typeface="Arial"/>
              </a:rPr>
              <a:t>Files</a:t>
            </a:r>
            <a:endParaRPr sz="1600">
              <a:latin typeface="Arial"/>
              <a:cs typeface="Arial"/>
            </a:endParaRPr>
          </a:p>
          <a:p>
            <a:pPr marL="1082040" lvl="1" indent="-287020">
              <a:lnSpc>
                <a:spcPct val="100000"/>
              </a:lnSpc>
              <a:spcBef>
                <a:spcPts val="385"/>
              </a:spcBef>
              <a:buChar char="–"/>
              <a:tabLst>
                <a:tab pos="1082040" algn="l"/>
                <a:tab pos="1082675" algn="l"/>
              </a:tabLst>
            </a:pPr>
            <a:r>
              <a:rPr sz="1600" spc="-5" dirty="0">
                <a:latin typeface="Arial"/>
                <a:cs typeface="Arial"/>
              </a:rPr>
              <a:t>ecc..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9119" y="394843"/>
            <a:ext cx="39052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Mutua</a:t>
            </a:r>
            <a:r>
              <a:rPr spc="-55" dirty="0"/>
              <a:t> </a:t>
            </a:r>
            <a:r>
              <a:rPr spc="-5" dirty="0"/>
              <a:t>Esclusione: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79119" y="882776"/>
            <a:ext cx="72790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Georgia"/>
                <a:cs typeface="Georgia"/>
              </a:rPr>
              <a:t>Supporto </a:t>
            </a:r>
            <a:r>
              <a:rPr sz="3200" b="1" spc="-5" dirty="0">
                <a:solidFill>
                  <a:srgbClr val="FFFFFF"/>
                </a:solidFill>
                <a:latin typeface="Georgia"/>
                <a:cs typeface="Georgia"/>
              </a:rPr>
              <a:t>del </a:t>
            </a:r>
            <a:r>
              <a:rPr sz="3200" b="1" dirty="0">
                <a:solidFill>
                  <a:srgbClr val="FFFFFF"/>
                </a:solidFill>
                <a:latin typeface="Georgia"/>
                <a:cs typeface="Georgia"/>
              </a:rPr>
              <a:t>SO e </a:t>
            </a:r>
            <a:r>
              <a:rPr sz="3200" b="1" spc="-5" dirty="0">
                <a:solidFill>
                  <a:srgbClr val="FFFFFF"/>
                </a:solidFill>
                <a:latin typeface="Georgia"/>
                <a:cs typeface="Georgia"/>
              </a:rPr>
              <a:t>dei ling. di</a:t>
            </a:r>
            <a:r>
              <a:rPr sz="3200" b="1" spc="-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200" b="1" dirty="0">
                <a:solidFill>
                  <a:srgbClr val="FFFFFF"/>
                </a:solidFill>
                <a:latin typeface="Georgia"/>
                <a:cs typeface="Georgia"/>
              </a:rPr>
              <a:t>prog.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0440" y="1546936"/>
            <a:ext cx="8364220" cy="2609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0775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latin typeface="Arial"/>
                <a:cs typeface="Arial"/>
              </a:rPr>
              <a:t>SEMAFORI</a:t>
            </a:r>
            <a:endParaRPr sz="5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600" spc="-5" dirty="0">
                <a:latin typeface="Arial"/>
                <a:cs typeface="Arial"/>
              </a:rPr>
              <a:t>SEMAFORO: variabile (intera) sulla quale sono possibili 3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operazioni:</a:t>
            </a:r>
            <a:endParaRPr sz="1600">
              <a:latin typeface="Arial"/>
              <a:cs typeface="Arial"/>
            </a:endParaRPr>
          </a:p>
          <a:p>
            <a:pPr marL="774700" indent="-45720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774700" algn="l"/>
                <a:tab pos="775335" algn="l"/>
              </a:tabLst>
            </a:pPr>
            <a:r>
              <a:rPr sz="1600" spc="-5" dirty="0">
                <a:latin typeface="Arial"/>
                <a:cs typeface="Arial"/>
              </a:rPr>
              <a:t>Inizializzazione ad un valore non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negativo</a:t>
            </a:r>
            <a:endParaRPr sz="1600">
              <a:latin typeface="Arial"/>
              <a:cs typeface="Arial"/>
            </a:endParaRPr>
          </a:p>
          <a:p>
            <a:pPr marL="774700" marR="332105" indent="-457200">
              <a:lnSpc>
                <a:spcPct val="100000"/>
              </a:lnSpc>
              <a:spcBef>
                <a:spcPts val="384"/>
              </a:spcBef>
              <a:buAutoNum type="arabicPeriod"/>
              <a:tabLst>
                <a:tab pos="774700" algn="l"/>
                <a:tab pos="775335" algn="l"/>
              </a:tabLst>
            </a:pPr>
            <a:r>
              <a:rPr sz="1600" spc="-5" dirty="0">
                <a:latin typeface="Arial"/>
                <a:cs typeface="Arial"/>
              </a:rPr>
              <a:t>Operazione atomica </a:t>
            </a:r>
            <a:r>
              <a:rPr sz="1600" b="1" dirty="0">
                <a:latin typeface="Arial"/>
                <a:cs typeface="Arial"/>
              </a:rPr>
              <a:t>wait()</a:t>
            </a:r>
            <a:r>
              <a:rPr sz="1600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decrementa il valore della variabile. Se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valore della  variabile diventa negativa, il processo che ha eseguito la </a:t>
            </a:r>
            <a:r>
              <a:rPr sz="1600" spc="-10" dirty="0">
                <a:latin typeface="Arial"/>
                <a:cs typeface="Arial"/>
              </a:rPr>
              <a:t>wait </a:t>
            </a:r>
            <a:r>
              <a:rPr sz="1600" spc="-5" dirty="0">
                <a:latin typeface="Arial"/>
                <a:cs typeface="Arial"/>
              </a:rPr>
              <a:t>viene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bloccato.</a:t>
            </a:r>
            <a:endParaRPr sz="1600">
              <a:latin typeface="Arial"/>
              <a:cs typeface="Arial"/>
            </a:endParaRPr>
          </a:p>
          <a:p>
            <a:pPr marL="774700" marR="5080" indent="-457200">
              <a:lnSpc>
                <a:spcPct val="100000"/>
              </a:lnSpc>
              <a:spcBef>
                <a:spcPts val="380"/>
              </a:spcBef>
              <a:buAutoNum type="arabicPeriod"/>
              <a:tabLst>
                <a:tab pos="774700" algn="l"/>
                <a:tab pos="775335" algn="l"/>
              </a:tabLst>
            </a:pPr>
            <a:r>
              <a:rPr sz="1600" spc="-5" dirty="0">
                <a:latin typeface="Arial"/>
                <a:cs typeface="Arial"/>
              </a:rPr>
              <a:t>Operazione atomica </a:t>
            </a:r>
            <a:r>
              <a:rPr sz="1600" b="1" spc="-5" dirty="0">
                <a:latin typeface="Arial"/>
                <a:cs typeface="Arial"/>
              </a:rPr>
              <a:t>signal()</a:t>
            </a:r>
            <a:r>
              <a:rPr sz="1600" spc="-5" dirty="0">
                <a:latin typeface="Arial"/>
                <a:cs typeface="Arial"/>
              </a:rPr>
              <a:t>: incrementa il valore della variabile. Se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valore della  variabile è negativo, </a:t>
            </a:r>
            <a:r>
              <a:rPr sz="1600" spc="-10" dirty="0">
                <a:latin typeface="Arial"/>
                <a:cs typeface="Arial"/>
              </a:rPr>
              <a:t>uno dei </a:t>
            </a:r>
            <a:r>
              <a:rPr sz="1600" spc="-5" dirty="0">
                <a:latin typeface="Arial"/>
                <a:cs typeface="Arial"/>
              </a:rPr>
              <a:t>processi bloccati </a:t>
            </a:r>
            <a:r>
              <a:rPr sz="1600" spc="-10" dirty="0">
                <a:latin typeface="Arial"/>
                <a:cs typeface="Arial"/>
              </a:rPr>
              <a:t>sull’operazione </a:t>
            </a:r>
            <a:r>
              <a:rPr sz="1600" spc="-5" dirty="0">
                <a:latin typeface="Arial"/>
                <a:cs typeface="Arial"/>
              </a:rPr>
              <a:t>di </a:t>
            </a:r>
            <a:r>
              <a:rPr sz="1600" spc="-10" dirty="0">
                <a:latin typeface="Arial"/>
                <a:cs typeface="Arial"/>
              </a:rPr>
              <a:t>wait </a:t>
            </a:r>
            <a:r>
              <a:rPr sz="1600" spc="-5" dirty="0">
                <a:latin typeface="Arial"/>
                <a:cs typeface="Arial"/>
              </a:rPr>
              <a:t>viene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sbloccato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742" y="4506214"/>
            <a:ext cx="4902200" cy="1976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95580" algn="l"/>
              </a:tabLst>
            </a:pPr>
            <a:r>
              <a:rPr sz="1600" i="1" spc="-5" dirty="0">
                <a:latin typeface="Arial"/>
                <a:cs typeface="Arial"/>
              </a:rPr>
              <a:t>Si associa un semaforo ad ogni risorsa</a:t>
            </a:r>
            <a:r>
              <a:rPr sz="1600" i="1" spc="4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condivisa</a:t>
            </a:r>
            <a:endParaRPr sz="1600">
              <a:latin typeface="Arial"/>
              <a:cs typeface="Arial"/>
            </a:endParaRPr>
          </a:p>
          <a:p>
            <a:pPr marL="195580" marR="321310" indent="-182880">
              <a:lnSpc>
                <a:spcPct val="100000"/>
              </a:lnSpc>
              <a:buFont typeface="Arial"/>
              <a:buChar char="•"/>
              <a:tabLst>
                <a:tab pos="195580" algn="l"/>
              </a:tabLst>
            </a:pPr>
            <a:r>
              <a:rPr sz="1600" i="1" spc="-5" dirty="0">
                <a:latin typeface="Arial"/>
                <a:cs typeface="Arial"/>
              </a:rPr>
              <a:t>Il processo che vuole </a:t>
            </a:r>
            <a:r>
              <a:rPr sz="1600" i="1" spc="-10" dirty="0">
                <a:latin typeface="Arial"/>
                <a:cs typeface="Arial"/>
              </a:rPr>
              <a:t>utilizzare </a:t>
            </a:r>
            <a:r>
              <a:rPr sz="1600" i="1" spc="-5" dirty="0">
                <a:latin typeface="Arial"/>
                <a:cs typeface="Arial"/>
              </a:rPr>
              <a:t>la risorsa effettua  una </a:t>
            </a:r>
            <a:r>
              <a:rPr sz="1600" i="1" spc="-10" dirty="0">
                <a:latin typeface="Arial"/>
                <a:cs typeface="Arial"/>
              </a:rPr>
              <a:t>operazione </a:t>
            </a:r>
            <a:r>
              <a:rPr sz="1600" i="1" spc="-5" dirty="0">
                <a:latin typeface="Arial"/>
                <a:cs typeface="Arial"/>
              </a:rPr>
              <a:t>di</a:t>
            </a:r>
            <a:r>
              <a:rPr sz="1600" i="1" spc="5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wait</a:t>
            </a:r>
            <a:endParaRPr sz="16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95580" algn="l"/>
              </a:tabLst>
            </a:pPr>
            <a:r>
              <a:rPr sz="1600" i="1" spc="-5" dirty="0">
                <a:latin typeface="Arial"/>
                <a:cs typeface="Arial"/>
              </a:rPr>
              <a:t>Il processo che rilascia la risorsa effettua il</a:t>
            </a:r>
            <a:r>
              <a:rPr sz="1600" i="1" spc="5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signal</a:t>
            </a:r>
            <a:endParaRPr sz="1600">
              <a:latin typeface="Arial"/>
              <a:cs typeface="Arial"/>
            </a:endParaRPr>
          </a:p>
          <a:p>
            <a:pPr marL="195580" marR="5080" indent="-182880">
              <a:lnSpc>
                <a:spcPct val="100000"/>
              </a:lnSpc>
              <a:buFont typeface="Arial"/>
              <a:buChar char="•"/>
              <a:tabLst>
                <a:tab pos="195580" algn="l"/>
              </a:tabLst>
            </a:pPr>
            <a:r>
              <a:rPr sz="1600" i="1" spc="-5" dirty="0">
                <a:latin typeface="Arial"/>
                <a:cs typeface="Arial"/>
              </a:rPr>
              <a:t>La variabile numerica indica il numero di </a:t>
            </a:r>
            <a:r>
              <a:rPr sz="1600" i="1" spc="-10" dirty="0">
                <a:latin typeface="Arial"/>
                <a:cs typeface="Arial"/>
              </a:rPr>
              <a:t>istanze </a:t>
            </a:r>
            <a:r>
              <a:rPr sz="1600" i="1" spc="-5" dirty="0">
                <a:latin typeface="Arial"/>
                <a:cs typeface="Arial"/>
              </a:rPr>
              <a:t>di  una specifica risorsa condivisa (semaforo</a:t>
            </a:r>
            <a:r>
              <a:rPr sz="1600" i="1" spc="5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contatore)</a:t>
            </a:r>
            <a:endParaRPr sz="1600">
              <a:latin typeface="Arial"/>
              <a:cs typeface="Arial"/>
            </a:endParaRPr>
          </a:p>
          <a:p>
            <a:pPr marL="195580" marR="118110" indent="-182880">
              <a:lnSpc>
                <a:spcPct val="100000"/>
              </a:lnSpc>
              <a:buFont typeface="Arial"/>
              <a:buChar char="•"/>
              <a:tabLst>
                <a:tab pos="195580" algn="l"/>
              </a:tabLst>
            </a:pPr>
            <a:r>
              <a:rPr sz="1600" i="1" spc="-5" dirty="0">
                <a:latin typeface="Arial"/>
                <a:cs typeface="Arial"/>
              </a:rPr>
              <a:t>Se </a:t>
            </a:r>
            <a:r>
              <a:rPr sz="1600" i="1" dirty="0">
                <a:latin typeface="Arial"/>
                <a:cs typeface="Arial"/>
              </a:rPr>
              <a:t>la </a:t>
            </a:r>
            <a:r>
              <a:rPr sz="1600" i="1" spc="-5" dirty="0">
                <a:latin typeface="Arial"/>
                <a:cs typeface="Arial"/>
              </a:rPr>
              <a:t>variabile è negativa, essa rappresenta (presa  in valore assoluto) il numero di processi in</a:t>
            </a:r>
            <a:r>
              <a:rPr sz="1600" i="1" spc="3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attesa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40425" y="4970462"/>
            <a:ext cx="2663825" cy="1078230"/>
          </a:xfrm>
          <a:prstGeom prst="rect">
            <a:avLst/>
          </a:prstGeom>
          <a:solidFill>
            <a:srgbClr val="EBEBEB"/>
          </a:solidFill>
          <a:ln w="9525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549275">
              <a:lnSpc>
                <a:spcPct val="100000"/>
              </a:lnSpc>
              <a:spcBef>
                <a:spcPts val="185"/>
              </a:spcBef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wait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(S);</a:t>
            </a:r>
            <a:endParaRPr sz="1600">
              <a:latin typeface="Courier New"/>
              <a:cs typeface="Courier New"/>
            </a:endParaRPr>
          </a:p>
          <a:p>
            <a:pPr marL="549275" marR="765175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&lt;Critical  Section&gt;  signal</a:t>
            </a:r>
            <a:r>
              <a:rPr sz="160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(S);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21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11169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Implementazione dei </a:t>
            </a:r>
            <a:r>
              <a:rPr dirty="0"/>
              <a:t>semafori  </a:t>
            </a:r>
            <a:r>
              <a:rPr spc="-5" dirty="0"/>
              <a:t>Contatore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1187" y="1557337"/>
            <a:ext cx="7705725" cy="1008380"/>
          </a:xfrm>
          <a:prstGeom prst="rect">
            <a:avLst/>
          </a:prstGeom>
          <a:solidFill>
            <a:srgbClr val="EBEBEB"/>
          </a:solidFill>
          <a:ln w="9525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sz="1400" spc="-5" dirty="0">
                <a:latin typeface="Courier New"/>
                <a:cs typeface="Courier New"/>
              </a:rPr>
              <a:t>typedef struct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920239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int</a:t>
            </a:r>
            <a:r>
              <a:rPr sz="1400" spc="-10" dirty="0">
                <a:latin typeface="Courier New"/>
                <a:cs typeface="Courier New"/>
              </a:rPr>
              <a:t> istanze;</a:t>
            </a:r>
            <a:endParaRPr sz="1400">
              <a:latin typeface="Courier New"/>
              <a:cs typeface="Courier New"/>
            </a:endParaRPr>
          </a:p>
          <a:p>
            <a:pPr marL="1920239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struct </a:t>
            </a:r>
            <a:r>
              <a:rPr sz="1400" spc="-10" dirty="0">
                <a:latin typeface="Courier New"/>
                <a:cs typeface="Courier New"/>
              </a:rPr>
              <a:t>processo </a:t>
            </a:r>
            <a:r>
              <a:rPr sz="1400" spc="-5" dirty="0">
                <a:latin typeface="Courier New"/>
                <a:cs typeface="Courier New"/>
              </a:rPr>
              <a:t>*P; </a:t>
            </a:r>
            <a:r>
              <a:rPr sz="1400" spc="-10" dirty="0">
                <a:latin typeface="Courier New"/>
                <a:cs typeface="Courier New"/>
              </a:rPr>
              <a:t>//lista </a:t>
            </a:r>
            <a:r>
              <a:rPr sz="1400" spc="-5" dirty="0">
                <a:latin typeface="Courier New"/>
                <a:cs typeface="Courier New"/>
              </a:rPr>
              <a:t>dei </a:t>
            </a:r>
            <a:r>
              <a:rPr sz="1400" spc="-10" dirty="0">
                <a:latin typeface="Courier New"/>
                <a:cs typeface="Courier New"/>
              </a:rPr>
              <a:t>processi in</a:t>
            </a:r>
            <a:r>
              <a:rPr sz="1400" spc="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coda</a:t>
            </a:r>
            <a:endParaRPr sz="1400">
              <a:latin typeface="Courier New"/>
              <a:cs typeface="Courier New"/>
            </a:endParaRPr>
          </a:p>
          <a:p>
            <a:pPr marL="192023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semaforo;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1187" y="2636901"/>
            <a:ext cx="7705725" cy="1945005"/>
          </a:xfrm>
          <a:prstGeom prst="rect">
            <a:avLst/>
          </a:prstGeom>
          <a:solidFill>
            <a:srgbClr val="EBEBEB"/>
          </a:solidFill>
          <a:ln w="9525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void wait(semaforo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s)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005840" marR="50952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s.istanze--;  if(s.i</a:t>
            </a:r>
            <a:r>
              <a:rPr sz="1400" spc="-15" dirty="0">
                <a:latin typeface="Courier New"/>
                <a:cs typeface="Courier New"/>
              </a:rPr>
              <a:t>s</a:t>
            </a:r>
            <a:r>
              <a:rPr sz="1400" spc="-5" dirty="0">
                <a:latin typeface="Courier New"/>
                <a:cs typeface="Courier New"/>
              </a:rPr>
              <a:t>tan</a:t>
            </a:r>
            <a:r>
              <a:rPr sz="1400" spc="-20" dirty="0">
                <a:latin typeface="Courier New"/>
                <a:cs typeface="Courier New"/>
              </a:rPr>
              <a:t>z</a:t>
            </a:r>
            <a:r>
              <a:rPr sz="1400" spc="-5" dirty="0">
                <a:latin typeface="Courier New"/>
                <a:cs typeface="Courier New"/>
              </a:rPr>
              <a:t>e&lt;</a:t>
            </a:r>
            <a:r>
              <a:rPr sz="1400" spc="-15" dirty="0">
                <a:latin typeface="Courier New"/>
                <a:cs typeface="Courier New"/>
              </a:rPr>
              <a:t>0</a:t>
            </a:r>
            <a:r>
              <a:rPr sz="1400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92023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8346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&lt;poni </a:t>
            </a:r>
            <a:r>
              <a:rPr sz="1400" spc="-10" dirty="0">
                <a:latin typeface="Courier New"/>
                <a:cs typeface="Courier New"/>
              </a:rPr>
              <a:t>processo </a:t>
            </a:r>
            <a:r>
              <a:rPr sz="1400" spc="-5" dirty="0">
                <a:latin typeface="Courier New"/>
                <a:cs typeface="Courier New"/>
              </a:rPr>
              <a:t>in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coda&gt;</a:t>
            </a:r>
            <a:endParaRPr sz="1400">
              <a:latin typeface="Courier New"/>
              <a:cs typeface="Courier New"/>
            </a:endParaRPr>
          </a:p>
          <a:p>
            <a:pPr marL="283464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&lt;blocca questo processo: </a:t>
            </a:r>
            <a:r>
              <a:rPr sz="1400" spc="-10" dirty="0">
                <a:latin typeface="Courier New"/>
                <a:cs typeface="Courier New"/>
              </a:rPr>
              <a:t>running-&gt;blocked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192023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0168" y="4770501"/>
            <a:ext cx="6813550" cy="152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void </a:t>
            </a:r>
            <a:r>
              <a:rPr sz="1400" spc="-10" dirty="0">
                <a:latin typeface="Courier New"/>
                <a:cs typeface="Courier New"/>
              </a:rPr>
              <a:t>signal(semaforo </a:t>
            </a:r>
            <a:r>
              <a:rPr sz="1400" spc="-5" dirty="0">
                <a:latin typeface="Courier New"/>
                <a:cs typeface="Courier New"/>
              </a:rPr>
              <a:t>s)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: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26465" marR="417512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s.istanze++;  if(s.i</a:t>
            </a:r>
            <a:r>
              <a:rPr sz="1400" spc="-15" dirty="0">
                <a:latin typeface="Courier New"/>
                <a:cs typeface="Courier New"/>
              </a:rPr>
              <a:t>s</a:t>
            </a:r>
            <a:r>
              <a:rPr sz="1400" spc="-5" dirty="0">
                <a:latin typeface="Courier New"/>
                <a:cs typeface="Courier New"/>
              </a:rPr>
              <a:t>tan</a:t>
            </a:r>
            <a:r>
              <a:rPr sz="1400" spc="-20" dirty="0">
                <a:latin typeface="Courier New"/>
                <a:cs typeface="Courier New"/>
              </a:rPr>
              <a:t>z</a:t>
            </a:r>
            <a:r>
              <a:rPr sz="1400" spc="-5" dirty="0">
                <a:latin typeface="Courier New"/>
                <a:cs typeface="Courier New"/>
              </a:rPr>
              <a:t>e&lt;</a:t>
            </a:r>
            <a:r>
              <a:rPr sz="1400" spc="-15" dirty="0">
                <a:latin typeface="Courier New"/>
                <a:cs typeface="Courier New"/>
              </a:rPr>
              <a:t>=</a:t>
            </a:r>
            <a:r>
              <a:rPr sz="1400" spc="-5" dirty="0">
                <a:latin typeface="Courier New"/>
                <a:cs typeface="Courier New"/>
              </a:rPr>
              <a:t>0)</a:t>
            </a:r>
            <a:endParaRPr sz="14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7559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&lt;rimuovi un processo in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coda&gt;</a:t>
            </a:r>
            <a:endParaRPr sz="1400">
              <a:latin typeface="Courier New"/>
              <a:cs typeface="Courier New"/>
            </a:endParaRPr>
          </a:p>
          <a:p>
            <a:pPr marL="27559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&lt;sveglia il processo: blocked-&gt;ready</a:t>
            </a:r>
            <a:r>
              <a:rPr sz="1400" spc="-8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9298" y="6264351"/>
            <a:ext cx="1327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0168" y="6478015"/>
            <a:ext cx="1327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1187" y="4724336"/>
            <a:ext cx="7705725" cy="1945005"/>
          </a:xfrm>
          <a:custGeom>
            <a:avLst/>
            <a:gdLst/>
            <a:ahLst/>
            <a:cxnLst/>
            <a:rect l="l" t="t" r="r" b="b"/>
            <a:pathLst>
              <a:path w="7705725" h="1945004">
                <a:moveTo>
                  <a:pt x="0" y="1944751"/>
                </a:moveTo>
                <a:lnTo>
                  <a:pt x="7705725" y="1944751"/>
                </a:lnTo>
                <a:lnTo>
                  <a:pt x="7705725" y="0"/>
                </a:lnTo>
                <a:lnTo>
                  <a:pt x="0" y="0"/>
                </a:lnTo>
                <a:lnTo>
                  <a:pt x="0" y="194475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22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11169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Implementazione dei </a:t>
            </a:r>
            <a:r>
              <a:rPr dirty="0"/>
              <a:t>semafori  </a:t>
            </a:r>
            <a:r>
              <a:rPr spc="-5" dirty="0"/>
              <a:t>binari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1187" y="2232088"/>
            <a:ext cx="7705725" cy="792480"/>
          </a:xfrm>
          <a:prstGeom prst="rect">
            <a:avLst/>
          </a:prstGeom>
          <a:solidFill>
            <a:srgbClr val="EBEBEB"/>
          </a:solidFill>
          <a:ln w="9525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Courier New"/>
                <a:cs typeface="Courier New"/>
              </a:rPr>
              <a:t>typedef struct</a:t>
            </a:r>
            <a:r>
              <a:rPr sz="1200" spc="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920239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boolean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val;</a:t>
            </a:r>
            <a:endParaRPr sz="1200">
              <a:latin typeface="Courier New"/>
              <a:cs typeface="Courier New"/>
            </a:endParaRPr>
          </a:p>
          <a:p>
            <a:pPr marL="1920239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struct </a:t>
            </a:r>
            <a:r>
              <a:rPr sz="1200" dirty="0">
                <a:latin typeface="Courier New"/>
                <a:cs typeface="Courier New"/>
              </a:rPr>
              <a:t>processo </a:t>
            </a:r>
            <a:r>
              <a:rPr sz="1200" spc="-5" dirty="0">
                <a:latin typeface="Courier New"/>
                <a:cs typeface="Courier New"/>
              </a:rPr>
              <a:t>*P; </a:t>
            </a:r>
            <a:r>
              <a:rPr sz="1200" dirty="0">
                <a:latin typeface="Courier New"/>
                <a:cs typeface="Courier New"/>
              </a:rPr>
              <a:t>//lista dei </a:t>
            </a:r>
            <a:r>
              <a:rPr sz="1200" spc="-5" dirty="0">
                <a:latin typeface="Courier New"/>
                <a:cs typeface="Courier New"/>
              </a:rPr>
              <a:t>processi </a:t>
            </a:r>
            <a:r>
              <a:rPr sz="1200" spc="5" dirty="0">
                <a:latin typeface="Courier New"/>
                <a:cs typeface="Courier New"/>
              </a:rPr>
              <a:t>in</a:t>
            </a:r>
            <a:r>
              <a:rPr sz="1200" spc="7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coda</a:t>
            </a:r>
            <a:endParaRPr sz="1200">
              <a:latin typeface="Courier New"/>
              <a:cs typeface="Courier New"/>
            </a:endParaRPr>
          </a:p>
          <a:p>
            <a:pPr marL="1920239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semaforo_bin;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1187" y="3167126"/>
            <a:ext cx="7705725" cy="1729105"/>
          </a:xfrm>
          <a:prstGeom prst="rect">
            <a:avLst/>
          </a:prstGeom>
          <a:solidFill>
            <a:srgbClr val="EBEBEB"/>
          </a:solidFill>
          <a:ln w="9525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0"/>
              </a:spcBef>
            </a:pPr>
            <a:r>
              <a:rPr sz="1200" dirty="0">
                <a:latin typeface="Courier New"/>
                <a:cs typeface="Courier New"/>
              </a:rPr>
              <a:t>void wait(semaforo_bin </a:t>
            </a:r>
            <a:r>
              <a:rPr sz="1200" spc="5" dirty="0">
                <a:latin typeface="Courier New"/>
                <a:cs typeface="Courier New"/>
              </a:rPr>
              <a:t>s)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if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(s.val==1)</a:t>
            </a:r>
            <a:endParaRPr sz="1200">
              <a:latin typeface="Courier New"/>
              <a:cs typeface="Courier New"/>
            </a:endParaRPr>
          </a:p>
          <a:p>
            <a:pPr marL="1920239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s.val=0;</a:t>
            </a:r>
            <a:endParaRPr sz="12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else</a:t>
            </a:r>
            <a:endParaRPr sz="1200">
              <a:latin typeface="Courier New"/>
              <a:cs typeface="Courier New"/>
            </a:endParaRPr>
          </a:p>
          <a:p>
            <a:pPr marL="1920239">
              <a:lnSpc>
                <a:spcPct val="100000"/>
              </a:lnSpc>
              <a:tabLst>
                <a:tab pos="2834640" algn="l"/>
              </a:tabLst>
            </a:pPr>
            <a:r>
              <a:rPr sz="1200" dirty="0">
                <a:latin typeface="Courier New"/>
                <a:cs typeface="Courier New"/>
              </a:rPr>
              <a:t>{	</a:t>
            </a:r>
            <a:r>
              <a:rPr sz="1200" spc="-5" dirty="0">
                <a:latin typeface="Courier New"/>
                <a:cs typeface="Courier New"/>
              </a:rPr>
              <a:t>&lt;poni </a:t>
            </a:r>
            <a:r>
              <a:rPr sz="1200" dirty="0">
                <a:latin typeface="Courier New"/>
                <a:cs typeface="Courier New"/>
              </a:rPr>
              <a:t>processo </a:t>
            </a:r>
            <a:r>
              <a:rPr sz="1200" spc="5" dirty="0">
                <a:latin typeface="Courier New"/>
                <a:cs typeface="Courier New"/>
              </a:rPr>
              <a:t>in </a:t>
            </a:r>
            <a:r>
              <a:rPr sz="1200" dirty="0">
                <a:latin typeface="Courier New"/>
                <a:cs typeface="Courier New"/>
              </a:rPr>
              <a:t>coda a</a:t>
            </a:r>
            <a:r>
              <a:rPr sz="1200" spc="20" dirty="0">
                <a:latin typeface="Courier New"/>
                <a:cs typeface="Courier New"/>
              </a:rPr>
              <a:t> </a:t>
            </a:r>
            <a:r>
              <a:rPr sz="1200" spc="5" dirty="0">
                <a:latin typeface="Courier New"/>
                <a:cs typeface="Courier New"/>
              </a:rPr>
              <a:t>P&gt;</a:t>
            </a:r>
            <a:endParaRPr sz="1200">
              <a:latin typeface="Courier New"/>
              <a:cs typeface="Courier New"/>
            </a:endParaRPr>
          </a:p>
          <a:p>
            <a:pPr marL="283464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&lt;blocca questo processo: running-&gt;blocked</a:t>
            </a:r>
            <a:r>
              <a:rPr sz="1200" spc="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920239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2868" y="4991227"/>
            <a:ext cx="32270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urier New"/>
                <a:cs typeface="Courier New"/>
              </a:rPr>
              <a:t>void signal (semaforo_bin </a:t>
            </a:r>
            <a:r>
              <a:rPr sz="1200" spc="-5" dirty="0">
                <a:latin typeface="Courier New"/>
                <a:cs typeface="Courier New"/>
              </a:rPr>
              <a:t>s)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913765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if(*P==NULL) //coda</a:t>
            </a:r>
            <a:r>
              <a:rPr sz="1200" spc="-5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vuota</a:t>
            </a:r>
            <a:endParaRPr sz="1200">
              <a:latin typeface="Courier New"/>
              <a:cs typeface="Courier New"/>
            </a:endParaRPr>
          </a:p>
          <a:p>
            <a:pPr marL="182880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s.val=1;</a:t>
            </a:r>
            <a:endParaRPr sz="1200">
              <a:latin typeface="Courier New"/>
              <a:cs typeface="Courier New"/>
            </a:endParaRPr>
          </a:p>
          <a:p>
            <a:pPr marL="913765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else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31998" y="5905906"/>
            <a:ext cx="104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6398" y="5905906"/>
            <a:ext cx="3510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urier New"/>
                <a:cs typeface="Courier New"/>
              </a:rPr>
              <a:t>&lt;rimuovi </a:t>
            </a:r>
            <a:r>
              <a:rPr sz="1200" spc="5" dirty="0">
                <a:latin typeface="Courier New"/>
                <a:cs typeface="Courier New"/>
              </a:rPr>
              <a:t>un </a:t>
            </a:r>
            <a:r>
              <a:rPr sz="1200" dirty="0">
                <a:latin typeface="Courier New"/>
                <a:cs typeface="Courier New"/>
              </a:rPr>
              <a:t>processo </a:t>
            </a:r>
            <a:r>
              <a:rPr sz="1200" spc="5" dirty="0">
                <a:latin typeface="Courier New"/>
                <a:cs typeface="Courier New"/>
              </a:rPr>
              <a:t>in</a:t>
            </a:r>
            <a:r>
              <a:rPr sz="120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coda&gt;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&lt;sveglia </a:t>
            </a:r>
            <a:r>
              <a:rPr sz="1200" spc="5" dirty="0">
                <a:latin typeface="Courier New"/>
                <a:cs typeface="Courier New"/>
              </a:rPr>
              <a:t>il </a:t>
            </a:r>
            <a:r>
              <a:rPr sz="1200" dirty="0">
                <a:latin typeface="Courier New"/>
                <a:cs typeface="Courier New"/>
              </a:rPr>
              <a:t>processo: blocked-&gt;ready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31998" y="6271666"/>
            <a:ext cx="104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2868" y="6454546"/>
            <a:ext cx="104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1187" y="5038725"/>
            <a:ext cx="7705725" cy="1657350"/>
          </a:xfrm>
          <a:custGeom>
            <a:avLst/>
            <a:gdLst/>
            <a:ahLst/>
            <a:cxnLst/>
            <a:rect l="l" t="t" r="r" b="b"/>
            <a:pathLst>
              <a:path w="7705725" h="1657350">
                <a:moveTo>
                  <a:pt x="0" y="1657350"/>
                </a:moveTo>
                <a:lnTo>
                  <a:pt x="7705725" y="1657350"/>
                </a:lnTo>
                <a:lnTo>
                  <a:pt x="7705725" y="0"/>
                </a:lnTo>
                <a:lnTo>
                  <a:pt x="0" y="0"/>
                </a:lnTo>
                <a:lnTo>
                  <a:pt x="0" y="1657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1187" y="1484375"/>
            <a:ext cx="7705725" cy="59055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 marR="1464945">
              <a:lnSpc>
                <a:spcPct val="100000"/>
              </a:lnSpc>
              <a:spcBef>
                <a:spcPts val="320"/>
              </a:spcBef>
            </a:pPr>
            <a:r>
              <a:rPr sz="1600" i="1" spc="-5" dirty="0">
                <a:latin typeface="Arial"/>
                <a:cs typeface="Arial"/>
              </a:rPr>
              <a:t>Semaforo binario: semaforo il cui valore intero può essere solo 0 o 1  Gestione più complessa che non con semafori</a:t>
            </a:r>
            <a:r>
              <a:rPr sz="1600" i="1" spc="4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contatore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23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dirty="0"/>
              <a:t>Implementazione dei semafori</a:t>
            </a:r>
            <a:r>
              <a:rPr spc="-55" dirty="0"/>
              <a:t> </a:t>
            </a:r>
            <a:r>
              <a:rPr spc="5" dirty="0"/>
              <a:t>…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7069" y="1546301"/>
            <a:ext cx="7851140" cy="2708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Come fare affinchè signal e wait siano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atomiche??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5" dirty="0">
                <a:latin typeface="Arial"/>
                <a:cs typeface="Arial"/>
              </a:rPr>
              <a:t>Implementarle in </a:t>
            </a:r>
            <a:r>
              <a:rPr sz="1600" b="1" dirty="0">
                <a:latin typeface="Arial"/>
                <a:cs typeface="Arial"/>
              </a:rPr>
              <a:t>hardware </a:t>
            </a:r>
            <a:r>
              <a:rPr sz="1600" b="1" spc="-5" dirty="0">
                <a:latin typeface="Arial"/>
                <a:cs typeface="Arial"/>
              </a:rPr>
              <a:t>o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firmware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AutoNum type="arabicPeriod"/>
            </a:pPr>
            <a:endParaRPr sz="1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Dekker o Peterson…sovraccarico di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elaborazione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1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5" dirty="0">
                <a:latin typeface="Arial"/>
                <a:cs typeface="Arial"/>
              </a:rPr>
              <a:t>Utilizzo dell’istruzione </a:t>
            </a:r>
            <a:r>
              <a:rPr sz="1600" b="1" spc="-10" dirty="0">
                <a:latin typeface="Arial"/>
                <a:cs typeface="Arial"/>
              </a:rPr>
              <a:t>atomica</a:t>
            </a:r>
            <a:r>
              <a:rPr sz="1600" b="1" spc="9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test&amp;set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Esercizio: si scriva lo pseudocodice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 startAt="4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Se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sistema è monoprocessore basta disabilitare gli interrupt durante le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operazioni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Esercizio: si scriva lo pseudocodice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24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35150" y="1484312"/>
            <a:ext cx="5694426" cy="5373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7232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Accesso </a:t>
            </a:r>
            <a:r>
              <a:rPr dirty="0"/>
              <a:t>a </a:t>
            </a:r>
            <a:r>
              <a:rPr spc="-5" dirty="0"/>
              <a:t>dato condiviso tramite  l’uso dei</a:t>
            </a:r>
            <a:r>
              <a:rPr spc="-30" dirty="0"/>
              <a:t> </a:t>
            </a:r>
            <a:r>
              <a:rPr dirty="0"/>
              <a:t>semafori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4517"/>
            <a:ext cx="7018020" cy="48895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2900">
              <a:lnSpc>
                <a:spcPts val="1730"/>
              </a:lnSpc>
              <a:spcBef>
                <a:spcPts val="31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Deadlock – due o più processi sono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attesa di un evento che può essere  determinato solo da uno dei processi in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attesa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39" y="2335809"/>
            <a:ext cx="3714750" cy="244030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Arial"/>
                <a:cs typeface="Arial"/>
              </a:rPr>
              <a:t>Siano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S </a:t>
            </a:r>
            <a:r>
              <a:rPr sz="1600" spc="-5" dirty="0">
                <a:latin typeface="Arial"/>
                <a:cs typeface="Arial"/>
              </a:rPr>
              <a:t>e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Q </a:t>
            </a:r>
            <a:r>
              <a:rPr sz="1600" spc="-5" dirty="0">
                <a:latin typeface="Arial"/>
                <a:cs typeface="Arial"/>
              </a:rPr>
              <a:t>due semafori inizializzati a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R="586105" algn="ctr">
              <a:lnSpc>
                <a:spcPct val="100000"/>
              </a:lnSpc>
              <a:spcBef>
                <a:spcPts val="195"/>
              </a:spcBef>
            </a:pPr>
            <a:r>
              <a:rPr sz="1600" i="1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575" baseline="-21164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575" baseline="-21164">
              <a:latin typeface="Arial"/>
              <a:cs typeface="Arial"/>
            </a:endParaRPr>
          </a:p>
          <a:p>
            <a:pPr marR="422275" algn="ctr">
              <a:lnSpc>
                <a:spcPct val="100000"/>
              </a:lnSpc>
              <a:spcBef>
                <a:spcPts val="190"/>
              </a:spcBef>
            </a:pP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wait</a:t>
            </a:r>
            <a:r>
              <a:rPr sz="16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(S);</a:t>
            </a:r>
            <a:endParaRPr sz="1600">
              <a:latin typeface="Arial"/>
              <a:cs typeface="Arial"/>
            </a:endParaRPr>
          </a:p>
          <a:p>
            <a:pPr marR="401320" algn="ctr">
              <a:lnSpc>
                <a:spcPct val="100000"/>
              </a:lnSpc>
              <a:spcBef>
                <a:spcPts val="195"/>
              </a:spcBef>
            </a:pP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wait</a:t>
            </a:r>
            <a:r>
              <a:rPr sz="16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(Q);</a:t>
            </a:r>
            <a:endParaRPr sz="1600">
              <a:latin typeface="Arial"/>
              <a:cs typeface="Arial"/>
            </a:endParaRPr>
          </a:p>
          <a:p>
            <a:pPr marR="588645" algn="ctr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R="588645" algn="ctr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R="588645" algn="ctr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R="134620" algn="ctr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signal</a:t>
            </a:r>
            <a:r>
              <a:rPr sz="1600" spc="3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(S);</a:t>
            </a:r>
            <a:endParaRPr sz="1600">
              <a:latin typeface="Arial"/>
              <a:cs typeface="Arial"/>
            </a:endParaRPr>
          </a:p>
          <a:p>
            <a:pPr marR="133985" algn="ctr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signal</a:t>
            </a:r>
            <a:r>
              <a:rPr sz="16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(Q);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64701" y="2604033"/>
            <a:ext cx="979805" cy="217233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257175" algn="ctr">
              <a:lnSpc>
                <a:spcPct val="100000"/>
              </a:lnSpc>
              <a:spcBef>
                <a:spcPts val="290"/>
              </a:spcBef>
            </a:pPr>
            <a:r>
              <a:rPr sz="1600" i="1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575" baseline="-21164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575" baseline="-21164">
              <a:latin typeface="Arial"/>
              <a:cs typeface="Arial"/>
            </a:endParaRPr>
          </a:p>
          <a:p>
            <a:pPr marR="180975" algn="ctr">
              <a:lnSpc>
                <a:spcPct val="100000"/>
              </a:lnSpc>
              <a:spcBef>
                <a:spcPts val="195"/>
              </a:spcBef>
            </a:pP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wait</a:t>
            </a:r>
            <a:r>
              <a:rPr sz="16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(Q);</a:t>
            </a:r>
            <a:endParaRPr sz="1600">
              <a:latin typeface="Arial"/>
              <a:cs typeface="Arial"/>
            </a:endParaRPr>
          </a:p>
          <a:p>
            <a:pPr marR="153670" algn="ctr">
              <a:lnSpc>
                <a:spcPct val="100000"/>
              </a:lnSpc>
              <a:spcBef>
                <a:spcPts val="190"/>
              </a:spcBef>
            </a:pP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wait</a:t>
            </a:r>
            <a:r>
              <a:rPr sz="16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(S);</a:t>
            </a:r>
            <a:endParaRPr sz="1600">
              <a:latin typeface="Arial"/>
              <a:cs typeface="Arial"/>
            </a:endParaRPr>
          </a:p>
          <a:p>
            <a:pPr marR="256540" algn="ctr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R="256540" algn="ctr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R="256540" algn="ctr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3175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signal</a:t>
            </a:r>
            <a:r>
              <a:rPr sz="16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(Q);</a:t>
            </a:r>
            <a:endParaRPr sz="1600">
              <a:latin typeface="Arial"/>
              <a:cs typeface="Arial"/>
            </a:endParaRPr>
          </a:p>
          <a:p>
            <a:pPr marL="42545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signal</a:t>
            </a:r>
            <a:r>
              <a:rPr sz="16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(S);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5311902"/>
            <a:ext cx="8072120" cy="120142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306070" indent="-342900">
              <a:lnSpc>
                <a:spcPts val="1730"/>
              </a:lnSpc>
              <a:spcBef>
                <a:spcPts val="31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Starvation – indefinite blocking. Un processo non viene mai rimosso dalla coda al  semaforo. Si immagini una gestione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LIFO.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25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dirty="0"/>
              <a:t>Deadlock e</a:t>
            </a:r>
            <a:r>
              <a:rPr spc="-25" dirty="0"/>
              <a:t> </a:t>
            </a:r>
            <a:r>
              <a:rPr spc="-5" dirty="0"/>
              <a:t>Starvation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24525" y="2924175"/>
            <a:ext cx="287655" cy="1873250"/>
          </a:xfrm>
          <a:custGeom>
            <a:avLst/>
            <a:gdLst/>
            <a:ahLst/>
            <a:cxnLst/>
            <a:rect l="l" t="t" r="r" b="b"/>
            <a:pathLst>
              <a:path w="287654" h="1873250">
                <a:moveTo>
                  <a:pt x="0" y="0"/>
                </a:moveTo>
                <a:lnTo>
                  <a:pt x="45418" y="7954"/>
                </a:lnTo>
                <a:lnTo>
                  <a:pt x="84850" y="30106"/>
                </a:lnTo>
                <a:lnTo>
                  <a:pt x="115936" y="63889"/>
                </a:lnTo>
                <a:lnTo>
                  <a:pt x="136318" y="106736"/>
                </a:lnTo>
                <a:lnTo>
                  <a:pt x="143637" y="156083"/>
                </a:lnTo>
                <a:lnTo>
                  <a:pt x="143637" y="780542"/>
                </a:lnTo>
                <a:lnTo>
                  <a:pt x="150968" y="829888"/>
                </a:lnTo>
                <a:lnTo>
                  <a:pt x="171381" y="872735"/>
                </a:lnTo>
                <a:lnTo>
                  <a:pt x="202506" y="906518"/>
                </a:lnTo>
                <a:lnTo>
                  <a:pt x="241969" y="928670"/>
                </a:lnTo>
                <a:lnTo>
                  <a:pt x="287400" y="936625"/>
                </a:lnTo>
                <a:lnTo>
                  <a:pt x="241969" y="944579"/>
                </a:lnTo>
                <a:lnTo>
                  <a:pt x="202506" y="966731"/>
                </a:lnTo>
                <a:lnTo>
                  <a:pt x="171381" y="1000514"/>
                </a:lnTo>
                <a:lnTo>
                  <a:pt x="150968" y="1043361"/>
                </a:lnTo>
                <a:lnTo>
                  <a:pt x="143637" y="1092708"/>
                </a:lnTo>
                <a:lnTo>
                  <a:pt x="143637" y="1717167"/>
                </a:lnTo>
                <a:lnTo>
                  <a:pt x="136318" y="1766513"/>
                </a:lnTo>
                <a:lnTo>
                  <a:pt x="115936" y="1809360"/>
                </a:lnTo>
                <a:lnTo>
                  <a:pt x="84850" y="1843143"/>
                </a:lnTo>
                <a:lnTo>
                  <a:pt x="45418" y="1865295"/>
                </a:lnTo>
                <a:lnTo>
                  <a:pt x="0" y="18732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07582" y="2800944"/>
            <a:ext cx="2360930" cy="1014094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0">
              <a:lnSpc>
                <a:spcPts val="1920"/>
              </a:lnSpc>
              <a:spcBef>
                <a:spcPts val="245"/>
              </a:spcBef>
              <a:buSzPct val="96969"/>
              <a:buFont typeface="Malgun Gothic"/>
              <a:buChar char="•"/>
              <a:tabLst>
                <a:tab pos="168275" algn="l"/>
              </a:tabLst>
            </a:pPr>
            <a:r>
              <a:rPr sz="1650" i="1" spc="-35" dirty="0">
                <a:latin typeface="Malgun Gothic"/>
                <a:cs typeface="Malgun Gothic"/>
              </a:rPr>
              <a:t>P1 non </a:t>
            </a:r>
            <a:r>
              <a:rPr sz="1650" i="1" spc="-25" dirty="0">
                <a:latin typeface="Malgun Gothic"/>
                <a:cs typeface="Malgun Gothic"/>
              </a:rPr>
              <a:t>rilascia </a:t>
            </a:r>
            <a:r>
              <a:rPr sz="1650" i="1" spc="-30" dirty="0">
                <a:latin typeface="Malgun Gothic"/>
                <a:cs typeface="Malgun Gothic"/>
              </a:rPr>
              <a:t>S fino a  </a:t>
            </a:r>
            <a:r>
              <a:rPr sz="1650" i="1" spc="-40" dirty="0">
                <a:latin typeface="Malgun Gothic"/>
                <a:cs typeface="Malgun Gothic"/>
              </a:rPr>
              <a:t>quandonon </a:t>
            </a:r>
            <a:r>
              <a:rPr sz="1650" i="1" spc="-30" dirty="0">
                <a:latin typeface="Malgun Gothic"/>
                <a:cs typeface="Malgun Gothic"/>
              </a:rPr>
              <a:t>ottiene</a:t>
            </a:r>
            <a:r>
              <a:rPr sz="1650" i="1" spc="40" dirty="0">
                <a:latin typeface="Malgun Gothic"/>
                <a:cs typeface="Malgun Gothic"/>
              </a:rPr>
              <a:t> </a:t>
            </a:r>
            <a:r>
              <a:rPr sz="1650" i="1" spc="-45" dirty="0">
                <a:latin typeface="Malgun Gothic"/>
                <a:cs typeface="Malgun Gothic"/>
              </a:rPr>
              <a:t>Q</a:t>
            </a:r>
            <a:endParaRPr sz="1650">
              <a:latin typeface="Malgun Gothic"/>
              <a:cs typeface="Malgun Gothic"/>
            </a:endParaRPr>
          </a:p>
          <a:p>
            <a:pPr marL="12700" marR="5080">
              <a:lnSpc>
                <a:spcPts val="1920"/>
              </a:lnSpc>
              <a:buSzPct val="96969"/>
              <a:buFont typeface="Malgun Gothic"/>
              <a:buChar char="•"/>
              <a:tabLst>
                <a:tab pos="168275" algn="l"/>
              </a:tabLst>
            </a:pPr>
            <a:r>
              <a:rPr sz="1650" i="1" spc="-35" dirty="0">
                <a:latin typeface="Malgun Gothic"/>
                <a:cs typeface="Malgun Gothic"/>
              </a:rPr>
              <a:t>P0 non </a:t>
            </a:r>
            <a:r>
              <a:rPr sz="1650" i="1" spc="-25" dirty="0">
                <a:latin typeface="Malgun Gothic"/>
                <a:cs typeface="Malgun Gothic"/>
              </a:rPr>
              <a:t>rilascia </a:t>
            </a:r>
            <a:r>
              <a:rPr sz="1650" i="1" spc="-45" dirty="0">
                <a:latin typeface="Malgun Gothic"/>
                <a:cs typeface="Malgun Gothic"/>
              </a:rPr>
              <a:t>Q </a:t>
            </a:r>
            <a:r>
              <a:rPr sz="1650" i="1" spc="-25" dirty="0">
                <a:latin typeface="Malgun Gothic"/>
                <a:cs typeface="Malgun Gothic"/>
              </a:rPr>
              <a:t>fino </a:t>
            </a:r>
            <a:r>
              <a:rPr sz="1650" i="1" spc="-30" dirty="0">
                <a:latin typeface="Malgun Gothic"/>
                <a:cs typeface="Malgun Gothic"/>
              </a:rPr>
              <a:t>a  </a:t>
            </a:r>
            <a:r>
              <a:rPr sz="1650" i="1" spc="-40" dirty="0">
                <a:latin typeface="Malgun Gothic"/>
                <a:cs typeface="Malgun Gothic"/>
              </a:rPr>
              <a:t>quando </a:t>
            </a:r>
            <a:r>
              <a:rPr sz="1650" i="1" spc="-35" dirty="0">
                <a:latin typeface="Malgun Gothic"/>
                <a:cs typeface="Malgun Gothic"/>
              </a:rPr>
              <a:t>non </a:t>
            </a:r>
            <a:r>
              <a:rPr sz="1650" i="1" spc="-30" dirty="0">
                <a:latin typeface="Malgun Gothic"/>
                <a:cs typeface="Malgun Gothic"/>
              </a:rPr>
              <a:t>ottiene</a:t>
            </a:r>
            <a:r>
              <a:rPr sz="1650" i="1" spc="55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S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07582" y="4264298"/>
            <a:ext cx="2470785" cy="526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950"/>
              </a:lnSpc>
              <a:spcBef>
                <a:spcPts val="135"/>
              </a:spcBef>
            </a:pPr>
            <a:r>
              <a:rPr sz="1650" i="1" spc="-30" dirty="0">
                <a:latin typeface="Malgun Gothic"/>
                <a:cs typeface="Malgun Gothic"/>
              </a:rPr>
              <a:t>Le signal </a:t>
            </a:r>
            <a:r>
              <a:rPr sz="1650" i="1" spc="-35" dirty="0">
                <a:latin typeface="Malgun Gothic"/>
                <a:cs typeface="Malgun Gothic"/>
              </a:rPr>
              <a:t>non </a:t>
            </a:r>
            <a:r>
              <a:rPr sz="1650" i="1" spc="-30" dirty="0">
                <a:latin typeface="Malgun Gothic"/>
                <a:cs typeface="Malgun Gothic"/>
              </a:rPr>
              <a:t>saranno</a:t>
            </a:r>
            <a:r>
              <a:rPr sz="1650" i="1" spc="-5" dirty="0">
                <a:latin typeface="Malgun Gothic"/>
                <a:cs typeface="Malgun Gothic"/>
              </a:rPr>
              <a:t> </a:t>
            </a:r>
            <a:r>
              <a:rPr sz="1650" i="1" spc="-35" dirty="0">
                <a:latin typeface="Malgun Gothic"/>
                <a:cs typeface="Malgun Gothic"/>
              </a:rPr>
              <a:t>mai</a:t>
            </a:r>
            <a:endParaRPr sz="1650">
              <a:latin typeface="Malgun Gothic"/>
              <a:cs typeface="Malgun Gothic"/>
            </a:endParaRPr>
          </a:p>
          <a:p>
            <a:pPr marL="12700">
              <a:lnSpc>
                <a:spcPts val="1950"/>
              </a:lnSpc>
            </a:pPr>
            <a:r>
              <a:rPr sz="1650" i="1" spc="-30" dirty="0">
                <a:latin typeface="Malgun Gothic"/>
                <a:cs typeface="Malgun Gothic"/>
              </a:rPr>
              <a:t>eseguite:</a:t>
            </a:r>
            <a:r>
              <a:rPr sz="1650" i="1" spc="-10" dirty="0">
                <a:latin typeface="Malgun Gothic"/>
                <a:cs typeface="Malgun Gothic"/>
              </a:rPr>
              <a:t> </a:t>
            </a:r>
            <a:r>
              <a:rPr sz="1650" i="1" spc="-65" dirty="0">
                <a:latin typeface="Malgun Gothic"/>
                <a:cs typeface="Malgun Gothic"/>
              </a:rPr>
              <a:t>STALLO</a:t>
            </a:r>
            <a:endParaRPr sz="16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26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9119" y="501472"/>
            <a:ext cx="54495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Produttori </a:t>
            </a:r>
            <a:r>
              <a:rPr dirty="0"/>
              <a:t>e</a:t>
            </a:r>
            <a:r>
              <a:rPr spc="-50" dirty="0"/>
              <a:t> </a:t>
            </a:r>
            <a:r>
              <a:rPr dirty="0"/>
              <a:t>Consumatori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8540" y="995553"/>
            <a:ext cx="7983855" cy="1952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74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- </a:t>
            </a:r>
            <a:r>
              <a:rPr sz="1800" b="1" spc="-5" dirty="0">
                <a:solidFill>
                  <a:srgbClr val="FFFFFF"/>
                </a:solidFill>
                <a:latin typeface="Georgia"/>
                <a:cs typeface="Georgia"/>
              </a:rPr>
              <a:t>Situazione </a:t>
            </a: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tipica </a:t>
            </a:r>
            <a:r>
              <a:rPr sz="1800" b="1" spc="-5" dirty="0">
                <a:solidFill>
                  <a:srgbClr val="FFFFFF"/>
                </a:solidFill>
                <a:latin typeface="Georgia"/>
                <a:cs typeface="Georgia"/>
              </a:rPr>
              <a:t>di </a:t>
            </a: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processi </a:t>
            </a:r>
            <a:r>
              <a:rPr sz="1800" b="1" spc="-5" dirty="0">
                <a:solidFill>
                  <a:srgbClr val="FFFFFF"/>
                </a:solidFill>
                <a:latin typeface="Georgia"/>
                <a:cs typeface="Georgia"/>
              </a:rPr>
              <a:t>concorrenti</a:t>
            </a:r>
            <a:r>
              <a:rPr sz="1800" b="1" spc="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-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Tipica </a:t>
            </a:r>
            <a:r>
              <a:rPr sz="1600" spc="-5" dirty="0">
                <a:latin typeface="Arial"/>
                <a:cs typeface="Arial"/>
              </a:rPr>
              <a:t>rappresentazione dei processi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concorrenti:</a:t>
            </a:r>
            <a:endParaRPr sz="1600">
              <a:latin typeface="Arial"/>
              <a:cs typeface="Arial"/>
            </a:endParaRPr>
          </a:p>
          <a:p>
            <a:pPr marL="128714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Uno o più produttori generano dati inserendoli in un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buffer</a:t>
            </a:r>
            <a:endParaRPr sz="1600">
              <a:latin typeface="Arial"/>
              <a:cs typeface="Arial"/>
            </a:endParaRPr>
          </a:p>
          <a:p>
            <a:pPr marL="128714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Un consumatore preleva i dati uno </a:t>
            </a:r>
            <a:r>
              <a:rPr sz="1600" dirty="0">
                <a:latin typeface="Arial"/>
                <a:cs typeface="Arial"/>
              </a:rPr>
              <a:t>alla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volta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8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Ipotesi di buffer infinito: l’accesso al </a:t>
            </a:r>
            <a:r>
              <a:rPr sz="1600" spc="-10" dirty="0">
                <a:latin typeface="Arial"/>
                <a:cs typeface="Arial"/>
              </a:rPr>
              <a:t>buffer </a:t>
            </a:r>
            <a:r>
              <a:rPr sz="1600" spc="-5" dirty="0">
                <a:latin typeface="Arial"/>
                <a:cs typeface="Arial"/>
              </a:rPr>
              <a:t>tra </a:t>
            </a:r>
            <a:r>
              <a:rPr sz="1600" spc="-10" dirty="0">
                <a:latin typeface="Arial"/>
                <a:cs typeface="Arial"/>
              </a:rPr>
              <a:t>produttore </a:t>
            </a:r>
            <a:r>
              <a:rPr sz="1600" spc="-5" dirty="0">
                <a:latin typeface="Arial"/>
                <a:cs typeface="Arial"/>
              </a:rPr>
              <a:t>e </a:t>
            </a:r>
            <a:r>
              <a:rPr sz="1600" spc="-10" dirty="0">
                <a:latin typeface="Arial"/>
                <a:cs typeface="Arial"/>
              </a:rPr>
              <a:t>consumatore </a:t>
            </a:r>
            <a:r>
              <a:rPr sz="1600" spc="-5" dirty="0">
                <a:latin typeface="Arial"/>
                <a:cs typeface="Arial"/>
              </a:rPr>
              <a:t>deve essere  mutuamente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esclusivo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67402" y="2885592"/>
            <a:ext cx="2566670" cy="178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48920" indent="-342900">
              <a:lnSpc>
                <a:spcPct val="12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consumatore  while(in &gt;=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out)</a:t>
            </a:r>
            <a:endParaRPr sz="1600">
              <a:latin typeface="Courier New"/>
              <a:cs typeface="Courier New"/>
            </a:endParaRPr>
          </a:p>
          <a:p>
            <a:pPr marL="598805" marR="5080" indent="-243840">
              <a:lnSpc>
                <a:spcPct val="120000"/>
              </a:lnSpc>
            </a:pPr>
            <a:r>
              <a:rPr sz="1600" spc="-5" dirty="0">
                <a:latin typeface="Courier New"/>
                <a:cs typeface="Courier New"/>
              </a:rPr>
              <a:t>{ w = buffer[out];  </a:t>
            </a:r>
            <a:r>
              <a:rPr sz="1600" dirty="0">
                <a:latin typeface="Courier New"/>
                <a:cs typeface="Courier New"/>
              </a:rPr>
              <a:t>out++;</a:t>
            </a:r>
            <a:endParaRPr sz="16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Courier New"/>
                <a:cs typeface="Courier New"/>
              </a:rPr>
              <a:t>&lt;consuma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5" dirty="0">
                <a:latin typeface="Courier New"/>
                <a:cs typeface="Courier New"/>
              </a:rPr>
              <a:t>w&gt;</a:t>
            </a:r>
            <a:endParaRPr sz="16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6571" y="3017647"/>
            <a:ext cx="2894330" cy="1005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produttore</a:t>
            </a:r>
            <a:endParaRPr sz="16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&lt;produce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dato&gt;</a:t>
            </a:r>
            <a:endParaRPr sz="16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buffer[in]=dato;</a:t>
            </a:r>
            <a:endParaRPr sz="16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latin typeface="Courier New"/>
                <a:cs typeface="Courier New"/>
              </a:rPr>
              <a:t>in++;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08175" y="4724400"/>
            <a:ext cx="5400675" cy="2133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27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75628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Produttori </a:t>
            </a:r>
            <a:r>
              <a:rPr dirty="0"/>
              <a:t>e </a:t>
            </a:r>
            <a:r>
              <a:rPr spc="-5" dirty="0"/>
              <a:t>Consumatori  Buffer </a:t>
            </a:r>
            <a:r>
              <a:rPr dirty="0"/>
              <a:t>infinito – semafori</a:t>
            </a:r>
            <a:r>
              <a:rPr spc="-20" dirty="0"/>
              <a:t> </a:t>
            </a:r>
            <a:r>
              <a:rPr spc="-5" dirty="0"/>
              <a:t>binari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484312"/>
            <a:ext cx="5489575" cy="537368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79676" y="5157723"/>
            <a:ext cx="647700" cy="287655"/>
          </a:xfrm>
          <a:custGeom>
            <a:avLst/>
            <a:gdLst/>
            <a:ahLst/>
            <a:cxnLst/>
            <a:rect l="l" t="t" r="r" b="b"/>
            <a:pathLst>
              <a:path w="647700" h="287654">
                <a:moveTo>
                  <a:pt x="0" y="143763"/>
                </a:moveTo>
                <a:lnTo>
                  <a:pt x="25437" y="87814"/>
                </a:lnTo>
                <a:lnTo>
                  <a:pt x="55285" y="63394"/>
                </a:lnTo>
                <a:lnTo>
                  <a:pt x="94821" y="42116"/>
                </a:lnTo>
                <a:lnTo>
                  <a:pt x="142744" y="24558"/>
                </a:lnTo>
                <a:lnTo>
                  <a:pt x="197756" y="11301"/>
                </a:lnTo>
                <a:lnTo>
                  <a:pt x="258558" y="2921"/>
                </a:lnTo>
                <a:lnTo>
                  <a:pt x="323850" y="0"/>
                </a:lnTo>
                <a:lnTo>
                  <a:pt x="389105" y="2921"/>
                </a:lnTo>
                <a:lnTo>
                  <a:pt x="449889" y="11301"/>
                </a:lnTo>
                <a:lnTo>
                  <a:pt x="504899" y="24558"/>
                </a:lnTo>
                <a:lnTo>
                  <a:pt x="552831" y="42116"/>
                </a:lnTo>
                <a:lnTo>
                  <a:pt x="592380" y="63394"/>
                </a:lnTo>
                <a:lnTo>
                  <a:pt x="622244" y="87814"/>
                </a:lnTo>
                <a:lnTo>
                  <a:pt x="647700" y="143763"/>
                </a:lnTo>
                <a:lnTo>
                  <a:pt x="641118" y="172725"/>
                </a:lnTo>
                <a:lnTo>
                  <a:pt x="592380" y="224093"/>
                </a:lnTo>
                <a:lnTo>
                  <a:pt x="552830" y="245348"/>
                </a:lnTo>
                <a:lnTo>
                  <a:pt x="504899" y="262882"/>
                </a:lnTo>
                <a:lnTo>
                  <a:pt x="449889" y="276119"/>
                </a:lnTo>
                <a:lnTo>
                  <a:pt x="389105" y="284484"/>
                </a:lnTo>
                <a:lnTo>
                  <a:pt x="323850" y="287400"/>
                </a:lnTo>
                <a:lnTo>
                  <a:pt x="258558" y="284484"/>
                </a:lnTo>
                <a:lnTo>
                  <a:pt x="197756" y="276119"/>
                </a:lnTo>
                <a:lnTo>
                  <a:pt x="142744" y="262882"/>
                </a:lnTo>
                <a:lnTo>
                  <a:pt x="94821" y="245348"/>
                </a:lnTo>
                <a:lnTo>
                  <a:pt x="55285" y="224093"/>
                </a:lnTo>
                <a:lnTo>
                  <a:pt x="25437" y="199693"/>
                </a:lnTo>
                <a:lnTo>
                  <a:pt x="0" y="143763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47875" y="4149725"/>
            <a:ext cx="647700" cy="287655"/>
          </a:xfrm>
          <a:custGeom>
            <a:avLst/>
            <a:gdLst/>
            <a:ahLst/>
            <a:cxnLst/>
            <a:rect l="l" t="t" r="r" b="b"/>
            <a:pathLst>
              <a:path w="647700" h="287654">
                <a:moveTo>
                  <a:pt x="0" y="143637"/>
                </a:moveTo>
                <a:lnTo>
                  <a:pt x="25437" y="87707"/>
                </a:lnTo>
                <a:lnTo>
                  <a:pt x="55285" y="63307"/>
                </a:lnTo>
                <a:lnTo>
                  <a:pt x="94821" y="42052"/>
                </a:lnTo>
                <a:lnTo>
                  <a:pt x="142744" y="24518"/>
                </a:lnTo>
                <a:lnTo>
                  <a:pt x="197756" y="11281"/>
                </a:lnTo>
                <a:lnTo>
                  <a:pt x="258558" y="2916"/>
                </a:lnTo>
                <a:lnTo>
                  <a:pt x="323850" y="0"/>
                </a:lnTo>
                <a:lnTo>
                  <a:pt x="389105" y="2916"/>
                </a:lnTo>
                <a:lnTo>
                  <a:pt x="449889" y="11281"/>
                </a:lnTo>
                <a:lnTo>
                  <a:pt x="504899" y="24518"/>
                </a:lnTo>
                <a:lnTo>
                  <a:pt x="552831" y="42052"/>
                </a:lnTo>
                <a:lnTo>
                  <a:pt x="592380" y="63307"/>
                </a:lnTo>
                <a:lnTo>
                  <a:pt x="622244" y="87707"/>
                </a:lnTo>
                <a:lnTo>
                  <a:pt x="647700" y="143637"/>
                </a:lnTo>
                <a:lnTo>
                  <a:pt x="641118" y="172603"/>
                </a:lnTo>
                <a:lnTo>
                  <a:pt x="592380" y="224006"/>
                </a:lnTo>
                <a:lnTo>
                  <a:pt x="552830" y="245284"/>
                </a:lnTo>
                <a:lnTo>
                  <a:pt x="504899" y="262842"/>
                </a:lnTo>
                <a:lnTo>
                  <a:pt x="449889" y="276099"/>
                </a:lnTo>
                <a:lnTo>
                  <a:pt x="389105" y="284479"/>
                </a:lnTo>
                <a:lnTo>
                  <a:pt x="323850" y="287400"/>
                </a:lnTo>
                <a:lnTo>
                  <a:pt x="258558" y="284479"/>
                </a:lnTo>
                <a:lnTo>
                  <a:pt x="197756" y="276099"/>
                </a:lnTo>
                <a:lnTo>
                  <a:pt x="142744" y="262842"/>
                </a:lnTo>
                <a:lnTo>
                  <a:pt x="94821" y="245284"/>
                </a:lnTo>
                <a:lnTo>
                  <a:pt x="55285" y="224006"/>
                </a:lnTo>
                <a:lnTo>
                  <a:pt x="25437" y="199586"/>
                </a:lnTo>
                <a:lnTo>
                  <a:pt x="0" y="143637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79676" y="5589587"/>
            <a:ext cx="2305050" cy="287655"/>
          </a:xfrm>
          <a:custGeom>
            <a:avLst/>
            <a:gdLst/>
            <a:ahLst/>
            <a:cxnLst/>
            <a:rect l="l" t="t" r="r" b="b"/>
            <a:pathLst>
              <a:path w="2305050" h="287654">
                <a:moveTo>
                  <a:pt x="0" y="143675"/>
                </a:moveTo>
                <a:lnTo>
                  <a:pt x="41169" y="105480"/>
                </a:lnTo>
                <a:lnTo>
                  <a:pt x="90570" y="87750"/>
                </a:lnTo>
                <a:lnTo>
                  <a:pt x="157352" y="71159"/>
                </a:lnTo>
                <a:lnTo>
                  <a:pt x="196832" y="63344"/>
                </a:lnTo>
                <a:lnTo>
                  <a:pt x="240142" y="55879"/>
                </a:lnTo>
                <a:lnTo>
                  <a:pt x="287110" y="48784"/>
                </a:lnTo>
                <a:lnTo>
                  <a:pt x="337566" y="42081"/>
                </a:lnTo>
                <a:lnTo>
                  <a:pt x="391336" y="35791"/>
                </a:lnTo>
                <a:lnTo>
                  <a:pt x="448250" y="29936"/>
                </a:lnTo>
                <a:lnTo>
                  <a:pt x="508136" y="24537"/>
                </a:lnTo>
                <a:lnTo>
                  <a:pt x="570822" y="19615"/>
                </a:lnTo>
                <a:lnTo>
                  <a:pt x="636137" y="15193"/>
                </a:lnTo>
                <a:lnTo>
                  <a:pt x="703909" y="11290"/>
                </a:lnTo>
                <a:lnTo>
                  <a:pt x="773966" y="7929"/>
                </a:lnTo>
                <a:lnTo>
                  <a:pt x="846137" y="5132"/>
                </a:lnTo>
                <a:lnTo>
                  <a:pt x="920250" y="2918"/>
                </a:lnTo>
                <a:lnTo>
                  <a:pt x="996133" y="1311"/>
                </a:lnTo>
                <a:lnTo>
                  <a:pt x="1073615" y="331"/>
                </a:lnTo>
                <a:lnTo>
                  <a:pt x="1152525" y="0"/>
                </a:lnTo>
                <a:lnTo>
                  <a:pt x="1231419" y="331"/>
                </a:lnTo>
                <a:lnTo>
                  <a:pt x="1308889" y="1311"/>
                </a:lnTo>
                <a:lnTo>
                  <a:pt x="1384763" y="2918"/>
                </a:lnTo>
                <a:lnTo>
                  <a:pt x="1458868" y="5132"/>
                </a:lnTo>
                <a:lnTo>
                  <a:pt x="1531033" y="7929"/>
                </a:lnTo>
                <a:lnTo>
                  <a:pt x="1601087" y="11290"/>
                </a:lnTo>
                <a:lnTo>
                  <a:pt x="1668856" y="15193"/>
                </a:lnTo>
                <a:lnTo>
                  <a:pt x="1734170" y="19615"/>
                </a:lnTo>
                <a:lnTo>
                  <a:pt x="1796857" y="24537"/>
                </a:lnTo>
                <a:lnTo>
                  <a:pt x="1856745" y="29936"/>
                </a:lnTo>
                <a:lnTo>
                  <a:pt x="1913662" y="35791"/>
                </a:lnTo>
                <a:lnTo>
                  <a:pt x="1967436" y="42081"/>
                </a:lnTo>
                <a:lnTo>
                  <a:pt x="2017895" y="48784"/>
                </a:lnTo>
                <a:lnTo>
                  <a:pt x="2064868" y="55879"/>
                </a:lnTo>
                <a:lnTo>
                  <a:pt x="2108183" y="63344"/>
                </a:lnTo>
                <a:lnTo>
                  <a:pt x="2147668" y="71159"/>
                </a:lnTo>
                <a:lnTo>
                  <a:pt x="2214461" y="87750"/>
                </a:lnTo>
                <a:lnTo>
                  <a:pt x="2263872" y="105480"/>
                </a:lnTo>
                <a:lnTo>
                  <a:pt x="2302390" y="133838"/>
                </a:lnTo>
                <a:lnTo>
                  <a:pt x="2305050" y="143675"/>
                </a:lnTo>
                <a:lnTo>
                  <a:pt x="2302390" y="153510"/>
                </a:lnTo>
                <a:lnTo>
                  <a:pt x="2263872" y="181864"/>
                </a:lnTo>
                <a:lnTo>
                  <a:pt x="2214461" y="199592"/>
                </a:lnTo>
                <a:lnTo>
                  <a:pt x="2147668" y="216181"/>
                </a:lnTo>
                <a:lnTo>
                  <a:pt x="2108183" y="223995"/>
                </a:lnTo>
                <a:lnTo>
                  <a:pt x="2064868" y="231460"/>
                </a:lnTo>
                <a:lnTo>
                  <a:pt x="2017895" y="238554"/>
                </a:lnTo>
                <a:lnTo>
                  <a:pt x="1967436" y="245257"/>
                </a:lnTo>
                <a:lnTo>
                  <a:pt x="1913662" y="251547"/>
                </a:lnTo>
                <a:lnTo>
                  <a:pt x="1856745" y="257401"/>
                </a:lnTo>
                <a:lnTo>
                  <a:pt x="1796857" y="262800"/>
                </a:lnTo>
                <a:lnTo>
                  <a:pt x="1734170" y="267722"/>
                </a:lnTo>
                <a:lnTo>
                  <a:pt x="1668856" y="272144"/>
                </a:lnTo>
                <a:lnTo>
                  <a:pt x="1601087" y="276047"/>
                </a:lnTo>
                <a:lnTo>
                  <a:pt x="1531033" y="279407"/>
                </a:lnTo>
                <a:lnTo>
                  <a:pt x="1458868" y="282205"/>
                </a:lnTo>
                <a:lnTo>
                  <a:pt x="1384763" y="284418"/>
                </a:lnTo>
                <a:lnTo>
                  <a:pt x="1308889" y="286025"/>
                </a:lnTo>
                <a:lnTo>
                  <a:pt x="1231419" y="287006"/>
                </a:lnTo>
                <a:lnTo>
                  <a:pt x="1152525" y="287337"/>
                </a:lnTo>
                <a:lnTo>
                  <a:pt x="1073615" y="287006"/>
                </a:lnTo>
                <a:lnTo>
                  <a:pt x="996133" y="286025"/>
                </a:lnTo>
                <a:lnTo>
                  <a:pt x="920250" y="284418"/>
                </a:lnTo>
                <a:lnTo>
                  <a:pt x="846137" y="282205"/>
                </a:lnTo>
                <a:lnTo>
                  <a:pt x="773966" y="279407"/>
                </a:lnTo>
                <a:lnTo>
                  <a:pt x="703909" y="276047"/>
                </a:lnTo>
                <a:lnTo>
                  <a:pt x="636137" y="272144"/>
                </a:lnTo>
                <a:lnTo>
                  <a:pt x="570822" y="267722"/>
                </a:lnTo>
                <a:lnTo>
                  <a:pt x="508136" y="262800"/>
                </a:lnTo>
                <a:lnTo>
                  <a:pt x="448250" y="257401"/>
                </a:lnTo>
                <a:lnTo>
                  <a:pt x="391336" y="251547"/>
                </a:lnTo>
                <a:lnTo>
                  <a:pt x="337566" y="245257"/>
                </a:lnTo>
                <a:lnTo>
                  <a:pt x="287110" y="238554"/>
                </a:lnTo>
                <a:lnTo>
                  <a:pt x="240142" y="231460"/>
                </a:lnTo>
                <a:lnTo>
                  <a:pt x="196832" y="223995"/>
                </a:lnTo>
                <a:lnTo>
                  <a:pt x="157353" y="216181"/>
                </a:lnTo>
                <a:lnTo>
                  <a:pt x="90570" y="199592"/>
                </a:lnTo>
                <a:lnTo>
                  <a:pt x="41169" y="181864"/>
                </a:lnTo>
                <a:lnTo>
                  <a:pt x="2658" y="153510"/>
                </a:lnTo>
                <a:lnTo>
                  <a:pt x="0" y="143675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54953" y="1484503"/>
            <a:ext cx="21469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…con </a:t>
            </a:r>
            <a:r>
              <a:rPr sz="1600" i="1" spc="-10" dirty="0">
                <a:latin typeface="Arial"/>
                <a:cs typeface="Arial"/>
              </a:rPr>
              <a:t>semafori</a:t>
            </a:r>
            <a:r>
              <a:rPr sz="1600" i="1" spc="-5" dirty="0">
                <a:latin typeface="Arial"/>
                <a:cs typeface="Arial"/>
              </a:rPr>
              <a:t> </a:t>
            </a:r>
            <a:r>
              <a:rPr sz="1600" i="1" spc="-10" dirty="0">
                <a:latin typeface="Arial"/>
                <a:cs typeface="Arial"/>
              </a:rPr>
              <a:t>binari…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6380" y="1843492"/>
            <a:ext cx="2704465" cy="7696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245"/>
              </a:spcBef>
            </a:pPr>
            <a:r>
              <a:rPr sz="1650" i="1" spc="-35" dirty="0">
                <a:latin typeface="Malgun Gothic"/>
                <a:cs typeface="Malgun Gothic"/>
              </a:rPr>
              <a:t>Essendo </a:t>
            </a:r>
            <a:r>
              <a:rPr sz="1650" i="1" spc="-20" dirty="0">
                <a:latin typeface="Malgun Gothic"/>
                <a:cs typeface="Malgun Gothic"/>
              </a:rPr>
              <a:t>il </a:t>
            </a:r>
            <a:r>
              <a:rPr sz="1650" i="1" spc="-25" dirty="0">
                <a:latin typeface="Malgun Gothic"/>
                <a:cs typeface="Malgun Gothic"/>
              </a:rPr>
              <a:t>buffer infinito, </a:t>
            </a:r>
            <a:r>
              <a:rPr sz="1650" i="1" spc="-20" dirty="0">
                <a:latin typeface="Malgun Gothic"/>
                <a:cs typeface="Malgun Gothic"/>
              </a:rPr>
              <a:t>il  </a:t>
            </a:r>
            <a:r>
              <a:rPr sz="1650" i="1" spc="-35" dirty="0">
                <a:latin typeface="Malgun Gothic"/>
                <a:cs typeface="Malgun Gothic"/>
              </a:rPr>
              <a:t>produttore può </a:t>
            </a:r>
            <a:r>
              <a:rPr sz="1650" i="1" spc="-30" dirty="0">
                <a:latin typeface="Malgun Gothic"/>
                <a:cs typeface="Malgun Gothic"/>
              </a:rPr>
              <a:t>inserire tutto  quello che</a:t>
            </a:r>
            <a:r>
              <a:rPr sz="1650" i="1" spc="15" dirty="0">
                <a:latin typeface="Malgun Gothic"/>
                <a:cs typeface="Malgun Gothic"/>
              </a:rPr>
              <a:t> </a:t>
            </a:r>
            <a:r>
              <a:rPr sz="1650" i="1" spc="-35" dirty="0">
                <a:latin typeface="Malgun Gothic"/>
                <a:cs typeface="Malgun Gothic"/>
              </a:rPr>
              <a:t>produce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41370" y="1909698"/>
            <a:ext cx="3170555" cy="1308100"/>
          </a:xfrm>
          <a:custGeom>
            <a:avLst/>
            <a:gdLst/>
            <a:ahLst/>
            <a:cxnLst/>
            <a:rect l="l" t="t" r="r" b="b"/>
            <a:pathLst>
              <a:path w="3170554" h="1308100">
                <a:moveTo>
                  <a:pt x="3098210" y="30850"/>
                </a:moveTo>
                <a:lnTo>
                  <a:pt x="0" y="1298955"/>
                </a:lnTo>
                <a:lnTo>
                  <a:pt x="3683" y="1307846"/>
                </a:lnTo>
                <a:lnTo>
                  <a:pt x="3101834" y="39712"/>
                </a:lnTo>
                <a:lnTo>
                  <a:pt x="3098210" y="30850"/>
                </a:lnTo>
                <a:close/>
              </a:path>
              <a:path w="3170554" h="1308100">
                <a:moveTo>
                  <a:pt x="3153237" y="26035"/>
                </a:moveTo>
                <a:lnTo>
                  <a:pt x="3109976" y="26035"/>
                </a:lnTo>
                <a:lnTo>
                  <a:pt x="3113532" y="34925"/>
                </a:lnTo>
                <a:lnTo>
                  <a:pt x="3101834" y="39712"/>
                </a:lnTo>
                <a:lnTo>
                  <a:pt x="3114421" y="70485"/>
                </a:lnTo>
                <a:lnTo>
                  <a:pt x="3153237" y="26035"/>
                </a:lnTo>
                <a:close/>
              </a:path>
              <a:path w="3170554" h="1308100">
                <a:moveTo>
                  <a:pt x="3109976" y="26035"/>
                </a:moveTo>
                <a:lnTo>
                  <a:pt x="3098210" y="30850"/>
                </a:lnTo>
                <a:lnTo>
                  <a:pt x="3101834" y="39712"/>
                </a:lnTo>
                <a:lnTo>
                  <a:pt x="3113532" y="34925"/>
                </a:lnTo>
                <a:lnTo>
                  <a:pt x="3109976" y="26035"/>
                </a:lnTo>
                <a:close/>
              </a:path>
              <a:path w="3170554" h="1308100">
                <a:moveTo>
                  <a:pt x="3085592" y="0"/>
                </a:moveTo>
                <a:lnTo>
                  <a:pt x="3098210" y="30850"/>
                </a:lnTo>
                <a:lnTo>
                  <a:pt x="3109976" y="26035"/>
                </a:lnTo>
                <a:lnTo>
                  <a:pt x="3153237" y="26035"/>
                </a:lnTo>
                <a:lnTo>
                  <a:pt x="3170428" y="6350"/>
                </a:lnTo>
                <a:lnTo>
                  <a:pt x="30855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83455" y="2979292"/>
            <a:ext cx="1728470" cy="467359"/>
          </a:xfrm>
          <a:custGeom>
            <a:avLst/>
            <a:gdLst/>
            <a:ahLst/>
            <a:cxnLst/>
            <a:rect l="l" t="t" r="r" b="b"/>
            <a:pathLst>
              <a:path w="1728470" h="467360">
                <a:moveTo>
                  <a:pt x="1653428" y="32249"/>
                </a:moveTo>
                <a:lnTo>
                  <a:pt x="0" y="457835"/>
                </a:lnTo>
                <a:lnTo>
                  <a:pt x="2413" y="466979"/>
                </a:lnTo>
                <a:lnTo>
                  <a:pt x="1655808" y="41528"/>
                </a:lnTo>
                <a:lnTo>
                  <a:pt x="1653428" y="32249"/>
                </a:lnTo>
                <a:close/>
              </a:path>
              <a:path w="1728470" h="467360">
                <a:moveTo>
                  <a:pt x="1715490" y="29083"/>
                </a:moveTo>
                <a:lnTo>
                  <a:pt x="1665732" y="29083"/>
                </a:lnTo>
                <a:lnTo>
                  <a:pt x="1668145" y="38354"/>
                </a:lnTo>
                <a:lnTo>
                  <a:pt x="1655808" y="41528"/>
                </a:lnTo>
                <a:lnTo>
                  <a:pt x="1664081" y="73787"/>
                </a:lnTo>
                <a:lnTo>
                  <a:pt x="1715490" y="29083"/>
                </a:lnTo>
                <a:close/>
              </a:path>
              <a:path w="1728470" h="467360">
                <a:moveTo>
                  <a:pt x="1665732" y="29083"/>
                </a:moveTo>
                <a:lnTo>
                  <a:pt x="1653428" y="32249"/>
                </a:lnTo>
                <a:lnTo>
                  <a:pt x="1655808" y="41528"/>
                </a:lnTo>
                <a:lnTo>
                  <a:pt x="1668145" y="38354"/>
                </a:lnTo>
                <a:lnTo>
                  <a:pt x="1665732" y="29083"/>
                </a:lnTo>
                <a:close/>
              </a:path>
              <a:path w="1728470" h="467360">
                <a:moveTo>
                  <a:pt x="1645158" y="0"/>
                </a:moveTo>
                <a:lnTo>
                  <a:pt x="1653428" y="32249"/>
                </a:lnTo>
                <a:lnTo>
                  <a:pt x="1665732" y="29083"/>
                </a:lnTo>
                <a:lnTo>
                  <a:pt x="1715490" y="29083"/>
                </a:lnTo>
                <a:lnTo>
                  <a:pt x="1728343" y="17907"/>
                </a:lnTo>
                <a:lnTo>
                  <a:pt x="16451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023228" y="2983503"/>
            <a:ext cx="2813685" cy="1672589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85725" marR="5080">
              <a:lnSpc>
                <a:spcPts val="1920"/>
              </a:lnSpc>
              <a:spcBef>
                <a:spcPts val="245"/>
              </a:spcBef>
            </a:pPr>
            <a:r>
              <a:rPr sz="1650" i="1" spc="-30" dirty="0">
                <a:latin typeface="Malgun Gothic"/>
                <a:cs typeface="Malgun Gothic"/>
              </a:rPr>
              <a:t>Se </a:t>
            </a:r>
            <a:r>
              <a:rPr sz="1650" i="1" spc="-35" dirty="0">
                <a:latin typeface="Malgun Gothic"/>
                <a:cs typeface="Malgun Gothic"/>
              </a:rPr>
              <a:t>n=1, </a:t>
            </a:r>
            <a:r>
              <a:rPr sz="1650" i="1" spc="-25" dirty="0">
                <a:latin typeface="Malgun Gothic"/>
                <a:cs typeface="Malgun Gothic"/>
              </a:rPr>
              <a:t>significa </a:t>
            </a:r>
            <a:r>
              <a:rPr sz="1650" i="1" spc="-30" dirty="0">
                <a:latin typeface="Malgun Gothic"/>
                <a:cs typeface="Malgun Gothic"/>
              </a:rPr>
              <a:t>che </a:t>
            </a:r>
            <a:r>
              <a:rPr sz="1650" i="1" spc="-20" dirty="0">
                <a:latin typeface="Malgun Gothic"/>
                <a:cs typeface="Malgun Gothic"/>
              </a:rPr>
              <a:t>il </a:t>
            </a:r>
            <a:r>
              <a:rPr sz="1650" i="1" spc="-25" dirty="0">
                <a:latin typeface="Malgun Gothic"/>
                <a:cs typeface="Malgun Gothic"/>
              </a:rPr>
              <a:t>buffer  </a:t>
            </a:r>
            <a:r>
              <a:rPr sz="1650" i="1" spc="-30" dirty="0">
                <a:latin typeface="Malgun Gothic"/>
                <a:cs typeface="Malgun Gothic"/>
              </a:rPr>
              <a:t>prima era </a:t>
            </a:r>
            <a:r>
              <a:rPr sz="1650" i="1" spc="-35" dirty="0">
                <a:latin typeface="Malgun Gothic"/>
                <a:cs typeface="Malgun Gothic"/>
              </a:rPr>
              <a:t>vuoto ed occorre  </a:t>
            </a:r>
            <a:r>
              <a:rPr sz="1650" i="1" spc="-30" dirty="0">
                <a:latin typeface="Malgun Gothic"/>
                <a:cs typeface="Malgun Gothic"/>
              </a:rPr>
              <a:t>avvisare </a:t>
            </a:r>
            <a:r>
              <a:rPr sz="1650" i="1" spc="-20" dirty="0">
                <a:latin typeface="Malgun Gothic"/>
                <a:cs typeface="Malgun Gothic"/>
              </a:rPr>
              <a:t>il</a:t>
            </a:r>
            <a:r>
              <a:rPr sz="1650" i="1" dirty="0">
                <a:latin typeface="Malgun Gothic"/>
                <a:cs typeface="Malgun Gothic"/>
              </a:rPr>
              <a:t> </a:t>
            </a:r>
            <a:r>
              <a:rPr sz="1650" i="1" spc="-35" dirty="0">
                <a:latin typeface="Malgun Gothic"/>
                <a:cs typeface="Malgun Gothic"/>
              </a:rPr>
              <a:t>consumatore</a:t>
            </a:r>
            <a:endParaRPr sz="16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 marR="47625">
              <a:lnSpc>
                <a:spcPts val="1920"/>
              </a:lnSpc>
            </a:pPr>
            <a:r>
              <a:rPr sz="1650" i="1" spc="-25" dirty="0">
                <a:latin typeface="Malgun Gothic"/>
                <a:cs typeface="Malgun Gothic"/>
              </a:rPr>
              <a:t>Si </a:t>
            </a:r>
            <a:r>
              <a:rPr sz="1650" i="1" spc="-35" dirty="0">
                <a:latin typeface="Malgun Gothic"/>
                <a:cs typeface="Malgun Gothic"/>
              </a:rPr>
              <a:t>pone </a:t>
            </a:r>
            <a:r>
              <a:rPr sz="1650" i="1" spc="-25" dirty="0">
                <a:latin typeface="Malgun Gothic"/>
                <a:cs typeface="Malgun Gothic"/>
              </a:rPr>
              <a:t>in </a:t>
            </a:r>
            <a:r>
              <a:rPr sz="1650" i="1" spc="-30" dirty="0">
                <a:latin typeface="Malgun Gothic"/>
                <a:cs typeface="Malgun Gothic"/>
              </a:rPr>
              <a:t>attesa che </a:t>
            </a:r>
            <a:r>
              <a:rPr sz="1650" i="1" spc="-20" dirty="0">
                <a:latin typeface="Malgun Gothic"/>
                <a:cs typeface="Malgun Gothic"/>
              </a:rPr>
              <a:t>il </a:t>
            </a:r>
            <a:r>
              <a:rPr sz="1650" i="1" spc="-30" dirty="0">
                <a:latin typeface="Malgun Gothic"/>
                <a:cs typeface="Malgun Gothic"/>
              </a:rPr>
              <a:t>primo  </a:t>
            </a:r>
            <a:r>
              <a:rPr sz="1650" i="1" spc="-35" dirty="0">
                <a:latin typeface="Malgun Gothic"/>
                <a:cs typeface="Malgun Gothic"/>
              </a:rPr>
              <a:t>elemento </a:t>
            </a:r>
            <a:r>
              <a:rPr sz="1650" i="1" spc="-40" dirty="0">
                <a:latin typeface="Malgun Gothic"/>
                <a:cs typeface="Malgun Gothic"/>
              </a:rPr>
              <a:t>venga</a:t>
            </a:r>
            <a:r>
              <a:rPr sz="1650" i="1" spc="40" dirty="0">
                <a:latin typeface="Malgun Gothic"/>
                <a:cs typeface="Malgun Gothic"/>
              </a:rPr>
              <a:t> </a:t>
            </a:r>
            <a:r>
              <a:rPr sz="1650" i="1" spc="-35" dirty="0">
                <a:latin typeface="Malgun Gothic"/>
                <a:cs typeface="Malgun Gothic"/>
              </a:rPr>
              <a:t>prodotto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87167" y="4111497"/>
            <a:ext cx="2952115" cy="330835"/>
          </a:xfrm>
          <a:custGeom>
            <a:avLst/>
            <a:gdLst/>
            <a:ahLst/>
            <a:cxnLst/>
            <a:rect l="l" t="t" r="r" b="b"/>
            <a:pathLst>
              <a:path w="2952115" h="330835">
                <a:moveTo>
                  <a:pt x="2875379" y="33137"/>
                </a:moveTo>
                <a:lnTo>
                  <a:pt x="0" y="320801"/>
                </a:lnTo>
                <a:lnTo>
                  <a:pt x="1015" y="330326"/>
                </a:lnTo>
                <a:lnTo>
                  <a:pt x="2876321" y="42669"/>
                </a:lnTo>
                <a:lnTo>
                  <a:pt x="2875379" y="33137"/>
                </a:lnTo>
                <a:close/>
              </a:path>
              <a:path w="2952115" h="330835">
                <a:moveTo>
                  <a:pt x="2948999" y="31876"/>
                </a:moveTo>
                <a:lnTo>
                  <a:pt x="2887980" y="31876"/>
                </a:lnTo>
                <a:lnTo>
                  <a:pt x="2888996" y="41401"/>
                </a:lnTo>
                <a:lnTo>
                  <a:pt x="2876321" y="42669"/>
                </a:lnTo>
                <a:lnTo>
                  <a:pt x="2879597" y="75818"/>
                </a:lnTo>
                <a:lnTo>
                  <a:pt x="2948999" y="31876"/>
                </a:lnTo>
                <a:close/>
              </a:path>
              <a:path w="2952115" h="330835">
                <a:moveTo>
                  <a:pt x="2887980" y="31876"/>
                </a:moveTo>
                <a:lnTo>
                  <a:pt x="2875379" y="33137"/>
                </a:lnTo>
                <a:lnTo>
                  <a:pt x="2876321" y="42669"/>
                </a:lnTo>
                <a:lnTo>
                  <a:pt x="2888996" y="41401"/>
                </a:lnTo>
                <a:lnTo>
                  <a:pt x="2887980" y="31876"/>
                </a:lnTo>
                <a:close/>
              </a:path>
              <a:path w="2952115" h="330835">
                <a:moveTo>
                  <a:pt x="2872105" y="0"/>
                </a:moveTo>
                <a:lnTo>
                  <a:pt x="2875379" y="33137"/>
                </a:lnTo>
                <a:lnTo>
                  <a:pt x="2887980" y="31876"/>
                </a:lnTo>
                <a:lnTo>
                  <a:pt x="2948999" y="31876"/>
                </a:lnTo>
                <a:lnTo>
                  <a:pt x="2951607" y="30225"/>
                </a:lnTo>
                <a:lnTo>
                  <a:pt x="28721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842642" y="1849796"/>
            <a:ext cx="3056255" cy="581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10"/>
              </a:lnSpc>
              <a:spcBef>
                <a:spcPts val="95"/>
              </a:spcBef>
            </a:pPr>
            <a:r>
              <a:rPr sz="950" i="1" spc="-30" dirty="0">
                <a:latin typeface="Malgun Gothic"/>
                <a:cs typeface="Malgun Gothic"/>
              </a:rPr>
              <a:t>//Numero </a:t>
            </a:r>
            <a:r>
              <a:rPr sz="950" i="1" spc="-25" dirty="0">
                <a:latin typeface="Malgun Gothic"/>
                <a:cs typeface="Malgun Gothic"/>
              </a:rPr>
              <a:t>di </a:t>
            </a:r>
            <a:r>
              <a:rPr sz="950" i="1" spc="-30" dirty="0">
                <a:latin typeface="Malgun Gothic"/>
                <a:cs typeface="Malgun Gothic"/>
              </a:rPr>
              <a:t>elementi nel</a:t>
            </a:r>
            <a:r>
              <a:rPr sz="950" i="1" spc="40" dirty="0">
                <a:latin typeface="Malgun Gothic"/>
                <a:cs typeface="Malgun Gothic"/>
              </a:rPr>
              <a:t> </a:t>
            </a:r>
            <a:r>
              <a:rPr sz="950" i="1" spc="-25" dirty="0">
                <a:latin typeface="Malgun Gothic"/>
                <a:cs typeface="Malgun Gothic"/>
              </a:rPr>
              <a:t>buffer</a:t>
            </a:r>
            <a:endParaRPr sz="950">
              <a:latin typeface="Malgun Gothic"/>
              <a:cs typeface="Malgun Gothic"/>
            </a:endParaRPr>
          </a:p>
          <a:p>
            <a:pPr marL="1322070">
              <a:lnSpc>
                <a:spcPts val="1080"/>
              </a:lnSpc>
            </a:pPr>
            <a:r>
              <a:rPr sz="950" i="1" spc="-30" dirty="0">
                <a:latin typeface="Malgun Gothic"/>
                <a:cs typeface="Malgun Gothic"/>
              </a:rPr>
              <a:t>//gestisce l’accesso </a:t>
            </a:r>
            <a:r>
              <a:rPr sz="950" i="1" spc="-20" dirty="0">
                <a:latin typeface="Malgun Gothic"/>
                <a:cs typeface="Malgun Gothic"/>
              </a:rPr>
              <a:t>al</a:t>
            </a:r>
            <a:r>
              <a:rPr sz="950" i="1" spc="45" dirty="0">
                <a:latin typeface="Malgun Gothic"/>
                <a:cs typeface="Malgun Gothic"/>
              </a:rPr>
              <a:t> </a:t>
            </a:r>
            <a:r>
              <a:rPr sz="950" i="1" spc="-25" dirty="0">
                <a:latin typeface="Malgun Gothic"/>
                <a:cs typeface="Malgun Gothic"/>
              </a:rPr>
              <a:t>buffer</a:t>
            </a:r>
            <a:endParaRPr sz="950">
              <a:latin typeface="Malgun Gothic"/>
              <a:cs typeface="Malgun Gothic"/>
            </a:endParaRPr>
          </a:p>
          <a:p>
            <a:pPr marL="1640205">
              <a:lnSpc>
                <a:spcPts val="1080"/>
              </a:lnSpc>
            </a:pPr>
            <a:r>
              <a:rPr sz="950" i="1" spc="-30" dirty="0">
                <a:latin typeface="Malgun Gothic"/>
                <a:cs typeface="Malgun Gothic"/>
              </a:rPr>
              <a:t>//gestisce </a:t>
            </a:r>
            <a:r>
              <a:rPr sz="950" i="1" spc="-20" dirty="0">
                <a:latin typeface="Malgun Gothic"/>
                <a:cs typeface="Malgun Gothic"/>
              </a:rPr>
              <a:t>il </a:t>
            </a:r>
            <a:r>
              <a:rPr sz="950" i="1" spc="-35" dirty="0">
                <a:latin typeface="Malgun Gothic"/>
                <a:cs typeface="Malgun Gothic"/>
              </a:rPr>
              <a:t>caso </a:t>
            </a:r>
            <a:r>
              <a:rPr sz="950" i="1" spc="-25" dirty="0">
                <a:latin typeface="Malgun Gothic"/>
                <a:cs typeface="Malgun Gothic"/>
              </a:rPr>
              <a:t>di</a:t>
            </a:r>
            <a:r>
              <a:rPr sz="950" i="1" spc="25" dirty="0">
                <a:latin typeface="Malgun Gothic"/>
                <a:cs typeface="Malgun Gothic"/>
              </a:rPr>
              <a:t> </a:t>
            </a:r>
            <a:r>
              <a:rPr sz="950" i="1" spc="-35" dirty="0">
                <a:latin typeface="Malgun Gothic"/>
                <a:cs typeface="Malgun Gothic"/>
              </a:rPr>
              <a:t>nessun</a:t>
            </a:r>
            <a:endParaRPr sz="950">
              <a:latin typeface="Malgun Gothic"/>
              <a:cs typeface="Malgun Gothic"/>
            </a:endParaRPr>
          </a:p>
          <a:p>
            <a:pPr marL="1600835">
              <a:lnSpc>
                <a:spcPts val="1110"/>
              </a:lnSpc>
            </a:pPr>
            <a:r>
              <a:rPr sz="950" i="1" spc="-30" dirty="0">
                <a:latin typeface="Malgun Gothic"/>
                <a:cs typeface="Malgun Gothic"/>
              </a:rPr>
              <a:t>//elemento nel</a:t>
            </a:r>
            <a:r>
              <a:rPr sz="950" i="1" spc="15" dirty="0">
                <a:latin typeface="Malgun Gothic"/>
                <a:cs typeface="Malgun Gothic"/>
              </a:rPr>
              <a:t> </a:t>
            </a:r>
            <a:r>
              <a:rPr sz="950" i="1" spc="-25" dirty="0">
                <a:latin typeface="Malgun Gothic"/>
                <a:cs typeface="Malgun Gothic"/>
              </a:rPr>
              <a:t>buffer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75628" y="5457556"/>
            <a:ext cx="2787650" cy="7702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ct val="97000"/>
              </a:lnSpc>
              <a:spcBef>
                <a:spcPts val="190"/>
              </a:spcBef>
            </a:pPr>
            <a:r>
              <a:rPr sz="1650" i="1" spc="-30" dirty="0">
                <a:latin typeface="Malgun Gothic"/>
                <a:cs typeface="Malgun Gothic"/>
              </a:rPr>
              <a:t>Se </a:t>
            </a:r>
            <a:r>
              <a:rPr sz="1650" i="1" spc="-20" dirty="0">
                <a:latin typeface="Malgun Gothic"/>
                <a:cs typeface="Malgun Gothic"/>
              </a:rPr>
              <a:t>il </a:t>
            </a:r>
            <a:r>
              <a:rPr sz="1650" i="1" spc="-35" dirty="0">
                <a:latin typeface="Malgun Gothic"/>
                <a:cs typeface="Malgun Gothic"/>
              </a:rPr>
              <a:t>consumatore </a:t>
            </a:r>
            <a:r>
              <a:rPr sz="1650" i="1" spc="-30" dirty="0">
                <a:latin typeface="Malgun Gothic"/>
                <a:cs typeface="Malgun Gothic"/>
              </a:rPr>
              <a:t>ha  svuotato </a:t>
            </a:r>
            <a:r>
              <a:rPr sz="1650" i="1" spc="-20" dirty="0">
                <a:latin typeface="Malgun Gothic"/>
                <a:cs typeface="Malgun Gothic"/>
              </a:rPr>
              <a:t>il </a:t>
            </a:r>
            <a:r>
              <a:rPr sz="1650" i="1" spc="-45" dirty="0">
                <a:latin typeface="Malgun Gothic"/>
                <a:cs typeface="Malgun Gothic"/>
              </a:rPr>
              <a:t>buffer, </a:t>
            </a:r>
            <a:r>
              <a:rPr sz="1650" i="1" spc="-20" dirty="0">
                <a:latin typeface="Malgun Gothic"/>
                <a:cs typeface="Malgun Gothic"/>
              </a:rPr>
              <a:t>si </a:t>
            </a:r>
            <a:r>
              <a:rPr sz="1650" i="1" spc="-35" dirty="0">
                <a:latin typeface="Malgun Gothic"/>
                <a:cs typeface="Malgun Gothic"/>
              </a:rPr>
              <a:t>mette </a:t>
            </a:r>
            <a:r>
              <a:rPr sz="1650" i="1" spc="-30" dirty="0">
                <a:latin typeface="Malgun Gothic"/>
                <a:cs typeface="Malgun Gothic"/>
              </a:rPr>
              <a:t>in  attesa che </a:t>
            </a:r>
            <a:r>
              <a:rPr sz="1650" i="1" spc="-35" dirty="0">
                <a:latin typeface="Malgun Gothic"/>
                <a:cs typeface="Malgun Gothic"/>
              </a:rPr>
              <a:t>venga prodotto</a:t>
            </a:r>
            <a:r>
              <a:rPr sz="1650" i="1" spc="10" dirty="0">
                <a:latin typeface="Malgun Gothic"/>
                <a:cs typeface="Malgun Gothic"/>
              </a:rPr>
              <a:t> </a:t>
            </a:r>
            <a:r>
              <a:rPr sz="1650" i="1" spc="-35" dirty="0">
                <a:latin typeface="Malgun Gothic"/>
                <a:cs typeface="Malgun Gothic"/>
              </a:rPr>
              <a:t>un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75628" y="6189381"/>
            <a:ext cx="153352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40" dirty="0">
                <a:latin typeface="Malgun Gothic"/>
                <a:cs typeface="Malgun Gothic"/>
              </a:rPr>
              <a:t>nuovo</a:t>
            </a:r>
            <a:r>
              <a:rPr sz="1650" i="1" spc="-75" dirty="0">
                <a:latin typeface="Malgun Gothic"/>
                <a:cs typeface="Malgun Gothic"/>
              </a:rPr>
              <a:t> </a:t>
            </a:r>
            <a:r>
              <a:rPr sz="1650" i="1" spc="-35" dirty="0">
                <a:latin typeface="Malgun Gothic"/>
                <a:cs typeface="Malgun Gothic"/>
              </a:rPr>
              <a:t>elemento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283836" y="5443601"/>
            <a:ext cx="1807845" cy="323850"/>
          </a:xfrm>
          <a:custGeom>
            <a:avLst/>
            <a:gdLst/>
            <a:ahLst/>
            <a:cxnLst/>
            <a:rect l="l" t="t" r="r" b="b"/>
            <a:pathLst>
              <a:path w="1807845" h="323850">
                <a:moveTo>
                  <a:pt x="1731392" y="32904"/>
                </a:moveTo>
                <a:lnTo>
                  <a:pt x="0" y="314325"/>
                </a:lnTo>
                <a:lnTo>
                  <a:pt x="1650" y="323723"/>
                </a:lnTo>
                <a:lnTo>
                  <a:pt x="1732916" y="42302"/>
                </a:lnTo>
                <a:lnTo>
                  <a:pt x="1731392" y="32904"/>
                </a:lnTo>
                <a:close/>
              </a:path>
              <a:path w="1807845" h="323850">
                <a:moveTo>
                  <a:pt x="1799758" y="30861"/>
                </a:moveTo>
                <a:lnTo>
                  <a:pt x="1743964" y="30861"/>
                </a:lnTo>
                <a:lnTo>
                  <a:pt x="1745488" y="40259"/>
                </a:lnTo>
                <a:lnTo>
                  <a:pt x="1732916" y="42302"/>
                </a:lnTo>
                <a:lnTo>
                  <a:pt x="1738249" y="75184"/>
                </a:lnTo>
                <a:lnTo>
                  <a:pt x="1799758" y="30861"/>
                </a:lnTo>
                <a:close/>
              </a:path>
              <a:path w="1807845" h="323850">
                <a:moveTo>
                  <a:pt x="1743964" y="30861"/>
                </a:moveTo>
                <a:lnTo>
                  <a:pt x="1731392" y="32904"/>
                </a:lnTo>
                <a:lnTo>
                  <a:pt x="1732916" y="42302"/>
                </a:lnTo>
                <a:lnTo>
                  <a:pt x="1745488" y="40259"/>
                </a:lnTo>
                <a:lnTo>
                  <a:pt x="1743964" y="30861"/>
                </a:lnTo>
                <a:close/>
              </a:path>
              <a:path w="1807845" h="323850">
                <a:moveTo>
                  <a:pt x="1726057" y="0"/>
                </a:moveTo>
                <a:lnTo>
                  <a:pt x="1731392" y="32904"/>
                </a:lnTo>
                <a:lnTo>
                  <a:pt x="1743964" y="30861"/>
                </a:lnTo>
                <a:lnTo>
                  <a:pt x="1799758" y="30861"/>
                </a:lnTo>
                <a:lnTo>
                  <a:pt x="1807337" y="25400"/>
                </a:lnTo>
                <a:lnTo>
                  <a:pt x="17260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Produttori </a:t>
            </a:r>
            <a:r>
              <a:rPr dirty="0"/>
              <a:t>e</a:t>
            </a:r>
            <a:r>
              <a:rPr spc="-15" dirty="0"/>
              <a:t> </a:t>
            </a:r>
            <a:r>
              <a:rPr spc="-5" dirty="0"/>
              <a:t>Consumatori</a:t>
            </a:r>
          </a:p>
          <a:p>
            <a:pPr marL="380365">
              <a:lnSpc>
                <a:spcPct val="100000"/>
              </a:lnSpc>
            </a:pPr>
            <a:r>
              <a:rPr spc="-5" dirty="0"/>
              <a:t>Buffer </a:t>
            </a:r>
            <a:r>
              <a:rPr dirty="0"/>
              <a:t>infinito – semafori</a:t>
            </a:r>
            <a:r>
              <a:rPr spc="-25" dirty="0"/>
              <a:t> </a:t>
            </a:r>
            <a:r>
              <a:rPr spc="-5" dirty="0"/>
              <a:t>contatore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96633" y="1729231"/>
            <a:ext cx="24961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…con </a:t>
            </a:r>
            <a:r>
              <a:rPr sz="1600" i="1" spc="-10" dirty="0">
                <a:latin typeface="Arial"/>
                <a:cs typeface="Arial"/>
              </a:rPr>
              <a:t>semafori</a:t>
            </a:r>
            <a:r>
              <a:rPr sz="1600" i="1" dirty="0">
                <a:latin typeface="Arial"/>
                <a:cs typeface="Arial"/>
              </a:rPr>
              <a:t> </a:t>
            </a:r>
            <a:r>
              <a:rPr sz="1600" i="1" spc="-10" dirty="0">
                <a:latin typeface="Arial"/>
                <a:cs typeface="Arial"/>
              </a:rPr>
              <a:t>contatore…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412938"/>
            <a:ext cx="6443599" cy="54450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79392" y="3182747"/>
            <a:ext cx="2880360" cy="322580"/>
          </a:xfrm>
          <a:custGeom>
            <a:avLst/>
            <a:gdLst/>
            <a:ahLst/>
            <a:cxnLst/>
            <a:rect l="l" t="t" r="r" b="b"/>
            <a:pathLst>
              <a:path w="2880359" h="322579">
                <a:moveTo>
                  <a:pt x="2803878" y="33134"/>
                </a:moveTo>
                <a:lnTo>
                  <a:pt x="0" y="312927"/>
                </a:lnTo>
                <a:lnTo>
                  <a:pt x="889" y="322452"/>
                </a:lnTo>
                <a:lnTo>
                  <a:pt x="2804820" y="42666"/>
                </a:lnTo>
                <a:lnTo>
                  <a:pt x="2803878" y="33134"/>
                </a:lnTo>
                <a:close/>
              </a:path>
              <a:path w="2880359" h="322579">
                <a:moveTo>
                  <a:pt x="2877692" y="31876"/>
                </a:moveTo>
                <a:lnTo>
                  <a:pt x="2816479" y="31876"/>
                </a:lnTo>
                <a:lnTo>
                  <a:pt x="2817495" y="41401"/>
                </a:lnTo>
                <a:lnTo>
                  <a:pt x="2804820" y="42666"/>
                </a:lnTo>
                <a:lnTo>
                  <a:pt x="2808097" y="75818"/>
                </a:lnTo>
                <a:lnTo>
                  <a:pt x="2877692" y="31876"/>
                </a:lnTo>
                <a:close/>
              </a:path>
              <a:path w="2880359" h="322579">
                <a:moveTo>
                  <a:pt x="2816479" y="31876"/>
                </a:moveTo>
                <a:lnTo>
                  <a:pt x="2803878" y="33134"/>
                </a:lnTo>
                <a:lnTo>
                  <a:pt x="2804820" y="42666"/>
                </a:lnTo>
                <a:lnTo>
                  <a:pt x="2817495" y="41401"/>
                </a:lnTo>
                <a:lnTo>
                  <a:pt x="2816479" y="31876"/>
                </a:lnTo>
                <a:close/>
              </a:path>
              <a:path w="2880359" h="322579">
                <a:moveTo>
                  <a:pt x="2800604" y="0"/>
                </a:moveTo>
                <a:lnTo>
                  <a:pt x="2803878" y="33134"/>
                </a:lnTo>
                <a:lnTo>
                  <a:pt x="2816479" y="31876"/>
                </a:lnTo>
                <a:lnTo>
                  <a:pt x="2877692" y="31876"/>
                </a:lnTo>
                <a:lnTo>
                  <a:pt x="2880106" y="30352"/>
                </a:lnTo>
                <a:lnTo>
                  <a:pt x="28006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20331" y="3048722"/>
            <a:ext cx="1861820" cy="77025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245"/>
              </a:spcBef>
            </a:pPr>
            <a:r>
              <a:rPr sz="1650" i="1" spc="-30" dirty="0">
                <a:latin typeface="Malgun Gothic"/>
                <a:cs typeface="Malgun Gothic"/>
              </a:rPr>
              <a:t>È </a:t>
            </a:r>
            <a:r>
              <a:rPr sz="1650" i="1" spc="-35" dirty="0">
                <a:latin typeface="Malgun Gothic"/>
                <a:cs typeface="Malgun Gothic"/>
              </a:rPr>
              <a:t>indifferente </a:t>
            </a:r>
            <a:r>
              <a:rPr sz="1650" i="1" spc="-20" dirty="0">
                <a:latin typeface="Malgun Gothic"/>
                <a:cs typeface="Malgun Gothic"/>
              </a:rPr>
              <a:t>il </a:t>
            </a:r>
            <a:r>
              <a:rPr sz="1650" i="1" spc="-35" dirty="0">
                <a:latin typeface="Malgun Gothic"/>
                <a:cs typeface="Malgun Gothic"/>
              </a:rPr>
              <a:t>loro  ordine???</a:t>
            </a:r>
            <a:endParaRPr sz="1650">
              <a:latin typeface="Malgun Gothic"/>
              <a:cs typeface="Malgun Gothic"/>
            </a:endParaRPr>
          </a:p>
          <a:p>
            <a:pPr marL="12700">
              <a:lnSpc>
                <a:spcPts val="1870"/>
              </a:lnSpc>
            </a:pPr>
            <a:r>
              <a:rPr sz="1650" i="1" spc="-30" dirty="0">
                <a:latin typeface="Malgun Gothic"/>
                <a:cs typeface="Malgun Gothic"/>
              </a:rPr>
              <a:t>SI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79392" y="3182747"/>
            <a:ext cx="2880360" cy="322580"/>
          </a:xfrm>
          <a:custGeom>
            <a:avLst/>
            <a:gdLst/>
            <a:ahLst/>
            <a:cxnLst/>
            <a:rect l="l" t="t" r="r" b="b"/>
            <a:pathLst>
              <a:path w="2880359" h="322579">
                <a:moveTo>
                  <a:pt x="2803878" y="33134"/>
                </a:moveTo>
                <a:lnTo>
                  <a:pt x="0" y="312927"/>
                </a:lnTo>
                <a:lnTo>
                  <a:pt x="889" y="322452"/>
                </a:lnTo>
                <a:lnTo>
                  <a:pt x="2804820" y="42666"/>
                </a:lnTo>
                <a:lnTo>
                  <a:pt x="2803878" y="33134"/>
                </a:lnTo>
                <a:close/>
              </a:path>
              <a:path w="2880359" h="322579">
                <a:moveTo>
                  <a:pt x="2877692" y="31876"/>
                </a:moveTo>
                <a:lnTo>
                  <a:pt x="2816479" y="31876"/>
                </a:lnTo>
                <a:lnTo>
                  <a:pt x="2817495" y="41401"/>
                </a:lnTo>
                <a:lnTo>
                  <a:pt x="2804820" y="42666"/>
                </a:lnTo>
                <a:lnTo>
                  <a:pt x="2808097" y="75818"/>
                </a:lnTo>
                <a:lnTo>
                  <a:pt x="2877692" y="31876"/>
                </a:lnTo>
                <a:close/>
              </a:path>
              <a:path w="2880359" h="322579">
                <a:moveTo>
                  <a:pt x="2816479" y="31876"/>
                </a:moveTo>
                <a:lnTo>
                  <a:pt x="2803878" y="33134"/>
                </a:lnTo>
                <a:lnTo>
                  <a:pt x="2804820" y="42666"/>
                </a:lnTo>
                <a:lnTo>
                  <a:pt x="2817495" y="41401"/>
                </a:lnTo>
                <a:lnTo>
                  <a:pt x="2816479" y="31876"/>
                </a:lnTo>
                <a:close/>
              </a:path>
              <a:path w="2880359" h="322579">
                <a:moveTo>
                  <a:pt x="2800604" y="0"/>
                </a:moveTo>
                <a:lnTo>
                  <a:pt x="2803878" y="33134"/>
                </a:lnTo>
                <a:lnTo>
                  <a:pt x="2816479" y="31876"/>
                </a:lnTo>
                <a:lnTo>
                  <a:pt x="2877692" y="31876"/>
                </a:lnTo>
                <a:lnTo>
                  <a:pt x="2880106" y="30352"/>
                </a:lnTo>
                <a:lnTo>
                  <a:pt x="28006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720331" y="4380951"/>
            <a:ext cx="2027555" cy="226504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170815">
              <a:lnSpc>
                <a:spcPts val="1920"/>
              </a:lnSpc>
              <a:spcBef>
                <a:spcPts val="245"/>
              </a:spcBef>
            </a:pPr>
            <a:r>
              <a:rPr sz="1650" i="1" spc="-30" dirty="0">
                <a:latin typeface="Malgun Gothic"/>
                <a:cs typeface="Malgun Gothic"/>
              </a:rPr>
              <a:t>È </a:t>
            </a:r>
            <a:r>
              <a:rPr sz="1650" i="1" spc="-35" dirty="0">
                <a:latin typeface="Malgun Gothic"/>
                <a:cs typeface="Malgun Gothic"/>
              </a:rPr>
              <a:t>indifferente </a:t>
            </a:r>
            <a:r>
              <a:rPr sz="1650" i="1" spc="-20" dirty="0">
                <a:latin typeface="Malgun Gothic"/>
                <a:cs typeface="Malgun Gothic"/>
              </a:rPr>
              <a:t>il </a:t>
            </a:r>
            <a:r>
              <a:rPr sz="1650" i="1" spc="-35" dirty="0">
                <a:latin typeface="Malgun Gothic"/>
                <a:cs typeface="Malgun Gothic"/>
              </a:rPr>
              <a:t>loro  ordine???</a:t>
            </a:r>
            <a:endParaRPr sz="1650">
              <a:latin typeface="Malgun Gothic"/>
              <a:cs typeface="Malgun Gothic"/>
            </a:endParaRPr>
          </a:p>
          <a:p>
            <a:pPr marL="12700">
              <a:lnSpc>
                <a:spcPts val="1839"/>
              </a:lnSpc>
            </a:pPr>
            <a:r>
              <a:rPr sz="1650" i="1" spc="-50" dirty="0">
                <a:latin typeface="Malgun Gothic"/>
                <a:cs typeface="Malgun Gothic"/>
              </a:rPr>
              <a:t>NO..</a:t>
            </a:r>
            <a:endParaRPr sz="1650">
              <a:latin typeface="Malgun Gothic"/>
              <a:cs typeface="Malgun Gothic"/>
            </a:endParaRPr>
          </a:p>
          <a:p>
            <a:pPr marL="12700" marR="5080">
              <a:lnSpc>
                <a:spcPct val="96600"/>
              </a:lnSpc>
              <a:spcBef>
                <a:spcPts val="35"/>
              </a:spcBef>
            </a:pPr>
            <a:r>
              <a:rPr sz="1450" i="1" spc="-15" dirty="0">
                <a:latin typeface="Malgun Gothic"/>
                <a:cs typeface="Malgun Gothic"/>
              </a:rPr>
              <a:t>Il </a:t>
            </a:r>
            <a:r>
              <a:rPr sz="1450" i="1" spc="-35" dirty="0">
                <a:latin typeface="Malgun Gothic"/>
                <a:cs typeface="Malgun Gothic"/>
              </a:rPr>
              <a:t>consumatore  entrerebbe </a:t>
            </a:r>
            <a:r>
              <a:rPr sz="1450" i="1" spc="-25" dirty="0">
                <a:latin typeface="Malgun Gothic"/>
                <a:cs typeface="Malgun Gothic"/>
              </a:rPr>
              <a:t>nella sezione  critica </a:t>
            </a:r>
            <a:r>
              <a:rPr sz="1450" i="1" spc="-30" dirty="0">
                <a:latin typeface="Malgun Gothic"/>
                <a:cs typeface="Malgun Gothic"/>
              </a:rPr>
              <a:t>quando </a:t>
            </a:r>
            <a:r>
              <a:rPr sz="1450" i="1" spc="-15" dirty="0">
                <a:latin typeface="Malgun Gothic"/>
                <a:cs typeface="Malgun Gothic"/>
              </a:rPr>
              <a:t>il </a:t>
            </a:r>
            <a:r>
              <a:rPr sz="1450" i="1" spc="-25" dirty="0">
                <a:latin typeface="Malgun Gothic"/>
                <a:cs typeface="Malgun Gothic"/>
              </a:rPr>
              <a:t>buffer</a:t>
            </a:r>
            <a:r>
              <a:rPr sz="1450" i="1" spc="-110" dirty="0">
                <a:latin typeface="Malgun Gothic"/>
                <a:cs typeface="Malgun Gothic"/>
              </a:rPr>
              <a:t> </a:t>
            </a:r>
            <a:r>
              <a:rPr sz="1450" i="1" spc="-25" dirty="0">
                <a:latin typeface="Malgun Gothic"/>
                <a:cs typeface="Malgun Gothic"/>
              </a:rPr>
              <a:t>è  </a:t>
            </a:r>
            <a:r>
              <a:rPr sz="1450" i="1" spc="-30" dirty="0">
                <a:latin typeface="Malgun Gothic"/>
                <a:cs typeface="Malgun Gothic"/>
              </a:rPr>
              <a:t>vuoto </a:t>
            </a:r>
            <a:r>
              <a:rPr sz="1450" i="1" spc="-25" dirty="0">
                <a:latin typeface="Malgun Gothic"/>
                <a:cs typeface="Malgun Gothic"/>
              </a:rPr>
              <a:t>e nessun  </a:t>
            </a:r>
            <a:r>
              <a:rPr sz="1450" i="1" spc="-35" dirty="0">
                <a:latin typeface="Malgun Gothic"/>
                <a:cs typeface="Malgun Gothic"/>
              </a:rPr>
              <a:t>produttore potrebbe  </a:t>
            </a:r>
            <a:r>
              <a:rPr sz="1450" i="1" spc="-30" dirty="0">
                <a:latin typeface="Malgun Gothic"/>
                <a:cs typeface="Malgun Gothic"/>
              </a:rPr>
              <a:t>aggiungere </a:t>
            </a:r>
            <a:r>
              <a:rPr sz="1450" i="1" spc="-100" dirty="0">
                <a:latin typeface="Malgun Gothic"/>
                <a:cs typeface="Malgun Gothic"/>
              </a:rPr>
              <a:t>elementi</a:t>
            </a:r>
            <a:r>
              <a:rPr sz="2100" spc="-150" baseline="-25793" dirty="0">
                <a:latin typeface="Arial"/>
                <a:cs typeface="Arial"/>
              </a:rPr>
              <a:t>2</a:t>
            </a:r>
            <a:r>
              <a:rPr sz="1450" i="1" spc="-100" dirty="0">
                <a:latin typeface="Malgun Gothic"/>
                <a:cs typeface="Malgun Gothic"/>
              </a:rPr>
              <a:t>: </a:t>
            </a:r>
            <a:r>
              <a:rPr sz="2100" spc="-7" baseline="-25793" dirty="0">
                <a:latin typeface="Arial"/>
                <a:cs typeface="Arial"/>
              </a:rPr>
              <a:t>8  </a:t>
            </a:r>
            <a:r>
              <a:rPr sz="1450" i="1" spc="-60" dirty="0">
                <a:latin typeface="Malgun Gothic"/>
                <a:cs typeface="Malgun Gothic"/>
              </a:rPr>
              <a:t>STALLO</a:t>
            </a:r>
            <a:endParaRPr sz="145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63492" y="4477639"/>
            <a:ext cx="3096260" cy="324485"/>
          </a:xfrm>
          <a:custGeom>
            <a:avLst/>
            <a:gdLst/>
            <a:ahLst/>
            <a:cxnLst/>
            <a:rect l="l" t="t" r="r" b="b"/>
            <a:pathLst>
              <a:path w="3096259" h="324485">
                <a:moveTo>
                  <a:pt x="3019743" y="33183"/>
                </a:moveTo>
                <a:lnTo>
                  <a:pt x="0" y="315087"/>
                </a:lnTo>
                <a:lnTo>
                  <a:pt x="889" y="324485"/>
                </a:lnTo>
                <a:lnTo>
                  <a:pt x="3020637" y="42707"/>
                </a:lnTo>
                <a:lnTo>
                  <a:pt x="3019743" y="33183"/>
                </a:lnTo>
                <a:close/>
              </a:path>
              <a:path w="3096259" h="324485">
                <a:moveTo>
                  <a:pt x="3094168" y="32004"/>
                </a:moveTo>
                <a:lnTo>
                  <a:pt x="3032379" y="32004"/>
                </a:lnTo>
                <a:lnTo>
                  <a:pt x="3033267" y="41529"/>
                </a:lnTo>
                <a:lnTo>
                  <a:pt x="3020637" y="42707"/>
                </a:lnTo>
                <a:lnTo>
                  <a:pt x="3023742" y="75818"/>
                </a:lnTo>
                <a:lnTo>
                  <a:pt x="3094168" y="32004"/>
                </a:lnTo>
                <a:close/>
              </a:path>
              <a:path w="3096259" h="324485">
                <a:moveTo>
                  <a:pt x="3032379" y="32004"/>
                </a:moveTo>
                <a:lnTo>
                  <a:pt x="3019743" y="33183"/>
                </a:lnTo>
                <a:lnTo>
                  <a:pt x="3020637" y="42707"/>
                </a:lnTo>
                <a:lnTo>
                  <a:pt x="3033267" y="41529"/>
                </a:lnTo>
                <a:lnTo>
                  <a:pt x="3032379" y="32004"/>
                </a:lnTo>
                <a:close/>
              </a:path>
              <a:path w="3096259" h="324485">
                <a:moveTo>
                  <a:pt x="3016631" y="0"/>
                </a:moveTo>
                <a:lnTo>
                  <a:pt x="3019743" y="33183"/>
                </a:lnTo>
                <a:lnTo>
                  <a:pt x="3032379" y="32004"/>
                </a:lnTo>
                <a:lnTo>
                  <a:pt x="3094168" y="32004"/>
                </a:lnTo>
                <a:lnTo>
                  <a:pt x="3096006" y="30861"/>
                </a:lnTo>
                <a:lnTo>
                  <a:pt x="3016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27426" y="1849796"/>
            <a:ext cx="251904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10"/>
              </a:lnSpc>
              <a:spcBef>
                <a:spcPts val="95"/>
              </a:spcBef>
            </a:pPr>
            <a:r>
              <a:rPr sz="950" i="1" spc="-30" dirty="0">
                <a:latin typeface="Malgun Gothic"/>
                <a:cs typeface="Malgun Gothic"/>
              </a:rPr>
              <a:t>//Gestisce </a:t>
            </a:r>
            <a:r>
              <a:rPr sz="950" i="1" spc="-20" dirty="0">
                <a:latin typeface="Malgun Gothic"/>
                <a:cs typeface="Malgun Gothic"/>
              </a:rPr>
              <a:t>il </a:t>
            </a:r>
            <a:r>
              <a:rPr sz="950" i="1" spc="-35" dirty="0">
                <a:latin typeface="Malgun Gothic"/>
                <a:cs typeface="Malgun Gothic"/>
              </a:rPr>
              <a:t>caso </a:t>
            </a:r>
            <a:r>
              <a:rPr sz="950" i="1" spc="-25" dirty="0">
                <a:latin typeface="Malgun Gothic"/>
                <a:cs typeface="Malgun Gothic"/>
              </a:rPr>
              <a:t>di </a:t>
            </a:r>
            <a:r>
              <a:rPr sz="950" i="1" spc="-35" dirty="0">
                <a:latin typeface="Malgun Gothic"/>
                <a:cs typeface="Malgun Gothic"/>
              </a:rPr>
              <a:t>nessun elemento </a:t>
            </a:r>
            <a:r>
              <a:rPr sz="950" i="1" spc="-30" dirty="0">
                <a:latin typeface="Malgun Gothic"/>
                <a:cs typeface="Malgun Gothic"/>
              </a:rPr>
              <a:t>nel</a:t>
            </a:r>
            <a:r>
              <a:rPr sz="950" i="1" spc="170" dirty="0">
                <a:latin typeface="Malgun Gothic"/>
                <a:cs typeface="Malgun Gothic"/>
              </a:rPr>
              <a:t> </a:t>
            </a:r>
            <a:r>
              <a:rPr sz="950" i="1" spc="-25" dirty="0">
                <a:latin typeface="Malgun Gothic"/>
                <a:cs typeface="Malgun Gothic"/>
              </a:rPr>
              <a:t>buffer</a:t>
            </a:r>
            <a:endParaRPr sz="950">
              <a:latin typeface="Malgun Gothic"/>
              <a:cs typeface="Malgun Gothic"/>
            </a:endParaRPr>
          </a:p>
          <a:p>
            <a:pPr marL="91440">
              <a:lnSpc>
                <a:spcPts val="1110"/>
              </a:lnSpc>
            </a:pPr>
            <a:r>
              <a:rPr sz="950" i="1" spc="-30" dirty="0">
                <a:latin typeface="Malgun Gothic"/>
                <a:cs typeface="Malgun Gothic"/>
              </a:rPr>
              <a:t>//Gestisce l’accesso </a:t>
            </a:r>
            <a:r>
              <a:rPr sz="950" i="1" spc="-20" dirty="0">
                <a:latin typeface="Malgun Gothic"/>
                <a:cs typeface="Malgun Gothic"/>
              </a:rPr>
              <a:t>al</a:t>
            </a:r>
            <a:r>
              <a:rPr sz="950" i="1" spc="50" dirty="0">
                <a:latin typeface="Malgun Gothic"/>
                <a:cs typeface="Malgun Gothic"/>
              </a:rPr>
              <a:t> </a:t>
            </a:r>
            <a:r>
              <a:rPr sz="950" i="1" spc="-25" dirty="0">
                <a:latin typeface="Malgun Gothic"/>
                <a:cs typeface="Malgun Gothic"/>
              </a:rPr>
              <a:t>buffer</a:t>
            </a:r>
            <a:endParaRPr sz="9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7240" y="6303390"/>
            <a:ext cx="19812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5" dirty="0">
                <a:latin typeface="Arial"/>
                <a:cs typeface="Arial"/>
              </a:rPr>
              <a:t>29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MONITOR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1640" y="1627377"/>
            <a:ext cx="5559425" cy="5031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I </a:t>
            </a:r>
            <a:r>
              <a:rPr sz="1400" spc="-5" dirty="0">
                <a:latin typeface="Arial"/>
                <a:cs typeface="Arial"/>
              </a:rPr>
              <a:t>semafori </a:t>
            </a:r>
            <a:r>
              <a:rPr sz="1400" dirty="0">
                <a:latin typeface="Arial"/>
                <a:cs typeface="Arial"/>
              </a:rPr>
              <a:t>sono </a:t>
            </a:r>
            <a:r>
              <a:rPr sz="1400" spc="-5" dirty="0">
                <a:latin typeface="Arial"/>
                <a:cs typeface="Arial"/>
              </a:rPr>
              <a:t>primitive </a:t>
            </a:r>
            <a:r>
              <a:rPr sz="1400" dirty="0">
                <a:latin typeface="Arial"/>
                <a:cs typeface="Arial"/>
              </a:rPr>
              <a:t>potenti per gestire la mutua esclusione, </a:t>
            </a:r>
            <a:r>
              <a:rPr sz="1400" spc="-5" dirty="0">
                <a:latin typeface="Arial"/>
                <a:cs typeface="Arial"/>
              </a:rPr>
              <a:t>ma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  scrittura </a:t>
            </a:r>
            <a:r>
              <a:rPr sz="1400" spc="-5" dirty="0">
                <a:latin typeface="Arial"/>
                <a:cs typeface="Arial"/>
              </a:rPr>
              <a:t>di un programma </a:t>
            </a:r>
            <a:r>
              <a:rPr sz="1400" dirty="0">
                <a:latin typeface="Arial"/>
                <a:cs typeface="Arial"/>
              </a:rPr>
              <a:t>con </a:t>
            </a:r>
            <a:r>
              <a:rPr sz="1400" spc="-5" dirty="0">
                <a:latin typeface="Arial"/>
                <a:cs typeface="Arial"/>
              </a:rPr>
              <a:t>l’utilizzo dei semafori può essere  tutt’altro </a:t>
            </a:r>
            <a:r>
              <a:rPr sz="1400" dirty="0">
                <a:latin typeface="Arial"/>
                <a:cs typeface="Arial"/>
              </a:rPr>
              <a:t>che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semplice.</a:t>
            </a:r>
            <a:endParaRPr sz="1400">
              <a:latin typeface="Arial"/>
              <a:cs typeface="Arial"/>
            </a:endParaRPr>
          </a:p>
          <a:p>
            <a:pPr marL="64769">
              <a:lnSpc>
                <a:spcPts val="1920"/>
              </a:lnSpc>
              <a:spcBef>
                <a:spcPts val="1195"/>
              </a:spcBef>
            </a:pPr>
            <a:r>
              <a:rPr sz="1600" spc="-10" dirty="0">
                <a:latin typeface="Arial"/>
                <a:cs typeface="Arial"/>
              </a:rPr>
              <a:t>MONITOR:</a:t>
            </a:r>
            <a:endParaRPr sz="1600">
              <a:latin typeface="Arial"/>
              <a:cs typeface="Arial"/>
            </a:endParaRPr>
          </a:p>
          <a:p>
            <a:pPr marL="407670" indent="-342900">
              <a:lnSpc>
                <a:spcPts val="1680"/>
              </a:lnSpc>
              <a:buChar char="•"/>
              <a:tabLst>
                <a:tab pos="407670" algn="l"/>
                <a:tab pos="408305" algn="l"/>
              </a:tabLst>
            </a:pPr>
            <a:r>
              <a:rPr sz="1400" dirty="0">
                <a:latin typeface="Arial"/>
                <a:cs typeface="Arial"/>
              </a:rPr>
              <a:t>costrutto di sincronizzazione di alto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livello</a:t>
            </a:r>
            <a:endParaRPr sz="1400">
              <a:latin typeface="Arial"/>
              <a:cs typeface="Arial"/>
            </a:endParaRPr>
          </a:p>
          <a:p>
            <a:pPr marL="407670" indent="-342900">
              <a:lnSpc>
                <a:spcPct val="100000"/>
              </a:lnSpc>
              <a:buChar char="•"/>
              <a:tabLst>
                <a:tab pos="407670" algn="l"/>
                <a:tab pos="408305" algn="l"/>
              </a:tabLst>
            </a:pPr>
            <a:r>
              <a:rPr sz="1400" dirty="0">
                <a:latin typeface="Arial"/>
                <a:cs typeface="Arial"/>
              </a:rPr>
              <a:t>modulo </a:t>
            </a:r>
            <a:r>
              <a:rPr sz="1400" spc="-5" dirty="0">
                <a:latin typeface="Arial"/>
                <a:cs typeface="Arial"/>
              </a:rPr>
              <a:t>software </a:t>
            </a:r>
            <a:r>
              <a:rPr sz="1400" dirty="0">
                <a:latin typeface="Arial"/>
                <a:cs typeface="Arial"/>
              </a:rPr>
              <a:t>le cui </a:t>
            </a:r>
            <a:r>
              <a:rPr sz="1400" spc="-5" dirty="0">
                <a:latin typeface="Arial"/>
                <a:cs typeface="Arial"/>
              </a:rPr>
              <a:t>caratteristiche </a:t>
            </a:r>
            <a:r>
              <a:rPr sz="1400" dirty="0">
                <a:latin typeface="Arial"/>
                <a:cs typeface="Arial"/>
              </a:rPr>
              <a:t>principali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sono:</a:t>
            </a:r>
            <a:endParaRPr sz="1400">
              <a:latin typeface="Arial"/>
              <a:cs typeface="Arial"/>
            </a:endParaRPr>
          </a:p>
          <a:p>
            <a:pPr marL="808990" marR="464184" lvl="1" indent="-287020">
              <a:lnSpc>
                <a:spcPts val="1340"/>
              </a:lnSpc>
              <a:spcBef>
                <a:spcPts val="325"/>
              </a:spcBef>
              <a:buChar char="–"/>
              <a:tabLst>
                <a:tab pos="808990" algn="l"/>
                <a:tab pos="809625" algn="l"/>
              </a:tabLst>
            </a:pPr>
            <a:r>
              <a:rPr sz="1400" spc="-15" dirty="0">
                <a:latin typeface="Arial"/>
                <a:cs typeface="Arial"/>
              </a:rPr>
              <a:t>Variabili </a:t>
            </a:r>
            <a:r>
              <a:rPr sz="1400" dirty="0">
                <a:latin typeface="Arial"/>
                <a:cs typeface="Arial"/>
              </a:rPr>
              <a:t>locali accessibili solo dalle procedure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(metodi)  definite al suo interno e non da procedure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esterne</a:t>
            </a:r>
            <a:endParaRPr sz="1400">
              <a:latin typeface="Arial"/>
              <a:cs typeface="Arial"/>
            </a:endParaRPr>
          </a:p>
          <a:p>
            <a:pPr marL="808990" lvl="1" indent="-287020">
              <a:lnSpc>
                <a:spcPct val="100000"/>
              </a:lnSpc>
              <a:spcBef>
                <a:spcPts val="15"/>
              </a:spcBef>
              <a:buChar char="–"/>
              <a:tabLst>
                <a:tab pos="808990" algn="l"/>
                <a:tab pos="809625" algn="l"/>
              </a:tabLst>
            </a:pPr>
            <a:r>
              <a:rPr sz="1400" spc="-5" dirty="0">
                <a:latin typeface="Arial"/>
                <a:cs typeface="Arial"/>
              </a:rPr>
              <a:t>Un </a:t>
            </a:r>
            <a:r>
              <a:rPr sz="1400" dirty="0">
                <a:latin typeface="Arial"/>
                <a:cs typeface="Arial"/>
              </a:rPr>
              <a:t>processo entra nel monitor chiamando le sue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procedure</a:t>
            </a:r>
            <a:endParaRPr sz="1400">
              <a:latin typeface="Arial"/>
              <a:cs typeface="Arial"/>
            </a:endParaRPr>
          </a:p>
          <a:p>
            <a:pPr marL="808990" marR="560705" lvl="1" indent="-287020">
              <a:lnSpc>
                <a:spcPct val="80100"/>
              </a:lnSpc>
              <a:spcBef>
                <a:spcPts val="335"/>
              </a:spcBef>
              <a:buChar char="–"/>
              <a:tabLst>
                <a:tab pos="808990" algn="l"/>
                <a:tab pos="809625" algn="l"/>
              </a:tabLst>
            </a:pPr>
            <a:r>
              <a:rPr sz="1400" spc="-5" dirty="0">
                <a:latin typeface="Arial"/>
                <a:cs typeface="Arial"/>
              </a:rPr>
              <a:t>Un </a:t>
            </a:r>
            <a:r>
              <a:rPr sz="1400" dirty="0">
                <a:latin typeface="Arial"/>
                <a:cs typeface="Arial"/>
              </a:rPr>
              <a:t>solo processo alla </a:t>
            </a:r>
            <a:r>
              <a:rPr sz="1400" spc="-5" dirty="0">
                <a:latin typeface="Arial"/>
                <a:cs typeface="Arial"/>
              </a:rPr>
              <a:t>volta </a:t>
            </a:r>
            <a:r>
              <a:rPr sz="1400" dirty="0">
                <a:latin typeface="Arial"/>
                <a:cs typeface="Arial"/>
              </a:rPr>
              <a:t>può essere in</a:t>
            </a:r>
            <a:r>
              <a:rPr sz="1400" spc="-20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esecuzione  </a:t>
            </a:r>
            <a:r>
              <a:rPr sz="1400" spc="-5" dirty="0">
                <a:latin typeface="Arial"/>
                <a:cs typeface="Arial"/>
              </a:rPr>
              <a:t>all’interno del </a:t>
            </a:r>
            <a:r>
              <a:rPr sz="1400" spc="-15" dirty="0">
                <a:latin typeface="Arial"/>
                <a:cs typeface="Arial"/>
              </a:rPr>
              <a:t>monitor. </a:t>
            </a:r>
            <a:r>
              <a:rPr sz="1400" dirty="0">
                <a:latin typeface="Arial"/>
                <a:cs typeface="Arial"/>
              </a:rPr>
              <a:t>Gli </a:t>
            </a:r>
            <a:r>
              <a:rPr sz="1400" spc="-5" dirty="0">
                <a:latin typeface="Arial"/>
                <a:cs typeface="Arial"/>
              </a:rPr>
              <a:t>altri processi </a:t>
            </a:r>
            <a:r>
              <a:rPr sz="1400" dirty="0">
                <a:latin typeface="Arial"/>
                <a:cs typeface="Arial"/>
              </a:rPr>
              <a:t>sono </a:t>
            </a:r>
            <a:r>
              <a:rPr sz="1400" spc="-5" dirty="0">
                <a:latin typeface="Arial"/>
                <a:cs typeface="Arial"/>
              </a:rPr>
              <a:t>sospesi  nell’attesa </a:t>
            </a:r>
            <a:r>
              <a:rPr sz="1400" dirty="0">
                <a:latin typeface="Arial"/>
                <a:cs typeface="Arial"/>
              </a:rPr>
              <a:t>che </a:t>
            </a:r>
            <a:r>
              <a:rPr sz="1400" spc="-5" dirty="0">
                <a:latin typeface="Arial"/>
                <a:cs typeface="Arial"/>
              </a:rPr>
              <a:t>il monitor diventi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disponibile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–"/>
            </a:pPr>
            <a:endParaRPr sz="1450">
              <a:latin typeface="Times New Roman"/>
              <a:cs typeface="Times New Roman"/>
            </a:endParaRPr>
          </a:p>
          <a:p>
            <a:pPr marL="407670" indent="-342900">
              <a:lnSpc>
                <a:spcPct val="100000"/>
              </a:lnSpc>
              <a:buChar char="•"/>
              <a:tabLst>
                <a:tab pos="407670" algn="l"/>
                <a:tab pos="408305" algn="l"/>
              </a:tabLst>
            </a:pPr>
            <a:r>
              <a:rPr sz="1400" spc="-5" dirty="0">
                <a:latin typeface="Arial"/>
                <a:cs typeface="Arial"/>
              </a:rPr>
              <a:t>UTILIZZO:</a:t>
            </a:r>
            <a:endParaRPr sz="1400">
              <a:latin typeface="Arial"/>
              <a:cs typeface="Arial"/>
            </a:endParaRPr>
          </a:p>
          <a:p>
            <a:pPr marL="808990" lvl="1" indent="-287020">
              <a:lnSpc>
                <a:spcPct val="100000"/>
              </a:lnSpc>
              <a:buChar char="–"/>
              <a:tabLst>
                <a:tab pos="808990" algn="l"/>
                <a:tab pos="809625" algn="l"/>
              </a:tabLst>
            </a:pPr>
            <a:r>
              <a:rPr sz="1400" dirty="0">
                <a:latin typeface="Arial"/>
                <a:cs typeface="Arial"/>
              </a:rPr>
              <a:t>Mutua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esclusione</a:t>
            </a:r>
            <a:endParaRPr sz="1400">
              <a:latin typeface="Arial"/>
              <a:cs typeface="Arial"/>
            </a:endParaRPr>
          </a:p>
          <a:p>
            <a:pPr marL="808990" lvl="1" indent="-287020">
              <a:lnSpc>
                <a:spcPct val="100000"/>
              </a:lnSpc>
              <a:buChar char="–"/>
              <a:tabLst>
                <a:tab pos="808990" algn="l"/>
                <a:tab pos="809625" algn="l"/>
              </a:tabLst>
            </a:pPr>
            <a:r>
              <a:rPr sz="1400" dirty="0">
                <a:latin typeface="Arial"/>
                <a:cs typeface="Arial"/>
              </a:rPr>
              <a:t>Protezione delle </a:t>
            </a:r>
            <a:r>
              <a:rPr sz="1400" spc="-5" dirty="0">
                <a:latin typeface="Arial"/>
                <a:cs typeface="Arial"/>
              </a:rPr>
              <a:t>strutture </a:t>
            </a:r>
            <a:r>
              <a:rPr sz="1400" dirty="0">
                <a:latin typeface="Arial"/>
                <a:cs typeface="Arial"/>
              </a:rPr>
              <a:t>dati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condivise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1750">
              <a:latin typeface="Times New Roman"/>
              <a:cs typeface="Times New Roman"/>
            </a:endParaRPr>
          </a:p>
          <a:p>
            <a:pPr marL="407670" marR="56515" indent="-342900">
              <a:lnSpc>
                <a:spcPct val="80000"/>
              </a:lnSpc>
              <a:buChar char="•"/>
              <a:tabLst>
                <a:tab pos="407670" algn="l"/>
                <a:tab pos="408305" algn="l"/>
              </a:tabLst>
            </a:pPr>
            <a:r>
              <a:rPr sz="1400" dirty="0">
                <a:latin typeface="Arial"/>
                <a:cs typeface="Arial"/>
              </a:rPr>
              <a:t>Sincronizzazione tramite </a:t>
            </a:r>
            <a:r>
              <a:rPr sz="1400" spc="-5" dirty="0">
                <a:latin typeface="Arial"/>
                <a:cs typeface="Arial"/>
              </a:rPr>
              <a:t>variabili </a:t>
            </a:r>
            <a:r>
              <a:rPr sz="1400" dirty="0">
                <a:latin typeface="Arial"/>
                <a:cs typeface="Arial"/>
              </a:rPr>
              <a:t>di condizione. Su tali </a:t>
            </a:r>
            <a:r>
              <a:rPr sz="1400" spc="-5" dirty="0">
                <a:latin typeface="Arial"/>
                <a:cs typeface="Arial"/>
              </a:rPr>
              <a:t>variabili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  opera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mediante:</a:t>
            </a:r>
            <a:endParaRPr sz="1400">
              <a:latin typeface="Arial"/>
              <a:cs typeface="Arial"/>
            </a:endParaRPr>
          </a:p>
          <a:p>
            <a:pPr marL="808990" marR="117475" lvl="1" indent="-287020">
              <a:lnSpc>
                <a:spcPct val="80000"/>
              </a:lnSpc>
              <a:spcBef>
                <a:spcPts val="335"/>
              </a:spcBef>
              <a:buFont typeface="Arial"/>
              <a:buChar char="–"/>
              <a:tabLst>
                <a:tab pos="808990" algn="l"/>
                <a:tab pos="809625" algn="l"/>
              </a:tabLst>
            </a:pPr>
            <a:r>
              <a:rPr sz="1400" i="1" spc="-5" dirty="0">
                <a:latin typeface="Arial"/>
                <a:cs typeface="Arial"/>
              </a:rPr>
              <a:t>cwait </a:t>
            </a:r>
            <a:r>
              <a:rPr sz="1400" i="1" dirty="0">
                <a:latin typeface="Arial"/>
                <a:cs typeface="Arial"/>
              </a:rPr>
              <a:t>( c ) </a:t>
            </a:r>
            <a:r>
              <a:rPr sz="1400" dirty="0">
                <a:latin typeface="Arial"/>
                <a:cs typeface="Arial"/>
              </a:rPr>
              <a:t>: </a:t>
            </a:r>
            <a:r>
              <a:rPr sz="1400" spc="-5" dirty="0">
                <a:latin typeface="Arial"/>
                <a:cs typeface="Arial"/>
              </a:rPr>
              <a:t>sospende l’esecuzione del processo chiamante  </a:t>
            </a:r>
            <a:r>
              <a:rPr sz="1400" dirty="0">
                <a:latin typeface="Arial"/>
                <a:cs typeface="Arial"/>
              </a:rPr>
              <a:t>sulla condizione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  <a:p>
            <a:pPr marL="808990" lvl="1" indent="-287020">
              <a:lnSpc>
                <a:spcPts val="1510"/>
              </a:lnSpc>
              <a:buFont typeface="Arial"/>
              <a:buChar char="–"/>
              <a:tabLst>
                <a:tab pos="808990" algn="l"/>
                <a:tab pos="809625" algn="l"/>
              </a:tabLst>
            </a:pPr>
            <a:r>
              <a:rPr sz="1400" i="1" dirty="0">
                <a:latin typeface="Arial"/>
                <a:cs typeface="Arial"/>
              </a:rPr>
              <a:t>csignal ( c ) </a:t>
            </a:r>
            <a:r>
              <a:rPr sz="1400" dirty="0">
                <a:latin typeface="Arial"/>
                <a:cs typeface="Arial"/>
              </a:rPr>
              <a:t>: </a:t>
            </a:r>
            <a:r>
              <a:rPr sz="1400" spc="-5" dirty="0">
                <a:latin typeface="Arial"/>
                <a:cs typeface="Arial"/>
              </a:rPr>
              <a:t>riattiva </a:t>
            </a:r>
            <a:r>
              <a:rPr sz="1400" dirty="0">
                <a:latin typeface="Arial"/>
                <a:cs typeface="Arial"/>
              </a:rPr>
              <a:t>un processo sospeso sulla</a:t>
            </a:r>
            <a:r>
              <a:rPr sz="1400" spc="-2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condizione</a:t>
            </a:r>
            <a:endParaRPr sz="1400">
              <a:latin typeface="Arial"/>
              <a:cs typeface="Arial"/>
            </a:endParaRPr>
          </a:p>
          <a:p>
            <a:pPr marL="808990">
              <a:lnSpc>
                <a:spcPts val="1345"/>
              </a:lnSpc>
            </a:pPr>
            <a:r>
              <a:rPr sz="1400" dirty="0">
                <a:latin typeface="Arial"/>
                <a:cs typeface="Arial"/>
              </a:rPr>
              <a:t>c.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NB: 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non 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c’è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nessun processo in 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attesa su</a:t>
            </a:r>
            <a:r>
              <a:rPr sz="1400" u="heavy" spc="-1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tale</a:t>
            </a:r>
            <a:endParaRPr sz="1400">
              <a:latin typeface="Arial"/>
              <a:cs typeface="Arial"/>
            </a:endParaRPr>
          </a:p>
          <a:p>
            <a:pPr marL="808990">
              <a:lnSpc>
                <a:spcPts val="1515"/>
              </a:lnSpc>
            </a:pPr>
            <a:r>
              <a:rPr sz="1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condizione il segnale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viene</a:t>
            </a:r>
            <a:r>
              <a:rPr sz="1400" u="heavy" spc="-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perso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56325" y="2120963"/>
            <a:ext cx="2987675" cy="4737034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3600" y="62738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4517"/>
            <a:ext cx="8054975" cy="4037329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139065" indent="-342900">
              <a:lnSpc>
                <a:spcPts val="1730"/>
              </a:lnSpc>
              <a:spcBef>
                <a:spcPts val="3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latin typeface="Arial"/>
                <a:cs typeface="Arial"/>
              </a:rPr>
              <a:t>Sessione Critica</a:t>
            </a:r>
            <a:r>
              <a:rPr sz="1600" spc="-5" dirty="0">
                <a:latin typeface="Arial"/>
                <a:cs typeface="Arial"/>
              </a:rPr>
              <a:t>: porzione di codice all’interno di un processo (thread) che richiede  accesso a risorse condivise.</a:t>
            </a:r>
            <a:endParaRPr sz="1600">
              <a:latin typeface="Arial"/>
              <a:cs typeface="Arial"/>
            </a:endParaRPr>
          </a:p>
          <a:p>
            <a:pPr marL="355600" marR="938530" indent="-342900">
              <a:lnSpc>
                <a:spcPts val="173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latin typeface="Arial"/>
                <a:cs typeface="Arial"/>
              </a:rPr>
              <a:t>Deadlock</a:t>
            </a:r>
            <a:r>
              <a:rPr sz="1600" spc="-5" dirty="0">
                <a:latin typeface="Arial"/>
                <a:cs typeface="Arial"/>
              </a:rPr>
              <a:t>: situazione nella quale due o più processi sono impossibilitati dal  </a:t>
            </a:r>
            <a:r>
              <a:rPr sz="1600" spc="-10" dirty="0">
                <a:latin typeface="Arial"/>
                <a:cs typeface="Arial"/>
              </a:rPr>
              <a:t>procedere </a:t>
            </a:r>
            <a:r>
              <a:rPr sz="1600" spc="-5" dirty="0">
                <a:latin typeface="Arial"/>
                <a:cs typeface="Arial"/>
              </a:rPr>
              <a:t>poiché sono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attesa l’uno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dell’altro</a:t>
            </a:r>
            <a:endParaRPr sz="1600">
              <a:latin typeface="Arial"/>
              <a:cs typeface="Arial"/>
            </a:endParaRPr>
          </a:p>
          <a:p>
            <a:pPr marL="355600" marR="386080" indent="-342900">
              <a:lnSpc>
                <a:spcPts val="1730"/>
              </a:lnSpc>
              <a:spcBef>
                <a:spcPts val="14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b="1" spc="-10" dirty="0">
                <a:latin typeface="Arial"/>
                <a:cs typeface="Arial"/>
              </a:rPr>
              <a:t>Livelock</a:t>
            </a:r>
            <a:r>
              <a:rPr sz="1600" spc="-10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situazione nella quale due o più processi cambiano continuamente il  proprio stato a causa del cambiamento di stato degli altri (senza fare alcun lavoro  utile)</a:t>
            </a:r>
            <a:endParaRPr sz="1600">
              <a:latin typeface="Arial"/>
              <a:cs typeface="Arial"/>
            </a:endParaRPr>
          </a:p>
          <a:p>
            <a:pPr marL="355600" marR="5080" indent="-342900">
              <a:lnSpc>
                <a:spcPct val="90100"/>
              </a:lnSpc>
              <a:spcBef>
                <a:spcPts val="14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latin typeface="Arial"/>
                <a:cs typeface="Arial"/>
              </a:rPr>
              <a:t>Mutua esclusione</a:t>
            </a:r>
            <a:r>
              <a:rPr sz="1600" spc="-5" dirty="0">
                <a:latin typeface="Arial"/>
                <a:cs typeface="Arial"/>
              </a:rPr>
              <a:t>: requisito per il quale, quando un processo è nella propria sezione  critica, nessun altro processo può essere nella propria sezione critica se questa fa  riferimento a risorse condivise con il primo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processo.</a:t>
            </a:r>
            <a:endParaRPr sz="1600">
              <a:latin typeface="Arial"/>
              <a:cs typeface="Arial"/>
            </a:endParaRPr>
          </a:p>
          <a:p>
            <a:pPr marL="355600" marR="64135" indent="-342900">
              <a:lnSpc>
                <a:spcPts val="1730"/>
              </a:lnSpc>
              <a:spcBef>
                <a:spcPts val="14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latin typeface="Arial"/>
                <a:cs typeface="Arial"/>
              </a:rPr>
              <a:t>Race condition</a:t>
            </a:r>
            <a:r>
              <a:rPr sz="1600" spc="-5" dirty="0">
                <a:latin typeface="Arial"/>
                <a:cs typeface="Arial"/>
              </a:rPr>
              <a:t>: situazione nella quale thread o processi leggono e scrivono un dato  condiviso e il risultato dipende dalla loro velocità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reciproca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ts val="1825"/>
              </a:lnSpc>
              <a:spcBef>
                <a:spcPts val="12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b="1" spc="-10" dirty="0">
                <a:latin typeface="Arial"/>
                <a:cs typeface="Arial"/>
              </a:rPr>
              <a:t>Starvation</a:t>
            </a:r>
            <a:r>
              <a:rPr sz="1600" spc="-10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situazione nella quale un processo </a:t>
            </a:r>
            <a:r>
              <a:rPr sz="1600" spc="-10" dirty="0">
                <a:latin typeface="Arial"/>
                <a:cs typeface="Arial"/>
              </a:rPr>
              <a:t>non </a:t>
            </a:r>
            <a:r>
              <a:rPr sz="1600" spc="-5" dirty="0">
                <a:latin typeface="Arial"/>
                <a:cs typeface="Arial"/>
              </a:rPr>
              <a:t>riceve mai l’utilizzo di </a:t>
            </a:r>
            <a:r>
              <a:rPr sz="1600" spc="-10" dirty="0">
                <a:latin typeface="Arial"/>
                <a:cs typeface="Arial"/>
              </a:rPr>
              <a:t>una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risorsa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ts val="1825"/>
              </a:lnSpc>
            </a:pPr>
            <a:r>
              <a:rPr sz="1600" spc="-5" dirty="0">
                <a:latin typeface="Arial"/>
                <a:cs typeface="Arial"/>
              </a:rPr>
              <a:t>e </a:t>
            </a:r>
            <a:r>
              <a:rPr sz="1600" dirty="0">
                <a:latin typeface="Arial"/>
                <a:cs typeface="Arial"/>
              </a:rPr>
              <a:t>viene </a:t>
            </a:r>
            <a:r>
              <a:rPr sz="1600" spc="-5" dirty="0">
                <a:latin typeface="Arial"/>
                <a:cs typeface="Arial"/>
              </a:rPr>
              <a:t>costantemente scavalcato da altri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Concorrenza:</a:t>
            </a:r>
            <a:r>
              <a:rPr spc="-30" dirty="0"/>
              <a:t> </a:t>
            </a:r>
            <a:r>
              <a:rPr spc="-5" dirty="0"/>
              <a:t>terminologia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3600" y="62738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12820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Vantaggi </a:t>
            </a:r>
            <a:r>
              <a:rPr dirty="0"/>
              <a:t>e </a:t>
            </a:r>
            <a:r>
              <a:rPr spc="-5" dirty="0"/>
              <a:t>Problemi derivanti  dalla concorrenza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4144" y="1608836"/>
            <a:ext cx="7948295" cy="264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Arial"/>
                <a:cs typeface="Arial"/>
              </a:rPr>
              <a:t>VANTAGGI</a:t>
            </a:r>
            <a:endParaRPr sz="1600">
              <a:latin typeface="Arial"/>
              <a:cs typeface="Arial"/>
            </a:endParaRPr>
          </a:p>
          <a:p>
            <a:pPr marL="972819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benefici sulla esecuzione nonostante il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sovraccarico (context</a:t>
            </a:r>
            <a:r>
              <a:rPr sz="1600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switching)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972819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Migliore utilizzazione </a:t>
            </a:r>
            <a:r>
              <a:rPr sz="1600" dirty="0">
                <a:latin typeface="Arial"/>
                <a:cs typeface="Arial"/>
              </a:rPr>
              <a:t>delle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risorse.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1600" b="1" spc="-5" dirty="0">
                <a:latin typeface="Arial"/>
                <a:cs typeface="Arial"/>
              </a:rPr>
              <a:t>PROBLEMI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83820" indent="-71120">
              <a:lnSpc>
                <a:spcPct val="100000"/>
              </a:lnSpc>
              <a:buSzPct val="93750"/>
              <a:buFont typeface="Arial"/>
              <a:buChar char="•"/>
              <a:tabLst>
                <a:tab pos="84455" algn="l"/>
              </a:tabLst>
            </a:pPr>
            <a:r>
              <a:rPr sz="1600" i="1" spc="-5" dirty="0">
                <a:latin typeface="Arial"/>
                <a:cs typeface="Arial"/>
              </a:rPr>
              <a:t>Singolo</a:t>
            </a:r>
            <a:r>
              <a:rPr sz="1600" i="1" spc="-3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Processore</a:t>
            </a:r>
            <a:endParaRPr sz="1600">
              <a:latin typeface="Arial"/>
              <a:cs typeface="Arial"/>
            </a:endParaRPr>
          </a:p>
          <a:p>
            <a:pPr marL="733425" marR="179705" lvl="1" indent="-263525">
              <a:lnSpc>
                <a:spcPct val="100000"/>
              </a:lnSpc>
              <a:buChar char="•"/>
              <a:tabLst>
                <a:tab pos="733425" algn="l"/>
                <a:tab pos="734060" algn="l"/>
              </a:tabLst>
            </a:pPr>
            <a:r>
              <a:rPr sz="1600" spc="-5" dirty="0">
                <a:latin typeface="Arial"/>
                <a:cs typeface="Arial"/>
              </a:rPr>
              <a:t>Condivisione pericolosa: ordine delle operazioni di lettura e scrittura su aree di  memoria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condivise</a:t>
            </a:r>
            <a:endParaRPr sz="1600">
              <a:latin typeface="Arial"/>
              <a:cs typeface="Arial"/>
            </a:endParaRPr>
          </a:p>
          <a:p>
            <a:pPr marL="733425" lvl="1" indent="-263525">
              <a:lnSpc>
                <a:spcPct val="100000"/>
              </a:lnSpc>
              <a:buChar char="•"/>
              <a:tabLst>
                <a:tab pos="733425" algn="l"/>
                <a:tab pos="734060" algn="l"/>
              </a:tabLst>
            </a:pPr>
            <a:r>
              <a:rPr sz="1600" spc="-5" dirty="0">
                <a:latin typeface="Arial"/>
                <a:cs typeface="Arial"/>
              </a:rPr>
              <a:t>Difficoltà nell’assegnare le risorse ai processi in maniera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ottimale</a:t>
            </a:r>
            <a:endParaRPr sz="1600">
              <a:latin typeface="Arial"/>
              <a:cs typeface="Arial"/>
            </a:endParaRPr>
          </a:p>
          <a:p>
            <a:pPr marL="733425" lvl="1" indent="-263525">
              <a:lnSpc>
                <a:spcPct val="100000"/>
              </a:lnSpc>
              <a:buChar char="•"/>
              <a:tabLst>
                <a:tab pos="733425" algn="l"/>
                <a:tab pos="734060" algn="l"/>
              </a:tabLst>
            </a:pPr>
            <a:r>
              <a:rPr sz="1600" spc="-5" dirty="0">
                <a:latin typeface="Arial"/>
                <a:cs typeface="Arial"/>
              </a:rPr>
              <a:t>Difficoltà nella rilevazione degli errori nel codice e dei conflitti di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interlacciamento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065" y="4568164"/>
            <a:ext cx="2284730" cy="18180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spc="-5" dirty="0">
                <a:latin typeface="Courier New"/>
                <a:cs typeface="Courier New"/>
              </a:rPr>
              <a:t>void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echo()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55600" marR="5080">
              <a:lnSpc>
                <a:spcPct val="120000"/>
              </a:lnSpc>
            </a:pPr>
            <a:r>
              <a:rPr sz="1400" b="1" dirty="0">
                <a:latin typeface="Courier New"/>
                <a:cs typeface="Courier New"/>
              </a:rPr>
              <a:t>char </a:t>
            </a:r>
            <a:r>
              <a:rPr sz="1400" spc="-10" dirty="0">
                <a:latin typeface="Courier New"/>
                <a:cs typeface="Courier New"/>
              </a:rPr>
              <a:t>in</a:t>
            </a:r>
            <a:r>
              <a:rPr sz="1400" b="1" spc="-10" dirty="0">
                <a:latin typeface="Courier New"/>
                <a:cs typeface="Courier New"/>
              </a:rPr>
              <a:t>,</a:t>
            </a:r>
            <a:r>
              <a:rPr sz="1400" spc="-10" dirty="0">
                <a:latin typeface="Courier New"/>
                <a:cs typeface="Courier New"/>
              </a:rPr>
              <a:t>out;  </a:t>
            </a:r>
            <a:r>
              <a:rPr sz="1400" spc="-5" dirty="0">
                <a:latin typeface="Courier New"/>
                <a:cs typeface="Courier New"/>
              </a:rPr>
              <a:t>scanf(“%c”, &amp;in);  out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in;  </a:t>
            </a:r>
            <a:r>
              <a:rPr sz="1400" spc="-5" dirty="0">
                <a:latin typeface="Courier New"/>
                <a:cs typeface="Courier New"/>
              </a:rPr>
              <a:t>printf(“%c”,</a:t>
            </a:r>
            <a:r>
              <a:rPr sz="1400" spc="-8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out);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5422" y="4609591"/>
            <a:ext cx="584263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Arial"/>
                <a:cs typeface="Arial"/>
              </a:rPr>
              <a:t>Condivisione della procedura</a:t>
            </a:r>
            <a:r>
              <a:rPr sz="1400" i="1" spc="-114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echo():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i="1" dirty="0">
                <a:latin typeface="Arial"/>
                <a:cs typeface="Arial"/>
              </a:rPr>
              <a:t>- </a:t>
            </a:r>
            <a:r>
              <a:rPr sz="1400" i="1" spc="-5" dirty="0">
                <a:latin typeface="Arial"/>
                <a:cs typeface="Arial"/>
              </a:rPr>
              <a:t>Risparmio </a:t>
            </a:r>
            <a:r>
              <a:rPr sz="1400" i="1" dirty="0">
                <a:latin typeface="Arial"/>
                <a:cs typeface="Arial"/>
              </a:rPr>
              <a:t>dello </a:t>
            </a:r>
            <a:r>
              <a:rPr sz="1400" i="1" spc="-10" dirty="0">
                <a:latin typeface="Arial"/>
                <a:cs typeface="Arial"/>
              </a:rPr>
              <a:t>spazio </a:t>
            </a:r>
            <a:r>
              <a:rPr sz="1400" i="1" spc="-5" dirty="0">
                <a:latin typeface="Arial"/>
                <a:cs typeface="Arial"/>
              </a:rPr>
              <a:t>di</a:t>
            </a:r>
            <a:r>
              <a:rPr sz="1400" i="1" spc="-25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memoria</a:t>
            </a:r>
            <a:endParaRPr sz="140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buFont typeface="Arial"/>
              <a:buChar char="-"/>
              <a:tabLst>
                <a:tab pos="121285" algn="l"/>
              </a:tabLst>
            </a:pPr>
            <a:r>
              <a:rPr sz="1400" i="1" spc="-5" dirty="0">
                <a:latin typeface="Arial"/>
                <a:cs typeface="Arial"/>
              </a:rPr>
              <a:t>Due </a:t>
            </a:r>
            <a:r>
              <a:rPr sz="1400" i="1" dirty="0">
                <a:latin typeface="Arial"/>
                <a:cs typeface="Arial"/>
              </a:rPr>
              <a:t>processi</a:t>
            </a:r>
            <a:r>
              <a:rPr sz="1400" i="1" spc="-4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concorrenti.</a:t>
            </a:r>
            <a:endParaRPr sz="1400">
              <a:latin typeface="Arial"/>
              <a:cs typeface="Arial"/>
            </a:endParaRPr>
          </a:p>
          <a:p>
            <a:pPr marL="577850" lvl="1" indent="-107950">
              <a:lnSpc>
                <a:spcPct val="100000"/>
              </a:lnSpc>
              <a:buFont typeface="Arial"/>
              <a:buChar char="-"/>
              <a:tabLst>
                <a:tab pos="578485" algn="l"/>
              </a:tabLst>
            </a:pPr>
            <a:r>
              <a:rPr sz="1400" i="1" dirty="0">
                <a:latin typeface="Arial"/>
                <a:cs typeface="Arial"/>
              </a:rPr>
              <a:t>P1 viene </a:t>
            </a:r>
            <a:r>
              <a:rPr sz="1400" i="1" spc="-5" dirty="0">
                <a:latin typeface="Arial"/>
                <a:cs typeface="Arial"/>
              </a:rPr>
              <a:t>interrotto </a:t>
            </a:r>
            <a:r>
              <a:rPr sz="1400" i="1" dirty="0">
                <a:latin typeface="Arial"/>
                <a:cs typeface="Arial"/>
              </a:rPr>
              <a:t>dopo la</a:t>
            </a:r>
            <a:r>
              <a:rPr sz="1400" i="1" spc="-10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scanf,</a:t>
            </a:r>
            <a:endParaRPr sz="1400">
              <a:latin typeface="Arial"/>
              <a:cs typeface="Arial"/>
            </a:endParaRPr>
          </a:p>
          <a:p>
            <a:pPr marL="577850" lvl="1" indent="-107950">
              <a:lnSpc>
                <a:spcPct val="100000"/>
              </a:lnSpc>
              <a:buFont typeface="Arial"/>
              <a:buChar char="-"/>
              <a:tabLst>
                <a:tab pos="578485" algn="l"/>
              </a:tabLst>
            </a:pPr>
            <a:r>
              <a:rPr sz="1400" i="1" dirty="0">
                <a:latin typeface="Arial"/>
                <a:cs typeface="Arial"/>
              </a:rPr>
              <a:t>P2 esegue tutto</a:t>
            </a:r>
            <a:r>
              <a:rPr sz="1400" i="1" spc="-9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echo,</a:t>
            </a:r>
            <a:endParaRPr sz="1400">
              <a:latin typeface="Arial"/>
              <a:cs typeface="Arial"/>
            </a:endParaRPr>
          </a:p>
          <a:p>
            <a:pPr marL="577850" lvl="1" indent="-107950">
              <a:lnSpc>
                <a:spcPct val="100000"/>
              </a:lnSpc>
              <a:buFont typeface="Arial"/>
              <a:buChar char="-"/>
              <a:tabLst>
                <a:tab pos="578485" algn="l"/>
              </a:tabLst>
            </a:pPr>
            <a:r>
              <a:rPr sz="1400" i="1" dirty="0">
                <a:latin typeface="Arial"/>
                <a:cs typeface="Arial"/>
              </a:rPr>
              <a:t>P1 viene </a:t>
            </a:r>
            <a:r>
              <a:rPr sz="1400" i="1" spc="-5" dirty="0">
                <a:latin typeface="Arial"/>
                <a:cs typeface="Arial"/>
              </a:rPr>
              <a:t>riattivato </a:t>
            </a:r>
            <a:r>
              <a:rPr sz="1400" i="1" dirty="0">
                <a:latin typeface="Arial"/>
                <a:cs typeface="Arial"/>
              </a:rPr>
              <a:t>da scanf in poi e ha perso il dato che aveva</a:t>
            </a:r>
            <a:r>
              <a:rPr sz="1400" i="1" spc="-27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letto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95422" y="6104940"/>
            <a:ext cx="60102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Arial"/>
                <a:cs typeface="Arial"/>
              </a:rPr>
              <a:t>Soluzione: un solo processo alla volta </a:t>
            </a:r>
            <a:r>
              <a:rPr sz="1600" b="1" i="1" spc="-10" dirty="0">
                <a:latin typeface="Arial"/>
                <a:cs typeface="Arial"/>
              </a:rPr>
              <a:t>(MUTUA</a:t>
            </a:r>
            <a:r>
              <a:rPr sz="1600" b="1" i="1" spc="8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ESCLUSIONE)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3600" y="62738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12820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Vantaggi </a:t>
            </a:r>
            <a:r>
              <a:rPr dirty="0"/>
              <a:t>e </a:t>
            </a:r>
            <a:r>
              <a:rPr spc="-5" dirty="0"/>
              <a:t>Problemi derivanti  dalla concorrenza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4144" y="1541144"/>
            <a:ext cx="744982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820" indent="-71120">
              <a:lnSpc>
                <a:spcPct val="100000"/>
              </a:lnSpc>
              <a:spcBef>
                <a:spcPts val="95"/>
              </a:spcBef>
              <a:buSzPct val="93750"/>
              <a:buFont typeface="Arial"/>
              <a:buChar char="•"/>
              <a:tabLst>
                <a:tab pos="84455" algn="l"/>
              </a:tabLst>
            </a:pPr>
            <a:r>
              <a:rPr sz="1600" i="1" spc="-10" dirty="0">
                <a:latin typeface="Arial"/>
                <a:cs typeface="Arial"/>
              </a:rPr>
              <a:t>SMP</a:t>
            </a:r>
            <a:endParaRPr sz="1600">
              <a:latin typeface="Arial"/>
              <a:cs typeface="Arial"/>
            </a:endParaRPr>
          </a:p>
          <a:p>
            <a:pPr marL="643255" marR="5080" lvl="1" indent="-173355">
              <a:lnSpc>
                <a:spcPct val="100000"/>
              </a:lnSpc>
              <a:buChar char="•"/>
              <a:tabLst>
                <a:tab pos="643890" algn="l"/>
              </a:tabLst>
            </a:pPr>
            <a:r>
              <a:rPr sz="1600" spc="-5" dirty="0">
                <a:latin typeface="Arial"/>
                <a:cs typeface="Arial"/>
              </a:rPr>
              <a:t>stessi problemi di un calcolatore a singolo processore (una interruzione può  fermare l’esecuzione di un processo in un qualsiasi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istante)</a:t>
            </a:r>
            <a:endParaRPr sz="1600">
              <a:latin typeface="Arial"/>
              <a:cs typeface="Arial"/>
            </a:endParaRPr>
          </a:p>
          <a:p>
            <a:pPr marL="643255" lvl="1" indent="-173355">
              <a:lnSpc>
                <a:spcPct val="100000"/>
              </a:lnSpc>
              <a:buChar char="•"/>
              <a:tabLst>
                <a:tab pos="643890" algn="l"/>
              </a:tabLst>
            </a:pPr>
            <a:r>
              <a:rPr sz="1600" spc="-5" dirty="0">
                <a:latin typeface="Arial"/>
                <a:cs typeface="Arial"/>
              </a:rPr>
              <a:t>interlacciamento esecuzione processi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paralleli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7140" y="2642768"/>
            <a:ext cx="3078480" cy="20745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latin typeface="Courier New"/>
                <a:cs typeface="Courier New"/>
              </a:rPr>
              <a:t>Processo P1 –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Processore1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Courier New"/>
                <a:cs typeface="Courier New"/>
              </a:rPr>
              <a:t>……</a:t>
            </a:r>
            <a:endParaRPr sz="16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390"/>
              </a:spcBef>
            </a:pPr>
            <a:r>
              <a:rPr sz="1600" spc="-5" dirty="0">
                <a:latin typeface="Courier New"/>
                <a:cs typeface="Courier New"/>
              </a:rPr>
              <a:t>scanf(“%c”,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&amp;in);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Courier New"/>
                <a:cs typeface="Courier New"/>
              </a:rPr>
              <a:t>……</a:t>
            </a:r>
            <a:endParaRPr sz="1600">
              <a:latin typeface="Courier New"/>
              <a:cs typeface="Courier New"/>
            </a:endParaRPr>
          </a:p>
          <a:p>
            <a:pPr marL="355600" marR="516890">
              <a:lnSpc>
                <a:spcPct val="120000"/>
              </a:lnSpc>
            </a:pPr>
            <a:r>
              <a:rPr sz="1600" spc="-5" dirty="0">
                <a:latin typeface="Courier New"/>
                <a:cs typeface="Courier New"/>
              </a:rPr>
              <a:t>out = in;  printf(“&amp;c”,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out);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600" spc="-5" dirty="0">
                <a:latin typeface="Courier New"/>
                <a:cs typeface="Courier New"/>
              </a:rPr>
              <a:t>……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0168" y="4827270"/>
            <a:ext cx="8044815" cy="1122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Il carattere letto da P1 è perso prima di poter essere stampato (perdita di</a:t>
            </a:r>
            <a:r>
              <a:rPr sz="1600" i="1" spc="24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aggiornamento)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i="1" spc="-5" dirty="0">
                <a:latin typeface="Arial"/>
                <a:cs typeface="Arial"/>
              </a:rPr>
              <a:t>Soluzione: </a:t>
            </a:r>
            <a:r>
              <a:rPr sz="2400" b="1" i="1" spc="-15" dirty="0">
                <a:latin typeface="Arial"/>
                <a:cs typeface="Arial"/>
              </a:rPr>
              <a:t>MUTUA</a:t>
            </a:r>
            <a:r>
              <a:rPr sz="2400" b="1" i="1" spc="-20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ESCLUSIONE</a:t>
            </a:r>
            <a:endParaRPr sz="2400">
              <a:latin typeface="Arial"/>
              <a:cs typeface="Arial"/>
            </a:endParaRPr>
          </a:p>
          <a:p>
            <a:pPr marL="46355" algn="ctr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Arial"/>
                <a:cs typeface="Arial"/>
              </a:rPr>
              <a:t>Un solo programma per volta può entrare nella propria sezione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critica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4517" y="6168644"/>
            <a:ext cx="6304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Es.: Un solo programma per volta può inviare comandi alla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stampante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62653" y="2642768"/>
            <a:ext cx="3078480" cy="20745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latin typeface="Courier New"/>
                <a:cs typeface="Courier New"/>
              </a:rPr>
              <a:t>Processo P2 –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Processore2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latin typeface="Courier New"/>
                <a:cs typeface="Courier New"/>
              </a:rPr>
              <a:t>……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600" b="1" spc="-5" dirty="0">
                <a:latin typeface="Courier New"/>
                <a:cs typeface="Courier New"/>
              </a:rPr>
              <a:t>……</a:t>
            </a:r>
            <a:endParaRPr sz="1600">
              <a:latin typeface="Courier New"/>
              <a:cs typeface="Courier New"/>
            </a:endParaRPr>
          </a:p>
          <a:p>
            <a:pPr marL="355600" marR="638810">
              <a:lnSpc>
                <a:spcPct val="120000"/>
              </a:lnSpc>
            </a:pPr>
            <a:r>
              <a:rPr sz="1600" spc="-5" dirty="0">
                <a:latin typeface="Courier New"/>
                <a:cs typeface="Courier New"/>
              </a:rPr>
              <a:t>scanf(“%c”, &amp;in);  out =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in;</a:t>
            </a:r>
            <a:endParaRPr sz="16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Courier New"/>
                <a:cs typeface="Courier New"/>
              </a:rPr>
              <a:t>……</a:t>
            </a:r>
            <a:endParaRPr sz="16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390"/>
              </a:spcBef>
            </a:pPr>
            <a:r>
              <a:rPr sz="1600" spc="-5" dirty="0">
                <a:latin typeface="Courier New"/>
                <a:cs typeface="Courier New"/>
              </a:rPr>
              <a:t>printf(“&amp;c”,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out);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742" y="1579879"/>
            <a:ext cx="8209280" cy="4933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I meccanismi che provvedono alla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mutua esclusione</a:t>
            </a:r>
            <a:r>
              <a:rPr sz="1600" spc="-5" dirty="0">
                <a:latin typeface="Arial"/>
                <a:cs typeface="Arial"/>
              </a:rPr>
              <a:t> devono garantire i seguenti</a:t>
            </a:r>
            <a:r>
              <a:rPr sz="1600" spc="1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requisiti: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/>
              <a:cs typeface="Times New Roman"/>
            </a:endParaRPr>
          </a:p>
          <a:p>
            <a:pPr marL="182245" indent="-169545">
              <a:lnSpc>
                <a:spcPct val="100000"/>
              </a:lnSpc>
              <a:spcBef>
                <a:spcPts val="5"/>
              </a:spcBef>
              <a:buSzPct val="93750"/>
              <a:buAutoNum type="arabicPeriod"/>
              <a:tabLst>
                <a:tab pos="182880" algn="l"/>
              </a:tabLst>
            </a:pPr>
            <a:r>
              <a:rPr sz="1600" spc="-5" dirty="0">
                <a:latin typeface="Arial"/>
                <a:cs typeface="Arial"/>
              </a:rPr>
              <a:t>Un solo processo alla volta deve accedere alla sezione (o risorsa)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critica;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/>
            </a:pPr>
            <a:endParaRPr sz="2300">
              <a:latin typeface="Times New Roman"/>
              <a:cs typeface="Times New Roman"/>
            </a:endParaRPr>
          </a:p>
          <a:p>
            <a:pPr marL="12700" marR="142875">
              <a:lnSpc>
                <a:spcPct val="100000"/>
              </a:lnSpc>
              <a:spcBef>
                <a:spcPts val="5"/>
              </a:spcBef>
              <a:buSzPct val="93750"/>
              <a:buAutoNum type="arabicPeriod"/>
              <a:tabLst>
                <a:tab pos="182880" algn="l"/>
              </a:tabLst>
            </a:pPr>
            <a:r>
              <a:rPr sz="1600" spc="-5" dirty="0">
                <a:latin typeface="Arial"/>
                <a:cs typeface="Arial"/>
              </a:rPr>
              <a:t>Un processo fuori della sezione critica non deve interferire con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processo nella sezione  critica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AutoNum type="arabicPeriod"/>
            </a:pPr>
            <a:endParaRPr sz="2300">
              <a:latin typeface="Times New Roman"/>
              <a:cs typeface="Times New Roman"/>
            </a:endParaRPr>
          </a:p>
          <a:p>
            <a:pPr marL="182245" indent="-169545">
              <a:lnSpc>
                <a:spcPct val="100000"/>
              </a:lnSpc>
              <a:buSzPct val="93750"/>
              <a:buAutoNum type="arabicPeriod"/>
              <a:tabLst>
                <a:tab pos="182880" algn="l"/>
              </a:tabLst>
            </a:pPr>
            <a:r>
              <a:rPr sz="1600" spc="-5" dirty="0">
                <a:latin typeface="Arial"/>
                <a:cs typeface="Arial"/>
              </a:rPr>
              <a:t>Ogni processo deve poter accedere dopo un tempo finito di attesa in coda </a:t>
            </a:r>
            <a:r>
              <a:rPr sz="1600" dirty="0">
                <a:latin typeface="Arial"/>
                <a:cs typeface="Arial"/>
              </a:rPr>
              <a:t>alla</a:t>
            </a:r>
            <a:r>
              <a:rPr sz="1600" spc="1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risorsa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critica (no stallo o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starvation)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93750"/>
              <a:buAutoNum type="arabicPeriod" startAt="4"/>
              <a:tabLst>
                <a:tab pos="182880" algn="l"/>
              </a:tabLst>
            </a:pPr>
            <a:r>
              <a:rPr sz="1600" spc="-5" dirty="0">
                <a:latin typeface="Arial"/>
                <a:cs typeface="Arial"/>
              </a:rPr>
              <a:t>Se nessun processo è nella sezione critica, un processo deve poter entrare nella sezione  critica senza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attese</a:t>
            </a:r>
            <a:endParaRPr sz="1600">
              <a:latin typeface="Arial"/>
              <a:cs typeface="Arial"/>
            </a:endParaRPr>
          </a:p>
          <a:p>
            <a:pPr marL="12700" marR="520700">
              <a:lnSpc>
                <a:spcPct val="240000"/>
              </a:lnSpc>
              <a:spcBef>
                <a:spcPts val="5"/>
              </a:spcBef>
              <a:buSzPct val="93750"/>
              <a:buAutoNum type="arabicPeriod" startAt="4"/>
              <a:tabLst>
                <a:tab pos="182880" algn="l"/>
              </a:tabLst>
            </a:pPr>
            <a:r>
              <a:rPr sz="1600" spc="-5" dirty="0">
                <a:latin typeface="Arial"/>
                <a:cs typeface="Arial"/>
              </a:rPr>
              <a:t>Non </a:t>
            </a:r>
            <a:r>
              <a:rPr sz="1600" dirty="0">
                <a:latin typeface="Arial"/>
                <a:cs typeface="Arial"/>
              </a:rPr>
              <a:t>ci </a:t>
            </a:r>
            <a:r>
              <a:rPr sz="1600" spc="-5" dirty="0">
                <a:latin typeface="Arial"/>
                <a:cs typeface="Arial"/>
              </a:rPr>
              <a:t>devono essere supposizioni sulla velocità di esecuzione relativa dei processi  6.Il tempo di permanenza nella sezione critica è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(de)finito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R="8255" algn="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Requisiti </a:t>
            </a:r>
            <a:r>
              <a:rPr dirty="0"/>
              <a:t>per la mutua</a:t>
            </a:r>
            <a:r>
              <a:rPr spc="-65" dirty="0"/>
              <a:t> </a:t>
            </a:r>
            <a:r>
              <a:rPr dirty="0"/>
              <a:t>esclusione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3600" y="62738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065" y="1580134"/>
            <a:ext cx="7800340" cy="95186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459"/>
              </a:spcBef>
            </a:pP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Approcci </a:t>
            </a:r>
            <a:r>
              <a:rPr sz="16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software</a:t>
            </a:r>
            <a:r>
              <a:rPr sz="1600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i processi, senza ausilio del Sistema Operativo o del linguaggio di  programmazione, devono coordinarsi tra loro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(Dekker)</a:t>
            </a:r>
            <a:endParaRPr sz="16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1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Aumento del tempo di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esecuzione</a:t>
            </a:r>
            <a:endParaRPr sz="16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Errori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frequenti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065" y="3238880"/>
            <a:ext cx="575627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Utilizzo di particolari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istruzioni di macchina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(test-set,</a:t>
            </a:r>
            <a:r>
              <a:rPr sz="1600" spc="1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scambio)</a:t>
            </a:r>
            <a:endParaRPr sz="16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Riduzione del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sovraccarico</a:t>
            </a:r>
            <a:endParaRPr sz="16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Non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soddisfacenti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065" y="4702302"/>
            <a:ext cx="660527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Supporto del sistema </a:t>
            </a: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operativo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 del linguaggio di</a:t>
            </a:r>
            <a:r>
              <a:rPr sz="1600" b="1" u="heavy" spc="1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programmazione</a:t>
            </a:r>
            <a:endParaRPr sz="16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Scambio Messaggi (Inter Process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Communication)</a:t>
            </a:r>
            <a:endParaRPr sz="16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Semafori</a:t>
            </a:r>
            <a:endParaRPr sz="16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Monitor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Meccanismi </a:t>
            </a:r>
            <a:r>
              <a:rPr dirty="0"/>
              <a:t>di Mutua</a:t>
            </a:r>
            <a:r>
              <a:rPr spc="-20" dirty="0"/>
              <a:t> </a:t>
            </a:r>
            <a:r>
              <a:rPr spc="-5" dirty="0"/>
              <a:t>Esclusione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3600" y="62738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2706687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9119" y="2697226"/>
            <a:ext cx="469900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Mutua</a:t>
            </a:r>
            <a:r>
              <a:rPr spc="-15" dirty="0"/>
              <a:t> </a:t>
            </a:r>
            <a:r>
              <a:rPr spc="-5" dirty="0"/>
              <a:t>Esclusione:</a:t>
            </a:r>
          </a:p>
          <a:p>
            <a:pPr marL="12700">
              <a:lnSpc>
                <a:spcPct val="100000"/>
              </a:lnSpc>
            </a:pPr>
            <a:r>
              <a:rPr dirty="0"/>
              <a:t>un approccio</a:t>
            </a:r>
            <a:r>
              <a:rPr spc="-85" dirty="0"/>
              <a:t> </a:t>
            </a:r>
            <a:r>
              <a:rPr dirty="0"/>
              <a:t>software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2708338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79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4005579"/>
          </a:xfrm>
          <a:custGeom>
            <a:avLst/>
            <a:gdLst/>
            <a:ahLst/>
            <a:cxnLst/>
            <a:rect l="l" t="t" r="r" b="b"/>
            <a:pathLst>
              <a:path w="142875" h="4005579">
                <a:moveTo>
                  <a:pt x="0" y="4005326"/>
                </a:moveTo>
                <a:lnTo>
                  <a:pt x="142875" y="4005326"/>
                </a:lnTo>
                <a:lnTo>
                  <a:pt x="142875" y="0"/>
                </a:lnTo>
                <a:lnTo>
                  <a:pt x="0" y="0"/>
                </a:lnTo>
                <a:lnTo>
                  <a:pt x="0" y="4005326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3600" y="62738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75303" y="3429761"/>
            <a:ext cx="2049145" cy="1759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i="1" spc="-5" dirty="0">
                <a:latin typeface="Courier New"/>
                <a:cs typeface="Courier New"/>
              </a:rPr>
              <a:t>Processo</a:t>
            </a:r>
            <a:r>
              <a:rPr sz="1400" b="1" i="1" spc="-15" dirty="0">
                <a:latin typeface="Courier New"/>
                <a:cs typeface="Courier New"/>
              </a:rPr>
              <a:t> </a:t>
            </a:r>
            <a:r>
              <a:rPr sz="1400" b="1" i="1" dirty="0">
                <a:latin typeface="Courier New"/>
                <a:cs typeface="Courier New"/>
              </a:rPr>
              <a:t>0</a:t>
            </a:r>
            <a:endParaRPr sz="1400">
              <a:latin typeface="Courier New"/>
              <a:cs typeface="Courier New"/>
            </a:endParaRPr>
          </a:p>
          <a:p>
            <a:pPr marR="1116330" algn="ctr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….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latin typeface="Courier New"/>
                <a:cs typeface="Courier New"/>
              </a:rPr>
              <a:t>while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(turno!=0)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{nulla} //busy</a:t>
            </a:r>
            <a:r>
              <a:rPr sz="1400" spc="-8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wait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&lt;sezione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critica&gt;;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400" spc="-5" dirty="0">
                <a:latin typeface="Courier New"/>
                <a:cs typeface="Courier New"/>
              </a:rPr>
              <a:t>turno=1;</a:t>
            </a:r>
            <a:endParaRPr sz="1400">
              <a:latin typeface="Courier New"/>
              <a:cs typeface="Courier New"/>
            </a:endParaRPr>
          </a:p>
          <a:p>
            <a:pPr marR="1207770" algn="ctr">
              <a:lnSpc>
                <a:spcPct val="100000"/>
              </a:lnSpc>
              <a:spcBef>
                <a:spcPts val="75"/>
              </a:spcBef>
            </a:pPr>
            <a:r>
              <a:rPr sz="1600" spc="-5" dirty="0"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0825" y="2133473"/>
            <a:ext cx="3581400" cy="2735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3253104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Algoritmo di </a:t>
            </a:r>
            <a:r>
              <a:rPr dirty="0"/>
              <a:t>Dekker  1°</a:t>
            </a:r>
            <a:r>
              <a:rPr spc="-15" dirty="0"/>
              <a:t> </a:t>
            </a:r>
            <a:r>
              <a:rPr spc="-5" dirty="0"/>
              <a:t>tentativo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3917" y="1432392"/>
            <a:ext cx="8182609" cy="1981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50" dirty="0">
                <a:latin typeface="Malgun Gothic"/>
                <a:cs typeface="Malgun Gothic"/>
              </a:rPr>
              <a:t>MUTUA </a:t>
            </a:r>
            <a:r>
              <a:rPr sz="1650" i="1" spc="-35" dirty="0">
                <a:latin typeface="Malgun Gothic"/>
                <a:cs typeface="Malgun Gothic"/>
              </a:rPr>
              <a:t>ESCLUSIONE: </a:t>
            </a:r>
            <a:r>
              <a:rPr sz="1650" i="1" spc="-40" dirty="0">
                <a:latin typeface="Malgun Gothic"/>
                <a:cs typeface="Malgun Gothic"/>
              </a:rPr>
              <a:t>Un </a:t>
            </a:r>
            <a:r>
              <a:rPr sz="1650" i="1" spc="-30" dirty="0">
                <a:latin typeface="Malgun Gothic"/>
                <a:cs typeface="Malgun Gothic"/>
              </a:rPr>
              <a:t>solo accesso per volta </a:t>
            </a:r>
            <a:r>
              <a:rPr sz="1650" i="1" spc="-35" dirty="0">
                <a:latin typeface="Malgun Gothic"/>
                <a:cs typeface="Malgun Gothic"/>
              </a:rPr>
              <a:t>accede </a:t>
            </a:r>
            <a:r>
              <a:rPr sz="1650" i="1" spc="-25" dirty="0">
                <a:latin typeface="Malgun Gothic"/>
                <a:cs typeface="Malgun Gothic"/>
              </a:rPr>
              <a:t>alla risorsa</a:t>
            </a:r>
            <a:r>
              <a:rPr sz="1650" i="1" spc="285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condivisa</a:t>
            </a:r>
            <a:endParaRPr sz="1650" dirty="0">
              <a:latin typeface="Malgun Gothic"/>
              <a:cs typeface="Malgun Gothic"/>
            </a:endParaRPr>
          </a:p>
          <a:p>
            <a:pPr marL="3616960" marR="288925" indent="-342900">
              <a:lnSpc>
                <a:spcPct val="100000"/>
              </a:lnSpc>
              <a:spcBef>
                <a:spcPts val="1410"/>
              </a:spcBef>
            </a:pPr>
            <a:r>
              <a:rPr sz="1600" b="1" spc="-5" dirty="0">
                <a:latin typeface="Arial"/>
                <a:cs typeface="Arial"/>
              </a:rPr>
              <a:t>Protocollo dell’Iglù</a:t>
            </a:r>
            <a:r>
              <a:rPr sz="1600" spc="-5" dirty="0">
                <a:latin typeface="Arial"/>
                <a:cs typeface="Arial"/>
              </a:rPr>
              <a:t>: prima di entrare nella sezione  critica, i processi controllano uno alla volta una  variabile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turno</a:t>
            </a:r>
            <a:endParaRPr sz="1600" dirty="0">
              <a:latin typeface="Arial"/>
              <a:cs typeface="Arial"/>
            </a:endParaRPr>
          </a:p>
          <a:p>
            <a:pPr marL="327406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"/>
                <a:cs typeface="Arial"/>
              </a:rPr>
              <a:t>Busy wait: consuma tempo </a:t>
            </a:r>
            <a:r>
              <a:rPr sz="1600" dirty="0">
                <a:latin typeface="Arial"/>
                <a:cs typeface="Arial"/>
              </a:rPr>
              <a:t>utile </a:t>
            </a:r>
            <a:r>
              <a:rPr sz="1600" spc="-5" dirty="0">
                <a:latin typeface="Arial"/>
                <a:cs typeface="Arial"/>
              </a:rPr>
              <a:t>di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esecuzione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27406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var </a:t>
            </a:r>
            <a:r>
              <a:rPr sz="1400" spc="-5" dirty="0">
                <a:latin typeface="Courier New"/>
                <a:cs typeface="Courier New"/>
              </a:rPr>
              <a:t>turno= 0..1; //variabile globale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condivisa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742" y="5111318"/>
            <a:ext cx="859663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PRO: garantisce la mutua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esclusione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PUNTI</a:t>
            </a:r>
            <a:r>
              <a:rPr sz="1600" spc="-10" dirty="0">
                <a:latin typeface="Arial"/>
                <a:cs typeface="Arial"/>
              </a:rPr>
              <a:t> DEBOLI: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AutoNum type="arabicPeriod"/>
              <a:tabLst>
                <a:tab pos="239395" algn="l"/>
              </a:tabLst>
            </a:pPr>
            <a:r>
              <a:rPr sz="1600" spc="-5" dirty="0">
                <a:latin typeface="Arial"/>
                <a:cs typeface="Arial"/>
              </a:rPr>
              <a:t>I processi devono osservare l’alternanza, </a:t>
            </a:r>
            <a:r>
              <a:rPr sz="1600" spc="1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più lento </a:t>
            </a:r>
            <a:r>
              <a:rPr sz="1600" spc="-10" dirty="0">
                <a:latin typeface="Arial"/>
                <a:cs typeface="Arial"/>
              </a:rPr>
              <a:t>determina </a:t>
            </a:r>
            <a:r>
              <a:rPr sz="1600" spc="-5" dirty="0">
                <a:latin typeface="Arial"/>
                <a:cs typeface="Arial"/>
              </a:rPr>
              <a:t>la velocità di </a:t>
            </a:r>
            <a:r>
              <a:rPr sz="1600" spc="-10" dirty="0">
                <a:latin typeface="Arial"/>
                <a:cs typeface="Arial"/>
              </a:rPr>
              <a:t>avanzamento di  entrambi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processi</a:t>
            </a:r>
            <a:endParaRPr sz="1600">
              <a:latin typeface="Arial"/>
              <a:cs typeface="Arial"/>
            </a:endParaRPr>
          </a:p>
          <a:p>
            <a:pPr marL="239395" indent="-226695">
              <a:lnSpc>
                <a:spcPct val="100000"/>
              </a:lnSpc>
              <a:buAutoNum type="arabicPeriod"/>
              <a:tabLst>
                <a:tab pos="240029" algn="l"/>
              </a:tabLst>
            </a:pPr>
            <a:r>
              <a:rPr sz="1600" spc="-5" dirty="0">
                <a:latin typeface="Arial"/>
                <a:cs typeface="Arial"/>
              </a:rPr>
              <a:t>Se un processo fallisce nella </a:t>
            </a:r>
            <a:r>
              <a:rPr sz="1600" spc="-10" dirty="0">
                <a:latin typeface="Arial"/>
                <a:cs typeface="Arial"/>
              </a:rPr>
              <a:t>propria </a:t>
            </a:r>
            <a:r>
              <a:rPr sz="1600" spc="-5" dirty="0">
                <a:latin typeface="Arial"/>
                <a:cs typeface="Arial"/>
              </a:rPr>
              <a:t>sezione critica, l’altro processo rimarrà bloccato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742" y="6330797"/>
            <a:ext cx="7023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empr</a:t>
            </a:r>
            <a:r>
              <a:rPr sz="1600" spc="-5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44158" y="3441572"/>
            <a:ext cx="2049145" cy="1524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Courier New"/>
                <a:cs typeface="Courier New"/>
              </a:rPr>
              <a:t>Processo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1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….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while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(turno!=1)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{nulla} //busy</a:t>
            </a:r>
            <a:r>
              <a:rPr sz="1400" spc="-8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wait</a:t>
            </a:r>
            <a:endParaRPr sz="1400">
              <a:latin typeface="Courier New"/>
              <a:cs typeface="Courier New"/>
            </a:endParaRPr>
          </a:p>
          <a:p>
            <a:pPr marL="12700" marR="11112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&lt;sezione </a:t>
            </a:r>
            <a:r>
              <a:rPr sz="1400" spc="-10" dirty="0">
                <a:latin typeface="Courier New"/>
                <a:cs typeface="Courier New"/>
              </a:rPr>
              <a:t>critica&gt;;  </a:t>
            </a:r>
            <a:r>
              <a:rPr sz="1400" spc="-5" dirty="0">
                <a:latin typeface="Courier New"/>
                <a:cs typeface="Courier New"/>
              </a:rPr>
              <a:t>turno=0;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00" spc="-5" dirty="0">
                <a:latin typeface="Courier New"/>
                <a:cs typeface="Courier New"/>
              </a:rPr>
              <a:t>….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2793</Words>
  <Application>Microsoft Office PowerPoint</Application>
  <PresentationFormat>Presentazione su schermo (4:3)</PresentationFormat>
  <Paragraphs>466</Paragraphs>
  <Slides>29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6" baseType="lpstr">
      <vt:lpstr>Malgun Gothic</vt:lpstr>
      <vt:lpstr>Arial</vt:lpstr>
      <vt:lpstr>Calibri</vt:lpstr>
      <vt:lpstr>Courier New</vt:lpstr>
      <vt:lpstr>Georgia</vt:lpstr>
      <vt:lpstr>Times New Roman</vt:lpstr>
      <vt:lpstr>Office Theme</vt:lpstr>
      <vt:lpstr>Concorrenza</vt:lpstr>
      <vt:lpstr>Concorrenza: genesi</vt:lpstr>
      <vt:lpstr>Concorrenza: terminologia</vt:lpstr>
      <vt:lpstr>Vantaggi e Problemi derivanti  dalla concorrenza</vt:lpstr>
      <vt:lpstr>Vantaggi e Problemi derivanti  dalla concorrenza</vt:lpstr>
      <vt:lpstr>Requisiti per la mutua esclusione</vt:lpstr>
      <vt:lpstr>Meccanismi di Mutua Esclusione</vt:lpstr>
      <vt:lpstr>Mutua Esclusione: un approccio software</vt:lpstr>
      <vt:lpstr>Algoritmo di Dekker  1° tentativo</vt:lpstr>
      <vt:lpstr>Algoritmo di Dekker  2° tentativo</vt:lpstr>
      <vt:lpstr>Algoritmo di Dekker  3° tentativo</vt:lpstr>
      <vt:lpstr>Algoritmo di Dekker  4° tentativo</vt:lpstr>
      <vt:lpstr>Algoritmo di Dekker  Una soluzione corretta</vt:lpstr>
      <vt:lpstr>Algoritmo di Dekker  Una soluzione corretta</vt:lpstr>
      <vt:lpstr>Algoritmo di Dekker  Una soluzione corretta</vt:lpstr>
      <vt:lpstr>Mutua Esclusione:  Supporto Hardware</vt:lpstr>
      <vt:lpstr>Mutua Esclusione: Supporto Hardware - test&amp;set</vt:lpstr>
      <vt:lpstr>Mutua Esclusione:  Supporto Hardware - swap</vt:lpstr>
      <vt:lpstr>Mutua Esclusione:  Supporto Hardware</vt:lpstr>
      <vt:lpstr>Mutua Esclusione:</vt:lpstr>
      <vt:lpstr>Implementazione dei semafori  Contatore</vt:lpstr>
      <vt:lpstr>Implementazione dei semafori  binari</vt:lpstr>
      <vt:lpstr>Implementazione dei semafori …</vt:lpstr>
      <vt:lpstr>Accesso a dato condiviso tramite  l’uso dei semafori</vt:lpstr>
      <vt:lpstr>Deadlock e Starvation</vt:lpstr>
      <vt:lpstr>Produttori e Consumatori</vt:lpstr>
      <vt:lpstr>Produttori e Consumatori  Buffer infinito – semafori binari</vt:lpstr>
      <vt:lpstr>Produttori e Consumatori Buffer infinito – semafori contatore</vt:lpstr>
      <vt:lpstr>MONITOR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2018-11-08T17:42:40Z</dcterms:created>
  <dcterms:modified xsi:type="dcterms:W3CDTF">2018-11-08T17:42:47Z</dcterms:modified>
</cp:coreProperties>
</file>