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9144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0552" y="394843"/>
            <a:ext cx="7922894" cy="100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0112" y="394843"/>
            <a:ext cx="7633334" cy="100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6917" y="1681352"/>
            <a:ext cx="6494145" cy="1762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3600" y="627380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Concorrenza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1888" y="2712211"/>
            <a:ext cx="7339965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6600" b="1" spc="-5" dirty="0">
                <a:solidFill>
                  <a:srgbClr val="009999"/>
                </a:solidFill>
                <a:latin typeface="Arial"/>
                <a:cs typeface="Arial"/>
              </a:rPr>
              <a:t>CONCORRENZA:</a:t>
            </a:r>
            <a:endParaRPr sz="6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6600" b="1" spc="-5" dirty="0">
                <a:solidFill>
                  <a:srgbClr val="009999"/>
                </a:solidFill>
                <a:latin typeface="Arial"/>
                <a:cs typeface="Arial"/>
              </a:rPr>
              <a:t>Stallo e</a:t>
            </a:r>
            <a:r>
              <a:rPr sz="6600" b="1" spc="-1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6600" b="1" spc="-5" dirty="0">
                <a:solidFill>
                  <a:srgbClr val="009999"/>
                </a:solidFill>
                <a:latin typeface="Arial"/>
                <a:cs typeface="Arial"/>
              </a:rPr>
              <a:t>Starvation</a:t>
            </a:r>
            <a:endParaRPr sz="6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Stato</a:t>
            </a:r>
            <a:r>
              <a:rPr spc="-5" dirty="0"/>
              <a:t> Sicuro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4644" y="1433601"/>
            <a:ext cx="7545705" cy="492506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484"/>
              </a:spcBef>
            </a:pPr>
            <a:r>
              <a:rPr sz="1600" spc="-5" dirty="0">
                <a:latin typeface="Arial"/>
                <a:cs typeface="Arial"/>
              </a:rPr>
              <a:t>Osservazioni:</a:t>
            </a:r>
            <a:endParaRPr sz="1600">
              <a:latin typeface="Arial"/>
              <a:cs typeface="Arial"/>
            </a:endParaRPr>
          </a:p>
          <a:p>
            <a:pPr marL="855980" marR="5080" indent="-286385">
              <a:lnSpc>
                <a:spcPct val="100000"/>
              </a:lnSpc>
              <a:spcBef>
                <a:spcPts val="380"/>
              </a:spcBef>
              <a:buChar char="–"/>
              <a:tabLst>
                <a:tab pos="855980" algn="l"/>
                <a:tab pos="856615" algn="l"/>
              </a:tabLst>
            </a:pPr>
            <a:r>
              <a:rPr sz="1600" spc="-5" dirty="0">
                <a:latin typeface="Arial"/>
                <a:cs typeface="Arial"/>
              </a:rPr>
              <a:t>Se </a:t>
            </a:r>
            <a:r>
              <a:rPr sz="1600" dirty="0">
                <a:latin typeface="Arial"/>
                <a:cs typeface="Arial"/>
              </a:rPr>
              <a:t>le </a:t>
            </a:r>
            <a:r>
              <a:rPr sz="1600" spc="-5" dirty="0">
                <a:latin typeface="Arial"/>
                <a:cs typeface="Arial"/>
              </a:rPr>
              <a:t>risorse richieste da </a:t>
            </a:r>
            <a:r>
              <a:rPr sz="1600" spc="10" dirty="0">
                <a:latin typeface="Arial"/>
                <a:cs typeface="Arial"/>
              </a:rPr>
              <a:t>P</a:t>
            </a:r>
            <a:r>
              <a:rPr sz="1575" spc="15" baseline="-21164" dirty="0">
                <a:latin typeface="Arial"/>
                <a:cs typeface="Arial"/>
              </a:rPr>
              <a:t>i </a:t>
            </a:r>
            <a:r>
              <a:rPr sz="1600" spc="-5" dirty="0">
                <a:latin typeface="Arial"/>
                <a:cs typeface="Arial"/>
              </a:rPr>
              <a:t>non sono immediatamente disponibili, allora </a:t>
            </a:r>
            <a:r>
              <a:rPr sz="1600" i="1" dirty="0">
                <a:latin typeface="Arial"/>
                <a:cs typeface="Arial"/>
              </a:rPr>
              <a:t>P</a:t>
            </a:r>
            <a:r>
              <a:rPr sz="1575" i="1" baseline="-21164" dirty="0">
                <a:latin typeface="Arial"/>
                <a:cs typeface="Arial"/>
              </a:rPr>
              <a:t>i </a:t>
            </a:r>
            <a:r>
              <a:rPr sz="1050" i="1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deve attendere la terminazione di un processo che rilascia un numero  sufficiente di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risorse.</a:t>
            </a:r>
            <a:endParaRPr sz="1600">
              <a:latin typeface="Arial"/>
              <a:cs typeface="Arial"/>
            </a:endParaRPr>
          </a:p>
          <a:p>
            <a:pPr marL="855980" marR="440055" indent="-286385">
              <a:lnSpc>
                <a:spcPct val="100000"/>
              </a:lnSpc>
              <a:spcBef>
                <a:spcPts val="390"/>
              </a:spcBef>
              <a:buChar char="–"/>
              <a:tabLst>
                <a:tab pos="855980" algn="l"/>
                <a:tab pos="856615" algn="l"/>
              </a:tabLst>
            </a:pPr>
            <a:r>
              <a:rPr sz="1600" spc="-5" dirty="0">
                <a:latin typeface="Arial"/>
                <a:cs typeface="Arial"/>
              </a:rPr>
              <a:t>Quando un processo </a:t>
            </a:r>
            <a:r>
              <a:rPr sz="1600" i="1" dirty="0">
                <a:latin typeface="Arial"/>
                <a:cs typeface="Arial"/>
              </a:rPr>
              <a:t>P</a:t>
            </a:r>
            <a:r>
              <a:rPr sz="1575" i="1" baseline="-21164" dirty="0">
                <a:latin typeface="Arial"/>
                <a:cs typeface="Arial"/>
              </a:rPr>
              <a:t>j </a:t>
            </a:r>
            <a:r>
              <a:rPr sz="1600" spc="-5" dirty="0">
                <a:latin typeface="Arial"/>
                <a:cs typeface="Arial"/>
              </a:rPr>
              <a:t>termina, </a:t>
            </a:r>
            <a:r>
              <a:rPr sz="1600" i="1" dirty="0">
                <a:latin typeface="Arial"/>
                <a:cs typeface="Arial"/>
              </a:rPr>
              <a:t>P</a:t>
            </a:r>
            <a:r>
              <a:rPr sz="1575" i="1" baseline="-21164" dirty="0">
                <a:latin typeface="Arial"/>
                <a:cs typeface="Arial"/>
              </a:rPr>
              <a:t>i </a:t>
            </a:r>
            <a:r>
              <a:rPr sz="1600" spc="-5" dirty="0">
                <a:latin typeface="Arial"/>
                <a:cs typeface="Arial"/>
              </a:rPr>
              <a:t>può ottenere le risorse necessarie  all’esecuzione e terminare a sua volta rilasciando le risorse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detenute.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Stato sicuro </a:t>
            </a:r>
            <a:r>
              <a:rPr sz="1600" spc="-5" dirty="0">
                <a:latin typeface="Symbol"/>
                <a:cs typeface="Symbol"/>
              </a:rPr>
              <a:t>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no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deadlocks.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Stato non sicuro </a:t>
            </a:r>
            <a:r>
              <a:rPr sz="1600" spc="-5" dirty="0">
                <a:latin typeface="Symbol"/>
                <a:cs typeface="Symbol"/>
              </a:rPr>
              <a:t>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possibilità di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deadlock.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Avoidance </a:t>
            </a:r>
            <a:r>
              <a:rPr sz="1600" spc="-5" dirty="0">
                <a:latin typeface="Symbol"/>
                <a:cs typeface="Symbol"/>
              </a:rPr>
              <a:t>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assicurarsi che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sistema non entri in uno stato non</a:t>
            </a:r>
            <a:r>
              <a:rPr sz="1600" spc="1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sicuro.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299720" marR="180403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Uno stato non sicuro non rappresenta uno stato di </a:t>
            </a:r>
            <a:r>
              <a:rPr sz="1600" dirty="0">
                <a:latin typeface="Arial"/>
                <a:cs typeface="Arial"/>
              </a:rPr>
              <a:t>stallo, </a:t>
            </a:r>
            <a:r>
              <a:rPr sz="1600" spc="-5" dirty="0">
                <a:latin typeface="Arial"/>
                <a:cs typeface="Arial"/>
              </a:rPr>
              <a:t>ma  uno stato in cui lo stallo è possibile. La strategia di  esclusione dello stallo non si basa sulla certezza che uno  stato sia di stallo, ma sulla possibilità che uno stato non  sicuro determini uno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stallo.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48423" y="4797361"/>
            <a:ext cx="1979549" cy="1960626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10323" y="6789419"/>
            <a:ext cx="2056130" cy="0"/>
          </a:xfrm>
          <a:custGeom>
            <a:avLst/>
            <a:gdLst/>
            <a:ahLst/>
            <a:cxnLst/>
            <a:rect l="l" t="t" r="r" b="b"/>
            <a:pathLst>
              <a:path w="2056129">
                <a:moveTo>
                  <a:pt x="0" y="0"/>
                </a:moveTo>
                <a:lnTo>
                  <a:pt x="2055876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16673" y="4772659"/>
            <a:ext cx="0" cy="2010410"/>
          </a:xfrm>
          <a:custGeom>
            <a:avLst/>
            <a:gdLst/>
            <a:ahLst/>
            <a:cxnLst/>
            <a:rect l="l" t="t" r="r" b="b"/>
            <a:pathLst>
              <a:path h="2010409">
                <a:moveTo>
                  <a:pt x="0" y="0"/>
                </a:moveTo>
                <a:lnTo>
                  <a:pt x="0" y="201041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10323" y="4766309"/>
            <a:ext cx="2056130" cy="0"/>
          </a:xfrm>
          <a:custGeom>
            <a:avLst/>
            <a:gdLst/>
            <a:ahLst/>
            <a:cxnLst/>
            <a:rect l="l" t="t" r="r" b="b"/>
            <a:pathLst>
              <a:path w="2056129">
                <a:moveTo>
                  <a:pt x="0" y="0"/>
                </a:moveTo>
                <a:lnTo>
                  <a:pt x="2055876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59850" y="4772025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359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35723" y="6764019"/>
            <a:ext cx="2005330" cy="0"/>
          </a:xfrm>
          <a:custGeom>
            <a:avLst/>
            <a:gdLst/>
            <a:ahLst/>
            <a:cxnLst/>
            <a:rect l="l" t="t" r="r" b="b"/>
            <a:pathLst>
              <a:path w="2005329">
                <a:moveTo>
                  <a:pt x="0" y="0"/>
                </a:moveTo>
                <a:lnTo>
                  <a:pt x="2005076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42073" y="4798059"/>
            <a:ext cx="0" cy="1959610"/>
          </a:xfrm>
          <a:custGeom>
            <a:avLst/>
            <a:gdLst/>
            <a:ahLst/>
            <a:cxnLst/>
            <a:rect l="l" t="t" r="r" b="b"/>
            <a:pathLst>
              <a:path h="1959609">
                <a:moveTo>
                  <a:pt x="0" y="0"/>
                </a:moveTo>
                <a:lnTo>
                  <a:pt x="0" y="195961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35723" y="4791709"/>
            <a:ext cx="2005330" cy="0"/>
          </a:xfrm>
          <a:custGeom>
            <a:avLst/>
            <a:gdLst/>
            <a:ahLst/>
            <a:cxnLst/>
            <a:rect l="l" t="t" r="r" b="b"/>
            <a:pathLst>
              <a:path w="2005329">
                <a:moveTo>
                  <a:pt x="0" y="0"/>
                </a:moveTo>
                <a:lnTo>
                  <a:pt x="2005076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34450" y="4797425"/>
            <a:ext cx="0" cy="1960880"/>
          </a:xfrm>
          <a:custGeom>
            <a:avLst/>
            <a:gdLst/>
            <a:ahLst/>
            <a:cxnLst/>
            <a:rect l="l" t="t" r="r" b="b"/>
            <a:pathLst>
              <a:path h="1960879">
                <a:moveTo>
                  <a:pt x="0" y="0"/>
                </a:moveTo>
                <a:lnTo>
                  <a:pt x="0" y="1960559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Esclusione </a:t>
            </a:r>
            <a:r>
              <a:rPr spc="-5" dirty="0"/>
              <a:t>dello</a:t>
            </a:r>
            <a:r>
              <a:rPr spc="-55" dirty="0"/>
              <a:t> </a:t>
            </a:r>
            <a:r>
              <a:rPr dirty="0"/>
              <a:t>stallo</a:t>
            </a:r>
          </a:p>
          <a:p>
            <a:pPr marL="91440">
              <a:lnSpc>
                <a:spcPct val="100000"/>
              </a:lnSpc>
            </a:pPr>
            <a:r>
              <a:rPr spc="-5" dirty="0"/>
              <a:t>Grafo di </a:t>
            </a:r>
            <a:r>
              <a:rPr dirty="0"/>
              <a:t>assegnazione delle</a:t>
            </a:r>
            <a:r>
              <a:rPr spc="-55" dirty="0"/>
              <a:t> </a:t>
            </a:r>
            <a:r>
              <a:rPr spc="-5" dirty="0"/>
              <a:t>risorse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6012" y="4365687"/>
            <a:ext cx="2339975" cy="2373249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7912" y="6770369"/>
            <a:ext cx="2416175" cy="0"/>
          </a:xfrm>
          <a:custGeom>
            <a:avLst/>
            <a:gdLst/>
            <a:ahLst/>
            <a:cxnLst/>
            <a:rect l="l" t="t" r="r" b="b"/>
            <a:pathLst>
              <a:path w="2416175">
                <a:moveTo>
                  <a:pt x="0" y="0"/>
                </a:moveTo>
                <a:lnTo>
                  <a:pt x="2416111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84262" y="4340859"/>
            <a:ext cx="0" cy="2423160"/>
          </a:xfrm>
          <a:custGeom>
            <a:avLst/>
            <a:gdLst/>
            <a:ahLst/>
            <a:cxnLst/>
            <a:rect l="l" t="t" r="r" b="b"/>
            <a:pathLst>
              <a:path h="2423159">
                <a:moveTo>
                  <a:pt x="0" y="0"/>
                </a:moveTo>
                <a:lnTo>
                  <a:pt x="0" y="242316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7912" y="4334509"/>
            <a:ext cx="2416175" cy="0"/>
          </a:xfrm>
          <a:custGeom>
            <a:avLst/>
            <a:gdLst/>
            <a:ahLst/>
            <a:cxnLst/>
            <a:rect l="l" t="t" r="r" b="b"/>
            <a:pathLst>
              <a:path w="2416175">
                <a:moveTo>
                  <a:pt x="0" y="0"/>
                </a:moveTo>
                <a:lnTo>
                  <a:pt x="2416111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87673" y="4340225"/>
            <a:ext cx="0" cy="2424430"/>
          </a:xfrm>
          <a:custGeom>
            <a:avLst/>
            <a:gdLst/>
            <a:ahLst/>
            <a:cxnLst/>
            <a:rect l="l" t="t" r="r" b="b"/>
            <a:pathLst>
              <a:path h="2424429">
                <a:moveTo>
                  <a:pt x="0" y="0"/>
                </a:moveTo>
                <a:lnTo>
                  <a:pt x="0" y="2424109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3312" y="6744969"/>
            <a:ext cx="2365375" cy="0"/>
          </a:xfrm>
          <a:custGeom>
            <a:avLst/>
            <a:gdLst/>
            <a:ahLst/>
            <a:cxnLst/>
            <a:rect l="l" t="t" r="r" b="b"/>
            <a:pathLst>
              <a:path w="2365375">
                <a:moveTo>
                  <a:pt x="0" y="0"/>
                </a:moveTo>
                <a:lnTo>
                  <a:pt x="2365311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9662" y="4366259"/>
            <a:ext cx="0" cy="2372360"/>
          </a:xfrm>
          <a:custGeom>
            <a:avLst/>
            <a:gdLst/>
            <a:ahLst/>
            <a:cxnLst/>
            <a:rect l="l" t="t" r="r" b="b"/>
            <a:pathLst>
              <a:path h="2372359">
                <a:moveTo>
                  <a:pt x="0" y="0"/>
                </a:moveTo>
                <a:lnTo>
                  <a:pt x="0" y="237236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03312" y="4359909"/>
            <a:ext cx="2365375" cy="0"/>
          </a:xfrm>
          <a:custGeom>
            <a:avLst/>
            <a:gdLst/>
            <a:ahLst/>
            <a:cxnLst/>
            <a:rect l="l" t="t" r="r" b="b"/>
            <a:pathLst>
              <a:path w="2365375">
                <a:moveTo>
                  <a:pt x="0" y="0"/>
                </a:moveTo>
                <a:lnTo>
                  <a:pt x="2365311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62273" y="4365625"/>
            <a:ext cx="0" cy="2373630"/>
          </a:xfrm>
          <a:custGeom>
            <a:avLst/>
            <a:gdLst/>
            <a:ahLst/>
            <a:cxnLst/>
            <a:rect l="l" t="t" r="r" b="b"/>
            <a:pathLst>
              <a:path h="2373629">
                <a:moveTo>
                  <a:pt x="0" y="0"/>
                </a:moveTo>
                <a:lnTo>
                  <a:pt x="0" y="2373309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02742" y="1567053"/>
            <a:ext cx="8007350" cy="260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Singola istanza per ciascuna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risorsa.</a:t>
            </a:r>
            <a:endParaRPr sz="1600">
              <a:latin typeface="Arial"/>
              <a:cs typeface="Arial"/>
            </a:endParaRPr>
          </a:p>
          <a:p>
            <a:pPr marL="518795" indent="-182880">
              <a:lnSpc>
                <a:spcPts val="1675"/>
              </a:lnSpc>
              <a:spcBef>
                <a:spcPts val="1065"/>
              </a:spcBef>
              <a:buChar char="•"/>
              <a:tabLst>
                <a:tab pos="519430" algn="l"/>
              </a:tabLst>
            </a:pPr>
            <a:r>
              <a:rPr sz="1400" dirty="0">
                <a:latin typeface="Arial"/>
                <a:cs typeface="Arial"/>
              </a:rPr>
              <a:t>Arco </a:t>
            </a:r>
            <a:r>
              <a:rPr sz="1400" spc="-5" dirty="0">
                <a:latin typeface="Arial"/>
                <a:cs typeface="Arial"/>
              </a:rPr>
              <a:t>di </a:t>
            </a:r>
            <a:r>
              <a:rPr sz="1400" dirty="0">
                <a:latin typeface="Arial"/>
                <a:cs typeface="Arial"/>
              </a:rPr>
              <a:t>reclamo: </a:t>
            </a:r>
            <a:r>
              <a:rPr sz="1400" spc="5" dirty="0">
                <a:latin typeface="Arial"/>
                <a:cs typeface="Arial"/>
              </a:rPr>
              <a:t>P</a:t>
            </a:r>
            <a:r>
              <a:rPr sz="1350" spc="7" baseline="-21604" dirty="0">
                <a:latin typeface="Arial"/>
                <a:cs typeface="Arial"/>
              </a:rPr>
              <a:t>i </a:t>
            </a:r>
            <a:r>
              <a:rPr sz="1400" dirty="0">
                <a:latin typeface="Symbol"/>
                <a:cs typeface="Symbol"/>
              </a:rPr>
              <a:t>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350" baseline="-21604" dirty="0">
                <a:latin typeface="Arial"/>
                <a:cs typeface="Arial"/>
              </a:rPr>
              <a:t>j </a:t>
            </a:r>
            <a:r>
              <a:rPr sz="1400" dirty="0">
                <a:latin typeface="Arial"/>
                <a:cs typeface="Arial"/>
              </a:rPr>
              <a:t>indica che il processo </a:t>
            </a:r>
            <a:r>
              <a:rPr sz="1400" spc="5" dirty="0">
                <a:latin typeface="Arial"/>
                <a:cs typeface="Arial"/>
              </a:rPr>
              <a:t>P</a:t>
            </a:r>
            <a:r>
              <a:rPr sz="1350" spc="7" baseline="-21604" dirty="0">
                <a:latin typeface="Arial"/>
                <a:cs typeface="Arial"/>
              </a:rPr>
              <a:t>j </a:t>
            </a:r>
            <a:r>
              <a:rPr sz="1400" spc="-5" dirty="0">
                <a:latin typeface="Arial"/>
                <a:cs typeface="Arial"/>
              </a:rPr>
              <a:t>può </a:t>
            </a:r>
            <a:r>
              <a:rPr sz="1400" dirty="0">
                <a:latin typeface="Arial"/>
                <a:cs typeface="Arial"/>
              </a:rPr>
              <a:t>richiedere la risorsa </a:t>
            </a:r>
            <a:r>
              <a:rPr sz="1400" spc="-5" dirty="0">
                <a:latin typeface="Arial"/>
                <a:cs typeface="Arial"/>
              </a:rPr>
              <a:t>R</a:t>
            </a:r>
            <a:r>
              <a:rPr sz="1350" spc="-7" baseline="-21604" dirty="0">
                <a:latin typeface="Arial"/>
                <a:cs typeface="Arial"/>
              </a:rPr>
              <a:t>j</a:t>
            </a:r>
            <a:r>
              <a:rPr sz="1400" spc="-5" dirty="0">
                <a:latin typeface="Arial"/>
                <a:cs typeface="Arial"/>
              </a:rPr>
              <a:t>; </a:t>
            </a:r>
            <a:r>
              <a:rPr sz="1400" dirty="0">
                <a:latin typeface="Arial"/>
                <a:cs typeface="Arial"/>
              </a:rPr>
              <a:t>linea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tratteggiata.</a:t>
            </a:r>
            <a:endParaRPr sz="1400">
              <a:latin typeface="Arial"/>
              <a:cs typeface="Arial"/>
            </a:endParaRPr>
          </a:p>
          <a:p>
            <a:pPr marL="518795" indent="-182880">
              <a:lnSpc>
                <a:spcPts val="1675"/>
              </a:lnSpc>
              <a:buChar char="•"/>
              <a:tabLst>
                <a:tab pos="519430" algn="l"/>
              </a:tabLst>
            </a:pPr>
            <a:r>
              <a:rPr sz="1400" spc="-15" dirty="0">
                <a:latin typeface="Arial"/>
                <a:cs typeface="Arial"/>
              </a:rPr>
              <a:t>L’arco </a:t>
            </a:r>
            <a:r>
              <a:rPr sz="1400" spc="-5" dirty="0">
                <a:latin typeface="Arial"/>
                <a:cs typeface="Arial"/>
              </a:rPr>
              <a:t>di </a:t>
            </a:r>
            <a:r>
              <a:rPr sz="1400" dirty="0">
                <a:latin typeface="Arial"/>
                <a:cs typeface="Arial"/>
              </a:rPr>
              <a:t>reclamo </a:t>
            </a:r>
            <a:r>
              <a:rPr sz="1400" spc="-5" dirty="0">
                <a:latin typeface="Arial"/>
                <a:cs typeface="Arial"/>
              </a:rPr>
              <a:t>diventa un </a:t>
            </a:r>
            <a:r>
              <a:rPr sz="1400" dirty="0">
                <a:latin typeface="Arial"/>
                <a:cs typeface="Arial"/>
              </a:rPr>
              <a:t>arco </a:t>
            </a:r>
            <a:r>
              <a:rPr sz="1400" spc="-5" dirty="0">
                <a:latin typeface="Arial"/>
                <a:cs typeface="Arial"/>
              </a:rPr>
              <a:t>di </a:t>
            </a:r>
            <a:r>
              <a:rPr sz="1400" dirty="0">
                <a:latin typeface="Arial"/>
                <a:cs typeface="Arial"/>
              </a:rPr>
              <a:t>richiesta </a:t>
            </a:r>
            <a:r>
              <a:rPr sz="1400" spc="-5" dirty="0">
                <a:latin typeface="Arial"/>
                <a:cs typeface="Arial"/>
              </a:rPr>
              <a:t>quando </a:t>
            </a:r>
            <a:r>
              <a:rPr sz="1400" dirty="0">
                <a:latin typeface="Arial"/>
                <a:cs typeface="Arial"/>
              </a:rPr>
              <a:t>la risorsa </a:t>
            </a:r>
            <a:r>
              <a:rPr sz="1400" spc="-5" dirty="0">
                <a:latin typeface="Arial"/>
                <a:cs typeface="Arial"/>
              </a:rPr>
              <a:t>viene effettivamente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richiesta.</a:t>
            </a:r>
            <a:endParaRPr sz="1400">
              <a:latin typeface="Arial"/>
              <a:cs typeface="Arial"/>
            </a:endParaRPr>
          </a:p>
          <a:p>
            <a:pPr marL="518795" indent="-182880">
              <a:lnSpc>
                <a:spcPct val="100000"/>
              </a:lnSpc>
              <a:buChar char="•"/>
              <a:tabLst>
                <a:tab pos="519430" algn="l"/>
              </a:tabLst>
            </a:pPr>
            <a:r>
              <a:rPr sz="1400" spc="-15" dirty="0">
                <a:latin typeface="Arial"/>
                <a:cs typeface="Arial"/>
              </a:rPr>
              <a:t>L’arco </a:t>
            </a:r>
            <a:r>
              <a:rPr sz="1400" spc="-5" dirty="0">
                <a:latin typeface="Arial"/>
                <a:cs typeface="Arial"/>
              </a:rPr>
              <a:t>di </a:t>
            </a:r>
            <a:r>
              <a:rPr sz="1400" dirty="0">
                <a:latin typeface="Arial"/>
                <a:cs typeface="Arial"/>
              </a:rPr>
              <a:t>richiesta </a:t>
            </a:r>
            <a:r>
              <a:rPr sz="1400" spc="-5" dirty="0">
                <a:latin typeface="Arial"/>
                <a:cs typeface="Arial"/>
              </a:rPr>
              <a:t>diventa di </a:t>
            </a:r>
            <a:r>
              <a:rPr sz="1400" dirty="0">
                <a:latin typeface="Arial"/>
                <a:cs typeface="Arial"/>
              </a:rPr>
              <a:t>assegnazione </a:t>
            </a:r>
            <a:r>
              <a:rPr sz="1400" spc="-5" dirty="0">
                <a:latin typeface="Arial"/>
                <a:cs typeface="Arial"/>
              </a:rPr>
              <a:t>quando </a:t>
            </a:r>
            <a:r>
              <a:rPr sz="1400" dirty="0">
                <a:latin typeface="Arial"/>
                <a:cs typeface="Arial"/>
              </a:rPr>
              <a:t>la risorsa </a:t>
            </a:r>
            <a:r>
              <a:rPr sz="1400" spc="-5" dirty="0">
                <a:latin typeface="Arial"/>
                <a:cs typeface="Arial"/>
              </a:rPr>
              <a:t>viene effettivamente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assegnata.</a:t>
            </a:r>
            <a:endParaRPr sz="1400">
              <a:latin typeface="Arial"/>
              <a:cs typeface="Arial"/>
            </a:endParaRPr>
          </a:p>
          <a:p>
            <a:pPr marL="518795" indent="-182880">
              <a:lnSpc>
                <a:spcPct val="100000"/>
              </a:lnSpc>
              <a:buChar char="•"/>
              <a:tabLst>
                <a:tab pos="519430" algn="l"/>
              </a:tabLst>
            </a:pPr>
            <a:r>
              <a:rPr sz="1400" spc="-5" dirty="0">
                <a:latin typeface="Arial"/>
                <a:cs typeface="Arial"/>
              </a:rPr>
              <a:t>Le </a:t>
            </a:r>
            <a:r>
              <a:rPr sz="1400" dirty="0">
                <a:latin typeface="Arial"/>
                <a:cs typeface="Arial"/>
              </a:rPr>
              <a:t>risorse </a:t>
            </a:r>
            <a:r>
              <a:rPr sz="1400" spc="-5" dirty="0">
                <a:latin typeface="Arial"/>
                <a:cs typeface="Arial"/>
              </a:rPr>
              <a:t>devono </a:t>
            </a:r>
            <a:r>
              <a:rPr sz="1400" dirty="0">
                <a:latin typeface="Arial"/>
                <a:cs typeface="Arial"/>
              </a:rPr>
              <a:t>essere </a:t>
            </a:r>
            <a:r>
              <a:rPr sz="1400" spc="-5" dirty="0">
                <a:latin typeface="Arial"/>
                <a:cs typeface="Arial"/>
              </a:rPr>
              <a:t>reclamate </a:t>
            </a:r>
            <a:r>
              <a:rPr sz="1400" dirty="0">
                <a:latin typeface="Arial"/>
                <a:cs typeface="Arial"/>
              </a:rPr>
              <a:t>a priori </a:t>
            </a:r>
            <a:r>
              <a:rPr sz="1400" spc="-5" dirty="0">
                <a:latin typeface="Arial"/>
                <a:cs typeface="Arial"/>
              </a:rPr>
              <a:t>nel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sistema.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550">
              <a:latin typeface="Times New Roman"/>
              <a:cs typeface="Times New Roman"/>
            </a:endParaRPr>
          </a:p>
          <a:p>
            <a:pPr marL="787400" lvl="1" indent="-342900">
              <a:lnSpc>
                <a:spcPct val="100000"/>
              </a:lnSpc>
              <a:buChar char="•"/>
              <a:tabLst>
                <a:tab pos="787400" algn="l"/>
                <a:tab pos="788035" algn="l"/>
              </a:tabLst>
            </a:pPr>
            <a:r>
              <a:rPr sz="1600" spc="-5" dirty="0">
                <a:latin typeface="Arial"/>
                <a:cs typeface="Arial"/>
              </a:rPr>
              <a:t>Si supponga che </a:t>
            </a:r>
            <a:r>
              <a:rPr sz="1600" i="1" dirty="0">
                <a:latin typeface="Arial"/>
                <a:cs typeface="Arial"/>
              </a:rPr>
              <a:t>P</a:t>
            </a:r>
            <a:r>
              <a:rPr sz="1575" i="1" baseline="-21164" dirty="0">
                <a:latin typeface="Arial"/>
                <a:cs typeface="Arial"/>
              </a:rPr>
              <a:t>i </a:t>
            </a:r>
            <a:r>
              <a:rPr sz="1600" spc="-5" dirty="0">
                <a:latin typeface="Arial"/>
                <a:cs typeface="Arial"/>
              </a:rPr>
              <a:t>richieda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R</a:t>
            </a:r>
            <a:r>
              <a:rPr sz="1575" i="1" spc="-7" baseline="-21164" dirty="0">
                <a:latin typeface="Arial"/>
                <a:cs typeface="Arial"/>
              </a:rPr>
              <a:t>j</a:t>
            </a:r>
            <a:endParaRPr sz="1575" baseline="-21164">
              <a:latin typeface="Arial"/>
              <a:cs typeface="Arial"/>
            </a:endParaRPr>
          </a:p>
          <a:p>
            <a:pPr marL="787400" marR="5080">
              <a:lnSpc>
                <a:spcPct val="100000"/>
              </a:lnSpc>
              <a:spcBef>
                <a:spcPts val="1150"/>
              </a:spcBef>
            </a:pPr>
            <a:r>
              <a:rPr sz="1600" spc="-5" dirty="0">
                <a:solidFill>
                  <a:srgbClr val="3B8B92"/>
                </a:solidFill>
                <a:latin typeface="Arial"/>
                <a:cs typeface="Arial"/>
              </a:rPr>
              <a:t>La richiesta può essere garantita solo se la conversione di un arco di richiesta in  un arco di assegnazione non comporta la presenza di un </a:t>
            </a:r>
            <a:r>
              <a:rPr sz="1600" dirty="0">
                <a:solidFill>
                  <a:srgbClr val="3B8B92"/>
                </a:solidFill>
                <a:latin typeface="Arial"/>
                <a:cs typeface="Arial"/>
              </a:rPr>
              <a:t>ciclo </a:t>
            </a:r>
            <a:r>
              <a:rPr sz="1600" spc="-5" dirty="0">
                <a:solidFill>
                  <a:srgbClr val="3B8B92"/>
                </a:solidFill>
                <a:latin typeface="Arial"/>
                <a:cs typeface="Arial"/>
              </a:rPr>
              <a:t>nel grafo di  assegnazione delle risorse (stato non</a:t>
            </a:r>
            <a:r>
              <a:rPr sz="1600" spc="35" dirty="0">
                <a:solidFill>
                  <a:srgbClr val="3B8B92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B8B92"/>
                </a:solidFill>
                <a:latin typeface="Arial"/>
                <a:cs typeface="Arial"/>
              </a:rPr>
              <a:t>sicuro).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227826" y="4365687"/>
            <a:ext cx="2360549" cy="2376424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89598" y="6774180"/>
            <a:ext cx="2437130" cy="0"/>
          </a:xfrm>
          <a:custGeom>
            <a:avLst/>
            <a:gdLst/>
            <a:ahLst/>
            <a:cxnLst/>
            <a:rect l="l" t="t" r="r" b="b"/>
            <a:pathLst>
              <a:path w="2437129">
                <a:moveTo>
                  <a:pt x="0" y="0"/>
                </a:moveTo>
                <a:lnTo>
                  <a:pt x="2436876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95948" y="4340859"/>
            <a:ext cx="0" cy="2426970"/>
          </a:xfrm>
          <a:custGeom>
            <a:avLst/>
            <a:gdLst/>
            <a:ahLst/>
            <a:cxnLst/>
            <a:rect l="l" t="t" r="r" b="b"/>
            <a:pathLst>
              <a:path h="2426970">
                <a:moveTo>
                  <a:pt x="0" y="0"/>
                </a:moveTo>
                <a:lnTo>
                  <a:pt x="0" y="242697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89598" y="4334509"/>
            <a:ext cx="2437130" cy="0"/>
          </a:xfrm>
          <a:custGeom>
            <a:avLst/>
            <a:gdLst/>
            <a:ahLst/>
            <a:cxnLst/>
            <a:rect l="l" t="t" r="r" b="b"/>
            <a:pathLst>
              <a:path w="2437129">
                <a:moveTo>
                  <a:pt x="0" y="0"/>
                </a:moveTo>
                <a:lnTo>
                  <a:pt x="2436876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20125" y="4340225"/>
            <a:ext cx="0" cy="2427605"/>
          </a:xfrm>
          <a:custGeom>
            <a:avLst/>
            <a:gdLst/>
            <a:ahLst/>
            <a:cxnLst/>
            <a:rect l="l" t="t" r="r" b="b"/>
            <a:pathLst>
              <a:path h="2427604">
                <a:moveTo>
                  <a:pt x="0" y="0"/>
                </a:moveTo>
                <a:lnTo>
                  <a:pt x="0" y="2427284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14998" y="6748780"/>
            <a:ext cx="2386330" cy="0"/>
          </a:xfrm>
          <a:custGeom>
            <a:avLst/>
            <a:gdLst/>
            <a:ahLst/>
            <a:cxnLst/>
            <a:rect l="l" t="t" r="r" b="b"/>
            <a:pathLst>
              <a:path w="2386329">
                <a:moveTo>
                  <a:pt x="0" y="0"/>
                </a:moveTo>
                <a:lnTo>
                  <a:pt x="2386076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21348" y="4366259"/>
            <a:ext cx="0" cy="2376170"/>
          </a:xfrm>
          <a:custGeom>
            <a:avLst/>
            <a:gdLst/>
            <a:ahLst/>
            <a:cxnLst/>
            <a:rect l="l" t="t" r="r" b="b"/>
            <a:pathLst>
              <a:path h="2376170">
                <a:moveTo>
                  <a:pt x="0" y="0"/>
                </a:moveTo>
                <a:lnTo>
                  <a:pt x="0" y="237617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14998" y="4359909"/>
            <a:ext cx="2386330" cy="0"/>
          </a:xfrm>
          <a:custGeom>
            <a:avLst/>
            <a:gdLst/>
            <a:ahLst/>
            <a:cxnLst/>
            <a:rect l="l" t="t" r="r" b="b"/>
            <a:pathLst>
              <a:path w="2386329">
                <a:moveTo>
                  <a:pt x="0" y="0"/>
                </a:moveTo>
                <a:lnTo>
                  <a:pt x="2386076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594725" y="4365625"/>
            <a:ext cx="0" cy="2376805"/>
          </a:xfrm>
          <a:custGeom>
            <a:avLst/>
            <a:gdLst/>
            <a:ahLst/>
            <a:cxnLst/>
            <a:rect l="l" t="t" r="r" b="b"/>
            <a:pathLst>
              <a:path h="2376804">
                <a:moveTo>
                  <a:pt x="0" y="0"/>
                </a:moveTo>
                <a:lnTo>
                  <a:pt x="0" y="2376484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35375" y="5541264"/>
            <a:ext cx="2305050" cy="100330"/>
          </a:xfrm>
          <a:custGeom>
            <a:avLst/>
            <a:gdLst/>
            <a:ahLst/>
            <a:cxnLst/>
            <a:rect l="l" t="t" r="r" b="b"/>
            <a:pathLst>
              <a:path w="2305050" h="100329">
                <a:moveTo>
                  <a:pt x="2219579" y="0"/>
                </a:moveTo>
                <a:lnTo>
                  <a:pt x="2216658" y="762"/>
                </a:lnTo>
                <a:lnTo>
                  <a:pt x="2215388" y="3048"/>
                </a:lnTo>
                <a:lnTo>
                  <a:pt x="2213991" y="5207"/>
                </a:lnTo>
                <a:lnTo>
                  <a:pt x="2214753" y="8128"/>
                </a:lnTo>
                <a:lnTo>
                  <a:pt x="2217039" y="9525"/>
                </a:lnTo>
                <a:lnTo>
                  <a:pt x="2277926" y="45073"/>
                </a:lnTo>
                <a:lnTo>
                  <a:pt x="2295652" y="45085"/>
                </a:lnTo>
                <a:lnTo>
                  <a:pt x="2295652" y="54660"/>
                </a:lnTo>
                <a:lnTo>
                  <a:pt x="2278087" y="54660"/>
                </a:lnTo>
                <a:lnTo>
                  <a:pt x="2214753" y="91503"/>
                </a:lnTo>
                <a:lnTo>
                  <a:pt x="2213991" y="94424"/>
                </a:lnTo>
                <a:lnTo>
                  <a:pt x="2215261" y="96697"/>
                </a:lnTo>
                <a:lnTo>
                  <a:pt x="2216658" y="98971"/>
                </a:lnTo>
                <a:lnTo>
                  <a:pt x="2219452" y="99745"/>
                </a:lnTo>
                <a:lnTo>
                  <a:pt x="2296891" y="54660"/>
                </a:lnTo>
                <a:lnTo>
                  <a:pt x="2295652" y="54660"/>
                </a:lnTo>
                <a:lnTo>
                  <a:pt x="2296912" y="54648"/>
                </a:lnTo>
                <a:lnTo>
                  <a:pt x="2305050" y="49911"/>
                </a:lnTo>
                <a:lnTo>
                  <a:pt x="2221865" y="1270"/>
                </a:lnTo>
                <a:lnTo>
                  <a:pt x="2219579" y="0"/>
                </a:lnTo>
                <a:close/>
              </a:path>
              <a:path w="2305050" h="100329">
                <a:moveTo>
                  <a:pt x="2286232" y="49922"/>
                </a:moveTo>
                <a:lnTo>
                  <a:pt x="2278108" y="54648"/>
                </a:lnTo>
                <a:lnTo>
                  <a:pt x="2295652" y="54660"/>
                </a:lnTo>
                <a:lnTo>
                  <a:pt x="2295652" y="54013"/>
                </a:lnTo>
                <a:lnTo>
                  <a:pt x="2293239" y="54013"/>
                </a:lnTo>
                <a:lnTo>
                  <a:pt x="2286232" y="49922"/>
                </a:lnTo>
                <a:close/>
              </a:path>
              <a:path w="2305050" h="100329">
                <a:moveTo>
                  <a:pt x="0" y="43561"/>
                </a:moveTo>
                <a:lnTo>
                  <a:pt x="0" y="53086"/>
                </a:lnTo>
                <a:lnTo>
                  <a:pt x="2278108" y="54648"/>
                </a:lnTo>
                <a:lnTo>
                  <a:pt x="2286232" y="49922"/>
                </a:lnTo>
                <a:lnTo>
                  <a:pt x="2277926" y="45073"/>
                </a:lnTo>
                <a:lnTo>
                  <a:pt x="0" y="43561"/>
                </a:lnTo>
                <a:close/>
              </a:path>
              <a:path w="2305050" h="100329">
                <a:moveTo>
                  <a:pt x="2293239" y="45847"/>
                </a:moveTo>
                <a:lnTo>
                  <a:pt x="2286232" y="49922"/>
                </a:lnTo>
                <a:lnTo>
                  <a:pt x="2293239" y="54013"/>
                </a:lnTo>
                <a:lnTo>
                  <a:pt x="2293239" y="45847"/>
                </a:lnTo>
                <a:close/>
              </a:path>
              <a:path w="2305050" h="100329">
                <a:moveTo>
                  <a:pt x="2295652" y="45847"/>
                </a:moveTo>
                <a:lnTo>
                  <a:pt x="2293239" y="45847"/>
                </a:lnTo>
                <a:lnTo>
                  <a:pt x="2293239" y="54013"/>
                </a:lnTo>
                <a:lnTo>
                  <a:pt x="2295652" y="54013"/>
                </a:lnTo>
                <a:lnTo>
                  <a:pt x="2295652" y="45847"/>
                </a:lnTo>
                <a:close/>
              </a:path>
              <a:path w="2305050" h="100329">
                <a:moveTo>
                  <a:pt x="2277926" y="45073"/>
                </a:moveTo>
                <a:lnTo>
                  <a:pt x="2286232" y="49922"/>
                </a:lnTo>
                <a:lnTo>
                  <a:pt x="2293239" y="45847"/>
                </a:lnTo>
                <a:lnTo>
                  <a:pt x="2295652" y="45847"/>
                </a:lnTo>
                <a:lnTo>
                  <a:pt x="2295652" y="45085"/>
                </a:lnTo>
                <a:lnTo>
                  <a:pt x="2277926" y="450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9387" y="1881187"/>
            <a:ext cx="6731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944244">
              <a:lnSpc>
                <a:spcPct val="100000"/>
              </a:lnSpc>
              <a:spcBef>
                <a:spcPts val="105"/>
              </a:spcBef>
            </a:pPr>
            <a:r>
              <a:rPr dirty="0"/>
              <a:t>Logica </a:t>
            </a:r>
            <a:r>
              <a:rPr spc="-5" dirty="0"/>
              <a:t>di esclusione dello </a:t>
            </a:r>
            <a:r>
              <a:rPr dirty="0"/>
              <a:t>stallo  </a:t>
            </a:r>
            <a:r>
              <a:rPr spc="-5" dirty="0"/>
              <a:t>Algoritmo del</a:t>
            </a:r>
            <a:r>
              <a:rPr spc="-30" dirty="0"/>
              <a:t> </a:t>
            </a:r>
            <a:r>
              <a:rPr spc="-5" dirty="0"/>
              <a:t>Banchiere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40200" y="2092832"/>
            <a:ext cx="2955290" cy="1592580"/>
          </a:xfrm>
          <a:custGeom>
            <a:avLst/>
            <a:gdLst/>
            <a:ahLst/>
            <a:cxnLst/>
            <a:rect l="l" t="t" r="r" b="b"/>
            <a:pathLst>
              <a:path w="2955290" h="1592579">
                <a:moveTo>
                  <a:pt x="54737" y="1503552"/>
                </a:moveTo>
                <a:lnTo>
                  <a:pt x="51815" y="1504188"/>
                </a:lnTo>
                <a:lnTo>
                  <a:pt x="0" y="1588642"/>
                </a:lnTo>
                <a:lnTo>
                  <a:pt x="96265" y="1592071"/>
                </a:lnTo>
                <a:lnTo>
                  <a:pt x="98933" y="1592071"/>
                </a:lnTo>
                <a:lnTo>
                  <a:pt x="101091" y="1590039"/>
                </a:lnTo>
                <a:lnTo>
                  <a:pt x="101172" y="1588389"/>
                </a:lnTo>
                <a:lnTo>
                  <a:pt x="10540" y="1588389"/>
                </a:lnTo>
                <a:lnTo>
                  <a:pt x="5969" y="1579879"/>
                </a:lnTo>
                <a:lnTo>
                  <a:pt x="21621" y="1571481"/>
                </a:lnTo>
                <a:lnTo>
                  <a:pt x="58547" y="1511427"/>
                </a:lnTo>
                <a:lnTo>
                  <a:pt x="59816" y="1509140"/>
                </a:lnTo>
                <a:lnTo>
                  <a:pt x="59182" y="1506219"/>
                </a:lnTo>
                <a:lnTo>
                  <a:pt x="56896" y="1504822"/>
                </a:lnTo>
                <a:lnTo>
                  <a:pt x="54737" y="1503552"/>
                </a:lnTo>
                <a:close/>
              </a:path>
              <a:path w="2955290" h="1592579">
                <a:moveTo>
                  <a:pt x="21621" y="1571481"/>
                </a:moveTo>
                <a:lnTo>
                  <a:pt x="5969" y="1579879"/>
                </a:lnTo>
                <a:lnTo>
                  <a:pt x="10540" y="1588389"/>
                </a:lnTo>
                <a:lnTo>
                  <a:pt x="13854" y="1586610"/>
                </a:lnTo>
                <a:lnTo>
                  <a:pt x="12319" y="1586610"/>
                </a:lnTo>
                <a:lnTo>
                  <a:pt x="8509" y="1579371"/>
                </a:lnTo>
                <a:lnTo>
                  <a:pt x="16770" y="1579371"/>
                </a:lnTo>
                <a:lnTo>
                  <a:pt x="21621" y="1571481"/>
                </a:lnTo>
                <a:close/>
              </a:path>
              <a:path w="2955290" h="1592579">
                <a:moveTo>
                  <a:pt x="26161" y="1580007"/>
                </a:moveTo>
                <a:lnTo>
                  <a:pt x="10540" y="1588389"/>
                </a:lnTo>
                <a:lnTo>
                  <a:pt x="101172" y="1588389"/>
                </a:lnTo>
                <a:lnTo>
                  <a:pt x="101346" y="1584833"/>
                </a:lnTo>
                <a:lnTo>
                  <a:pt x="99313" y="1582546"/>
                </a:lnTo>
                <a:lnTo>
                  <a:pt x="96647" y="1582546"/>
                </a:lnTo>
                <a:lnTo>
                  <a:pt x="26161" y="1580007"/>
                </a:lnTo>
                <a:close/>
              </a:path>
              <a:path w="2955290" h="1592579">
                <a:moveTo>
                  <a:pt x="8509" y="1579371"/>
                </a:moveTo>
                <a:lnTo>
                  <a:pt x="12319" y="1586610"/>
                </a:lnTo>
                <a:lnTo>
                  <a:pt x="16590" y="1579663"/>
                </a:lnTo>
                <a:lnTo>
                  <a:pt x="8509" y="1579371"/>
                </a:lnTo>
                <a:close/>
              </a:path>
              <a:path w="2955290" h="1592579">
                <a:moveTo>
                  <a:pt x="16590" y="1579663"/>
                </a:moveTo>
                <a:lnTo>
                  <a:pt x="12319" y="1586610"/>
                </a:lnTo>
                <a:lnTo>
                  <a:pt x="13854" y="1586610"/>
                </a:lnTo>
                <a:lnTo>
                  <a:pt x="26161" y="1580007"/>
                </a:lnTo>
                <a:lnTo>
                  <a:pt x="16590" y="1579663"/>
                </a:lnTo>
                <a:close/>
              </a:path>
              <a:path w="2955290" h="1592579">
                <a:moveTo>
                  <a:pt x="2950464" y="0"/>
                </a:moveTo>
                <a:lnTo>
                  <a:pt x="21621" y="1571481"/>
                </a:lnTo>
                <a:lnTo>
                  <a:pt x="16590" y="1579663"/>
                </a:lnTo>
                <a:lnTo>
                  <a:pt x="26161" y="1580007"/>
                </a:lnTo>
                <a:lnTo>
                  <a:pt x="2955035" y="8508"/>
                </a:lnTo>
                <a:lnTo>
                  <a:pt x="2950464" y="0"/>
                </a:lnTo>
                <a:close/>
              </a:path>
              <a:path w="2955290" h="1592579">
                <a:moveTo>
                  <a:pt x="16770" y="1579371"/>
                </a:moveTo>
                <a:lnTo>
                  <a:pt x="8509" y="1579371"/>
                </a:lnTo>
                <a:lnTo>
                  <a:pt x="16590" y="1579663"/>
                </a:lnTo>
                <a:lnTo>
                  <a:pt x="16770" y="1579371"/>
                </a:lnTo>
                <a:close/>
              </a:path>
            </a:pathLst>
          </a:custGeom>
          <a:solidFill>
            <a:srgbClr val="292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27221" y="2333693"/>
            <a:ext cx="147447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b="1" i="1" spc="-25" dirty="0">
                <a:solidFill>
                  <a:srgbClr val="FF0000"/>
                </a:solidFill>
                <a:latin typeface="Malgun Gothic"/>
                <a:cs typeface="Malgun Gothic"/>
              </a:rPr>
              <a:t>stato </a:t>
            </a:r>
            <a:r>
              <a:rPr sz="1450" b="1" i="1" spc="-30" dirty="0">
                <a:solidFill>
                  <a:srgbClr val="FF0000"/>
                </a:solidFill>
                <a:latin typeface="Malgun Gothic"/>
                <a:cs typeface="Malgun Gothic"/>
              </a:rPr>
              <a:t>del</a:t>
            </a:r>
            <a:r>
              <a:rPr sz="1450" b="1" i="1" spc="-8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50" b="1" i="1" spc="-30" dirty="0">
                <a:solidFill>
                  <a:srgbClr val="FF0000"/>
                </a:solidFill>
                <a:latin typeface="Malgun Gothic"/>
                <a:cs typeface="Malgun Gothic"/>
              </a:rPr>
              <a:t>sistema</a:t>
            </a:r>
            <a:endParaRPr sz="14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72959" y="1974862"/>
            <a:ext cx="1791970" cy="95059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ct val="96100"/>
              </a:lnSpc>
              <a:spcBef>
                <a:spcPts val="170"/>
              </a:spcBef>
            </a:pPr>
            <a:r>
              <a:rPr sz="1250" i="1" spc="-20" dirty="0">
                <a:latin typeface="Malgun Gothic"/>
                <a:cs typeface="Malgun Gothic"/>
              </a:rPr>
              <a:t>Si </a:t>
            </a:r>
            <a:r>
              <a:rPr sz="1250" i="1" spc="-25" dirty="0">
                <a:latin typeface="Malgun Gothic"/>
                <a:cs typeface="Malgun Gothic"/>
              </a:rPr>
              <a:t>verifica </a:t>
            </a:r>
            <a:r>
              <a:rPr sz="1250" i="1" spc="-30" dirty="0">
                <a:latin typeface="Malgun Gothic"/>
                <a:cs typeface="Malgun Gothic"/>
              </a:rPr>
              <a:t>che </a:t>
            </a:r>
            <a:r>
              <a:rPr sz="1250" i="1" spc="-20" dirty="0">
                <a:latin typeface="Malgun Gothic"/>
                <a:cs typeface="Malgun Gothic"/>
              </a:rPr>
              <a:t>la </a:t>
            </a:r>
            <a:r>
              <a:rPr sz="1250" i="1" spc="-40" dirty="0">
                <a:latin typeface="Malgun Gothic"/>
                <a:cs typeface="Malgun Gothic"/>
              </a:rPr>
              <a:t>somma  </a:t>
            </a:r>
            <a:r>
              <a:rPr sz="1250" i="1" spc="-30" dirty="0">
                <a:latin typeface="Malgun Gothic"/>
                <a:cs typeface="Malgun Gothic"/>
              </a:rPr>
              <a:t>tra </a:t>
            </a:r>
            <a:r>
              <a:rPr sz="1250" i="1" spc="-20" dirty="0">
                <a:latin typeface="Malgun Gothic"/>
                <a:cs typeface="Malgun Gothic"/>
              </a:rPr>
              <a:t>le </a:t>
            </a:r>
            <a:r>
              <a:rPr sz="1250" i="1" spc="-25" dirty="0">
                <a:latin typeface="Malgun Gothic"/>
                <a:cs typeface="Malgun Gothic"/>
              </a:rPr>
              <a:t>risorse </a:t>
            </a:r>
            <a:r>
              <a:rPr sz="1250" i="1" spc="-30" dirty="0">
                <a:latin typeface="Malgun Gothic"/>
                <a:cs typeface="Malgun Gothic"/>
              </a:rPr>
              <a:t>attualmente  assegnate e </a:t>
            </a:r>
            <a:r>
              <a:rPr sz="1250" i="1" spc="-25" dirty="0">
                <a:latin typeface="Malgun Gothic"/>
                <a:cs typeface="Malgun Gothic"/>
              </a:rPr>
              <a:t>richieste </a:t>
            </a:r>
            <a:r>
              <a:rPr sz="1250" i="1" spc="-35" dirty="0">
                <a:latin typeface="Malgun Gothic"/>
                <a:cs typeface="Malgun Gothic"/>
              </a:rPr>
              <a:t>non  </a:t>
            </a:r>
            <a:r>
              <a:rPr sz="1250" i="1" spc="-30" dirty="0">
                <a:latin typeface="Malgun Gothic"/>
                <a:cs typeface="Malgun Gothic"/>
              </a:rPr>
              <a:t>superi </a:t>
            </a:r>
            <a:r>
              <a:rPr sz="1250" i="1" spc="-20" dirty="0">
                <a:latin typeface="Malgun Gothic"/>
                <a:cs typeface="Malgun Gothic"/>
              </a:rPr>
              <a:t>la </a:t>
            </a:r>
            <a:r>
              <a:rPr sz="1250" i="1" spc="-30" dirty="0">
                <a:latin typeface="Malgun Gothic"/>
                <a:cs typeface="Malgun Gothic"/>
              </a:rPr>
              <a:t>dichiarazione  </a:t>
            </a:r>
            <a:r>
              <a:rPr sz="1250" i="1" spc="-20" dirty="0">
                <a:latin typeface="Malgun Gothic"/>
                <a:cs typeface="Malgun Gothic"/>
              </a:rPr>
              <a:t>iniziale</a:t>
            </a:r>
            <a:endParaRPr sz="125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63873" y="3244976"/>
            <a:ext cx="3530600" cy="757555"/>
          </a:xfrm>
          <a:custGeom>
            <a:avLst/>
            <a:gdLst/>
            <a:ahLst/>
            <a:cxnLst/>
            <a:rect l="l" t="t" r="r" b="b"/>
            <a:pathLst>
              <a:path w="3530600" h="757554">
                <a:moveTo>
                  <a:pt x="73913" y="659384"/>
                </a:moveTo>
                <a:lnTo>
                  <a:pt x="71881" y="661162"/>
                </a:lnTo>
                <a:lnTo>
                  <a:pt x="0" y="725424"/>
                </a:lnTo>
                <a:lnTo>
                  <a:pt x="91312" y="756285"/>
                </a:lnTo>
                <a:lnTo>
                  <a:pt x="93852" y="757174"/>
                </a:lnTo>
                <a:lnTo>
                  <a:pt x="96520" y="755777"/>
                </a:lnTo>
                <a:lnTo>
                  <a:pt x="97409" y="753364"/>
                </a:lnTo>
                <a:lnTo>
                  <a:pt x="98171" y="750824"/>
                </a:lnTo>
                <a:lnTo>
                  <a:pt x="96900" y="748157"/>
                </a:lnTo>
                <a:lnTo>
                  <a:pt x="94361" y="747268"/>
                </a:lnTo>
                <a:lnTo>
                  <a:pt x="38150" y="728218"/>
                </a:lnTo>
                <a:lnTo>
                  <a:pt x="10160" y="728218"/>
                </a:lnTo>
                <a:lnTo>
                  <a:pt x="8254" y="718820"/>
                </a:lnTo>
                <a:lnTo>
                  <a:pt x="25657" y="715265"/>
                </a:lnTo>
                <a:lnTo>
                  <a:pt x="78231" y="668274"/>
                </a:lnTo>
                <a:lnTo>
                  <a:pt x="80263" y="666496"/>
                </a:lnTo>
                <a:lnTo>
                  <a:pt x="80390" y="663448"/>
                </a:lnTo>
                <a:lnTo>
                  <a:pt x="78612" y="661543"/>
                </a:lnTo>
                <a:lnTo>
                  <a:pt x="76835" y="659511"/>
                </a:lnTo>
                <a:lnTo>
                  <a:pt x="73913" y="659384"/>
                </a:lnTo>
                <a:close/>
              </a:path>
              <a:path w="3530600" h="757554">
                <a:moveTo>
                  <a:pt x="25657" y="715265"/>
                </a:moveTo>
                <a:lnTo>
                  <a:pt x="8254" y="718820"/>
                </a:lnTo>
                <a:lnTo>
                  <a:pt x="10160" y="728218"/>
                </a:lnTo>
                <a:lnTo>
                  <a:pt x="15756" y="727075"/>
                </a:lnTo>
                <a:lnTo>
                  <a:pt x="12446" y="727075"/>
                </a:lnTo>
                <a:lnTo>
                  <a:pt x="10795" y="718947"/>
                </a:lnTo>
                <a:lnTo>
                  <a:pt x="21539" y="718947"/>
                </a:lnTo>
                <a:lnTo>
                  <a:pt x="25657" y="715265"/>
                </a:lnTo>
                <a:close/>
              </a:path>
              <a:path w="3530600" h="757554">
                <a:moveTo>
                  <a:pt x="27624" y="724650"/>
                </a:moveTo>
                <a:lnTo>
                  <a:pt x="10160" y="728218"/>
                </a:lnTo>
                <a:lnTo>
                  <a:pt x="38150" y="728218"/>
                </a:lnTo>
                <a:lnTo>
                  <a:pt x="27624" y="724650"/>
                </a:lnTo>
                <a:close/>
              </a:path>
              <a:path w="3530600" h="757554">
                <a:moveTo>
                  <a:pt x="10795" y="718947"/>
                </a:moveTo>
                <a:lnTo>
                  <a:pt x="12446" y="727075"/>
                </a:lnTo>
                <a:lnTo>
                  <a:pt x="18585" y="721587"/>
                </a:lnTo>
                <a:lnTo>
                  <a:pt x="10795" y="718947"/>
                </a:lnTo>
                <a:close/>
              </a:path>
              <a:path w="3530600" h="757554">
                <a:moveTo>
                  <a:pt x="18585" y="721587"/>
                </a:moveTo>
                <a:lnTo>
                  <a:pt x="12446" y="727075"/>
                </a:lnTo>
                <a:lnTo>
                  <a:pt x="15756" y="727075"/>
                </a:lnTo>
                <a:lnTo>
                  <a:pt x="27624" y="724650"/>
                </a:lnTo>
                <a:lnTo>
                  <a:pt x="18585" y="721587"/>
                </a:lnTo>
                <a:close/>
              </a:path>
              <a:path w="3530600" h="757554">
                <a:moveTo>
                  <a:pt x="3528059" y="0"/>
                </a:moveTo>
                <a:lnTo>
                  <a:pt x="25657" y="715265"/>
                </a:lnTo>
                <a:lnTo>
                  <a:pt x="18585" y="721587"/>
                </a:lnTo>
                <a:lnTo>
                  <a:pt x="27624" y="724650"/>
                </a:lnTo>
                <a:lnTo>
                  <a:pt x="3530092" y="9271"/>
                </a:lnTo>
                <a:lnTo>
                  <a:pt x="3528059" y="0"/>
                </a:lnTo>
                <a:close/>
              </a:path>
              <a:path w="3530600" h="757554">
                <a:moveTo>
                  <a:pt x="21539" y="718947"/>
                </a:moveTo>
                <a:lnTo>
                  <a:pt x="10795" y="718947"/>
                </a:lnTo>
                <a:lnTo>
                  <a:pt x="18585" y="721587"/>
                </a:lnTo>
                <a:lnTo>
                  <a:pt x="21539" y="718947"/>
                </a:lnTo>
                <a:close/>
              </a:path>
            </a:pathLst>
          </a:custGeom>
          <a:solidFill>
            <a:srgbClr val="292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68473" y="3965575"/>
            <a:ext cx="4825365" cy="478790"/>
          </a:xfrm>
          <a:custGeom>
            <a:avLst/>
            <a:gdLst/>
            <a:ahLst/>
            <a:cxnLst/>
            <a:rect l="l" t="t" r="r" b="b"/>
            <a:pathLst>
              <a:path w="4825365" h="478789">
                <a:moveTo>
                  <a:pt x="80771" y="379222"/>
                </a:moveTo>
                <a:lnTo>
                  <a:pt x="0" y="436625"/>
                </a:lnTo>
                <a:lnTo>
                  <a:pt x="89662" y="478663"/>
                </a:lnTo>
                <a:lnTo>
                  <a:pt x="92456" y="477647"/>
                </a:lnTo>
                <a:lnTo>
                  <a:pt x="94742" y="472820"/>
                </a:lnTo>
                <a:lnTo>
                  <a:pt x="93725" y="470026"/>
                </a:lnTo>
                <a:lnTo>
                  <a:pt x="30650" y="440436"/>
                </a:lnTo>
                <a:lnTo>
                  <a:pt x="9778" y="440436"/>
                </a:lnTo>
                <a:lnTo>
                  <a:pt x="8889" y="431038"/>
                </a:lnTo>
                <a:lnTo>
                  <a:pt x="26404" y="429470"/>
                </a:lnTo>
                <a:lnTo>
                  <a:pt x="84200" y="388493"/>
                </a:lnTo>
                <a:lnTo>
                  <a:pt x="86232" y="386969"/>
                </a:lnTo>
                <a:lnTo>
                  <a:pt x="86740" y="384048"/>
                </a:lnTo>
                <a:lnTo>
                  <a:pt x="83693" y="379730"/>
                </a:lnTo>
                <a:lnTo>
                  <a:pt x="80771" y="379222"/>
                </a:lnTo>
                <a:close/>
              </a:path>
              <a:path w="4825365" h="478789">
                <a:moveTo>
                  <a:pt x="26404" y="429470"/>
                </a:moveTo>
                <a:lnTo>
                  <a:pt x="8889" y="431038"/>
                </a:lnTo>
                <a:lnTo>
                  <a:pt x="9778" y="440436"/>
                </a:lnTo>
                <a:lnTo>
                  <a:pt x="19712" y="439547"/>
                </a:lnTo>
                <a:lnTo>
                  <a:pt x="12192" y="439547"/>
                </a:lnTo>
                <a:lnTo>
                  <a:pt x="11430" y="431419"/>
                </a:lnTo>
                <a:lnTo>
                  <a:pt x="23656" y="431419"/>
                </a:lnTo>
                <a:lnTo>
                  <a:pt x="26404" y="429470"/>
                </a:lnTo>
                <a:close/>
              </a:path>
              <a:path w="4825365" h="478789">
                <a:moveTo>
                  <a:pt x="27306" y="438867"/>
                </a:moveTo>
                <a:lnTo>
                  <a:pt x="9778" y="440436"/>
                </a:lnTo>
                <a:lnTo>
                  <a:pt x="30650" y="440436"/>
                </a:lnTo>
                <a:lnTo>
                  <a:pt x="27306" y="438867"/>
                </a:lnTo>
                <a:close/>
              </a:path>
              <a:path w="4825365" h="478789">
                <a:moveTo>
                  <a:pt x="11430" y="431419"/>
                </a:moveTo>
                <a:lnTo>
                  <a:pt x="12192" y="439547"/>
                </a:lnTo>
                <a:lnTo>
                  <a:pt x="18787" y="434870"/>
                </a:lnTo>
                <a:lnTo>
                  <a:pt x="11430" y="431419"/>
                </a:lnTo>
                <a:close/>
              </a:path>
              <a:path w="4825365" h="478789">
                <a:moveTo>
                  <a:pt x="18787" y="434870"/>
                </a:moveTo>
                <a:lnTo>
                  <a:pt x="12192" y="439547"/>
                </a:lnTo>
                <a:lnTo>
                  <a:pt x="19712" y="439547"/>
                </a:lnTo>
                <a:lnTo>
                  <a:pt x="27306" y="438867"/>
                </a:lnTo>
                <a:lnTo>
                  <a:pt x="18787" y="434870"/>
                </a:lnTo>
                <a:close/>
              </a:path>
              <a:path w="4825365" h="478789">
                <a:moveTo>
                  <a:pt x="4824095" y="0"/>
                </a:moveTo>
                <a:lnTo>
                  <a:pt x="26404" y="429470"/>
                </a:lnTo>
                <a:lnTo>
                  <a:pt x="18787" y="434870"/>
                </a:lnTo>
                <a:lnTo>
                  <a:pt x="27306" y="438867"/>
                </a:lnTo>
                <a:lnTo>
                  <a:pt x="4824857" y="9525"/>
                </a:lnTo>
                <a:lnTo>
                  <a:pt x="4824095" y="0"/>
                </a:lnTo>
                <a:close/>
              </a:path>
              <a:path w="4825365" h="478789">
                <a:moveTo>
                  <a:pt x="23656" y="431419"/>
                </a:moveTo>
                <a:lnTo>
                  <a:pt x="11430" y="431419"/>
                </a:lnTo>
                <a:lnTo>
                  <a:pt x="18787" y="434870"/>
                </a:lnTo>
                <a:lnTo>
                  <a:pt x="23656" y="431419"/>
                </a:lnTo>
                <a:close/>
              </a:path>
            </a:pathLst>
          </a:custGeom>
          <a:solidFill>
            <a:srgbClr val="292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68473" y="4868926"/>
            <a:ext cx="4824730" cy="297815"/>
          </a:xfrm>
          <a:custGeom>
            <a:avLst/>
            <a:gdLst/>
            <a:ahLst/>
            <a:cxnLst/>
            <a:rect l="l" t="t" r="r" b="b"/>
            <a:pathLst>
              <a:path w="4824730" h="297814">
                <a:moveTo>
                  <a:pt x="82931" y="198119"/>
                </a:moveTo>
                <a:lnTo>
                  <a:pt x="80644" y="199644"/>
                </a:lnTo>
                <a:lnTo>
                  <a:pt x="0" y="252349"/>
                </a:lnTo>
                <a:lnTo>
                  <a:pt x="85725" y="296544"/>
                </a:lnTo>
                <a:lnTo>
                  <a:pt x="88011" y="297815"/>
                </a:lnTo>
                <a:lnTo>
                  <a:pt x="90931" y="296925"/>
                </a:lnTo>
                <a:lnTo>
                  <a:pt x="92075" y="294513"/>
                </a:lnTo>
                <a:lnTo>
                  <a:pt x="93344" y="292226"/>
                </a:lnTo>
                <a:lnTo>
                  <a:pt x="92328" y="289306"/>
                </a:lnTo>
                <a:lnTo>
                  <a:pt x="90043" y="288163"/>
                </a:lnTo>
                <a:lnTo>
                  <a:pt x="29124" y="256667"/>
                </a:lnTo>
                <a:lnTo>
                  <a:pt x="9525" y="256667"/>
                </a:lnTo>
                <a:lnTo>
                  <a:pt x="9017" y="247142"/>
                </a:lnTo>
                <a:lnTo>
                  <a:pt x="26821" y="246228"/>
                </a:lnTo>
                <a:lnTo>
                  <a:pt x="85851" y="207518"/>
                </a:lnTo>
                <a:lnTo>
                  <a:pt x="88137" y="206121"/>
                </a:lnTo>
                <a:lnTo>
                  <a:pt x="88773" y="203200"/>
                </a:lnTo>
                <a:lnTo>
                  <a:pt x="87249" y="200913"/>
                </a:lnTo>
                <a:lnTo>
                  <a:pt x="85851" y="198755"/>
                </a:lnTo>
                <a:lnTo>
                  <a:pt x="82931" y="198119"/>
                </a:lnTo>
                <a:close/>
              </a:path>
              <a:path w="4824730" h="297814">
                <a:moveTo>
                  <a:pt x="26821" y="246228"/>
                </a:moveTo>
                <a:lnTo>
                  <a:pt x="9017" y="247142"/>
                </a:lnTo>
                <a:lnTo>
                  <a:pt x="9525" y="256667"/>
                </a:lnTo>
                <a:lnTo>
                  <a:pt x="24363" y="255905"/>
                </a:lnTo>
                <a:lnTo>
                  <a:pt x="12064" y="255905"/>
                </a:lnTo>
                <a:lnTo>
                  <a:pt x="11683" y="247650"/>
                </a:lnTo>
                <a:lnTo>
                  <a:pt x="24653" y="247650"/>
                </a:lnTo>
                <a:lnTo>
                  <a:pt x="26821" y="246228"/>
                </a:lnTo>
                <a:close/>
              </a:path>
              <a:path w="4824730" h="297814">
                <a:moveTo>
                  <a:pt x="27353" y="255751"/>
                </a:moveTo>
                <a:lnTo>
                  <a:pt x="9525" y="256667"/>
                </a:lnTo>
                <a:lnTo>
                  <a:pt x="29124" y="256667"/>
                </a:lnTo>
                <a:lnTo>
                  <a:pt x="27353" y="255751"/>
                </a:lnTo>
                <a:close/>
              </a:path>
              <a:path w="4824730" h="297814">
                <a:moveTo>
                  <a:pt x="11683" y="247650"/>
                </a:moveTo>
                <a:lnTo>
                  <a:pt x="12064" y="255905"/>
                </a:lnTo>
                <a:lnTo>
                  <a:pt x="18935" y="251399"/>
                </a:lnTo>
                <a:lnTo>
                  <a:pt x="11683" y="247650"/>
                </a:lnTo>
                <a:close/>
              </a:path>
              <a:path w="4824730" h="297814">
                <a:moveTo>
                  <a:pt x="18935" y="251399"/>
                </a:moveTo>
                <a:lnTo>
                  <a:pt x="12064" y="255905"/>
                </a:lnTo>
                <a:lnTo>
                  <a:pt x="24363" y="255905"/>
                </a:lnTo>
                <a:lnTo>
                  <a:pt x="27353" y="255751"/>
                </a:lnTo>
                <a:lnTo>
                  <a:pt x="18935" y="251399"/>
                </a:lnTo>
                <a:close/>
              </a:path>
              <a:path w="4824730" h="297814">
                <a:moveTo>
                  <a:pt x="4824222" y="0"/>
                </a:moveTo>
                <a:lnTo>
                  <a:pt x="26821" y="246228"/>
                </a:lnTo>
                <a:lnTo>
                  <a:pt x="18935" y="251399"/>
                </a:lnTo>
                <a:lnTo>
                  <a:pt x="27353" y="255751"/>
                </a:lnTo>
                <a:lnTo>
                  <a:pt x="4824730" y="9398"/>
                </a:lnTo>
                <a:lnTo>
                  <a:pt x="4824222" y="0"/>
                </a:lnTo>
                <a:close/>
              </a:path>
              <a:path w="4824730" h="297814">
                <a:moveTo>
                  <a:pt x="24653" y="247650"/>
                </a:moveTo>
                <a:lnTo>
                  <a:pt x="11683" y="247650"/>
                </a:lnTo>
                <a:lnTo>
                  <a:pt x="18935" y="251399"/>
                </a:lnTo>
                <a:lnTo>
                  <a:pt x="24653" y="247650"/>
                </a:lnTo>
                <a:close/>
              </a:path>
            </a:pathLst>
          </a:custGeom>
          <a:solidFill>
            <a:srgbClr val="292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172959" y="3119767"/>
            <a:ext cx="1816735" cy="202755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247650">
              <a:lnSpc>
                <a:spcPts val="1440"/>
              </a:lnSpc>
              <a:spcBef>
                <a:spcPts val="210"/>
              </a:spcBef>
            </a:pPr>
            <a:r>
              <a:rPr sz="1250" i="1" spc="-30" dirty="0">
                <a:latin typeface="Malgun Gothic"/>
                <a:cs typeface="Malgun Gothic"/>
              </a:rPr>
              <a:t>Se </a:t>
            </a:r>
            <a:r>
              <a:rPr sz="1250" i="1" spc="-35" dirty="0">
                <a:latin typeface="Malgun Gothic"/>
                <a:cs typeface="Malgun Gothic"/>
              </a:rPr>
              <a:t>non </a:t>
            </a:r>
            <a:r>
              <a:rPr sz="1250" i="1" spc="-20" dirty="0">
                <a:latin typeface="Malgun Gothic"/>
                <a:cs typeface="Malgun Gothic"/>
              </a:rPr>
              <a:t>ci </a:t>
            </a:r>
            <a:r>
              <a:rPr sz="1250" i="1" spc="-35" dirty="0">
                <a:latin typeface="Malgun Gothic"/>
                <a:cs typeface="Malgun Gothic"/>
              </a:rPr>
              <a:t>sono </a:t>
            </a:r>
            <a:r>
              <a:rPr sz="1250" i="1" spc="-25" dirty="0">
                <a:latin typeface="Malgun Gothic"/>
                <a:cs typeface="Malgun Gothic"/>
              </a:rPr>
              <a:t>risorse  </a:t>
            </a:r>
            <a:r>
              <a:rPr sz="1250" i="1" spc="-20" dirty="0">
                <a:latin typeface="Malgun Gothic"/>
                <a:cs typeface="Malgun Gothic"/>
              </a:rPr>
              <a:t>sufficienti, </a:t>
            </a:r>
            <a:r>
              <a:rPr sz="1250" i="1" spc="-15" dirty="0">
                <a:latin typeface="Malgun Gothic"/>
                <a:cs typeface="Malgun Gothic"/>
              </a:rPr>
              <a:t>il </a:t>
            </a:r>
            <a:r>
              <a:rPr sz="1250" i="1" spc="-35" dirty="0">
                <a:latin typeface="Malgun Gothic"/>
                <a:cs typeface="Malgun Gothic"/>
              </a:rPr>
              <a:t>proceso  </a:t>
            </a:r>
            <a:r>
              <a:rPr sz="1250" i="1" spc="-25" dirty="0">
                <a:latin typeface="Malgun Gothic"/>
                <a:cs typeface="Malgun Gothic"/>
              </a:rPr>
              <a:t>viene</a:t>
            </a:r>
            <a:r>
              <a:rPr sz="1250" i="1" spc="-35" dirty="0">
                <a:latin typeface="Malgun Gothic"/>
                <a:cs typeface="Malgun Gothic"/>
              </a:rPr>
              <a:t> sospeso</a:t>
            </a:r>
            <a:endParaRPr sz="1250">
              <a:latin typeface="Malgun Gothic"/>
              <a:cs typeface="Malgun Gothic"/>
            </a:endParaRPr>
          </a:p>
          <a:p>
            <a:pPr marL="12700" marR="5080">
              <a:lnSpc>
                <a:spcPct val="96000"/>
              </a:lnSpc>
              <a:spcBef>
                <a:spcPts val="1320"/>
              </a:spcBef>
            </a:pPr>
            <a:r>
              <a:rPr sz="1250" i="1" spc="-20" dirty="0">
                <a:latin typeface="Malgun Gothic"/>
                <a:cs typeface="Malgun Gothic"/>
              </a:rPr>
              <a:t>Si </a:t>
            </a:r>
            <a:r>
              <a:rPr sz="1250" i="1" spc="-25" dirty="0">
                <a:latin typeface="Malgun Gothic"/>
                <a:cs typeface="Malgun Gothic"/>
              </a:rPr>
              <a:t>definisce </a:t>
            </a:r>
            <a:r>
              <a:rPr sz="1250" i="1" spc="-15" dirty="0">
                <a:latin typeface="Malgun Gothic"/>
                <a:cs typeface="Malgun Gothic"/>
              </a:rPr>
              <a:t>il </a:t>
            </a:r>
            <a:r>
              <a:rPr sz="1250" i="1" spc="-35" dirty="0">
                <a:latin typeface="Malgun Gothic"/>
                <a:cs typeface="Malgun Gothic"/>
              </a:rPr>
              <a:t>nuovo </a:t>
            </a:r>
            <a:r>
              <a:rPr sz="1250" i="1" spc="-30" dirty="0">
                <a:latin typeface="Malgun Gothic"/>
                <a:cs typeface="Malgun Gothic"/>
              </a:rPr>
              <a:t>stato  ipotizzando </a:t>
            </a:r>
            <a:r>
              <a:rPr sz="1250" i="1" spc="-25" dirty="0">
                <a:latin typeface="Malgun Gothic"/>
                <a:cs typeface="Malgun Gothic"/>
              </a:rPr>
              <a:t>di </a:t>
            </a:r>
            <a:r>
              <a:rPr sz="1250" i="1" spc="-35" dirty="0">
                <a:latin typeface="Malgun Gothic"/>
                <a:cs typeface="Malgun Gothic"/>
              </a:rPr>
              <a:t>assegnare  </a:t>
            </a:r>
            <a:r>
              <a:rPr sz="1250" i="1" spc="-20" dirty="0">
                <a:latin typeface="Malgun Gothic"/>
                <a:cs typeface="Malgun Gothic"/>
              </a:rPr>
              <a:t>le </a:t>
            </a:r>
            <a:r>
              <a:rPr sz="1250" i="1" spc="-25" dirty="0">
                <a:latin typeface="Malgun Gothic"/>
                <a:cs typeface="Malgun Gothic"/>
              </a:rPr>
              <a:t>risorse </a:t>
            </a:r>
            <a:r>
              <a:rPr sz="1250" i="1" spc="-20" dirty="0">
                <a:latin typeface="Malgun Gothic"/>
                <a:cs typeface="Malgun Gothic"/>
              </a:rPr>
              <a:t>al </a:t>
            </a:r>
            <a:r>
              <a:rPr sz="1250" i="1" spc="-30" dirty="0">
                <a:latin typeface="Malgun Gothic"/>
                <a:cs typeface="Malgun Gothic"/>
              </a:rPr>
              <a:t>processo  richiedente</a:t>
            </a:r>
            <a:endParaRPr sz="1250">
              <a:latin typeface="Malgun Gothic"/>
              <a:cs typeface="Malgun Gothic"/>
            </a:endParaRPr>
          </a:p>
          <a:p>
            <a:pPr marL="12700" marR="320675">
              <a:lnSpc>
                <a:spcPts val="1440"/>
              </a:lnSpc>
              <a:spcBef>
                <a:spcPts val="1405"/>
              </a:spcBef>
            </a:pPr>
            <a:r>
              <a:rPr sz="1250" i="1" spc="-20" dirty="0">
                <a:latin typeface="Malgun Gothic"/>
                <a:cs typeface="Malgun Gothic"/>
              </a:rPr>
              <a:t>Si </a:t>
            </a:r>
            <a:r>
              <a:rPr sz="1250" i="1" spc="-25" dirty="0">
                <a:latin typeface="Malgun Gothic"/>
                <a:cs typeface="Malgun Gothic"/>
              </a:rPr>
              <a:t>verifica </a:t>
            </a:r>
            <a:r>
              <a:rPr sz="1250" i="1" spc="-30" dirty="0">
                <a:latin typeface="Malgun Gothic"/>
                <a:cs typeface="Malgun Gothic"/>
              </a:rPr>
              <a:t>se </a:t>
            </a:r>
            <a:r>
              <a:rPr sz="1250" i="1" spc="-15" dirty="0">
                <a:latin typeface="Malgun Gothic"/>
                <a:cs typeface="Malgun Gothic"/>
              </a:rPr>
              <a:t>il </a:t>
            </a:r>
            <a:r>
              <a:rPr sz="1250" i="1" spc="-35" dirty="0">
                <a:latin typeface="Malgun Gothic"/>
                <a:cs typeface="Malgun Gothic"/>
              </a:rPr>
              <a:t>nuovo  </a:t>
            </a:r>
            <a:r>
              <a:rPr sz="1250" i="1" spc="-30" dirty="0">
                <a:latin typeface="Malgun Gothic"/>
                <a:cs typeface="Malgun Gothic"/>
              </a:rPr>
              <a:t>stato è</a:t>
            </a:r>
            <a:r>
              <a:rPr sz="1250" i="1" dirty="0">
                <a:latin typeface="Malgun Gothic"/>
                <a:cs typeface="Malgun Gothic"/>
              </a:rPr>
              <a:t> </a:t>
            </a:r>
            <a:r>
              <a:rPr sz="1250" i="1" spc="-30" dirty="0">
                <a:latin typeface="Malgun Gothic"/>
                <a:cs typeface="Malgun Gothic"/>
              </a:rPr>
              <a:t>sicuro</a:t>
            </a:r>
            <a:endParaRPr sz="125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9590" y="1513078"/>
            <a:ext cx="27254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Istanze multiple per le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risorse.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1916176"/>
            <a:ext cx="7766050" cy="4176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marR="944244">
              <a:lnSpc>
                <a:spcPct val="100000"/>
              </a:lnSpc>
              <a:spcBef>
                <a:spcPts val="105"/>
              </a:spcBef>
            </a:pPr>
            <a:r>
              <a:rPr dirty="0"/>
              <a:t>Logica </a:t>
            </a:r>
            <a:r>
              <a:rPr spc="-5" dirty="0"/>
              <a:t>di esclusione dello </a:t>
            </a:r>
            <a:r>
              <a:rPr dirty="0"/>
              <a:t>stallo  </a:t>
            </a:r>
            <a:r>
              <a:rPr spc="-5" dirty="0"/>
              <a:t>Algoritmo del</a:t>
            </a:r>
            <a:r>
              <a:rPr spc="-30" dirty="0"/>
              <a:t> </a:t>
            </a:r>
            <a:r>
              <a:rPr spc="-5" dirty="0"/>
              <a:t>Banchiere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9119" y="1586229"/>
            <a:ext cx="51396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Algoritmo per la determinazione di stato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sicuro/nonsicuro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967" y="1395730"/>
            <a:ext cx="670623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1400" dirty="0">
                <a:latin typeface="Arial"/>
                <a:cs typeface="Arial"/>
              </a:rPr>
              <a:t>5 processi: </a:t>
            </a:r>
            <a:r>
              <a:rPr sz="1400" i="1" dirty="0">
                <a:latin typeface="Arial"/>
                <a:cs typeface="Arial"/>
              </a:rPr>
              <a:t>P</a:t>
            </a:r>
            <a:r>
              <a:rPr sz="1350" baseline="-21604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,…,</a:t>
            </a:r>
            <a:r>
              <a:rPr sz="1400" i="1" dirty="0">
                <a:latin typeface="Arial"/>
                <a:cs typeface="Arial"/>
              </a:rPr>
              <a:t>P</a:t>
            </a:r>
            <a:r>
              <a:rPr sz="1350" baseline="-21604" dirty="0">
                <a:latin typeface="Arial"/>
                <a:cs typeface="Arial"/>
              </a:rPr>
              <a:t>4</a:t>
            </a:r>
            <a:r>
              <a:rPr sz="1400" dirty="0">
                <a:latin typeface="Arial"/>
                <a:cs typeface="Arial"/>
              </a:rPr>
              <a:t>; 3 tipi di risorse: </a:t>
            </a:r>
            <a:r>
              <a:rPr sz="1400" i="1" dirty="0">
                <a:latin typeface="Arial"/>
                <a:cs typeface="Arial"/>
              </a:rPr>
              <a:t>A </a:t>
            </a:r>
            <a:r>
              <a:rPr sz="1400" dirty="0">
                <a:latin typeface="Arial"/>
                <a:cs typeface="Arial"/>
              </a:rPr>
              <a:t>(10 istanze), </a:t>
            </a:r>
            <a:r>
              <a:rPr sz="1400" i="1" dirty="0">
                <a:latin typeface="Arial"/>
                <a:cs typeface="Arial"/>
              </a:rPr>
              <a:t>B </a:t>
            </a:r>
            <a:r>
              <a:rPr sz="1400" dirty="0">
                <a:latin typeface="Arial"/>
                <a:cs typeface="Arial"/>
              </a:rPr>
              <a:t>(5 istanze), </a:t>
            </a:r>
            <a:r>
              <a:rPr sz="1400" i="1" dirty="0">
                <a:latin typeface="Arial"/>
                <a:cs typeface="Arial"/>
              </a:rPr>
              <a:t>C </a:t>
            </a:r>
            <a:r>
              <a:rPr sz="1400" dirty="0">
                <a:latin typeface="Arial"/>
                <a:cs typeface="Arial"/>
              </a:rPr>
              <a:t>(7</a:t>
            </a:r>
            <a:r>
              <a:rPr sz="1400" spc="-2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istanze).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86917" y="1681352"/>
          <a:ext cx="6495414" cy="1762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4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2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3863">
                <a:tc>
                  <a:txBody>
                    <a:bodyPr/>
                    <a:lstStyle/>
                    <a:p>
                      <a:pPr marL="374650" indent="-342900">
                        <a:lnSpc>
                          <a:spcPts val="1550"/>
                        </a:lnSpc>
                        <a:buChar char="•"/>
                        <a:tabLst>
                          <a:tab pos="374015" algn="l"/>
                          <a:tab pos="374650" algn="l"/>
                        </a:tabLst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Snapshot a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50" baseline="-21604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16510" algn="ctr">
                        <a:lnSpc>
                          <a:spcPct val="100000"/>
                        </a:lnSpc>
                      </a:pPr>
                      <a:r>
                        <a:rPr sz="1200" i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alloc[5,3]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98755" algn="ctr">
                        <a:lnSpc>
                          <a:spcPct val="100000"/>
                        </a:lnSpc>
                      </a:pPr>
                      <a:r>
                        <a:rPr sz="1200" i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claim[5,3]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62865" algn="r">
                        <a:lnSpc>
                          <a:spcPct val="100000"/>
                        </a:lnSpc>
                      </a:pPr>
                      <a:r>
                        <a:rPr sz="1200" i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avai</a:t>
                      </a:r>
                      <a:r>
                        <a:rPr sz="1200" i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l</a:t>
                      </a:r>
                      <a:r>
                        <a:rPr sz="1200" i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abl</a:t>
                      </a:r>
                      <a:r>
                        <a:rPr sz="1200" i="1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e</a:t>
                      </a:r>
                      <a:r>
                        <a:rPr sz="1200" i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[</a:t>
                      </a:r>
                      <a:r>
                        <a:rPr sz="1200" i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1</a:t>
                      </a:r>
                      <a:r>
                        <a:rPr sz="1200" i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,</a:t>
                      </a:r>
                      <a:r>
                        <a:rPr sz="1200" i="1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3</a:t>
                      </a:r>
                      <a:r>
                        <a:rPr sz="1200" i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]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3975">
                        <a:lnSpc>
                          <a:spcPct val="100000"/>
                        </a:lnSpc>
                      </a:pPr>
                      <a:r>
                        <a:rPr sz="1200" i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request=claim-alloc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5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200" i="1" dirty="0">
                          <a:latin typeface="Arial"/>
                          <a:cs typeface="Arial"/>
                        </a:rPr>
                        <a:t>A B</a:t>
                      </a:r>
                      <a:r>
                        <a:rPr sz="1200" i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5" dirty="0">
                          <a:latin typeface="Arial"/>
                          <a:cs typeface="Arial"/>
                        </a:rPr>
                        <a:t>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21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200" i="1" dirty="0">
                          <a:latin typeface="Arial"/>
                          <a:cs typeface="Arial"/>
                        </a:rPr>
                        <a:t>A B</a:t>
                      </a:r>
                      <a:r>
                        <a:rPr sz="1200" i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5" dirty="0">
                          <a:latin typeface="Arial"/>
                          <a:cs typeface="Arial"/>
                        </a:rPr>
                        <a:t>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200" i="1" dirty="0">
                          <a:latin typeface="Arial"/>
                          <a:cs typeface="Arial"/>
                        </a:rPr>
                        <a:t>A B</a:t>
                      </a:r>
                      <a:r>
                        <a:rPr sz="1200" i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5" dirty="0">
                          <a:latin typeface="Arial"/>
                          <a:cs typeface="Arial"/>
                        </a:rPr>
                        <a:t>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9852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200" i="1" dirty="0">
                          <a:latin typeface="Arial"/>
                          <a:cs typeface="Arial"/>
                        </a:rPr>
                        <a:t>A B</a:t>
                      </a:r>
                      <a:r>
                        <a:rPr sz="1200" i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5" dirty="0">
                          <a:latin typeface="Arial"/>
                          <a:cs typeface="Arial"/>
                        </a:rPr>
                        <a:t>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775">
                <a:tc>
                  <a:txBody>
                    <a:bodyPr/>
                    <a:lstStyle/>
                    <a:p>
                      <a:pPr marR="25146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200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200" baseline="-20833" dirty="0">
                          <a:latin typeface="Arial"/>
                          <a:cs typeface="Arial"/>
                        </a:rPr>
                        <a:t>0</a:t>
                      </a:r>
                      <a:endParaRPr sz="1200" baseline="-20833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0 1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748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7 5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3 3</a:t>
                      </a:r>
                      <a:r>
                        <a:rPr sz="12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7 4</a:t>
                      </a:r>
                      <a:r>
                        <a:rPr sz="12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423">
                <a:tc>
                  <a:txBody>
                    <a:bodyPr/>
                    <a:lstStyle/>
                    <a:p>
                      <a:pPr marR="252095" algn="r">
                        <a:lnSpc>
                          <a:spcPts val="1420"/>
                        </a:lnSpc>
                      </a:pPr>
                      <a:r>
                        <a:rPr sz="1200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200" baseline="-20833" dirty="0">
                          <a:latin typeface="Arial"/>
                          <a:cs typeface="Arial"/>
                        </a:rPr>
                        <a:t>1</a:t>
                      </a:r>
                      <a:endParaRPr sz="12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ts val="142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2 0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0" algn="ctr">
                        <a:lnSpc>
                          <a:spcPts val="142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3 2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ts val="142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1 2</a:t>
                      </a:r>
                      <a:r>
                        <a:rPr sz="12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455">
                <a:tc>
                  <a:txBody>
                    <a:bodyPr/>
                    <a:lstStyle/>
                    <a:p>
                      <a:pPr marR="252095" algn="r">
                        <a:lnSpc>
                          <a:spcPts val="1420"/>
                        </a:lnSpc>
                      </a:pPr>
                      <a:r>
                        <a:rPr sz="1200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200" baseline="-20833" dirty="0">
                          <a:latin typeface="Arial"/>
                          <a:cs typeface="Arial"/>
                        </a:rPr>
                        <a:t>2</a:t>
                      </a:r>
                      <a:endParaRPr sz="12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ts val="142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3 0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0" algn="ctr">
                        <a:lnSpc>
                          <a:spcPts val="142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9 0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ts val="142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6 0</a:t>
                      </a:r>
                      <a:r>
                        <a:rPr sz="12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455">
                <a:tc>
                  <a:txBody>
                    <a:bodyPr/>
                    <a:lstStyle/>
                    <a:p>
                      <a:pPr marR="252095" algn="r">
                        <a:lnSpc>
                          <a:spcPts val="1420"/>
                        </a:lnSpc>
                      </a:pPr>
                      <a:r>
                        <a:rPr sz="1200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200" baseline="-20833" dirty="0">
                          <a:latin typeface="Arial"/>
                          <a:cs typeface="Arial"/>
                        </a:rPr>
                        <a:t>3</a:t>
                      </a:r>
                      <a:endParaRPr sz="12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ts val="142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2 1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0" algn="ctr">
                        <a:lnSpc>
                          <a:spcPts val="142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2 2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ts val="142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0 1</a:t>
                      </a:r>
                      <a:r>
                        <a:rPr sz="12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816">
                <a:tc>
                  <a:txBody>
                    <a:bodyPr/>
                    <a:lstStyle/>
                    <a:p>
                      <a:pPr marR="252095" algn="r">
                        <a:lnSpc>
                          <a:spcPts val="1420"/>
                        </a:lnSpc>
                      </a:pPr>
                      <a:r>
                        <a:rPr sz="1200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200" baseline="-20833" dirty="0">
                          <a:latin typeface="Arial"/>
                          <a:cs typeface="Arial"/>
                        </a:rPr>
                        <a:t>4</a:t>
                      </a:r>
                      <a:endParaRPr sz="12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ts val="142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0 0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0" algn="ctr">
                        <a:lnSpc>
                          <a:spcPts val="142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4 3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ts val="142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4 3</a:t>
                      </a:r>
                      <a:r>
                        <a:rPr sz="12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1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226441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Algoritmo del Banchiere:  </a:t>
            </a:r>
            <a:r>
              <a:rPr dirty="0"/>
              <a:t>esempio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5967" y="3397605"/>
            <a:ext cx="5649595" cy="73215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70"/>
              </a:spcBef>
              <a:buChar char="•"/>
              <a:tabLst>
                <a:tab pos="354965" algn="l"/>
                <a:tab pos="355600" algn="l"/>
              </a:tabLst>
            </a:pPr>
            <a:r>
              <a:rPr sz="1400" dirty="0">
                <a:latin typeface="Arial"/>
                <a:cs typeface="Arial"/>
              </a:rPr>
              <a:t>If request&gt;available suspend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process:</a:t>
            </a:r>
            <a:endParaRPr sz="1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60"/>
              </a:spcBef>
              <a:tabLst>
                <a:tab pos="756285" algn="l"/>
              </a:tabLst>
            </a:pPr>
            <a:r>
              <a:rPr sz="1000" spc="-5" dirty="0">
                <a:latin typeface="Arial"/>
                <a:cs typeface="Arial"/>
              </a:rPr>
              <a:t>–	P0, P2, P4 </a:t>
            </a:r>
            <a:r>
              <a:rPr sz="1000" spc="-10" dirty="0">
                <a:latin typeface="Arial"/>
                <a:cs typeface="Arial"/>
              </a:rPr>
              <a:t>vengono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sospesi</a:t>
            </a:r>
            <a:endParaRPr sz="1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70"/>
              </a:spcBef>
              <a:buChar char="•"/>
              <a:tabLst>
                <a:tab pos="354965" algn="l"/>
                <a:tab pos="355600" algn="l"/>
              </a:tabLst>
            </a:pPr>
            <a:r>
              <a:rPr sz="1400" dirty="0">
                <a:latin typeface="Arial"/>
                <a:cs typeface="Arial"/>
              </a:rPr>
              <a:t>Per P1 risulta Request </a:t>
            </a:r>
            <a:r>
              <a:rPr sz="1400" dirty="0">
                <a:latin typeface="Symbol"/>
                <a:cs typeface="Symbol"/>
              </a:rPr>
              <a:t>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Available </a:t>
            </a:r>
            <a:r>
              <a:rPr sz="1400" dirty="0">
                <a:latin typeface="Arial"/>
                <a:cs typeface="Arial"/>
              </a:rPr>
              <a:t>(that is, (1,2,2) </a:t>
            </a:r>
            <a:r>
              <a:rPr sz="1400" dirty="0">
                <a:latin typeface="Symbol"/>
                <a:cs typeface="Symbol"/>
              </a:rPr>
              <a:t>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(3,3,2) </a:t>
            </a:r>
            <a:r>
              <a:rPr sz="1400" dirty="0">
                <a:latin typeface="Symbol"/>
                <a:cs typeface="Symbol"/>
              </a:rPr>
              <a:t>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true)</a:t>
            </a:r>
            <a:r>
              <a:rPr sz="1400" i="1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432557" y="4167336"/>
          <a:ext cx="3841749" cy="15132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6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36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485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18135">
                        <a:lnSpc>
                          <a:spcPts val="1325"/>
                        </a:lnSpc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lloc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8740" algn="ctr">
                        <a:lnSpc>
                          <a:spcPts val="1325"/>
                        </a:lnSpc>
                      </a:pPr>
                      <a:r>
                        <a:rPr sz="1200" i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request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18770" algn="ctr">
                        <a:lnSpc>
                          <a:spcPts val="1325"/>
                        </a:lnSpc>
                      </a:pPr>
                      <a:r>
                        <a:rPr sz="1200" i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available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45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200" i="1" dirty="0">
                          <a:latin typeface="Arial"/>
                          <a:cs typeface="Arial"/>
                        </a:rPr>
                        <a:t>A B</a:t>
                      </a:r>
                      <a:r>
                        <a:rPr sz="1200" i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5" dirty="0">
                          <a:latin typeface="Arial"/>
                          <a:cs typeface="Arial"/>
                        </a:rPr>
                        <a:t>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064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200" i="1" dirty="0">
                          <a:latin typeface="Arial"/>
                          <a:cs typeface="Arial"/>
                        </a:rPr>
                        <a:t>A B</a:t>
                      </a:r>
                      <a:r>
                        <a:rPr sz="1200" i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5" dirty="0">
                          <a:latin typeface="Arial"/>
                          <a:cs typeface="Arial"/>
                        </a:rPr>
                        <a:t>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1813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200" i="1" dirty="0">
                          <a:latin typeface="Arial"/>
                          <a:cs typeface="Arial"/>
                        </a:rPr>
                        <a:t>A B</a:t>
                      </a:r>
                      <a:r>
                        <a:rPr sz="1200" i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5" dirty="0">
                          <a:latin typeface="Arial"/>
                          <a:cs typeface="Arial"/>
                        </a:rPr>
                        <a:t>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54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200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200" baseline="-20833" dirty="0">
                          <a:latin typeface="Arial"/>
                          <a:cs typeface="Arial"/>
                        </a:rPr>
                        <a:t>0</a:t>
                      </a:r>
                      <a:endParaRPr sz="1200" baseline="-20833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45339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0 1</a:t>
                      </a:r>
                      <a:r>
                        <a:rPr sz="12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7 4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187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2 1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582">
                <a:tc>
                  <a:txBody>
                    <a:bodyPr/>
                    <a:lstStyle/>
                    <a:p>
                      <a:pPr marL="31750">
                        <a:lnSpc>
                          <a:spcPts val="1420"/>
                        </a:lnSpc>
                      </a:pPr>
                      <a:r>
                        <a:rPr sz="1200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200" baseline="-20833" dirty="0">
                          <a:latin typeface="Arial"/>
                          <a:cs typeface="Arial"/>
                        </a:rPr>
                        <a:t>1</a:t>
                      </a:r>
                      <a:endParaRPr sz="12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453390" algn="r">
                        <a:lnSpc>
                          <a:spcPts val="142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3 2</a:t>
                      </a:r>
                      <a:r>
                        <a:rPr sz="12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ts val="142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0 0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marL="31750">
                        <a:lnSpc>
                          <a:spcPts val="1420"/>
                        </a:lnSpc>
                      </a:pPr>
                      <a:r>
                        <a:rPr sz="1200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200" baseline="-20833" dirty="0">
                          <a:latin typeface="Arial"/>
                          <a:cs typeface="Arial"/>
                        </a:rPr>
                        <a:t>2</a:t>
                      </a:r>
                      <a:endParaRPr sz="12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453390" algn="r">
                        <a:lnSpc>
                          <a:spcPts val="142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3 0</a:t>
                      </a:r>
                      <a:r>
                        <a:rPr sz="12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ts val="142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6 0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481">
                <a:tc>
                  <a:txBody>
                    <a:bodyPr/>
                    <a:lstStyle/>
                    <a:p>
                      <a:pPr marL="31750">
                        <a:lnSpc>
                          <a:spcPts val="1420"/>
                        </a:lnSpc>
                      </a:pPr>
                      <a:r>
                        <a:rPr sz="1200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200" baseline="-20833" dirty="0">
                          <a:latin typeface="Arial"/>
                          <a:cs typeface="Arial"/>
                        </a:rPr>
                        <a:t>3</a:t>
                      </a:r>
                      <a:endParaRPr sz="12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453390" algn="r">
                        <a:lnSpc>
                          <a:spcPts val="142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2 1</a:t>
                      </a:r>
                      <a:r>
                        <a:rPr sz="12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ts val="142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0 1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842">
                <a:tc>
                  <a:txBody>
                    <a:bodyPr/>
                    <a:lstStyle/>
                    <a:p>
                      <a:pPr marL="31750">
                        <a:lnSpc>
                          <a:spcPts val="1420"/>
                        </a:lnSpc>
                      </a:pPr>
                      <a:r>
                        <a:rPr sz="1200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200" baseline="-20833" dirty="0">
                          <a:latin typeface="Arial"/>
                          <a:cs typeface="Arial"/>
                        </a:rPr>
                        <a:t>4</a:t>
                      </a:r>
                      <a:endParaRPr sz="12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453390" algn="r">
                        <a:lnSpc>
                          <a:spcPts val="142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0 0</a:t>
                      </a:r>
                      <a:r>
                        <a:rPr sz="12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ts val="142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4 3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905967" y="5681268"/>
            <a:ext cx="665480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Arial"/>
                <a:cs typeface="Arial"/>
              </a:rPr>
              <a:t>Per determinare </a:t>
            </a:r>
            <a:r>
              <a:rPr sz="1400" dirty="0">
                <a:latin typeface="Arial"/>
                <a:cs typeface="Arial"/>
              </a:rPr>
              <a:t>se questo è </a:t>
            </a:r>
            <a:r>
              <a:rPr sz="1400" spc="-5" dirty="0">
                <a:latin typeface="Arial"/>
                <a:cs typeface="Arial"/>
              </a:rPr>
              <a:t>uno </a:t>
            </a:r>
            <a:r>
              <a:rPr sz="1400" dirty="0">
                <a:latin typeface="Arial"/>
                <a:cs typeface="Arial"/>
              </a:rPr>
              <a:t>stato sicuro si </a:t>
            </a:r>
            <a:r>
              <a:rPr sz="1400" spc="-5" dirty="0">
                <a:latin typeface="Arial"/>
                <a:cs typeface="Arial"/>
              </a:rPr>
              <a:t>verifica </a:t>
            </a:r>
            <a:r>
              <a:rPr sz="1400" dirty="0">
                <a:latin typeface="Arial"/>
                <a:cs typeface="Arial"/>
              </a:rPr>
              <a:t>se altri processi, </a:t>
            </a:r>
            <a:r>
              <a:rPr sz="1400" spc="-5" dirty="0">
                <a:latin typeface="Arial"/>
                <a:cs typeface="Arial"/>
              </a:rPr>
              <a:t>dopo</a:t>
            </a:r>
            <a:r>
              <a:rPr sz="1400" spc="-2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</a:t>
            </a:r>
            <a:endParaRPr sz="1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terminazione </a:t>
            </a:r>
            <a:r>
              <a:rPr sz="1400" spc="-5" dirty="0">
                <a:latin typeface="Arial"/>
                <a:cs typeface="Arial"/>
              </a:rPr>
              <a:t>di </a:t>
            </a:r>
            <a:r>
              <a:rPr sz="1400" dirty="0">
                <a:latin typeface="Arial"/>
                <a:cs typeface="Arial"/>
              </a:rPr>
              <a:t>P1 e </a:t>
            </a:r>
            <a:r>
              <a:rPr sz="1400" spc="-5" dirty="0">
                <a:latin typeface="Arial"/>
                <a:cs typeface="Arial"/>
              </a:rPr>
              <a:t>il </a:t>
            </a:r>
            <a:r>
              <a:rPr sz="1400" dirty="0">
                <a:latin typeface="Arial"/>
                <a:cs typeface="Arial"/>
              </a:rPr>
              <a:t>rilascio delle risorse potranno essere</a:t>
            </a:r>
            <a:r>
              <a:rPr sz="1400" spc="-2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completati.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79142"/>
            <a:ext cx="8065134" cy="331914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600" spc="-5" dirty="0">
                <a:latin typeface="Arial"/>
                <a:cs typeface="Arial"/>
              </a:rPr>
              <a:t>Vantaggi:</a:t>
            </a:r>
            <a:endParaRPr sz="1600">
              <a:latin typeface="Arial"/>
              <a:cs typeface="Arial"/>
            </a:endParaRPr>
          </a:p>
          <a:p>
            <a:pPr marL="355600" marR="5080" indent="-342900">
              <a:lnSpc>
                <a:spcPts val="1730"/>
              </a:lnSpc>
              <a:spcBef>
                <a:spcPts val="409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latin typeface="Arial"/>
                <a:cs typeface="Arial"/>
              </a:rPr>
              <a:t>Non’è </a:t>
            </a:r>
            <a:r>
              <a:rPr sz="1600" spc="-5" dirty="0">
                <a:latin typeface="Arial"/>
                <a:cs typeface="Arial"/>
              </a:rPr>
              <a:t>necessario </a:t>
            </a:r>
            <a:r>
              <a:rPr sz="1600" spc="-10" dirty="0">
                <a:latin typeface="Arial"/>
                <a:cs typeface="Arial"/>
              </a:rPr>
              <a:t>interrompere </a:t>
            </a:r>
            <a:r>
              <a:rPr sz="1600" spc="-5" dirty="0">
                <a:latin typeface="Arial"/>
                <a:cs typeface="Arial"/>
              </a:rPr>
              <a:t>processi e riportarli in </a:t>
            </a:r>
            <a:r>
              <a:rPr sz="1600" spc="-10" dirty="0">
                <a:latin typeface="Arial"/>
                <a:cs typeface="Arial"/>
              </a:rPr>
              <a:t>uno </a:t>
            </a:r>
            <a:r>
              <a:rPr sz="1600" spc="-5" dirty="0">
                <a:latin typeface="Arial"/>
                <a:cs typeface="Arial"/>
              </a:rPr>
              <a:t>stato </a:t>
            </a:r>
            <a:r>
              <a:rPr sz="1600" spc="-10" dirty="0">
                <a:latin typeface="Arial"/>
                <a:cs typeface="Arial"/>
              </a:rPr>
              <a:t>precedente (problema  </a:t>
            </a:r>
            <a:r>
              <a:rPr sz="1600" spc="-5" dirty="0">
                <a:latin typeface="Arial"/>
                <a:cs typeface="Arial"/>
              </a:rPr>
              <a:t>presente nelle strategie di rilevamento dello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stallo)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Restrizioni:</a:t>
            </a:r>
            <a:endParaRPr sz="1600">
              <a:latin typeface="Arial"/>
              <a:cs typeface="Arial"/>
            </a:endParaRPr>
          </a:p>
          <a:p>
            <a:pPr marL="355600" marR="125095" indent="-342900">
              <a:lnSpc>
                <a:spcPts val="1730"/>
              </a:lnSpc>
              <a:spcBef>
                <a:spcPts val="40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Il numero massimo di risorse necessitate da ogni processo deve essere noto a priori  (prima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dell’esecuzione)</a:t>
            </a:r>
            <a:endParaRPr sz="1600">
              <a:latin typeface="Arial"/>
              <a:cs typeface="Arial"/>
            </a:endParaRPr>
          </a:p>
          <a:p>
            <a:pPr marL="355600" marR="673735" indent="-342900">
              <a:lnSpc>
                <a:spcPts val="173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I processi devono essere indipendenti: l’ordine di esecuzione </a:t>
            </a:r>
            <a:r>
              <a:rPr sz="1600" spc="-10" dirty="0">
                <a:latin typeface="Arial"/>
                <a:cs typeface="Arial"/>
              </a:rPr>
              <a:t>non </a:t>
            </a:r>
            <a:r>
              <a:rPr sz="1600" spc="-5" dirty="0">
                <a:latin typeface="Arial"/>
                <a:cs typeface="Arial"/>
              </a:rPr>
              <a:t>deve essere  vincolato a esigenze di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sincronizzazione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Deve esserci un numero fissato di risorse da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allocare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9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Quando un processo richiede risorse potrebbe essere posto in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attesa</a:t>
            </a:r>
            <a:endParaRPr sz="1600">
              <a:latin typeface="Arial"/>
              <a:cs typeface="Arial"/>
            </a:endParaRPr>
          </a:p>
          <a:p>
            <a:pPr marL="355600" marR="408305" indent="-342900">
              <a:lnSpc>
                <a:spcPts val="1730"/>
              </a:lnSpc>
              <a:spcBef>
                <a:spcPts val="409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Quando un processo ottiene tutte le risorse di cui necessita, deve rilasciarle in un  tempo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finito.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190881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Considerazioni </a:t>
            </a:r>
            <a:r>
              <a:rPr dirty="0"/>
              <a:t>sulla </a:t>
            </a:r>
            <a:r>
              <a:rPr spc="-5" dirty="0"/>
              <a:t>logica  di </a:t>
            </a:r>
            <a:r>
              <a:rPr dirty="0"/>
              <a:t>esclusione </a:t>
            </a:r>
            <a:r>
              <a:rPr spc="-5" dirty="0"/>
              <a:t>dello</a:t>
            </a:r>
            <a:r>
              <a:rPr spc="-60" dirty="0"/>
              <a:t> </a:t>
            </a:r>
            <a:r>
              <a:rPr dirty="0"/>
              <a:t>stallo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2479040">
              <a:lnSpc>
                <a:spcPct val="100000"/>
              </a:lnSpc>
              <a:spcBef>
                <a:spcPts val="105"/>
              </a:spcBef>
            </a:pPr>
            <a:r>
              <a:rPr dirty="0"/>
              <a:t>Deadlock </a:t>
            </a:r>
            <a:r>
              <a:rPr spc="-5" dirty="0"/>
              <a:t>Detection:  Rilevamento dello</a:t>
            </a:r>
            <a:r>
              <a:rPr spc="-75" dirty="0"/>
              <a:t> </a:t>
            </a:r>
            <a:r>
              <a:rPr dirty="0"/>
              <a:t>stallo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39" y="1579142"/>
            <a:ext cx="8625205" cy="33870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812800" indent="-342900">
              <a:lnSpc>
                <a:spcPct val="100000"/>
              </a:lnSpc>
              <a:spcBef>
                <a:spcPts val="295"/>
              </a:spcBef>
              <a:buAutoNum type="arabicPeriod"/>
              <a:tabLst>
                <a:tab pos="812165" algn="l"/>
                <a:tab pos="812800" algn="l"/>
              </a:tabLst>
            </a:pPr>
            <a:r>
              <a:rPr sz="1600" spc="-5" dirty="0">
                <a:latin typeface="Arial"/>
                <a:cs typeface="Arial"/>
              </a:rPr>
              <a:t>Quando è possibile le richieste vengono sempre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soddisfatte</a:t>
            </a:r>
            <a:endParaRPr sz="1600">
              <a:latin typeface="Arial"/>
              <a:cs typeface="Arial"/>
            </a:endParaRPr>
          </a:p>
          <a:p>
            <a:pPr marL="812800" indent="-342900">
              <a:lnSpc>
                <a:spcPct val="100000"/>
              </a:lnSpc>
              <a:spcBef>
                <a:spcPts val="195"/>
              </a:spcBef>
              <a:buAutoNum type="arabicPeriod"/>
              <a:tabLst>
                <a:tab pos="812165" algn="l"/>
                <a:tab pos="812800" algn="l"/>
              </a:tabLst>
            </a:pPr>
            <a:r>
              <a:rPr sz="1600" spc="-5" dirty="0">
                <a:latin typeface="Arial"/>
                <a:cs typeface="Arial"/>
              </a:rPr>
              <a:t>Il SO verifica periodicamente che non </a:t>
            </a:r>
            <a:r>
              <a:rPr sz="1600" dirty="0">
                <a:latin typeface="Arial"/>
                <a:cs typeface="Arial"/>
              </a:rPr>
              <a:t>si </a:t>
            </a:r>
            <a:r>
              <a:rPr sz="1600" spc="-5" dirty="0">
                <a:latin typeface="Arial"/>
                <a:cs typeface="Arial"/>
              </a:rPr>
              <a:t>sia verificato uno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stallo</a:t>
            </a:r>
            <a:endParaRPr sz="1600">
              <a:latin typeface="Arial"/>
              <a:cs typeface="Arial"/>
            </a:endParaRPr>
          </a:p>
          <a:p>
            <a:pPr marL="812800" indent="-342900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812165" algn="l"/>
                <a:tab pos="812800" algn="l"/>
              </a:tabLst>
            </a:pPr>
            <a:r>
              <a:rPr sz="1600" spc="-5" dirty="0">
                <a:latin typeface="Arial"/>
                <a:cs typeface="Arial"/>
              </a:rPr>
              <a:t>Il SO applica uno schema di recovery per risolvere lo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stallo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eriod"/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b="1" spc="-10" dirty="0">
                <a:latin typeface="Arial"/>
                <a:cs typeface="Arial"/>
              </a:rPr>
              <a:t>Individuare </a:t>
            </a:r>
            <a:r>
              <a:rPr sz="1600" b="1" spc="-5" dirty="0">
                <a:latin typeface="Arial"/>
                <a:cs typeface="Arial"/>
              </a:rPr>
              <a:t>lo stallo con </a:t>
            </a:r>
            <a:r>
              <a:rPr sz="1600" b="1" spc="-10" dirty="0">
                <a:latin typeface="Arial"/>
                <a:cs typeface="Arial"/>
              </a:rPr>
              <a:t>una </a:t>
            </a:r>
            <a:r>
              <a:rPr sz="1600" b="1" spc="-5" dirty="0">
                <a:latin typeface="Arial"/>
                <a:cs typeface="Arial"/>
              </a:rPr>
              <a:t>sola risorsa di </a:t>
            </a:r>
            <a:r>
              <a:rPr sz="1600" b="1" spc="-10" dirty="0">
                <a:latin typeface="Arial"/>
                <a:cs typeface="Arial"/>
              </a:rPr>
              <a:t>ogni</a:t>
            </a:r>
            <a:r>
              <a:rPr sz="1600" b="1" spc="2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tipo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Times New Roman"/>
              <a:cs typeface="Times New Roman"/>
            </a:endParaRPr>
          </a:p>
          <a:p>
            <a:pPr marL="5144135" marR="5080" lvl="1" indent="-342900">
              <a:lnSpc>
                <a:spcPts val="1730"/>
              </a:lnSpc>
              <a:buChar char="•"/>
              <a:tabLst>
                <a:tab pos="5144135" algn="l"/>
                <a:tab pos="5144770" algn="l"/>
              </a:tabLst>
            </a:pPr>
            <a:r>
              <a:rPr sz="1600" spc="-10" dirty="0">
                <a:latin typeface="Arial"/>
                <a:cs typeface="Arial"/>
              </a:rPr>
              <a:t>Un </a:t>
            </a:r>
            <a:r>
              <a:rPr sz="1600" dirty="0">
                <a:latin typeface="Arial"/>
                <a:cs typeface="Arial"/>
              </a:rPr>
              <a:t>ciclo </a:t>
            </a:r>
            <a:r>
              <a:rPr sz="1600" spc="-5" dirty="0">
                <a:latin typeface="Arial"/>
                <a:cs typeface="Arial"/>
              </a:rPr>
              <a:t>nel grafo di attesa denota uno  stallo</a:t>
            </a:r>
            <a:endParaRPr sz="1600">
              <a:latin typeface="Arial"/>
              <a:cs typeface="Arial"/>
            </a:endParaRPr>
          </a:p>
          <a:p>
            <a:pPr marL="5144135" lvl="1" indent="-342900">
              <a:lnSpc>
                <a:spcPts val="1825"/>
              </a:lnSpc>
              <a:spcBef>
                <a:spcPts val="165"/>
              </a:spcBef>
              <a:buChar char="•"/>
              <a:tabLst>
                <a:tab pos="5144135" algn="l"/>
                <a:tab pos="5144770" algn="l"/>
              </a:tabLst>
            </a:pPr>
            <a:r>
              <a:rPr sz="1600" spc="-5" dirty="0">
                <a:latin typeface="Arial"/>
                <a:cs typeface="Arial"/>
              </a:rPr>
              <a:t>L’algoritmo può essere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invocato</a:t>
            </a:r>
            <a:endParaRPr sz="1600">
              <a:latin typeface="Arial"/>
              <a:cs typeface="Arial"/>
            </a:endParaRPr>
          </a:p>
          <a:p>
            <a:pPr marL="5144135">
              <a:lnSpc>
                <a:spcPts val="1825"/>
              </a:lnSpc>
            </a:pPr>
            <a:r>
              <a:rPr sz="1600" spc="-5" dirty="0">
                <a:latin typeface="Arial"/>
                <a:cs typeface="Arial"/>
              </a:rPr>
              <a:t>periodicamente</a:t>
            </a:r>
            <a:endParaRPr sz="1600">
              <a:latin typeface="Arial"/>
              <a:cs typeface="Arial"/>
            </a:endParaRPr>
          </a:p>
          <a:p>
            <a:pPr marL="5144135" marR="236854" lvl="1" indent="-342900">
              <a:lnSpc>
                <a:spcPts val="1730"/>
              </a:lnSpc>
              <a:spcBef>
                <a:spcPts val="405"/>
              </a:spcBef>
              <a:buChar char="•"/>
              <a:tabLst>
                <a:tab pos="5144135" algn="l"/>
                <a:tab pos="5144770" algn="l"/>
              </a:tabLst>
            </a:pPr>
            <a:r>
              <a:rPr sz="1600" spc="-5" dirty="0">
                <a:latin typeface="Arial"/>
                <a:cs typeface="Arial"/>
              </a:rPr>
              <a:t>Numero di operazioni pari a 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575" baseline="26455" dirty="0">
                <a:latin typeface="Arial"/>
                <a:cs typeface="Arial"/>
              </a:rPr>
              <a:t>2 </a:t>
            </a:r>
            <a:r>
              <a:rPr sz="1600" spc="-5" dirty="0">
                <a:latin typeface="Arial"/>
                <a:cs typeface="Arial"/>
              </a:rPr>
              <a:t>dove  n=numero di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processi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1731" y="6120045"/>
            <a:ext cx="156908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i="1" spc="-30" dirty="0">
                <a:latin typeface="Malgun Gothic"/>
                <a:cs typeface="Malgun Gothic"/>
              </a:rPr>
              <a:t>Resource-Allocation</a:t>
            </a:r>
            <a:r>
              <a:rPr sz="1050" i="1" spc="-5" dirty="0">
                <a:latin typeface="Malgun Gothic"/>
                <a:cs typeface="Malgun Gothic"/>
              </a:rPr>
              <a:t> </a:t>
            </a:r>
            <a:r>
              <a:rPr sz="1050" i="1" spc="-35" dirty="0">
                <a:latin typeface="Malgun Gothic"/>
                <a:cs typeface="Malgun Gothic"/>
              </a:rPr>
              <a:t>Graph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71013" y="6120045"/>
            <a:ext cx="175069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i="1" spc="-35" dirty="0">
                <a:latin typeface="Malgun Gothic"/>
                <a:cs typeface="Malgun Gothic"/>
              </a:rPr>
              <a:t>Corresponding </a:t>
            </a:r>
            <a:r>
              <a:rPr sz="1050" i="1" spc="-30" dirty="0">
                <a:latin typeface="Malgun Gothic"/>
                <a:cs typeface="Malgun Gothic"/>
              </a:rPr>
              <a:t>wait-for</a:t>
            </a:r>
            <a:r>
              <a:rPr sz="1050" i="1" spc="30" dirty="0">
                <a:latin typeface="Malgun Gothic"/>
                <a:cs typeface="Malgun Gothic"/>
              </a:rPr>
              <a:t> </a:t>
            </a:r>
            <a:r>
              <a:rPr sz="1050" i="1" spc="-35" dirty="0">
                <a:latin typeface="Malgun Gothic"/>
                <a:cs typeface="Malgun Gothic"/>
              </a:rPr>
              <a:t>graph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5287" y="3429000"/>
            <a:ext cx="4032250" cy="261302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7187" y="6074409"/>
            <a:ext cx="4108450" cy="0"/>
          </a:xfrm>
          <a:custGeom>
            <a:avLst/>
            <a:gdLst/>
            <a:ahLst/>
            <a:cxnLst/>
            <a:rect l="l" t="t" r="r" b="b"/>
            <a:pathLst>
              <a:path w="4108450">
                <a:moveTo>
                  <a:pt x="0" y="0"/>
                </a:moveTo>
                <a:lnTo>
                  <a:pt x="4108386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3537" y="3403600"/>
            <a:ext cx="0" cy="2664460"/>
          </a:xfrm>
          <a:custGeom>
            <a:avLst/>
            <a:gdLst/>
            <a:ahLst/>
            <a:cxnLst/>
            <a:rect l="l" t="t" r="r" b="b"/>
            <a:pathLst>
              <a:path h="2664460">
                <a:moveTo>
                  <a:pt x="0" y="0"/>
                </a:moveTo>
                <a:lnTo>
                  <a:pt x="0" y="266446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7187" y="3397250"/>
            <a:ext cx="4108450" cy="0"/>
          </a:xfrm>
          <a:custGeom>
            <a:avLst/>
            <a:gdLst/>
            <a:ahLst/>
            <a:cxnLst/>
            <a:rect l="l" t="t" r="r" b="b"/>
            <a:pathLst>
              <a:path w="4108450">
                <a:moveTo>
                  <a:pt x="0" y="0"/>
                </a:moveTo>
                <a:lnTo>
                  <a:pt x="4108386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59223" y="3403600"/>
            <a:ext cx="0" cy="2663825"/>
          </a:xfrm>
          <a:custGeom>
            <a:avLst/>
            <a:gdLst/>
            <a:ahLst/>
            <a:cxnLst/>
            <a:rect l="l" t="t" r="r" b="b"/>
            <a:pathLst>
              <a:path h="2663825">
                <a:moveTo>
                  <a:pt x="0" y="0"/>
                </a:moveTo>
                <a:lnTo>
                  <a:pt x="0" y="2663825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2587" y="6049009"/>
            <a:ext cx="4057650" cy="0"/>
          </a:xfrm>
          <a:custGeom>
            <a:avLst/>
            <a:gdLst/>
            <a:ahLst/>
            <a:cxnLst/>
            <a:rect l="l" t="t" r="r" b="b"/>
            <a:pathLst>
              <a:path w="4057650">
                <a:moveTo>
                  <a:pt x="0" y="0"/>
                </a:moveTo>
                <a:lnTo>
                  <a:pt x="4057586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937" y="3429000"/>
            <a:ext cx="0" cy="2613660"/>
          </a:xfrm>
          <a:custGeom>
            <a:avLst/>
            <a:gdLst/>
            <a:ahLst/>
            <a:cxnLst/>
            <a:rect l="l" t="t" r="r" b="b"/>
            <a:pathLst>
              <a:path h="2613660">
                <a:moveTo>
                  <a:pt x="0" y="0"/>
                </a:moveTo>
                <a:lnTo>
                  <a:pt x="0" y="261366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2587" y="3422650"/>
            <a:ext cx="4057650" cy="0"/>
          </a:xfrm>
          <a:custGeom>
            <a:avLst/>
            <a:gdLst/>
            <a:ahLst/>
            <a:cxnLst/>
            <a:rect l="l" t="t" r="r" b="b"/>
            <a:pathLst>
              <a:path w="4057650">
                <a:moveTo>
                  <a:pt x="0" y="0"/>
                </a:moveTo>
                <a:lnTo>
                  <a:pt x="4057586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33823" y="3429000"/>
            <a:ext cx="0" cy="2613025"/>
          </a:xfrm>
          <a:custGeom>
            <a:avLst/>
            <a:gdLst/>
            <a:ahLst/>
            <a:cxnLst/>
            <a:rect l="l" t="t" r="r" b="b"/>
            <a:pathLst>
              <a:path h="2613025">
                <a:moveTo>
                  <a:pt x="0" y="0"/>
                </a:moveTo>
                <a:lnTo>
                  <a:pt x="0" y="2613025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17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2479040">
              <a:lnSpc>
                <a:spcPct val="100000"/>
              </a:lnSpc>
              <a:spcBef>
                <a:spcPts val="105"/>
              </a:spcBef>
            </a:pPr>
            <a:r>
              <a:rPr dirty="0"/>
              <a:t>Deadlock </a:t>
            </a:r>
            <a:r>
              <a:rPr spc="-5" dirty="0"/>
              <a:t>Detection:  Rilevamento dello</a:t>
            </a:r>
            <a:r>
              <a:rPr spc="-75" dirty="0"/>
              <a:t> </a:t>
            </a:r>
            <a:r>
              <a:rPr dirty="0"/>
              <a:t>stallo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9791" y="1403021"/>
            <a:ext cx="8358505" cy="475805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600" b="1" spc="-10" dirty="0">
                <a:latin typeface="Arial"/>
                <a:cs typeface="Arial"/>
              </a:rPr>
              <a:t>Individuare </a:t>
            </a:r>
            <a:r>
              <a:rPr sz="1600" b="1" spc="-5" dirty="0">
                <a:latin typeface="Arial"/>
                <a:cs typeface="Arial"/>
              </a:rPr>
              <a:t>lo stallo con più istanze per </a:t>
            </a:r>
            <a:r>
              <a:rPr sz="1600" b="1" spc="-10" dirty="0">
                <a:latin typeface="Arial"/>
                <a:cs typeface="Arial"/>
              </a:rPr>
              <a:t>ogni</a:t>
            </a:r>
            <a:r>
              <a:rPr sz="1600" b="1" spc="2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risorsa</a:t>
            </a:r>
            <a:endParaRPr sz="1600">
              <a:latin typeface="Arial"/>
              <a:cs typeface="Arial"/>
            </a:endParaRPr>
          </a:p>
          <a:p>
            <a:pPr marL="81915">
              <a:lnSpc>
                <a:spcPct val="100000"/>
              </a:lnSpc>
              <a:spcBef>
                <a:spcPts val="575"/>
              </a:spcBef>
            </a:pPr>
            <a:r>
              <a:rPr sz="1400" dirty="0">
                <a:latin typeface="Arial"/>
                <a:cs typeface="Arial"/>
              </a:rPr>
              <a:t>Consideriamo le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matrici:</a:t>
            </a:r>
            <a:endParaRPr sz="1400">
              <a:latin typeface="Arial"/>
              <a:cs typeface="Arial"/>
            </a:endParaRPr>
          </a:p>
          <a:p>
            <a:pPr marL="424815" marR="5080" indent="-342900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424815" algn="l"/>
                <a:tab pos="425450" algn="l"/>
              </a:tabLst>
            </a:pPr>
            <a:r>
              <a:rPr sz="1200" i="1" spc="-5" dirty="0">
                <a:latin typeface="Arial"/>
                <a:cs typeface="Arial"/>
              </a:rPr>
              <a:t>Available: </a:t>
            </a:r>
            <a:r>
              <a:rPr sz="1200" spc="-5" dirty="0">
                <a:latin typeface="Arial"/>
                <a:cs typeface="Arial"/>
              </a:rPr>
              <a:t>vettore di lunghezza </a:t>
            </a:r>
            <a:r>
              <a:rPr sz="1200" i="1" spc="-10" dirty="0">
                <a:latin typeface="Arial"/>
                <a:cs typeface="Arial"/>
              </a:rPr>
              <a:t>m</a:t>
            </a:r>
            <a:r>
              <a:rPr sz="1200" spc="-10" dirty="0">
                <a:latin typeface="Arial"/>
                <a:cs typeface="Arial"/>
              </a:rPr>
              <a:t>: </a:t>
            </a:r>
            <a:r>
              <a:rPr sz="1200" spc="-5" dirty="0">
                <a:latin typeface="Arial"/>
                <a:cs typeface="Arial"/>
              </a:rPr>
              <a:t>ogni elemento </a:t>
            </a:r>
            <a:r>
              <a:rPr sz="1200" dirty="0">
                <a:latin typeface="Arial"/>
                <a:cs typeface="Arial"/>
              </a:rPr>
              <a:t>indica </a:t>
            </a:r>
            <a:r>
              <a:rPr sz="1200" spc="-5" dirty="0">
                <a:latin typeface="Arial"/>
                <a:cs typeface="Arial"/>
              </a:rPr>
              <a:t>il </a:t>
            </a:r>
            <a:r>
              <a:rPr sz="1200" dirty="0">
                <a:latin typeface="Arial"/>
                <a:cs typeface="Arial"/>
              </a:rPr>
              <a:t>numero </a:t>
            </a:r>
            <a:r>
              <a:rPr sz="1200" spc="-5" dirty="0">
                <a:latin typeface="Arial"/>
                <a:cs typeface="Arial"/>
              </a:rPr>
              <a:t>di istanze disponibili per </a:t>
            </a:r>
            <a:r>
              <a:rPr sz="1200" dirty="0">
                <a:latin typeface="Arial"/>
                <a:cs typeface="Arial"/>
              </a:rPr>
              <a:t>ciascuna </a:t>
            </a:r>
            <a:r>
              <a:rPr sz="1200" spc="-5" dirty="0">
                <a:latin typeface="Arial"/>
                <a:cs typeface="Arial"/>
              </a:rPr>
              <a:t>risorsa in un dato  </a:t>
            </a:r>
            <a:r>
              <a:rPr sz="1200" dirty="0">
                <a:latin typeface="Arial"/>
                <a:cs typeface="Arial"/>
              </a:rPr>
              <a:t>istante</a:t>
            </a:r>
            <a:endParaRPr sz="1200">
              <a:latin typeface="Arial"/>
              <a:cs typeface="Arial"/>
            </a:endParaRPr>
          </a:p>
          <a:p>
            <a:pPr marL="424815" indent="-3429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424815" algn="l"/>
                <a:tab pos="425450" algn="l"/>
              </a:tabLst>
            </a:pPr>
            <a:r>
              <a:rPr sz="1200" i="1" spc="-5" dirty="0">
                <a:latin typeface="Arial"/>
                <a:cs typeface="Arial"/>
              </a:rPr>
              <a:t>Allocation: </a:t>
            </a:r>
            <a:r>
              <a:rPr sz="1200" dirty="0">
                <a:latin typeface="Arial"/>
                <a:cs typeface="Arial"/>
              </a:rPr>
              <a:t>matrice </a:t>
            </a:r>
            <a:r>
              <a:rPr sz="1200" i="1" spc="-10" dirty="0">
                <a:latin typeface="Arial"/>
                <a:cs typeface="Arial"/>
              </a:rPr>
              <a:t>n</a:t>
            </a:r>
            <a:r>
              <a:rPr sz="1200" spc="-10" dirty="0">
                <a:latin typeface="Arial"/>
                <a:cs typeface="Arial"/>
              </a:rPr>
              <a:t>x</a:t>
            </a:r>
            <a:r>
              <a:rPr sz="1200" i="1" spc="-10" dirty="0">
                <a:latin typeface="Arial"/>
                <a:cs typeface="Arial"/>
              </a:rPr>
              <a:t>m</a:t>
            </a:r>
            <a:r>
              <a:rPr sz="1200" spc="-10" dirty="0">
                <a:latin typeface="Arial"/>
                <a:cs typeface="Arial"/>
              </a:rPr>
              <a:t>: </a:t>
            </a:r>
            <a:r>
              <a:rPr sz="1200" spc="-5" dirty="0">
                <a:latin typeface="Arial"/>
                <a:cs typeface="Arial"/>
              </a:rPr>
              <a:t>ogni elemento </a:t>
            </a:r>
            <a:r>
              <a:rPr sz="1200" dirty="0">
                <a:latin typeface="Arial"/>
                <a:cs typeface="Arial"/>
              </a:rPr>
              <a:t>indica </a:t>
            </a:r>
            <a:r>
              <a:rPr sz="1200" spc="-5" dirty="0">
                <a:latin typeface="Arial"/>
                <a:cs typeface="Arial"/>
              </a:rPr>
              <a:t>il </a:t>
            </a:r>
            <a:r>
              <a:rPr sz="1200" dirty="0">
                <a:latin typeface="Arial"/>
                <a:cs typeface="Arial"/>
              </a:rPr>
              <a:t>numero </a:t>
            </a:r>
            <a:r>
              <a:rPr sz="1200" spc="-5" dirty="0">
                <a:latin typeface="Arial"/>
                <a:cs typeface="Arial"/>
              </a:rPr>
              <a:t>di istanze di </a:t>
            </a:r>
            <a:r>
              <a:rPr sz="1200" dirty="0">
                <a:latin typeface="Arial"/>
                <a:cs typeface="Arial"/>
              </a:rPr>
              <a:t>ciascuna </a:t>
            </a:r>
            <a:r>
              <a:rPr sz="1200" spc="-5" dirty="0">
                <a:latin typeface="Arial"/>
                <a:cs typeface="Arial"/>
              </a:rPr>
              <a:t>risorsa assegnate a </a:t>
            </a:r>
            <a:r>
              <a:rPr sz="1200" dirty="0">
                <a:latin typeface="Arial"/>
                <a:cs typeface="Arial"/>
              </a:rPr>
              <a:t>ciascun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processo</a:t>
            </a:r>
            <a:endParaRPr sz="1200">
              <a:latin typeface="Arial"/>
              <a:cs typeface="Arial"/>
            </a:endParaRPr>
          </a:p>
          <a:p>
            <a:pPr marL="424815" indent="-3429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424815" algn="l"/>
                <a:tab pos="425450" algn="l"/>
              </a:tabLst>
            </a:pPr>
            <a:r>
              <a:rPr sz="1200" i="1" dirty="0">
                <a:latin typeface="Arial"/>
                <a:cs typeface="Arial"/>
              </a:rPr>
              <a:t>Request: </a:t>
            </a:r>
            <a:r>
              <a:rPr sz="1200" dirty="0">
                <a:latin typeface="Arial"/>
                <a:cs typeface="Arial"/>
              </a:rPr>
              <a:t>matrice </a:t>
            </a:r>
            <a:r>
              <a:rPr sz="1200" i="1" spc="-10" dirty="0">
                <a:latin typeface="Arial"/>
                <a:cs typeface="Arial"/>
              </a:rPr>
              <a:t>n</a:t>
            </a:r>
            <a:r>
              <a:rPr sz="1200" spc="-10" dirty="0">
                <a:latin typeface="Arial"/>
                <a:cs typeface="Arial"/>
              </a:rPr>
              <a:t>x</a:t>
            </a:r>
            <a:r>
              <a:rPr sz="1200" i="1" spc="-10" dirty="0">
                <a:latin typeface="Arial"/>
                <a:cs typeface="Arial"/>
              </a:rPr>
              <a:t>m</a:t>
            </a:r>
            <a:r>
              <a:rPr sz="1200" spc="-10" dirty="0">
                <a:latin typeface="Arial"/>
                <a:cs typeface="Arial"/>
              </a:rPr>
              <a:t>: </a:t>
            </a:r>
            <a:r>
              <a:rPr sz="1200" spc="-5" dirty="0">
                <a:latin typeface="Arial"/>
                <a:cs typeface="Arial"/>
              </a:rPr>
              <a:t>ogni elemento </a:t>
            </a:r>
            <a:r>
              <a:rPr sz="1200" dirty="0">
                <a:latin typeface="Arial"/>
                <a:cs typeface="Arial"/>
              </a:rPr>
              <a:t>indica </a:t>
            </a:r>
            <a:r>
              <a:rPr sz="1200" spc="-5" dirty="0">
                <a:latin typeface="Arial"/>
                <a:cs typeface="Arial"/>
              </a:rPr>
              <a:t>la richiesta di risorse da parte dei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processi.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81915" marR="24765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L’algoritmo </a:t>
            </a:r>
            <a:r>
              <a:rPr sz="1600" spc="-5" dirty="0">
                <a:latin typeface="Arial"/>
                <a:cs typeface="Arial"/>
              </a:rPr>
              <a:t>di rilevamento </a:t>
            </a:r>
            <a:r>
              <a:rPr sz="1600" spc="-10" dirty="0">
                <a:latin typeface="Arial"/>
                <a:cs typeface="Arial"/>
              </a:rPr>
              <a:t>indaga </a:t>
            </a:r>
            <a:r>
              <a:rPr sz="1600" spc="-5" dirty="0">
                <a:latin typeface="Arial"/>
                <a:cs typeface="Arial"/>
              </a:rPr>
              <a:t>su </a:t>
            </a:r>
            <a:r>
              <a:rPr sz="1600" spc="-10" dirty="0">
                <a:latin typeface="Arial"/>
                <a:cs typeface="Arial"/>
              </a:rPr>
              <a:t>ogni </a:t>
            </a:r>
            <a:r>
              <a:rPr sz="1600" spc="-5" dirty="0">
                <a:latin typeface="Arial"/>
                <a:cs typeface="Arial"/>
              </a:rPr>
              <a:t>possibile sequenza di assegnazione </a:t>
            </a:r>
            <a:r>
              <a:rPr sz="1600" spc="-10" dirty="0">
                <a:latin typeface="Arial"/>
                <a:cs typeface="Arial"/>
              </a:rPr>
              <a:t>per </a:t>
            </a:r>
            <a:r>
              <a:rPr sz="1600" spc="-5" dirty="0">
                <a:latin typeface="Arial"/>
                <a:cs typeface="Arial"/>
              </a:rPr>
              <a:t>i processi  che devono ancora essere completati. </a:t>
            </a:r>
            <a:r>
              <a:rPr sz="1600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Vengono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marcati i processi che non sono 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</a:t>
            </a:r>
            <a:r>
              <a:rPr sz="1600" u="heavy" spc="1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stallo.</a:t>
            </a:r>
            <a:endParaRPr sz="1600">
              <a:latin typeface="Arial"/>
              <a:cs typeface="Arial"/>
            </a:endParaRPr>
          </a:p>
          <a:p>
            <a:pPr marL="8191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Inizialmente nessun processo è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marcato.</a:t>
            </a:r>
            <a:endParaRPr sz="1600">
              <a:latin typeface="Arial"/>
              <a:cs typeface="Arial"/>
            </a:endParaRPr>
          </a:p>
          <a:p>
            <a:pPr marL="424815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24815" algn="l"/>
                <a:tab pos="425450" algn="l"/>
              </a:tabLst>
            </a:pPr>
            <a:r>
              <a:rPr sz="1600" spc="-5" dirty="0">
                <a:latin typeface="Arial"/>
                <a:cs typeface="Arial"/>
              </a:rPr>
              <a:t>Si marca ogni processo che ha una riga di 0 </a:t>
            </a:r>
            <a:r>
              <a:rPr sz="1600" dirty="0">
                <a:latin typeface="Arial"/>
                <a:cs typeface="Arial"/>
              </a:rPr>
              <a:t>nella </a:t>
            </a:r>
            <a:r>
              <a:rPr sz="1600" spc="-5" dirty="0">
                <a:latin typeface="Arial"/>
                <a:cs typeface="Arial"/>
              </a:rPr>
              <a:t>matrice </a:t>
            </a:r>
            <a:r>
              <a:rPr sz="1600" i="1" spc="-5" dirty="0">
                <a:latin typeface="Arial"/>
                <a:cs typeface="Arial"/>
              </a:rPr>
              <a:t>Allocation </a:t>
            </a:r>
            <a:r>
              <a:rPr sz="1600" spc="-5" dirty="0">
                <a:latin typeface="Arial"/>
                <a:cs typeface="Arial"/>
              </a:rPr>
              <a:t>(il processo non</a:t>
            </a:r>
            <a:r>
              <a:rPr sz="1600" spc="1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ha</a:t>
            </a:r>
            <a:endParaRPr sz="1600">
              <a:latin typeface="Arial"/>
              <a:cs typeface="Arial"/>
            </a:endParaRPr>
          </a:p>
          <a:p>
            <a:pPr marL="42481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risorse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assegnate);</a:t>
            </a:r>
            <a:endParaRPr sz="1600">
              <a:latin typeface="Arial"/>
              <a:cs typeface="Arial"/>
            </a:endParaRPr>
          </a:p>
          <a:p>
            <a:pPr marL="424815" indent="-342900">
              <a:lnSpc>
                <a:spcPct val="100000"/>
              </a:lnSpc>
              <a:buAutoNum type="arabicPeriod" startAt="2"/>
              <a:tabLst>
                <a:tab pos="424815" algn="l"/>
                <a:tab pos="425450" algn="l"/>
              </a:tabLst>
            </a:pPr>
            <a:r>
              <a:rPr sz="1600" spc="-5" dirty="0">
                <a:latin typeface="Arial"/>
                <a:cs typeface="Arial"/>
              </a:rPr>
              <a:t>Si inizializza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Work=Available;</a:t>
            </a:r>
            <a:endParaRPr sz="1600">
              <a:latin typeface="Arial"/>
              <a:cs typeface="Arial"/>
            </a:endParaRPr>
          </a:p>
          <a:p>
            <a:pPr marL="424815" indent="-342900">
              <a:lnSpc>
                <a:spcPts val="1920"/>
              </a:lnSpc>
              <a:buAutoNum type="arabicPeriod" startAt="2"/>
              <a:tabLst>
                <a:tab pos="424815" algn="l"/>
                <a:tab pos="425450" algn="l"/>
              </a:tabLst>
            </a:pPr>
            <a:r>
              <a:rPr sz="1600" spc="-5" dirty="0">
                <a:latin typeface="Arial"/>
                <a:cs typeface="Arial"/>
              </a:rPr>
              <a:t>Si cerca un indice </a:t>
            </a:r>
            <a:r>
              <a:rPr sz="1600" i="1" spc="-5" dirty="0">
                <a:latin typeface="Arial"/>
                <a:cs typeface="Arial"/>
              </a:rPr>
              <a:t>i </a:t>
            </a:r>
            <a:r>
              <a:rPr sz="1600" spc="-5" dirty="0">
                <a:latin typeface="Arial"/>
                <a:cs typeface="Arial"/>
              </a:rPr>
              <a:t>(processo) tale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che:</a:t>
            </a:r>
            <a:endParaRPr sz="1600">
              <a:latin typeface="Arial"/>
              <a:cs typeface="Arial"/>
            </a:endParaRPr>
          </a:p>
          <a:p>
            <a:pPr marL="882650" lvl="1" indent="-343535">
              <a:lnSpc>
                <a:spcPts val="1680"/>
              </a:lnSpc>
              <a:buAutoNum type="arabicPeriod"/>
              <a:tabLst>
                <a:tab pos="882650" algn="l"/>
                <a:tab pos="883285" algn="l"/>
              </a:tabLst>
            </a:pPr>
            <a:r>
              <a:rPr sz="1400" i="1" dirty="0">
                <a:latin typeface="Arial"/>
                <a:cs typeface="Arial"/>
              </a:rPr>
              <a:t>i </a:t>
            </a:r>
            <a:r>
              <a:rPr sz="1400" spc="-5" dirty="0">
                <a:latin typeface="Arial"/>
                <a:cs typeface="Arial"/>
              </a:rPr>
              <a:t>non’è marcato </a:t>
            </a:r>
            <a:r>
              <a:rPr sz="1400" dirty="0">
                <a:latin typeface="Arial"/>
                <a:cs typeface="Arial"/>
              </a:rPr>
              <a:t>(può </a:t>
            </a:r>
            <a:r>
              <a:rPr sz="1400" spc="-5" dirty="0">
                <a:latin typeface="Arial"/>
                <a:cs typeface="Arial"/>
              </a:rPr>
              <a:t>essere in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stallo);</a:t>
            </a:r>
            <a:endParaRPr sz="1400">
              <a:latin typeface="Arial"/>
              <a:cs typeface="Arial"/>
            </a:endParaRPr>
          </a:p>
          <a:p>
            <a:pPr marL="882650" lvl="1" indent="-343535">
              <a:lnSpc>
                <a:spcPct val="100000"/>
              </a:lnSpc>
              <a:buAutoNum type="arabicPeriod"/>
              <a:tabLst>
                <a:tab pos="882650" algn="l"/>
                <a:tab pos="883285" algn="l"/>
              </a:tabLst>
            </a:pPr>
            <a:r>
              <a:rPr sz="1400" i="1" spc="-5" dirty="0">
                <a:latin typeface="Arial"/>
                <a:cs typeface="Arial"/>
              </a:rPr>
              <a:t>Request[i,:]≤Work;</a:t>
            </a:r>
            <a:endParaRPr sz="1400">
              <a:latin typeface="Arial"/>
              <a:cs typeface="Arial"/>
            </a:endParaRPr>
          </a:p>
          <a:p>
            <a:pPr marL="53911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Se tale processo </a:t>
            </a:r>
            <a:r>
              <a:rPr sz="1600" spc="-10" dirty="0">
                <a:latin typeface="Arial"/>
                <a:cs typeface="Arial"/>
              </a:rPr>
              <a:t>non </a:t>
            </a:r>
            <a:r>
              <a:rPr sz="1600" spc="-5" dirty="0">
                <a:latin typeface="Arial"/>
                <a:cs typeface="Arial"/>
              </a:rPr>
              <a:t>esiste l’algoritmo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termina</a:t>
            </a:r>
            <a:endParaRPr sz="1600">
              <a:latin typeface="Arial"/>
              <a:cs typeface="Arial"/>
            </a:endParaRPr>
          </a:p>
          <a:p>
            <a:pPr marL="440055" indent="-358140">
              <a:lnSpc>
                <a:spcPct val="100000"/>
              </a:lnSpc>
              <a:buAutoNum type="arabicPeriod" startAt="4"/>
              <a:tabLst>
                <a:tab pos="440055" algn="l"/>
                <a:tab pos="440690" algn="l"/>
              </a:tabLst>
            </a:pPr>
            <a:r>
              <a:rPr sz="1600" spc="-5" dirty="0">
                <a:latin typeface="Arial"/>
                <a:cs typeface="Arial"/>
              </a:rPr>
              <a:t>Se </a:t>
            </a:r>
            <a:r>
              <a:rPr sz="1600" dirty="0">
                <a:latin typeface="Arial"/>
                <a:cs typeface="Arial"/>
              </a:rPr>
              <a:t>si </a:t>
            </a:r>
            <a:r>
              <a:rPr sz="1600" spc="-5" dirty="0">
                <a:latin typeface="Arial"/>
                <a:cs typeface="Arial"/>
              </a:rPr>
              <a:t>trova il processo al punto 3. esso viene marcato e</a:t>
            </a:r>
            <a:r>
              <a:rPr sz="1600" spc="16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Work=Work+Allocation[i,:]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</a:pPr>
            <a:r>
              <a:rPr sz="1600" b="1" i="1" spc="-10" dirty="0">
                <a:solidFill>
                  <a:srgbClr val="0099CC"/>
                </a:solidFill>
                <a:latin typeface="Arial"/>
                <a:cs typeface="Arial"/>
              </a:rPr>
              <a:t>Un </a:t>
            </a:r>
            <a:r>
              <a:rPr sz="1600" b="1" i="1" spc="-5" dirty="0">
                <a:solidFill>
                  <a:srgbClr val="0099CC"/>
                </a:solidFill>
                <a:latin typeface="Arial"/>
                <a:cs typeface="Arial"/>
              </a:rPr>
              <a:t>processo è in </a:t>
            </a:r>
            <a:r>
              <a:rPr sz="1600" b="1" i="1" spc="-10" dirty="0">
                <a:solidFill>
                  <a:srgbClr val="0099CC"/>
                </a:solidFill>
                <a:latin typeface="Arial"/>
                <a:cs typeface="Arial"/>
              </a:rPr>
              <a:t>stallo solo </a:t>
            </a:r>
            <a:r>
              <a:rPr sz="1600" b="1" i="1" spc="-5" dirty="0">
                <a:solidFill>
                  <a:srgbClr val="0099CC"/>
                </a:solidFill>
                <a:latin typeface="Arial"/>
                <a:cs typeface="Arial"/>
              </a:rPr>
              <a:t>se </a:t>
            </a:r>
            <a:r>
              <a:rPr sz="1600" b="1" i="1" spc="-10" dirty="0">
                <a:solidFill>
                  <a:srgbClr val="0099CC"/>
                </a:solidFill>
                <a:latin typeface="Arial"/>
                <a:cs typeface="Arial"/>
              </a:rPr>
              <a:t>alla </a:t>
            </a:r>
            <a:r>
              <a:rPr sz="1600" b="1" i="1" spc="-5" dirty="0">
                <a:solidFill>
                  <a:srgbClr val="0099CC"/>
                </a:solidFill>
                <a:latin typeface="Arial"/>
                <a:cs typeface="Arial"/>
              </a:rPr>
              <a:t>fine dell’algoritmo </a:t>
            </a:r>
            <a:r>
              <a:rPr sz="1600" b="1" i="1" spc="-10" dirty="0">
                <a:solidFill>
                  <a:srgbClr val="0099CC"/>
                </a:solidFill>
                <a:latin typeface="Arial"/>
                <a:cs typeface="Arial"/>
              </a:rPr>
              <a:t>esso non risulta</a:t>
            </a:r>
            <a:r>
              <a:rPr sz="1600" b="1" i="1" spc="300" dirty="0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sz="1600" b="1" i="1" spc="-10" dirty="0">
                <a:solidFill>
                  <a:srgbClr val="0099CC"/>
                </a:solidFill>
                <a:latin typeface="Arial"/>
                <a:cs typeface="Arial"/>
              </a:rPr>
              <a:t>marcato.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9590" y="6342379"/>
            <a:ext cx="66567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20" dirty="0">
                <a:solidFill>
                  <a:srgbClr val="FF0066"/>
                </a:solidFill>
                <a:latin typeface="Arial"/>
                <a:cs typeface="Arial"/>
              </a:rPr>
              <a:t>L’algoritmo </a:t>
            </a:r>
            <a:r>
              <a:rPr sz="1600" b="1" i="1" spc="-5" dirty="0">
                <a:solidFill>
                  <a:srgbClr val="FF0066"/>
                </a:solidFill>
                <a:latin typeface="Arial"/>
                <a:cs typeface="Arial"/>
              </a:rPr>
              <a:t>richiede un numero di operazioni dell’ordine di </a:t>
            </a:r>
            <a:r>
              <a:rPr sz="1600" b="1" i="1" spc="-10" dirty="0">
                <a:solidFill>
                  <a:srgbClr val="FF0066"/>
                </a:solidFill>
                <a:latin typeface="Arial"/>
                <a:cs typeface="Arial"/>
              </a:rPr>
              <a:t>O(m </a:t>
            </a:r>
            <a:r>
              <a:rPr sz="1600" b="1" i="1" spc="-5" dirty="0">
                <a:solidFill>
                  <a:srgbClr val="FF0066"/>
                </a:solidFill>
                <a:latin typeface="Arial"/>
                <a:cs typeface="Arial"/>
              </a:rPr>
              <a:t>x</a:t>
            </a:r>
            <a:r>
              <a:rPr sz="1600" b="1" i="1" spc="33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FF0066"/>
                </a:solidFill>
                <a:latin typeface="Arial"/>
                <a:cs typeface="Arial"/>
              </a:rPr>
              <a:t>n</a:t>
            </a:r>
            <a:r>
              <a:rPr sz="1575" b="1" i="1" spc="-7" baseline="26455" dirty="0">
                <a:solidFill>
                  <a:srgbClr val="FF0066"/>
                </a:solidFill>
                <a:latin typeface="Arial"/>
                <a:cs typeface="Arial"/>
              </a:rPr>
              <a:t>2</a:t>
            </a:r>
            <a:r>
              <a:rPr sz="1600" b="1" i="1" spc="-5" dirty="0">
                <a:solidFill>
                  <a:srgbClr val="FF0066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2479040">
              <a:lnSpc>
                <a:spcPct val="100000"/>
              </a:lnSpc>
              <a:spcBef>
                <a:spcPts val="105"/>
              </a:spcBef>
            </a:pPr>
            <a:r>
              <a:rPr dirty="0"/>
              <a:t>Deadlock </a:t>
            </a:r>
            <a:r>
              <a:rPr spc="-5" dirty="0"/>
              <a:t>Detection:  Rilevamento dello</a:t>
            </a:r>
            <a:r>
              <a:rPr spc="-75" dirty="0"/>
              <a:t> </a:t>
            </a:r>
            <a:r>
              <a:rPr dirty="0"/>
              <a:t>stallo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9791" y="1403021"/>
            <a:ext cx="7468870" cy="140589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600" b="1" spc="-10" dirty="0">
                <a:latin typeface="Arial"/>
                <a:cs typeface="Arial"/>
              </a:rPr>
              <a:t>Individuare </a:t>
            </a:r>
            <a:r>
              <a:rPr sz="1600" b="1" spc="-5" dirty="0">
                <a:latin typeface="Arial"/>
                <a:cs typeface="Arial"/>
              </a:rPr>
              <a:t>lo stallo con più istanze per </a:t>
            </a:r>
            <a:r>
              <a:rPr sz="1600" b="1" spc="-10" dirty="0">
                <a:latin typeface="Arial"/>
                <a:cs typeface="Arial"/>
              </a:rPr>
              <a:t>ogni</a:t>
            </a:r>
            <a:r>
              <a:rPr sz="1600" b="1" spc="2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risorsa</a:t>
            </a:r>
            <a:endParaRPr sz="1600">
              <a:latin typeface="Arial"/>
              <a:cs typeface="Arial"/>
            </a:endParaRPr>
          </a:p>
          <a:p>
            <a:pPr marL="81915">
              <a:lnSpc>
                <a:spcPct val="100000"/>
              </a:lnSpc>
              <a:spcBef>
                <a:spcPts val="575"/>
              </a:spcBef>
            </a:pPr>
            <a:r>
              <a:rPr sz="1400" dirty="0">
                <a:latin typeface="Arial"/>
                <a:cs typeface="Arial"/>
              </a:rPr>
              <a:t>Filosofia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dell’algoritmo:</a:t>
            </a:r>
            <a:endParaRPr sz="1400">
              <a:latin typeface="Arial"/>
              <a:cs typeface="Arial"/>
            </a:endParaRPr>
          </a:p>
          <a:p>
            <a:pPr marL="424815" indent="-342900">
              <a:lnSpc>
                <a:spcPct val="100000"/>
              </a:lnSpc>
              <a:spcBef>
                <a:spcPts val="335"/>
              </a:spcBef>
              <a:buChar char="•"/>
              <a:tabLst>
                <a:tab pos="424815" algn="l"/>
                <a:tab pos="425450" algn="l"/>
              </a:tabLst>
            </a:pPr>
            <a:r>
              <a:rPr sz="1400" spc="-5" dirty="0">
                <a:latin typeface="Arial"/>
                <a:cs typeface="Arial"/>
              </a:rPr>
              <a:t>Trovare </a:t>
            </a:r>
            <a:r>
              <a:rPr sz="1400" dirty="0">
                <a:latin typeface="Arial"/>
                <a:cs typeface="Arial"/>
              </a:rPr>
              <a:t>un processo le cui richieste possono essere </a:t>
            </a:r>
            <a:r>
              <a:rPr sz="1400" spc="-5" dirty="0">
                <a:latin typeface="Arial"/>
                <a:cs typeface="Arial"/>
              </a:rPr>
              <a:t>soddisfatte </a:t>
            </a:r>
            <a:r>
              <a:rPr sz="1400" dirty="0">
                <a:latin typeface="Arial"/>
                <a:cs typeface="Arial"/>
              </a:rPr>
              <a:t>con le disponibilità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attuali</a:t>
            </a:r>
            <a:endParaRPr sz="1400">
              <a:latin typeface="Arial"/>
              <a:cs typeface="Arial"/>
            </a:endParaRPr>
          </a:p>
          <a:p>
            <a:pPr marL="424815" indent="-342900">
              <a:lnSpc>
                <a:spcPct val="100000"/>
              </a:lnSpc>
              <a:spcBef>
                <a:spcPts val="335"/>
              </a:spcBef>
              <a:buChar char="•"/>
              <a:tabLst>
                <a:tab pos="424815" algn="l"/>
                <a:tab pos="425450" algn="l"/>
              </a:tabLst>
            </a:pPr>
            <a:r>
              <a:rPr sz="1400" spc="-5" dirty="0">
                <a:latin typeface="Arial"/>
                <a:cs typeface="Arial"/>
              </a:rPr>
              <a:t>Supporre </a:t>
            </a:r>
            <a:r>
              <a:rPr sz="1400" dirty="0">
                <a:latin typeface="Arial"/>
                <a:cs typeface="Arial"/>
              </a:rPr>
              <a:t>che il processo </a:t>
            </a:r>
            <a:r>
              <a:rPr sz="1400" spc="-5" dirty="0">
                <a:latin typeface="Arial"/>
                <a:cs typeface="Arial"/>
              </a:rPr>
              <a:t>vada </a:t>
            </a:r>
            <a:r>
              <a:rPr sz="1400" dirty="0">
                <a:latin typeface="Arial"/>
                <a:cs typeface="Arial"/>
              </a:rPr>
              <a:t>a conclusione e rilasci le</a:t>
            </a:r>
            <a:r>
              <a:rPr sz="1400" spc="-1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risorse</a:t>
            </a:r>
            <a:endParaRPr sz="1400">
              <a:latin typeface="Arial"/>
              <a:cs typeface="Arial"/>
            </a:endParaRPr>
          </a:p>
          <a:p>
            <a:pPr marL="424815" indent="-342900">
              <a:lnSpc>
                <a:spcPct val="100000"/>
              </a:lnSpc>
              <a:spcBef>
                <a:spcPts val="340"/>
              </a:spcBef>
              <a:buChar char="•"/>
              <a:tabLst>
                <a:tab pos="424815" algn="l"/>
                <a:tab pos="425450" algn="l"/>
              </a:tabLst>
            </a:pPr>
            <a:r>
              <a:rPr sz="1400" dirty="0">
                <a:latin typeface="Arial"/>
                <a:cs typeface="Arial"/>
              </a:rPr>
              <a:t>Cercare </a:t>
            </a:r>
            <a:r>
              <a:rPr sz="1400" spc="-5" dirty="0">
                <a:latin typeface="Arial"/>
                <a:cs typeface="Arial"/>
              </a:rPr>
              <a:t>un </a:t>
            </a:r>
            <a:r>
              <a:rPr sz="1400" dirty="0">
                <a:latin typeface="Arial"/>
                <a:cs typeface="Arial"/>
              </a:rPr>
              <a:t>altro processo </a:t>
            </a:r>
            <a:r>
              <a:rPr sz="1400" spc="-5" dirty="0">
                <a:latin typeface="Arial"/>
                <a:cs typeface="Arial"/>
              </a:rPr>
              <a:t>da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soddisfare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44575" y="2997200"/>
            <a:ext cx="6480175" cy="197485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50442" y="5034923"/>
            <a:ext cx="7557770" cy="147828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3821429">
              <a:lnSpc>
                <a:spcPts val="1680"/>
              </a:lnSpc>
              <a:spcBef>
                <a:spcPts val="235"/>
              </a:spcBef>
            </a:pPr>
            <a:r>
              <a:rPr sz="1450" i="1" spc="-30" dirty="0">
                <a:latin typeface="Malgun Gothic"/>
                <a:cs typeface="Malgun Gothic"/>
              </a:rPr>
              <a:t>P4 </a:t>
            </a:r>
            <a:r>
              <a:rPr sz="1450" i="1" spc="-25" dirty="0">
                <a:latin typeface="Malgun Gothic"/>
                <a:cs typeface="Malgun Gothic"/>
              </a:rPr>
              <a:t>viene </a:t>
            </a:r>
            <a:r>
              <a:rPr sz="1450" i="1" spc="-35" dirty="0">
                <a:latin typeface="Malgun Gothic"/>
                <a:cs typeface="Malgun Gothic"/>
              </a:rPr>
              <a:t>marcato </a:t>
            </a:r>
            <a:r>
              <a:rPr sz="1450" i="1" spc="-25" dirty="0">
                <a:latin typeface="Malgun Gothic"/>
                <a:cs typeface="Malgun Gothic"/>
              </a:rPr>
              <a:t>(non detiene alcuna risorsa)  </a:t>
            </a:r>
            <a:r>
              <a:rPr sz="1450" i="1" spc="-35" dirty="0">
                <a:latin typeface="Malgun Gothic"/>
                <a:cs typeface="Malgun Gothic"/>
              </a:rPr>
              <a:t>Work=Available= </a:t>
            </a:r>
            <a:r>
              <a:rPr sz="1450" i="1" spc="-20" dirty="0">
                <a:latin typeface="Malgun Gothic"/>
                <a:cs typeface="Malgun Gothic"/>
              </a:rPr>
              <a:t>[0, </a:t>
            </a:r>
            <a:r>
              <a:rPr sz="1450" i="1" spc="-25" dirty="0">
                <a:latin typeface="Malgun Gothic"/>
                <a:cs typeface="Malgun Gothic"/>
              </a:rPr>
              <a:t>0, 0, 0,</a:t>
            </a:r>
            <a:r>
              <a:rPr sz="1450" i="1" spc="-5" dirty="0">
                <a:latin typeface="Malgun Gothic"/>
                <a:cs typeface="Malgun Gothic"/>
              </a:rPr>
              <a:t> </a:t>
            </a:r>
            <a:r>
              <a:rPr sz="1450" i="1" spc="-25" dirty="0">
                <a:latin typeface="Malgun Gothic"/>
                <a:cs typeface="Malgun Gothic"/>
              </a:rPr>
              <a:t>1]</a:t>
            </a:r>
            <a:endParaRPr sz="1450">
              <a:latin typeface="Malgun Gothic"/>
              <a:cs typeface="Malgun Gothic"/>
            </a:endParaRPr>
          </a:p>
          <a:p>
            <a:pPr marL="12700">
              <a:lnSpc>
                <a:spcPts val="1605"/>
              </a:lnSpc>
            </a:pPr>
            <a:r>
              <a:rPr sz="1450" i="1" spc="-30" dirty="0">
                <a:latin typeface="Malgun Gothic"/>
                <a:cs typeface="Malgun Gothic"/>
              </a:rPr>
              <a:t>Request[P3,:] ≤Work, P3 </a:t>
            </a:r>
            <a:r>
              <a:rPr sz="1450" i="1" spc="-25" dirty="0">
                <a:latin typeface="Malgun Gothic"/>
                <a:cs typeface="Malgun Gothic"/>
              </a:rPr>
              <a:t>viene </a:t>
            </a:r>
            <a:r>
              <a:rPr sz="1450" i="1" spc="-35" dirty="0">
                <a:latin typeface="Malgun Gothic"/>
                <a:cs typeface="Malgun Gothic"/>
              </a:rPr>
              <a:t>marcato </a:t>
            </a:r>
            <a:r>
              <a:rPr sz="1450" i="1" spc="-25" dirty="0">
                <a:latin typeface="Malgun Gothic"/>
                <a:cs typeface="Malgun Gothic"/>
              </a:rPr>
              <a:t>e </a:t>
            </a:r>
            <a:r>
              <a:rPr sz="1450" i="1" spc="-30" dirty="0">
                <a:latin typeface="Malgun Gothic"/>
                <a:cs typeface="Malgun Gothic"/>
              </a:rPr>
              <a:t>Work=Work+Allocation[P3,:]=[0, </a:t>
            </a:r>
            <a:r>
              <a:rPr sz="1450" i="1" spc="-25" dirty="0">
                <a:latin typeface="Malgun Gothic"/>
                <a:cs typeface="Malgun Gothic"/>
              </a:rPr>
              <a:t>0, 0, 1,</a:t>
            </a:r>
            <a:r>
              <a:rPr sz="1450" i="1" spc="65" dirty="0">
                <a:latin typeface="Malgun Gothic"/>
                <a:cs typeface="Malgun Gothic"/>
              </a:rPr>
              <a:t> </a:t>
            </a:r>
            <a:r>
              <a:rPr sz="1450" i="1" spc="-25" dirty="0">
                <a:latin typeface="Malgun Gothic"/>
                <a:cs typeface="Malgun Gothic"/>
              </a:rPr>
              <a:t>1]</a:t>
            </a:r>
            <a:endParaRPr sz="1450">
              <a:latin typeface="Malgun Gothic"/>
              <a:cs typeface="Malgun Gothic"/>
            </a:endParaRPr>
          </a:p>
          <a:p>
            <a:pPr marL="927100" marR="121285" indent="-915035">
              <a:lnSpc>
                <a:spcPts val="1680"/>
              </a:lnSpc>
              <a:spcBef>
                <a:spcPts val="75"/>
              </a:spcBef>
            </a:pPr>
            <a:r>
              <a:rPr sz="1450" i="1" spc="-30" dirty="0">
                <a:latin typeface="Malgun Gothic"/>
                <a:cs typeface="Malgun Gothic"/>
              </a:rPr>
              <a:t>Non’è </a:t>
            </a:r>
            <a:r>
              <a:rPr sz="1450" i="1" spc="-25" dirty="0">
                <a:latin typeface="Malgun Gothic"/>
                <a:cs typeface="Malgun Gothic"/>
              </a:rPr>
              <a:t>possibile </a:t>
            </a:r>
            <a:r>
              <a:rPr sz="1450" i="1" spc="-30" dirty="0">
                <a:latin typeface="Malgun Gothic"/>
                <a:cs typeface="Malgun Gothic"/>
              </a:rPr>
              <a:t>determinare </a:t>
            </a:r>
            <a:r>
              <a:rPr sz="1450" i="1" spc="-25" dirty="0">
                <a:latin typeface="Malgun Gothic"/>
                <a:cs typeface="Malgun Gothic"/>
              </a:rPr>
              <a:t>alcun </a:t>
            </a:r>
            <a:r>
              <a:rPr sz="1450" i="1" spc="-30" dirty="0">
                <a:latin typeface="Malgun Gothic"/>
                <a:cs typeface="Malgun Gothic"/>
              </a:rPr>
              <a:t>altro </a:t>
            </a:r>
            <a:r>
              <a:rPr sz="1450" i="1" spc="-25" dirty="0">
                <a:latin typeface="Malgun Gothic"/>
                <a:cs typeface="Malgun Gothic"/>
              </a:rPr>
              <a:t>indice </a:t>
            </a:r>
            <a:r>
              <a:rPr sz="1450" i="1" spc="-30" dirty="0">
                <a:latin typeface="Malgun Gothic"/>
                <a:cs typeface="Malgun Gothic"/>
              </a:rPr>
              <a:t>(processo) </a:t>
            </a:r>
            <a:r>
              <a:rPr sz="1450" i="1" spc="-25" dirty="0">
                <a:latin typeface="Malgun Gothic"/>
                <a:cs typeface="Malgun Gothic"/>
              </a:rPr>
              <a:t>per </a:t>
            </a:r>
            <a:r>
              <a:rPr sz="1450" i="1" spc="-15" dirty="0">
                <a:latin typeface="Malgun Gothic"/>
                <a:cs typeface="Malgun Gothic"/>
              </a:rPr>
              <a:t>il </a:t>
            </a:r>
            <a:r>
              <a:rPr sz="1450" i="1" spc="-25" dirty="0">
                <a:latin typeface="Malgun Gothic"/>
                <a:cs typeface="Malgun Gothic"/>
              </a:rPr>
              <a:t>quale </a:t>
            </a:r>
            <a:r>
              <a:rPr sz="1450" i="1" spc="-30" dirty="0">
                <a:latin typeface="Malgun Gothic"/>
                <a:cs typeface="Malgun Gothic"/>
              </a:rPr>
              <a:t>soddisfare </a:t>
            </a:r>
            <a:r>
              <a:rPr sz="1450" i="1" spc="-25" dirty="0">
                <a:latin typeface="Malgun Gothic"/>
                <a:cs typeface="Malgun Gothic"/>
              </a:rPr>
              <a:t>le richieste  </a:t>
            </a:r>
            <a:r>
              <a:rPr sz="1450" i="1" spc="-45" dirty="0">
                <a:latin typeface="Malgun Gothic"/>
                <a:cs typeface="Malgun Gothic"/>
              </a:rPr>
              <a:t>L’algoritmo</a:t>
            </a:r>
            <a:r>
              <a:rPr sz="1450" i="1" spc="-25" dirty="0">
                <a:latin typeface="Malgun Gothic"/>
                <a:cs typeface="Malgun Gothic"/>
              </a:rPr>
              <a:t> termina.</a:t>
            </a:r>
            <a:endParaRPr sz="1450">
              <a:latin typeface="Malgun Gothic"/>
              <a:cs typeface="Malgun Gothic"/>
            </a:endParaRPr>
          </a:p>
          <a:p>
            <a:pPr marL="927100">
              <a:lnSpc>
                <a:spcPts val="1425"/>
              </a:lnSpc>
            </a:pPr>
            <a:r>
              <a:rPr sz="1450" i="1" spc="-25" dirty="0">
                <a:latin typeface="Malgun Gothic"/>
                <a:cs typeface="Malgun Gothic"/>
              </a:rPr>
              <a:t>P1, </a:t>
            </a:r>
            <a:r>
              <a:rPr sz="1450" i="1" spc="-30" dirty="0">
                <a:latin typeface="Malgun Gothic"/>
                <a:cs typeface="Malgun Gothic"/>
              </a:rPr>
              <a:t>P2 </a:t>
            </a:r>
            <a:r>
              <a:rPr sz="1450" i="1" spc="-35" dirty="0">
                <a:latin typeface="Malgun Gothic"/>
                <a:cs typeface="Malgun Gothic"/>
              </a:rPr>
              <a:t>non </a:t>
            </a:r>
            <a:r>
              <a:rPr sz="1450" i="1" spc="-30" dirty="0">
                <a:latin typeface="Malgun Gothic"/>
                <a:cs typeface="Malgun Gothic"/>
              </a:rPr>
              <a:t>sono marcati: </a:t>
            </a:r>
            <a:r>
              <a:rPr sz="1450" i="1" spc="-25" dirty="0">
                <a:latin typeface="Malgun Gothic"/>
                <a:cs typeface="Malgun Gothic"/>
              </a:rPr>
              <a:t>P1, </a:t>
            </a:r>
            <a:r>
              <a:rPr sz="1450" i="1" spc="-30" dirty="0">
                <a:latin typeface="Malgun Gothic"/>
                <a:cs typeface="Malgun Gothic"/>
              </a:rPr>
              <a:t>P2 sono </a:t>
            </a:r>
            <a:r>
              <a:rPr sz="1450" i="1" spc="-25" dirty="0">
                <a:latin typeface="Malgun Gothic"/>
                <a:cs typeface="Malgun Gothic"/>
              </a:rPr>
              <a:t>in</a:t>
            </a:r>
            <a:r>
              <a:rPr sz="1450" i="1" spc="20" dirty="0">
                <a:latin typeface="Malgun Gothic"/>
                <a:cs typeface="Malgun Gothic"/>
              </a:rPr>
              <a:t> </a:t>
            </a:r>
            <a:r>
              <a:rPr sz="1450" i="1" spc="-25" dirty="0">
                <a:latin typeface="Malgun Gothic"/>
                <a:cs typeface="Malgun Gothic"/>
              </a:rPr>
              <a:t>stallo</a:t>
            </a:r>
            <a:endParaRPr sz="1450">
              <a:latin typeface="Malgun Gothic"/>
              <a:cs typeface="Malgun Gothic"/>
            </a:endParaRPr>
          </a:p>
          <a:p>
            <a:pPr marR="5080" algn="r">
              <a:lnSpc>
                <a:spcPts val="1475"/>
              </a:lnSpc>
            </a:pPr>
            <a:r>
              <a:rPr sz="1400" spc="-5" dirty="0">
                <a:latin typeface="Arial"/>
                <a:cs typeface="Arial"/>
              </a:rPr>
              <a:t>18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2479040">
              <a:lnSpc>
                <a:spcPct val="100000"/>
              </a:lnSpc>
              <a:spcBef>
                <a:spcPts val="105"/>
              </a:spcBef>
            </a:pPr>
            <a:r>
              <a:rPr dirty="0"/>
              <a:t>Deadlock </a:t>
            </a:r>
            <a:r>
              <a:rPr spc="-5" dirty="0"/>
              <a:t>Detection:  Rilevamento dello</a:t>
            </a:r>
            <a:r>
              <a:rPr spc="-75" dirty="0"/>
              <a:t> </a:t>
            </a:r>
            <a:r>
              <a:rPr dirty="0"/>
              <a:t>stallo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9791" y="1485137"/>
            <a:ext cx="8348345" cy="5028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Utilizzo dell’algoritmo di rilevamento dello</a:t>
            </a:r>
            <a:r>
              <a:rPr sz="1600" b="1" spc="18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stallo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71374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713740" algn="l"/>
                <a:tab pos="714375" algn="l"/>
              </a:tabLst>
            </a:pPr>
            <a:r>
              <a:rPr sz="1600" spc="-5" dirty="0">
                <a:latin typeface="Arial"/>
                <a:cs typeface="Arial"/>
              </a:rPr>
              <a:t>Quando e quanto spesso invocare l’algoritmo dipende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da:</a:t>
            </a:r>
            <a:endParaRPr sz="1600">
              <a:latin typeface="Arial"/>
              <a:cs typeface="Arial"/>
            </a:endParaRPr>
          </a:p>
          <a:p>
            <a:pPr marL="1115060" lvl="1" indent="-287020">
              <a:lnSpc>
                <a:spcPct val="100000"/>
              </a:lnSpc>
              <a:spcBef>
                <a:spcPts val="380"/>
              </a:spcBef>
              <a:buChar char="–"/>
              <a:tabLst>
                <a:tab pos="1115060" algn="l"/>
                <a:tab pos="1115695" algn="l"/>
              </a:tabLst>
            </a:pPr>
            <a:r>
              <a:rPr sz="1600" spc="-5" dirty="0">
                <a:latin typeface="Arial"/>
                <a:cs typeface="Arial"/>
              </a:rPr>
              <a:t>Frequenza presunta con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quale </a:t>
            </a:r>
            <a:r>
              <a:rPr sz="1600" dirty="0">
                <a:latin typeface="Arial"/>
                <a:cs typeface="Arial"/>
              </a:rPr>
              <a:t>si </a:t>
            </a:r>
            <a:r>
              <a:rPr sz="1600" spc="-5" dirty="0">
                <a:latin typeface="Arial"/>
                <a:cs typeface="Arial"/>
              </a:rPr>
              <a:t>verifica lo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stallo</a:t>
            </a:r>
            <a:endParaRPr sz="1600">
              <a:latin typeface="Arial"/>
              <a:cs typeface="Arial"/>
            </a:endParaRPr>
          </a:p>
          <a:p>
            <a:pPr marL="1115060" lvl="1" indent="-287020">
              <a:lnSpc>
                <a:spcPct val="100000"/>
              </a:lnSpc>
              <a:spcBef>
                <a:spcPts val="390"/>
              </a:spcBef>
              <a:buChar char="–"/>
              <a:tabLst>
                <a:tab pos="1115060" algn="l"/>
                <a:tab pos="1115695" algn="l"/>
              </a:tabLst>
            </a:pPr>
            <a:r>
              <a:rPr sz="1600" spc="-5" dirty="0">
                <a:latin typeface="Arial"/>
                <a:cs typeface="Arial"/>
              </a:rPr>
              <a:t>Numero di processi coinvolti nello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stallo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000">
              <a:latin typeface="Times New Roman"/>
              <a:cs typeface="Times New Roman"/>
            </a:endParaRPr>
          </a:p>
          <a:p>
            <a:pPr marL="713740" marR="184785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713740" algn="l"/>
                <a:tab pos="714375" algn="l"/>
              </a:tabLst>
            </a:pPr>
            <a:r>
              <a:rPr sz="1600" spc="-5" dirty="0">
                <a:latin typeface="Arial"/>
                <a:cs typeface="Arial"/>
              </a:rPr>
              <a:t>In generale uno stallo </a:t>
            </a:r>
            <a:r>
              <a:rPr sz="1600" dirty="0">
                <a:latin typeface="Arial"/>
                <a:cs typeface="Arial"/>
              </a:rPr>
              <a:t>si </a:t>
            </a:r>
            <a:r>
              <a:rPr sz="1600" spc="-5" dirty="0">
                <a:latin typeface="Arial"/>
                <a:cs typeface="Arial"/>
              </a:rPr>
              <a:t>verifica quando un processo avanza una richiesta che non  può essere soddisfatta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immediatamente.</a:t>
            </a:r>
            <a:endParaRPr sz="1600">
              <a:latin typeface="Arial"/>
              <a:cs typeface="Arial"/>
            </a:endParaRPr>
          </a:p>
          <a:p>
            <a:pPr marL="713740" marR="196215">
              <a:lnSpc>
                <a:spcPct val="100000"/>
              </a:lnSpc>
              <a:spcBef>
                <a:spcPts val="385"/>
              </a:spcBef>
            </a:pPr>
            <a:r>
              <a:rPr sz="1600" spc="-10" dirty="0">
                <a:latin typeface="Arial"/>
                <a:cs typeface="Arial"/>
              </a:rPr>
              <a:t>UTILIZZO DELL’ALGORITMO </a:t>
            </a:r>
            <a:r>
              <a:rPr sz="1600" spc="-5" dirty="0">
                <a:latin typeface="Arial"/>
                <a:cs typeface="Arial"/>
              </a:rPr>
              <a:t>AD </a:t>
            </a:r>
            <a:r>
              <a:rPr sz="1600" spc="-10" dirty="0">
                <a:latin typeface="Arial"/>
                <a:cs typeface="Arial"/>
              </a:rPr>
              <a:t>OGNI RICHIESTA. </a:t>
            </a:r>
            <a:r>
              <a:rPr sz="1600" spc="-5" dirty="0">
                <a:latin typeface="Arial"/>
                <a:cs typeface="Arial"/>
              </a:rPr>
              <a:t>Consente la determinazione  dello stallo e del processo la cui richiesta ha cagionato lo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stallo.</a:t>
            </a:r>
            <a:endParaRPr sz="1600">
              <a:latin typeface="Arial"/>
              <a:cs typeface="Arial"/>
            </a:endParaRPr>
          </a:p>
          <a:p>
            <a:pPr marL="713740">
              <a:lnSpc>
                <a:spcPct val="100000"/>
              </a:lnSpc>
              <a:spcBef>
                <a:spcPts val="384"/>
              </a:spcBef>
            </a:pPr>
            <a:r>
              <a:rPr sz="1600" spc="-5" dirty="0">
                <a:latin typeface="Arial"/>
                <a:cs typeface="Arial"/>
              </a:rPr>
              <a:t>Aumento notevole del carico…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(overhead)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/>
              <a:cs typeface="Times New Roman"/>
            </a:endParaRPr>
          </a:p>
          <a:p>
            <a:pPr marL="713740" marR="408940" indent="-342900">
              <a:lnSpc>
                <a:spcPct val="100000"/>
              </a:lnSpc>
              <a:buChar char="•"/>
              <a:tabLst>
                <a:tab pos="713740" algn="l"/>
                <a:tab pos="714375" algn="l"/>
              </a:tabLst>
            </a:pP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INVOCARE </a:t>
            </a:r>
            <a:r>
              <a:rPr sz="16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L’ALGORITMO QUANDO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 PERCENTUALE DI </a:t>
            </a:r>
            <a:r>
              <a:rPr sz="16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UTILIZZO DELLE 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RISORSE SCENDE AL DISOTTO DI UNA</a:t>
            </a:r>
            <a:r>
              <a:rPr sz="1600" u="heavy" spc="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SOGLIA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713740" marR="389890" indent="-342900">
              <a:lnSpc>
                <a:spcPct val="100000"/>
              </a:lnSpc>
              <a:buChar char="•"/>
              <a:tabLst>
                <a:tab pos="713740" algn="l"/>
                <a:tab pos="714375" algn="l"/>
              </a:tabLst>
            </a:pPr>
            <a:r>
              <a:rPr sz="1600" spc="-5" dirty="0">
                <a:latin typeface="Arial"/>
                <a:cs typeface="Arial"/>
              </a:rPr>
              <a:t>INVOCARE </a:t>
            </a:r>
            <a:r>
              <a:rPr sz="1600" spc="-10" dirty="0">
                <a:latin typeface="Arial"/>
                <a:cs typeface="Arial"/>
              </a:rPr>
              <a:t>L’ALGORITMO </a:t>
            </a:r>
            <a:r>
              <a:rPr sz="1600" spc="-5" dirty="0">
                <a:latin typeface="Arial"/>
                <a:cs typeface="Arial"/>
              </a:rPr>
              <a:t>AD ISTANTI ARBITRARI: nel grafo di assegnazione  delle risorse potrebbero esistere molti </a:t>
            </a:r>
            <a:r>
              <a:rPr sz="1600" dirty="0">
                <a:latin typeface="Arial"/>
                <a:cs typeface="Arial"/>
              </a:rPr>
              <a:t>cicli </a:t>
            </a:r>
            <a:r>
              <a:rPr sz="1600" spc="-5" dirty="0">
                <a:latin typeface="Arial"/>
                <a:cs typeface="Arial"/>
              </a:rPr>
              <a:t>e diventa difficile determinare quale  processo ha “causato” lo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stallo…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ts val="1590"/>
              </a:lnSpc>
            </a:pPr>
            <a:r>
              <a:rPr sz="1400" spc="-5" dirty="0"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4644" y="1513078"/>
            <a:ext cx="7523480" cy="3390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Definizione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600" i="1" spc="-10" dirty="0">
                <a:solidFill>
                  <a:srgbClr val="0099CC"/>
                </a:solidFill>
                <a:latin typeface="Arial"/>
                <a:cs typeface="Arial"/>
              </a:rPr>
              <a:t>Un </a:t>
            </a:r>
            <a:r>
              <a:rPr sz="1600" i="1" spc="-5" dirty="0">
                <a:solidFill>
                  <a:srgbClr val="0099CC"/>
                </a:solidFill>
                <a:latin typeface="Arial"/>
                <a:cs typeface="Arial"/>
              </a:rPr>
              <a:t>insieme di processi è in stallo se </a:t>
            </a:r>
            <a:r>
              <a:rPr sz="1600" i="1" spc="-10" dirty="0">
                <a:solidFill>
                  <a:srgbClr val="0099CC"/>
                </a:solidFill>
                <a:latin typeface="Arial"/>
                <a:cs typeface="Arial"/>
              </a:rPr>
              <a:t>ogni </a:t>
            </a:r>
            <a:r>
              <a:rPr sz="1600" i="1" spc="-5" dirty="0">
                <a:solidFill>
                  <a:srgbClr val="0099CC"/>
                </a:solidFill>
                <a:latin typeface="Arial"/>
                <a:cs typeface="Arial"/>
              </a:rPr>
              <a:t>processo </a:t>
            </a:r>
            <a:r>
              <a:rPr sz="1600" i="1" spc="-10" dirty="0">
                <a:solidFill>
                  <a:srgbClr val="0099CC"/>
                </a:solidFill>
                <a:latin typeface="Arial"/>
                <a:cs typeface="Arial"/>
              </a:rPr>
              <a:t>nell’insieme </a:t>
            </a:r>
            <a:r>
              <a:rPr sz="1600" i="1" spc="-5" dirty="0">
                <a:solidFill>
                  <a:srgbClr val="0099CC"/>
                </a:solidFill>
                <a:latin typeface="Arial"/>
                <a:cs typeface="Arial"/>
              </a:rPr>
              <a:t>è in attesa di</a:t>
            </a:r>
            <a:r>
              <a:rPr sz="1600" i="1" spc="140" dirty="0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0099CC"/>
                </a:solidFill>
                <a:latin typeface="Arial"/>
                <a:cs typeface="Arial"/>
              </a:rPr>
              <a:t>un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600" i="1" spc="-5" dirty="0">
                <a:solidFill>
                  <a:srgbClr val="0099CC"/>
                </a:solidFill>
                <a:latin typeface="Arial"/>
                <a:cs typeface="Arial"/>
              </a:rPr>
              <a:t>evento che solo un altro processo </a:t>
            </a:r>
            <a:r>
              <a:rPr sz="1600" i="1" dirty="0">
                <a:solidFill>
                  <a:srgbClr val="0099CC"/>
                </a:solidFill>
                <a:latin typeface="Arial"/>
                <a:cs typeface="Arial"/>
              </a:rPr>
              <a:t>nello stesso </a:t>
            </a:r>
            <a:r>
              <a:rPr sz="1600" i="1" spc="-5" dirty="0">
                <a:solidFill>
                  <a:srgbClr val="0099CC"/>
                </a:solidFill>
                <a:latin typeface="Arial"/>
                <a:cs typeface="Arial"/>
              </a:rPr>
              <a:t>insieme può</a:t>
            </a:r>
            <a:r>
              <a:rPr sz="1600" i="1" spc="10" dirty="0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0099CC"/>
                </a:solidFill>
                <a:latin typeface="Arial"/>
                <a:cs typeface="Arial"/>
              </a:rPr>
              <a:t>generare.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latin typeface="Arial"/>
                <a:cs typeface="Arial"/>
              </a:rPr>
              <a:t>Generalmente </a:t>
            </a:r>
            <a:r>
              <a:rPr sz="1600" spc="-5" dirty="0">
                <a:latin typeface="Arial"/>
                <a:cs typeface="Arial"/>
              </a:rPr>
              <a:t>l’evento è il rilascio di </a:t>
            </a:r>
            <a:r>
              <a:rPr sz="1600" spc="-10" dirty="0">
                <a:latin typeface="Arial"/>
                <a:cs typeface="Arial"/>
              </a:rPr>
              <a:t>una </a:t>
            </a:r>
            <a:r>
              <a:rPr sz="1600" spc="-5" dirty="0">
                <a:latin typeface="Arial"/>
                <a:cs typeface="Arial"/>
              </a:rPr>
              <a:t>risorsa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latin typeface="Arial"/>
                <a:cs typeface="Arial"/>
              </a:rPr>
              <a:t>Nessuno dei </a:t>
            </a:r>
            <a:r>
              <a:rPr sz="1600" spc="-5" dirty="0">
                <a:latin typeface="Arial"/>
                <a:cs typeface="Arial"/>
              </a:rPr>
              <a:t>processi in stallo </a:t>
            </a:r>
            <a:r>
              <a:rPr sz="1600" spc="-10" dirty="0">
                <a:latin typeface="Arial"/>
                <a:cs typeface="Arial"/>
              </a:rPr>
              <a:t>può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5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passare in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esecuzione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5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rilasciare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risorse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5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essere riattivato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Grafici di Allocazione delle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risorse:</a:t>
            </a:r>
            <a:endParaRPr sz="1600">
              <a:latin typeface="Arial"/>
              <a:cs typeface="Arial"/>
            </a:endParaRPr>
          </a:p>
          <a:p>
            <a:pPr marL="181610" indent="-168910">
              <a:lnSpc>
                <a:spcPct val="100000"/>
              </a:lnSpc>
              <a:spcBef>
                <a:spcPts val="380"/>
              </a:spcBef>
              <a:buChar char="–"/>
              <a:tabLst>
                <a:tab pos="182245" algn="l"/>
              </a:tabLst>
            </a:pPr>
            <a:r>
              <a:rPr sz="1600" spc="-5" dirty="0">
                <a:latin typeface="Arial"/>
                <a:cs typeface="Arial"/>
              </a:rPr>
              <a:t>Il processo P1 richiede la risorsa Ra (fig.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a)</a:t>
            </a:r>
            <a:endParaRPr sz="1600">
              <a:latin typeface="Arial"/>
              <a:cs typeface="Arial"/>
            </a:endParaRPr>
          </a:p>
          <a:p>
            <a:pPr marL="181610" indent="-168910">
              <a:lnSpc>
                <a:spcPct val="100000"/>
              </a:lnSpc>
              <a:spcBef>
                <a:spcPts val="390"/>
              </a:spcBef>
              <a:buChar char="–"/>
              <a:tabLst>
                <a:tab pos="182245" algn="l"/>
              </a:tabLst>
            </a:pPr>
            <a:r>
              <a:rPr sz="1600" spc="-5" dirty="0">
                <a:latin typeface="Arial"/>
                <a:cs typeface="Arial"/>
              </a:rPr>
              <a:t>La risorsa Ra è posseduta dal processo P1 (fig.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Introduzione </a:t>
            </a:r>
            <a:r>
              <a:rPr spc="-5" dirty="0"/>
              <a:t>allo </a:t>
            </a:r>
            <a:r>
              <a:rPr dirty="0"/>
              <a:t>Stallo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24075" y="5013261"/>
            <a:ext cx="5761101" cy="14843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83600" y="627380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3297554">
              <a:lnSpc>
                <a:spcPct val="100000"/>
              </a:lnSpc>
              <a:spcBef>
                <a:spcPts val="105"/>
              </a:spcBef>
            </a:pPr>
            <a:r>
              <a:rPr dirty="0"/>
              <a:t>Deadlock</a:t>
            </a:r>
            <a:r>
              <a:rPr spc="-50" dirty="0"/>
              <a:t> </a:t>
            </a:r>
            <a:r>
              <a:rPr spc="-5" dirty="0"/>
              <a:t>Detection:  Ripristino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9590" y="1517673"/>
            <a:ext cx="8272145" cy="51587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spc="-5" dirty="0">
                <a:latin typeface="Arial"/>
                <a:cs typeface="Arial"/>
              </a:rPr>
              <a:t>Terminazione dei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processi: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Abort di tutti i processi coinvolti </a:t>
            </a:r>
            <a:r>
              <a:rPr sz="1600" dirty="0">
                <a:latin typeface="Arial"/>
                <a:cs typeface="Arial"/>
              </a:rPr>
              <a:t>nello stallo. </a:t>
            </a:r>
            <a:r>
              <a:rPr sz="1600" spc="-5" dirty="0">
                <a:latin typeface="Arial"/>
                <a:cs typeface="Arial"/>
              </a:rPr>
              <a:t>Soluzione più comunemente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adottata.</a:t>
            </a:r>
            <a:endParaRPr sz="1600">
              <a:latin typeface="Arial"/>
              <a:cs typeface="Arial"/>
            </a:endParaRPr>
          </a:p>
          <a:p>
            <a:pPr marL="355600" marR="112395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Abort di un processo alla volta fino a </a:t>
            </a:r>
            <a:r>
              <a:rPr sz="1600" spc="-10" dirty="0">
                <a:latin typeface="Arial"/>
                <a:cs typeface="Arial"/>
              </a:rPr>
              <a:t>quando </a:t>
            </a:r>
            <a:r>
              <a:rPr sz="1600" spc="-5" dirty="0">
                <a:latin typeface="Arial"/>
                <a:cs typeface="Arial"/>
              </a:rPr>
              <a:t>il ciclo non’è eliminato. </a:t>
            </a:r>
            <a:r>
              <a:rPr sz="1600" spc="-10" dirty="0">
                <a:latin typeface="Arial"/>
                <a:cs typeface="Arial"/>
              </a:rPr>
              <a:t>Dopo ogni abort </a:t>
            </a:r>
            <a:r>
              <a:rPr sz="1600" spc="-5" dirty="0">
                <a:latin typeface="Arial"/>
                <a:cs typeface="Arial"/>
              </a:rPr>
              <a:t>si  deve rieseguire l’algoritmo di </a:t>
            </a:r>
            <a:r>
              <a:rPr sz="1600" spc="-10" dirty="0">
                <a:latin typeface="Arial"/>
                <a:cs typeface="Arial"/>
              </a:rPr>
              <a:t>determinazione </a:t>
            </a:r>
            <a:r>
              <a:rPr sz="1600" spc="-5" dirty="0">
                <a:latin typeface="Arial"/>
                <a:cs typeface="Arial"/>
              </a:rPr>
              <a:t>dello stallo. Ordine con cui </a:t>
            </a:r>
            <a:r>
              <a:rPr sz="1600" spc="-10" dirty="0">
                <a:latin typeface="Arial"/>
                <a:cs typeface="Arial"/>
              </a:rPr>
              <a:t>abortire </a:t>
            </a:r>
            <a:r>
              <a:rPr sz="1600" spc="-5" dirty="0">
                <a:latin typeface="Arial"/>
                <a:cs typeface="Arial"/>
              </a:rPr>
              <a:t>i  processi dato da funzione di minimo costo basata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su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Char char="–"/>
              <a:tabLst>
                <a:tab pos="756285" algn="l"/>
                <a:tab pos="756920" algn="l"/>
              </a:tabLst>
            </a:pPr>
            <a:r>
              <a:rPr sz="1200" spc="-5" dirty="0">
                <a:latin typeface="Arial"/>
                <a:cs typeface="Arial"/>
              </a:rPr>
              <a:t>Priorità dei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processi</a:t>
            </a:r>
            <a:endParaRPr sz="1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Char char="–"/>
              <a:tabLst>
                <a:tab pos="756285" algn="l"/>
                <a:tab pos="756920" algn="l"/>
              </a:tabLst>
            </a:pPr>
            <a:r>
              <a:rPr sz="1200" dirty="0">
                <a:latin typeface="Arial"/>
                <a:cs typeface="Arial"/>
              </a:rPr>
              <a:t>Tempo </a:t>
            </a:r>
            <a:r>
              <a:rPr sz="1200" spc="-5" dirty="0">
                <a:latin typeface="Arial"/>
                <a:cs typeface="Arial"/>
              </a:rPr>
              <a:t>trascorso in esecuzione e necessario al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completamento</a:t>
            </a:r>
            <a:endParaRPr sz="1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Char char="–"/>
              <a:tabLst>
                <a:tab pos="756285" algn="l"/>
                <a:tab pos="756920" algn="l"/>
              </a:tabLst>
            </a:pPr>
            <a:r>
              <a:rPr sz="1200" spc="-5" dirty="0">
                <a:latin typeface="Arial"/>
                <a:cs typeface="Arial"/>
              </a:rPr>
              <a:t>Risorse già utilizzate </a:t>
            </a:r>
            <a:r>
              <a:rPr sz="1200" dirty="0">
                <a:latin typeface="Arial"/>
                <a:cs typeface="Arial"/>
              </a:rPr>
              <a:t>e </a:t>
            </a:r>
            <a:r>
              <a:rPr sz="1200" spc="-5" dirty="0">
                <a:latin typeface="Arial"/>
                <a:cs typeface="Arial"/>
              </a:rPr>
              <a:t>risorse richieste </a:t>
            </a:r>
            <a:r>
              <a:rPr sz="1200" dirty="0">
                <a:latin typeface="Arial"/>
                <a:cs typeface="Arial"/>
              </a:rPr>
              <a:t>(processo </a:t>
            </a:r>
            <a:r>
              <a:rPr sz="1200" spc="-5" dirty="0">
                <a:latin typeface="Arial"/>
                <a:cs typeface="Arial"/>
              </a:rPr>
              <a:t>in </a:t>
            </a:r>
            <a:r>
              <a:rPr sz="1200" dirty="0">
                <a:latin typeface="Arial"/>
                <a:cs typeface="Arial"/>
              </a:rPr>
              <a:t>fase di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stampa…)</a:t>
            </a:r>
            <a:endParaRPr sz="1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85"/>
              </a:spcBef>
              <a:buChar char="–"/>
              <a:tabLst>
                <a:tab pos="756285" algn="l"/>
                <a:tab pos="756920" algn="l"/>
              </a:tabLst>
            </a:pPr>
            <a:r>
              <a:rPr sz="1200" dirty="0">
                <a:latin typeface="Arial"/>
                <a:cs typeface="Arial"/>
              </a:rPr>
              <a:t>Tipo </a:t>
            </a:r>
            <a:r>
              <a:rPr sz="1200" spc="-5" dirty="0">
                <a:latin typeface="Arial"/>
                <a:cs typeface="Arial"/>
              </a:rPr>
              <a:t>di processo (interattivo,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ecc.)</a:t>
            </a:r>
            <a:endParaRPr sz="1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–"/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Prelazione di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risorse: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Selezionare un processo vittima – minimize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cost.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Rollback del processo a cui è stata sottratta la risorsa – return ad uno stato sicuro</a:t>
            </a:r>
            <a:r>
              <a:rPr sz="1600" spc="2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per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poterlo riavviare in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seguito.</a:t>
            </a:r>
            <a:endParaRPr sz="1600">
              <a:latin typeface="Arial"/>
              <a:cs typeface="Arial"/>
            </a:endParaRPr>
          </a:p>
          <a:p>
            <a:pPr marL="927100" marR="3696970" indent="-572135">
              <a:lnSpc>
                <a:spcPct val="103299"/>
              </a:lnSpc>
              <a:spcBef>
                <a:spcPts val="484"/>
              </a:spcBef>
            </a:pPr>
            <a:r>
              <a:rPr sz="1200" i="1" spc="-5" dirty="0">
                <a:latin typeface="Arial"/>
                <a:cs typeface="Arial"/>
              </a:rPr>
              <a:t>Salvataggio periodico dello </a:t>
            </a:r>
            <a:r>
              <a:rPr sz="1200" i="1" dirty="0">
                <a:latin typeface="Arial"/>
                <a:cs typeface="Arial"/>
              </a:rPr>
              <a:t>stato </a:t>
            </a:r>
            <a:r>
              <a:rPr sz="1200" i="1" spc="-5" dirty="0">
                <a:latin typeface="Arial"/>
                <a:cs typeface="Arial"/>
              </a:rPr>
              <a:t>dei processi. In caso di stallo:  </a:t>
            </a:r>
            <a:r>
              <a:rPr sz="1200" i="1" dirty="0">
                <a:latin typeface="Arial"/>
                <a:cs typeface="Arial"/>
              </a:rPr>
              <a:t>Si </a:t>
            </a:r>
            <a:r>
              <a:rPr sz="1200" i="1" spc="-5" dirty="0">
                <a:latin typeface="Arial"/>
                <a:cs typeface="Arial"/>
              </a:rPr>
              <a:t>ripristina il </a:t>
            </a:r>
            <a:r>
              <a:rPr sz="1200" i="1" dirty="0">
                <a:latin typeface="Arial"/>
                <a:cs typeface="Arial"/>
              </a:rPr>
              <a:t>processo </a:t>
            </a:r>
            <a:r>
              <a:rPr sz="1200" i="1" spc="-10" dirty="0">
                <a:latin typeface="Arial"/>
                <a:cs typeface="Arial"/>
              </a:rPr>
              <a:t>all’ultimo </a:t>
            </a:r>
            <a:r>
              <a:rPr sz="1200" i="1" dirty="0">
                <a:latin typeface="Arial"/>
                <a:cs typeface="Arial"/>
              </a:rPr>
              <a:t>stato</a:t>
            </a:r>
            <a:r>
              <a:rPr sz="1200" i="1" spc="-5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salvato</a:t>
            </a:r>
            <a:endParaRPr sz="1200">
              <a:latin typeface="Arial"/>
              <a:cs typeface="Arial"/>
            </a:endParaRPr>
          </a:p>
          <a:p>
            <a:pPr marL="927100" marR="41275">
              <a:lnSpc>
                <a:spcPct val="100000"/>
              </a:lnSpc>
            </a:pPr>
            <a:r>
              <a:rPr sz="1200" i="1" dirty="0">
                <a:latin typeface="Arial"/>
                <a:cs typeface="Arial"/>
              </a:rPr>
              <a:t>Si fa </a:t>
            </a:r>
            <a:r>
              <a:rPr sz="1200" i="1" spc="-5" dirty="0">
                <a:latin typeface="Arial"/>
                <a:cs typeface="Arial"/>
              </a:rPr>
              <a:t>ripartire il </a:t>
            </a:r>
            <a:r>
              <a:rPr sz="1200" i="1" dirty="0">
                <a:latin typeface="Arial"/>
                <a:cs typeface="Arial"/>
              </a:rPr>
              <a:t>processo…il </a:t>
            </a:r>
            <a:r>
              <a:rPr sz="1200" i="1" spc="-5" dirty="0">
                <a:latin typeface="Arial"/>
                <a:cs typeface="Arial"/>
              </a:rPr>
              <a:t>non-determinismo dei processi concorrenti dovrebbe garantire il </a:t>
            </a:r>
            <a:r>
              <a:rPr sz="1200" i="1" dirty="0">
                <a:latin typeface="Arial"/>
                <a:cs typeface="Arial"/>
              </a:rPr>
              <a:t>non ri-verificarsi  </a:t>
            </a:r>
            <a:r>
              <a:rPr sz="1200" i="1" spc="-5" dirty="0">
                <a:latin typeface="Arial"/>
                <a:cs typeface="Arial"/>
              </a:rPr>
              <a:t>dello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stallo</a:t>
            </a:r>
            <a:endParaRPr sz="1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Arial"/>
                <a:cs typeface="Arial"/>
              </a:rPr>
              <a:t>In generale </a:t>
            </a:r>
            <a:r>
              <a:rPr sz="1600" dirty="0">
                <a:latin typeface="Arial"/>
                <a:cs typeface="Arial"/>
              </a:rPr>
              <a:t>conviene </a:t>
            </a:r>
            <a:r>
              <a:rPr sz="1600" spc="-5" dirty="0">
                <a:latin typeface="Arial"/>
                <a:cs typeface="Arial"/>
              </a:rPr>
              <a:t>uccidere il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processo.</a:t>
            </a:r>
            <a:endParaRPr sz="16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384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Starvation – alcuni processi potrebbero essere selezionati costantemente come vittime,  include number of rollback in cost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factor.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21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381125"/>
            <a:ext cx="8991600" cy="4641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Strategie a</a:t>
            </a:r>
            <a:r>
              <a:rPr spc="-15" dirty="0"/>
              <a:t> </a:t>
            </a:r>
            <a:r>
              <a:rPr spc="-5" dirty="0"/>
              <a:t>confronto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2567" y="1477772"/>
            <a:ext cx="6257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Mutua esclusione</a:t>
            </a:r>
            <a:r>
              <a:rPr sz="1600" spc="-5" dirty="0">
                <a:latin typeface="Arial"/>
                <a:cs typeface="Arial"/>
              </a:rPr>
              <a:t>: un solo processo alla volta può usare una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risorsa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2567" y="1880107"/>
            <a:ext cx="6222365" cy="151257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622300" marR="5080" indent="-609600">
              <a:lnSpc>
                <a:spcPts val="1730"/>
              </a:lnSpc>
              <a:spcBef>
                <a:spcPts val="310"/>
              </a:spcBef>
            </a:pPr>
            <a:r>
              <a:rPr sz="1600" b="1" spc="-5" dirty="0">
                <a:latin typeface="Arial"/>
                <a:cs typeface="Arial"/>
              </a:rPr>
              <a:t>“hold &amp; </a:t>
            </a:r>
            <a:r>
              <a:rPr sz="1600" b="1" dirty="0">
                <a:latin typeface="Arial"/>
                <a:cs typeface="Arial"/>
              </a:rPr>
              <a:t>wait” </a:t>
            </a:r>
            <a:r>
              <a:rPr sz="1600" b="1" spc="-5" dirty="0">
                <a:latin typeface="Arial"/>
                <a:cs typeface="Arial"/>
              </a:rPr>
              <a:t>– possesso e attesa</a:t>
            </a:r>
            <a:r>
              <a:rPr sz="1600" spc="-5" dirty="0">
                <a:latin typeface="Arial"/>
                <a:cs typeface="Arial"/>
              </a:rPr>
              <a:t>: un processo può mantenere il  possesso delle risorse allocate mentre attende di averne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altre</a:t>
            </a:r>
            <a:endParaRPr sz="1600">
              <a:latin typeface="Arial"/>
              <a:cs typeface="Arial"/>
            </a:endParaRPr>
          </a:p>
          <a:p>
            <a:pPr marL="622300" marR="418465" indent="-609600">
              <a:lnSpc>
                <a:spcPts val="1730"/>
              </a:lnSpc>
              <a:spcBef>
                <a:spcPts val="1435"/>
              </a:spcBef>
            </a:pPr>
            <a:r>
              <a:rPr sz="1600" b="1" spc="-10" dirty="0">
                <a:latin typeface="Arial"/>
                <a:cs typeface="Arial"/>
              </a:rPr>
              <a:t>Assenza </a:t>
            </a:r>
            <a:r>
              <a:rPr sz="1600" b="1" spc="-5" dirty="0">
                <a:latin typeface="Arial"/>
                <a:cs typeface="Arial"/>
              </a:rPr>
              <a:t>di prerilascio</a:t>
            </a:r>
            <a:r>
              <a:rPr sz="1600" spc="-5" dirty="0">
                <a:latin typeface="Arial"/>
                <a:cs typeface="Arial"/>
              </a:rPr>
              <a:t>: i processi non possono essere forzati a  rilasciare in anticipo le risorse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acquisite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600" b="1" spc="-15" dirty="0">
                <a:latin typeface="Arial"/>
                <a:cs typeface="Arial"/>
              </a:rPr>
              <a:t>Attesa</a:t>
            </a:r>
            <a:r>
              <a:rPr sz="1600" b="1" spc="6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circolare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9767" y="3492753"/>
            <a:ext cx="10223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Wingdings"/>
                <a:cs typeface="Wingdings"/>
              </a:rPr>
              <a:t>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9767" y="3760977"/>
            <a:ext cx="10223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Wingdings"/>
                <a:cs typeface="Wingdings"/>
              </a:rPr>
              <a:t>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3217" y="3367176"/>
            <a:ext cx="4972050" cy="7816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latin typeface="Arial"/>
                <a:cs typeface="Arial"/>
              </a:rPr>
              <a:t>almeno due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processi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ts val="1730"/>
              </a:lnSpc>
              <a:spcBef>
                <a:spcPts val="409"/>
              </a:spcBef>
            </a:pPr>
            <a:r>
              <a:rPr sz="1600" spc="-5" dirty="0">
                <a:latin typeface="Arial"/>
                <a:cs typeface="Arial"/>
              </a:rPr>
              <a:t>ogni processo aspetta una risorsa occupata da un altro  processo in attesa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circolare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Condizioni </a:t>
            </a:r>
            <a:r>
              <a:rPr dirty="0"/>
              <a:t>per lo</a:t>
            </a:r>
            <a:r>
              <a:rPr spc="-5" dirty="0"/>
              <a:t> Stallo</a:t>
            </a:r>
          </a:p>
        </p:txBody>
      </p:sp>
      <p:sp>
        <p:nvSpPr>
          <p:cNvPr id="9" name="object 9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1187" y="4508500"/>
            <a:ext cx="2284349" cy="2349498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065009" y="2125738"/>
            <a:ext cx="1790064" cy="40132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440"/>
              </a:lnSpc>
              <a:spcBef>
                <a:spcPts val="210"/>
              </a:spcBef>
            </a:pPr>
            <a:r>
              <a:rPr sz="1250" i="1" spc="-30" dirty="0">
                <a:latin typeface="Malgun Gothic"/>
                <a:cs typeface="Malgun Gothic"/>
              </a:rPr>
              <a:t>Condizioni </a:t>
            </a:r>
            <a:r>
              <a:rPr sz="1250" i="1" spc="-25" dirty="0">
                <a:latin typeface="Malgun Gothic"/>
                <a:cs typeface="Malgun Gothic"/>
              </a:rPr>
              <a:t>necessarie </a:t>
            </a:r>
            <a:r>
              <a:rPr sz="1250" i="1" spc="-35" dirty="0">
                <a:latin typeface="Malgun Gothic"/>
                <a:cs typeface="Malgun Gothic"/>
              </a:rPr>
              <a:t>ma  non</a:t>
            </a:r>
            <a:r>
              <a:rPr sz="1250" i="1" spc="-10" dirty="0">
                <a:latin typeface="Malgun Gothic"/>
                <a:cs typeface="Malgun Gothic"/>
              </a:rPr>
              <a:t> </a:t>
            </a:r>
            <a:r>
              <a:rPr sz="1250" i="1" spc="-25" dirty="0">
                <a:latin typeface="Malgun Gothic"/>
                <a:cs typeface="Malgun Gothic"/>
              </a:rPr>
              <a:t>sufficienti</a:t>
            </a:r>
            <a:endParaRPr sz="125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32651" y="1484375"/>
            <a:ext cx="215900" cy="1800225"/>
          </a:xfrm>
          <a:custGeom>
            <a:avLst/>
            <a:gdLst/>
            <a:ahLst/>
            <a:cxnLst/>
            <a:rect l="l" t="t" r="r" b="b"/>
            <a:pathLst>
              <a:path w="215900" h="1800225">
                <a:moveTo>
                  <a:pt x="0" y="0"/>
                </a:moveTo>
                <a:lnTo>
                  <a:pt x="41995" y="1404"/>
                </a:lnTo>
                <a:lnTo>
                  <a:pt x="76311" y="5238"/>
                </a:lnTo>
                <a:lnTo>
                  <a:pt x="99458" y="10929"/>
                </a:lnTo>
                <a:lnTo>
                  <a:pt x="107950" y="17907"/>
                </a:lnTo>
                <a:lnTo>
                  <a:pt x="107950" y="882014"/>
                </a:lnTo>
                <a:lnTo>
                  <a:pt x="116423" y="889065"/>
                </a:lnTo>
                <a:lnTo>
                  <a:pt x="139541" y="894794"/>
                </a:lnTo>
                <a:lnTo>
                  <a:pt x="173851" y="898642"/>
                </a:lnTo>
                <a:lnTo>
                  <a:pt x="215900" y="900049"/>
                </a:lnTo>
                <a:lnTo>
                  <a:pt x="173851" y="901455"/>
                </a:lnTo>
                <a:lnTo>
                  <a:pt x="139541" y="905303"/>
                </a:lnTo>
                <a:lnTo>
                  <a:pt x="116423" y="911032"/>
                </a:lnTo>
                <a:lnTo>
                  <a:pt x="107950" y="918083"/>
                </a:lnTo>
                <a:lnTo>
                  <a:pt x="107950" y="1782190"/>
                </a:lnTo>
                <a:lnTo>
                  <a:pt x="99458" y="1789187"/>
                </a:lnTo>
                <a:lnTo>
                  <a:pt x="76311" y="1794922"/>
                </a:lnTo>
                <a:lnTo>
                  <a:pt x="41995" y="1798800"/>
                </a:lnTo>
                <a:lnTo>
                  <a:pt x="0" y="18002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92950" y="1484375"/>
            <a:ext cx="142875" cy="3024505"/>
          </a:xfrm>
          <a:custGeom>
            <a:avLst/>
            <a:gdLst/>
            <a:ahLst/>
            <a:cxnLst/>
            <a:rect l="l" t="t" r="r" b="b"/>
            <a:pathLst>
              <a:path w="142875" h="3024504">
                <a:moveTo>
                  <a:pt x="0" y="0"/>
                </a:moveTo>
                <a:lnTo>
                  <a:pt x="27834" y="916"/>
                </a:lnTo>
                <a:lnTo>
                  <a:pt x="50561" y="3428"/>
                </a:lnTo>
                <a:lnTo>
                  <a:pt x="65883" y="7179"/>
                </a:lnTo>
                <a:lnTo>
                  <a:pt x="71500" y="11811"/>
                </a:lnTo>
                <a:lnTo>
                  <a:pt x="71500" y="1500124"/>
                </a:lnTo>
                <a:lnTo>
                  <a:pt x="77098" y="1504775"/>
                </a:lnTo>
                <a:lnTo>
                  <a:pt x="92376" y="1508569"/>
                </a:lnTo>
                <a:lnTo>
                  <a:pt x="115060" y="1511125"/>
                </a:lnTo>
                <a:lnTo>
                  <a:pt x="142875" y="1512062"/>
                </a:lnTo>
                <a:lnTo>
                  <a:pt x="115060" y="1512998"/>
                </a:lnTo>
                <a:lnTo>
                  <a:pt x="92376" y="1515554"/>
                </a:lnTo>
                <a:lnTo>
                  <a:pt x="77098" y="1519348"/>
                </a:lnTo>
                <a:lnTo>
                  <a:pt x="71500" y="1524000"/>
                </a:lnTo>
                <a:lnTo>
                  <a:pt x="71500" y="3012186"/>
                </a:lnTo>
                <a:lnTo>
                  <a:pt x="65883" y="3016837"/>
                </a:lnTo>
                <a:lnTo>
                  <a:pt x="50561" y="3020631"/>
                </a:lnTo>
                <a:lnTo>
                  <a:pt x="27834" y="3023187"/>
                </a:lnTo>
                <a:lnTo>
                  <a:pt x="0" y="3024124"/>
                </a:lnTo>
              </a:path>
            </a:pathLst>
          </a:custGeom>
          <a:ln w="9525">
            <a:solidFill>
              <a:srgbClr val="0099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388732" y="2803664"/>
            <a:ext cx="1657985" cy="40195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ts val="1470"/>
              </a:lnSpc>
              <a:spcBef>
                <a:spcPts val="115"/>
              </a:spcBef>
            </a:pPr>
            <a:r>
              <a:rPr sz="1250" i="1" spc="-30" dirty="0">
                <a:solidFill>
                  <a:srgbClr val="0099CC"/>
                </a:solidFill>
                <a:latin typeface="Malgun Gothic"/>
                <a:cs typeface="Malgun Gothic"/>
              </a:rPr>
              <a:t>Condizioni </a:t>
            </a:r>
            <a:r>
              <a:rPr sz="1250" i="1" spc="-25" dirty="0">
                <a:solidFill>
                  <a:srgbClr val="0099CC"/>
                </a:solidFill>
                <a:latin typeface="Malgun Gothic"/>
                <a:cs typeface="Malgun Gothic"/>
              </a:rPr>
              <a:t>necessarie</a:t>
            </a:r>
            <a:r>
              <a:rPr sz="1250" i="1" spc="-15" dirty="0">
                <a:solidFill>
                  <a:srgbClr val="0099CC"/>
                </a:solidFill>
                <a:latin typeface="Malgun Gothic"/>
                <a:cs typeface="Malgun Gothic"/>
              </a:rPr>
              <a:t> </a:t>
            </a:r>
            <a:r>
              <a:rPr sz="1250" i="1" spc="-30" dirty="0">
                <a:solidFill>
                  <a:srgbClr val="0099CC"/>
                </a:solidFill>
                <a:latin typeface="Malgun Gothic"/>
                <a:cs typeface="Malgun Gothic"/>
              </a:rPr>
              <a:t>e</a:t>
            </a:r>
            <a:endParaRPr sz="1250">
              <a:latin typeface="Malgun Gothic"/>
              <a:cs typeface="Malgun Gothic"/>
            </a:endParaRPr>
          </a:p>
          <a:p>
            <a:pPr marL="12700">
              <a:lnSpc>
                <a:spcPts val="1470"/>
              </a:lnSpc>
            </a:pPr>
            <a:r>
              <a:rPr sz="1250" i="1" spc="-25" dirty="0">
                <a:solidFill>
                  <a:srgbClr val="0099CC"/>
                </a:solidFill>
                <a:latin typeface="Malgun Gothic"/>
                <a:cs typeface="Malgun Gothic"/>
              </a:rPr>
              <a:t>sufficienti</a:t>
            </a:r>
            <a:endParaRPr sz="125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98850" y="5178004"/>
            <a:ext cx="5259705" cy="101409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950"/>
              </a:lnSpc>
              <a:spcBef>
                <a:spcPts val="130"/>
              </a:spcBef>
            </a:pPr>
            <a:r>
              <a:rPr sz="1650" i="1" spc="-30" dirty="0">
                <a:latin typeface="Malgun Gothic"/>
                <a:cs typeface="Malgun Gothic"/>
              </a:rPr>
              <a:t>NB:</a:t>
            </a:r>
            <a:endParaRPr sz="1650">
              <a:latin typeface="Malgun Gothic"/>
              <a:cs typeface="Malgun Gothic"/>
            </a:endParaRPr>
          </a:p>
          <a:p>
            <a:pPr marL="299085" indent="-286385">
              <a:lnSpc>
                <a:spcPts val="1920"/>
              </a:lnSpc>
              <a:buSzPct val="96969"/>
              <a:buFont typeface="Malgun Gothic"/>
              <a:buChar char="•"/>
              <a:tabLst>
                <a:tab pos="299085" algn="l"/>
                <a:tab pos="299720" algn="l"/>
              </a:tabLst>
            </a:pPr>
            <a:r>
              <a:rPr sz="1650" i="1" spc="-25" dirty="0">
                <a:latin typeface="Malgun Gothic"/>
                <a:cs typeface="Malgun Gothic"/>
              </a:rPr>
              <a:t>le </a:t>
            </a:r>
            <a:r>
              <a:rPr sz="1650" i="1" spc="-30" dirty="0">
                <a:latin typeface="Malgun Gothic"/>
                <a:cs typeface="Malgun Gothic"/>
              </a:rPr>
              <a:t>prime </a:t>
            </a:r>
            <a:r>
              <a:rPr sz="1650" i="1" spc="-35" dirty="0">
                <a:latin typeface="Malgun Gothic"/>
                <a:cs typeface="Malgun Gothic"/>
              </a:rPr>
              <a:t>tre </a:t>
            </a:r>
            <a:r>
              <a:rPr sz="1650" i="1" spc="-30" dirty="0">
                <a:latin typeface="Malgun Gothic"/>
                <a:cs typeface="Malgun Gothic"/>
              </a:rPr>
              <a:t>condizioni </a:t>
            </a:r>
            <a:r>
              <a:rPr sz="1650" i="1" spc="-35" dirty="0">
                <a:latin typeface="Malgun Gothic"/>
                <a:cs typeface="Malgun Gothic"/>
              </a:rPr>
              <a:t>derivano direttamente</a:t>
            </a:r>
            <a:r>
              <a:rPr sz="1650" i="1" spc="170" dirty="0">
                <a:latin typeface="Malgun Gothic"/>
                <a:cs typeface="Malgun Gothic"/>
              </a:rPr>
              <a:t> </a:t>
            </a:r>
            <a:r>
              <a:rPr sz="1650" i="1" spc="-30" dirty="0">
                <a:latin typeface="Malgun Gothic"/>
                <a:cs typeface="Malgun Gothic"/>
              </a:rPr>
              <a:t>dalla</a:t>
            </a:r>
            <a:endParaRPr sz="1650">
              <a:latin typeface="Malgun Gothic"/>
              <a:cs typeface="Malgun Gothic"/>
            </a:endParaRPr>
          </a:p>
          <a:p>
            <a:pPr marL="299085">
              <a:lnSpc>
                <a:spcPts val="1920"/>
              </a:lnSpc>
            </a:pPr>
            <a:r>
              <a:rPr sz="1650" i="1" spc="-35" dirty="0">
                <a:latin typeface="Malgun Gothic"/>
                <a:cs typeface="Malgun Gothic"/>
              </a:rPr>
              <a:t>progettazione </a:t>
            </a:r>
            <a:r>
              <a:rPr sz="1650" i="1" spc="-20" dirty="0">
                <a:latin typeface="Malgun Gothic"/>
                <a:cs typeface="Malgun Gothic"/>
              </a:rPr>
              <a:t>(in </a:t>
            </a:r>
            <a:r>
              <a:rPr sz="1650" i="1" spc="-25" dirty="0">
                <a:latin typeface="Malgun Gothic"/>
                <a:cs typeface="Malgun Gothic"/>
              </a:rPr>
              <a:t>molti casi </a:t>
            </a:r>
            <a:r>
              <a:rPr sz="1650" i="1" spc="-35" dirty="0">
                <a:latin typeface="Malgun Gothic"/>
                <a:cs typeface="Malgun Gothic"/>
              </a:rPr>
              <a:t>sono</a:t>
            </a:r>
            <a:r>
              <a:rPr sz="1650" i="1" spc="95" dirty="0">
                <a:latin typeface="Malgun Gothic"/>
                <a:cs typeface="Malgun Gothic"/>
              </a:rPr>
              <a:t> </a:t>
            </a:r>
            <a:r>
              <a:rPr sz="1650" i="1" spc="-25" dirty="0">
                <a:latin typeface="Malgun Gothic"/>
                <a:cs typeface="Malgun Gothic"/>
              </a:rPr>
              <a:t>auspicabili),</a:t>
            </a:r>
            <a:endParaRPr sz="1650">
              <a:latin typeface="Malgun Gothic"/>
              <a:cs typeface="Malgun Gothic"/>
            </a:endParaRPr>
          </a:p>
          <a:p>
            <a:pPr marL="299085" indent="-286385">
              <a:lnSpc>
                <a:spcPts val="1950"/>
              </a:lnSpc>
              <a:buSzPct val="96969"/>
              <a:buFont typeface="Malgun Gothic"/>
              <a:buChar char="•"/>
              <a:tabLst>
                <a:tab pos="299085" algn="l"/>
                <a:tab pos="299720" algn="l"/>
              </a:tabLst>
            </a:pPr>
            <a:r>
              <a:rPr sz="1650" i="1" spc="-25" dirty="0">
                <a:latin typeface="Malgun Gothic"/>
                <a:cs typeface="Malgun Gothic"/>
              </a:rPr>
              <a:t>la quarta </a:t>
            </a:r>
            <a:r>
              <a:rPr sz="1650" i="1" spc="-30" dirty="0">
                <a:latin typeface="Malgun Gothic"/>
                <a:cs typeface="Malgun Gothic"/>
              </a:rPr>
              <a:t>è </a:t>
            </a:r>
            <a:r>
              <a:rPr sz="1650" i="1" spc="-35" dirty="0">
                <a:latin typeface="Malgun Gothic"/>
                <a:cs typeface="Malgun Gothic"/>
              </a:rPr>
              <a:t>un </a:t>
            </a:r>
            <a:r>
              <a:rPr sz="1650" i="1" spc="-40" dirty="0">
                <a:latin typeface="Malgun Gothic"/>
                <a:cs typeface="Malgun Gothic"/>
              </a:rPr>
              <a:t>evento </a:t>
            </a:r>
            <a:r>
              <a:rPr sz="1650" i="1" spc="-30" dirty="0">
                <a:latin typeface="Malgun Gothic"/>
                <a:cs typeface="Malgun Gothic"/>
              </a:rPr>
              <a:t>che </a:t>
            </a:r>
            <a:r>
              <a:rPr sz="1650" i="1" spc="-20" dirty="0">
                <a:latin typeface="Malgun Gothic"/>
                <a:cs typeface="Malgun Gothic"/>
              </a:rPr>
              <a:t>si </a:t>
            </a:r>
            <a:r>
              <a:rPr sz="1650" i="1" spc="-35" dirty="0">
                <a:latin typeface="Malgun Gothic"/>
                <a:cs typeface="Malgun Gothic"/>
              </a:rPr>
              <a:t>può </a:t>
            </a:r>
            <a:r>
              <a:rPr sz="1650" i="1" spc="-30" dirty="0">
                <a:latin typeface="Malgun Gothic"/>
                <a:cs typeface="Malgun Gothic"/>
              </a:rPr>
              <a:t>verificare e</a:t>
            </a:r>
            <a:r>
              <a:rPr sz="1650" i="1" spc="204" dirty="0">
                <a:latin typeface="Malgun Gothic"/>
                <a:cs typeface="Malgun Gothic"/>
              </a:rPr>
              <a:t> </a:t>
            </a:r>
            <a:r>
              <a:rPr sz="1650" i="1" spc="-35" dirty="0">
                <a:latin typeface="Malgun Gothic"/>
                <a:cs typeface="Malgun Gothic"/>
              </a:rPr>
              <a:t>dipende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85361" y="6153719"/>
            <a:ext cx="433133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30" dirty="0">
                <a:latin typeface="Malgun Gothic"/>
                <a:cs typeface="Malgun Gothic"/>
              </a:rPr>
              <a:t>dalla </a:t>
            </a:r>
            <a:r>
              <a:rPr sz="1650" i="1" spc="-25" dirty="0">
                <a:latin typeface="Malgun Gothic"/>
                <a:cs typeface="Malgun Gothic"/>
              </a:rPr>
              <a:t>particolare </a:t>
            </a:r>
            <a:r>
              <a:rPr sz="1650" i="1" spc="-35" dirty="0">
                <a:latin typeface="Malgun Gothic"/>
                <a:cs typeface="Malgun Gothic"/>
              </a:rPr>
              <a:t>sequenza </a:t>
            </a:r>
            <a:r>
              <a:rPr sz="1650" i="1" spc="-30" dirty="0">
                <a:latin typeface="Malgun Gothic"/>
                <a:cs typeface="Malgun Gothic"/>
              </a:rPr>
              <a:t>di </a:t>
            </a:r>
            <a:r>
              <a:rPr sz="1650" i="1" spc="-25" dirty="0">
                <a:latin typeface="Malgun Gothic"/>
                <a:cs typeface="Malgun Gothic"/>
              </a:rPr>
              <a:t>richieste </a:t>
            </a:r>
            <a:r>
              <a:rPr sz="1650" i="1" spc="-30" dirty="0">
                <a:latin typeface="Malgun Gothic"/>
                <a:cs typeface="Malgun Gothic"/>
              </a:rPr>
              <a:t>e</a:t>
            </a:r>
            <a:r>
              <a:rPr sz="1650" i="1" spc="135" dirty="0">
                <a:latin typeface="Malgun Gothic"/>
                <a:cs typeface="Malgun Gothic"/>
              </a:rPr>
              <a:t> </a:t>
            </a:r>
            <a:r>
              <a:rPr sz="1650" i="1" spc="-20" dirty="0">
                <a:latin typeface="Malgun Gothic"/>
                <a:cs typeface="Malgun Gothic"/>
              </a:rPr>
              <a:t>rilasci.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83600" y="627380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143" y="1565529"/>
            <a:ext cx="7805420" cy="2268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Strategie per affrontare il problema dello</a:t>
            </a:r>
            <a:r>
              <a:rPr sz="1600" b="1" spc="1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stallo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buAutoNum type="arabicPeriod"/>
              <a:tabLst>
                <a:tab pos="621665" algn="l"/>
                <a:tab pos="622300" algn="l"/>
              </a:tabLst>
            </a:pPr>
            <a:r>
              <a:rPr sz="1600" b="1" spc="-5" dirty="0">
                <a:latin typeface="Arial"/>
                <a:cs typeface="Arial"/>
              </a:rPr>
              <a:t>Ignorare il problema (</a:t>
            </a:r>
            <a:r>
              <a:rPr sz="1600" b="1" i="1" spc="-5" dirty="0">
                <a:latin typeface="Arial"/>
                <a:cs typeface="Arial"/>
              </a:rPr>
              <a:t>algoritmo dello</a:t>
            </a:r>
            <a:r>
              <a:rPr sz="1600" b="1" i="1" spc="135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struzzo</a:t>
            </a:r>
            <a:r>
              <a:rPr sz="1600" b="1" spc="-5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022985" lvl="1" indent="-254635">
              <a:lnSpc>
                <a:spcPct val="100000"/>
              </a:lnSpc>
              <a:spcBef>
                <a:spcPts val="385"/>
              </a:spcBef>
              <a:buChar char="–"/>
              <a:tabLst>
                <a:tab pos="1022985" algn="l"/>
                <a:tab pos="1023619" algn="l"/>
              </a:tabLst>
            </a:pPr>
            <a:r>
              <a:rPr sz="1600" spc="-5" dirty="0">
                <a:latin typeface="Arial"/>
                <a:cs typeface="Arial"/>
              </a:rPr>
              <a:t>Soluzione adottata dalla maggior parte dei SO inclusi Unix e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Windows</a:t>
            </a:r>
            <a:endParaRPr sz="1600">
              <a:latin typeface="Arial"/>
              <a:cs typeface="Arial"/>
            </a:endParaRPr>
          </a:p>
          <a:p>
            <a:pPr marL="1022985" marR="5080" lvl="1" indent="-254635">
              <a:lnSpc>
                <a:spcPct val="100000"/>
              </a:lnSpc>
              <a:spcBef>
                <a:spcPts val="385"/>
              </a:spcBef>
              <a:buChar char="–"/>
              <a:tabLst>
                <a:tab pos="1022985" algn="l"/>
                <a:tab pos="1023619" algn="l"/>
              </a:tabLst>
            </a:pPr>
            <a:r>
              <a:rPr sz="1600" spc="-5" dirty="0">
                <a:latin typeface="Arial"/>
                <a:cs typeface="Arial"/>
              </a:rPr>
              <a:t>Soluzione ragionevole se lo stallo capita raramente o evitare lo stallo risulta  molto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costoso</a:t>
            </a:r>
            <a:endParaRPr sz="1600">
              <a:latin typeface="Arial"/>
              <a:cs typeface="Arial"/>
            </a:endParaRPr>
          </a:p>
          <a:p>
            <a:pPr marL="1022985" lvl="1" indent="-254635">
              <a:lnSpc>
                <a:spcPct val="100000"/>
              </a:lnSpc>
              <a:spcBef>
                <a:spcPts val="384"/>
              </a:spcBef>
              <a:buChar char="–"/>
              <a:tabLst>
                <a:tab pos="1022985" algn="l"/>
                <a:tab pos="1023619" algn="l"/>
              </a:tabLst>
            </a:pPr>
            <a:r>
              <a:rPr sz="1600" spc="-5" dirty="0">
                <a:latin typeface="Arial"/>
                <a:cs typeface="Arial"/>
              </a:rPr>
              <a:t>Degrado delle prestazioni: blocco totale del sistema e riavvio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manuale</a:t>
            </a:r>
            <a:endParaRPr sz="1600">
              <a:latin typeface="Arial"/>
              <a:cs typeface="Arial"/>
            </a:endParaRPr>
          </a:p>
          <a:p>
            <a:pPr marL="1022985" lvl="1" indent="-254635">
              <a:lnSpc>
                <a:spcPct val="100000"/>
              </a:lnSpc>
              <a:spcBef>
                <a:spcPts val="385"/>
              </a:spcBef>
              <a:buChar char="–"/>
              <a:tabLst>
                <a:tab pos="1022985" algn="l"/>
                <a:tab pos="1023619" algn="l"/>
              </a:tabLst>
            </a:pPr>
            <a:r>
              <a:rPr sz="1600" spc="-5" dirty="0">
                <a:latin typeface="Arial"/>
                <a:cs typeface="Arial"/>
              </a:rPr>
              <a:t>Compromesso tra convenienza e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correttezza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9143" y="4150867"/>
            <a:ext cx="194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2.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8743" y="4150867"/>
            <a:ext cx="7036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Prevenirlo</a:t>
            </a:r>
            <a:r>
              <a:rPr sz="1600" spc="-10" dirty="0">
                <a:latin typeface="Arial"/>
                <a:cs typeface="Arial"/>
              </a:rPr>
              <a:t>: </a:t>
            </a:r>
            <a:r>
              <a:rPr sz="1600" spc="-5" dirty="0">
                <a:latin typeface="Arial"/>
                <a:cs typeface="Arial"/>
              </a:rPr>
              <a:t>progettare un SO in modo che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possibilità di avere uno stallo sia  esclusa a priori tramite la negazione di una delle 4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condizioni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9143" y="4980178"/>
            <a:ext cx="194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3.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8743" y="4980178"/>
            <a:ext cx="70358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Esclusione</a:t>
            </a:r>
            <a:r>
              <a:rPr sz="1600" spc="-5" dirty="0">
                <a:latin typeface="Arial"/>
                <a:cs typeface="Arial"/>
              </a:rPr>
              <a:t>: le tre condizioni necessarie sono permesse, un algoritmo verifica  dinamicamente che una richiesta non produca una situazione di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stallo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9143" y="5809589"/>
            <a:ext cx="194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4.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8743" y="5809589"/>
            <a:ext cx="54978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Consentire il </a:t>
            </a:r>
            <a:r>
              <a:rPr sz="1600" b="1" spc="-10" dirty="0">
                <a:latin typeface="Arial"/>
                <a:cs typeface="Arial"/>
              </a:rPr>
              <a:t>verificarsi </a:t>
            </a:r>
            <a:r>
              <a:rPr sz="1600" b="1" spc="-5" dirty="0">
                <a:latin typeface="Arial"/>
                <a:cs typeface="Arial"/>
              </a:rPr>
              <a:t>dello stallo, </a:t>
            </a:r>
            <a:r>
              <a:rPr sz="1600" b="1" spc="-10" dirty="0">
                <a:latin typeface="Arial"/>
                <a:cs typeface="Arial"/>
              </a:rPr>
              <a:t>rilevarlo </a:t>
            </a:r>
            <a:r>
              <a:rPr sz="1600" b="1" spc="-5" dirty="0">
                <a:latin typeface="Arial"/>
                <a:cs typeface="Arial"/>
              </a:rPr>
              <a:t>e</a:t>
            </a:r>
            <a:r>
              <a:rPr sz="1600" b="1" spc="3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risolverlo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Stallo</a:t>
            </a:r>
          </a:p>
        </p:txBody>
      </p:sp>
      <p:sp>
        <p:nvSpPr>
          <p:cNvPr id="11" name="object 11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483600" y="627380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3600" y="627380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742" y="1579143"/>
            <a:ext cx="8366759" cy="46977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spc="-5" dirty="0">
                <a:latin typeface="Arial"/>
                <a:cs typeface="Arial"/>
              </a:rPr>
              <a:t>Classi di prevenzione: </a:t>
            </a:r>
            <a:r>
              <a:rPr sz="1600" dirty="0">
                <a:latin typeface="Arial"/>
                <a:cs typeface="Arial"/>
              </a:rPr>
              <a:t>si </a:t>
            </a:r>
            <a:r>
              <a:rPr sz="1600" spc="-5" dirty="0">
                <a:latin typeface="Arial"/>
                <a:cs typeface="Arial"/>
              </a:rPr>
              <a:t>impongono vincoli sulla richiesta delle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risorse</a:t>
            </a:r>
            <a:endParaRPr sz="1600">
              <a:latin typeface="Arial"/>
              <a:cs typeface="Arial"/>
            </a:endParaRPr>
          </a:p>
          <a:p>
            <a:pPr marL="367665" marR="1036955">
              <a:lnSpc>
                <a:spcPct val="120000"/>
              </a:lnSpc>
              <a:spcBef>
                <a:spcPts val="5"/>
              </a:spcBef>
            </a:pP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Metodi indiretti</a:t>
            </a:r>
            <a:r>
              <a:rPr sz="1600" spc="-5" dirty="0">
                <a:latin typeface="Arial"/>
                <a:cs typeface="Arial"/>
              </a:rPr>
              <a:t>: prevengono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verificarsi di una delle tre condizioni necessarie 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Metodi diretti: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prevengono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verificarsi dell’attesa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circolare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5"/>
              </a:spcBef>
              <a:buChar char="•"/>
              <a:tabLst>
                <a:tab pos="195580" algn="l"/>
              </a:tabLst>
            </a:pPr>
            <a:r>
              <a:rPr sz="1600" spc="-5" dirty="0">
                <a:latin typeface="Arial"/>
                <a:cs typeface="Arial"/>
              </a:rPr>
              <a:t>Mutua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Esclusione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5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Un processo non deve mai attendere una risorsa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condivisibile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4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Devono essere possibili accessi multipli contemporanei alle risorse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condivise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10" dirty="0">
                <a:latin typeface="Arial"/>
                <a:cs typeface="Arial"/>
              </a:rPr>
              <a:t>Non </a:t>
            </a:r>
            <a:r>
              <a:rPr sz="1600" spc="-5" dirty="0">
                <a:latin typeface="Arial"/>
                <a:cs typeface="Arial"/>
              </a:rPr>
              <a:t>applicabile….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–"/>
            </a:pPr>
            <a:endParaRPr sz="2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Hold and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Wait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10" dirty="0">
                <a:latin typeface="Arial"/>
                <a:cs typeface="Arial"/>
              </a:rPr>
              <a:t>Ogni </a:t>
            </a:r>
            <a:r>
              <a:rPr sz="1600" spc="-5" dirty="0">
                <a:latin typeface="Arial"/>
                <a:cs typeface="Arial"/>
              </a:rPr>
              <a:t>processo deve richiedere </a:t>
            </a:r>
            <a:r>
              <a:rPr sz="1600" spc="-10" dirty="0">
                <a:latin typeface="Arial"/>
                <a:cs typeface="Arial"/>
              </a:rPr>
              <a:t>all’inizio </a:t>
            </a:r>
            <a:r>
              <a:rPr sz="1600" spc="-5" dirty="0">
                <a:latin typeface="Arial"/>
                <a:cs typeface="Arial"/>
              </a:rPr>
              <a:t>della sua esecuzione tutte le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risorse</a:t>
            </a:r>
            <a:endParaRPr sz="1600">
              <a:latin typeface="Arial"/>
              <a:cs typeface="Arial"/>
            </a:endParaRPr>
          </a:p>
          <a:p>
            <a:pPr marL="756285" marR="93980" lvl="1" indent="-286385">
              <a:lnSpc>
                <a:spcPct val="100000"/>
              </a:lnSpc>
              <a:spcBef>
                <a:spcPts val="385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Il processo entra in blocked fino a quando tutte le richieste non vengono soddisfatte  contemporameamente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5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Approccio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inefficiente:</a:t>
            </a:r>
            <a:endParaRPr sz="1600">
              <a:latin typeface="Arial"/>
              <a:cs typeface="Arial"/>
            </a:endParaRPr>
          </a:p>
          <a:p>
            <a:pPr marL="1155065" marR="47625" lvl="2" indent="-228600">
              <a:lnSpc>
                <a:spcPct val="100000"/>
              </a:lnSpc>
              <a:spcBef>
                <a:spcPts val="295"/>
              </a:spcBef>
              <a:buChar char="•"/>
              <a:tabLst>
                <a:tab pos="1155065" algn="l"/>
                <a:tab pos="1155700" algn="l"/>
              </a:tabLst>
            </a:pPr>
            <a:r>
              <a:rPr sz="1200" spc="-5" dirty="0">
                <a:latin typeface="Arial"/>
                <a:cs typeface="Arial"/>
              </a:rPr>
              <a:t>Prima di andare in run </a:t>
            </a:r>
            <a:r>
              <a:rPr sz="1200" dirty="0">
                <a:latin typeface="Arial"/>
                <a:cs typeface="Arial"/>
              </a:rPr>
              <a:t>tutte </a:t>
            </a:r>
            <a:r>
              <a:rPr sz="1200" spc="-5" dirty="0">
                <a:latin typeface="Arial"/>
                <a:cs typeface="Arial"/>
              </a:rPr>
              <a:t>le risorse devono essere disponibili, in realtà potrebbe procedere utilizzandone  solo una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parte</a:t>
            </a:r>
            <a:endParaRPr sz="1200">
              <a:latin typeface="Arial"/>
              <a:cs typeface="Arial"/>
            </a:endParaRPr>
          </a:p>
          <a:p>
            <a:pPr marL="1155065" lvl="2" indent="-228600">
              <a:lnSpc>
                <a:spcPct val="100000"/>
              </a:lnSpc>
              <a:spcBef>
                <a:spcPts val="285"/>
              </a:spcBef>
              <a:buChar char="•"/>
              <a:tabLst>
                <a:tab pos="1155065" algn="l"/>
                <a:tab pos="1155700" algn="l"/>
              </a:tabLst>
            </a:pPr>
            <a:r>
              <a:rPr sz="1200" spc="-5" dirty="0">
                <a:latin typeface="Arial"/>
                <a:cs typeface="Arial"/>
              </a:rPr>
              <a:t>Le risorse assegnate al processo potrebbero rimanere inutilizzate per </a:t>
            </a:r>
            <a:r>
              <a:rPr sz="1200" dirty="0">
                <a:latin typeface="Arial"/>
                <a:cs typeface="Arial"/>
              </a:rPr>
              <a:t>molto tempo, </a:t>
            </a:r>
            <a:r>
              <a:rPr sz="1200" spc="-5" dirty="0">
                <a:latin typeface="Arial"/>
                <a:cs typeface="Arial"/>
              </a:rPr>
              <a:t>gli altri processi sono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5716" y="6250940"/>
            <a:ext cx="10934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attesa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indefinita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Prevenzione </a:t>
            </a:r>
            <a:r>
              <a:rPr dirty="0"/>
              <a:t>dello</a:t>
            </a:r>
            <a:r>
              <a:rPr spc="-20" dirty="0"/>
              <a:t> </a:t>
            </a:r>
            <a:r>
              <a:rPr dirty="0"/>
              <a:t>Stallo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79143"/>
            <a:ext cx="8072755" cy="493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733415" indent="-354965">
              <a:lnSpc>
                <a:spcPct val="1202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Assenza di prerilascio  Due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possibilità:</a:t>
            </a:r>
            <a:endParaRPr sz="1600">
              <a:latin typeface="Arial"/>
              <a:cs typeface="Arial"/>
            </a:endParaRPr>
          </a:p>
          <a:p>
            <a:pPr marL="812800" marR="577215" lvl="1" indent="-342900">
              <a:lnSpc>
                <a:spcPct val="100000"/>
              </a:lnSpc>
              <a:spcBef>
                <a:spcPts val="380"/>
              </a:spcBef>
              <a:buAutoNum type="arabicPeriod"/>
              <a:tabLst>
                <a:tab pos="812800" algn="l"/>
                <a:tab pos="813435" algn="l"/>
              </a:tabLst>
            </a:pPr>
            <a:r>
              <a:rPr sz="1600" spc="-5" dirty="0">
                <a:latin typeface="Arial"/>
                <a:cs typeface="Arial"/>
              </a:rPr>
              <a:t>Un processo che non riesce ad ottenere le risorse di cui necessita, rilascia  quelle che detiene per richiederle nuovamente in un istante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successivo</a:t>
            </a:r>
            <a:endParaRPr sz="16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812800" algn="l"/>
                <a:tab pos="813435" algn="l"/>
              </a:tabLst>
            </a:pPr>
            <a:r>
              <a:rPr sz="1600" spc="-10" dirty="0">
                <a:latin typeface="Arial"/>
                <a:cs typeface="Arial"/>
              </a:rPr>
              <a:t>OS </a:t>
            </a:r>
            <a:r>
              <a:rPr sz="1600" spc="-5" dirty="0">
                <a:latin typeface="Arial"/>
                <a:cs typeface="Arial"/>
              </a:rPr>
              <a:t>può richiedere il pre-rilascio delle risorse al processo che </a:t>
            </a:r>
            <a:r>
              <a:rPr sz="1600" dirty="0">
                <a:latin typeface="Arial"/>
                <a:cs typeface="Arial"/>
              </a:rPr>
              <a:t>le </a:t>
            </a:r>
            <a:r>
              <a:rPr sz="1600" spc="-5" dirty="0">
                <a:latin typeface="Arial"/>
                <a:cs typeface="Arial"/>
              </a:rPr>
              <a:t>detiene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per</a:t>
            </a:r>
            <a:endParaRPr sz="1600">
              <a:latin typeface="Arial"/>
              <a:cs typeface="Arial"/>
            </a:endParaRPr>
          </a:p>
          <a:p>
            <a:pPr marL="8128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assegnarle al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richiedente</a:t>
            </a:r>
            <a:endParaRPr sz="1600">
              <a:latin typeface="Arial"/>
              <a:cs typeface="Arial"/>
            </a:endParaRPr>
          </a:p>
          <a:p>
            <a:pPr marL="812800" indent="-342900">
              <a:lnSpc>
                <a:spcPct val="100000"/>
              </a:lnSpc>
              <a:spcBef>
                <a:spcPts val="380"/>
              </a:spcBef>
              <a:buChar char="–"/>
              <a:tabLst>
                <a:tab pos="812800" algn="l"/>
                <a:tab pos="813435" algn="l"/>
              </a:tabLst>
            </a:pPr>
            <a:r>
              <a:rPr sz="1600" spc="-5" dirty="0">
                <a:latin typeface="Arial"/>
                <a:cs typeface="Arial"/>
              </a:rPr>
              <a:t>Approccio applicabile solo se lo stato della risorsa è facilmente salvabile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(CPU)</a:t>
            </a:r>
            <a:endParaRPr sz="1600">
              <a:latin typeface="Arial"/>
              <a:cs typeface="Arial"/>
            </a:endParaRPr>
          </a:p>
          <a:p>
            <a:pPr marL="812800" indent="-342900">
              <a:lnSpc>
                <a:spcPct val="100000"/>
              </a:lnSpc>
              <a:spcBef>
                <a:spcPts val="385"/>
              </a:spcBef>
              <a:buChar char="–"/>
              <a:tabLst>
                <a:tab pos="812800" algn="l"/>
                <a:tab pos="813435" algn="l"/>
              </a:tabLst>
            </a:pPr>
            <a:r>
              <a:rPr sz="1600" spc="-10" dirty="0">
                <a:latin typeface="Arial"/>
                <a:cs typeface="Arial"/>
              </a:rPr>
              <a:t>Non </a:t>
            </a:r>
            <a:r>
              <a:rPr sz="1600" spc="-5" dirty="0">
                <a:latin typeface="Arial"/>
                <a:cs typeface="Arial"/>
              </a:rPr>
              <a:t>applicabile </a:t>
            </a:r>
            <a:r>
              <a:rPr sz="1600" spc="-10" dirty="0">
                <a:latin typeface="Arial"/>
                <a:cs typeface="Arial"/>
              </a:rPr>
              <a:t>nel </a:t>
            </a:r>
            <a:r>
              <a:rPr sz="1600" spc="-5" dirty="0">
                <a:latin typeface="Arial"/>
                <a:cs typeface="Arial"/>
              </a:rPr>
              <a:t>caso di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stampanti….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Attesa Circolare (metodi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diretti)</a:t>
            </a:r>
            <a:endParaRPr sz="16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380"/>
              </a:spcBef>
              <a:buChar char="–"/>
              <a:tabLst>
                <a:tab pos="812800" algn="l"/>
                <a:tab pos="813435" algn="l"/>
              </a:tabLst>
            </a:pPr>
            <a:r>
              <a:rPr sz="1600" spc="-5" dirty="0">
                <a:latin typeface="Arial"/>
                <a:cs typeface="Arial"/>
              </a:rPr>
              <a:t>Si definisce un ordine lineare (di numerazione) per tutte le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risorse</a:t>
            </a:r>
            <a:endParaRPr sz="1600">
              <a:latin typeface="Arial"/>
              <a:cs typeface="Arial"/>
            </a:endParaRPr>
          </a:p>
          <a:p>
            <a:pPr marL="812800" marR="241935" lvl="1" indent="-342900">
              <a:lnSpc>
                <a:spcPct val="100000"/>
              </a:lnSpc>
              <a:spcBef>
                <a:spcPts val="385"/>
              </a:spcBef>
              <a:buChar char="–"/>
              <a:tabLst>
                <a:tab pos="812800" algn="l"/>
                <a:tab pos="813435" algn="l"/>
              </a:tabLst>
            </a:pPr>
            <a:r>
              <a:rPr sz="1600" spc="-5" dirty="0">
                <a:latin typeface="Arial"/>
                <a:cs typeface="Arial"/>
              </a:rPr>
              <a:t>Se un processo richiede una risorsa R, successivamente potrà richiedere solo  </a:t>
            </a:r>
            <a:r>
              <a:rPr sz="1600" spc="-10" dirty="0">
                <a:latin typeface="Arial"/>
                <a:cs typeface="Arial"/>
              </a:rPr>
              <a:t>una </a:t>
            </a:r>
            <a:r>
              <a:rPr sz="1600" spc="-5" dirty="0">
                <a:latin typeface="Arial"/>
                <a:cs typeface="Arial"/>
              </a:rPr>
              <a:t>risorsa che nell’ordinamento </a:t>
            </a:r>
            <a:r>
              <a:rPr sz="1600" spc="-10" dirty="0">
                <a:latin typeface="Arial"/>
                <a:cs typeface="Arial"/>
              </a:rPr>
              <a:t>segue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385"/>
              </a:spcBef>
              <a:buChar char="–"/>
              <a:tabLst>
                <a:tab pos="812800" algn="l"/>
                <a:tab pos="813435" algn="l"/>
              </a:tabLst>
            </a:pPr>
            <a:r>
              <a:rPr sz="1600" spc="-5" dirty="0">
                <a:latin typeface="Arial"/>
                <a:cs typeface="Arial"/>
              </a:rPr>
              <a:t>Es.: 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575" baseline="-21164" dirty="0">
                <a:latin typeface="Arial"/>
                <a:cs typeface="Arial"/>
              </a:rPr>
              <a:t>i </a:t>
            </a:r>
            <a:r>
              <a:rPr sz="1600" spc="-5" dirty="0">
                <a:latin typeface="Arial"/>
                <a:cs typeface="Arial"/>
              </a:rPr>
              <a:t>precede 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575" baseline="-21164" dirty="0">
                <a:latin typeface="Arial"/>
                <a:cs typeface="Arial"/>
              </a:rPr>
              <a:t>j </a:t>
            </a:r>
            <a:r>
              <a:rPr sz="1600" spc="-5" dirty="0">
                <a:latin typeface="Arial"/>
                <a:cs typeface="Arial"/>
              </a:rPr>
              <a:t>se i&lt;j, un processo </a:t>
            </a:r>
            <a:r>
              <a:rPr sz="1600" spc="-10" dirty="0">
                <a:latin typeface="Arial"/>
                <a:cs typeface="Arial"/>
              </a:rPr>
              <a:t>potrà </a:t>
            </a:r>
            <a:r>
              <a:rPr sz="1600" spc="-5" dirty="0">
                <a:latin typeface="Arial"/>
                <a:cs typeface="Arial"/>
              </a:rPr>
              <a:t>chiedere le risorse solo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nell’ordine</a:t>
            </a:r>
            <a:endParaRPr sz="1600">
              <a:latin typeface="Arial"/>
              <a:cs typeface="Arial"/>
            </a:endParaRPr>
          </a:p>
          <a:p>
            <a:pPr marL="8128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R</a:t>
            </a:r>
            <a:r>
              <a:rPr sz="1575" spc="-7" baseline="-21164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,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575" spc="-7" baseline="-21164" dirty="0">
                <a:latin typeface="Arial"/>
                <a:cs typeface="Arial"/>
              </a:rPr>
              <a:t>j</a:t>
            </a:r>
            <a:endParaRPr sz="1575" baseline="-21164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385"/>
              </a:spcBef>
              <a:buChar char="–"/>
              <a:tabLst>
                <a:tab pos="812800" algn="l"/>
                <a:tab pos="813435" algn="l"/>
              </a:tabLst>
            </a:pPr>
            <a:r>
              <a:rPr sz="1600" spc="-5" dirty="0">
                <a:latin typeface="Arial"/>
                <a:cs typeface="Arial"/>
              </a:rPr>
              <a:t>Questo metodo può essere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inefficiente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Prevenzione </a:t>
            </a:r>
            <a:r>
              <a:rPr dirty="0"/>
              <a:t>dello</a:t>
            </a:r>
            <a:r>
              <a:rPr spc="-20" dirty="0"/>
              <a:t> </a:t>
            </a:r>
            <a:r>
              <a:rPr dirty="0"/>
              <a:t>Stallo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2824480">
              <a:lnSpc>
                <a:spcPct val="100000"/>
              </a:lnSpc>
              <a:spcBef>
                <a:spcPts val="105"/>
              </a:spcBef>
            </a:pPr>
            <a:r>
              <a:rPr dirty="0"/>
              <a:t>Esclusione </a:t>
            </a:r>
            <a:r>
              <a:rPr spc="-5" dirty="0"/>
              <a:t>dello</a:t>
            </a:r>
            <a:r>
              <a:rPr spc="-110" dirty="0"/>
              <a:t> </a:t>
            </a:r>
            <a:r>
              <a:rPr dirty="0"/>
              <a:t>Stallo  DeadLock</a:t>
            </a:r>
            <a:r>
              <a:rPr spc="-20" dirty="0"/>
              <a:t> </a:t>
            </a:r>
            <a:r>
              <a:rPr spc="-5" dirty="0"/>
              <a:t>Avoidance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1628901"/>
            <a:ext cx="8072755" cy="4884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Esclusione: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le tre condizioni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necessarie</a:t>
            </a:r>
            <a:endParaRPr sz="1600">
              <a:latin typeface="Arial"/>
              <a:cs typeface="Arial"/>
            </a:endParaRPr>
          </a:p>
          <a:p>
            <a:pPr marL="539750" lvl="1" indent="-126364">
              <a:lnSpc>
                <a:spcPct val="100000"/>
              </a:lnSpc>
              <a:spcBef>
                <a:spcPts val="290"/>
              </a:spcBef>
              <a:buChar char="–"/>
              <a:tabLst>
                <a:tab pos="540385" algn="l"/>
              </a:tabLst>
            </a:pPr>
            <a:r>
              <a:rPr sz="1200" spc="-5" dirty="0">
                <a:latin typeface="Arial"/>
                <a:cs typeface="Arial"/>
              </a:rPr>
              <a:t>Mutua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esclusione</a:t>
            </a:r>
            <a:endParaRPr sz="1200">
              <a:latin typeface="Arial"/>
              <a:cs typeface="Arial"/>
            </a:endParaRPr>
          </a:p>
          <a:p>
            <a:pPr marL="539750" lvl="1" indent="-126364">
              <a:lnSpc>
                <a:spcPct val="100000"/>
              </a:lnSpc>
              <a:spcBef>
                <a:spcPts val="290"/>
              </a:spcBef>
              <a:buChar char="–"/>
              <a:tabLst>
                <a:tab pos="540385" algn="l"/>
              </a:tabLst>
            </a:pPr>
            <a:r>
              <a:rPr sz="1200" spc="-5" dirty="0">
                <a:latin typeface="Arial"/>
                <a:cs typeface="Arial"/>
              </a:rPr>
              <a:t>Possesso 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attesa</a:t>
            </a:r>
            <a:endParaRPr sz="1200">
              <a:latin typeface="Arial"/>
              <a:cs typeface="Arial"/>
            </a:endParaRPr>
          </a:p>
          <a:p>
            <a:pPr marL="539750" lvl="1" indent="-126364">
              <a:lnSpc>
                <a:spcPct val="100000"/>
              </a:lnSpc>
              <a:spcBef>
                <a:spcPts val="285"/>
              </a:spcBef>
              <a:buChar char="–"/>
              <a:tabLst>
                <a:tab pos="540385" algn="l"/>
              </a:tabLst>
            </a:pPr>
            <a:r>
              <a:rPr sz="1200" spc="-5" dirty="0">
                <a:latin typeface="Arial"/>
                <a:cs typeface="Arial"/>
              </a:rPr>
              <a:t>Assenza di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pre-rilascio</a:t>
            </a:r>
            <a:endParaRPr sz="1200">
              <a:latin typeface="Arial"/>
              <a:cs typeface="Arial"/>
            </a:endParaRPr>
          </a:p>
          <a:p>
            <a:pPr marL="193675">
              <a:lnSpc>
                <a:spcPct val="100000"/>
              </a:lnSpc>
              <a:spcBef>
                <a:spcPts val="384"/>
              </a:spcBef>
            </a:pPr>
            <a:r>
              <a:rPr sz="1600" spc="-5" dirty="0">
                <a:latin typeface="Arial"/>
                <a:cs typeface="Arial"/>
              </a:rPr>
              <a:t>sono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permesse,</a:t>
            </a:r>
            <a:endParaRPr sz="1600">
              <a:latin typeface="Arial"/>
              <a:cs typeface="Arial"/>
            </a:endParaRPr>
          </a:p>
          <a:p>
            <a:pPr marL="12700" marR="528955">
              <a:lnSpc>
                <a:spcPct val="100000"/>
              </a:lnSpc>
              <a:spcBef>
                <a:spcPts val="1535"/>
              </a:spcBef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un algoritmo verifica dinamicamente che una richiesta non produca una situazione  attesa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circolare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1600" spc="-5" dirty="0">
                <a:latin typeface="Arial"/>
                <a:cs typeface="Arial"/>
              </a:rPr>
              <a:t>L’esclusione </a:t>
            </a:r>
            <a:r>
              <a:rPr sz="1600" spc="-10" dirty="0">
                <a:latin typeface="Arial"/>
                <a:cs typeface="Arial"/>
              </a:rPr>
              <a:t>permette </a:t>
            </a:r>
            <a:r>
              <a:rPr sz="1600" spc="-5" dirty="0">
                <a:latin typeface="Arial"/>
                <a:cs typeface="Arial"/>
              </a:rPr>
              <a:t>più concorrenza rispetto alla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prevenzione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95250">
              <a:lnSpc>
                <a:spcPct val="100000"/>
              </a:lnSpc>
              <a:spcBef>
                <a:spcPts val="1435"/>
              </a:spcBef>
            </a:pPr>
            <a:r>
              <a:rPr sz="1600" spc="-5" dirty="0">
                <a:latin typeface="Arial"/>
                <a:cs typeface="Arial"/>
              </a:rPr>
              <a:t>Approcci per escludere (evitare) lo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stallo:</a:t>
            </a:r>
            <a:endParaRPr sz="1600">
              <a:latin typeface="Arial"/>
              <a:cs typeface="Arial"/>
            </a:endParaRPr>
          </a:p>
          <a:p>
            <a:pPr marL="438150" indent="-342900">
              <a:lnSpc>
                <a:spcPct val="100000"/>
              </a:lnSpc>
              <a:buAutoNum type="arabicPeriod"/>
              <a:tabLst>
                <a:tab pos="437515" algn="l"/>
                <a:tab pos="438784" algn="l"/>
              </a:tabLst>
            </a:pPr>
            <a:r>
              <a:rPr sz="1600" b="1" spc="-5" dirty="0">
                <a:latin typeface="Arial"/>
                <a:cs typeface="Arial"/>
              </a:rPr>
              <a:t>Non </a:t>
            </a:r>
            <a:r>
              <a:rPr sz="1600" b="1" spc="-15" dirty="0">
                <a:latin typeface="Arial"/>
                <a:cs typeface="Arial"/>
              </a:rPr>
              <a:t>avviare </a:t>
            </a:r>
            <a:r>
              <a:rPr sz="1600" b="1" spc="-5" dirty="0">
                <a:latin typeface="Arial"/>
                <a:cs typeface="Arial"/>
              </a:rPr>
              <a:t>un processo </a:t>
            </a:r>
            <a:r>
              <a:rPr sz="1600" spc="-5" dirty="0">
                <a:latin typeface="Arial"/>
                <a:cs typeface="Arial"/>
              </a:rPr>
              <a:t>le cui richieste possono provocare lo</a:t>
            </a:r>
            <a:r>
              <a:rPr sz="1600" spc="1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stallo</a:t>
            </a:r>
            <a:endParaRPr sz="1600">
              <a:latin typeface="Arial"/>
              <a:cs typeface="Arial"/>
            </a:endParaRPr>
          </a:p>
          <a:p>
            <a:pPr marL="438150" marR="116839" indent="-342900">
              <a:lnSpc>
                <a:spcPct val="100000"/>
              </a:lnSpc>
              <a:buAutoNum type="arabicPeriod"/>
              <a:tabLst>
                <a:tab pos="437515" algn="l"/>
                <a:tab pos="438784" algn="l"/>
              </a:tabLst>
            </a:pPr>
            <a:r>
              <a:rPr sz="1600" b="1" spc="-5" dirty="0">
                <a:latin typeface="Arial"/>
                <a:cs typeface="Arial"/>
              </a:rPr>
              <a:t>Non concedere ulteriori risorse </a:t>
            </a:r>
            <a:r>
              <a:rPr sz="1600" spc="-5" dirty="0">
                <a:latin typeface="Arial"/>
                <a:cs typeface="Arial"/>
              </a:rPr>
              <a:t>ad un processo se la loro allocazione può portare  ad uno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stallo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3600" y="627380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590" y="1511553"/>
            <a:ext cx="24244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dirty="0">
                <a:latin typeface="Arial"/>
                <a:cs typeface="Arial"/>
              </a:rPr>
              <a:t>n </a:t>
            </a:r>
            <a:r>
              <a:rPr sz="1400" dirty="0">
                <a:latin typeface="Arial"/>
                <a:cs typeface="Arial"/>
              </a:rPr>
              <a:t>– processi, </a:t>
            </a:r>
            <a:r>
              <a:rPr sz="1400" i="1" dirty="0">
                <a:latin typeface="Arial"/>
                <a:cs typeface="Arial"/>
              </a:rPr>
              <a:t>m </a:t>
            </a:r>
            <a:r>
              <a:rPr sz="1400" dirty="0">
                <a:latin typeface="Arial"/>
                <a:cs typeface="Arial"/>
              </a:rPr>
              <a:t>– tipi di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risorse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DeadLock</a:t>
            </a:r>
            <a:r>
              <a:rPr spc="-5" dirty="0"/>
              <a:t> Avoidance:</a:t>
            </a:r>
          </a:p>
          <a:p>
            <a:pPr marL="91440">
              <a:lnSpc>
                <a:spcPct val="100000"/>
              </a:lnSpc>
            </a:pPr>
            <a:r>
              <a:rPr spc="-5" dirty="0"/>
              <a:t>Rifiuto del permesso di</a:t>
            </a:r>
            <a:r>
              <a:rPr spc="-25" dirty="0"/>
              <a:t> </a:t>
            </a:r>
            <a:r>
              <a:rPr dirty="0"/>
              <a:t>esecuzione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5209" y="1781648"/>
            <a:ext cx="2061845" cy="746125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1500" i="1" spc="30" dirty="0">
                <a:latin typeface="Times New Roman"/>
                <a:cs typeface="Times New Roman"/>
              </a:rPr>
              <a:t>Risorse</a:t>
            </a:r>
            <a:r>
              <a:rPr sz="1500" i="1" spc="-220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Symbol"/>
                <a:cs typeface="Symbol"/>
              </a:rPr>
              <a:t>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Times New Roman"/>
                <a:cs typeface="Times New Roman"/>
              </a:rPr>
              <a:t>(</a:t>
            </a:r>
            <a:r>
              <a:rPr sz="1500" i="1" spc="15" dirty="0">
                <a:latin typeface="Times New Roman"/>
                <a:cs typeface="Times New Roman"/>
              </a:rPr>
              <a:t>R</a:t>
            </a:r>
            <a:r>
              <a:rPr sz="1275" spc="22" baseline="-26143" dirty="0">
                <a:latin typeface="Times New Roman"/>
                <a:cs typeface="Times New Roman"/>
              </a:rPr>
              <a:t>1</a:t>
            </a:r>
            <a:r>
              <a:rPr sz="1500" spc="15" dirty="0">
                <a:latin typeface="Times New Roman"/>
                <a:cs typeface="Times New Roman"/>
              </a:rPr>
              <a:t>,</a:t>
            </a:r>
            <a:r>
              <a:rPr sz="1500" spc="-170" dirty="0">
                <a:latin typeface="Times New Roman"/>
                <a:cs typeface="Times New Roman"/>
              </a:rPr>
              <a:t> </a:t>
            </a:r>
            <a:r>
              <a:rPr sz="1500" i="1" spc="-10" dirty="0">
                <a:latin typeface="Times New Roman"/>
                <a:cs typeface="Times New Roman"/>
              </a:rPr>
              <a:t>R</a:t>
            </a:r>
            <a:r>
              <a:rPr sz="1275" spc="-15" baseline="-26143" dirty="0">
                <a:latin typeface="Times New Roman"/>
                <a:cs typeface="Times New Roman"/>
              </a:rPr>
              <a:t>2</a:t>
            </a:r>
            <a:r>
              <a:rPr sz="1275" spc="-142" baseline="-26143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Times New Roman"/>
                <a:cs typeface="Times New Roman"/>
              </a:rPr>
              <a:t>,...,</a:t>
            </a:r>
            <a:r>
              <a:rPr sz="1500" spc="-95" dirty="0">
                <a:latin typeface="Times New Roman"/>
                <a:cs typeface="Times New Roman"/>
              </a:rPr>
              <a:t> </a:t>
            </a:r>
            <a:r>
              <a:rPr sz="1500" i="1" spc="-5" dirty="0">
                <a:latin typeface="Times New Roman"/>
                <a:cs typeface="Times New Roman"/>
              </a:rPr>
              <a:t>R</a:t>
            </a:r>
            <a:r>
              <a:rPr sz="1275" i="1" spc="-7" baseline="-26143" dirty="0">
                <a:latin typeface="Times New Roman"/>
                <a:cs typeface="Times New Roman"/>
              </a:rPr>
              <a:t>m</a:t>
            </a:r>
            <a:r>
              <a:rPr sz="1275" i="1" spc="-82" baseline="-26143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)</a:t>
            </a:r>
            <a:endParaRPr sz="150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  <a:spcBef>
                <a:spcPts val="1040"/>
              </a:spcBef>
            </a:pPr>
            <a:r>
              <a:rPr sz="1500" i="1" dirty="0">
                <a:latin typeface="Times New Roman"/>
                <a:cs typeface="Times New Roman"/>
              </a:rPr>
              <a:t>Disponibili </a:t>
            </a:r>
            <a:r>
              <a:rPr sz="1500" spc="20" dirty="0">
                <a:latin typeface="Symbol"/>
                <a:cs typeface="Symbol"/>
              </a:rPr>
              <a:t></a:t>
            </a:r>
            <a:r>
              <a:rPr sz="1500" spc="-204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Times New Roman"/>
                <a:cs typeface="Times New Roman"/>
              </a:rPr>
              <a:t>(</a:t>
            </a:r>
            <a:r>
              <a:rPr sz="1500" i="1" spc="-25" dirty="0">
                <a:latin typeface="Times New Roman"/>
                <a:cs typeface="Times New Roman"/>
              </a:rPr>
              <a:t>V</a:t>
            </a:r>
            <a:r>
              <a:rPr sz="1275" spc="-37" baseline="-26143" dirty="0">
                <a:latin typeface="Times New Roman"/>
                <a:cs typeface="Times New Roman"/>
              </a:rPr>
              <a:t>1</a:t>
            </a:r>
            <a:r>
              <a:rPr sz="1500" spc="-25" dirty="0">
                <a:latin typeface="Times New Roman"/>
                <a:cs typeface="Times New Roman"/>
              </a:rPr>
              <a:t>,</a:t>
            </a:r>
            <a:r>
              <a:rPr sz="1500" i="1" spc="-25" dirty="0">
                <a:latin typeface="Times New Roman"/>
                <a:cs typeface="Times New Roman"/>
              </a:rPr>
              <a:t>V</a:t>
            </a:r>
            <a:r>
              <a:rPr sz="1275" spc="-37" baseline="-26143" dirty="0">
                <a:latin typeface="Times New Roman"/>
                <a:cs typeface="Times New Roman"/>
              </a:rPr>
              <a:t>2 </a:t>
            </a:r>
            <a:r>
              <a:rPr sz="1500" dirty="0">
                <a:latin typeface="Times New Roman"/>
                <a:cs typeface="Times New Roman"/>
              </a:rPr>
              <a:t>,...,</a:t>
            </a:r>
            <a:r>
              <a:rPr sz="1500" i="1" dirty="0">
                <a:latin typeface="Times New Roman"/>
                <a:cs typeface="Times New Roman"/>
              </a:rPr>
              <a:t>V</a:t>
            </a:r>
            <a:r>
              <a:rPr sz="1275" i="1" baseline="-26143" dirty="0">
                <a:latin typeface="Times New Roman"/>
                <a:cs typeface="Times New Roman"/>
              </a:rPr>
              <a:t>m </a:t>
            </a:r>
            <a:r>
              <a:rPr sz="1500" spc="10" dirty="0">
                <a:latin typeface="Times New Roman"/>
                <a:cs typeface="Times New Roman"/>
              </a:rPr>
              <a:t>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40716" y="3513418"/>
            <a:ext cx="15494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i="1" spc="15" dirty="0">
                <a:latin typeface="Times New Roman"/>
                <a:cs typeface="Times New Roman"/>
              </a:rPr>
              <a:t>C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45522" y="2791933"/>
            <a:ext cx="9969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5" dirty="0">
                <a:latin typeface="Symbol"/>
                <a:cs typeface="Symbol"/>
              </a:rPr>
              <a:t>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69960" y="3350895"/>
            <a:ext cx="464820" cy="4927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715" algn="ctr">
              <a:lnSpc>
                <a:spcPct val="100000"/>
              </a:lnSpc>
              <a:spcBef>
                <a:spcPts val="110"/>
              </a:spcBef>
            </a:pPr>
            <a:r>
              <a:rPr sz="1500" spc="5" dirty="0">
                <a:latin typeface="Symbol"/>
                <a:cs typeface="Symbol"/>
              </a:rPr>
              <a:t></a:t>
            </a:r>
            <a:endParaRPr sz="1500">
              <a:latin typeface="Symbol"/>
              <a:cs typeface="Symbol"/>
            </a:endParaRPr>
          </a:p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sz="1275" i="1" spc="37" baseline="13071" dirty="0">
                <a:latin typeface="Times New Roman"/>
                <a:cs typeface="Times New Roman"/>
              </a:rPr>
              <a:t>nm</a:t>
            </a:r>
            <a:r>
              <a:rPr sz="1275" i="1" spc="22" baseline="13071" dirty="0">
                <a:latin typeface="Times New Roman"/>
                <a:cs typeface="Times New Roman"/>
              </a:rPr>
              <a:t> </a:t>
            </a:r>
            <a:r>
              <a:rPr sz="2250" spc="22" baseline="7407" dirty="0">
                <a:latin typeface="Symbol"/>
                <a:cs typeface="Symbol"/>
              </a:rPr>
              <a:t></a:t>
            </a:r>
            <a:r>
              <a:rPr sz="850" i="1" spc="15" dirty="0">
                <a:latin typeface="Times New Roman"/>
                <a:cs typeface="Times New Roman"/>
              </a:rPr>
              <a:t>nxm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63000" y="3350895"/>
            <a:ext cx="671830" cy="418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540"/>
              </a:lnSpc>
              <a:spcBef>
                <a:spcPts val="110"/>
              </a:spcBef>
            </a:pPr>
            <a:r>
              <a:rPr sz="1500" spc="5" dirty="0">
                <a:latin typeface="Symbol"/>
                <a:cs typeface="Symbol"/>
              </a:rPr>
              <a:t></a:t>
            </a:r>
            <a:endParaRPr sz="1500">
              <a:latin typeface="Symbol"/>
              <a:cs typeface="Symbol"/>
            </a:endParaRPr>
          </a:p>
          <a:p>
            <a:pPr marL="102235">
              <a:lnSpc>
                <a:spcPts val="1540"/>
              </a:lnSpc>
              <a:tabLst>
                <a:tab pos="529590" algn="l"/>
              </a:tabLst>
            </a:pPr>
            <a:r>
              <a:rPr sz="1500" i="1" spc="15" dirty="0">
                <a:latin typeface="Times New Roman"/>
                <a:cs typeface="Times New Roman"/>
              </a:rPr>
              <a:t>C	C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9903" y="3080913"/>
            <a:ext cx="100330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i="1" spc="20" dirty="0">
                <a:latin typeface="Times New Roman"/>
                <a:cs typeface="Times New Roman"/>
              </a:rPr>
              <a:t>Richieste </a:t>
            </a:r>
            <a:r>
              <a:rPr sz="1500" spc="10" dirty="0">
                <a:latin typeface="Symbol"/>
                <a:cs typeface="Symbol"/>
              </a:rPr>
              <a:t></a:t>
            </a:r>
            <a:r>
              <a:rPr sz="1500" spc="-275" dirty="0">
                <a:latin typeface="Times New Roman"/>
                <a:cs typeface="Times New Roman"/>
              </a:rPr>
              <a:t> </a:t>
            </a:r>
            <a:r>
              <a:rPr sz="2250" spc="7" baseline="29629" dirty="0">
                <a:latin typeface="Symbol"/>
                <a:cs typeface="Symbol"/>
              </a:rPr>
              <a:t></a:t>
            </a:r>
            <a:endParaRPr sz="2250" baseline="29629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63000" y="3563844"/>
            <a:ext cx="79565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31140" algn="l"/>
                <a:tab pos="658495" algn="l"/>
              </a:tabLst>
            </a:pPr>
            <a:r>
              <a:rPr sz="1500" spc="5" dirty="0">
                <a:latin typeface="Symbol"/>
                <a:cs typeface="Symbol"/>
              </a:rPr>
              <a:t></a:t>
            </a:r>
            <a:r>
              <a:rPr sz="1500" spc="5" dirty="0">
                <a:latin typeface="Times New Roman"/>
                <a:cs typeface="Times New Roman"/>
              </a:rPr>
              <a:t>	</a:t>
            </a:r>
            <a:r>
              <a:rPr sz="850" i="1" spc="20" dirty="0">
                <a:latin typeface="Times New Roman"/>
                <a:cs typeface="Times New Roman"/>
              </a:rPr>
              <a:t>n</a:t>
            </a:r>
            <a:r>
              <a:rPr sz="850" spc="20" dirty="0">
                <a:latin typeface="Times New Roman"/>
                <a:cs typeface="Times New Roman"/>
              </a:rPr>
              <a:t>1	</a:t>
            </a:r>
            <a:r>
              <a:rPr sz="850" i="1" spc="15" dirty="0">
                <a:latin typeface="Times New Roman"/>
                <a:cs typeface="Times New Roman"/>
              </a:rPr>
              <a:t>n</a:t>
            </a:r>
            <a:r>
              <a:rPr sz="850" i="1" spc="-170" dirty="0">
                <a:latin typeface="Times New Roman"/>
                <a:cs typeface="Times New Roman"/>
              </a:rPr>
              <a:t> </a:t>
            </a:r>
            <a:r>
              <a:rPr sz="850" spc="15" dirty="0">
                <a:latin typeface="Times New Roman"/>
                <a:cs typeface="Times New Roman"/>
              </a:rPr>
              <a:t>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65981" y="2986276"/>
            <a:ext cx="27940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50" dirty="0">
                <a:latin typeface="Times New Roman"/>
                <a:cs typeface="Times New Roman"/>
              </a:rPr>
              <a:t>2</a:t>
            </a:r>
            <a:r>
              <a:rPr sz="850" i="1" spc="50" dirty="0">
                <a:latin typeface="Times New Roman"/>
                <a:cs typeface="Times New Roman"/>
              </a:rPr>
              <a:t>m</a:t>
            </a:r>
            <a:r>
              <a:rPr sz="850" i="1" spc="-15" dirty="0">
                <a:latin typeface="Times New Roman"/>
                <a:cs typeface="Times New Roman"/>
              </a:rPr>
              <a:t> </a:t>
            </a:r>
            <a:r>
              <a:rPr sz="2250" spc="7" baseline="1851" dirty="0">
                <a:latin typeface="Symbol"/>
                <a:cs typeface="Symbol"/>
              </a:rPr>
              <a:t></a:t>
            </a:r>
            <a:endParaRPr sz="2250" baseline="1851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82412" y="3066348"/>
            <a:ext cx="572770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45134" algn="l"/>
              </a:tabLst>
            </a:pPr>
            <a:r>
              <a:rPr sz="850" spc="20" dirty="0">
                <a:latin typeface="Times New Roman"/>
                <a:cs typeface="Times New Roman"/>
              </a:rPr>
              <a:t>2</a:t>
            </a:r>
            <a:r>
              <a:rPr sz="850" spc="15" dirty="0">
                <a:latin typeface="Times New Roman"/>
                <a:cs typeface="Times New Roman"/>
              </a:rPr>
              <a:t>1</a:t>
            </a:r>
            <a:r>
              <a:rPr sz="850" dirty="0">
                <a:latin typeface="Times New Roman"/>
                <a:cs typeface="Times New Roman"/>
              </a:rPr>
              <a:t>	</a:t>
            </a:r>
            <a:r>
              <a:rPr sz="850" spc="20" dirty="0">
                <a:latin typeface="Times New Roman"/>
                <a:cs typeface="Times New Roman"/>
              </a:rPr>
              <a:t>22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45810" y="2698449"/>
            <a:ext cx="39941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i="1" spc="-15" baseline="14814" dirty="0">
                <a:latin typeface="Times New Roman"/>
                <a:cs typeface="Times New Roman"/>
              </a:rPr>
              <a:t>C</a:t>
            </a:r>
            <a:r>
              <a:rPr sz="850" spc="-10" dirty="0">
                <a:latin typeface="Times New Roman"/>
                <a:cs typeface="Times New Roman"/>
              </a:rPr>
              <a:t>1</a:t>
            </a:r>
            <a:r>
              <a:rPr sz="850" i="1" spc="-10" dirty="0">
                <a:latin typeface="Times New Roman"/>
                <a:cs typeface="Times New Roman"/>
              </a:rPr>
              <a:t>m</a:t>
            </a:r>
            <a:r>
              <a:rPr sz="850" i="1" spc="55" dirty="0">
                <a:latin typeface="Times New Roman"/>
                <a:cs typeface="Times New Roman"/>
              </a:rPr>
              <a:t> </a:t>
            </a:r>
            <a:r>
              <a:rPr sz="2250" spc="7" baseline="9259" dirty="0">
                <a:latin typeface="Symbol"/>
                <a:cs typeface="Symbol"/>
              </a:rPr>
              <a:t></a:t>
            </a:r>
            <a:endParaRPr sz="2250" baseline="9259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63000" y="2698449"/>
            <a:ext cx="78676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40385" algn="l"/>
              </a:tabLst>
            </a:pPr>
            <a:r>
              <a:rPr sz="2250" spc="7" baseline="9259" dirty="0">
                <a:latin typeface="Symbol"/>
                <a:cs typeface="Symbol"/>
              </a:rPr>
              <a:t></a:t>
            </a:r>
            <a:r>
              <a:rPr sz="2250" spc="-322" baseline="9259" dirty="0">
                <a:latin typeface="Times New Roman"/>
                <a:cs typeface="Times New Roman"/>
              </a:rPr>
              <a:t> </a:t>
            </a:r>
            <a:r>
              <a:rPr sz="2250" i="1" spc="-97" baseline="14814" dirty="0">
                <a:latin typeface="Times New Roman"/>
                <a:cs typeface="Times New Roman"/>
              </a:rPr>
              <a:t>C</a:t>
            </a:r>
            <a:r>
              <a:rPr sz="850" spc="20" dirty="0">
                <a:latin typeface="Times New Roman"/>
                <a:cs typeface="Times New Roman"/>
              </a:rPr>
              <a:t>1</a:t>
            </a:r>
            <a:r>
              <a:rPr sz="850" spc="15" dirty="0">
                <a:latin typeface="Times New Roman"/>
                <a:cs typeface="Times New Roman"/>
              </a:rPr>
              <a:t>1</a:t>
            </a:r>
            <a:r>
              <a:rPr sz="850" dirty="0">
                <a:latin typeface="Times New Roman"/>
                <a:cs typeface="Times New Roman"/>
              </a:rPr>
              <a:t>	</a:t>
            </a:r>
            <a:r>
              <a:rPr sz="2250" i="1" spc="-97" baseline="14814" dirty="0">
                <a:latin typeface="Times New Roman"/>
                <a:cs typeface="Times New Roman"/>
              </a:rPr>
              <a:t>C</a:t>
            </a:r>
            <a:r>
              <a:rPr sz="850" spc="20" dirty="0">
                <a:latin typeface="Times New Roman"/>
                <a:cs typeface="Times New Roman"/>
              </a:rPr>
              <a:t>12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11546" y="3225987"/>
            <a:ext cx="33401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15" dirty="0">
                <a:latin typeface="Times New Roman"/>
                <a:cs typeface="Times New Roman"/>
              </a:rPr>
              <a:t>...</a:t>
            </a:r>
            <a:r>
              <a:rPr sz="1500" spc="295" dirty="0">
                <a:latin typeface="Times New Roman"/>
                <a:cs typeface="Times New Roman"/>
              </a:rPr>
              <a:t> </a:t>
            </a:r>
            <a:r>
              <a:rPr sz="2250" spc="7" baseline="18518" dirty="0">
                <a:latin typeface="Symbol"/>
                <a:cs typeface="Symbol"/>
              </a:rPr>
              <a:t></a:t>
            </a:r>
            <a:endParaRPr sz="2250" baseline="18518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63000" y="3225987"/>
            <a:ext cx="74231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92455" algn="l"/>
              </a:tabLst>
            </a:pPr>
            <a:r>
              <a:rPr sz="2250" spc="7" baseline="18518" dirty="0">
                <a:latin typeface="Symbol"/>
                <a:cs typeface="Symbol"/>
              </a:rPr>
              <a:t></a:t>
            </a:r>
            <a:r>
              <a:rPr sz="2250" spc="247" baseline="18518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..</a:t>
            </a:r>
            <a:r>
              <a:rPr sz="1500" spc="5" dirty="0">
                <a:latin typeface="Times New Roman"/>
                <a:cs typeface="Times New Roman"/>
              </a:rPr>
              <a:t>.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spc="-20" dirty="0">
                <a:latin typeface="Times New Roman"/>
                <a:cs typeface="Times New Roman"/>
              </a:rPr>
              <a:t>...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63000" y="2592948"/>
            <a:ext cx="1428750" cy="88900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R="313055" algn="r">
              <a:lnSpc>
                <a:spcPct val="100000"/>
              </a:lnSpc>
              <a:spcBef>
                <a:spcPts val="560"/>
              </a:spcBef>
              <a:tabLst>
                <a:tab pos="957580" algn="l"/>
              </a:tabLst>
            </a:pPr>
            <a:r>
              <a:rPr sz="2250" spc="7" baseline="-40740" dirty="0">
                <a:latin typeface="Symbol"/>
                <a:cs typeface="Symbol"/>
              </a:rPr>
              <a:t></a:t>
            </a:r>
            <a:r>
              <a:rPr sz="2250" spc="7" baseline="-40740" dirty="0">
                <a:latin typeface="Times New Roman"/>
                <a:cs typeface="Times New Roman"/>
              </a:rPr>
              <a:t>	</a:t>
            </a:r>
            <a:r>
              <a:rPr sz="1500" spc="-20" dirty="0">
                <a:latin typeface="Times New Roman"/>
                <a:cs typeface="Times New Roman"/>
              </a:rPr>
              <a:t>...</a:t>
            </a:r>
            <a:endParaRPr sz="1500">
              <a:latin typeface="Times New Roman"/>
              <a:cs typeface="Times New Roman"/>
            </a:endParaRPr>
          </a:p>
          <a:p>
            <a:pPr marL="102235">
              <a:lnSpc>
                <a:spcPct val="100000"/>
              </a:lnSpc>
              <a:spcBef>
                <a:spcPts val="470"/>
              </a:spcBef>
              <a:tabLst>
                <a:tab pos="534670" algn="l"/>
                <a:tab pos="970280" algn="l"/>
                <a:tab pos="1285875" algn="l"/>
              </a:tabLst>
            </a:pPr>
            <a:r>
              <a:rPr sz="1500" i="1" spc="15" dirty="0">
                <a:latin typeface="Times New Roman"/>
                <a:cs typeface="Times New Roman"/>
              </a:rPr>
              <a:t>C	C	</a:t>
            </a:r>
            <a:r>
              <a:rPr sz="1500" spc="-20" dirty="0">
                <a:latin typeface="Times New Roman"/>
                <a:cs typeface="Times New Roman"/>
              </a:rPr>
              <a:t>..</a:t>
            </a:r>
            <a:r>
              <a:rPr sz="1500" spc="5" dirty="0">
                <a:latin typeface="Times New Roman"/>
                <a:cs typeface="Times New Roman"/>
              </a:rPr>
              <a:t>.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i="1" spc="15" dirty="0">
                <a:latin typeface="Times New Roman"/>
                <a:cs typeface="Times New Roman"/>
              </a:rPr>
              <a:t>C</a:t>
            </a:r>
            <a:endParaRPr sz="1500">
              <a:latin typeface="Times New Roman"/>
              <a:cs typeface="Times New Roman"/>
            </a:endParaRPr>
          </a:p>
          <a:p>
            <a:pPr marR="313055" algn="r">
              <a:lnSpc>
                <a:spcPct val="100000"/>
              </a:lnSpc>
              <a:spcBef>
                <a:spcPts val="465"/>
              </a:spcBef>
            </a:pPr>
            <a:r>
              <a:rPr sz="1500" spc="-20" dirty="0">
                <a:latin typeface="Times New Roman"/>
                <a:cs typeface="Times New Roman"/>
              </a:rPr>
              <a:t>...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77687" y="3513418"/>
            <a:ext cx="14414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i="1" spc="15" dirty="0">
                <a:latin typeface="Times New Roman"/>
                <a:cs typeface="Times New Roman"/>
              </a:rPr>
              <a:t>A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52758" y="3350895"/>
            <a:ext cx="10033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10" dirty="0">
                <a:latin typeface="Symbol"/>
                <a:cs typeface="Symbol"/>
              </a:rPr>
              <a:t>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52758" y="2791933"/>
            <a:ext cx="10033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10" dirty="0">
                <a:latin typeface="Symbol"/>
                <a:cs typeface="Symbol"/>
              </a:rPr>
              <a:t>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77946" y="3587506"/>
            <a:ext cx="464184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75" i="1" spc="37" baseline="13071" dirty="0">
                <a:latin typeface="Times New Roman"/>
                <a:cs typeface="Times New Roman"/>
              </a:rPr>
              <a:t>nm</a:t>
            </a:r>
            <a:r>
              <a:rPr sz="1275" i="1" spc="15" baseline="13071" dirty="0">
                <a:latin typeface="Times New Roman"/>
                <a:cs typeface="Times New Roman"/>
              </a:rPr>
              <a:t> </a:t>
            </a:r>
            <a:r>
              <a:rPr sz="2250" spc="22" baseline="7407" dirty="0">
                <a:latin typeface="Symbol"/>
                <a:cs typeface="Symbol"/>
              </a:rPr>
              <a:t></a:t>
            </a:r>
            <a:r>
              <a:rPr sz="850" i="1" spc="15" dirty="0">
                <a:latin typeface="Times New Roman"/>
                <a:cs typeface="Times New Roman"/>
              </a:rPr>
              <a:t>nxm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96573" y="3350895"/>
            <a:ext cx="674370" cy="418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540"/>
              </a:lnSpc>
              <a:spcBef>
                <a:spcPts val="110"/>
              </a:spcBef>
            </a:pPr>
            <a:r>
              <a:rPr sz="1500" spc="10" dirty="0">
                <a:latin typeface="Symbol"/>
                <a:cs typeface="Symbol"/>
              </a:rPr>
              <a:t></a:t>
            </a:r>
            <a:endParaRPr sz="1500">
              <a:latin typeface="Symbol"/>
              <a:cs typeface="Symbol"/>
            </a:endParaRPr>
          </a:p>
          <a:p>
            <a:pPr marL="123189">
              <a:lnSpc>
                <a:spcPts val="1540"/>
              </a:lnSpc>
              <a:tabLst>
                <a:tab pos="542290" algn="l"/>
              </a:tabLst>
            </a:pPr>
            <a:r>
              <a:rPr sz="1500" i="1" spc="15" dirty="0">
                <a:latin typeface="Times New Roman"/>
                <a:cs typeface="Times New Roman"/>
              </a:rPr>
              <a:t>A	A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81086" y="3080913"/>
            <a:ext cx="131572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i="1" spc="5" dirty="0">
                <a:latin typeface="Times New Roman"/>
                <a:cs typeface="Times New Roman"/>
              </a:rPr>
              <a:t>Assegnazioni </a:t>
            </a:r>
            <a:r>
              <a:rPr sz="1500" spc="15" dirty="0">
                <a:latin typeface="Symbol"/>
                <a:cs typeface="Symbol"/>
              </a:rPr>
              <a:t></a:t>
            </a:r>
            <a:r>
              <a:rPr sz="1500" spc="-120" dirty="0">
                <a:latin typeface="Times New Roman"/>
                <a:cs typeface="Times New Roman"/>
              </a:rPr>
              <a:t> </a:t>
            </a:r>
            <a:r>
              <a:rPr sz="2250" spc="15" baseline="29629" dirty="0">
                <a:latin typeface="Symbol"/>
                <a:cs typeface="Symbol"/>
              </a:rPr>
              <a:t></a:t>
            </a:r>
            <a:endParaRPr sz="2250" baseline="29629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96573" y="3563844"/>
            <a:ext cx="77914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23520" algn="l"/>
                <a:tab pos="641985" algn="l"/>
              </a:tabLst>
            </a:pPr>
            <a:r>
              <a:rPr sz="1500" spc="10" dirty="0">
                <a:latin typeface="Symbol"/>
                <a:cs typeface="Symbol"/>
              </a:rPr>
              <a:t></a:t>
            </a:r>
            <a:r>
              <a:rPr sz="1500" spc="10" dirty="0">
                <a:latin typeface="Times New Roman"/>
                <a:cs typeface="Times New Roman"/>
              </a:rPr>
              <a:t>	</a:t>
            </a:r>
            <a:r>
              <a:rPr sz="850" i="1" spc="20" dirty="0">
                <a:latin typeface="Times New Roman"/>
                <a:cs typeface="Times New Roman"/>
              </a:rPr>
              <a:t>n</a:t>
            </a:r>
            <a:r>
              <a:rPr sz="850" spc="20" dirty="0">
                <a:latin typeface="Times New Roman"/>
                <a:cs typeface="Times New Roman"/>
              </a:rPr>
              <a:t>1	</a:t>
            </a:r>
            <a:r>
              <a:rPr sz="850" i="1" spc="20" dirty="0">
                <a:latin typeface="Times New Roman"/>
                <a:cs typeface="Times New Roman"/>
              </a:rPr>
              <a:t>n</a:t>
            </a:r>
            <a:r>
              <a:rPr sz="850" i="1" spc="-175" dirty="0">
                <a:latin typeface="Times New Roman"/>
                <a:cs typeface="Times New Roman"/>
              </a:rPr>
              <a:t> </a:t>
            </a:r>
            <a:r>
              <a:rPr sz="850" spc="20" dirty="0">
                <a:latin typeface="Times New Roman"/>
                <a:cs typeface="Times New Roman"/>
              </a:rPr>
              <a:t>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673635" y="2986276"/>
            <a:ext cx="27940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50" dirty="0">
                <a:latin typeface="Times New Roman"/>
                <a:cs typeface="Times New Roman"/>
              </a:rPr>
              <a:t>2</a:t>
            </a:r>
            <a:r>
              <a:rPr sz="850" i="1" spc="50" dirty="0">
                <a:latin typeface="Times New Roman"/>
                <a:cs typeface="Times New Roman"/>
              </a:rPr>
              <a:t>m</a:t>
            </a:r>
            <a:r>
              <a:rPr sz="850" i="1" spc="-20" dirty="0">
                <a:latin typeface="Times New Roman"/>
                <a:cs typeface="Times New Roman"/>
              </a:rPr>
              <a:t> </a:t>
            </a:r>
            <a:r>
              <a:rPr sz="2250" spc="15" baseline="1851" dirty="0">
                <a:latin typeface="Symbol"/>
                <a:cs typeface="Symbol"/>
              </a:rPr>
              <a:t></a:t>
            </a:r>
            <a:endParaRPr sz="2250" baseline="1851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07992" y="3066348"/>
            <a:ext cx="139700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spc="20" dirty="0">
                <a:latin typeface="Times New Roman"/>
                <a:cs typeface="Times New Roman"/>
              </a:rPr>
              <a:t>21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583116" y="2698449"/>
            <a:ext cx="36957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i="1" spc="-89" baseline="14814" dirty="0">
                <a:latin typeface="Times New Roman"/>
                <a:cs typeface="Times New Roman"/>
              </a:rPr>
              <a:t>A</a:t>
            </a:r>
            <a:r>
              <a:rPr sz="850" spc="-60" dirty="0">
                <a:latin typeface="Times New Roman"/>
                <a:cs typeface="Times New Roman"/>
              </a:rPr>
              <a:t>1</a:t>
            </a:r>
            <a:r>
              <a:rPr sz="850" i="1" spc="-60" dirty="0">
                <a:latin typeface="Times New Roman"/>
                <a:cs typeface="Times New Roman"/>
              </a:rPr>
              <a:t>m</a:t>
            </a:r>
            <a:r>
              <a:rPr sz="850" i="1" spc="50" dirty="0">
                <a:latin typeface="Times New Roman"/>
                <a:cs typeface="Times New Roman"/>
              </a:rPr>
              <a:t> </a:t>
            </a:r>
            <a:r>
              <a:rPr sz="2250" spc="15" baseline="9259" dirty="0">
                <a:latin typeface="Symbol"/>
                <a:cs typeface="Symbol"/>
              </a:rPr>
              <a:t></a:t>
            </a:r>
            <a:endParaRPr sz="2250" baseline="9259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96573" y="2698449"/>
            <a:ext cx="34607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15" baseline="9259" dirty="0">
                <a:latin typeface="Symbol"/>
                <a:cs typeface="Symbol"/>
              </a:rPr>
              <a:t></a:t>
            </a:r>
            <a:r>
              <a:rPr sz="2250" spc="-179" baseline="9259" dirty="0">
                <a:latin typeface="Times New Roman"/>
                <a:cs typeface="Times New Roman"/>
              </a:rPr>
              <a:t> </a:t>
            </a:r>
            <a:r>
              <a:rPr sz="2250" i="1" spc="-89" baseline="14814" dirty="0">
                <a:latin typeface="Times New Roman"/>
                <a:cs typeface="Times New Roman"/>
              </a:rPr>
              <a:t>A</a:t>
            </a:r>
            <a:r>
              <a:rPr sz="850" spc="-60" dirty="0">
                <a:latin typeface="Times New Roman"/>
                <a:cs typeface="Times New Roman"/>
              </a:rPr>
              <a:t>11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623187" y="3225987"/>
            <a:ext cx="32956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10" dirty="0">
                <a:latin typeface="Times New Roman"/>
                <a:cs typeface="Times New Roman"/>
              </a:rPr>
              <a:t>...</a:t>
            </a:r>
            <a:r>
              <a:rPr sz="1500" spc="240" dirty="0">
                <a:latin typeface="Times New Roman"/>
                <a:cs typeface="Times New Roman"/>
              </a:rPr>
              <a:t> </a:t>
            </a:r>
            <a:r>
              <a:rPr sz="2250" spc="15" baseline="18518" dirty="0">
                <a:latin typeface="Symbol"/>
                <a:cs typeface="Symbol"/>
              </a:rPr>
              <a:t></a:t>
            </a:r>
            <a:endParaRPr sz="2250" baseline="18518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296573" y="3225987"/>
            <a:ext cx="30543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15" baseline="18518" dirty="0">
                <a:latin typeface="Symbol"/>
                <a:cs typeface="Symbol"/>
              </a:rPr>
              <a:t></a:t>
            </a:r>
            <a:r>
              <a:rPr sz="2250" spc="82" baseline="18518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...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296573" y="2592948"/>
            <a:ext cx="1421130" cy="88900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  <a:tabLst>
                <a:tab pos="552450" algn="l"/>
                <a:tab pos="953769" algn="l"/>
              </a:tabLst>
            </a:pPr>
            <a:r>
              <a:rPr sz="2250" spc="15" baseline="-40740" dirty="0">
                <a:latin typeface="Symbol"/>
                <a:cs typeface="Symbol"/>
              </a:rPr>
              <a:t></a:t>
            </a:r>
            <a:r>
              <a:rPr sz="2250" spc="15" baseline="-40740" dirty="0">
                <a:latin typeface="Times New Roman"/>
                <a:cs typeface="Times New Roman"/>
              </a:rPr>
              <a:t>	</a:t>
            </a:r>
            <a:r>
              <a:rPr sz="1500" i="1" spc="-60" dirty="0">
                <a:latin typeface="Times New Roman"/>
                <a:cs typeface="Times New Roman"/>
              </a:rPr>
              <a:t>A</a:t>
            </a:r>
            <a:r>
              <a:rPr sz="1275" spc="-89" baseline="-26143" dirty="0">
                <a:latin typeface="Times New Roman"/>
                <a:cs typeface="Times New Roman"/>
              </a:rPr>
              <a:t>12	</a:t>
            </a:r>
            <a:r>
              <a:rPr sz="1500" spc="-10" dirty="0">
                <a:latin typeface="Times New Roman"/>
                <a:cs typeface="Times New Roman"/>
              </a:rPr>
              <a:t>...</a:t>
            </a:r>
            <a:endParaRPr sz="1500">
              <a:latin typeface="Times New Roman"/>
              <a:cs typeface="Times New Roman"/>
            </a:endParaRPr>
          </a:p>
          <a:p>
            <a:pPr marL="123825">
              <a:lnSpc>
                <a:spcPct val="100000"/>
              </a:lnSpc>
              <a:spcBef>
                <a:spcPts val="470"/>
              </a:spcBef>
              <a:tabLst>
                <a:tab pos="548005" algn="l"/>
                <a:tab pos="953769" algn="l"/>
                <a:tab pos="1289685" algn="l"/>
              </a:tabLst>
            </a:pPr>
            <a:r>
              <a:rPr sz="1500" i="1" spc="15" dirty="0">
                <a:latin typeface="Times New Roman"/>
                <a:cs typeface="Times New Roman"/>
              </a:rPr>
              <a:t>A	</a:t>
            </a:r>
            <a:r>
              <a:rPr sz="1500" i="1" spc="-135" dirty="0">
                <a:latin typeface="Times New Roman"/>
                <a:cs typeface="Times New Roman"/>
              </a:rPr>
              <a:t>A</a:t>
            </a:r>
            <a:r>
              <a:rPr sz="1275" spc="30" baseline="-26143" dirty="0">
                <a:latin typeface="Times New Roman"/>
                <a:cs typeface="Times New Roman"/>
              </a:rPr>
              <a:t>22</a:t>
            </a:r>
            <a:r>
              <a:rPr sz="1275" baseline="-26143" dirty="0">
                <a:latin typeface="Times New Roman"/>
                <a:cs typeface="Times New Roman"/>
              </a:rPr>
              <a:t>	</a:t>
            </a:r>
            <a:r>
              <a:rPr sz="1500" spc="-20" dirty="0">
                <a:latin typeface="Times New Roman"/>
                <a:cs typeface="Times New Roman"/>
              </a:rPr>
              <a:t>.</a:t>
            </a:r>
            <a:r>
              <a:rPr sz="1500" spc="-15" dirty="0">
                <a:latin typeface="Times New Roman"/>
                <a:cs typeface="Times New Roman"/>
              </a:rPr>
              <a:t>.</a:t>
            </a:r>
            <a:r>
              <a:rPr sz="1500" spc="5" dirty="0">
                <a:latin typeface="Times New Roman"/>
                <a:cs typeface="Times New Roman"/>
              </a:rPr>
              <a:t>.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i="1" spc="15" dirty="0">
                <a:latin typeface="Times New Roman"/>
                <a:cs typeface="Times New Roman"/>
              </a:rPr>
              <a:t>A</a:t>
            </a:r>
            <a:endParaRPr sz="1500">
              <a:latin typeface="Times New Roman"/>
              <a:cs typeface="Times New Roman"/>
            </a:endParaRPr>
          </a:p>
          <a:p>
            <a:pPr marL="579755">
              <a:lnSpc>
                <a:spcPct val="100000"/>
              </a:lnSpc>
              <a:spcBef>
                <a:spcPts val="465"/>
              </a:spcBef>
              <a:tabLst>
                <a:tab pos="953769" algn="l"/>
              </a:tabLst>
            </a:pPr>
            <a:r>
              <a:rPr sz="1500" spc="-10" dirty="0">
                <a:latin typeface="Times New Roman"/>
                <a:cs typeface="Times New Roman"/>
              </a:rPr>
              <a:t>...	...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501645" y="1927487"/>
            <a:ext cx="3971290" cy="612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i="1" spc="-35" dirty="0">
                <a:latin typeface="Malgun Gothic"/>
                <a:cs typeface="Malgun Gothic"/>
              </a:rPr>
              <a:t>Numero </a:t>
            </a:r>
            <a:r>
              <a:rPr sz="1450" i="1" spc="-25" dirty="0">
                <a:latin typeface="Malgun Gothic"/>
                <a:cs typeface="Malgun Gothic"/>
              </a:rPr>
              <a:t>di istanze per </a:t>
            </a:r>
            <a:r>
              <a:rPr sz="1450" i="1" spc="-30" dirty="0">
                <a:latin typeface="Malgun Gothic"/>
                <a:cs typeface="Malgun Gothic"/>
              </a:rPr>
              <a:t>ogni </a:t>
            </a:r>
            <a:r>
              <a:rPr sz="1450" i="1" spc="-25" dirty="0">
                <a:latin typeface="Malgun Gothic"/>
                <a:cs typeface="Malgun Gothic"/>
              </a:rPr>
              <a:t>risorsa</a:t>
            </a:r>
            <a:endParaRPr sz="1450">
              <a:latin typeface="Malgun Gothic"/>
              <a:cs typeface="Malgun Gothic"/>
            </a:endParaRPr>
          </a:p>
          <a:p>
            <a:pPr marL="241300">
              <a:lnSpc>
                <a:spcPct val="100000"/>
              </a:lnSpc>
              <a:spcBef>
                <a:spcPts val="1095"/>
              </a:spcBef>
            </a:pPr>
            <a:r>
              <a:rPr sz="1450" i="1" spc="-35" dirty="0">
                <a:latin typeface="Malgun Gothic"/>
                <a:cs typeface="Malgun Gothic"/>
              </a:rPr>
              <a:t>Numero </a:t>
            </a:r>
            <a:r>
              <a:rPr sz="1450" i="1" spc="-25" dirty="0">
                <a:latin typeface="Malgun Gothic"/>
                <a:cs typeface="Malgun Gothic"/>
              </a:rPr>
              <a:t>di istanze disponibili per </a:t>
            </a:r>
            <a:r>
              <a:rPr sz="1450" i="1" spc="-30" dirty="0">
                <a:latin typeface="Malgun Gothic"/>
                <a:cs typeface="Malgun Gothic"/>
              </a:rPr>
              <a:t>ogni</a:t>
            </a:r>
            <a:r>
              <a:rPr sz="1450" i="1" spc="-35" dirty="0">
                <a:latin typeface="Malgun Gothic"/>
                <a:cs typeface="Malgun Gothic"/>
              </a:rPr>
              <a:t> </a:t>
            </a:r>
            <a:r>
              <a:rPr sz="1450" i="1" spc="-25" dirty="0">
                <a:latin typeface="Malgun Gothic"/>
                <a:cs typeface="Malgun Gothic"/>
              </a:rPr>
              <a:t>risorsa</a:t>
            </a:r>
            <a:endParaRPr sz="1450">
              <a:latin typeface="Malgun Gothic"/>
              <a:cs typeface="Malgun Gothi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49600" y="2686439"/>
            <a:ext cx="1530350" cy="8915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ct val="96600"/>
              </a:lnSpc>
              <a:spcBef>
                <a:spcPts val="190"/>
              </a:spcBef>
            </a:pPr>
            <a:r>
              <a:rPr sz="1450" i="1" spc="-20" dirty="0">
                <a:latin typeface="Malgun Gothic"/>
                <a:cs typeface="Malgun Gothic"/>
              </a:rPr>
              <a:t>C</a:t>
            </a:r>
            <a:r>
              <a:rPr sz="1425" i="1" spc="-30" baseline="-20467" dirty="0">
                <a:latin typeface="Malgun Gothic"/>
                <a:cs typeface="Malgun Gothic"/>
              </a:rPr>
              <a:t>ij </a:t>
            </a:r>
            <a:r>
              <a:rPr sz="1450" i="1" spc="-25" dirty="0">
                <a:latin typeface="Malgun Gothic"/>
                <a:cs typeface="Malgun Gothic"/>
              </a:rPr>
              <a:t>– richieste  complessive </a:t>
            </a:r>
            <a:r>
              <a:rPr sz="1450" i="1" spc="-35" dirty="0">
                <a:latin typeface="Malgun Gothic"/>
                <a:cs typeface="Malgun Gothic"/>
              </a:rPr>
              <a:t>da  </a:t>
            </a:r>
            <a:r>
              <a:rPr sz="1450" i="1" spc="-25" dirty="0">
                <a:latin typeface="Malgun Gothic"/>
                <a:cs typeface="Malgun Gothic"/>
              </a:rPr>
              <a:t>parte del</a:t>
            </a:r>
            <a:r>
              <a:rPr sz="1450" i="1" spc="-105" dirty="0">
                <a:latin typeface="Malgun Gothic"/>
                <a:cs typeface="Malgun Gothic"/>
              </a:rPr>
              <a:t> </a:t>
            </a:r>
            <a:r>
              <a:rPr sz="1450" i="1" spc="-30" dirty="0">
                <a:latin typeface="Malgun Gothic"/>
                <a:cs typeface="Malgun Gothic"/>
              </a:rPr>
              <a:t>processo  </a:t>
            </a:r>
            <a:r>
              <a:rPr sz="1450" i="1" dirty="0">
                <a:latin typeface="Malgun Gothic"/>
                <a:cs typeface="Malgun Gothic"/>
              </a:rPr>
              <a:t> </a:t>
            </a:r>
            <a:r>
              <a:rPr sz="1450" i="1" spc="-15" dirty="0">
                <a:latin typeface="Malgun Gothic"/>
                <a:cs typeface="Malgun Gothic"/>
              </a:rPr>
              <a:t>i </a:t>
            </a:r>
            <a:r>
              <a:rPr sz="1450" i="1" spc="-20" dirty="0">
                <a:latin typeface="Malgun Gothic"/>
                <a:cs typeface="Malgun Gothic"/>
              </a:rPr>
              <a:t>sulla </a:t>
            </a:r>
            <a:r>
              <a:rPr sz="1450" i="1" spc="-25" dirty="0">
                <a:latin typeface="Malgun Gothic"/>
                <a:cs typeface="Malgun Gothic"/>
              </a:rPr>
              <a:t>risorsa</a:t>
            </a:r>
            <a:r>
              <a:rPr sz="1450" i="1" spc="-55" dirty="0">
                <a:latin typeface="Malgun Gothic"/>
                <a:cs typeface="Malgun Gothic"/>
              </a:rPr>
              <a:t> </a:t>
            </a:r>
            <a:r>
              <a:rPr sz="1450" i="1" spc="-15" dirty="0">
                <a:latin typeface="Malgun Gothic"/>
                <a:cs typeface="Malgun Gothic"/>
              </a:rPr>
              <a:t>j</a:t>
            </a:r>
            <a:endParaRPr sz="1450">
              <a:latin typeface="Malgun Gothic"/>
              <a:cs typeface="Malgun Gothic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840351" y="3411141"/>
            <a:ext cx="8382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i="1" spc="-10" dirty="0">
                <a:latin typeface="Malgun Gothic"/>
                <a:cs typeface="Malgun Gothic"/>
              </a:rPr>
              <a:t>ij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723003" y="3305818"/>
            <a:ext cx="1442085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i="1" spc="-35" dirty="0">
                <a:latin typeface="Malgun Gothic"/>
                <a:cs typeface="Malgun Gothic"/>
              </a:rPr>
              <a:t>A </a:t>
            </a:r>
            <a:r>
              <a:rPr sz="1450" i="1" spc="-25" dirty="0">
                <a:latin typeface="Malgun Gothic"/>
                <a:cs typeface="Malgun Gothic"/>
              </a:rPr>
              <a:t>–</a:t>
            </a:r>
            <a:r>
              <a:rPr sz="1450" i="1" spc="-110" dirty="0">
                <a:latin typeface="Malgun Gothic"/>
                <a:cs typeface="Malgun Gothic"/>
              </a:rPr>
              <a:t> </a:t>
            </a:r>
            <a:r>
              <a:rPr sz="1450" i="1" spc="-25" dirty="0">
                <a:latin typeface="Malgun Gothic"/>
                <a:cs typeface="Malgun Gothic"/>
              </a:rPr>
              <a:t>assegnazioni</a:t>
            </a:r>
            <a:endParaRPr sz="1450">
              <a:latin typeface="Malgun Gothic"/>
              <a:cs typeface="Malgun Gothic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723003" y="3519178"/>
            <a:ext cx="641985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i="1" spc="-30" dirty="0">
                <a:latin typeface="Malgun Gothic"/>
                <a:cs typeface="Malgun Gothic"/>
              </a:rPr>
              <a:t>correnti</a:t>
            </a:r>
            <a:endParaRPr sz="1450">
              <a:latin typeface="Malgun Gothic"/>
              <a:cs typeface="Malgun Gothic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50825" y="1916176"/>
            <a:ext cx="7777480" cy="2089150"/>
          </a:xfrm>
          <a:custGeom>
            <a:avLst/>
            <a:gdLst/>
            <a:ahLst/>
            <a:cxnLst/>
            <a:rect l="l" t="t" r="r" b="b"/>
            <a:pathLst>
              <a:path w="7777480" h="2089150">
                <a:moveTo>
                  <a:pt x="0" y="2089150"/>
                </a:moveTo>
                <a:lnTo>
                  <a:pt x="7777226" y="2089150"/>
                </a:lnTo>
                <a:lnTo>
                  <a:pt x="7777226" y="0"/>
                </a:lnTo>
                <a:lnTo>
                  <a:pt x="0" y="0"/>
                </a:lnTo>
                <a:lnTo>
                  <a:pt x="0" y="2089150"/>
                </a:lnTo>
                <a:close/>
              </a:path>
            </a:pathLst>
          </a:custGeom>
          <a:ln w="9525">
            <a:solidFill>
              <a:srgbClr val="9ED2D6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8275241" y="1784095"/>
            <a:ext cx="309880" cy="2162810"/>
          </a:xfrm>
          <a:prstGeom prst="rect">
            <a:avLst/>
          </a:prstGeom>
        </p:spPr>
        <p:txBody>
          <a:bodyPr vert="vert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650" i="1" u="sng" spc="-2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Info </a:t>
            </a:r>
            <a:r>
              <a:rPr sz="1650" i="1" u="sng" spc="-3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dichiarate</a:t>
            </a:r>
            <a:r>
              <a:rPr sz="1650" i="1" u="sng" spc="1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650" i="1" u="sng" spc="-2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all’inizio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29590" y="4104513"/>
            <a:ext cx="6203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10" dirty="0">
                <a:latin typeface="Arial"/>
                <a:cs typeface="Arial"/>
              </a:rPr>
              <a:t>R</a:t>
            </a:r>
            <a:r>
              <a:rPr sz="1400" i="1" dirty="0">
                <a:latin typeface="Arial"/>
                <a:cs typeface="Arial"/>
              </a:rPr>
              <a:t>isulta: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911643" y="4275072"/>
            <a:ext cx="233679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30" dirty="0">
                <a:latin typeface="Symbol"/>
                <a:cs typeface="Symbol"/>
              </a:rPr>
              <a:t>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113465" y="4286212"/>
            <a:ext cx="8255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i="1" spc="20" dirty="0">
                <a:latin typeface="Times New Roman"/>
                <a:cs typeface="Times New Roman"/>
              </a:rPr>
              <a:t>n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422102" y="4454387"/>
            <a:ext cx="9842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i="1" spc="-20" dirty="0">
                <a:latin typeface="Times New Roman"/>
                <a:cs typeface="Times New Roman"/>
              </a:rPr>
              <a:t>ki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233117" y="4327217"/>
            <a:ext cx="66675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1" spc="-25" dirty="0">
                <a:latin typeface="Times New Roman"/>
                <a:cs typeface="Times New Roman"/>
              </a:rPr>
              <a:t>R</a:t>
            </a:r>
            <a:r>
              <a:rPr sz="1275" i="1" spc="-37" baseline="-26143" dirty="0">
                <a:latin typeface="Times New Roman"/>
                <a:cs typeface="Times New Roman"/>
              </a:rPr>
              <a:t>i </a:t>
            </a:r>
            <a:r>
              <a:rPr sz="1500" spc="15" dirty="0">
                <a:latin typeface="Symbol"/>
                <a:cs typeface="Symbol"/>
              </a:rPr>
              <a:t>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i="1" spc="-25" dirty="0">
                <a:latin typeface="Times New Roman"/>
                <a:cs typeface="Times New Roman"/>
              </a:rPr>
              <a:t>V</a:t>
            </a:r>
            <a:r>
              <a:rPr sz="1275" i="1" spc="-37" baseline="-26143" dirty="0">
                <a:latin typeface="Times New Roman"/>
                <a:cs typeface="Times New Roman"/>
              </a:rPr>
              <a:t>i</a:t>
            </a:r>
            <a:r>
              <a:rPr sz="1275" i="1" spc="135" baseline="-26143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Symbol"/>
                <a:cs typeface="Symbol"/>
              </a:rPr>
              <a:t>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113465" y="4487484"/>
            <a:ext cx="20129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i="1" spc="15" dirty="0">
                <a:latin typeface="Times New Roman"/>
                <a:cs typeface="Times New Roman"/>
              </a:rPr>
              <a:t>k</a:t>
            </a:r>
            <a:r>
              <a:rPr sz="850" i="1" spc="-160" dirty="0">
                <a:latin typeface="Times New Roman"/>
                <a:cs typeface="Times New Roman"/>
              </a:rPr>
              <a:t> </a:t>
            </a:r>
            <a:r>
              <a:rPr sz="850" spc="-5" dirty="0">
                <a:latin typeface="Symbol"/>
                <a:cs typeface="Symbol"/>
              </a:rPr>
              <a:t></a:t>
            </a:r>
            <a:r>
              <a:rPr sz="850" spc="-5" dirty="0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322371" y="4327217"/>
            <a:ext cx="64008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6245" algn="l"/>
              </a:tabLst>
            </a:pPr>
            <a:r>
              <a:rPr sz="1500" i="1" spc="15" dirty="0">
                <a:latin typeface="Times New Roman"/>
                <a:cs typeface="Times New Roman"/>
              </a:rPr>
              <a:t>A </a:t>
            </a:r>
            <a:r>
              <a:rPr sz="1500" i="1" spc="-11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spc="5" dirty="0">
                <a:latin typeface="Symbol"/>
                <a:cs typeface="Symbol"/>
              </a:rPr>
              <a:t></a:t>
            </a:r>
            <a:r>
              <a:rPr sz="1500" i="1" spc="5" dirty="0">
                <a:latin typeface="Times New Roman"/>
                <a:cs typeface="Times New Roman"/>
              </a:rPr>
              <a:t>i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245008" y="4534246"/>
            <a:ext cx="1233170" cy="68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5080" indent="-7620">
              <a:lnSpc>
                <a:spcPct val="144400"/>
              </a:lnSpc>
              <a:spcBef>
                <a:spcPts val="100"/>
              </a:spcBef>
              <a:tabLst>
                <a:tab pos="831215" algn="l"/>
                <a:tab pos="865505" algn="l"/>
              </a:tabLst>
            </a:pPr>
            <a:r>
              <a:rPr sz="1500" i="1" dirty="0">
                <a:latin typeface="Times New Roman"/>
                <a:cs typeface="Times New Roman"/>
              </a:rPr>
              <a:t>C</a:t>
            </a:r>
            <a:r>
              <a:rPr sz="1275" i="1" baseline="-26143" dirty="0">
                <a:latin typeface="Times New Roman"/>
                <a:cs typeface="Times New Roman"/>
              </a:rPr>
              <a:t>ki   </a:t>
            </a:r>
            <a:r>
              <a:rPr sz="1500" spc="10" dirty="0">
                <a:latin typeface="Symbol"/>
                <a:cs typeface="Symbol"/>
              </a:rPr>
              <a:t>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i="1" spc="-25" dirty="0">
                <a:latin typeface="Times New Roman"/>
                <a:cs typeface="Times New Roman"/>
              </a:rPr>
              <a:t>R</a:t>
            </a:r>
            <a:r>
              <a:rPr sz="1275" i="1" spc="-37" baseline="-26143" dirty="0">
                <a:latin typeface="Times New Roman"/>
                <a:cs typeface="Times New Roman"/>
              </a:rPr>
              <a:t>i</a:t>
            </a:r>
            <a:r>
              <a:rPr sz="1275" i="1" spc="-89" baseline="-26143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,	</a:t>
            </a:r>
            <a:r>
              <a:rPr sz="1500" spc="65" dirty="0">
                <a:latin typeface="Symbol"/>
                <a:cs typeface="Symbol"/>
              </a:rPr>
              <a:t></a:t>
            </a:r>
            <a:r>
              <a:rPr sz="1500" i="1" spc="65" dirty="0">
                <a:latin typeface="Times New Roman"/>
                <a:cs typeface="Times New Roman"/>
              </a:rPr>
              <a:t>k</a:t>
            </a:r>
            <a:r>
              <a:rPr sz="1500" spc="65" dirty="0">
                <a:latin typeface="Times New Roman"/>
                <a:cs typeface="Times New Roman"/>
              </a:rPr>
              <a:t>,</a:t>
            </a:r>
            <a:r>
              <a:rPr sz="1500" i="1" spc="65" dirty="0">
                <a:latin typeface="Times New Roman"/>
                <a:cs typeface="Times New Roman"/>
              </a:rPr>
              <a:t>i  </a:t>
            </a:r>
            <a:r>
              <a:rPr sz="1500" i="1" spc="-135" dirty="0">
                <a:latin typeface="Times New Roman"/>
                <a:cs typeface="Times New Roman"/>
              </a:rPr>
              <a:t>A</a:t>
            </a:r>
            <a:r>
              <a:rPr sz="1275" i="1" spc="-37" baseline="-26143" dirty="0">
                <a:latin typeface="Times New Roman"/>
                <a:cs typeface="Times New Roman"/>
              </a:rPr>
              <a:t>k</a:t>
            </a:r>
            <a:r>
              <a:rPr sz="1275" i="1" spc="15" baseline="-26143" dirty="0">
                <a:latin typeface="Times New Roman"/>
                <a:cs typeface="Times New Roman"/>
              </a:rPr>
              <a:t>i</a:t>
            </a:r>
            <a:r>
              <a:rPr sz="1275" i="1" baseline="-26143" dirty="0">
                <a:latin typeface="Times New Roman"/>
                <a:cs typeface="Times New Roman"/>
              </a:rPr>
              <a:t>  </a:t>
            </a:r>
            <a:r>
              <a:rPr sz="1275" i="1" spc="-142" baseline="-26143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Symbol"/>
                <a:cs typeface="Symbol"/>
              </a:rPr>
              <a:t>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i="1" spc="10" dirty="0">
                <a:latin typeface="Times New Roman"/>
                <a:cs typeface="Times New Roman"/>
              </a:rPr>
              <a:t>C</a:t>
            </a:r>
            <a:r>
              <a:rPr sz="1275" i="1" spc="-37" baseline="-26143" dirty="0">
                <a:latin typeface="Times New Roman"/>
                <a:cs typeface="Times New Roman"/>
              </a:rPr>
              <a:t>k</a:t>
            </a:r>
            <a:r>
              <a:rPr sz="1275" i="1" spc="15" baseline="-26143" dirty="0">
                <a:latin typeface="Times New Roman"/>
                <a:cs typeface="Times New Roman"/>
              </a:rPr>
              <a:t>i</a:t>
            </a:r>
            <a:r>
              <a:rPr sz="1275" i="1" spc="-37" baseline="-26143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		</a:t>
            </a:r>
            <a:r>
              <a:rPr sz="1500" spc="5" dirty="0">
                <a:latin typeface="Symbol"/>
                <a:cs typeface="Symbol"/>
              </a:rPr>
              <a:t></a:t>
            </a:r>
            <a:r>
              <a:rPr sz="1500" i="1" spc="105" dirty="0">
                <a:latin typeface="Times New Roman"/>
                <a:cs typeface="Times New Roman"/>
              </a:rPr>
              <a:t>k</a:t>
            </a:r>
            <a:r>
              <a:rPr sz="1500" spc="125" dirty="0">
                <a:latin typeface="Times New Roman"/>
                <a:cs typeface="Times New Roman"/>
              </a:rPr>
              <a:t>,</a:t>
            </a:r>
            <a:r>
              <a:rPr sz="1500" i="1" spc="5" dirty="0">
                <a:latin typeface="Times New Roman"/>
                <a:cs typeface="Times New Roman"/>
              </a:rPr>
              <a:t>i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492758" y="5475528"/>
            <a:ext cx="227329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i="1" spc="10" dirty="0">
                <a:latin typeface="Arial"/>
                <a:cs typeface="Arial"/>
              </a:rPr>
              <a:t>n</a:t>
            </a:r>
            <a:r>
              <a:rPr sz="900" i="1" spc="20" dirty="0">
                <a:latin typeface="Arial"/>
                <a:cs typeface="Arial"/>
              </a:rPr>
              <a:t>+</a:t>
            </a:r>
            <a:r>
              <a:rPr sz="900" i="1" spc="1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29590" y="5373370"/>
            <a:ext cx="39757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8750" algn="l"/>
              </a:tabLst>
            </a:pPr>
            <a:r>
              <a:rPr sz="1400" i="1" spc="-5" dirty="0">
                <a:latin typeface="Arial"/>
                <a:cs typeface="Arial"/>
              </a:rPr>
              <a:t>Un </a:t>
            </a:r>
            <a:r>
              <a:rPr sz="1400" i="1" dirty="0">
                <a:latin typeface="Arial"/>
                <a:cs typeface="Arial"/>
              </a:rPr>
              <a:t>processo</a:t>
            </a:r>
            <a:r>
              <a:rPr sz="1400" i="1" spc="-5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P	può essere avviato </a:t>
            </a:r>
            <a:r>
              <a:rPr sz="14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 e solo</a:t>
            </a:r>
            <a:r>
              <a:rPr sz="1400" i="1" u="heavy" spc="-2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</a:t>
            </a:r>
            <a:r>
              <a:rPr sz="1400" i="1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03321" y="5335280"/>
            <a:ext cx="11938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spc="15" dirty="0">
                <a:latin typeface="Symbol"/>
                <a:cs typeface="Symbol"/>
              </a:rPr>
              <a:t>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469985" y="5335280"/>
            <a:ext cx="49339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i="1" spc="15" dirty="0">
                <a:latin typeface="Times New Roman"/>
                <a:cs typeface="Times New Roman"/>
              </a:rPr>
              <a:t>R </a:t>
            </a:r>
            <a:r>
              <a:rPr sz="1500" spc="15" dirty="0">
                <a:latin typeface="Symbol"/>
                <a:cs typeface="Symbol"/>
              </a:rPr>
              <a:t></a:t>
            </a:r>
            <a:r>
              <a:rPr sz="1500" spc="-250" dirty="0">
                <a:latin typeface="Times New Roman"/>
                <a:cs typeface="Times New Roman"/>
              </a:rPr>
              <a:t> </a:t>
            </a:r>
            <a:r>
              <a:rPr sz="1500" i="1" spc="15" dirty="0">
                <a:latin typeface="Times New Roman"/>
                <a:cs typeface="Times New Roman"/>
              </a:rPr>
              <a:t>C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649988" y="5226746"/>
            <a:ext cx="189230" cy="42799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60"/>
              </a:spcBef>
            </a:pPr>
            <a:r>
              <a:rPr sz="850" i="1" spc="20" dirty="0">
                <a:latin typeface="Times New Roman"/>
                <a:cs typeface="Times New Roman"/>
              </a:rPr>
              <a:t>n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65"/>
              </a:spcBef>
            </a:pPr>
            <a:r>
              <a:rPr sz="850" i="1" spc="15" dirty="0">
                <a:latin typeface="Times New Roman"/>
                <a:cs typeface="Times New Roman"/>
              </a:rPr>
              <a:t>k</a:t>
            </a:r>
            <a:r>
              <a:rPr sz="850" i="1" spc="-160" dirty="0">
                <a:latin typeface="Times New Roman"/>
                <a:cs typeface="Times New Roman"/>
              </a:rPr>
              <a:t> </a:t>
            </a:r>
            <a:r>
              <a:rPr sz="850" spc="-5" dirty="0">
                <a:latin typeface="Symbol"/>
                <a:cs typeface="Symbol"/>
              </a:rPr>
              <a:t></a:t>
            </a:r>
            <a:r>
              <a:rPr sz="850" spc="-5" dirty="0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579005" y="5287368"/>
            <a:ext cx="147320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368935" algn="l"/>
                <a:tab pos="868680" algn="l"/>
                <a:tab pos="1387475" algn="l"/>
              </a:tabLst>
            </a:pPr>
            <a:r>
              <a:rPr sz="850" i="1" spc="10" dirty="0">
                <a:latin typeface="Times New Roman"/>
                <a:cs typeface="Times New Roman"/>
              </a:rPr>
              <a:t>i	</a:t>
            </a:r>
            <a:r>
              <a:rPr sz="850" spc="10" dirty="0">
                <a:latin typeface="Times New Roman"/>
                <a:cs typeface="Times New Roman"/>
              </a:rPr>
              <a:t>(</a:t>
            </a:r>
            <a:r>
              <a:rPr sz="850" spc="-140" dirty="0">
                <a:latin typeface="Times New Roman"/>
                <a:cs typeface="Times New Roman"/>
              </a:rPr>
              <a:t> </a:t>
            </a:r>
            <a:r>
              <a:rPr sz="850" i="1" spc="70" dirty="0">
                <a:latin typeface="Times New Roman"/>
                <a:cs typeface="Times New Roman"/>
              </a:rPr>
              <a:t>n</a:t>
            </a:r>
            <a:r>
              <a:rPr sz="850" spc="-20" dirty="0">
                <a:latin typeface="Symbol"/>
                <a:cs typeface="Symbol"/>
              </a:rPr>
              <a:t></a:t>
            </a:r>
            <a:r>
              <a:rPr sz="850" spc="5" dirty="0">
                <a:latin typeface="Times New Roman"/>
                <a:cs typeface="Times New Roman"/>
              </a:rPr>
              <a:t>1</a:t>
            </a:r>
            <a:r>
              <a:rPr sz="850" spc="50" dirty="0">
                <a:latin typeface="Times New Roman"/>
                <a:cs typeface="Times New Roman"/>
              </a:rPr>
              <a:t>)</a:t>
            </a:r>
            <a:r>
              <a:rPr sz="850" i="1" spc="10" dirty="0">
                <a:latin typeface="Times New Roman"/>
                <a:cs typeface="Times New Roman"/>
              </a:rPr>
              <a:t>i</a:t>
            </a:r>
            <a:r>
              <a:rPr sz="850" i="1" dirty="0">
                <a:latin typeface="Times New Roman"/>
                <a:cs typeface="Times New Roman"/>
              </a:rPr>
              <a:t>	</a:t>
            </a:r>
            <a:r>
              <a:rPr sz="3375" spc="44" baseline="1234" dirty="0">
                <a:latin typeface="Symbol"/>
                <a:cs typeface="Symbol"/>
              </a:rPr>
              <a:t></a:t>
            </a:r>
            <a:r>
              <a:rPr sz="3375" baseline="1234" dirty="0">
                <a:latin typeface="Times New Roman"/>
                <a:cs typeface="Times New Roman"/>
              </a:rPr>
              <a:t>	</a:t>
            </a:r>
            <a:r>
              <a:rPr sz="850" i="1" spc="-25" dirty="0">
                <a:latin typeface="Times New Roman"/>
                <a:cs typeface="Times New Roman"/>
              </a:rPr>
              <a:t>ki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837835" y="5335280"/>
            <a:ext cx="65786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54025" algn="l"/>
              </a:tabLst>
            </a:pPr>
            <a:r>
              <a:rPr sz="1500" i="1" spc="15" dirty="0">
                <a:latin typeface="Times New Roman"/>
                <a:cs typeface="Times New Roman"/>
              </a:rPr>
              <a:t>C </a:t>
            </a:r>
            <a:r>
              <a:rPr sz="1500" i="1" spc="4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spc="5" dirty="0">
                <a:latin typeface="Symbol"/>
                <a:cs typeface="Symbol"/>
              </a:rPr>
              <a:t></a:t>
            </a:r>
            <a:r>
              <a:rPr sz="1500" i="1" spc="5" dirty="0">
                <a:latin typeface="Times New Roman"/>
                <a:cs typeface="Times New Roman"/>
              </a:rPr>
              <a:t>i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430776" y="5295900"/>
            <a:ext cx="2091055" cy="377825"/>
          </a:xfrm>
          <a:custGeom>
            <a:avLst/>
            <a:gdLst/>
            <a:ahLst/>
            <a:cxnLst/>
            <a:rect l="l" t="t" r="r" b="b"/>
            <a:pathLst>
              <a:path w="2091054" h="377825">
                <a:moveTo>
                  <a:pt x="0" y="377825"/>
                </a:moveTo>
                <a:lnTo>
                  <a:pt x="2090801" y="377825"/>
                </a:lnTo>
                <a:lnTo>
                  <a:pt x="2090801" y="0"/>
                </a:lnTo>
                <a:lnTo>
                  <a:pt x="0" y="0"/>
                </a:lnTo>
                <a:lnTo>
                  <a:pt x="0" y="377825"/>
                </a:lnTo>
                <a:close/>
              </a:path>
            </a:pathLst>
          </a:custGeom>
          <a:ln w="9525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329565" y="5660847"/>
            <a:ext cx="8014334" cy="96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00685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Il </a:t>
            </a:r>
            <a:r>
              <a:rPr sz="1400" b="1" spc="-5" dirty="0">
                <a:latin typeface="Arial"/>
                <a:cs typeface="Arial"/>
              </a:rPr>
              <a:t>processo può </a:t>
            </a:r>
            <a:r>
              <a:rPr sz="1400" b="1" dirty="0">
                <a:latin typeface="Arial"/>
                <a:cs typeface="Arial"/>
              </a:rPr>
              <a:t>essere </a:t>
            </a:r>
            <a:r>
              <a:rPr sz="1400" b="1" spc="-5" dirty="0">
                <a:latin typeface="Arial"/>
                <a:cs typeface="Arial"/>
              </a:rPr>
              <a:t>avviato </a:t>
            </a:r>
            <a:r>
              <a:rPr sz="1400" b="1" dirty="0">
                <a:latin typeface="Arial"/>
                <a:cs typeface="Arial"/>
              </a:rPr>
              <a:t>se e </a:t>
            </a:r>
            <a:r>
              <a:rPr sz="1400" b="1" spc="-5" dirty="0">
                <a:latin typeface="Arial"/>
                <a:cs typeface="Arial"/>
              </a:rPr>
              <a:t>solo </a:t>
            </a:r>
            <a:r>
              <a:rPr sz="1400" b="1" dirty="0">
                <a:latin typeface="Arial"/>
                <a:cs typeface="Arial"/>
              </a:rPr>
              <a:t>se è </a:t>
            </a:r>
            <a:r>
              <a:rPr sz="1400" b="1" spc="-5" dirty="0">
                <a:latin typeface="Arial"/>
                <a:cs typeface="Arial"/>
              </a:rPr>
              <a:t>possibile (per </a:t>
            </a:r>
            <a:r>
              <a:rPr sz="1400" b="1" spc="-10" dirty="0">
                <a:latin typeface="Arial"/>
                <a:cs typeface="Arial"/>
              </a:rPr>
              <a:t>ogni </a:t>
            </a:r>
            <a:r>
              <a:rPr sz="1400" b="1" dirty="0">
                <a:latin typeface="Arial"/>
                <a:cs typeface="Arial"/>
              </a:rPr>
              <a:t>risorsa) </a:t>
            </a:r>
            <a:r>
              <a:rPr sz="1400" b="1" spc="-5" dirty="0">
                <a:latin typeface="Arial"/>
                <a:cs typeface="Arial"/>
              </a:rPr>
              <a:t>soddisfare </a:t>
            </a:r>
            <a:r>
              <a:rPr sz="1400" b="1" dirty="0">
                <a:latin typeface="Arial"/>
                <a:cs typeface="Arial"/>
              </a:rPr>
              <a:t>la</a:t>
            </a:r>
            <a:r>
              <a:rPr sz="1400" b="1" spc="-2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sua  </a:t>
            </a:r>
            <a:r>
              <a:rPr sz="1400" b="1" dirty="0">
                <a:latin typeface="Arial"/>
                <a:cs typeface="Arial"/>
              </a:rPr>
              <a:t>richiesta e </a:t>
            </a:r>
            <a:r>
              <a:rPr sz="1400" b="1" spc="-5" dirty="0">
                <a:latin typeface="Arial"/>
                <a:cs typeface="Arial"/>
              </a:rPr>
              <a:t>quelle dei processi</a:t>
            </a:r>
            <a:r>
              <a:rPr sz="1400" b="1" spc="-1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correnti.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b="1" u="heavy" dirty="0">
                <a:solidFill>
                  <a:srgbClr val="0099CC"/>
                </a:solidFill>
                <a:uFill>
                  <a:solidFill>
                    <a:srgbClr val="0099CC"/>
                  </a:solidFill>
                </a:uFill>
                <a:latin typeface="Arial"/>
                <a:cs typeface="Arial"/>
              </a:rPr>
              <a:t>Strategia </a:t>
            </a:r>
            <a:r>
              <a:rPr sz="1400" b="1" u="heavy" spc="-5" dirty="0">
                <a:solidFill>
                  <a:srgbClr val="0099CC"/>
                </a:solidFill>
                <a:uFill>
                  <a:solidFill>
                    <a:srgbClr val="0099CC"/>
                  </a:solidFill>
                </a:uFill>
                <a:latin typeface="Arial"/>
                <a:cs typeface="Arial"/>
              </a:rPr>
              <a:t>non </a:t>
            </a:r>
            <a:r>
              <a:rPr sz="1400" b="1" u="heavy" dirty="0">
                <a:solidFill>
                  <a:srgbClr val="0099CC"/>
                </a:solidFill>
                <a:uFill>
                  <a:solidFill>
                    <a:srgbClr val="0099CC"/>
                  </a:solidFill>
                </a:uFill>
                <a:latin typeface="Arial"/>
                <a:cs typeface="Arial"/>
              </a:rPr>
              <a:t>ottimale: si </a:t>
            </a:r>
            <a:r>
              <a:rPr sz="1400" b="1" u="heavy" spc="-5" dirty="0">
                <a:solidFill>
                  <a:srgbClr val="0099CC"/>
                </a:solidFill>
                <a:uFill>
                  <a:solidFill>
                    <a:srgbClr val="0099CC"/>
                  </a:solidFill>
                </a:uFill>
                <a:latin typeface="Arial"/>
                <a:cs typeface="Arial"/>
              </a:rPr>
              <a:t>suppone che </a:t>
            </a:r>
            <a:r>
              <a:rPr sz="1400" b="1" u="heavy" dirty="0">
                <a:solidFill>
                  <a:srgbClr val="0099CC"/>
                </a:solidFill>
                <a:uFill>
                  <a:solidFill>
                    <a:srgbClr val="0099CC"/>
                  </a:solidFill>
                </a:uFill>
                <a:latin typeface="Arial"/>
                <a:cs typeface="Arial"/>
              </a:rPr>
              <a:t>i </a:t>
            </a:r>
            <a:r>
              <a:rPr sz="1400" b="1" u="heavy" spc="-5" dirty="0">
                <a:solidFill>
                  <a:srgbClr val="0099CC"/>
                </a:solidFill>
                <a:uFill>
                  <a:solidFill>
                    <a:srgbClr val="0099CC"/>
                  </a:solidFill>
                </a:uFill>
                <a:latin typeface="Arial"/>
                <a:cs typeface="Arial"/>
              </a:rPr>
              <a:t>processi necessitino delle </a:t>
            </a:r>
            <a:r>
              <a:rPr sz="1400" b="1" u="heavy" dirty="0">
                <a:solidFill>
                  <a:srgbClr val="0099CC"/>
                </a:solidFill>
                <a:uFill>
                  <a:solidFill>
                    <a:srgbClr val="0099CC"/>
                  </a:solidFill>
                </a:uFill>
                <a:latin typeface="Arial"/>
                <a:cs typeface="Arial"/>
              </a:rPr>
              <a:t>risorse </a:t>
            </a:r>
            <a:r>
              <a:rPr sz="1400" b="1" u="heavy" spc="-5" dirty="0">
                <a:solidFill>
                  <a:srgbClr val="0099CC"/>
                </a:solidFill>
                <a:uFill>
                  <a:solidFill>
                    <a:srgbClr val="0099CC"/>
                  </a:solidFill>
                </a:uFill>
                <a:latin typeface="Arial"/>
                <a:cs typeface="Arial"/>
              </a:rPr>
              <a:t>nello </a:t>
            </a:r>
            <a:r>
              <a:rPr sz="1400" b="1" u="heavy" dirty="0">
                <a:solidFill>
                  <a:srgbClr val="0099CC"/>
                </a:solidFill>
                <a:uFill>
                  <a:solidFill>
                    <a:srgbClr val="0099CC"/>
                  </a:solidFill>
                </a:uFill>
                <a:latin typeface="Arial"/>
                <a:cs typeface="Arial"/>
              </a:rPr>
              <a:t>stesso</a:t>
            </a:r>
            <a:r>
              <a:rPr sz="1400" b="1" u="heavy" spc="-285" dirty="0">
                <a:solidFill>
                  <a:srgbClr val="0099CC"/>
                </a:solidFill>
                <a:uFill>
                  <a:solidFill>
                    <a:srgbClr val="0099CC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dirty="0">
                <a:solidFill>
                  <a:srgbClr val="0099CC"/>
                </a:solidFill>
                <a:uFill>
                  <a:solidFill>
                    <a:srgbClr val="0099CC"/>
                  </a:solidFill>
                </a:uFill>
                <a:latin typeface="Arial"/>
                <a:cs typeface="Arial"/>
              </a:rPr>
              <a:t>istante.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u="heavy" spc="-355" dirty="0">
                <a:solidFill>
                  <a:srgbClr val="0066CC"/>
                </a:solidFill>
                <a:uFill>
                  <a:solidFill>
                    <a:srgbClr val="0066CC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5" dirty="0">
                <a:solidFill>
                  <a:srgbClr val="0066CC"/>
                </a:solidFill>
                <a:uFill>
                  <a:solidFill>
                    <a:srgbClr val="0066CC"/>
                  </a:solidFill>
                </a:uFill>
                <a:latin typeface="Arial"/>
                <a:cs typeface="Arial"/>
              </a:rPr>
              <a:t>Difficoltà: </a:t>
            </a:r>
            <a:r>
              <a:rPr sz="1400" b="1" u="heavy" dirty="0">
                <a:solidFill>
                  <a:srgbClr val="0066CC"/>
                </a:solidFill>
                <a:uFill>
                  <a:solidFill>
                    <a:srgbClr val="0066CC"/>
                  </a:solidFill>
                </a:uFill>
                <a:latin typeface="Arial"/>
                <a:cs typeface="Arial"/>
              </a:rPr>
              <a:t>le </a:t>
            </a:r>
            <a:r>
              <a:rPr sz="1400" b="1" u="heavy" spc="-5" dirty="0">
                <a:solidFill>
                  <a:srgbClr val="0066CC"/>
                </a:solidFill>
                <a:uFill>
                  <a:solidFill>
                    <a:srgbClr val="0066CC"/>
                  </a:solidFill>
                </a:uFill>
                <a:latin typeface="Arial"/>
                <a:cs typeface="Arial"/>
              </a:rPr>
              <a:t>richieste </a:t>
            </a:r>
            <a:r>
              <a:rPr sz="1400" b="1" u="heavy" spc="-10" dirty="0">
                <a:solidFill>
                  <a:srgbClr val="0066CC"/>
                </a:solidFill>
                <a:uFill>
                  <a:solidFill>
                    <a:srgbClr val="0066CC"/>
                  </a:solidFill>
                </a:uFill>
                <a:latin typeface="Arial"/>
                <a:cs typeface="Arial"/>
              </a:rPr>
              <a:t>devono </a:t>
            </a:r>
            <a:r>
              <a:rPr sz="1400" b="1" u="heavy" spc="-5" dirty="0">
                <a:solidFill>
                  <a:srgbClr val="0066CC"/>
                </a:solidFill>
                <a:uFill>
                  <a:solidFill>
                    <a:srgbClr val="0066CC"/>
                  </a:solidFill>
                </a:uFill>
                <a:latin typeface="Arial"/>
                <a:cs typeface="Arial"/>
              </a:rPr>
              <a:t>essere note all’avvio dei</a:t>
            </a:r>
            <a:r>
              <a:rPr sz="1400" b="1" u="heavy" spc="-180" dirty="0">
                <a:solidFill>
                  <a:srgbClr val="0066CC"/>
                </a:solidFill>
                <a:uFill>
                  <a:solidFill>
                    <a:srgbClr val="0066CC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spc="-5" dirty="0">
                <a:solidFill>
                  <a:srgbClr val="0066CC"/>
                </a:solidFill>
                <a:uFill>
                  <a:solidFill>
                    <a:srgbClr val="0066CC"/>
                  </a:solidFill>
                </a:uFill>
                <a:latin typeface="Arial"/>
                <a:cs typeface="Arial"/>
              </a:rPr>
              <a:t>processi…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DeadLock</a:t>
            </a:r>
            <a:r>
              <a:rPr spc="-5" dirty="0"/>
              <a:t> Avoidance:</a:t>
            </a:r>
          </a:p>
          <a:p>
            <a:pPr marL="91440">
              <a:lnSpc>
                <a:spcPct val="100000"/>
              </a:lnSpc>
            </a:pPr>
            <a:r>
              <a:rPr spc="-5" dirty="0"/>
              <a:t>Rifiuto di allocazione delle</a:t>
            </a:r>
            <a:r>
              <a:rPr spc="-15" dirty="0"/>
              <a:t> </a:t>
            </a:r>
            <a:r>
              <a:rPr spc="-5" dirty="0"/>
              <a:t>risorse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7217" y="1552702"/>
            <a:ext cx="8058150" cy="3390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Stato del sistema: assegnazione corrente di risorse ai processi, </a:t>
            </a:r>
            <a:r>
              <a:rPr sz="1600" dirty="0">
                <a:latin typeface="Arial"/>
                <a:cs typeface="Arial"/>
              </a:rPr>
              <a:t>si </a:t>
            </a:r>
            <a:r>
              <a:rPr sz="1600" spc="-5" dirty="0">
                <a:latin typeface="Arial"/>
                <a:cs typeface="Arial"/>
              </a:rPr>
              <a:t>costituisce</a:t>
            </a:r>
            <a:r>
              <a:rPr sz="1600" spc="1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delle</a:t>
            </a:r>
            <a:endParaRPr sz="16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matrici:</a:t>
            </a:r>
            <a:endParaRPr sz="16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1600" i="1" spc="-5" dirty="0">
                <a:latin typeface="Arial"/>
                <a:cs typeface="Arial"/>
              </a:rPr>
              <a:t>Risorse</a:t>
            </a:r>
            <a:endParaRPr sz="16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1600" i="1" spc="-5" dirty="0">
                <a:latin typeface="Arial"/>
                <a:cs typeface="Arial"/>
              </a:rPr>
              <a:t>Disponibili</a:t>
            </a:r>
            <a:endParaRPr sz="16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1600" i="1" spc="-5" dirty="0">
                <a:latin typeface="Arial"/>
                <a:cs typeface="Arial"/>
              </a:rPr>
              <a:t>Richieste</a:t>
            </a:r>
            <a:endParaRPr sz="16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1600" i="1" spc="-10" dirty="0">
                <a:latin typeface="Arial"/>
                <a:cs typeface="Arial"/>
              </a:rPr>
              <a:t>Assegnazioni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Lo stato in cui </a:t>
            </a:r>
            <a:r>
              <a:rPr sz="1600" dirty="0">
                <a:latin typeface="Arial"/>
                <a:cs typeface="Arial"/>
              </a:rPr>
              <a:t>si </a:t>
            </a:r>
            <a:r>
              <a:rPr sz="1600" spc="-5" dirty="0">
                <a:latin typeface="Arial"/>
                <a:cs typeface="Arial"/>
              </a:rPr>
              <a:t>trova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sistema può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essere: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3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SICURO: esiste almeno una sequenza di esecuzione dei processi che ne consente</a:t>
            </a:r>
            <a:r>
              <a:rPr sz="1600" spc="1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la</a:t>
            </a:r>
            <a:endParaRPr sz="16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terminazione senza incorrere in una situazione di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stallo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3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latin typeface="Arial"/>
                <a:cs typeface="Arial"/>
              </a:rPr>
              <a:t>NON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SICURO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1187" y="5157787"/>
            <a:ext cx="8209280" cy="1568450"/>
          </a:xfrm>
          <a:prstGeom prst="rect">
            <a:avLst/>
          </a:prstGeom>
          <a:solidFill>
            <a:srgbClr val="FFFFFF"/>
          </a:solidFill>
          <a:ln w="25400">
            <a:solidFill>
              <a:srgbClr val="333399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sz="1600" b="1" i="1" spc="-10" dirty="0">
                <a:latin typeface="Arial"/>
                <a:cs typeface="Arial"/>
              </a:rPr>
              <a:t>Quando </a:t>
            </a:r>
            <a:r>
              <a:rPr sz="1600" b="1" i="1" spc="-5" dirty="0">
                <a:latin typeface="Arial"/>
                <a:cs typeface="Arial"/>
              </a:rPr>
              <a:t>un processo richiede </a:t>
            </a:r>
            <a:r>
              <a:rPr sz="1600" b="1" i="1" spc="-10" dirty="0">
                <a:latin typeface="Arial"/>
                <a:cs typeface="Arial"/>
              </a:rPr>
              <a:t>una </a:t>
            </a:r>
            <a:r>
              <a:rPr sz="1600" b="1" i="1" spc="-5" dirty="0">
                <a:latin typeface="Arial"/>
                <a:cs typeface="Arial"/>
              </a:rPr>
              <a:t>risorsa disponibile, il sistema</a:t>
            </a:r>
            <a:r>
              <a:rPr sz="1600" b="1" i="1" spc="235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-</a:t>
            </a:r>
            <a:r>
              <a:rPr sz="1600" b="1" i="1" spc="-5" dirty="0">
                <a:latin typeface="Arial"/>
                <a:cs typeface="Arial"/>
              </a:rPr>
              <a:t>Simula l’assegnazione delle risorse e l’aggiornamento dello</a:t>
            </a:r>
            <a:r>
              <a:rPr sz="1600" b="1" i="1" spc="195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stato</a:t>
            </a:r>
            <a:endParaRPr sz="16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-</a:t>
            </a:r>
            <a:r>
              <a:rPr sz="1600" b="1" i="1" spc="-10" dirty="0">
                <a:latin typeface="Arial"/>
                <a:cs typeface="Arial"/>
              </a:rPr>
              <a:t>Verifica </a:t>
            </a:r>
            <a:r>
              <a:rPr sz="1600" b="1" i="1" spc="-5" dirty="0">
                <a:latin typeface="Arial"/>
                <a:cs typeface="Arial"/>
              </a:rPr>
              <a:t>che il nuovo stato sia uno stato</a:t>
            </a:r>
            <a:r>
              <a:rPr sz="1600" b="1" i="1" spc="140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sicuro</a:t>
            </a:r>
            <a:endParaRPr sz="16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-</a:t>
            </a:r>
            <a:r>
              <a:rPr sz="1600" b="1" i="1" dirty="0">
                <a:latin typeface="Arial"/>
                <a:cs typeface="Arial"/>
              </a:rPr>
              <a:t>In </a:t>
            </a:r>
            <a:r>
              <a:rPr sz="1600" b="1" i="1" spc="-5" dirty="0">
                <a:latin typeface="Arial"/>
                <a:cs typeface="Arial"/>
              </a:rPr>
              <a:t>caso positivo assegna le</a:t>
            </a:r>
            <a:r>
              <a:rPr sz="1600" b="1" i="1" spc="70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risorse,</a:t>
            </a:r>
            <a:endParaRPr sz="1600">
              <a:latin typeface="Arial"/>
              <a:cs typeface="Arial"/>
            </a:endParaRPr>
          </a:p>
          <a:p>
            <a:pPr marL="91440" marR="701675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-</a:t>
            </a:r>
            <a:r>
              <a:rPr sz="1600" b="1" i="1" dirty="0">
                <a:latin typeface="Arial"/>
                <a:cs typeface="Arial"/>
              </a:rPr>
              <a:t>In </a:t>
            </a:r>
            <a:r>
              <a:rPr sz="1600" b="1" i="1" spc="-5" dirty="0">
                <a:latin typeface="Arial"/>
                <a:cs typeface="Arial"/>
              </a:rPr>
              <a:t>caso negativo rifiuta la richiesta e il processo viene bloccato fino a che la  risorsa </a:t>
            </a:r>
            <a:r>
              <a:rPr sz="1600" b="1" i="1" spc="-10" dirty="0">
                <a:latin typeface="Arial"/>
                <a:cs typeface="Arial"/>
              </a:rPr>
              <a:t>non </a:t>
            </a:r>
            <a:r>
              <a:rPr sz="1600" b="1" i="1" spc="-5" dirty="0">
                <a:latin typeface="Arial"/>
                <a:cs typeface="Arial"/>
              </a:rPr>
              <a:t>si rende</a:t>
            </a:r>
            <a:r>
              <a:rPr sz="1600" b="1" i="1" spc="75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disponibile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2410</Words>
  <Application>Microsoft Office PowerPoint</Application>
  <PresentationFormat>Presentazione su schermo (4:3)</PresentationFormat>
  <Paragraphs>373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9" baseType="lpstr">
      <vt:lpstr>Malgun Gothic</vt:lpstr>
      <vt:lpstr>Arial</vt:lpstr>
      <vt:lpstr>Calibri</vt:lpstr>
      <vt:lpstr>Georgia</vt:lpstr>
      <vt:lpstr>Symbol</vt:lpstr>
      <vt:lpstr>Times New Roman</vt:lpstr>
      <vt:lpstr>Wingdings</vt:lpstr>
      <vt:lpstr>Office Theme</vt:lpstr>
      <vt:lpstr>Concorrenza</vt:lpstr>
      <vt:lpstr>Introduzione allo Stallo</vt:lpstr>
      <vt:lpstr>Condizioni per lo Stallo</vt:lpstr>
      <vt:lpstr>Stallo</vt:lpstr>
      <vt:lpstr>Prevenzione dello Stallo</vt:lpstr>
      <vt:lpstr>Prevenzione dello Stallo</vt:lpstr>
      <vt:lpstr>Esclusione dello Stallo  DeadLock Avoidance</vt:lpstr>
      <vt:lpstr>DeadLock Avoidance: Rifiuto del permesso di esecuzione</vt:lpstr>
      <vt:lpstr>DeadLock Avoidance: Rifiuto di allocazione delle risorse</vt:lpstr>
      <vt:lpstr>Stato Sicuro</vt:lpstr>
      <vt:lpstr>Esclusione dello stallo Grafo di assegnazione delle risorse</vt:lpstr>
      <vt:lpstr>Logica di esclusione dello stallo  Algoritmo del Banchiere</vt:lpstr>
      <vt:lpstr>Logica di esclusione dello stallo  Algoritmo del Banchiere</vt:lpstr>
      <vt:lpstr>Algoritmo del Banchiere:  esempio</vt:lpstr>
      <vt:lpstr>Considerazioni sulla logica  di esclusione dello stallo</vt:lpstr>
      <vt:lpstr>Deadlock Detection:  Rilevamento dello stallo</vt:lpstr>
      <vt:lpstr>Deadlock Detection:  Rilevamento dello stallo</vt:lpstr>
      <vt:lpstr>Deadlock Detection:  Rilevamento dello stallo</vt:lpstr>
      <vt:lpstr>Deadlock Detection:  Rilevamento dello stallo</vt:lpstr>
      <vt:lpstr>Deadlock Detection:  Ripristino</vt:lpstr>
      <vt:lpstr>Strategie a confronto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2018-11-08T17:41:34Z</dcterms:created>
  <dcterms:modified xsi:type="dcterms:W3CDTF">2018-11-08T17:42:01Z</dcterms:modified>
</cp:coreProperties>
</file>