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12" y="394843"/>
            <a:ext cx="763333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513078"/>
            <a:ext cx="7825105" cy="322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Gestione della Memoria</a:t>
            </a:r>
            <a:r>
              <a:rPr spc="-40" dirty="0"/>
              <a:t> </a:t>
            </a:r>
            <a:r>
              <a:rPr spc="-5" dirty="0"/>
              <a:t>Centrale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1557274"/>
            <a:ext cx="4953000" cy="9906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065" y="2810382"/>
            <a:ext cx="8185150" cy="370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6294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Un programma e i suoi dati al fine di essere eseguiti (run) devono essere, almeno  parzialmente, presenti in memoria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centrale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Il gestore della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memoria:</a:t>
            </a:r>
            <a:endParaRPr sz="1600">
              <a:latin typeface="Arial"/>
              <a:cs typeface="Arial"/>
            </a:endParaRPr>
          </a:p>
          <a:p>
            <a:pPr marL="554990" indent="-179705">
              <a:lnSpc>
                <a:spcPct val="100000"/>
              </a:lnSpc>
              <a:spcBef>
                <a:spcPts val="960"/>
              </a:spcBef>
              <a:buChar char="•"/>
              <a:tabLst>
                <a:tab pos="555625" algn="l"/>
              </a:tabLst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occupa di allocare memoria fisica ai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processi,</a:t>
            </a:r>
            <a:endParaRPr sz="1600">
              <a:latin typeface="Arial"/>
              <a:cs typeface="Arial"/>
            </a:endParaRPr>
          </a:p>
          <a:p>
            <a:pPr marL="554990" marR="8890" indent="-179705">
              <a:lnSpc>
                <a:spcPct val="100000"/>
              </a:lnSpc>
              <a:spcBef>
                <a:spcPts val="960"/>
              </a:spcBef>
              <a:buChar char="•"/>
              <a:tabLst>
                <a:tab pos="555625" algn="l"/>
              </a:tabLst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ambiente multiprogrammato deve garantire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protezione dei dati, impedendo  ai processi attivi di sconfinare nello spazio di indirizzamento di altri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processi,</a:t>
            </a:r>
            <a:endParaRPr sz="1600">
              <a:latin typeface="Arial"/>
              <a:cs typeface="Arial"/>
            </a:endParaRPr>
          </a:p>
          <a:p>
            <a:pPr marL="554990" indent="-179705">
              <a:lnSpc>
                <a:spcPct val="100000"/>
              </a:lnSpc>
              <a:spcBef>
                <a:spcPts val="960"/>
              </a:spcBef>
              <a:buChar char="•"/>
              <a:tabLst>
                <a:tab pos="555625" algn="l"/>
              </a:tabLst>
            </a:pP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ambiente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multiprogrammato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permettere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meccanismi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condivisione</a:t>
            </a:r>
            <a:endParaRPr sz="1600">
              <a:latin typeface="Arial"/>
              <a:cs typeface="Arial"/>
            </a:endParaRPr>
          </a:p>
          <a:p>
            <a:pPr marL="55499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affinché i processi cooperanti possano accedere ad aree comuni di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memoria.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Arial"/>
                <a:cs typeface="Arial"/>
              </a:rPr>
              <a:t>L’utilizzo </a:t>
            </a:r>
            <a:r>
              <a:rPr sz="1600" spc="-10" dirty="0">
                <a:latin typeface="Arial"/>
                <a:cs typeface="Arial"/>
              </a:rPr>
              <a:t>globale </a:t>
            </a:r>
            <a:r>
              <a:rPr sz="1600" spc="-5" dirty="0">
                <a:latin typeface="Arial"/>
                <a:cs typeface="Arial"/>
              </a:rPr>
              <a:t>delle risorse e </a:t>
            </a:r>
            <a:r>
              <a:rPr sz="1600" spc="-1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prestazioni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un calcolatore vengono influenzate dalle  prestazioni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i="1" spc="-5" dirty="0">
                <a:latin typeface="Arial"/>
                <a:cs typeface="Arial"/>
              </a:rPr>
              <a:t>modulo di gestione della memoria </a:t>
            </a:r>
            <a:r>
              <a:rPr sz="1600" dirty="0">
                <a:latin typeface="Arial"/>
                <a:cs typeface="Arial"/>
              </a:rPr>
              <a:t>sia in </a:t>
            </a:r>
            <a:r>
              <a:rPr sz="1600" spc="-5" dirty="0">
                <a:latin typeface="Arial"/>
                <a:cs typeface="Arial"/>
              </a:rPr>
              <a:t>funzione della sua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efficienza  nell’allocare </a:t>
            </a:r>
            <a:r>
              <a:rPr sz="1600" spc="-5" dirty="0">
                <a:latin typeface="Arial"/>
                <a:cs typeface="Arial"/>
              </a:rPr>
              <a:t>memoria, </a:t>
            </a:r>
            <a:r>
              <a:rPr sz="1600" dirty="0">
                <a:latin typeface="Arial"/>
                <a:cs typeface="Arial"/>
              </a:rPr>
              <a:t>sia </a:t>
            </a:r>
            <a:r>
              <a:rPr sz="1600" spc="-5" dirty="0">
                <a:latin typeface="Arial"/>
                <a:cs typeface="Arial"/>
              </a:rPr>
              <a:t>per l’influenza che può avere sullo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scheduler.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R="55244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927475"/>
            <a:ext cx="2286000" cy="457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3927475"/>
            <a:ext cx="2286000" cy="4572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5"/>
              </a:spcBef>
            </a:pPr>
            <a:r>
              <a:rPr sz="1600" b="1" i="1" spc="-1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5032375"/>
            <a:ext cx="2286000" cy="7921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032375"/>
            <a:ext cx="2286000" cy="792480"/>
          </a:xfrm>
          <a:custGeom>
            <a:avLst/>
            <a:gdLst/>
            <a:ahLst/>
            <a:cxnLst/>
            <a:rect l="l" t="t" r="r" b="b"/>
            <a:pathLst>
              <a:path w="2286000" h="792479">
                <a:moveTo>
                  <a:pt x="0" y="792162"/>
                </a:moveTo>
                <a:lnTo>
                  <a:pt x="2286000" y="792162"/>
                </a:lnTo>
                <a:lnTo>
                  <a:pt x="2286000" y="0"/>
                </a:lnTo>
                <a:lnTo>
                  <a:pt x="0" y="0"/>
                </a:lnTo>
                <a:lnTo>
                  <a:pt x="0" y="792162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824537"/>
            <a:ext cx="2286000" cy="660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824537"/>
            <a:ext cx="2286000" cy="660400"/>
          </a:xfrm>
          <a:custGeom>
            <a:avLst/>
            <a:gdLst/>
            <a:ahLst/>
            <a:cxnLst/>
            <a:rect l="l" t="t" r="r" b="b"/>
            <a:pathLst>
              <a:path w="2286000" h="660400">
                <a:moveTo>
                  <a:pt x="0" y="660400"/>
                </a:moveTo>
                <a:lnTo>
                  <a:pt x="2286000" y="660400"/>
                </a:lnTo>
                <a:lnTo>
                  <a:pt x="2286000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217" y="1657604"/>
            <a:ext cx="8136255" cy="234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139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 sistema operativo deve tener traccia delle partizioni definite. Lo stato corrente delle  partizioni ed i loro attributi vengono raccolti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una </a:t>
            </a:r>
            <a:r>
              <a:rPr sz="1600" dirty="0">
                <a:latin typeface="Arial"/>
                <a:cs typeface="Arial"/>
              </a:rPr>
              <a:t>struttura dati </a:t>
            </a:r>
            <a:r>
              <a:rPr sz="1600" spc="-5" dirty="0">
                <a:latin typeface="Arial"/>
                <a:cs typeface="Arial"/>
              </a:rPr>
              <a:t>chiamata </a:t>
            </a:r>
            <a:r>
              <a:rPr sz="1600" b="1" i="1" spc="-5" dirty="0">
                <a:latin typeface="Arial"/>
                <a:cs typeface="Arial"/>
              </a:rPr>
              <a:t>tabella </a:t>
            </a:r>
            <a:r>
              <a:rPr sz="1600" b="1" i="1" dirty="0">
                <a:latin typeface="Arial"/>
                <a:cs typeface="Arial"/>
              </a:rPr>
              <a:t>di  </a:t>
            </a:r>
            <a:r>
              <a:rPr sz="1600" b="1" i="1" spc="-5" dirty="0">
                <a:latin typeface="Arial"/>
                <a:cs typeface="Arial"/>
              </a:rPr>
              <a:t>descrizione delle partizioni</a:t>
            </a:r>
            <a:r>
              <a:rPr sz="1600" b="1" i="1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(TDP).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83820" marR="5080" algn="just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L’unico </a:t>
            </a:r>
            <a:r>
              <a:rPr sz="1600" spc="-5" dirty="0">
                <a:latin typeface="Arial"/>
                <a:cs typeface="Arial"/>
              </a:rPr>
              <a:t>campo variabile nella </a:t>
            </a:r>
            <a:r>
              <a:rPr sz="1600" spc="-10" dirty="0">
                <a:latin typeface="Arial"/>
                <a:cs typeface="Arial"/>
              </a:rPr>
              <a:t>TDP </a:t>
            </a:r>
            <a:r>
              <a:rPr sz="1600" spc="-5" dirty="0">
                <a:latin typeface="Arial"/>
                <a:cs typeface="Arial"/>
              </a:rPr>
              <a:t>è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stato della partizione che indica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ogni istante </a:t>
            </a:r>
            <a:r>
              <a:rPr sz="1600" dirty="0">
                <a:latin typeface="Arial"/>
                <a:cs typeface="Arial"/>
              </a:rPr>
              <a:t>se  la </a:t>
            </a:r>
            <a:r>
              <a:rPr sz="1600" spc="-5" dirty="0">
                <a:latin typeface="Arial"/>
                <a:cs typeface="Arial"/>
              </a:rPr>
              <a:t>partizione è allocata o no. Gli altri campi contengono valori definiti al momento </a:t>
            </a:r>
            <a:r>
              <a:rPr sz="1600" spc="-10" dirty="0">
                <a:latin typeface="Arial"/>
                <a:cs typeface="Arial"/>
              </a:rPr>
              <a:t>del  </a:t>
            </a:r>
            <a:r>
              <a:rPr sz="1600" spc="-5" dirty="0">
                <a:latin typeface="Arial"/>
                <a:cs typeface="Arial"/>
              </a:rPr>
              <a:t>partizionamento.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1920" algn="just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14" y="4255389"/>
            <a:ext cx="336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200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90" y="5641644"/>
            <a:ext cx="779145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1200</a:t>
            </a:r>
            <a:endParaRPr sz="14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i="1" spc="7" baseline="-211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467" y="6345123"/>
            <a:ext cx="440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1700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200" y="4384675"/>
            <a:ext cx="2286000" cy="6477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4384675"/>
            <a:ext cx="2286000" cy="647700"/>
          </a:xfrm>
          <a:custGeom>
            <a:avLst/>
            <a:gdLst/>
            <a:ahLst/>
            <a:cxnLst/>
            <a:rect l="l" t="t" r="r" b="b"/>
            <a:pathLst>
              <a:path w="2286000" h="647700">
                <a:moveTo>
                  <a:pt x="0" y="647700"/>
                </a:moveTo>
                <a:lnTo>
                  <a:pt x="2286000" y="647700"/>
                </a:lnTo>
                <a:lnTo>
                  <a:pt x="22860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3890" y="4466976"/>
            <a:ext cx="664845" cy="6775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910"/>
              </a:spcBef>
            </a:pP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i="1" spc="7" baseline="-211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Malgun Gothic"/>
                <a:cs typeface="Malgun Gothic"/>
              </a:rPr>
              <a:t>600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dirty="0"/>
              <a:t>Statico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94112" y="3722687"/>
          <a:ext cx="4505959" cy="274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142875" marR="135255" indent="838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Numero 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artizi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4620" indent="207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Base 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artizi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50165" indent="-838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Dime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partizione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4620" indent="1981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Stato 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artizi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Allocata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400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Allocata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600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600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Libera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1200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500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Allocata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80203" y="6565809"/>
            <a:ext cx="14871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Esempio </a:t>
            </a:r>
            <a:r>
              <a:rPr sz="1650" i="1" spc="-30" dirty="0">
                <a:latin typeface="Malgun Gothic"/>
                <a:cs typeface="Malgun Gothic"/>
              </a:rPr>
              <a:t>di</a:t>
            </a:r>
            <a:r>
              <a:rPr sz="1650" i="1" spc="-35" dirty="0">
                <a:latin typeface="Malgun Gothic"/>
                <a:cs typeface="Malgun Gothic"/>
              </a:rPr>
              <a:t> TDP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dirty="0"/>
              <a:t>Statico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552" y="2881248"/>
            <a:ext cx="114300" cy="124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1552" y="3307969"/>
            <a:ext cx="114300" cy="124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552" y="3949572"/>
            <a:ext cx="114300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265" y="5505259"/>
            <a:ext cx="140207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265" y="5992939"/>
            <a:ext cx="140207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90" y="1441830"/>
            <a:ext cx="8414385" cy="474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Caricamento di un</a:t>
            </a:r>
            <a:r>
              <a:rPr sz="1600"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processo:</a:t>
            </a:r>
            <a:endParaRPr sz="1600">
              <a:latin typeface="Arial"/>
              <a:cs typeface="Arial"/>
            </a:endParaRPr>
          </a:p>
          <a:p>
            <a:pPr marL="511809" marR="508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SO consulta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5" dirty="0">
                <a:latin typeface="Arial"/>
                <a:cs typeface="Arial"/>
              </a:rPr>
              <a:t>TDP. </a:t>
            </a:r>
            <a:r>
              <a:rPr sz="1600" spc="-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test è positivo,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campo </a:t>
            </a:r>
            <a:r>
              <a:rPr sz="1600" dirty="0">
                <a:latin typeface="Arial"/>
                <a:cs typeface="Arial"/>
              </a:rPr>
              <a:t>“stato </a:t>
            </a:r>
            <a:r>
              <a:rPr sz="1600" spc="-5" dirty="0">
                <a:latin typeface="Arial"/>
                <a:cs typeface="Arial"/>
              </a:rPr>
              <a:t>della partizione” viene  impostato ad “Allocata” e l’immagine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processo viene caricata </a:t>
            </a:r>
            <a:r>
              <a:rPr sz="1600" spc="-10" dirty="0">
                <a:latin typeface="Arial"/>
                <a:cs typeface="Arial"/>
              </a:rPr>
              <a:t>nella </a:t>
            </a:r>
            <a:r>
              <a:rPr sz="1600" spc="-5" dirty="0">
                <a:latin typeface="Arial"/>
                <a:cs typeface="Arial"/>
              </a:rPr>
              <a:t>corrispondente  partizione. </a:t>
            </a:r>
            <a:r>
              <a:rPr sz="1600" spc="-10" dirty="0">
                <a:latin typeface="Arial"/>
                <a:cs typeface="Arial"/>
              </a:rPr>
              <a:t>Viene </a:t>
            </a:r>
            <a:r>
              <a:rPr sz="1600" spc="-5" dirty="0">
                <a:latin typeface="Arial"/>
                <a:cs typeface="Arial"/>
              </a:rPr>
              <a:t>aggiornato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campo nel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PCB.</a:t>
            </a:r>
            <a:endParaRPr sz="1600">
              <a:latin typeface="Arial"/>
              <a:cs typeface="Arial"/>
            </a:endParaRPr>
          </a:p>
          <a:p>
            <a:pPr marL="661670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Arial"/>
                <a:cs typeface="Arial"/>
              </a:rPr>
              <a:t>Metodi più comuni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ricerca di una partizione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libera:</a:t>
            </a:r>
            <a:endParaRPr sz="1600">
              <a:latin typeface="Arial"/>
              <a:cs typeface="Arial"/>
            </a:endParaRPr>
          </a:p>
          <a:p>
            <a:pPr marL="840105" marR="954405" indent="48260">
              <a:lnSpc>
                <a:spcPct val="100000"/>
              </a:lnSpc>
              <a:spcBef>
                <a:spcPts val="955"/>
              </a:spcBef>
            </a:pPr>
            <a:r>
              <a:rPr sz="1400" b="1" i="1" spc="-5" dirty="0">
                <a:latin typeface="Arial"/>
                <a:cs typeface="Arial"/>
              </a:rPr>
              <a:t>First </a:t>
            </a:r>
            <a:r>
              <a:rPr sz="1400" b="1" i="1" dirty="0">
                <a:latin typeface="Arial"/>
                <a:cs typeface="Arial"/>
              </a:rPr>
              <a:t>fit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allocare la </a:t>
            </a:r>
            <a:r>
              <a:rPr sz="1400" spc="-5" dirty="0">
                <a:latin typeface="Arial"/>
                <a:cs typeface="Arial"/>
              </a:rPr>
              <a:t>prima </a:t>
            </a:r>
            <a:r>
              <a:rPr sz="1400" dirty="0">
                <a:latin typeface="Arial"/>
                <a:cs typeface="Arial"/>
              </a:rPr>
              <a:t>partizione libera </a:t>
            </a:r>
            <a:r>
              <a:rPr sz="1400" spc="-5" dirty="0">
                <a:latin typeface="Arial"/>
                <a:cs typeface="Arial"/>
              </a:rPr>
              <a:t>sufficientemente </a:t>
            </a:r>
            <a:r>
              <a:rPr sz="1400" dirty="0">
                <a:latin typeface="Arial"/>
                <a:cs typeface="Arial"/>
              </a:rPr>
              <a:t>grande per contenere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il  processo; </a:t>
            </a:r>
            <a:r>
              <a:rPr sz="1400" spc="-5" dirty="0">
                <a:latin typeface="Arial"/>
                <a:cs typeface="Arial"/>
              </a:rPr>
              <a:t>molto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veloce.</a:t>
            </a:r>
            <a:endParaRPr sz="1400">
              <a:latin typeface="Arial"/>
              <a:cs typeface="Arial"/>
            </a:endParaRPr>
          </a:p>
          <a:p>
            <a:pPr marL="840105" marR="273685">
              <a:lnSpc>
                <a:spcPct val="100000"/>
              </a:lnSpc>
            </a:pPr>
            <a:r>
              <a:rPr sz="1400" b="1" i="1" spc="-5" dirty="0">
                <a:latin typeface="Arial"/>
                <a:cs typeface="Arial"/>
              </a:rPr>
              <a:t>Best </a:t>
            </a:r>
            <a:r>
              <a:rPr sz="1400" b="1" i="1" dirty="0">
                <a:latin typeface="Arial"/>
                <a:cs typeface="Arial"/>
              </a:rPr>
              <a:t>fit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allocare la più piccola delle partizioni libere che contenga il processo; </a:t>
            </a:r>
            <a:r>
              <a:rPr sz="1400" spc="-5" dirty="0">
                <a:latin typeface="Arial"/>
                <a:cs typeface="Arial"/>
              </a:rPr>
              <a:t>prima  dell’allocazione devono </a:t>
            </a:r>
            <a:r>
              <a:rPr sz="1400" dirty="0">
                <a:latin typeface="Arial"/>
                <a:cs typeface="Arial"/>
              </a:rPr>
              <a:t>essere </a:t>
            </a:r>
            <a:r>
              <a:rPr sz="1400" spc="-5" dirty="0">
                <a:latin typeface="Arial"/>
                <a:cs typeface="Arial"/>
              </a:rPr>
              <a:t>controllate </a:t>
            </a:r>
            <a:r>
              <a:rPr sz="1400" dirty="0">
                <a:latin typeface="Arial"/>
                <a:cs typeface="Arial"/>
              </a:rPr>
              <a:t>tutte </a:t>
            </a:r>
            <a:r>
              <a:rPr sz="1400" spc="-5" dirty="0">
                <a:latin typeface="Arial"/>
                <a:cs typeface="Arial"/>
              </a:rPr>
              <a:t>le locazioni libere; ottimizzazione dello spazio  di memoria, l’algoritmo produce la più piccola frammentazione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interna.</a:t>
            </a:r>
            <a:endParaRPr sz="14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15"/>
              </a:spcBef>
            </a:pPr>
            <a:r>
              <a:rPr sz="1400" b="1" i="1" spc="-10" dirty="0">
                <a:latin typeface="Arial"/>
                <a:cs typeface="Arial"/>
              </a:rPr>
              <a:t>Worst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fit</a:t>
            </a:r>
            <a:endParaRPr sz="1400">
              <a:latin typeface="Arial"/>
              <a:cs typeface="Arial"/>
            </a:endParaRPr>
          </a:p>
          <a:p>
            <a:pPr marL="511809" marR="5142230" indent="-355600">
              <a:lnSpc>
                <a:spcPct val="100000"/>
              </a:lnSpc>
              <a:spcBef>
                <a:spcPts val="894"/>
              </a:spcBef>
            </a:pP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Terminazione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un processo: </a:t>
            </a:r>
            <a:r>
              <a:rPr sz="1600" spc="-5" dirty="0">
                <a:latin typeface="Arial"/>
                <a:cs typeface="Arial"/>
              </a:rPr>
              <a:t> Deallocazione </a:t>
            </a:r>
            <a:r>
              <a:rPr sz="1600" dirty="0">
                <a:latin typeface="Arial"/>
                <a:cs typeface="Arial"/>
              </a:rPr>
              <a:t>della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partizione.  Aggiornamento della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TDP.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Il funzionamento del gestore della memoria e dello scheduler sono strettamente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correlati: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lo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scheduler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quali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sono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pronti,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quindi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residenti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memoria,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attesa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della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il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gestore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della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può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decidere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“sfrattare”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590" y="6163157"/>
            <a:ext cx="1358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una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partizione.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8256" y="6273800"/>
            <a:ext cx="19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702" y="2797682"/>
            <a:ext cx="114300" cy="12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4702" y="3011042"/>
            <a:ext cx="114300" cy="12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4702" y="4565522"/>
            <a:ext cx="114300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4702" y="4778883"/>
            <a:ext cx="114300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1543304"/>
            <a:ext cx="7547609" cy="3408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Cause di mancata disponibilità di una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partizione: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arenR"/>
              <a:tabLst>
                <a:tab pos="469265" algn="l"/>
                <a:tab pos="470534" algn="l"/>
              </a:tabLst>
            </a:pPr>
            <a:r>
              <a:rPr sz="1600" spc="-5" dirty="0">
                <a:latin typeface="Arial"/>
                <a:cs typeface="Arial"/>
              </a:rPr>
              <a:t>non vi sono partizioni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memoria sufficientemente grandi per contenere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  <a:p>
            <a:pPr marR="4918710" algn="ctr">
              <a:lnSpc>
                <a:spcPts val="1920"/>
              </a:lnSpc>
            </a:pPr>
            <a:r>
              <a:rPr sz="1600" spc="-5" dirty="0">
                <a:latin typeface="Arial"/>
                <a:cs typeface="Arial"/>
              </a:rPr>
              <a:t>processo entrante;</a:t>
            </a:r>
            <a:endParaRPr sz="1600">
              <a:latin typeface="Arial"/>
              <a:cs typeface="Arial"/>
            </a:endParaRPr>
          </a:p>
          <a:p>
            <a:pPr marL="908685">
              <a:lnSpc>
                <a:spcPts val="1680"/>
              </a:lnSpc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Cause:</a:t>
            </a:r>
            <a:endParaRPr sz="1400">
              <a:latin typeface="Arial"/>
              <a:cs typeface="Arial"/>
            </a:endParaRPr>
          </a:p>
          <a:p>
            <a:pPr marL="1082675" marR="24225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errore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scelta </a:t>
            </a:r>
            <a:r>
              <a:rPr sz="1400" spc="-5" dirty="0">
                <a:latin typeface="Arial"/>
                <a:cs typeface="Arial"/>
              </a:rPr>
              <a:t>della </a:t>
            </a:r>
            <a:r>
              <a:rPr sz="1400" dirty="0">
                <a:latin typeface="Arial"/>
                <a:cs typeface="Arial"/>
              </a:rPr>
              <a:t>dimensione </a:t>
            </a:r>
            <a:r>
              <a:rPr sz="1400" spc="-5" dirty="0">
                <a:latin typeface="Arial"/>
                <a:cs typeface="Arial"/>
              </a:rPr>
              <a:t>delle </a:t>
            </a:r>
            <a:r>
              <a:rPr sz="1400" dirty="0">
                <a:latin typeface="Arial"/>
                <a:cs typeface="Arial"/>
              </a:rPr>
              <a:t>partizioni;  Processo </a:t>
            </a:r>
            <a:r>
              <a:rPr sz="1400" spc="-5" dirty="0">
                <a:latin typeface="Arial"/>
                <a:cs typeface="Arial"/>
              </a:rPr>
              <a:t>eccezionalmente più </a:t>
            </a:r>
            <a:r>
              <a:rPr sz="1400" dirty="0">
                <a:latin typeface="Arial"/>
                <a:cs typeface="Arial"/>
              </a:rPr>
              <a:t>grande </a:t>
            </a:r>
            <a:r>
              <a:rPr sz="1400" spc="-5" dirty="0">
                <a:latin typeface="Arial"/>
                <a:cs typeface="Arial"/>
              </a:rPr>
              <a:t>della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norma.</a:t>
            </a:r>
            <a:endParaRPr sz="14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Soluzione:</a:t>
            </a:r>
            <a:endParaRPr sz="1400">
              <a:latin typeface="Arial"/>
              <a:cs typeface="Arial"/>
            </a:endParaRPr>
          </a:p>
          <a:p>
            <a:pPr marL="908685" marR="1187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la dimensione delle partizioni </a:t>
            </a:r>
            <a:r>
              <a:rPr sz="1400" spc="-5" dirty="0">
                <a:latin typeface="Arial"/>
                <a:cs typeface="Arial"/>
              </a:rPr>
              <a:t>deve </a:t>
            </a:r>
            <a:r>
              <a:rPr sz="1400" dirty="0">
                <a:latin typeface="Arial"/>
                <a:cs typeface="Arial"/>
              </a:rPr>
              <a:t>essere ridefinita, oppure il </a:t>
            </a:r>
            <a:r>
              <a:rPr sz="1400" spc="-5" dirty="0">
                <a:latin typeface="Arial"/>
                <a:cs typeface="Arial"/>
              </a:rPr>
              <a:t>programma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origine  </a:t>
            </a:r>
            <a:r>
              <a:rPr sz="1400" spc="-5" dirty="0">
                <a:latin typeface="Arial"/>
                <a:cs typeface="Arial"/>
              </a:rPr>
              <a:t>deve </a:t>
            </a:r>
            <a:r>
              <a:rPr sz="1400" dirty="0">
                <a:latin typeface="Arial"/>
                <a:cs typeface="Arial"/>
              </a:rPr>
              <a:t>essere progettato utilizzando uno schema di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overlay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457200">
              <a:lnSpc>
                <a:spcPts val="1920"/>
              </a:lnSpc>
              <a:buAutoNum type="arabicParenR" startAt="2"/>
              <a:tabLst>
                <a:tab pos="469265" algn="l"/>
                <a:tab pos="470534" algn="l"/>
              </a:tabLst>
            </a:pPr>
            <a:r>
              <a:rPr sz="1600" spc="-5" dirty="0">
                <a:latin typeface="Arial"/>
                <a:cs typeface="Arial"/>
              </a:rPr>
              <a:t>tutte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partizioni sono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allocate;</a:t>
            </a:r>
            <a:endParaRPr sz="1600">
              <a:latin typeface="Arial"/>
              <a:cs typeface="Arial"/>
            </a:endParaRPr>
          </a:p>
          <a:p>
            <a:pPr marL="908685">
              <a:lnSpc>
                <a:spcPts val="1680"/>
              </a:lnSpc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Soluzioni:</a:t>
            </a:r>
            <a:endParaRPr sz="1400">
              <a:latin typeface="Arial"/>
              <a:cs typeface="Arial"/>
            </a:endParaRPr>
          </a:p>
          <a:p>
            <a:pPr marL="10826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attesa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una partizione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libera;</a:t>
            </a:r>
            <a:endParaRPr sz="1400">
              <a:latin typeface="Arial"/>
              <a:cs typeface="Arial"/>
            </a:endParaRPr>
          </a:p>
          <a:p>
            <a:pPr marL="1082675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swapping </a:t>
            </a:r>
            <a:r>
              <a:rPr sz="1400" spc="-5" dirty="0">
                <a:latin typeface="Arial"/>
                <a:cs typeface="Arial"/>
              </a:rPr>
              <a:t>di un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dirty="0"/>
              <a:t>Statico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dirty="0"/>
              <a:t>Statico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7" y="1586229"/>
            <a:ext cx="8557895" cy="284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9830" marR="5080" indent="-11677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Swapping: </a:t>
            </a:r>
            <a:r>
              <a:rPr sz="1600" spc="-5" dirty="0">
                <a:latin typeface="Arial"/>
                <a:cs typeface="Arial"/>
              </a:rPr>
              <a:t>rimozione </a:t>
            </a:r>
            <a:r>
              <a:rPr sz="1600" spc="-10" dirty="0">
                <a:latin typeface="Arial"/>
                <a:cs typeface="Arial"/>
              </a:rPr>
              <a:t>dalla </a:t>
            </a:r>
            <a:r>
              <a:rPr sz="1600" spc="-5" dirty="0">
                <a:latin typeface="Arial"/>
                <a:cs typeface="Arial"/>
              </a:rPr>
              <a:t>memoria di un processo sospeso e caricamento </a:t>
            </a:r>
            <a:r>
              <a:rPr sz="160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un nuovo  processo.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26720" indent="-342900">
              <a:lnSpc>
                <a:spcPct val="100000"/>
              </a:lnSpc>
              <a:buAutoNum type="arabicPeriod"/>
              <a:tabLst>
                <a:tab pos="426720" algn="l"/>
                <a:tab pos="427355" algn="l"/>
              </a:tabLst>
            </a:pPr>
            <a:r>
              <a:rPr sz="1600" spc="-5" dirty="0">
                <a:latin typeface="Arial"/>
                <a:cs typeface="Arial"/>
              </a:rPr>
              <a:t>Lo scheduler decide l’introduzione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di un nuovo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426720" indent="-342900">
              <a:lnSpc>
                <a:spcPct val="100000"/>
              </a:lnSpc>
              <a:buAutoNum type="arabicPeriod"/>
              <a:tabLst>
                <a:tab pos="426720" algn="l"/>
                <a:tab pos="427355" algn="l"/>
              </a:tabLst>
            </a:pPr>
            <a:r>
              <a:rPr sz="1600" spc="-5" dirty="0">
                <a:latin typeface="Arial"/>
                <a:cs typeface="Arial"/>
              </a:rPr>
              <a:t>Il gestore dello swapping ne sceglie uno da rimuovere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base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a:</a:t>
            </a:r>
            <a:endParaRPr sz="1600">
              <a:latin typeface="Arial"/>
              <a:cs typeface="Arial"/>
            </a:endParaRPr>
          </a:p>
          <a:p>
            <a:pPr marL="883919" lvl="1" indent="-342900">
              <a:lnSpc>
                <a:spcPct val="100000"/>
              </a:lnSpc>
              <a:buChar char="•"/>
              <a:tabLst>
                <a:tab pos="883919" algn="l"/>
                <a:tab pos="884555" algn="l"/>
              </a:tabLst>
            </a:pPr>
            <a:r>
              <a:rPr sz="1600" spc="-5" dirty="0">
                <a:latin typeface="Arial"/>
                <a:cs typeface="Arial"/>
              </a:rPr>
              <a:t>dimensione della partizione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richiesta;</a:t>
            </a:r>
            <a:endParaRPr sz="1600">
              <a:latin typeface="Arial"/>
              <a:cs typeface="Arial"/>
            </a:endParaRPr>
          </a:p>
          <a:p>
            <a:pPr marL="883919" lvl="1" indent="-342900">
              <a:lnSpc>
                <a:spcPct val="100000"/>
              </a:lnSpc>
              <a:buChar char="•"/>
              <a:tabLst>
                <a:tab pos="883919" algn="l"/>
                <a:tab pos="884555" algn="l"/>
              </a:tabLst>
            </a:pPr>
            <a:r>
              <a:rPr sz="1600" spc="-5" dirty="0">
                <a:latin typeface="Arial"/>
                <a:cs typeface="Arial"/>
              </a:rPr>
              <a:t>priorità del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processo;</a:t>
            </a:r>
            <a:endParaRPr sz="1600">
              <a:latin typeface="Arial"/>
              <a:cs typeface="Arial"/>
            </a:endParaRPr>
          </a:p>
          <a:p>
            <a:pPr marL="883919" lvl="1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883919" algn="l"/>
                <a:tab pos="884555" algn="l"/>
              </a:tabLst>
            </a:pPr>
            <a:r>
              <a:rPr sz="1600" spc="-5" dirty="0">
                <a:latin typeface="Arial"/>
                <a:cs typeface="Arial"/>
              </a:rPr>
              <a:t>tipo di evento atteso dal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processo;</a:t>
            </a:r>
            <a:endParaRPr sz="1600">
              <a:latin typeface="Arial"/>
              <a:cs typeface="Arial"/>
            </a:endParaRPr>
          </a:p>
          <a:p>
            <a:pPr marL="883919" lvl="1" indent="-342900">
              <a:lnSpc>
                <a:spcPct val="100000"/>
              </a:lnSpc>
              <a:buChar char="•"/>
              <a:tabLst>
                <a:tab pos="883919" algn="l"/>
                <a:tab pos="884555" algn="l"/>
              </a:tabLst>
            </a:pPr>
            <a:r>
              <a:rPr sz="1600" spc="-5" dirty="0">
                <a:latin typeface="Arial"/>
                <a:cs typeface="Arial"/>
              </a:rPr>
              <a:t>tempo già trascorso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6890">
              <a:lnSpc>
                <a:spcPct val="100000"/>
              </a:lnSpc>
              <a:spcBef>
                <a:spcPts val="103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processo residente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memoria, già parzialmente eseguito,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comprende: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652" y="448132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652" y="472516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652" y="4969002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136" y="4407153"/>
            <a:ext cx="16414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codice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eseguibile;  dati già elaborati;  </a:t>
            </a:r>
            <a:r>
              <a:rPr sz="1600" dirty="0">
                <a:latin typeface="Arial"/>
                <a:cs typeface="Arial"/>
              </a:rPr>
              <a:t>stack;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62275" y="4469510"/>
            <a:ext cx="140207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2275" y="4713351"/>
            <a:ext cx="140207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2275" y="4957190"/>
            <a:ext cx="140207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48076" y="4395597"/>
            <a:ext cx="22409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01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registri di stato;  file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aperti;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descrittore del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016" y="5382869"/>
            <a:ext cx="784542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86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Al momento dello swapping questi oggetti vengono registrati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file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hard disk  detto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 di</a:t>
            </a:r>
            <a:r>
              <a:rPr sz="16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swapping</a:t>
            </a:r>
            <a:r>
              <a:rPr sz="1600" i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657604"/>
            <a:ext cx="6735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Arial"/>
                <a:cs typeface="Arial"/>
              </a:rPr>
              <a:t>Tutti </a:t>
            </a:r>
            <a:r>
              <a:rPr sz="1600" spc="-5" dirty="0">
                <a:latin typeface="Arial"/>
                <a:cs typeface="Arial"/>
              </a:rPr>
              <a:t>i processi che hanno subito uno swapping possono essere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mantenuti: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827" y="2220086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8543" y="2816097"/>
            <a:ext cx="1518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di un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indirizzamento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387" y="2145537"/>
            <a:ext cx="6594475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file unico per tutto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</a:t>
            </a:r>
            <a:endParaRPr sz="1600">
              <a:latin typeface="Arial"/>
              <a:cs typeface="Arial"/>
            </a:endParaRPr>
          </a:p>
          <a:p>
            <a:pPr marL="728980">
              <a:lnSpc>
                <a:spcPct val="100000"/>
              </a:lnSpc>
              <a:buSzPct val="133333"/>
              <a:buChar char="-"/>
              <a:tabLst>
                <a:tab pos="854075" algn="l"/>
              </a:tabLst>
            </a:pPr>
            <a:r>
              <a:rPr sz="1200" spc="-5" dirty="0">
                <a:latin typeface="Arial"/>
                <a:cs typeface="Arial"/>
              </a:rPr>
              <a:t>creato al momento </a:t>
            </a:r>
            <a:r>
              <a:rPr sz="1200" spc="-10" dirty="0">
                <a:latin typeface="Arial"/>
                <a:cs typeface="Arial"/>
              </a:rPr>
              <a:t>dell’inizializzazione </a:t>
            </a:r>
            <a:r>
              <a:rPr sz="1200" spc="-5" dirty="0">
                <a:latin typeface="Arial"/>
                <a:cs typeface="Arial"/>
              </a:rPr>
              <a:t>del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sistema</a:t>
            </a:r>
            <a:endParaRPr sz="1200">
              <a:latin typeface="Arial"/>
              <a:cs typeface="Arial"/>
            </a:endParaRPr>
          </a:p>
          <a:p>
            <a:pPr marL="821690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822325" algn="l"/>
              </a:tabLst>
            </a:pPr>
            <a:r>
              <a:rPr sz="1200" spc="-5" dirty="0">
                <a:latin typeface="Arial"/>
                <a:cs typeface="Arial"/>
              </a:rPr>
              <a:t>collocato su una periferica veloce di memorizzazione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secondaria</a:t>
            </a:r>
            <a:endParaRPr sz="1200">
              <a:latin typeface="Arial"/>
              <a:cs typeface="Arial"/>
            </a:endParaRPr>
          </a:p>
          <a:p>
            <a:pPr marL="728980" marR="5080">
              <a:lnSpc>
                <a:spcPct val="100000"/>
              </a:lnSpc>
              <a:buChar char="-"/>
              <a:tabLst>
                <a:tab pos="894080" algn="l"/>
              </a:tabLst>
            </a:pPr>
            <a:r>
              <a:rPr sz="1200" spc="-15" dirty="0">
                <a:latin typeface="Arial"/>
                <a:cs typeface="Arial"/>
              </a:rPr>
              <a:t>L’indirizzo </a:t>
            </a:r>
            <a:r>
              <a:rPr sz="1200" spc="-5" dirty="0">
                <a:latin typeface="Arial"/>
                <a:cs typeface="Arial"/>
              </a:rPr>
              <a:t>e la </a:t>
            </a:r>
            <a:r>
              <a:rPr sz="1200" spc="-10" dirty="0">
                <a:latin typeface="Arial"/>
                <a:cs typeface="Arial"/>
              </a:rPr>
              <a:t>dimensione sono solitamente </a:t>
            </a:r>
            <a:r>
              <a:rPr sz="1200" dirty="0">
                <a:latin typeface="Arial"/>
                <a:cs typeface="Arial"/>
              </a:rPr>
              <a:t>statici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modo </a:t>
            </a:r>
            <a:r>
              <a:rPr sz="1200" spc="-10" dirty="0">
                <a:latin typeface="Arial"/>
                <a:cs typeface="Arial"/>
              </a:rPr>
              <a:t>da </a:t>
            </a:r>
            <a:r>
              <a:rPr sz="1200" spc="-5" dirty="0">
                <a:latin typeface="Arial"/>
                <a:cs typeface="Arial"/>
              </a:rPr>
              <a:t>beneficiare  diretto su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disco</a:t>
            </a:r>
            <a:endParaRPr sz="1200">
              <a:latin typeface="Arial"/>
              <a:cs typeface="Arial"/>
            </a:endParaRPr>
          </a:p>
          <a:p>
            <a:pPr marL="821690" indent="-92710">
              <a:lnSpc>
                <a:spcPct val="100000"/>
              </a:lnSpc>
              <a:buChar char="-"/>
              <a:tabLst>
                <a:tab pos="822325" algn="l"/>
              </a:tabLst>
            </a:pPr>
            <a:r>
              <a:rPr sz="1200" dirty="0">
                <a:latin typeface="Arial"/>
                <a:cs typeface="Arial"/>
              </a:rPr>
              <a:t>Parametro </a:t>
            </a:r>
            <a:r>
              <a:rPr sz="1200" spc="-5" dirty="0">
                <a:latin typeface="Arial"/>
                <a:cs typeface="Arial"/>
              </a:rPr>
              <a:t>critico: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dimensione:</a:t>
            </a:r>
            <a:endParaRPr sz="1200">
              <a:latin typeface="Arial"/>
              <a:cs typeface="Arial"/>
            </a:endParaRPr>
          </a:p>
          <a:p>
            <a:pPr marL="16433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troppo </a:t>
            </a:r>
            <a:r>
              <a:rPr sz="1200" spc="-5" dirty="0">
                <a:latin typeface="Arial"/>
                <a:cs typeface="Arial"/>
              </a:rPr>
              <a:t>grande spreca spazio su dischi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veloci</a:t>
            </a:r>
            <a:endParaRPr sz="1200">
              <a:latin typeface="Arial"/>
              <a:cs typeface="Arial"/>
            </a:endParaRPr>
          </a:p>
          <a:p>
            <a:pPr marL="16433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troppo </a:t>
            </a:r>
            <a:r>
              <a:rPr sz="1200" spc="-5" dirty="0">
                <a:latin typeface="Arial"/>
                <a:cs typeface="Arial"/>
              </a:rPr>
              <a:t>piccolo può rendere indisponibile l’operazione di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swapping.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827" y="4231766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6271" y="5176646"/>
            <a:ext cx="102108" cy="10667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271" y="5396103"/>
            <a:ext cx="102108" cy="10668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6387" y="4157598"/>
            <a:ext cx="7397750" cy="139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file separati, ciascuno associato ad un singolo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 marL="72898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creato dinamicamente al momento della creazione del processo o </a:t>
            </a:r>
            <a:r>
              <a:rPr sz="1200" dirty="0">
                <a:latin typeface="Arial"/>
                <a:cs typeface="Arial"/>
              </a:rPr>
              <a:t>staticamente </a:t>
            </a:r>
            <a:r>
              <a:rPr sz="1200" spc="-5" dirty="0">
                <a:latin typeface="Arial"/>
                <a:cs typeface="Arial"/>
              </a:rPr>
              <a:t>al </a:t>
            </a:r>
            <a:r>
              <a:rPr sz="1200" dirty="0">
                <a:latin typeface="Arial"/>
                <a:cs typeface="Arial"/>
              </a:rPr>
              <a:t>momento </a:t>
            </a:r>
            <a:r>
              <a:rPr sz="1200" spc="-5" dirty="0">
                <a:latin typeface="Arial"/>
                <a:cs typeface="Arial"/>
              </a:rPr>
              <a:t>della  preparazione del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programma.</a:t>
            </a:r>
            <a:endParaRPr sz="120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459"/>
              </a:spcBef>
            </a:pP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Vantaggi:</a:t>
            </a:r>
            <a:endParaRPr sz="1200">
              <a:latin typeface="Arial"/>
              <a:cs typeface="Arial"/>
            </a:endParaRPr>
          </a:p>
          <a:p>
            <a:pPr marL="848994" marR="2344420">
              <a:lnSpc>
                <a:spcPct val="120000"/>
              </a:lnSpc>
              <a:spcBef>
                <a:spcPts val="110"/>
              </a:spcBef>
            </a:pPr>
            <a:r>
              <a:rPr sz="1200" spc="-5" dirty="0">
                <a:latin typeface="Arial"/>
                <a:cs typeface="Arial"/>
              </a:rPr>
              <a:t>Eliminazione del </a:t>
            </a:r>
            <a:r>
              <a:rPr sz="1200" dirty="0">
                <a:latin typeface="Arial"/>
                <a:cs typeface="Arial"/>
              </a:rPr>
              <a:t>problema </a:t>
            </a:r>
            <a:r>
              <a:rPr sz="1200" spc="-5" dirty="0">
                <a:latin typeface="Arial"/>
                <a:cs typeface="Arial"/>
              </a:rPr>
              <a:t>del dimensionamento del </a:t>
            </a:r>
            <a:r>
              <a:rPr sz="1200" dirty="0">
                <a:latin typeface="Arial"/>
                <a:cs typeface="Arial"/>
              </a:rPr>
              <a:t>file </a:t>
            </a:r>
            <a:r>
              <a:rPr sz="1200" spc="-5" dirty="0">
                <a:latin typeface="Arial"/>
                <a:cs typeface="Arial"/>
              </a:rPr>
              <a:t>unico;  </a:t>
            </a:r>
            <a:r>
              <a:rPr sz="1200" dirty="0">
                <a:latin typeface="Arial"/>
                <a:cs typeface="Arial"/>
              </a:rPr>
              <a:t>Nessuna </a:t>
            </a:r>
            <a:r>
              <a:rPr sz="1200" spc="-5" dirty="0">
                <a:latin typeface="Arial"/>
                <a:cs typeface="Arial"/>
              </a:rPr>
              <a:t>restrizione sul </a:t>
            </a:r>
            <a:r>
              <a:rPr sz="1200" dirty="0">
                <a:latin typeface="Arial"/>
                <a:cs typeface="Arial"/>
              </a:rPr>
              <a:t>numero </a:t>
            </a:r>
            <a:r>
              <a:rPr sz="1200" spc="-5" dirty="0">
                <a:latin typeface="Arial"/>
                <a:cs typeface="Arial"/>
              </a:rPr>
              <a:t>di processi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attivi.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6271" y="6017895"/>
            <a:ext cx="102108" cy="10668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271" y="6237351"/>
            <a:ext cx="102108" cy="10667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3711" y="5705043"/>
            <a:ext cx="363918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Svantaggi:</a:t>
            </a:r>
            <a:endParaRPr sz="1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Maggior spreco di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spazio;</a:t>
            </a:r>
            <a:endParaRPr sz="1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Maggiori </a:t>
            </a:r>
            <a:r>
              <a:rPr sz="1200" dirty="0">
                <a:latin typeface="Arial"/>
                <a:cs typeface="Arial"/>
              </a:rPr>
              <a:t>tempi </a:t>
            </a:r>
            <a:r>
              <a:rPr sz="1200" spc="-5" dirty="0">
                <a:latin typeface="Arial"/>
                <a:cs typeface="Arial"/>
              </a:rPr>
              <a:t>di accesso ai </a:t>
            </a:r>
            <a:r>
              <a:rPr sz="1200" dirty="0">
                <a:latin typeface="Arial"/>
                <a:cs typeface="Arial"/>
              </a:rPr>
              <a:t>file </a:t>
            </a:r>
            <a:r>
              <a:rPr sz="1200" spc="-5" dirty="0">
                <a:latin typeface="Arial"/>
                <a:cs typeface="Arial"/>
              </a:rPr>
              <a:t>distribuiti sul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disco</a:t>
            </a:r>
            <a:r>
              <a:rPr sz="1200" spc="-5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dirty="0"/>
              <a:t>Statico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552" y="2148713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1552" y="239255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552" y="2636266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119" y="1586229"/>
            <a:ext cx="746315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Uno </a:t>
            </a:r>
            <a:r>
              <a:rPr sz="1600" spc="-5" dirty="0">
                <a:latin typeface="Arial"/>
                <a:cs typeface="Arial"/>
              </a:rPr>
              <a:t>swapping efficiente richiede che i processi siano </a:t>
            </a:r>
            <a:r>
              <a:rPr sz="1600" i="1" spc="-5" dirty="0">
                <a:latin typeface="Arial"/>
                <a:cs typeface="Arial"/>
              </a:rPr>
              <a:t>rilocabili</a:t>
            </a:r>
            <a:r>
              <a:rPr sz="1600" i="1" spc="7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dinamicamente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47015" marR="117157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processo può iniziare l’esecuzione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qualunque area di memoria;  può essere spostato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un’altra area di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il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calcolo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degli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indirizzi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effettuato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dinamicamente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esempio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l’uso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un </a:t>
            </a:r>
            <a:r>
              <a:rPr sz="1600" i="1" spc="-5" dirty="0">
                <a:latin typeface="Arial"/>
                <a:cs typeface="Arial"/>
              </a:rPr>
              <a:t>registro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base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Processi non rilocabili dinamicamente sono legati alle partizioni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iniziano  l’esecuzioni e rendono inefficiente </a:t>
            </a:r>
            <a:r>
              <a:rPr sz="1600" dirty="0">
                <a:latin typeface="Arial"/>
                <a:cs typeface="Arial"/>
              </a:rPr>
              <a:t>lo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swapping.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L’integrità </a:t>
            </a:r>
            <a:r>
              <a:rPr sz="1600" spc="-5" dirty="0">
                <a:latin typeface="Arial"/>
                <a:cs typeface="Arial"/>
              </a:rPr>
              <a:t>di un sistema multiprogrammato dipende anche dalla sua capacità di  garantire </a:t>
            </a:r>
            <a:r>
              <a:rPr sz="1600" spc="-10" dirty="0">
                <a:latin typeface="Arial"/>
                <a:cs typeface="Arial"/>
              </a:rPr>
              <a:t>l’isolamento </a:t>
            </a:r>
            <a:r>
              <a:rPr sz="1600" spc="-5" dirty="0">
                <a:latin typeface="Arial"/>
                <a:cs typeface="Arial"/>
              </a:rPr>
              <a:t>tra spazi di indirizzi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separati.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-Registro base (per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rilocazione)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-Registro limite (per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protezione)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dirty="0"/>
              <a:t>Statico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299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 Statico:  </a:t>
            </a:r>
            <a:r>
              <a:rPr dirty="0"/>
              <a:t>protezione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016" y="1657604"/>
            <a:ext cx="7974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 registro base contiene l’indirizzo più basso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Il registro limite contiene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valore dell’indirizzo virtuale più alto </a:t>
            </a:r>
            <a:r>
              <a:rPr sz="1600" spc="-10" dirty="0">
                <a:latin typeface="Arial"/>
                <a:cs typeface="Arial"/>
              </a:rPr>
              <a:t>contenuto dal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programma.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8400" y="3159125"/>
            <a:ext cx="1371600" cy="9906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59125"/>
            <a:ext cx="1371600" cy="990600"/>
          </a:xfrm>
          <a:custGeom>
            <a:avLst/>
            <a:gdLst/>
            <a:ahLst/>
            <a:cxnLst/>
            <a:rect l="l" t="t" r="r" b="b"/>
            <a:pathLst>
              <a:path w="1371600" h="990600">
                <a:moveTo>
                  <a:pt x="0" y="495300"/>
                </a:moveTo>
                <a:lnTo>
                  <a:pt x="685800" y="0"/>
                </a:lnTo>
                <a:lnTo>
                  <a:pt x="1371600" y="495300"/>
                </a:lnTo>
                <a:lnTo>
                  <a:pt x="685800" y="990600"/>
                </a:lnTo>
                <a:lnTo>
                  <a:pt x="0" y="4953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74975"/>
            <a:ext cx="762000" cy="13716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2974975"/>
            <a:ext cx="762000" cy="13716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2300" y="2606675"/>
            <a:ext cx="1295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2300" y="2606675"/>
            <a:ext cx="1295400" cy="3810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Registro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96100" y="2301875"/>
            <a:ext cx="1600200" cy="2667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96100" y="2301875"/>
            <a:ext cx="1600200" cy="26670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22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9500" y="3470275"/>
            <a:ext cx="3810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89500" y="347027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152400"/>
                </a:moveTo>
                <a:lnTo>
                  <a:pt x="6808" y="111874"/>
                </a:lnTo>
                <a:lnTo>
                  <a:pt x="26020" y="75466"/>
                </a:lnTo>
                <a:lnTo>
                  <a:pt x="55816" y="44624"/>
                </a:lnTo>
                <a:lnTo>
                  <a:pt x="94375" y="20799"/>
                </a:lnTo>
                <a:lnTo>
                  <a:pt x="139876" y="5441"/>
                </a:lnTo>
                <a:lnTo>
                  <a:pt x="190500" y="0"/>
                </a:lnTo>
                <a:lnTo>
                  <a:pt x="241123" y="5441"/>
                </a:lnTo>
                <a:lnTo>
                  <a:pt x="286624" y="20799"/>
                </a:lnTo>
                <a:lnTo>
                  <a:pt x="325183" y="44624"/>
                </a:lnTo>
                <a:lnTo>
                  <a:pt x="354979" y="75466"/>
                </a:lnTo>
                <a:lnTo>
                  <a:pt x="374191" y="111874"/>
                </a:lnTo>
                <a:lnTo>
                  <a:pt x="381000" y="152400"/>
                </a:lnTo>
                <a:lnTo>
                  <a:pt x="374191" y="192925"/>
                </a:lnTo>
                <a:lnTo>
                  <a:pt x="354979" y="229333"/>
                </a:lnTo>
                <a:lnTo>
                  <a:pt x="325183" y="260175"/>
                </a:lnTo>
                <a:lnTo>
                  <a:pt x="286624" y="284000"/>
                </a:lnTo>
                <a:lnTo>
                  <a:pt x="241123" y="299358"/>
                </a:lnTo>
                <a:lnTo>
                  <a:pt x="190500" y="304800"/>
                </a:lnTo>
                <a:lnTo>
                  <a:pt x="139876" y="299358"/>
                </a:lnTo>
                <a:lnTo>
                  <a:pt x="94375" y="284000"/>
                </a:lnTo>
                <a:lnTo>
                  <a:pt x="55816" y="260175"/>
                </a:lnTo>
                <a:lnTo>
                  <a:pt x="26020" y="229333"/>
                </a:lnTo>
                <a:lnTo>
                  <a:pt x="6808" y="192925"/>
                </a:lnTo>
                <a:lnTo>
                  <a:pt x="0" y="1524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79289" y="3484245"/>
            <a:ext cx="144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200" y="359727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2451" y="45974"/>
                </a:lnTo>
                <a:lnTo>
                  <a:pt x="774700" y="45974"/>
                </a:lnTo>
                <a:lnTo>
                  <a:pt x="774700" y="30099"/>
                </a:lnTo>
                <a:lnTo>
                  <a:pt x="822198" y="30099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762000" y="45974"/>
                </a:lnTo>
                <a:lnTo>
                  <a:pt x="762000" y="30099"/>
                </a:lnTo>
                <a:close/>
              </a:path>
              <a:path w="838200" h="76200">
                <a:moveTo>
                  <a:pt x="822198" y="30099"/>
                </a:moveTo>
                <a:lnTo>
                  <a:pt x="774700" y="30099"/>
                </a:lnTo>
                <a:lnTo>
                  <a:pt x="774700" y="45974"/>
                </a:lnTo>
                <a:lnTo>
                  <a:pt x="822451" y="45974"/>
                </a:lnTo>
                <a:lnTo>
                  <a:pt x="838200" y="38100"/>
                </a:lnTo>
                <a:lnTo>
                  <a:pt x="822198" y="300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3584575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51052" y="45974"/>
                </a:lnTo>
                <a:lnTo>
                  <a:pt x="1003300" y="45974"/>
                </a:lnTo>
                <a:lnTo>
                  <a:pt x="1003300" y="30099"/>
                </a:lnTo>
                <a:lnTo>
                  <a:pt x="1050798" y="30099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990600" y="45974"/>
                </a:lnTo>
                <a:lnTo>
                  <a:pt x="990600" y="30099"/>
                </a:lnTo>
                <a:close/>
              </a:path>
              <a:path w="1066800" h="76200">
                <a:moveTo>
                  <a:pt x="1050798" y="30099"/>
                </a:moveTo>
                <a:lnTo>
                  <a:pt x="1003300" y="30099"/>
                </a:lnTo>
                <a:lnTo>
                  <a:pt x="1003300" y="45974"/>
                </a:lnTo>
                <a:lnTo>
                  <a:pt x="1051052" y="45974"/>
                </a:lnTo>
                <a:lnTo>
                  <a:pt x="1066800" y="38100"/>
                </a:lnTo>
                <a:lnTo>
                  <a:pt x="1050798" y="300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9200" y="30003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0099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0099" y="393700"/>
                </a:lnTo>
                <a:lnTo>
                  <a:pt x="30099" y="381000"/>
                </a:lnTo>
                <a:close/>
              </a:path>
              <a:path w="76200" h="457200">
                <a:moveTo>
                  <a:pt x="45974" y="0"/>
                </a:moveTo>
                <a:lnTo>
                  <a:pt x="30099" y="0"/>
                </a:lnTo>
                <a:lnTo>
                  <a:pt x="30099" y="393700"/>
                </a:lnTo>
                <a:lnTo>
                  <a:pt x="45974" y="393700"/>
                </a:lnTo>
                <a:lnTo>
                  <a:pt x="45974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5974" y="381000"/>
                </a:lnTo>
                <a:lnTo>
                  <a:pt x="45974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6100" y="4130675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0223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0225" y="622300"/>
                </a:lnTo>
                <a:lnTo>
                  <a:pt x="30223" y="609600"/>
                </a:lnTo>
                <a:close/>
              </a:path>
              <a:path w="76200" h="685800">
                <a:moveTo>
                  <a:pt x="45974" y="0"/>
                </a:moveTo>
                <a:lnTo>
                  <a:pt x="30099" y="0"/>
                </a:lnTo>
                <a:lnTo>
                  <a:pt x="30225" y="622300"/>
                </a:lnTo>
                <a:lnTo>
                  <a:pt x="46100" y="622300"/>
                </a:lnTo>
                <a:lnTo>
                  <a:pt x="45974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6098" y="609600"/>
                </a:lnTo>
                <a:lnTo>
                  <a:pt x="4610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83200" y="3584575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1524000" y="0"/>
                </a:moveTo>
                <a:lnTo>
                  <a:pt x="1524000" y="76200"/>
                </a:lnTo>
                <a:lnTo>
                  <a:pt x="1584452" y="45974"/>
                </a:lnTo>
                <a:lnTo>
                  <a:pt x="1536700" y="45974"/>
                </a:lnTo>
                <a:lnTo>
                  <a:pt x="1536700" y="30099"/>
                </a:lnTo>
                <a:lnTo>
                  <a:pt x="1584198" y="30099"/>
                </a:lnTo>
                <a:lnTo>
                  <a:pt x="1524000" y="0"/>
                </a:lnTo>
                <a:close/>
              </a:path>
              <a:path w="1600200" h="76200">
                <a:moveTo>
                  <a:pt x="1524000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1524000" y="45974"/>
                </a:lnTo>
                <a:lnTo>
                  <a:pt x="1524000" y="30099"/>
                </a:lnTo>
                <a:close/>
              </a:path>
              <a:path w="1600200" h="76200">
                <a:moveTo>
                  <a:pt x="1584198" y="30099"/>
                </a:moveTo>
                <a:lnTo>
                  <a:pt x="1536700" y="30099"/>
                </a:lnTo>
                <a:lnTo>
                  <a:pt x="1536700" y="45974"/>
                </a:lnTo>
                <a:lnTo>
                  <a:pt x="1584452" y="45974"/>
                </a:lnTo>
                <a:lnTo>
                  <a:pt x="1600200" y="38100"/>
                </a:lnTo>
                <a:lnTo>
                  <a:pt x="1584198" y="300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96208" y="4220667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0109" y="3322066"/>
            <a:ext cx="218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2023" y="3171190"/>
            <a:ext cx="724535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85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cs typeface="Malgun Gothic"/>
              </a:rPr>
              <a:t>&lt;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ts val="1605"/>
              </a:lnSpc>
            </a:pPr>
            <a:r>
              <a:rPr sz="1400" b="1" spc="-4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Malgun Gothic"/>
                <a:cs typeface="Malgun Gothic"/>
              </a:rPr>
              <a:t>gist</a:t>
            </a:r>
            <a:r>
              <a:rPr sz="1400" b="1" spc="-2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endParaRPr sz="1400">
              <a:latin typeface="Malgun Gothic"/>
              <a:cs typeface="Malgun Gothic"/>
            </a:endParaRPr>
          </a:p>
          <a:p>
            <a:pPr marL="62230"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Malgun Gothic"/>
                <a:cs typeface="Malgun Gothic"/>
              </a:rPr>
              <a:t>limite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3954" y="4783073"/>
            <a:ext cx="1263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Violazione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  protezione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33209" y="2180082"/>
            <a:ext cx="128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algun Gothic"/>
                <a:cs typeface="Malgun Gothic"/>
              </a:rPr>
              <a:t>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53683" y="4815966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Malgun Gothic"/>
                <a:cs typeface="Malgun Gothic"/>
              </a:rPr>
              <a:t>max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299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 Statico:  Condivisione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827" y="3267836"/>
            <a:ext cx="102108" cy="10667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827" y="3450716"/>
            <a:ext cx="102108" cy="10667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9827" y="4363973"/>
            <a:ext cx="102108" cy="1066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742" y="1657604"/>
            <a:ext cx="8205470" cy="4855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Condivisione controllata di dati e codice tra processi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cooperanti.</a:t>
            </a:r>
            <a:endParaRPr sz="1600">
              <a:latin typeface="Arial"/>
              <a:cs typeface="Arial"/>
            </a:endParaRPr>
          </a:p>
          <a:p>
            <a:pPr marL="12700" marR="100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 sistemi a partizioni fisse basano i propri meccanismi </a:t>
            </a:r>
            <a:r>
              <a:rPr sz="1600" spc="-10" dirty="0">
                <a:latin typeface="Arial"/>
                <a:cs typeface="Arial"/>
              </a:rPr>
              <a:t>sull’isolamento </a:t>
            </a:r>
            <a:r>
              <a:rPr sz="1600" spc="-5" dirty="0">
                <a:latin typeface="Arial"/>
                <a:cs typeface="Arial"/>
              </a:rPr>
              <a:t>degli spazi </a:t>
            </a:r>
            <a:r>
              <a:rPr sz="1600" spc="-2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indirizzamento =&gt; difficoltà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condivisione</a:t>
            </a:r>
            <a:endParaRPr sz="16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Arial"/>
                <a:cs typeface="Arial"/>
              </a:rPr>
              <a:t>Metodi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condivisione:</a:t>
            </a:r>
            <a:endParaRPr sz="1600">
              <a:latin typeface="Arial"/>
              <a:cs typeface="Arial"/>
            </a:endParaRPr>
          </a:p>
          <a:p>
            <a:pPr marL="756920" marR="2454275" indent="-457200">
              <a:lnSpc>
                <a:spcPct val="100000"/>
              </a:lnSpc>
              <a:buAutoNum type="arabicPeriod"/>
              <a:tabLst>
                <a:tab pos="756920" algn="l"/>
                <a:tab pos="757555" algn="l"/>
              </a:tabLst>
            </a:pPr>
            <a:r>
              <a:rPr sz="1600" spc="-5" dirty="0">
                <a:latin typeface="Arial"/>
                <a:cs typeface="Arial"/>
              </a:rPr>
              <a:t>Affidamento degli oggetti condivisi al sistema operativo.  Svantaggi:</a:t>
            </a:r>
            <a:endParaRPr sz="1600">
              <a:latin typeface="Arial"/>
              <a:cs typeface="Arial"/>
            </a:endParaRPr>
          </a:p>
          <a:p>
            <a:pPr marL="121412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l’area del </a:t>
            </a:r>
            <a:r>
              <a:rPr sz="1200" dirty="0">
                <a:latin typeface="Arial"/>
                <a:cs typeface="Arial"/>
              </a:rPr>
              <a:t>sistema </a:t>
            </a:r>
            <a:r>
              <a:rPr sz="1200" spc="-5" dirty="0">
                <a:latin typeface="Arial"/>
                <a:cs typeface="Arial"/>
              </a:rPr>
              <a:t>operativo dovrebbe </a:t>
            </a:r>
            <a:r>
              <a:rPr sz="1200" dirty="0">
                <a:latin typeface="Arial"/>
                <a:cs typeface="Arial"/>
              </a:rPr>
              <a:t>poter </a:t>
            </a:r>
            <a:r>
              <a:rPr sz="1200" spc="-5" dirty="0">
                <a:latin typeface="Arial"/>
                <a:cs typeface="Arial"/>
              </a:rPr>
              <a:t>variare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dinamicamente;</a:t>
            </a:r>
            <a:endParaRPr sz="1200">
              <a:latin typeface="Arial"/>
              <a:cs typeface="Arial"/>
            </a:endParaRPr>
          </a:p>
          <a:p>
            <a:pPr marL="12141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le routine dei processi </a:t>
            </a:r>
            <a:r>
              <a:rPr sz="1200" dirty="0">
                <a:latin typeface="Arial"/>
                <a:cs typeface="Arial"/>
              </a:rPr>
              <a:t>utente </a:t>
            </a:r>
            <a:r>
              <a:rPr sz="1200" spc="-5" dirty="0">
                <a:latin typeface="Arial"/>
                <a:cs typeface="Arial"/>
              </a:rPr>
              <a:t>devono </a:t>
            </a:r>
            <a:r>
              <a:rPr sz="1200" dirty="0">
                <a:latin typeface="Arial"/>
                <a:cs typeface="Arial"/>
              </a:rPr>
              <a:t>poter </a:t>
            </a:r>
            <a:r>
              <a:rPr sz="1200" spc="-5" dirty="0">
                <a:latin typeface="Arial"/>
                <a:cs typeface="Arial"/>
              </a:rPr>
              <a:t>essere “linkate” al </a:t>
            </a:r>
            <a:r>
              <a:rPr sz="1200" dirty="0">
                <a:latin typeface="Arial"/>
                <a:cs typeface="Arial"/>
              </a:rPr>
              <a:t>sistema </a:t>
            </a:r>
            <a:r>
              <a:rPr sz="1200" spc="-5" dirty="0">
                <a:latin typeface="Arial"/>
                <a:cs typeface="Arial"/>
              </a:rPr>
              <a:t>operativo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dinamicamente.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756920" indent="-457200">
              <a:lnSpc>
                <a:spcPct val="100000"/>
              </a:lnSpc>
              <a:buAutoNum type="arabicPeriod" startAt="2"/>
              <a:tabLst>
                <a:tab pos="756920" algn="l"/>
                <a:tab pos="757555" algn="l"/>
                <a:tab pos="1365250" algn="l"/>
              </a:tabLst>
            </a:pPr>
            <a:r>
              <a:rPr sz="1600" spc="-5" dirty="0">
                <a:latin typeface="Arial"/>
                <a:cs typeface="Arial"/>
              </a:rPr>
              <a:t>Ogni	processo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possiede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una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copia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identica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dell’oggetto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condiviso,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usa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7569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diffonde gli aggiornamenti.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Svantaggi:</a:t>
            </a:r>
            <a:endParaRPr sz="1600">
              <a:latin typeface="Arial"/>
              <a:cs typeface="Arial"/>
            </a:endParaRPr>
          </a:p>
          <a:p>
            <a:pPr marL="1214120" marR="1555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Se il sistema supporta lo swapping, </a:t>
            </a:r>
            <a:r>
              <a:rPr sz="1200" spc="-10" dirty="0">
                <a:latin typeface="Arial"/>
                <a:cs typeface="Arial"/>
              </a:rPr>
              <a:t>uno </a:t>
            </a:r>
            <a:r>
              <a:rPr sz="1200" spc="-5" dirty="0">
                <a:latin typeface="Arial"/>
                <a:cs typeface="Arial"/>
              </a:rPr>
              <a:t>o </a:t>
            </a:r>
            <a:r>
              <a:rPr sz="1200" spc="-10" dirty="0">
                <a:latin typeface="Arial"/>
                <a:cs typeface="Arial"/>
              </a:rPr>
              <a:t>più </a:t>
            </a:r>
            <a:r>
              <a:rPr sz="1200" spc="-5" dirty="0">
                <a:latin typeface="Arial"/>
                <a:cs typeface="Arial"/>
              </a:rPr>
              <a:t>processi potrebbero non essere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memoria e </a:t>
            </a:r>
            <a:r>
              <a:rPr sz="1200" spc="-10" dirty="0">
                <a:latin typeface="Arial"/>
                <a:cs typeface="Arial"/>
              </a:rPr>
              <a:t>quindi  </a:t>
            </a:r>
            <a:r>
              <a:rPr sz="1200" spc="-5" dirty="0">
                <a:latin typeface="Arial"/>
                <a:cs typeface="Arial"/>
              </a:rPr>
              <a:t>non ricevere gli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aggiornamenti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756920" marR="156210" indent="-457200" algn="just">
              <a:lnSpc>
                <a:spcPct val="100000"/>
              </a:lnSpc>
              <a:buAutoNum type="arabicPeriod" startAt="3"/>
              <a:tabLst>
                <a:tab pos="757555" algn="l"/>
              </a:tabLst>
            </a:pPr>
            <a:r>
              <a:rPr sz="1600" spc="-5" dirty="0">
                <a:latin typeface="Arial"/>
                <a:cs typeface="Arial"/>
              </a:rPr>
              <a:t>Collocare i dati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una partizione comune dedicata. Il sistema operativo  considera come violazione i tentativi dei processi partecipanti alla condivisione </a:t>
            </a:r>
            <a:r>
              <a:rPr sz="1600" spc="-2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accedere a zone di memoria esterne alle rispettive partizioni. Se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 usa  registri base e limite sono necessari accorgimenti per indirizzare partizioni che  potrebbero non essere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contigue.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40"/>
              </a:spcBef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752" y="2220086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9752" y="2463926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752" y="270776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752" y="295160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299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 Statico:  Conclusioni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190" y="420827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190" y="445211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190" y="4695952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190" y="493979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217" y="1657604"/>
            <a:ext cx="7984490" cy="347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Partizionamento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statico: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69265" marR="36017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Metodo semplice di gestione della memoria  Supporta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multiprorammazione;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Supporto hardware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modesto;</a:t>
            </a:r>
            <a:endParaRPr sz="16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 adegua ad ambienti statici con carico predicibile di lavoro come ambienti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 vengono eseguiti solo applicativi, controllo di processi e sistemi di tipo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bancario.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Svantaggi:</a:t>
            </a:r>
            <a:endParaRPr sz="160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frammentazione</a:t>
            </a:r>
            <a:r>
              <a:rPr sz="1600" i="1" spc="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interna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541020" marR="12871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può richiedere progettazione dei programmi con schemi ad overlay;  non si adatta a contenere </a:t>
            </a:r>
            <a:r>
              <a:rPr sz="1600" spc="-10" dirty="0">
                <a:latin typeface="Arial"/>
                <a:cs typeface="Arial"/>
              </a:rPr>
              <a:t>oggetti </a:t>
            </a:r>
            <a:r>
              <a:rPr sz="1600" spc="-5" dirty="0">
                <a:latin typeface="Arial"/>
                <a:cs typeface="Arial"/>
              </a:rPr>
              <a:t>come </a:t>
            </a:r>
            <a:r>
              <a:rPr sz="1600" i="1" spc="-5" dirty="0">
                <a:latin typeface="Arial"/>
                <a:cs typeface="Arial"/>
              </a:rPr>
              <a:t>stack </a:t>
            </a:r>
            <a:r>
              <a:rPr sz="1600" spc="-5" dirty="0">
                <a:latin typeface="Arial"/>
                <a:cs typeface="Arial"/>
              </a:rPr>
              <a:t>che possono crescere; 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numero di partizioni fissato limita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grato di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multiprogrammazione.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7742" y="1901443"/>
            <a:ext cx="781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variabile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657604"/>
            <a:ext cx="69850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9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Sistema delle partizioni analogo a quello del partizionamento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statico.</a:t>
            </a:r>
            <a:endParaRPr sz="1600">
              <a:latin typeface="Arial"/>
              <a:cs typeface="Arial"/>
            </a:endParaRPr>
          </a:p>
          <a:p>
            <a:pPr marL="190500" marR="5080" indent="-177800">
              <a:lnSpc>
                <a:spcPct val="100000"/>
              </a:lnSpc>
              <a:buChar char="•"/>
              <a:tabLst>
                <a:tab pos="191135" algn="l"/>
                <a:tab pos="446405" algn="l"/>
                <a:tab pos="1277620" algn="l"/>
                <a:tab pos="1861185" algn="l"/>
                <a:tab pos="2806700" algn="l"/>
                <a:tab pos="3356610" algn="l"/>
                <a:tab pos="3736340" algn="l"/>
                <a:tab pos="4658360" algn="l"/>
                <a:tab pos="5624830" algn="l"/>
                <a:tab pos="5937250" algn="l"/>
              </a:tabLst>
            </a:pPr>
            <a:r>
              <a:rPr sz="1600" spc="-5" dirty="0">
                <a:latin typeface="Arial"/>
                <a:cs typeface="Arial"/>
              </a:rPr>
              <a:t>Il	ge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tore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della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ria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crea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assegna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parti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i="1" spc="-20" dirty="0">
                <a:latin typeface="Arial"/>
                <a:cs typeface="Arial"/>
              </a:rPr>
              <a:t>d</a:t>
            </a:r>
            <a:r>
              <a:rPr sz="1600" i="1" spc="-15" dirty="0">
                <a:latin typeface="Arial"/>
                <a:cs typeface="Arial"/>
              </a:rPr>
              <a:t>im</a:t>
            </a:r>
            <a:r>
              <a:rPr sz="1600" i="1" spc="-5" dirty="0">
                <a:latin typeface="Arial"/>
                <a:cs typeface="Arial"/>
              </a:rPr>
              <a:t>en</a:t>
            </a:r>
            <a:r>
              <a:rPr sz="1600" i="1" dirty="0">
                <a:latin typeface="Arial"/>
                <a:cs typeface="Arial"/>
              </a:rPr>
              <a:t>s</a:t>
            </a:r>
            <a:r>
              <a:rPr sz="1600" i="1" spc="-5" dirty="0">
                <a:latin typeface="Arial"/>
                <a:cs typeface="Arial"/>
              </a:rPr>
              <a:t>ione  dinamicamente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base alle richieste dei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spc="-5" dirty="0"/>
              <a:t>Dinamico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4065" y="2633217"/>
            <a:ext cx="8134350" cy="388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Richiesta di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partizione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90500" marR="24384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Il gestore della memoria ricerca una zona di memoria libera contigua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dimensione  sufficiente.</a:t>
            </a:r>
            <a:endParaRPr sz="1600">
              <a:latin typeface="Arial"/>
              <a:cs typeface="Arial"/>
            </a:endParaRPr>
          </a:p>
          <a:p>
            <a:pPr marL="190500" marR="244475" indent="-177800">
              <a:lnSpc>
                <a:spcPct val="100000"/>
              </a:lnSpc>
              <a:spcBef>
                <a:spcPts val="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La partizione </a:t>
            </a:r>
            <a:r>
              <a:rPr sz="1600" spc="-10" dirty="0">
                <a:latin typeface="Arial"/>
                <a:cs typeface="Arial"/>
              </a:rPr>
              <a:t>viene </a:t>
            </a:r>
            <a:r>
              <a:rPr sz="1600" spc="-5" dirty="0">
                <a:latin typeface="Arial"/>
                <a:cs typeface="Arial"/>
              </a:rPr>
              <a:t>creata registrando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sua </a:t>
            </a:r>
            <a:r>
              <a:rPr sz="1600" spc="-10" dirty="0">
                <a:latin typeface="Arial"/>
                <a:cs typeface="Arial"/>
              </a:rPr>
              <a:t>base,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sua dimensione 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suo stato  (Allocata) nella TDP 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una tabella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equivalente.</a:t>
            </a:r>
            <a:endParaRPr sz="1600">
              <a:latin typeface="Arial"/>
              <a:cs typeface="Arial"/>
            </a:endParaRPr>
          </a:p>
          <a:p>
            <a:pPr marL="190500" marR="245110" indent="-177800">
              <a:lnSpc>
                <a:spcPct val="100000"/>
              </a:lnSpc>
              <a:buChar char="•"/>
              <a:tabLst>
                <a:tab pos="191135" algn="l"/>
                <a:tab pos="1353820" algn="l"/>
                <a:tab pos="1952625" algn="l"/>
                <a:tab pos="2992120" algn="l"/>
                <a:tab pos="3286760" algn="l"/>
                <a:tab pos="4213225" algn="l"/>
                <a:tab pos="4845685" algn="l"/>
                <a:tab pos="5467350" algn="l"/>
                <a:tab pos="6371590" algn="l"/>
                <a:tab pos="7453630" algn="l"/>
              </a:tabLst>
            </a:pPr>
            <a:r>
              <a:rPr sz="1600" spc="-9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’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entua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par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rimanente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moria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libera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rest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tuita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l’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ns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  memoria libera e posta a disposizione del modulo di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allocazione.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Terminazione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un processo o</a:t>
            </a:r>
            <a:r>
              <a:rPr sz="1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swapping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90500" marR="244475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gestore della memoria restituisce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spazio liberato </a:t>
            </a:r>
            <a:r>
              <a:rPr sz="1600" spc="-10" dirty="0">
                <a:latin typeface="Arial"/>
                <a:cs typeface="Arial"/>
              </a:rPr>
              <a:t>all’insieme </a:t>
            </a:r>
            <a:r>
              <a:rPr sz="1600" spc="-5" dirty="0">
                <a:latin typeface="Arial"/>
                <a:cs typeface="Arial"/>
              </a:rPr>
              <a:t>di aree di </a:t>
            </a:r>
            <a:r>
              <a:rPr sz="1600" dirty="0">
                <a:latin typeface="Arial"/>
                <a:cs typeface="Arial"/>
              </a:rPr>
              <a:t>memoria  </a:t>
            </a:r>
            <a:r>
              <a:rPr sz="1600" spc="-5" dirty="0">
                <a:latin typeface="Arial"/>
                <a:cs typeface="Arial"/>
              </a:rPr>
              <a:t>libere e cancella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riga corrispondente nella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TDP.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Il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gestore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della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può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creare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allocare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partizioni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finché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non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esaurita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memoria fisica o finché non viene raggiunto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massimo grado di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multiprogrammazione.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639" y="1563750"/>
            <a:ext cx="7505700" cy="303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cpu preleva le istruzioni dalla memoria centrale sulla base del contenuto del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PC.</a:t>
            </a:r>
            <a:endParaRPr sz="1600">
              <a:latin typeface="Arial"/>
              <a:cs typeface="Arial"/>
            </a:endParaRPr>
          </a:p>
          <a:p>
            <a:pPr marL="83820">
              <a:lnSpc>
                <a:spcPts val="1730"/>
              </a:lnSpc>
              <a:spcBef>
                <a:spcPts val="1485"/>
              </a:spcBef>
            </a:pPr>
            <a:r>
              <a:rPr sz="1600" spc="-5" dirty="0">
                <a:latin typeface="Arial"/>
                <a:cs typeface="Arial"/>
              </a:rPr>
              <a:t>Il programma prima di essere eseguito attraversa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diversi</a:t>
            </a:r>
            <a:endParaRPr sz="1600">
              <a:latin typeface="Arial"/>
              <a:cs typeface="Arial"/>
            </a:endParaRPr>
          </a:p>
          <a:p>
            <a:pPr marL="42672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stadi (alcuni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opzionali):</a:t>
            </a:r>
            <a:endParaRPr sz="1600">
              <a:latin typeface="Arial"/>
              <a:cs typeface="Arial"/>
            </a:endParaRPr>
          </a:p>
          <a:p>
            <a:pPr marL="426720" marR="2336165" indent="-342900">
              <a:lnSpc>
                <a:spcPct val="80000"/>
              </a:lnSpc>
              <a:spcBef>
                <a:spcPts val="385"/>
              </a:spcBef>
              <a:buChar char="•"/>
              <a:tabLst>
                <a:tab pos="426720" algn="l"/>
                <a:tab pos="427355" algn="l"/>
              </a:tabLst>
            </a:pPr>
            <a:r>
              <a:rPr sz="1600" spc="-5" dirty="0">
                <a:latin typeface="Arial"/>
                <a:cs typeface="Arial"/>
              </a:rPr>
              <a:t>programma sorgente con indirizzi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simbolici </a:t>
            </a:r>
            <a:r>
              <a:rPr sz="1600" spc="-5" dirty="0">
                <a:latin typeface="Arial"/>
                <a:cs typeface="Arial"/>
              </a:rPr>
              <a:t>(es.: </a:t>
            </a:r>
            <a:r>
              <a:rPr sz="1600" i="1" spc="-5" dirty="0">
                <a:latin typeface="Arial"/>
                <a:cs typeface="Arial"/>
              </a:rPr>
              <a:t>a, x,  </a:t>
            </a:r>
            <a:r>
              <a:rPr sz="1600" i="1" spc="-10" dirty="0">
                <a:latin typeface="Arial"/>
                <a:cs typeface="Arial"/>
              </a:rPr>
              <a:t>somma,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contatore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26720" indent="-342900">
              <a:lnSpc>
                <a:spcPct val="100000"/>
              </a:lnSpc>
              <a:buChar char="•"/>
              <a:tabLst>
                <a:tab pos="426720" algn="l"/>
                <a:tab pos="427355" algn="l"/>
              </a:tabLst>
            </a:pPr>
            <a:r>
              <a:rPr sz="1600" spc="-5" dirty="0">
                <a:latin typeface="Arial"/>
                <a:cs typeface="Arial"/>
              </a:rPr>
              <a:t>Compilazione: generazione di indirizzi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rilocabili</a:t>
            </a: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426720" marR="2348865" indent="-342900">
              <a:lnSpc>
                <a:spcPts val="1540"/>
              </a:lnSpc>
              <a:spcBef>
                <a:spcPts val="370"/>
              </a:spcBef>
              <a:buChar char="•"/>
              <a:tabLst>
                <a:tab pos="426720" algn="l"/>
                <a:tab pos="427355" algn="l"/>
              </a:tabLst>
            </a:pPr>
            <a:r>
              <a:rPr sz="1600" spc="-5" dirty="0">
                <a:latin typeface="Arial"/>
                <a:cs typeface="Arial"/>
              </a:rPr>
              <a:t>Caricatore (loader) fa corrispondere a questi indirizzi  gli indirizzi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assoluti, </a:t>
            </a:r>
            <a:r>
              <a:rPr sz="1600" spc="-10" dirty="0">
                <a:latin typeface="Arial"/>
                <a:cs typeface="Arial"/>
              </a:rPr>
              <a:t>dopo </a:t>
            </a:r>
            <a:r>
              <a:rPr sz="1600" spc="-5" dirty="0">
                <a:latin typeface="Arial"/>
                <a:cs typeface="Arial"/>
              </a:rPr>
              <a:t>l’intervento dell’editor </a:t>
            </a:r>
            <a:r>
              <a:rPr sz="1600" spc="-10" dirty="0">
                <a:latin typeface="Arial"/>
                <a:cs typeface="Arial"/>
              </a:rPr>
              <a:t>dei  </a:t>
            </a:r>
            <a:r>
              <a:rPr sz="1600" spc="-5" dirty="0">
                <a:latin typeface="Arial"/>
                <a:cs typeface="Arial"/>
              </a:rPr>
              <a:t>collegamenti “linkage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editor”</a:t>
            </a:r>
            <a:endParaRPr sz="16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969"/>
              </a:spcBef>
            </a:pPr>
            <a:r>
              <a:rPr sz="1200" spc="-5" dirty="0">
                <a:latin typeface="Arial"/>
                <a:cs typeface="Arial"/>
              </a:rPr>
              <a:t>Modulo sorgente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indirizzi simbolici </a:t>
            </a:r>
            <a:r>
              <a:rPr sz="1200" dirty="0">
                <a:latin typeface="Arial"/>
                <a:cs typeface="Arial"/>
              </a:rPr>
              <a:t>( es. :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x)</a:t>
            </a:r>
            <a:endParaRPr sz="1200">
              <a:latin typeface="Arial"/>
              <a:cs typeface="Arial"/>
            </a:endParaRPr>
          </a:p>
          <a:p>
            <a:pPr marL="426720" marR="2489200" indent="-342900">
              <a:lnSpc>
                <a:spcPts val="1150"/>
              </a:lnSpc>
              <a:spcBef>
                <a:spcPts val="280"/>
              </a:spcBef>
            </a:pPr>
            <a:r>
              <a:rPr sz="1200" spc="-5" dirty="0">
                <a:latin typeface="Arial"/>
                <a:cs typeface="Arial"/>
              </a:rPr>
              <a:t>Modulo compilato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indirizzo </a:t>
            </a:r>
            <a:r>
              <a:rPr sz="1200" spc="-5" dirty="0">
                <a:latin typeface="Arial"/>
                <a:cs typeface="Arial"/>
              </a:rPr>
              <a:t>rilocabile </a:t>
            </a:r>
            <a:r>
              <a:rPr sz="1200" dirty="0">
                <a:latin typeface="Arial"/>
                <a:cs typeface="Arial"/>
              </a:rPr>
              <a:t>(es.: +14 </a:t>
            </a:r>
            <a:r>
              <a:rPr sz="1200" spc="-5" dirty="0">
                <a:latin typeface="Arial"/>
                <a:cs typeface="Arial"/>
              </a:rPr>
              <a:t>bytes dall’inizio </a:t>
            </a: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questo  modulo)</a:t>
            </a:r>
            <a:endParaRPr sz="12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Modulo Eseguibile- indirizzo </a:t>
            </a:r>
            <a:r>
              <a:rPr sz="1200" dirty="0">
                <a:latin typeface="Arial"/>
                <a:cs typeface="Arial"/>
              </a:rPr>
              <a:t>assoluto ( es.: </a:t>
            </a:r>
            <a:r>
              <a:rPr sz="1200" spc="-5" dirty="0">
                <a:latin typeface="Arial"/>
                <a:cs typeface="Arial"/>
              </a:rPr>
              <a:t>74000+14=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74014)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0425" y="1989073"/>
            <a:ext cx="2592324" cy="28479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4911597"/>
            <a:ext cx="7955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GENERAZIONE DI INDIRIZZI DI MEMORIA (ASSOLUTI) A TEMPO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COMPILAZIONE </a:t>
            </a:r>
            <a:r>
              <a:rPr sz="1600" spc="-5" dirty="0">
                <a:latin typeface="Arial"/>
                <a:cs typeface="Arial"/>
              </a:rPr>
              <a:t>Si genera codice assoluto che deve risiedere in memoria </a:t>
            </a:r>
            <a:r>
              <a:rPr sz="1200" dirty="0">
                <a:latin typeface="Arial"/>
                <a:cs typeface="Arial"/>
              </a:rPr>
              <a:t>(es.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nell’MS-DOS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4045" y="5205729"/>
            <a:ext cx="753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file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.COM).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399328"/>
            <a:ext cx="8830310" cy="111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CARICAMENTO </a:t>
            </a:r>
            <a:r>
              <a:rPr sz="1600" spc="-5" dirty="0">
                <a:latin typeface="Arial"/>
                <a:cs typeface="Arial"/>
              </a:rPr>
              <a:t>Se non si sa dove deve un programma deve risiedere </a:t>
            </a:r>
            <a:r>
              <a:rPr sz="1600" dirty="0">
                <a:latin typeface="Arial"/>
                <a:cs typeface="Arial"/>
              </a:rPr>
              <a:t>viene </a:t>
            </a:r>
            <a:r>
              <a:rPr sz="1600" spc="-5" dirty="0">
                <a:latin typeface="Arial"/>
                <a:cs typeface="Arial"/>
              </a:rPr>
              <a:t>generato codice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ri-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locabile, in fase di </a:t>
            </a:r>
            <a:r>
              <a:rPr sz="1600" spc="-10" dirty="0">
                <a:latin typeface="Arial"/>
                <a:cs typeface="Arial"/>
              </a:rPr>
              <a:t>caricamento </a:t>
            </a:r>
            <a:r>
              <a:rPr sz="1600" spc="-5" dirty="0">
                <a:latin typeface="Arial"/>
                <a:cs typeface="Arial"/>
              </a:rPr>
              <a:t>si fa l’associazione agli indirizzi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assoluti.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540"/>
              </a:lnSpc>
              <a:spcBef>
                <a:spcPts val="370"/>
              </a:spcBef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ESECUZIONE </a:t>
            </a:r>
            <a:r>
              <a:rPr sz="1600" spc="-5" dirty="0">
                <a:latin typeface="Arial"/>
                <a:cs typeface="Arial"/>
              </a:rPr>
              <a:t>Se </a:t>
            </a:r>
            <a:r>
              <a:rPr sz="1600" spc="-10" dirty="0">
                <a:latin typeface="Arial"/>
                <a:cs typeface="Arial"/>
              </a:rPr>
              <a:t>durante </a:t>
            </a:r>
            <a:r>
              <a:rPr sz="1600" spc="-5" dirty="0">
                <a:latin typeface="Arial"/>
                <a:cs typeface="Arial"/>
              </a:rPr>
              <a:t>l’esecuzione il processo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essere spostato da un segmento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memoria ad un altro, si deve ritardare l’associazione degli indirizzi fino alla fase di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esecuzione.</a:t>
            </a:r>
            <a:endParaRPr sz="1600">
              <a:latin typeface="Arial"/>
              <a:cs typeface="Arial"/>
            </a:endParaRPr>
          </a:p>
          <a:p>
            <a:pPr marR="305435" algn="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0075" y="2581275"/>
          <a:ext cx="2286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400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500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250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750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8708" y="2506755"/>
            <a:ext cx="137795" cy="30740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spc="-5" dirty="0"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2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3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4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5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6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7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455" y="569163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500" y="5295900"/>
            <a:ext cx="1600200" cy="762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3500" y="52959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7663" y="5417007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spc="7" baseline="-211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3500" y="2286000"/>
            <a:ext cx="1600200" cy="16002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3500" y="2286000"/>
            <a:ext cx="1600200" cy="1600200"/>
          </a:xfrm>
          <a:custGeom>
            <a:avLst/>
            <a:gdLst/>
            <a:ahLst/>
            <a:cxnLst/>
            <a:rect l="l" t="t" r="r" b="b"/>
            <a:pathLst>
              <a:path w="1600200" h="1600200">
                <a:moveTo>
                  <a:pt x="0" y="1600200"/>
                </a:moveTo>
                <a:lnTo>
                  <a:pt x="1600200" y="1600200"/>
                </a:lnTo>
                <a:lnTo>
                  <a:pt x="16002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3500" y="4229100"/>
            <a:ext cx="1600200" cy="1066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3500" y="42291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0" y="1066800"/>
                </a:moveTo>
                <a:lnTo>
                  <a:pt x="1600200" y="1066800"/>
                </a:lnTo>
                <a:lnTo>
                  <a:pt x="1600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07663" y="4502658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spc="7" baseline="-211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73500" y="1981200"/>
            <a:ext cx="16002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73500" y="1981200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3500" y="6057900"/>
            <a:ext cx="16002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3500" y="60579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304800"/>
                </a:move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3500" y="3886200"/>
            <a:ext cx="1600200" cy="381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3500" y="38862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1000"/>
                </a:moveTo>
                <a:lnTo>
                  <a:pt x="1600200" y="381000"/>
                </a:lnTo>
                <a:lnTo>
                  <a:pt x="1600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83025" y="3938397"/>
            <a:ext cx="1581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baseline="-211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93389" y="3749421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400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6215" y="1807489"/>
            <a:ext cx="359410" cy="610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Malgun Gothic"/>
                <a:cs typeface="Malgun Gothic"/>
              </a:rPr>
              <a:t>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8661" y="4117975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500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1489" y="5908954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900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7409" y="6251854"/>
            <a:ext cx="4705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1000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31489" y="5172202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750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0063" y="6377432"/>
            <a:ext cx="859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10400" y="2819400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228600"/>
                </a:move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28067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400" y="25781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0400" y="25781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044943" y="2544826"/>
            <a:ext cx="4051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100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300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10400" y="30353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1600200" y="0"/>
                </a:moveTo>
                <a:lnTo>
                  <a:pt x="0" y="0"/>
                </a:lnTo>
                <a:lnTo>
                  <a:pt x="0" y="355853"/>
                </a:lnTo>
                <a:lnTo>
                  <a:pt x="68561" y="361215"/>
                </a:lnTo>
                <a:lnTo>
                  <a:pt x="194202" y="369280"/>
                </a:lnTo>
                <a:lnTo>
                  <a:pt x="251771" y="372076"/>
                </a:lnTo>
                <a:lnTo>
                  <a:pt x="306164" y="374107"/>
                </a:lnTo>
                <a:lnTo>
                  <a:pt x="357626" y="375419"/>
                </a:lnTo>
                <a:lnTo>
                  <a:pt x="406401" y="376059"/>
                </a:lnTo>
                <a:lnTo>
                  <a:pt x="452733" y="376071"/>
                </a:lnTo>
                <a:lnTo>
                  <a:pt x="496866" y="375501"/>
                </a:lnTo>
                <a:lnTo>
                  <a:pt x="539045" y="374396"/>
                </a:lnTo>
                <a:lnTo>
                  <a:pt x="579514" y="372799"/>
                </a:lnTo>
                <a:lnTo>
                  <a:pt x="618518" y="370758"/>
                </a:lnTo>
                <a:lnTo>
                  <a:pt x="693105" y="365523"/>
                </a:lnTo>
                <a:lnTo>
                  <a:pt x="764760" y="359055"/>
                </a:lnTo>
                <a:lnTo>
                  <a:pt x="1020685" y="331976"/>
                </a:lnTo>
                <a:lnTo>
                  <a:pt x="1103333" y="324475"/>
                </a:lnTo>
                <a:lnTo>
                  <a:pt x="1193798" y="317748"/>
                </a:lnTo>
                <a:lnTo>
                  <a:pt x="1294035" y="312159"/>
                </a:lnTo>
                <a:lnTo>
                  <a:pt x="1405997" y="308073"/>
                </a:lnTo>
                <a:lnTo>
                  <a:pt x="1531638" y="305856"/>
                </a:lnTo>
                <a:lnTo>
                  <a:pt x="1600200" y="305562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10400" y="30353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200" y="0"/>
                </a:lnTo>
                <a:lnTo>
                  <a:pt x="1600200" y="305562"/>
                </a:lnTo>
                <a:lnTo>
                  <a:pt x="1531638" y="305856"/>
                </a:lnTo>
                <a:lnTo>
                  <a:pt x="1466985" y="306708"/>
                </a:lnTo>
                <a:lnTo>
                  <a:pt x="1405997" y="308073"/>
                </a:lnTo>
                <a:lnTo>
                  <a:pt x="1348428" y="309906"/>
                </a:lnTo>
                <a:lnTo>
                  <a:pt x="1294035" y="312159"/>
                </a:lnTo>
                <a:lnTo>
                  <a:pt x="1242573" y="314788"/>
                </a:lnTo>
                <a:lnTo>
                  <a:pt x="1193798" y="317748"/>
                </a:lnTo>
                <a:lnTo>
                  <a:pt x="1147466" y="320992"/>
                </a:lnTo>
                <a:lnTo>
                  <a:pt x="1103333" y="324475"/>
                </a:lnTo>
                <a:lnTo>
                  <a:pt x="1061154" y="328152"/>
                </a:lnTo>
                <a:lnTo>
                  <a:pt x="1020685" y="331976"/>
                </a:lnTo>
                <a:lnTo>
                  <a:pt x="981681" y="335903"/>
                </a:lnTo>
                <a:lnTo>
                  <a:pt x="907094" y="343880"/>
                </a:lnTo>
                <a:lnTo>
                  <a:pt x="871022" y="347839"/>
                </a:lnTo>
                <a:lnTo>
                  <a:pt x="835439" y="351719"/>
                </a:lnTo>
                <a:lnTo>
                  <a:pt x="764760" y="359055"/>
                </a:lnTo>
                <a:lnTo>
                  <a:pt x="693105" y="365523"/>
                </a:lnTo>
                <a:lnTo>
                  <a:pt x="618518" y="370758"/>
                </a:lnTo>
                <a:lnTo>
                  <a:pt x="579514" y="372799"/>
                </a:lnTo>
                <a:lnTo>
                  <a:pt x="539045" y="374396"/>
                </a:lnTo>
                <a:lnTo>
                  <a:pt x="496866" y="375501"/>
                </a:lnTo>
                <a:lnTo>
                  <a:pt x="452733" y="376071"/>
                </a:lnTo>
                <a:lnTo>
                  <a:pt x="406401" y="376059"/>
                </a:lnTo>
                <a:lnTo>
                  <a:pt x="357626" y="375419"/>
                </a:lnTo>
                <a:lnTo>
                  <a:pt x="306164" y="374107"/>
                </a:lnTo>
                <a:lnTo>
                  <a:pt x="251771" y="372076"/>
                </a:lnTo>
                <a:lnTo>
                  <a:pt x="194202" y="369280"/>
                </a:lnTo>
                <a:lnTo>
                  <a:pt x="133214" y="365675"/>
                </a:lnTo>
                <a:lnTo>
                  <a:pt x="68561" y="361215"/>
                </a:lnTo>
                <a:lnTo>
                  <a:pt x="0" y="355853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0400" y="51816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19925" y="5203825"/>
            <a:ext cx="1581150" cy="198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65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10400" y="49530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0400" y="49530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19925" y="4920488"/>
            <a:ext cx="158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900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10400" y="54102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1600200" y="0"/>
                </a:moveTo>
                <a:lnTo>
                  <a:pt x="0" y="0"/>
                </a:lnTo>
                <a:lnTo>
                  <a:pt x="0" y="355815"/>
                </a:lnTo>
                <a:lnTo>
                  <a:pt x="68561" y="361185"/>
                </a:lnTo>
                <a:lnTo>
                  <a:pt x="194202" y="369265"/>
                </a:lnTo>
                <a:lnTo>
                  <a:pt x="251771" y="372066"/>
                </a:lnTo>
                <a:lnTo>
                  <a:pt x="306164" y="374102"/>
                </a:lnTo>
                <a:lnTo>
                  <a:pt x="357626" y="375419"/>
                </a:lnTo>
                <a:lnTo>
                  <a:pt x="406401" y="376062"/>
                </a:lnTo>
                <a:lnTo>
                  <a:pt x="452733" y="376077"/>
                </a:lnTo>
                <a:lnTo>
                  <a:pt x="496866" y="375509"/>
                </a:lnTo>
                <a:lnTo>
                  <a:pt x="539045" y="374405"/>
                </a:lnTo>
                <a:lnTo>
                  <a:pt x="579514" y="372809"/>
                </a:lnTo>
                <a:lnTo>
                  <a:pt x="618518" y="370768"/>
                </a:lnTo>
                <a:lnTo>
                  <a:pt x="693105" y="365533"/>
                </a:lnTo>
                <a:lnTo>
                  <a:pt x="764760" y="359063"/>
                </a:lnTo>
                <a:lnTo>
                  <a:pt x="1020685" y="331969"/>
                </a:lnTo>
                <a:lnTo>
                  <a:pt x="1103333" y="324463"/>
                </a:lnTo>
                <a:lnTo>
                  <a:pt x="1193798" y="317731"/>
                </a:lnTo>
                <a:lnTo>
                  <a:pt x="1294035" y="312138"/>
                </a:lnTo>
                <a:lnTo>
                  <a:pt x="1405997" y="308050"/>
                </a:lnTo>
                <a:lnTo>
                  <a:pt x="1531638" y="305831"/>
                </a:lnTo>
                <a:lnTo>
                  <a:pt x="1600200" y="305536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10400" y="54102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200" y="0"/>
                </a:lnTo>
                <a:lnTo>
                  <a:pt x="1600200" y="305536"/>
                </a:lnTo>
                <a:lnTo>
                  <a:pt x="1531638" y="305831"/>
                </a:lnTo>
                <a:lnTo>
                  <a:pt x="1466985" y="306684"/>
                </a:lnTo>
                <a:lnTo>
                  <a:pt x="1405997" y="308050"/>
                </a:lnTo>
                <a:lnTo>
                  <a:pt x="1348428" y="309883"/>
                </a:lnTo>
                <a:lnTo>
                  <a:pt x="1294035" y="312138"/>
                </a:lnTo>
                <a:lnTo>
                  <a:pt x="1242573" y="314770"/>
                </a:lnTo>
                <a:lnTo>
                  <a:pt x="1193798" y="317731"/>
                </a:lnTo>
                <a:lnTo>
                  <a:pt x="1147466" y="320978"/>
                </a:lnTo>
                <a:lnTo>
                  <a:pt x="1103333" y="324463"/>
                </a:lnTo>
                <a:lnTo>
                  <a:pt x="1061154" y="328142"/>
                </a:lnTo>
                <a:lnTo>
                  <a:pt x="1020685" y="331969"/>
                </a:lnTo>
                <a:lnTo>
                  <a:pt x="981681" y="335898"/>
                </a:lnTo>
                <a:lnTo>
                  <a:pt x="907094" y="343880"/>
                </a:lnTo>
                <a:lnTo>
                  <a:pt x="871022" y="347842"/>
                </a:lnTo>
                <a:lnTo>
                  <a:pt x="835439" y="351723"/>
                </a:lnTo>
                <a:lnTo>
                  <a:pt x="764760" y="359063"/>
                </a:lnTo>
                <a:lnTo>
                  <a:pt x="693105" y="365533"/>
                </a:lnTo>
                <a:lnTo>
                  <a:pt x="618518" y="370768"/>
                </a:lnTo>
                <a:lnTo>
                  <a:pt x="579514" y="372809"/>
                </a:lnTo>
                <a:lnTo>
                  <a:pt x="539045" y="374405"/>
                </a:lnTo>
                <a:lnTo>
                  <a:pt x="496866" y="375509"/>
                </a:lnTo>
                <a:lnTo>
                  <a:pt x="452733" y="376077"/>
                </a:lnTo>
                <a:lnTo>
                  <a:pt x="406401" y="376062"/>
                </a:lnTo>
                <a:lnTo>
                  <a:pt x="357626" y="375419"/>
                </a:lnTo>
                <a:lnTo>
                  <a:pt x="306164" y="374102"/>
                </a:lnTo>
                <a:lnTo>
                  <a:pt x="251771" y="372066"/>
                </a:lnTo>
                <a:lnTo>
                  <a:pt x="194202" y="369265"/>
                </a:lnTo>
                <a:lnTo>
                  <a:pt x="133214" y="365653"/>
                </a:lnTo>
                <a:lnTo>
                  <a:pt x="68561" y="361185"/>
                </a:lnTo>
                <a:lnTo>
                  <a:pt x="0" y="355815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42151" y="2209800"/>
            <a:ext cx="459105" cy="527050"/>
          </a:xfrm>
          <a:custGeom>
            <a:avLst/>
            <a:gdLst/>
            <a:ahLst/>
            <a:cxnLst/>
            <a:rect l="l" t="t" r="r" b="b"/>
            <a:pathLst>
              <a:path w="459104" h="527050">
                <a:moveTo>
                  <a:pt x="382524" y="450850"/>
                </a:moveTo>
                <a:lnTo>
                  <a:pt x="382524" y="527050"/>
                </a:lnTo>
                <a:lnTo>
                  <a:pt x="433324" y="501650"/>
                </a:lnTo>
                <a:lnTo>
                  <a:pt x="395224" y="501650"/>
                </a:lnTo>
                <a:lnTo>
                  <a:pt x="395224" y="476250"/>
                </a:lnTo>
                <a:lnTo>
                  <a:pt x="433324" y="476250"/>
                </a:lnTo>
                <a:lnTo>
                  <a:pt x="382524" y="450850"/>
                </a:lnTo>
                <a:close/>
              </a:path>
              <a:path w="459104" h="527050">
                <a:moveTo>
                  <a:pt x="25273" y="0"/>
                </a:moveTo>
                <a:lnTo>
                  <a:pt x="0" y="0"/>
                </a:lnTo>
                <a:lnTo>
                  <a:pt x="0" y="501650"/>
                </a:lnTo>
                <a:lnTo>
                  <a:pt x="382524" y="501650"/>
                </a:lnTo>
                <a:lnTo>
                  <a:pt x="382524" y="488950"/>
                </a:lnTo>
                <a:lnTo>
                  <a:pt x="25273" y="488950"/>
                </a:lnTo>
                <a:lnTo>
                  <a:pt x="12573" y="476250"/>
                </a:lnTo>
                <a:lnTo>
                  <a:pt x="25273" y="476250"/>
                </a:lnTo>
                <a:lnTo>
                  <a:pt x="25273" y="0"/>
                </a:lnTo>
                <a:close/>
              </a:path>
              <a:path w="459104" h="527050">
                <a:moveTo>
                  <a:pt x="433324" y="476250"/>
                </a:moveTo>
                <a:lnTo>
                  <a:pt x="395224" y="476250"/>
                </a:lnTo>
                <a:lnTo>
                  <a:pt x="395224" y="501650"/>
                </a:lnTo>
                <a:lnTo>
                  <a:pt x="433324" y="501650"/>
                </a:lnTo>
                <a:lnTo>
                  <a:pt x="458724" y="488950"/>
                </a:lnTo>
                <a:lnTo>
                  <a:pt x="433324" y="476250"/>
                </a:lnTo>
                <a:close/>
              </a:path>
              <a:path w="459104" h="527050">
                <a:moveTo>
                  <a:pt x="25273" y="476250"/>
                </a:moveTo>
                <a:lnTo>
                  <a:pt x="12573" y="476250"/>
                </a:lnTo>
                <a:lnTo>
                  <a:pt x="25273" y="488950"/>
                </a:lnTo>
                <a:lnTo>
                  <a:pt x="25273" y="476250"/>
                </a:lnTo>
                <a:close/>
              </a:path>
              <a:path w="459104" h="527050">
                <a:moveTo>
                  <a:pt x="382524" y="476250"/>
                </a:moveTo>
                <a:lnTo>
                  <a:pt x="25273" y="476250"/>
                </a:lnTo>
                <a:lnTo>
                  <a:pt x="25273" y="488950"/>
                </a:lnTo>
                <a:lnTo>
                  <a:pt x="382524" y="488950"/>
                </a:lnTo>
                <a:lnTo>
                  <a:pt x="382524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2660650"/>
            <a:ext cx="2082800" cy="2451100"/>
          </a:xfrm>
          <a:custGeom>
            <a:avLst/>
            <a:gdLst/>
            <a:ahLst/>
            <a:cxnLst/>
            <a:rect l="l" t="t" r="r" b="b"/>
            <a:pathLst>
              <a:path w="2082800" h="2451100">
                <a:moveTo>
                  <a:pt x="155575" y="2374900"/>
                </a:moveTo>
                <a:lnTo>
                  <a:pt x="155575" y="2451100"/>
                </a:lnTo>
                <a:lnTo>
                  <a:pt x="206375" y="2425700"/>
                </a:lnTo>
                <a:lnTo>
                  <a:pt x="168275" y="2425700"/>
                </a:lnTo>
                <a:lnTo>
                  <a:pt x="168275" y="2400300"/>
                </a:lnTo>
                <a:lnTo>
                  <a:pt x="206375" y="2400300"/>
                </a:lnTo>
                <a:lnTo>
                  <a:pt x="155575" y="2374900"/>
                </a:lnTo>
                <a:close/>
              </a:path>
              <a:path w="2082800" h="2451100">
                <a:moveTo>
                  <a:pt x="2057400" y="1212850"/>
                </a:moveTo>
                <a:lnTo>
                  <a:pt x="0" y="1212850"/>
                </a:lnTo>
                <a:lnTo>
                  <a:pt x="0" y="2425700"/>
                </a:lnTo>
                <a:lnTo>
                  <a:pt x="155575" y="2425700"/>
                </a:lnTo>
                <a:lnTo>
                  <a:pt x="155575" y="2413000"/>
                </a:lnTo>
                <a:lnTo>
                  <a:pt x="25400" y="2413000"/>
                </a:lnTo>
                <a:lnTo>
                  <a:pt x="12700" y="2400300"/>
                </a:lnTo>
                <a:lnTo>
                  <a:pt x="25400" y="2400300"/>
                </a:lnTo>
                <a:lnTo>
                  <a:pt x="25400" y="1238250"/>
                </a:lnTo>
                <a:lnTo>
                  <a:pt x="12700" y="1238250"/>
                </a:lnTo>
                <a:lnTo>
                  <a:pt x="25400" y="1225550"/>
                </a:lnTo>
                <a:lnTo>
                  <a:pt x="2057400" y="1225550"/>
                </a:lnTo>
                <a:lnTo>
                  <a:pt x="2057400" y="1212850"/>
                </a:lnTo>
                <a:close/>
              </a:path>
              <a:path w="2082800" h="2451100">
                <a:moveTo>
                  <a:pt x="206375" y="2400300"/>
                </a:moveTo>
                <a:lnTo>
                  <a:pt x="168275" y="2400300"/>
                </a:lnTo>
                <a:lnTo>
                  <a:pt x="168275" y="2425700"/>
                </a:lnTo>
                <a:lnTo>
                  <a:pt x="206375" y="2425700"/>
                </a:lnTo>
                <a:lnTo>
                  <a:pt x="231775" y="2413000"/>
                </a:lnTo>
                <a:lnTo>
                  <a:pt x="206375" y="2400300"/>
                </a:lnTo>
                <a:close/>
              </a:path>
              <a:path w="2082800" h="2451100">
                <a:moveTo>
                  <a:pt x="25400" y="2400300"/>
                </a:moveTo>
                <a:lnTo>
                  <a:pt x="12700" y="2400300"/>
                </a:lnTo>
                <a:lnTo>
                  <a:pt x="25400" y="2413000"/>
                </a:lnTo>
                <a:lnTo>
                  <a:pt x="25400" y="2400300"/>
                </a:lnTo>
                <a:close/>
              </a:path>
              <a:path w="2082800" h="2451100">
                <a:moveTo>
                  <a:pt x="155575" y="2400300"/>
                </a:moveTo>
                <a:lnTo>
                  <a:pt x="25400" y="2400300"/>
                </a:lnTo>
                <a:lnTo>
                  <a:pt x="25400" y="2413000"/>
                </a:lnTo>
                <a:lnTo>
                  <a:pt x="155575" y="2413000"/>
                </a:lnTo>
                <a:lnTo>
                  <a:pt x="155575" y="2400300"/>
                </a:lnTo>
                <a:close/>
              </a:path>
              <a:path w="2082800" h="2451100">
                <a:moveTo>
                  <a:pt x="25400" y="1225550"/>
                </a:moveTo>
                <a:lnTo>
                  <a:pt x="12700" y="1238250"/>
                </a:lnTo>
                <a:lnTo>
                  <a:pt x="25400" y="1238250"/>
                </a:lnTo>
                <a:lnTo>
                  <a:pt x="25400" y="1225550"/>
                </a:lnTo>
                <a:close/>
              </a:path>
              <a:path w="2082800" h="2451100">
                <a:moveTo>
                  <a:pt x="2082800" y="1212850"/>
                </a:moveTo>
                <a:lnTo>
                  <a:pt x="2070100" y="1212850"/>
                </a:lnTo>
                <a:lnTo>
                  <a:pt x="2057400" y="1225550"/>
                </a:lnTo>
                <a:lnTo>
                  <a:pt x="25400" y="1225550"/>
                </a:lnTo>
                <a:lnTo>
                  <a:pt x="25400" y="1238250"/>
                </a:lnTo>
                <a:lnTo>
                  <a:pt x="2082800" y="1238250"/>
                </a:lnTo>
                <a:lnTo>
                  <a:pt x="2082800" y="1212850"/>
                </a:lnTo>
                <a:close/>
              </a:path>
              <a:path w="2082800" h="2451100">
                <a:moveTo>
                  <a:pt x="2057400" y="38100"/>
                </a:moveTo>
                <a:lnTo>
                  <a:pt x="2057400" y="1225550"/>
                </a:lnTo>
                <a:lnTo>
                  <a:pt x="2070100" y="1212850"/>
                </a:lnTo>
                <a:lnTo>
                  <a:pt x="2082800" y="1212850"/>
                </a:lnTo>
                <a:lnTo>
                  <a:pt x="2082800" y="50800"/>
                </a:lnTo>
                <a:lnTo>
                  <a:pt x="2070100" y="50800"/>
                </a:lnTo>
                <a:lnTo>
                  <a:pt x="2057400" y="38100"/>
                </a:lnTo>
                <a:close/>
              </a:path>
              <a:path w="2082800" h="2451100">
                <a:moveTo>
                  <a:pt x="1851025" y="0"/>
                </a:moveTo>
                <a:lnTo>
                  <a:pt x="1836177" y="2988"/>
                </a:lnTo>
                <a:lnTo>
                  <a:pt x="1824069" y="11144"/>
                </a:lnTo>
                <a:lnTo>
                  <a:pt x="1815913" y="23252"/>
                </a:lnTo>
                <a:lnTo>
                  <a:pt x="1812925" y="38100"/>
                </a:lnTo>
                <a:lnTo>
                  <a:pt x="1815913" y="52947"/>
                </a:lnTo>
                <a:lnTo>
                  <a:pt x="1824069" y="65055"/>
                </a:lnTo>
                <a:lnTo>
                  <a:pt x="1836177" y="73211"/>
                </a:lnTo>
                <a:lnTo>
                  <a:pt x="1851025" y="76200"/>
                </a:lnTo>
                <a:lnTo>
                  <a:pt x="1865872" y="73211"/>
                </a:lnTo>
                <a:lnTo>
                  <a:pt x="1877980" y="65055"/>
                </a:lnTo>
                <a:lnTo>
                  <a:pt x="1886136" y="52947"/>
                </a:lnTo>
                <a:lnTo>
                  <a:pt x="1886568" y="50800"/>
                </a:lnTo>
                <a:lnTo>
                  <a:pt x="1851025" y="50800"/>
                </a:lnTo>
                <a:lnTo>
                  <a:pt x="1851025" y="25400"/>
                </a:lnTo>
                <a:lnTo>
                  <a:pt x="1886568" y="25400"/>
                </a:lnTo>
                <a:lnTo>
                  <a:pt x="1886136" y="23252"/>
                </a:lnTo>
                <a:lnTo>
                  <a:pt x="1877980" y="11144"/>
                </a:lnTo>
                <a:lnTo>
                  <a:pt x="1865872" y="2988"/>
                </a:lnTo>
                <a:lnTo>
                  <a:pt x="1851025" y="0"/>
                </a:lnTo>
                <a:close/>
              </a:path>
              <a:path w="2082800" h="2451100">
                <a:moveTo>
                  <a:pt x="1886568" y="25400"/>
                </a:moveTo>
                <a:lnTo>
                  <a:pt x="1851025" y="25400"/>
                </a:lnTo>
                <a:lnTo>
                  <a:pt x="1851025" y="50800"/>
                </a:lnTo>
                <a:lnTo>
                  <a:pt x="1886568" y="50800"/>
                </a:lnTo>
                <a:lnTo>
                  <a:pt x="1889125" y="38100"/>
                </a:lnTo>
                <a:lnTo>
                  <a:pt x="1886568" y="25400"/>
                </a:lnTo>
                <a:close/>
              </a:path>
              <a:path w="2082800" h="2451100">
                <a:moveTo>
                  <a:pt x="2082800" y="25400"/>
                </a:moveTo>
                <a:lnTo>
                  <a:pt x="1886568" y="25400"/>
                </a:lnTo>
                <a:lnTo>
                  <a:pt x="1889125" y="38100"/>
                </a:lnTo>
                <a:lnTo>
                  <a:pt x="1886568" y="50800"/>
                </a:lnTo>
                <a:lnTo>
                  <a:pt x="2057400" y="50800"/>
                </a:lnTo>
                <a:lnTo>
                  <a:pt x="2057400" y="38100"/>
                </a:lnTo>
                <a:lnTo>
                  <a:pt x="2082800" y="38100"/>
                </a:lnTo>
                <a:lnTo>
                  <a:pt x="2082800" y="25400"/>
                </a:lnTo>
                <a:close/>
              </a:path>
              <a:path w="2082800" h="2451100">
                <a:moveTo>
                  <a:pt x="2082800" y="38100"/>
                </a:moveTo>
                <a:lnTo>
                  <a:pt x="2057400" y="38100"/>
                </a:lnTo>
                <a:lnTo>
                  <a:pt x="2070100" y="50800"/>
                </a:lnTo>
                <a:lnTo>
                  <a:pt x="2082800" y="50800"/>
                </a:lnTo>
                <a:lnTo>
                  <a:pt x="2082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0125" y="5060950"/>
            <a:ext cx="282575" cy="349250"/>
          </a:xfrm>
          <a:custGeom>
            <a:avLst/>
            <a:gdLst/>
            <a:ahLst/>
            <a:cxnLst/>
            <a:rect l="l" t="t" r="r" b="b"/>
            <a:pathLst>
              <a:path w="282575" h="349250">
                <a:moveTo>
                  <a:pt x="155575" y="222250"/>
                </a:moveTo>
                <a:lnTo>
                  <a:pt x="219075" y="349250"/>
                </a:lnTo>
                <a:lnTo>
                  <a:pt x="257175" y="273050"/>
                </a:lnTo>
                <a:lnTo>
                  <a:pt x="206375" y="273050"/>
                </a:lnTo>
                <a:lnTo>
                  <a:pt x="206375" y="262890"/>
                </a:lnTo>
                <a:lnTo>
                  <a:pt x="155575" y="222250"/>
                </a:lnTo>
                <a:close/>
              </a:path>
              <a:path w="282575" h="349250">
                <a:moveTo>
                  <a:pt x="206375" y="262890"/>
                </a:moveTo>
                <a:lnTo>
                  <a:pt x="206375" y="273050"/>
                </a:lnTo>
                <a:lnTo>
                  <a:pt x="219075" y="273050"/>
                </a:lnTo>
                <a:lnTo>
                  <a:pt x="206375" y="262890"/>
                </a:lnTo>
                <a:close/>
              </a:path>
              <a:path w="282575" h="349250">
                <a:moveTo>
                  <a:pt x="206375" y="12700"/>
                </a:moveTo>
                <a:lnTo>
                  <a:pt x="206375" y="262890"/>
                </a:lnTo>
                <a:lnTo>
                  <a:pt x="219075" y="273050"/>
                </a:lnTo>
                <a:lnTo>
                  <a:pt x="231775" y="262890"/>
                </a:lnTo>
                <a:lnTo>
                  <a:pt x="231775" y="25400"/>
                </a:lnTo>
                <a:lnTo>
                  <a:pt x="219075" y="25400"/>
                </a:lnTo>
                <a:lnTo>
                  <a:pt x="206375" y="12700"/>
                </a:lnTo>
                <a:close/>
              </a:path>
              <a:path w="282575" h="349250">
                <a:moveTo>
                  <a:pt x="231775" y="262890"/>
                </a:moveTo>
                <a:lnTo>
                  <a:pt x="219075" y="273050"/>
                </a:lnTo>
                <a:lnTo>
                  <a:pt x="231775" y="273050"/>
                </a:lnTo>
                <a:lnTo>
                  <a:pt x="231775" y="262890"/>
                </a:lnTo>
                <a:close/>
              </a:path>
              <a:path w="282575" h="349250">
                <a:moveTo>
                  <a:pt x="282575" y="222250"/>
                </a:moveTo>
                <a:lnTo>
                  <a:pt x="231775" y="262890"/>
                </a:lnTo>
                <a:lnTo>
                  <a:pt x="231775" y="273050"/>
                </a:lnTo>
                <a:lnTo>
                  <a:pt x="257175" y="273050"/>
                </a:lnTo>
                <a:lnTo>
                  <a:pt x="282575" y="222250"/>
                </a:lnTo>
                <a:close/>
              </a:path>
              <a:path w="282575" h="349250">
                <a:moveTo>
                  <a:pt x="231775" y="0"/>
                </a:moveTo>
                <a:lnTo>
                  <a:pt x="0" y="0"/>
                </a:lnTo>
                <a:lnTo>
                  <a:pt x="0" y="25400"/>
                </a:lnTo>
                <a:lnTo>
                  <a:pt x="206375" y="25400"/>
                </a:lnTo>
                <a:lnTo>
                  <a:pt x="206375" y="12700"/>
                </a:lnTo>
                <a:lnTo>
                  <a:pt x="231775" y="12700"/>
                </a:lnTo>
                <a:lnTo>
                  <a:pt x="231775" y="0"/>
                </a:lnTo>
                <a:close/>
              </a:path>
              <a:path w="282575" h="349250">
                <a:moveTo>
                  <a:pt x="231775" y="12700"/>
                </a:moveTo>
                <a:lnTo>
                  <a:pt x="206375" y="12700"/>
                </a:lnTo>
                <a:lnTo>
                  <a:pt x="219075" y="25400"/>
                </a:lnTo>
                <a:lnTo>
                  <a:pt x="231775" y="25400"/>
                </a:lnTo>
                <a:lnTo>
                  <a:pt x="231775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1682318"/>
            <a:ext cx="1841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Puntatore </a:t>
            </a:r>
            <a:r>
              <a:rPr sz="1600" dirty="0">
                <a:latin typeface="Arial"/>
                <a:cs typeface="Arial"/>
              </a:rPr>
              <a:t>alla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prima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area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89217" y="5996432"/>
            <a:ext cx="1571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Lista aree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libere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094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 </a:t>
            </a:r>
            <a:r>
              <a:rPr dirty="0"/>
              <a:t>Dinamico:  Esempi </a:t>
            </a:r>
            <a:r>
              <a:rPr spc="-5" dirty="0"/>
              <a:t>di</a:t>
            </a:r>
            <a:r>
              <a:rPr spc="-40" dirty="0"/>
              <a:t> </a:t>
            </a:r>
            <a:r>
              <a:rPr dirty="0"/>
              <a:t>partizioni</a:t>
            </a:r>
          </a:p>
        </p:txBody>
      </p:sp>
      <p:sp>
        <p:nvSpPr>
          <p:cNvPr id="48" name="object 4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0075" y="2581275"/>
          <a:ext cx="2286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120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400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500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250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750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8708" y="2506755"/>
            <a:ext cx="137795" cy="30740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spc="-5" dirty="0"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2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3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4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5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6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7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455" y="569163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5295900"/>
            <a:ext cx="1600200" cy="762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52959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4909" y="5417007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spc="7" baseline="-211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000" y="2819400"/>
            <a:ext cx="1600200" cy="1066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28194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0" y="1066800"/>
                </a:moveTo>
                <a:lnTo>
                  <a:pt x="1600200" y="1066800"/>
                </a:lnTo>
                <a:lnTo>
                  <a:pt x="1600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0" y="4229100"/>
            <a:ext cx="1600200" cy="1066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42291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0" y="1066800"/>
                </a:moveTo>
                <a:lnTo>
                  <a:pt x="1600200" y="1066800"/>
                </a:lnTo>
                <a:lnTo>
                  <a:pt x="1600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24909" y="4502658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spc="7" baseline="-211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1981200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91000" y="1981200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1000" y="6057900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60579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304800"/>
                </a:move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3886200"/>
            <a:ext cx="16002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38862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1000"/>
                </a:moveTo>
                <a:lnTo>
                  <a:pt x="1600200" y="381000"/>
                </a:lnTo>
                <a:lnTo>
                  <a:pt x="1600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00525" y="3938397"/>
            <a:ext cx="1581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baseline="-211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1015" y="3749421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400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3461" y="1807489"/>
            <a:ext cx="359410" cy="610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Malgun Gothic"/>
                <a:cs typeface="Malgun Gothic"/>
              </a:rPr>
              <a:t>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6289" y="4117975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500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9115" y="5908954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900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25036" y="6251854"/>
            <a:ext cx="4705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1000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49115" y="5172202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750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7309" y="6377432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10400" y="2819400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228600"/>
                </a:move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28067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400" y="25781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0400" y="25781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044943" y="2544826"/>
            <a:ext cx="4051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220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180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10400" y="30353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1600200" y="0"/>
                </a:moveTo>
                <a:lnTo>
                  <a:pt x="0" y="0"/>
                </a:lnTo>
                <a:lnTo>
                  <a:pt x="0" y="355853"/>
                </a:lnTo>
                <a:lnTo>
                  <a:pt x="68561" y="361215"/>
                </a:lnTo>
                <a:lnTo>
                  <a:pt x="194202" y="369280"/>
                </a:lnTo>
                <a:lnTo>
                  <a:pt x="251771" y="372076"/>
                </a:lnTo>
                <a:lnTo>
                  <a:pt x="306164" y="374107"/>
                </a:lnTo>
                <a:lnTo>
                  <a:pt x="357626" y="375419"/>
                </a:lnTo>
                <a:lnTo>
                  <a:pt x="406401" y="376059"/>
                </a:lnTo>
                <a:lnTo>
                  <a:pt x="452733" y="376071"/>
                </a:lnTo>
                <a:lnTo>
                  <a:pt x="496866" y="375501"/>
                </a:lnTo>
                <a:lnTo>
                  <a:pt x="539045" y="374396"/>
                </a:lnTo>
                <a:lnTo>
                  <a:pt x="579514" y="372799"/>
                </a:lnTo>
                <a:lnTo>
                  <a:pt x="618518" y="370758"/>
                </a:lnTo>
                <a:lnTo>
                  <a:pt x="693105" y="365523"/>
                </a:lnTo>
                <a:lnTo>
                  <a:pt x="764760" y="359055"/>
                </a:lnTo>
                <a:lnTo>
                  <a:pt x="1020685" y="331976"/>
                </a:lnTo>
                <a:lnTo>
                  <a:pt x="1103333" y="324475"/>
                </a:lnTo>
                <a:lnTo>
                  <a:pt x="1193798" y="317748"/>
                </a:lnTo>
                <a:lnTo>
                  <a:pt x="1294035" y="312159"/>
                </a:lnTo>
                <a:lnTo>
                  <a:pt x="1405997" y="308073"/>
                </a:lnTo>
                <a:lnTo>
                  <a:pt x="1531638" y="305856"/>
                </a:lnTo>
                <a:lnTo>
                  <a:pt x="1600200" y="305562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10400" y="30353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200" y="0"/>
                </a:lnTo>
                <a:lnTo>
                  <a:pt x="1600200" y="305562"/>
                </a:lnTo>
                <a:lnTo>
                  <a:pt x="1531638" y="305856"/>
                </a:lnTo>
                <a:lnTo>
                  <a:pt x="1466985" y="306708"/>
                </a:lnTo>
                <a:lnTo>
                  <a:pt x="1405997" y="308073"/>
                </a:lnTo>
                <a:lnTo>
                  <a:pt x="1348428" y="309906"/>
                </a:lnTo>
                <a:lnTo>
                  <a:pt x="1294035" y="312159"/>
                </a:lnTo>
                <a:lnTo>
                  <a:pt x="1242573" y="314788"/>
                </a:lnTo>
                <a:lnTo>
                  <a:pt x="1193798" y="317748"/>
                </a:lnTo>
                <a:lnTo>
                  <a:pt x="1147466" y="320992"/>
                </a:lnTo>
                <a:lnTo>
                  <a:pt x="1103333" y="324475"/>
                </a:lnTo>
                <a:lnTo>
                  <a:pt x="1061154" y="328152"/>
                </a:lnTo>
                <a:lnTo>
                  <a:pt x="1020685" y="331976"/>
                </a:lnTo>
                <a:lnTo>
                  <a:pt x="981681" y="335903"/>
                </a:lnTo>
                <a:lnTo>
                  <a:pt x="907094" y="343880"/>
                </a:lnTo>
                <a:lnTo>
                  <a:pt x="871022" y="347839"/>
                </a:lnTo>
                <a:lnTo>
                  <a:pt x="835439" y="351719"/>
                </a:lnTo>
                <a:lnTo>
                  <a:pt x="764760" y="359055"/>
                </a:lnTo>
                <a:lnTo>
                  <a:pt x="693105" y="365523"/>
                </a:lnTo>
                <a:lnTo>
                  <a:pt x="618518" y="370758"/>
                </a:lnTo>
                <a:lnTo>
                  <a:pt x="579514" y="372799"/>
                </a:lnTo>
                <a:lnTo>
                  <a:pt x="539045" y="374396"/>
                </a:lnTo>
                <a:lnTo>
                  <a:pt x="496866" y="375501"/>
                </a:lnTo>
                <a:lnTo>
                  <a:pt x="452733" y="376071"/>
                </a:lnTo>
                <a:lnTo>
                  <a:pt x="406401" y="376059"/>
                </a:lnTo>
                <a:lnTo>
                  <a:pt x="357626" y="375419"/>
                </a:lnTo>
                <a:lnTo>
                  <a:pt x="306164" y="374107"/>
                </a:lnTo>
                <a:lnTo>
                  <a:pt x="251771" y="372076"/>
                </a:lnTo>
                <a:lnTo>
                  <a:pt x="194202" y="369280"/>
                </a:lnTo>
                <a:lnTo>
                  <a:pt x="133214" y="365675"/>
                </a:lnTo>
                <a:lnTo>
                  <a:pt x="68561" y="361215"/>
                </a:lnTo>
                <a:lnTo>
                  <a:pt x="0" y="355853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0400" y="51816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19925" y="5203825"/>
            <a:ext cx="1581150" cy="198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65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10400" y="49530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0400" y="49530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19925" y="4920488"/>
            <a:ext cx="158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900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10400" y="54102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1600200" y="0"/>
                </a:moveTo>
                <a:lnTo>
                  <a:pt x="0" y="0"/>
                </a:lnTo>
                <a:lnTo>
                  <a:pt x="0" y="355815"/>
                </a:lnTo>
                <a:lnTo>
                  <a:pt x="68561" y="361185"/>
                </a:lnTo>
                <a:lnTo>
                  <a:pt x="194202" y="369265"/>
                </a:lnTo>
                <a:lnTo>
                  <a:pt x="251771" y="372066"/>
                </a:lnTo>
                <a:lnTo>
                  <a:pt x="306164" y="374102"/>
                </a:lnTo>
                <a:lnTo>
                  <a:pt x="357626" y="375419"/>
                </a:lnTo>
                <a:lnTo>
                  <a:pt x="406401" y="376062"/>
                </a:lnTo>
                <a:lnTo>
                  <a:pt x="452733" y="376077"/>
                </a:lnTo>
                <a:lnTo>
                  <a:pt x="496866" y="375509"/>
                </a:lnTo>
                <a:lnTo>
                  <a:pt x="539045" y="374405"/>
                </a:lnTo>
                <a:lnTo>
                  <a:pt x="579514" y="372809"/>
                </a:lnTo>
                <a:lnTo>
                  <a:pt x="618518" y="370768"/>
                </a:lnTo>
                <a:lnTo>
                  <a:pt x="693105" y="365533"/>
                </a:lnTo>
                <a:lnTo>
                  <a:pt x="764760" y="359063"/>
                </a:lnTo>
                <a:lnTo>
                  <a:pt x="1020685" y="331969"/>
                </a:lnTo>
                <a:lnTo>
                  <a:pt x="1103333" y="324463"/>
                </a:lnTo>
                <a:lnTo>
                  <a:pt x="1193798" y="317731"/>
                </a:lnTo>
                <a:lnTo>
                  <a:pt x="1294035" y="312138"/>
                </a:lnTo>
                <a:lnTo>
                  <a:pt x="1405997" y="308050"/>
                </a:lnTo>
                <a:lnTo>
                  <a:pt x="1531638" y="305831"/>
                </a:lnTo>
                <a:lnTo>
                  <a:pt x="1600200" y="305536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10400" y="54102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200" y="0"/>
                </a:lnTo>
                <a:lnTo>
                  <a:pt x="1600200" y="305536"/>
                </a:lnTo>
                <a:lnTo>
                  <a:pt x="1531638" y="305831"/>
                </a:lnTo>
                <a:lnTo>
                  <a:pt x="1466985" y="306684"/>
                </a:lnTo>
                <a:lnTo>
                  <a:pt x="1405997" y="308050"/>
                </a:lnTo>
                <a:lnTo>
                  <a:pt x="1348428" y="309883"/>
                </a:lnTo>
                <a:lnTo>
                  <a:pt x="1294035" y="312138"/>
                </a:lnTo>
                <a:lnTo>
                  <a:pt x="1242573" y="314770"/>
                </a:lnTo>
                <a:lnTo>
                  <a:pt x="1193798" y="317731"/>
                </a:lnTo>
                <a:lnTo>
                  <a:pt x="1147466" y="320978"/>
                </a:lnTo>
                <a:lnTo>
                  <a:pt x="1103333" y="324463"/>
                </a:lnTo>
                <a:lnTo>
                  <a:pt x="1061154" y="328142"/>
                </a:lnTo>
                <a:lnTo>
                  <a:pt x="1020685" y="331969"/>
                </a:lnTo>
                <a:lnTo>
                  <a:pt x="981681" y="335898"/>
                </a:lnTo>
                <a:lnTo>
                  <a:pt x="907094" y="343880"/>
                </a:lnTo>
                <a:lnTo>
                  <a:pt x="871022" y="347842"/>
                </a:lnTo>
                <a:lnTo>
                  <a:pt x="835439" y="351723"/>
                </a:lnTo>
                <a:lnTo>
                  <a:pt x="764760" y="359063"/>
                </a:lnTo>
                <a:lnTo>
                  <a:pt x="693105" y="365533"/>
                </a:lnTo>
                <a:lnTo>
                  <a:pt x="618518" y="370768"/>
                </a:lnTo>
                <a:lnTo>
                  <a:pt x="579514" y="372809"/>
                </a:lnTo>
                <a:lnTo>
                  <a:pt x="539045" y="374405"/>
                </a:lnTo>
                <a:lnTo>
                  <a:pt x="496866" y="375509"/>
                </a:lnTo>
                <a:lnTo>
                  <a:pt x="452733" y="376077"/>
                </a:lnTo>
                <a:lnTo>
                  <a:pt x="406401" y="376062"/>
                </a:lnTo>
                <a:lnTo>
                  <a:pt x="357626" y="375419"/>
                </a:lnTo>
                <a:lnTo>
                  <a:pt x="306164" y="374102"/>
                </a:lnTo>
                <a:lnTo>
                  <a:pt x="251771" y="372066"/>
                </a:lnTo>
                <a:lnTo>
                  <a:pt x="194202" y="369265"/>
                </a:lnTo>
                <a:lnTo>
                  <a:pt x="133214" y="365653"/>
                </a:lnTo>
                <a:lnTo>
                  <a:pt x="68561" y="361185"/>
                </a:lnTo>
                <a:lnTo>
                  <a:pt x="0" y="355815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42151" y="2209800"/>
            <a:ext cx="459105" cy="527050"/>
          </a:xfrm>
          <a:custGeom>
            <a:avLst/>
            <a:gdLst/>
            <a:ahLst/>
            <a:cxnLst/>
            <a:rect l="l" t="t" r="r" b="b"/>
            <a:pathLst>
              <a:path w="459104" h="527050">
                <a:moveTo>
                  <a:pt x="382524" y="450850"/>
                </a:moveTo>
                <a:lnTo>
                  <a:pt x="382524" y="527050"/>
                </a:lnTo>
                <a:lnTo>
                  <a:pt x="433324" y="501650"/>
                </a:lnTo>
                <a:lnTo>
                  <a:pt x="395224" y="501650"/>
                </a:lnTo>
                <a:lnTo>
                  <a:pt x="395224" y="476250"/>
                </a:lnTo>
                <a:lnTo>
                  <a:pt x="433324" y="476250"/>
                </a:lnTo>
                <a:lnTo>
                  <a:pt x="382524" y="450850"/>
                </a:lnTo>
                <a:close/>
              </a:path>
              <a:path w="459104" h="527050">
                <a:moveTo>
                  <a:pt x="25273" y="0"/>
                </a:moveTo>
                <a:lnTo>
                  <a:pt x="0" y="0"/>
                </a:lnTo>
                <a:lnTo>
                  <a:pt x="0" y="501650"/>
                </a:lnTo>
                <a:lnTo>
                  <a:pt x="382524" y="501650"/>
                </a:lnTo>
                <a:lnTo>
                  <a:pt x="382524" y="488950"/>
                </a:lnTo>
                <a:lnTo>
                  <a:pt x="25273" y="488950"/>
                </a:lnTo>
                <a:lnTo>
                  <a:pt x="12573" y="476250"/>
                </a:lnTo>
                <a:lnTo>
                  <a:pt x="25273" y="476250"/>
                </a:lnTo>
                <a:lnTo>
                  <a:pt x="25273" y="0"/>
                </a:lnTo>
                <a:close/>
              </a:path>
              <a:path w="459104" h="527050">
                <a:moveTo>
                  <a:pt x="433324" y="476250"/>
                </a:moveTo>
                <a:lnTo>
                  <a:pt x="395224" y="476250"/>
                </a:lnTo>
                <a:lnTo>
                  <a:pt x="395224" y="501650"/>
                </a:lnTo>
                <a:lnTo>
                  <a:pt x="433324" y="501650"/>
                </a:lnTo>
                <a:lnTo>
                  <a:pt x="458724" y="488950"/>
                </a:lnTo>
                <a:lnTo>
                  <a:pt x="433324" y="476250"/>
                </a:lnTo>
                <a:close/>
              </a:path>
              <a:path w="459104" h="527050">
                <a:moveTo>
                  <a:pt x="25273" y="476250"/>
                </a:moveTo>
                <a:lnTo>
                  <a:pt x="12573" y="476250"/>
                </a:lnTo>
                <a:lnTo>
                  <a:pt x="25273" y="488950"/>
                </a:lnTo>
                <a:lnTo>
                  <a:pt x="25273" y="476250"/>
                </a:lnTo>
                <a:close/>
              </a:path>
              <a:path w="459104" h="527050">
                <a:moveTo>
                  <a:pt x="382524" y="476250"/>
                </a:moveTo>
                <a:lnTo>
                  <a:pt x="25273" y="476250"/>
                </a:lnTo>
                <a:lnTo>
                  <a:pt x="25273" y="488950"/>
                </a:lnTo>
                <a:lnTo>
                  <a:pt x="382524" y="488950"/>
                </a:lnTo>
                <a:lnTo>
                  <a:pt x="382524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2660650"/>
            <a:ext cx="2082800" cy="2451100"/>
          </a:xfrm>
          <a:custGeom>
            <a:avLst/>
            <a:gdLst/>
            <a:ahLst/>
            <a:cxnLst/>
            <a:rect l="l" t="t" r="r" b="b"/>
            <a:pathLst>
              <a:path w="2082800" h="2451100">
                <a:moveTo>
                  <a:pt x="155575" y="2374900"/>
                </a:moveTo>
                <a:lnTo>
                  <a:pt x="155575" y="2451100"/>
                </a:lnTo>
                <a:lnTo>
                  <a:pt x="206375" y="2425700"/>
                </a:lnTo>
                <a:lnTo>
                  <a:pt x="168275" y="2425700"/>
                </a:lnTo>
                <a:lnTo>
                  <a:pt x="168275" y="2400300"/>
                </a:lnTo>
                <a:lnTo>
                  <a:pt x="206375" y="2400300"/>
                </a:lnTo>
                <a:lnTo>
                  <a:pt x="155575" y="2374900"/>
                </a:lnTo>
                <a:close/>
              </a:path>
              <a:path w="2082800" h="2451100">
                <a:moveTo>
                  <a:pt x="2057400" y="1212850"/>
                </a:moveTo>
                <a:lnTo>
                  <a:pt x="0" y="1212850"/>
                </a:lnTo>
                <a:lnTo>
                  <a:pt x="0" y="2425700"/>
                </a:lnTo>
                <a:lnTo>
                  <a:pt x="155575" y="2425700"/>
                </a:lnTo>
                <a:lnTo>
                  <a:pt x="155575" y="2413000"/>
                </a:lnTo>
                <a:lnTo>
                  <a:pt x="25400" y="2413000"/>
                </a:lnTo>
                <a:lnTo>
                  <a:pt x="12700" y="2400300"/>
                </a:lnTo>
                <a:lnTo>
                  <a:pt x="25400" y="2400300"/>
                </a:lnTo>
                <a:lnTo>
                  <a:pt x="25400" y="1238250"/>
                </a:lnTo>
                <a:lnTo>
                  <a:pt x="12700" y="1238250"/>
                </a:lnTo>
                <a:lnTo>
                  <a:pt x="25400" y="1225550"/>
                </a:lnTo>
                <a:lnTo>
                  <a:pt x="2057400" y="1225550"/>
                </a:lnTo>
                <a:lnTo>
                  <a:pt x="2057400" y="1212850"/>
                </a:lnTo>
                <a:close/>
              </a:path>
              <a:path w="2082800" h="2451100">
                <a:moveTo>
                  <a:pt x="206375" y="2400300"/>
                </a:moveTo>
                <a:lnTo>
                  <a:pt x="168275" y="2400300"/>
                </a:lnTo>
                <a:lnTo>
                  <a:pt x="168275" y="2425700"/>
                </a:lnTo>
                <a:lnTo>
                  <a:pt x="206375" y="2425700"/>
                </a:lnTo>
                <a:lnTo>
                  <a:pt x="231775" y="2413000"/>
                </a:lnTo>
                <a:lnTo>
                  <a:pt x="206375" y="2400300"/>
                </a:lnTo>
                <a:close/>
              </a:path>
              <a:path w="2082800" h="2451100">
                <a:moveTo>
                  <a:pt x="25400" y="2400300"/>
                </a:moveTo>
                <a:lnTo>
                  <a:pt x="12700" y="2400300"/>
                </a:lnTo>
                <a:lnTo>
                  <a:pt x="25400" y="2413000"/>
                </a:lnTo>
                <a:lnTo>
                  <a:pt x="25400" y="2400300"/>
                </a:lnTo>
                <a:close/>
              </a:path>
              <a:path w="2082800" h="2451100">
                <a:moveTo>
                  <a:pt x="155575" y="2400300"/>
                </a:moveTo>
                <a:lnTo>
                  <a:pt x="25400" y="2400300"/>
                </a:lnTo>
                <a:lnTo>
                  <a:pt x="25400" y="2413000"/>
                </a:lnTo>
                <a:lnTo>
                  <a:pt x="155575" y="2413000"/>
                </a:lnTo>
                <a:lnTo>
                  <a:pt x="155575" y="2400300"/>
                </a:lnTo>
                <a:close/>
              </a:path>
              <a:path w="2082800" h="2451100">
                <a:moveTo>
                  <a:pt x="25400" y="1225550"/>
                </a:moveTo>
                <a:lnTo>
                  <a:pt x="12700" y="1238250"/>
                </a:lnTo>
                <a:lnTo>
                  <a:pt x="25400" y="1238250"/>
                </a:lnTo>
                <a:lnTo>
                  <a:pt x="25400" y="1225550"/>
                </a:lnTo>
                <a:close/>
              </a:path>
              <a:path w="2082800" h="2451100">
                <a:moveTo>
                  <a:pt x="2082800" y="1212850"/>
                </a:moveTo>
                <a:lnTo>
                  <a:pt x="2070100" y="1212850"/>
                </a:lnTo>
                <a:lnTo>
                  <a:pt x="2057400" y="1225550"/>
                </a:lnTo>
                <a:lnTo>
                  <a:pt x="25400" y="1225550"/>
                </a:lnTo>
                <a:lnTo>
                  <a:pt x="25400" y="1238250"/>
                </a:lnTo>
                <a:lnTo>
                  <a:pt x="2082800" y="1238250"/>
                </a:lnTo>
                <a:lnTo>
                  <a:pt x="2082800" y="1212850"/>
                </a:lnTo>
                <a:close/>
              </a:path>
              <a:path w="2082800" h="2451100">
                <a:moveTo>
                  <a:pt x="2057400" y="38100"/>
                </a:moveTo>
                <a:lnTo>
                  <a:pt x="2057400" y="1225550"/>
                </a:lnTo>
                <a:lnTo>
                  <a:pt x="2070100" y="1212850"/>
                </a:lnTo>
                <a:lnTo>
                  <a:pt x="2082800" y="1212850"/>
                </a:lnTo>
                <a:lnTo>
                  <a:pt x="2082800" y="50800"/>
                </a:lnTo>
                <a:lnTo>
                  <a:pt x="2070100" y="50800"/>
                </a:lnTo>
                <a:lnTo>
                  <a:pt x="2057400" y="38100"/>
                </a:lnTo>
                <a:close/>
              </a:path>
              <a:path w="2082800" h="2451100">
                <a:moveTo>
                  <a:pt x="1851025" y="0"/>
                </a:moveTo>
                <a:lnTo>
                  <a:pt x="1836177" y="2988"/>
                </a:lnTo>
                <a:lnTo>
                  <a:pt x="1824069" y="11144"/>
                </a:lnTo>
                <a:lnTo>
                  <a:pt x="1815913" y="23252"/>
                </a:lnTo>
                <a:lnTo>
                  <a:pt x="1812925" y="38100"/>
                </a:lnTo>
                <a:lnTo>
                  <a:pt x="1815913" y="52947"/>
                </a:lnTo>
                <a:lnTo>
                  <a:pt x="1824069" y="65055"/>
                </a:lnTo>
                <a:lnTo>
                  <a:pt x="1836177" y="73211"/>
                </a:lnTo>
                <a:lnTo>
                  <a:pt x="1851025" y="76200"/>
                </a:lnTo>
                <a:lnTo>
                  <a:pt x="1865872" y="73211"/>
                </a:lnTo>
                <a:lnTo>
                  <a:pt x="1877980" y="65055"/>
                </a:lnTo>
                <a:lnTo>
                  <a:pt x="1886136" y="52947"/>
                </a:lnTo>
                <a:lnTo>
                  <a:pt x="1886568" y="50800"/>
                </a:lnTo>
                <a:lnTo>
                  <a:pt x="1851025" y="50800"/>
                </a:lnTo>
                <a:lnTo>
                  <a:pt x="1851025" y="25400"/>
                </a:lnTo>
                <a:lnTo>
                  <a:pt x="1886568" y="25400"/>
                </a:lnTo>
                <a:lnTo>
                  <a:pt x="1886136" y="23252"/>
                </a:lnTo>
                <a:lnTo>
                  <a:pt x="1877980" y="11144"/>
                </a:lnTo>
                <a:lnTo>
                  <a:pt x="1865872" y="2988"/>
                </a:lnTo>
                <a:lnTo>
                  <a:pt x="1851025" y="0"/>
                </a:lnTo>
                <a:close/>
              </a:path>
              <a:path w="2082800" h="2451100">
                <a:moveTo>
                  <a:pt x="1886568" y="25400"/>
                </a:moveTo>
                <a:lnTo>
                  <a:pt x="1851025" y="25400"/>
                </a:lnTo>
                <a:lnTo>
                  <a:pt x="1851025" y="50800"/>
                </a:lnTo>
                <a:lnTo>
                  <a:pt x="1886568" y="50800"/>
                </a:lnTo>
                <a:lnTo>
                  <a:pt x="1889125" y="38100"/>
                </a:lnTo>
                <a:lnTo>
                  <a:pt x="1886568" y="25400"/>
                </a:lnTo>
                <a:close/>
              </a:path>
              <a:path w="2082800" h="2451100">
                <a:moveTo>
                  <a:pt x="2082800" y="25400"/>
                </a:moveTo>
                <a:lnTo>
                  <a:pt x="1886568" y="25400"/>
                </a:lnTo>
                <a:lnTo>
                  <a:pt x="1889125" y="38100"/>
                </a:lnTo>
                <a:lnTo>
                  <a:pt x="1886568" y="50800"/>
                </a:lnTo>
                <a:lnTo>
                  <a:pt x="2057400" y="50800"/>
                </a:lnTo>
                <a:lnTo>
                  <a:pt x="2057400" y="38100"/>
                </a:lnTo>
                <a:lnTo>
                  <a:pt x="2082800" y="38100"/>
                </a:lnTo>
                <a:lnTo>
                  <a:pt x="2082800" y="25400"/>
                </a:lnTo>
                <a:close/>
              </a:path>
              <a:path w="2082800" h="2451100">
                <a:moveTo>
                  <a:pt x="2082800" y="38100"/>
                </a:moveTo>
                <a:lnTo>
                  <a:pt x="2057400" y="38100"/>
                </a:lnTo>
                <a:lnTo>
                  <a:pt x="2070100" y="50800"/>
                </a:lnTo>
                <a:lnTo>
                  <a:pt x="2082800" y="50800"/>
                </a:lnTo>
                <a:lnTo>
                  <a:pt x="2082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0125" y="5060950"/>
            <a:ext cx="282575" cy="349250"/>
          </a:xfrm>
          <a:custGeom>
            <a:avLst/>
            <a:gdLst/>
            <a:ahLst/>
            <a:cxnLst/>
            <a:rect l="l" t="t" r="r" b="b"/>
            <a:pathLst>
              <a:path w="282575" h="349250">
                <a:moveTo>
                  <a:pt x="155575" y="222250"/>
                </a:moveTo>
                <a:lnTo>
                  <a:pt x="219075" y="349250"/>
                </a:lnTo>
                <a:lnTo>
                  <a:pt x="257175" y="273050"/>
                </a:lnTo>
                <a:lnTo>
                  <a:pt x="206375" y="273050"/>
                </a:lnTo>
                <a:lnTo>
                  <a:pt x="206375" y="262890"/>
                </a:lnTo>
                <a:lnTo>
                  <a:pt x="155575" y="222250"/>
                </a:lnTo>
                <a:close/>
              </a:path>
              <a:path w="282575" h="349250">
                <a:moveTo>
                  <a:pt x="206375" y="262890"/>
                </a:moveTo>
                <a:lnTo>
                  <a:pt x="206375" y="273050"/>
                </a:lnTo>
                <a:lnTo>
                  <a:pt x="219075" y="273050"/>
                </a:lnTo>
                <a:lnTo>
                  <a:pt x="206375" y="262890"/>
                </a:lnTo>
                <a:close/>
              </a:path>
              <a:path w="282575" h="349250">
                <a:moveTo>
                  <a:pt x="206375" y="12700"/>
                </a:moveTo>
                <a:lnTo>
                  <a:pt x="206375" y="262890"/>
                </a:lnTo>
                <a:lnTo>
                  <a:pt x="219075" y="273050"/>
                </a:lnTo>
                <a:lnTo>
                  <a:pt x="231775" y="262890"/>
                </a:lnTo>
                <a:lnTo>
                  <a:pt x="231775" y="25400"/>
                </a:lnTo>
                <a:lnTo>
                  <a:pt x="219075" y="25400"/>
                </a:lnTo>
                <a:lnTo>
                  <a:pt x="206375" y="12700"/>
                </a:lnTo>
                <a:close/>
              </a:path>
              <a:path w="282575" h="349250">
                <a:moveTo>
                  <a:pt x="231775" y="262890"/>
                </a:moveTo>
                <a:lnTo>
                  <a:pt x="219075" y="273050"/>
                </a:lnTo>
                <a:lnTo>
                  <a:pt x="231775" y="273050"/>
                </a:lnTo>
                <a:lnTo>
                  <a:pt x="231775" y="262890"/>
                </a:lnTo>
                <a:close/>
              </a:path>
              <a:path w="282575" h="349250">
                <a:moveTo>
                  <a:pt x="282575" y="222250"/>
                </a:moveTo>
                <a:lnTo>
                  <a:pt x="231775" y="262890"/>
                </a:lnTo>
                <a:lnTo>
                  <a:pt x="231775" y="273050"/>
                </a:lnTo>
                <a:lnTo>
                  <a:pt x="257175" y="273050"/>
                </a:lnTo>
                <a:lnTo>
                  <a:pt x="282575" y="222250"/>
                </a:lnTo>
                <a:close/>
              </a:path>
              <a:path w="282575" h="349250">
                <a:moveTo>
                  <a:pt x="231775" y="0"/>
                </a:moveTo>
                <a:lnTo>
                  <a:pt x="0" y="0"/>
                </a:lnTo>
                <a:lnTo>
                  <a:pt x="0" y="25400"/>
                </a:lnTo>
                <a:lnTo>
                  <a:pt x="206375" y="25400"/>
                </a:lnTo>
                <a:lnTo>
                  <a:pt x="206375" y="12700"/>
                </a:lnTo>
                <a:lnTo>
                  <a:pt x="231775" y="12700"/>
                </a:lnTo>
                <a:lnTo>
                  <a:pt x="231775" y="0"/>
                </a:lnTo>
                <a:close/>
              </a:path>
              <a:path w="282575" h="349250">
                <a:moveTo>
                  <a:pt x="231775" y="12700"/>
                </a:moveTo>
                <a:lnTo>
                  <a:pt x="206375" y="12700"/>
                </a:lnTo>
                <a:lnTo>
                  <a:pt x="219075" y="25400"/>
                </a:lnTo>
                <a:lnTo>
                  <a:pt x="231775" y="25400"/>
                </a:lnTo>
                <a:lnTo>
                  <a:pt x="231775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014465" y="1682318"/>
            <a:ext cx="1841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Puntatore </a:t>
            </a:r>
            <a:r>
              <a:rPr sz="1600" dirty="0">
                <a:latin typeface="Arial"/>
                <a:cs typeface="Arial"/>
              </a:rPr>
              <a:t>alla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prima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area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89217" y="5996432"/>
            <a:ext cx="1571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Lista aree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libere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91000" y="2286000"/>
            <a:ext cx="1600200" cy="5334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91000" y="2286000"/>
            <a:ext cx="1600200" cy="5334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baseline="-211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36289" y="2669793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220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094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 </a:t>
            </a:r>
            <a:r>
              <a:rPr dirty="0"/>
              <a:t>Dinamico:  Esempi </a:t>
            </a:r>
            <a:r>
              <a:rPr spc="-5" dirty="0"/>
              <a:t>di</a:t>
            </a:r>
            <a:r>
              <a:rPr spc="-40" dirty="0"/>
              <a:t> </a:t>
            </a:r>
            <a:r>
              <a:rPr dirty="0"/>
              <a:t>partizioni</a:t>
            </a:r>
          </a:p>
        </p:txBody>
      </p:sp>
      <p:sp>
        <p:nvSpPr>
          <p:cNvPr id="51" name="object 5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74065" y="1513078"/>
            <a:ext cx="38373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Richiesta di un’area </a:t>
            </a:r>
            <a:r>
              <a:rPr sz="1600" spc="-10" dirty="0">
                <a:latin typeface="Arial"/>
                <a:cs typeface="Arial"/>
              </a:rPr>
              <a:t>pari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120KB </a:t>
            </a:r>
            <a:r>
              <a:rPr sz="1600" spc="-5" dirty="0">
                <a:latin typeface="Arial"/>
                <a:cs typeface="Arial"/>
              </a:rPr>
              <a:t>per il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0075" y="2581275"/>
          <a:ext cx="2286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120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400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100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750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150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Allocata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-</a:t>
                      </a: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8708" y="2506755"/>
            <a:ext cx="137795" cy="30740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spc="-5" dirty="0"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2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3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4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5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6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Malgun Gothic"/>
                <a:cs typeface="Malgun Gothic"/>
              </a:rPr>
              <a:t>7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455" y="569163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5295900"/>
            <a:ext cx="1600200" cy="762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52959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4909" y="5417007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spc="7" baseline="-211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000" y="2819400"/>
            <a:ext cx="1600200" cy="1066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28194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0" y="1066800"/>
                </a:moveTo>
                <a:lnTo>
                  <a:pt x="1600200" y="1066800"/>
                </a:lnTo>
                <a:lnTo>
                  <a:pt x="1600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0" y="4229100"/>
            <a:ext cx="1600200" cy="1066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42291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0" y="1066800"/>
                </a:moveTo>
                <a:lnTo>
                  <a:pt x="1600200" y="1066800"/>
                </a:lnTo>
                <a:lnTo>
                  <a:pt x="1600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1981200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91000" y="1981200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1000" y="6057900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60579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304800"/>
                </a:move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3886200"/>
            <a:ext cx="16002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38862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1000"/>
                </a:moveTo>
                <a:lnTo>
                  <a:pt x="1600200" y="381000"/>
                </a:lnTo>
                <a:lnTo>
                  <a:pt x="1600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00525" y="3938397"/>
            <a:ext cx="1581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baseline="-211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1015" y="3749421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400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3461" y="1807489"/>
            <a:ext cx="359410" cy="610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Malgun Gothic"/>
                <a:cs typeface="Malgun Gothic"/>
              </a:rPr>
              <a:t>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6289" y="4117975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500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9115" y="5908954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900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5036" y="6251854"/>
            <a:ext cx="4705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1000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49115" y="5172202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750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7309" y="6377432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0400" y="28067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19925" y="2828925"/>
            <a:ext cx="1590675" cy="198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65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180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0400" y="2578100"/>
            <a:ext cx="1600200" cy="241300"/>
          </a:xfrm>
          <a:prstGeom prst="rect">
            <a:avLst/>
          </a:prstGeom>
          <a:solidFill>
            <a:srgbClr val="000000"/>
          </a:solidFill>
          <a:ln w="1905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900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220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10400" y="30353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1600200" y="0"/>
                </a:moveTo>
                <a:lnTo>
                  <a:pt x="0" y="0"/>
                </a:lnTo>
                <a:lnTo>
                  <a:pt x="0" y="355853"/>
                </a:lnTo>
                <a:lnTo>
                  <a:pt x="68561" y="361215"/>
                </a:lnTo>
                <a:lnTo>
                  <a:pt x="194202" y="369280"/>
                </a:lnTo>
                <a:lnTo>
                  <a:pt x="251771" y="372076"/>
                </a:lnTo>
                <a:lnTo>
                  <a:pt x="306164" y="374107"/>
                </a:lnTo>
                <a:lnTo>
                  <a:pt x="357626" y="375419"/>
                </a:lnTo>
                <a:lnTo>
                  <a:pt x="406401" y="376059"/>
                </a:lnTo>
                <a:lnTo>
                  <a:pt x="452733" y="376071"/>
                </a:lnTo>
                <a:lnTo>
                  <a:pt x="496866" y="375501"/>
                </a:lnTo>
                <a:lnTo>
                  <a:pt x="539045" y="374396"/>
                </a:lnTo>
                <a:lnTo>
                  <a:pt x="579514" y="372799"/>
                </a:lnTo>
                <a:lnTo>
                  <a:pt x="618518" y="370758"/>
                </a:lnTo>
                <a:lnTo>
                  <a:pt x="693105" y="365523"/>
                </a:lnTo>
                <a:lnTo>
                  <a:pt x="764760" y="359055"/>
                </a:lnTo>
                <a:lnTo>
                  <a:pt x="1020685" y="331976"/>
                </a:lnTo>
                <a:lnTo>
                  <a:pt x="1103333" y="324475"/>
                </a:lnTo>
                <a:lnTo>
                  <a:pt x="1193798" y="317748"/>
                </a:lnTo>
                <a:lnTo>
                  <a:pt x="1294035" y="312159"/>
                </a:lnTo>
                <a:lnTo>
                  <a:pt x="1405997" y="308073"/>
                </a:lnTo>
                <a:lnTo>
                  <a:pt x="1531638" y="305856"/>
                </a:lnTo>
                <a:lnTo>
                  <a:pt x="1600200" y="305562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0400" y="30353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200" y="0"/>
                </a:lnTo>
                <a:lnTo>
                  <a:pt x="1600200" y="305562"/>
                </a:lnTo>
                <a:lnTo>
                  <a:pt x="1531638" y="305856"/>
                </a:lnTo>
                <a:lnTo>
                  <a:pt x="1466985" y="306708"/>
                </a:lnTo>
                <a:lnTo>
                  <a:pt x="1405997" y="308073"/>
                </a:lnTo>
                <a:lnTo>
                  <a:pt x="1348428" y="309906"/>
                </a:lnTo>
                <a:lnTo>
                  <a:pt x="1294035" y="312159"/>
                </a:lnTo>
                <a:lnTo>
                  <a:pt x="1242573" y="314788"/>
                </a:lnTo>
                <a:lnTo>
                  <a:pt x="1193798" y="317748"/>
                </a:lnTo>
                <a:lnTo>
                  <a:pt x="1147466" y="320992"/>
                </a:lnTo>
                <a:lnTo>
                  <a:pt x="1103333" y="324475"/>
                </a:lnTo>
                <a:lnTo>
                  <a:pt x="1061154" y="328152"/>
                </a:lnTo>
                <a:lnTo>
                  <a:pt x="1020685" y="331976"/>
                </a:lnTo>
                <a:lnTo>
                  <a:pt x="981681" y="335903"/>
                </a:lnTo>
                <a:lnTo>
                  <a:pt x="907094" y="343880"/>
                </a:lnTo>
                <a:lnTo>
                  <a:pt x="871022" y="347839"/>
                </a:lnTo>
                <a:lnTo>
                  <a:pt x="835439" y="351719"/>
                </a:lnTo>
                <a:lnTo>
                  <a:pt x="764760" y="359055"/>
                </a:lnTo>
                <a:lnTo>
                  <a:pt x="693105" y="365523"/>
                </a:lnTo>
                <a:lnTo>
                  <a:pt x="618518" y="370758"/>
                </a:lnTo>
                <a:lnTo>
                  <a:pt x="579514" y="372799"/>
                </a:lnTo>
                <a:lnTo>
                  <a:pt x="539045" y="374396"/>
                </a:lnTo>
                <a:lnTo>
                  <a:pt x="496866" y="375501"/>
                </a:lnTo>
                <a:lnTo>
                  <a:pt x="452733" y="376071"/>
                </a:lnTo>
                <a:lnTo>
                  <a:pt x="406401" y="376059"/>
                </a:lnTo>
                <a:lnTo>
                  <a:pt x="357626" y="375419"/>
                </a:lnTo>
                <a:lnTo>
                  <a:pt x="306164" y="374107"/>
                </a:lnTo>
                <a:lnTo>
                  <a:pt x="251771" y="372076"/>
                </a:lnTo>
                <a:lnTo>
                  <a:pt x="194202" y="369280"/>
                </a:lnTo>
                <a:lnTo>
                  <a:pt x="133214" y="365675"/>
                </a:lnTo>
                <a:lnTo>
                  <a:pt x="68561" y="361215"/>
                </a:lnTo>
                <a:lnTo>
                  <a:pt x="0" y="355853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0400" y="51816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19925" y="5203825"/>
            <a:ext cx="1581150" cy="198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65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10400" y="4953000"/>
            <a:ext cx="1600200" cy="241300"/>
          </a:xfrm>
          <a:prstGeom prst="rect">
            <a:avLst/>
          </a:prstGeom>
          <a:solidFill>
            <a:srgbClr val="000000"/>
          </a:solidFill>
          <a:ln w="1905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900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900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10400" y="54102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1600200" y="0"/>
                </a:moveTo>
                <a:lnTo>
                  <a:pt x="0" y="0"/>
                </a:lnTo>
                <a:lnTo>
                  <a:pt x="0" y="355815"/>
                </a:lnTo>
                <a:lnTo>
                  <a:pt x="68561" y="361185"/>
                </a:lnTo>
                <a:lnTo>
                  <a:pt x="194202" y="369265"/>
                </a:lnTo>
                <a:lnTo>
                  <a:pt x="251771" y="372066"/>
                </a:lnTo>
                <a:lnTo>
                  <a:pt x="306164" y="374102"/>
                </a:lnTo>
                <a:lnTo>
                  <a:pt x="357626" y="375419"/>
                </a:lnTo>
                <a:lnTo>
                  <a:pt x="406401" y="376062"/>
                </a:lnTo>
                <a:lnTo>
                  <a:pt x="452733" y="376077"/>
                </a:lnTo>
                <a:lnTo>
                  <a:pt x="496866" y="375509"/>
                </a:lnTo>
                <a:lnTo>
                  <a:pt x="539045" y="374405"/>
                </a:lnTo>
                <a:lnTo>
                  <a:pt x="579514" y="372809"/>
                </a:lnTo>
                <a:lnTo>
                  <a:pt x="618518" y="370768"/>
                </a:lnTo>
                <a:lnTo>
                  <a:pt x="693105" y="365533"/>
                </a:lnTo>
                <a:lnTo>
                  <a:pt x="764760" y="359063"/>
                </a:lnTo>
                <a:lnTo>
                  <a:pt x="1020685" y="331969"/>
                </a:lnTo>
                <a:lnTo>
                  <a:pt x="1103333" y="324463"/>
                </a:lnTo>
                <a:lnTo>
                  <a:pt x="1193798" y="317731"/>
                </a:lnTo>
                <a:lnTo>
                  <a:pt x="1294035" y="312138"/>
                </a:lnTo>
                <a:lnTo>
                  <a:pt x="1405997" y="308050"/>
                </a:lnTo>
                <a:lnTo>
                  <a:pt x="1531638" y="305831"/>
                </a:lnTo>
                <a:lnTo>
                  <a:pt x="1600200" y="305536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400" y="54102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200" y="0"/>
                </a:lnTo>
                <a:lnTo>
                  <a:pt x="1600200" y="305536"/>
                </a:lnTo>
                <a:lnTo>
                  <a:pt x="1531638" y="305831"/>
                </a:lnTo>
                <a:lnTo>
                  <a:pt x="1466985" y="306684"/>
                </a:lnTo>
                <a:lnTo>
                  <a:pt x="1405997" y="308050"/>
                </a:lnTo>
                <a:lnTo>
                  <a:pt x="1348428" y="309883"/>
                </a:lnTo>
                <a:lnTo>
                  <a:pt x="1294035" y="312138"/>
                </a:lnTo>
                <a:lnTo>
                  <a:pt x="1242573" y="314770"/>
                </a:lnTo>
                <a:lnTo>
                  <a:pt x="1193798" y="317731"/>
                </a:lnTo>
                <a:lnTo>
                  <a:pt x="1147466" y="320978"/>
                </a:lnTo>
                <a:lnTo>
                  <a:pt x="1103333" y="324463"/>
                </a:lnTo>
                <a:lnTo>
                  <a:pt x="1061154" y="328142"/>
                </a:lnTo>
                <a:lnTo>
                  <a:pt x="1020685" y="331969"/>
                </a:lnTo>
                <a:lnTo>
                  <a:pt x="981681" y="335898"/>
                </a:lnTo>
                <a:lnTo>
                  <a:pt x="907094" y="343880"/>
                </a:lnTo>
                <a:lnTo>
                  <a:pt x="871022" y="347842"/>
                </a:lnTo>
                <a:lnTo>
                  <a:pt x="835439" y="351723"/>
                </a:lnTo>
                <a:lnTo>
                  <a:pt x="764760" y="359063"/>
                </a:lnTo>
                <a:lnTo>
                  <a:pt x="693105" y="365533"/>
                </a:lnTo>
                <a:lnTo>
                  <a:pt x="618518" y="370768"/>
                </a:lnTo>
                <a:lnTo>
                  <a:pt x="579514" y="372809"/>
                </a:lnTo>
                <a:lnTo>
                  <a:pt x="539045" y="374405"/>
                </a:lnTo>
                <a:lnTo>
                  <a:pt x="496866" y="375509"/>
                </a:lnTo>
                <a:lnTo>
                  <a:pt x="452733" y="376077"/>
                </a:lnTo>
                <a:lnTo>
                  <a:pt x="406401" y="376062"/>
                </a:lnTo>
                <a:lnTo>
                  <a:pt x="357626" y="375419"/>
                </a:lnTo>
                <a:lnTo>
                  <a:pt x="306164" y="374102"/>
                </a:lnTo>
                <a:lnTo>
                  <a:pt x="251771" y="372066"/>
                </a:lnTo>
                <a:lnTo>
                  <a:pt x="194202" y="369265"/>
                </a:lnTo>
                <a:lnTo>
                  <a:pt x="133214" y="365653"/>
                </a:lnTo>
                <a:lnTo>
                  <a:pt x="68561" y="361185"/>
                </a:lnTo>
                <a:lnTo>
                  <a:pt x="0" y="355815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2151" y="2209800"/>
            <a:ext cx="459105" cy="527050"/>
          </a:xfrm>
          <a:custGeom>
            <a:avLst/>
            <a:gdLst/>
            <a:ahLst/>
            <a:cxnLst/>
            <a:rect l="l" t="t" r="r" b="b"/>
            <a:pathLst>
              <a:path w="459104" h="527050">
                <a:moveTo>
                  <a:pt x="382524" y="450850"/>
                </a:moveTo>
                <a:lnTo>
                  <a:pt x="382524" y="527050"/>
                </a:lnTo>
                <a:lnTo>
                  <a:pt x="433324" y="501650"/>
                </a:lnTo>
                <a:lnTo>
                  <a:pt x="395224" y="501650"/>
                </a:lnTo>
                <a:lnTo>
                  <a:pt x="395224" y="476250"/>
                </a:lnTo>
                <a:lnTo>
                  <a:pt x="433324" y="476250"/>
                </a:lnTo>
                <a:lnTo>
                  <a:pt x="382524" y="450850"/>
                </a:lnTo>
                <a:close/>
              </a:path>
              <a:path w="459104" h="527050">
                <a:moveTo>
                  <a:pt x="25273" y="0"/>
                </a:moveTo>
                <a:lnTo>
                  <a:pt x="0" y="0"/>
                </a:lnTo>
                <a:lnTo>
                  <a:pt x="0" y="501650"/>
                </a:lnTo>
                <a:lnTo>
                  <a:pt x="382524" y="501650"/>
                </a:lnTo>
                <a:lnTo>
                  <a:pt x="382524" y="488950"/>
                </a:lnTo>
                <a:lnTo>
                  <a:pt x="25273" y="488950"/>
                </a:lnTo>
                <a:lnTo>
                  <a:pt x="12573" y="476250"/>
                </a:lnTo>
                <a:lnTo>
                  <a:pt x="25273" y="476250"/>
                </a:lnTo>
                <a:lnTo>
                  <a:pt x="25273" y="0"/>
                </a:lnTo>
                <a:close/>
              </a:path>
              <a:path w="459104" h="527050">
                <a:moveTo>
                  <a:pt x="433324" y="476250"/>
                </a:moveTo>
                <a:lnTo>
                  <a:pt x="395224" y="476250"/>
                </a:lnTo>
                <a:lnTo>
                  <a:pt x="395224" y="501650"/>
                </a:lnTo>
                <a:lnTo>
                  <a:pt x="433324" y="501650"/>
                </a:lnTo>
                <a:lnTo>
                  <a:pt x="458724" y="488950"/>
                </a:lnTo>
                <a:lnTo>
                  <a:pt x="433324" y="476250"/>
                </a:lnTo>
                <a:close/>
              </a:path>
              <a:path w="459104" h="527050">
                <a:moveTo>
                  <a:pt x="25273" y="476250"/>
                </a:moveTo>
                <a:lnTo>
                  <a:pt x="12573" y="476250"/>
                </a:lnTo>
                <a:lnTo>
                  <a:pt x="25273" y="488950"/>
                </a:lnTo>
                <a:lnTo>
                  <a:pt x="25273" y="476250"/>
                </a:lnTo>
                <a:close/>
              </a:path>
              <a:path w="459104" h="527050">
                <a:moveTo>
                  <a:pt x="382524" y="476250"/>
                </a:moveTo>
                <a:lnTo>
                  <a:pt x="25273" y="476250"/>
                </a:lnTo>
                <a:lnTo>
                  <a:pt x="25273" y="488950"/>
                </a:lnTo>
                <a:lnTo>
                  <a:pt x="382524" y="488950"/>
                </a:lnTo>
                <a:lnTo>
                  <a:pt x="382524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82025" y="2660650"/>
            <a:ext cx="270510" cy="1155700"/>
          </a:xfrm>
          <a:custGeom>
            <a:avLst/>
            <a:gdLst/>
            <a:ahLst/>
            <a:cxnLst/>
            <a:rect l="l" t="t" r="r" b="b"/>
            <a:pathLst>
              <a:path w="270509" h="1155700">
                <a:moveTo>
                  <a:pt x="115824" y="1079500"/>
                </a:moveTo>
                <a:lnTo>
                  <a:pt x="39624" y="1117600"/>
                </a:lnTo>
                <a:lnTo>
                  <a:pt x="115824" y="1155700"/>
                </a:lnTo>
                <a:lnTo>
                  <a:pt x="115824" y="1130300"/>
                </a:lnTo>
                <a:lnTo>
                  <a:pt x="103124" y="1130300"/>
                </a:lnTo>
                <a:lnTo>
                  <a:pt x="103124" y="1104900"/>
                </a:lnTo>
                <a:lnTo>
                  <a:pt x="115824" y="1104900"/>
                </a:lnTo>
                <a:lnTo>
                  <a:pt x="115824" y="1079500"/>
                </a:lnTo>
                <a:close/>
              </a:path>
              <a:path w="270509" h="1155700">
                <a:moveTo>
                  <a:pt x="115824" y="1104900"/>
                </a:moveTo>
                <a:lnTo>
                  <a:pt x="103124" y="1104900"/>
                </a:lnTo>
                <a:lnTo>
                  <a:pt x="103124" y="1130300"/>
                </a:lnTo>
                <a:lnTo>
                  <a:pt x="115824" y="1130300"/>
                </a:lnTo>
                <a:lnTo>
                  <a:pt x="115824" y="1104900"/>
                </a:lnTo>
                <a:close/>
              </a:path>
              <a:path w="270509" h="1155700">
                <a:moveTo>
                  <a:pt x="244601" y="1104900"/>
                </a:moveTo>
                <a:lnTo>
                  <a:pt x="115824" y="1104900"/>
                </a:lnTo>
                <a:lnTo>
                  <a:pt x="115824" y="1130300"/>
                </a:lnTo>
                <a:lnTo>
                  <a:pt x="270001" y="1130300"/>
                </a:lnTo>
                <a:lnTo>
                  <a:pt x="270001" y="1117600"/>
                </a:lnTo>
                <a:lnTo>
                  <a:pt x="244601" y="1117600"/>
                </a:lnTo>
                <a:lnTo>
                  <a:pt x="244601" y="1104900"/>
                </a:lnTo>
                <a:close/>
              </a:path>
              <a:path w="270509" h="1155700">
                <a:moveTo>
                  <a:pt x="244601" y="38100"/>
                </a:moveTo>
                <a:lnTo>
                  <a:pt x="244601" y="1117600"/>
                </a:lnTo>
                <a:lnTo>
                  <a:pt x="257301" y="1104900"/>
                </a:lnTo>
                <a:lnTo>
                  <a:pt x="270001" y="1104900"/>
                </a:lnTo>
                <a:lnTo>
                  <a:pt x="270001" y="50800"/>
                </a:lnTo>
                <a:lnTo>
                  <a:pt x="257301" y="50800"/>
                </a:lnTo>
                <a:lnTo>
                  <a:pt x="244601" y="38100"/>
                </a:lnTo>
                <a:close/>
              </a:path>
              <a:path w="270509" h="1155700">
                <a:moveTo>
                  <a:pt x="270001" y="1104900"/>
                </a:moveTo>
                <a:lnTo>
                  <a:pt x="257301" y="1104900"/>
                </a:lnTo>
                <a:lnTo>
                  <a:pt x="244601" y="1117600"/>
                </a:lnTo>
                <a:lnTo>
                  <a:pt x="270001" y="1117600"/>
                </a:lnTo>
                <a:lnTo>
                  <a:pt x="270001" y="1104900"/>
                </a:lnTo>
                <a:close/>
              </a:path>
              <a:path w="270509" h="11557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3643" y="50800"/>
                </a:lnTo>
                <a:lnTo>
                  <a:pt x="38100" y="50800"/>
                </a:lnTo>
                <a:lnTo>
                  <a:pt x="38100" y="25400"/>
                </a:lnTo>
                <a:lnTo>
                  <a:pt x="73643" y="254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270509" h="1155700">
                <a:moveTo>
                  <a:pt x="73643" y="25400"/>
                </a:moveTo>
                <a:lnTo>
                  <a:pt x="38100" y="25400"/>
                </a:lnTo>
                <a:lnTo>
                  <a:pt x="38100" y="50800"/>
                </a:lnTo>
                <a:lnTo>
                  <a:pt x="73643" y="50800"/>
                </a:lnTo>
                <a:lnTo>
                  <a:pt x="76200" y="38100"/>
                </a:lnTo>
                <a:lnTo>
                  <a:pt x="73643" y="25400"/>
                </a:lnTo>
                <a:close/>
              </a:path>
              <a:path w="270509" h="1155700">
                <a:moveTo>
                  <a:pt x="270001" y="25400"/>
                </a:moveTo>
                <a:lnTo>
                  <a:pt x="73643" y="25400"/>
                </a:lnTo>
                <a:lnTo>
                  <a:pt x="76200" y="38100"/>
                </a:lnTo>
                <a:lnTo>
                  <a:pt x="73643" y="50800"/>
                </a:lnTo>
                <a:lnTo>
                  <a:pt x="244601" y="50800"/>
                </a:lnTo>
                <a:lnTo>
                  <a:pt x="244601" y="38100"/>
                </a:lnTo>
                <a:lnTo>
                  <a:pt x="270001" y="38100"/>
                </a:lnTo>
                <a:lnTo>
                  <a:pt x="270001" y="25400"/>
                </a:lnTo>
                <a:close/>
              </a:path>
              <a:path w="270509" h="1155700">
                <a:moveTo>
                  <a:pt x="270001" y="38100"/>
                </a:moveTo>
                <a:lnTo>
                  <a:pt x="244601" y="38100"/>
                </a:lnTo>
                <a:lnTo>
                  <a:pt x="257301" y="50800"/>
                </a:lnTo>
                <a:lnTo>
                  <a:pt x="270001" y="50800"/>
                </a:lnTo>
                <a:lnTo>
                  <a:pt x="27000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20125" y="5060950"/>
            <a:ext cx="282575" cy="349250"/>
          </a:xfrm>
          <a:custGeom>
            <a:avLst/>
            <a:gdLst/>
            <a:ahLst/>
            <a:cxnLst/>
            <a:rect l="l" t="t" r="r" b="b"/>
            <a:pathLst>
              <a:path w="282575" h="349250">
                <a:moveTo>
                  <a:pt x="155575" y="222250"/>
                </a:moveTo>
                <a:lnTo>
                  <a:pt x="219075" y="349250"/>
                </a:lnTo>
                <a:lnTo>
                  <a:pt x="257175" y="273050"/>
                </a:lnTo>
                <a:lnTo>
                  <a:pt x="206375" y="273050"/>
                </a:lnTo>
                <a:lnTo>
                  <a:pt x="206375" y="262890"/>
                </a:lnTo>
                <a:lnTo>
                  <a:pt x="155575" y="222250"/>
                </a:lnTo>
                <a:close/>
              </a:path>
              <a:path w="282575" h="349250">
                <a:moveTo>
                  <a:pt x="206375" y="262890"/>
                </a:moveTo>
                <a:lnTo>
                  <a:pt x="206375" y="273050"/>
                </a:lnTo>
                <a:lnTo>
                  <a:pt x="219075" y="273050"/>
                </a:lnTo>
                <a:lnTo>
                  <a:pt x="206375" y="262890"/>
                </a:lnTo>
                <a:close/>
              </a:path>
              <a:path w="282575" h="349250">
                <a:moveTo>
                  <a:pt x="206375" y="12700"/>
                </a:moveTo>
                <a:lnTo>
                  <a:pt x="206375" y="262890"/>
                </a:lnTo>
                <a:lnTo>
                  <a:pt x="219075" y="273050"/>
                </a:lnTo>
                <a:lnTo>
                  <a:pt x="231775" y="262890"/>
                </a:lnTo>
                <a:lnTo>
                  <a:pt x="231775" y="25400"/>
                </a:lnTo>
                <a:lnTo>
                  <a:pt x="219075" y="25400"/>
                </a:lnTo>
                <a:lnTo>
                  <a:pt x="206375" y="12700"/>
                </a:lnTo>
                <a:close/>
              </a:path>
              <a:path w="282575" h="349250">
                <a:moveTo>
                  <a:pt x="231775" y="262890"/>
                </a:moveTo>
                <a:lnTo>
                  <a:pt x="219075" y="273050"/>
                </a:lnTo>
                <a:lnTo>
                  <a:pt x="231775" y="273050"/>
                </a:lnTo>
                <a:lnTo>
                  <a:pt x="231775" y="262890"/>
                </a:lnTo>
                <a:close/>
              </a:path>
              <a:path w="282575" h="349250">
                <a:moveTo>
                  <a:pt x="282575" y="222250"/>
                </a:moveTo>
                <a:lnTo>
                  <a:pt x="231775" y="262890"/>
                </a:lnTo>
                <a:lnTo>
                  <a:pt x="231775" y="273050"/>
                </a:lnTo>
                <a:lnTo>
                  <a:pt x="257175" y="273050"/>
                </a:lnTo>
                <a:lnTo>
                  <a:pt x="282575" y="222250"/>
                </a:lnTo>
                <a:close/>
              </a:path>
              <a:path w="282575" h="349250">
                <a:moveTo>
                  <a:pt x="231775" y="0"/>
                </a:moveTo>
                <a:lnTo>
                  <a:pt x="0" y="0"/>
                </a:lnTo>
                <a:lnTo>
                  <a:pt x="0" y="25400"/>
                </a:lnTo>
                <a:lnTo>
                  <a:pt x="206375" y="25400"/>
                </a:lnTo>
                <a:lnTo>
                  <a:pt x="206375" y="12700"/>
                </a:lnTo>
                <a:lnTo>
                  <a:pt x="231775" y="12700"/>
                </a:lnTo>
                <a:lnTo>
                  <a:pt x="231775" y="0"/>
                </a:lnTo>
                <a:close/>
              </a:path>
              <a:path w="282575" h="349250">
                <a:moveTo>
                  <a:pt x="231775" y="12700"/>
                </a:moveTo>
                <a:lnTo>
                  <a:pt x="206375" y="12700"/>
                </a:lnTo>
                <a:lnTo>
                  <a:pt x="219075" y="25400"/>
                </a:lnTo>
                <a:lnTo>
                  <a:pt x="231775" y="25400"/>
                </a:lnTo>
                <a:lnTo>
                  <a:pt x="231775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2286000"/>
            <a:ext cx="1600200" cy="5334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91000" y="2286000"/>
            <a:ext cx="1600200" cy="5334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75" b="1" baseline="-211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36289" y="2669793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220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10400" y="38862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600200" h="241300">
                <a:moveTo>
                  <a:pt x="0" y="241300"/>
                </a:moveTo>
                <a:lnTo>
                  <a:pt x="1600200" y="241300"/>
                </a:lnTo>
                <a:lnTo>
                  <a:pt x="1600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10400" y="3908425"/>
            <a:ext cx="1590675" cy="198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565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250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10400" y="3657600"/>
            <a:ext cx="1600200" cy="241300"/>
          </a:xfrm>
          <a:prstGeom prst="rect">
            <a:avLst/>
          </a:prstGeom>
          <a:solidFill>
            <a:srgbClr val="000000"/>
          </a:solidFill>
          <a:ln w="1905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900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500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10400" y="41148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1600200" y="0"/>
                </a:moveTo>
                <a:lnTo>
                  <a:pt x="0" y="0"/>
                </a:lnTo>
                <a:lnTo>
                  <a:pt x="0" y="355854"/>
                </a:lnTo>
                <a:lnTo>
                  <a:pt x="68561" y="361215"/>
                </a:lnTo>
                <a:lnTo>
                  <a:pt x="194202" y="369280"/>
                </a:lnTo>
                <a:lnTo>
                  <a:pt x="251771" y="372076"/>
                </a:lnTo>
                <a:lnTo>
                  <a:pt x="306164" y="374107"/>
                </a:lnTo>
                <a:lnTo>
                  <a:pt x="357626" y="375419"/>
                </a:lnTo>
                <a:lnTo>
                  <a:pt x="406401" y="376059"/>
                </a:lnTo>
                <a:lnTo>
                  <a:pt x="452733" y="376071"/>
                </a:lnTo>
                <a:lnTo>
                  <a:pt x="496866" y="375501"/>
                </a:lnTo>
                <a:lnTo>
                  <a:pt x="539045" y="374396"/>
                </a:lnTo>
                <a:lnTo>
                  <a:pt x="579514" y="372799"/>
                </a:lnTo>
                <a:lnTo>
                  <a:pt x="618518" y="370758"/>
                </a:lnTo>
                <a:lnTo>
                  <a:pt x="693105" y="365523"/>
                </a:lnTo>
                <a:lnTo>
                  <a:pt x="764760" y="359055"/>
                </a:lnTo>
                <a:lnTo>
                  <a:pt x="1020685" y="331976"/>
                </a:lnTo>
                <a:lnTo>
                  <a:pt x="1103333" y="324475"/>
                </a:lnTo>
                <a:lnTo>
                  <a:pt x="1193798" y="317748"/>
                </a:lnTo>
                <a:lnTo>
                  <a:pt x="1294035" y="312159"/>
                </a:lnTo>
                <a:lnTo>
                  <a:pt x="1405997" y="308073"/>
                </a:lnTo>
                <a:lnTo>
                  <a:pt x="1531638" y="305856"/>
                </a:lnTo>
                <a:lnTo>
                  <a:pt x="1600200" y="305562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0400" y="41148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200" y="0"/>
                </a:lnTo>
                <a:lnTo>
                  <a:pt x="1600200" y="305562"/>
                </a:lnTo>
                <a:lnTo>
                  <a:pt x="1531638" y="305856"/>
                </a:lnTo>
                <a:lnTo>
                  <a:pt x="1466985" y="306708"/>
                </a:lnTo>
                <a:lnTo>
                  <a:pt x="1405997" y="308073"/>
                </a:lnTo>
                <a:lnTo>
                  <a:pt x="1348428" y="309906"/>
                </a:lnTo>
                <a:lnTo>
                  <a:pt x="1294035" y="312159"/>
                </a:lnTo>
                <a:lnTo>
                  <a:pt x="1242573" y="314788"/>
                </a:lnTo>
                <a:lnTo>
                  <a:pt x="1193798" y="317748"/>
                </a:lnTo>
                <a:lnTo>
                  <a:pt x="1147466" y="320992"/>
                </a:lnTo>
                <a:lnTo>
                  <a:pt x="1103333" y="324475"/>
                </a:lnTo>
                <a:lnTo>
                  <a:pt x="1061154" y="328152"/>
                </a:lnTo>
                <a:lnTo>
                  <a:pt x="1020685" y="331976"/>
                </a:lnTo>
                <a:lnTo>
                  <a:pt x="981681" y="335903"/>
                </a:lnTo>
                <a:lnTo>
                  <a:pt x="907094" y="343880"/>
                </a:lnTo>
                <a:lnTo>
                  <a:pt x="871022" y="347839"/>
                </a:lnTo>
                <a:lnTo>
                  <a:pt x="835439" y="351719"/>
                </a:lnTo>
                <a:lnTo>
                  <a:pt x="764760" y="359055"/>
                </a:lnTo>
                <a:lnTo>
                  <a:pt x="693105" y="365523"/>
                </a:lnTo>
                <a:lnTo>
                  <a:pt x="618518" y="370758"/>
                </a:lnTo>
                <a:lnTo>
                  <a:pt x="579514" y="372799"/>
                </a:lnTo>
                <a:lnTo>
                  <a:pt x="539045" y="374396"/>
                </a:lnTo>
                <a:lnTo>
                  <a:pt x="496866" y="375501"/>
                </a:lnTo>
                <a:lnTo>
                  <a:pt x="452733" y="376071"/>
                </a:lnTo>
                <a:lnTo>
                  <a:pt x="406401" y="376059"/>
                </a:lnTo>
                <a:lnTo>
                  <a:pt x="357626" y="375419"/>
                </a:lnTo>
                <a:lnTo>
                  <a:pt x="306164" y="374107"/>
                </a:lnTo>
                <a:lnTo>
                  <a:pt x="251771" y="372076"/>
                </a:lnTo>
                <a:lnTo>
                  <a:pt x="194202" y="369280"/>
                </a:lnTo>
                <a:lnTo>
                  <a:pt x="133214" y="365675"/>
                </a:lnTo>
                <a:lnTo>
                  <a:pt x="68561" y="361215"/>
                </a:lnTo>
                <a:lnTo>
                  <a:pt x="0" y="35585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68972" y="3740150"/>
            <a:ext cx="270510" cy="1371600"/>
          </a:xfrm>
          <a:custGeom>
            <a:avLst/>
            <a:gdLst/>
            <a:ahLst/>
            <a:cxnLst/>
            <a:rect l="l" t="t" r="r" b="b"/>
            <a:pathLst>
              <a:path w="270509" h="1371600">
                <a:moveTo>
                  <a:pt x="157225" y="1295400"/>
                </a:moveTo>
                <a:lnTo>
                  <a:pt x="157225" y="1371600"/>
                </a:lnTo>
                <a:lnTo>
                  <a:pt x="208025" y="1346200"/>
                </a:lnTo>
                <a:lnTo>
                  <a:pt x="169925" y="1346200"/>
                </a:lnTo>
                <a:lnTo>
                  <a:pt x="169925" y="1320800"/>
                </a:lnTo>
                <a:lnTo>
                  <a:pt x="208025" y="1320800"/>
                </a:lnTo>
                <a:lnTo>
                  <a:pt x="157225" y="1295400"/>
                </a:lnTo>
                <a:close/>
              </a:path>
              <a:path w="270509" h="1371600">
                <a:moveTo>
                  <a:pt x="196358" y="25400"/>
                </a:moveTo>
                <a:lnTo>
                  <a:pt x="0" y="25400"/>
                </a:lnTo>
                <a:lnTo>
                  <a:pt x="0" y="1346200"/>
                </a:lnTo>
                <a:lnTo>
                  <a:pt x="157225" y="1346200"/>
                </a:lnTo>
                <a:lnTo>
                  <a:pt x="157225" y="1333500"/>
                </a:lnTo>
                <a:lnTo>
                  <a:pt x="25400" y="1333500"/>
                </a:lnTo>
                <a:lnTo>
                  <a:pt x="12700" y="1320800"/>
                </a:lnTo>
                <a:lnTo>
                  <a:pt x="25400" y="1320800"/>
                </a:lnTo>
                <a:lnTo>
                  <a:pt x="25400" y="50800"/>
                </a:lnTo>
                <a:lnTo>
                  <a:pt x="12700" y="50800"/>
                </a:lnTo>
                <a:lnTo>
                  <a:pt x="25400" y="38100"/>
                </a:lnTo>
                <a:lnTo>
                  <a:pt x="193801" y="38100"/>
                </a:lnTo>
                <a:lnTo>
                  <a:pt x="196358" y="25400"/>
                </a:lnTo>
                <a:close/>
              </a:path>
              <a:path w="270509" h="1371600">
                <a:moveTo>
                  <a:pt x="208025" y="1320800"/>
                </a:moveTo>
                <a:lnTo>
                  <a:pt x="169925" y="1320800"/>
                </a:lnTo>
                <a:lnTo>
                  <a:pt x="169925" y="1346200"/>
                </a:lnTo>
                <a:lnTo>
                  <a:pt x="208025" y="1346200"/>
                </a:lnTo>
                <a:lnTo>
                  <a:pt x="233425" y="1333500"/>
                </a:lnTo>
                <a:lnTo>
                  <a:pt x="208025" y="1320800"/>
                </a:lnTo>
                <a:close/>
              </a:path>
              <a:path w="270509" h="1371600">
                <a:moveTo>
                  <a:pt x="25400" y="1320800"/>
                </a:moveTo>
                <a:lnTo>
                  <a:pt x="12700" y="1320800"/>
                </a:lnTo>
                <a:lnTo>
                  <a:pt x="25400" y="1333500"/>
                </a:lnTo>
                <a:lnTo>
                  <a:pt x="25400" y="1320800"/>
                </a:lnTo>
                <a:close/>
              </a:path>
              <a:path w="270509" h="1371600">
                <a:moveTo>
                  <a:pt x="157225" y="1320800"/>
                </a:moveTo>
                <a:lnTo>
                  <a:pt x="25400" y="1320800"/>
                </a:lnTo>
                <a:lnTo>
                  <a:pt x="25400" y="1333500"/>
                </a:lnTo>
                <a:lnTo>
                  <a:pt x="157225" y="1333500"/>
                </a:lnTo>
                <a:lnTo>
                  <a:pt x="157225" y="1320800"/>
                </a:lnTo>
                <a:close/>
              </a:path>
              <a:path w="270509" h="1371600">
                <a:moveTo>
                  <a:pt x="231901" y="0"/>
                </a:moveTo>
                <a:lnTo>
                  <a:pt x="217054" y="2988"/>
                </a:lnTo>
                <a:lnTo>
                  <a:pt x="204946" y="11144"/>
                </a:lnTo>
                <a:lnTo>
                  <a:pt x="196790" y="23252"/>
                </a:lnTo>
                <a:lnTo>
                  <a:pt x="193801" y="38100"/>
                </a:lnTo>
                <a:lnTo>
                  <a:pt x="196790" y="52947"/>
                </a:lnTo>
                <a:lnTo>
                  <a:pt x="204946" y="65055"/>
                </a:lnTo>
                <a:lnTo>
                  <a:pt x="217054" y="73211"/>
                </a:lnTo>
                <a:lnTo>
                  <a:pt x="231901" y="76200"/>
                </a:lnTo>
                <a:lnTo>
                  <a:pt x="246749" y="73211"/>
                </a:lnTo>
                <a:lnTo>
                  <a:pt x="258857" y="65055"/>
                </a:lnTo>
                <a:lnTo>
                  <a:pt x="267013" y="52947"/>
                </a:lnTo>
                <a:lnTo>
                  <a:pt x="267445" y="50800"/>
                </a:lnTo>
                <a:lnTo>
                  <a:pt x="231901" y="50800"/>
                </a:lnTo>
                <a:lnTo>
                  <a:pt x="231901" y="25400"/>
                </a:lnTo>
                <a:lnTo>
                  <a:pt x="267445" y="25400"/>
                </a:lnTo>
                <a:lnTo>
                  <a:pt x="267013" y="23252"/>
                </a:lnTo>
                <a:lnTo>
                  <a:pt x="258857" y="11144"/>
                </a:lnTo>
                <a:lnTo>
                  <a:pt x="246749" y="2988"/>
                </a:lnTo>
                <a:lnTo>
                  <a:pt x="231901" y="0"/>
                </a:lnTo>
                <a:close/>
              </a:path>
              <a:path w="270509" h="1371600">
                <a:moveTo>
                  <a:pt x="25400" y="38100"/>
                </a:moveTo>
                <a:lnTo>
                  <a:pt x="12700" y="50800"/>
                </a:lnTo>
                <a:lnTo>
                  <a:pt x="25400" y="50800"/>
                </a:lnTo>
                <a:lnTo>
                  <a:pt x="25400" y="38100"/>
                </a:lnTo>
                <a:close/>
              </a:path>
              <a:path w="270509" h="1371600">
                <a:moveTo>
                  <a:pt x="193801" y="38100"/>
                </a:moveTo>
                <a:lnTo>
                  <a:pt x="25400" y="38100"/>
                </a:lnTo>
                <a:lnTo>
                  <a:pt x="25400" y="50800"/>
                </a:lnTo>
                <a:lnTo>
                  <a:pt x="196358" y="50800"/>
                </a:lnTo>
                <a:lnTo>
                  <a:pt x="193801" y="38100"/>
                </a:lnTo>
                <a:close/>
              </a:path>
              <a:path w="270509" h="1371600">
                <a:moveTo>
                  <a:pt x="267445" y="25400"/>
                </a:moveTo>
                <a:lnTo>
                  <a:pt x="231901" y="25400"/>
                </a:lnTo>
                <a:lnTo>
                  <a:pt x="231901" y="50800"/>
                </a:lnTo>
                <a:lnTo>
                  <a:pt x="267445" y="50800"/>
                </a:lnTo>
                <a:lnTo>
                  <a:pt x="270001" y="38100"/>
                </a:lnTo>
                <a:lnTo>
                  <a:pt x="26744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094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 </a:t>
            </a:r>
            <a:r>
              <a:rPr dirty="0"/>
              <a:t>Dinamico:  Esempi </a:t>
            </a:r>
            <a:r>
              <a:rPr spc="-5" dirty="0"/>
              <a:t>di</a:t>
            </a:r>
            <a:r>
              <a:rPr spc="-40" dirty="0"/>
              <a:t> </a:t>
            </a:r>
            <a:r>
              <a:rPr dirty="0"/>
              <a:t>partizioni</a:t>
            </a:r>
          </a:p>
        </p:txBody>
      </p:sp>
      <p:sp>
        <p:nvSpPr>
          <p:cNvPr id="50" name="object 50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74065" y="1513078"/>
            <a:ext cx="3919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partizione occupata da P2 viene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89217" y="5996432"/>
            <a:ext cx="1571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Lista aree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libere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14465" y="1682318"/>
            <a:ext cx="1841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Puntatore </a:t>
            </a:r>
            <a:r>
              <a:rPr sz="1600" dirty="0">
                <a:latin typeface="Arial"/>
                <a:cs typeface="Arial"/>
              </a:rPr>
              <a:t>alla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prima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area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752" y="223151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9752" y="308495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752" y="418223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752" y="479183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1668551"/>
            <a:ext cx="7910830" cy="35617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Algoritmi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selezionare </a:t>
            </a:r>
            <a:r>
              <a:rPr sz="1600" spc="-10" dirty="0">
                <a:latin typeface="Arial"/>
                <a:cs typeface="Arial"/>
              </a:rPr>
              <a:t>un’aria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memoria:</a:t>
            </a:r>
            <a:endParaRPr sz="1600">
              <a:latin typeface="Arial"/>
              <a:cs typeface="Arial"/>
            </a:endParaRPr>
          </a:p>
          <a:p>
            <a:pPr marL="367665" marR="6985">
              <a:lnSpc>
                <a:spcPct val="100000"/>
              </a:lnSpc>
              <a:spcBef>
                <a:spcPts val="960"/>
              </a:spcBef>
            </a:pPr>
            <a:r>
              <a:rPr sz="1600" b="1" i="1" dirty="0">
                <a:latin typeface="Arial"/>
                <a:cs typeface="Arial"/>
              </a:rPr>
              <a:t>First-fit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termina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ricerca quando viene </a:t>
            </a:r>
            <a:r>
              <a:rPr sz="1600" spc="-10" dirty="0">
                <a:latin typeface="Arial"/>
                <a:cs typeface="Arial"/>
              </a:rPr>
              <a:t>individuato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primo blocco di memoria  sufficientemente grande da contenere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 marL="492759" indent="-125095">
              <a:lnSpc>
                <a:spcPct val="100000"/>
              </a:lnSpc>
              <a:buChar char="-"/>
              <a:tabLst>
                <a:tab pos="492759" algn="l"/>
              </a:tabLst>
            </a:pPr>
            <a:r>
              <a:rPr sz="1600" spc="-5" dirty="0">
                <a:latin typeface="Arial"/>
                <a:cs typeface="Arial"/>
              </a:rPr>
              <a:t>tempo di ricerca molto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veloce</a:t>
            </a:r>
            <a:endParaRPr sz="1600">
              <a:latin typeface="Arial"/>
              <a:cs typeface="Arial"/>
            </a:endParaRPr>
          </a:p>
          <a:p>
            <a:pPr marL="367665" marR="5080" algn="just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Next-fit</a:t>
            </a:r>
            <a:r>
              <a:rPr sz="1600" spc="-5" dirty="0">
                <a:latin typeface="Arial"/>
                <a:cs typeface="Arial"/>
              </a:rPr>
              <a:t>: simile al first fit, ma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puntatore alla lista delle aree libere, dopo avere  effettuato </a:t>
            </a:r>
            <a:r>
              <a:rPr sz="1600" spc="-10" dirty="0">
                <a:latin typeface="Arial"/>
                <a:cs typeface="Arial"/>
              </a:rPr>
              <a:t>un’allocazione, </a:t>
            </a:r>
            <a:r>
              <a:rPr sz="1600" spc="-5" dirty="0">
                <a:latin typeface="Arial"/>
                <a:cs typeface="Arial"/>
              </a:rPr>
              <a:t>viene salvato cosicché </a:t>
            </a:r>
            <a:r>
              <a:rPr sz="1600" spc="-1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ricerca successiva continua da  dove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era fermata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precedente</a:t>
            </a:r>
            <a:endParaRPr sz="1600">
              <a:latin typeface="Arial"/>
              <a:cs typeface="Arial"/>
            </a:endParaRPr>
          </a:p>
          <a:p>
            <a:pPr marL="492759" indent="-125095">
              <a:lnSpc>
                <a:spcPct val="100000"/>
              </a:lnSpc>
              <a:buChar char="-"/>
              <a:tabLst>
                <a:tab pos="492759" algn="l"/>
              </a:tabLst>
            </a:pPr>
            <a:r>
              <a:rPr sz="1600" spc="-5" dirty="0">
                <a:latin typeface="Arial"/>
                <a:cs typeface="Arial"/>
              </a:rPr>
              <a:t>tempo di ricerca molto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veloce</a:t>
            </a:r>
            <a:endParaRPr sz="1600">
              <a:latin typeface="Arial"/>
              <a:cs typeface="Arial"/>
            </a:endParaRPr>
          </a:p>
          <a:p>
            <a:pPr marL="367665" marR="5080">
              <a:lnSpc>
                <a:spcPct val="100000"/>
              </a:lnSpc>
              <a:spcBef>
                <a:spcPts val="965"/>
              </a:spcBef>
            </a:pPr>
            <a:r>
              <a:rPr sz="1600" b="1" i="1" spc="-5" dirty="0">
                <a:latin typeface="Arial"/>
                <a:cs typeface="Arial"/>
              </a:rPr>
              <a:t>Best-fit</a:t>
            </a:r>
            <a:r>
              <a:rPr sz="1600" spc="-5" dirty="0">
                <a:latin typeface="Arial"/>
                <a:cs typeface="Arial"/>
              </a:rPr>
              <a:t>: viene utilizzato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blocco di memoria libero più </a:t>
            </a:r>
            <a:r>
              <a:rPr sz="1600" spc="-10" dirty="0">
                <a:latin typeface="Arial"/>
                <a:cs typeface="Arial"/>
              </a:rPr>
              <a:t>piccolo </a:t>
            </a:r>
            <a:r>
              <a:rPr sz="1600" spc="-5" dirty="0">
                <a:latin typeface="Arial"/>
                <a:cs typeface="Arial"/>
              </a:rPr>
              <a:t>che può contenere </a:t>
            </a:r>
            <a:r>
              <a:rPr sz="1600" dirty="0">
                <a:latin typeface="Arial"/>
                <a:cs typeface="Arial"/>
              </a:rPr>
              <a:t>il  </a:t>
            </a:r>
            <a:r>
              <a:rPr sz="1600" spc="-5" dirty="0">
                <a:latin typeface="Arial"/>
                <a:cs typeface="Arial"/>
              </a:rPr>
              <a:t>processo. </a:t>
            </a:r>
            <a:r>
              <a:rPr sz="1600" spc="-15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prodotte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parti di “buco” inutilizzate più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piccole.</a:t>
            </a:r>
            <a:endParaRPr sz="1600">
              <a:latin typeface="Arial"/>
              <a:cs typeface="Arial"/>
            </a:endParaRPr>
          </a:p>
          <a:p>
            <a:pPr marL="367665" marR="5715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Worst-fit</a:t>
            </a:r>
            <a:r>
              <a:rPr sz="1600" spc="-5" dirty="0">
                <a:latin typeface="Arial"/>
                <a:cs typeface="Arial"/>
              </a:rPr>
              <a:t>: viene utilizzato </a:t>
            </a:r>
            <a:r>
              <a:rPr sz="1600" spc="-10" dirty="0">
                <a:latin typeface="Arial"/>
                <a:cs typeface="Arial"/>
              </a:rPr>
              <a:t>il blocco </a:t>
            </a:r>
            <a:r>
              <a:rPr sz="1600" spc="-5" dirty="0">
                <a:latin typeface="Arial"/>
                <a:cs typeface="Arial"/>
              </a:rPr>
              <a:t>di memoria libero più grande. </a:t>
            </a:r>
            <a:r>
              <a:rPr sz="1600" spc="-15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prodotti  “buchi inutilizzati”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grandi.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spc="-5" dirty="0"/>
              <a:t>Dinamico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spc="-5" dirty="0"/>
              <a:t>Dinamico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8414" y="4342510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8414" y="458635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8414" y="4830190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8414" y="5439790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8414" y="5927534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4065" y="1657604"/>
            <a:ext cx="8134350" cy="4855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Qualsiasi algoritmo di selezione delle aree crea “buchi” di memoria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inutilizzabile.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FRAMMENTAZIONE </a:t>
            </a:r>
            <a:r>
              <a:rPr sz="1600" spc="-5" dirty="0">
                <a:latin typeface="Arial"/>
                <a:cs typeface="Arial"/>
              </a:rPr>
              <a:t>ESTERNA: creazione </a:t>
            </a:r>
            <a:r>
              <a:rPr sz="160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aree di memoria libere di piccole  dimensioni non contigue e impossibilità di allocazione di memoria richiesta da un  processo, pur contenendo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memoria globalmente </a:t>
            </a:r>
            <a:r>
              <a:rPr sz="1600" spc="-10" dirty="0">
                <a:latin typeface="Arial"/>
                <a:cs typeface="Arial"/>
              </a:rPr>
              <a:t>un’area </a:t>
            </a:r>
            <a:r>
              <a:rPr sz="1600" spc="-5" dirty="0">
                <a:latin typeface="Arial"/>
                <a:cs typeface="Arial"/>
              </a:rPr>
              <a:t>di dimensione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sufficiente.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100330" algn="just">
              <a:lnSpc>
                <a:spcPct val="100000"/>
              </a:lnSpc>
              <a:spcBef>
                <a:spcPts val="5"/>
              </a:spcBef>
            </a:pPr>
            <a:r>
              <a:rPr sz="1600" i="1" spc="-35" dirty="0">
                <a:latin typeface="Arial"/>
                <a:cs typeface="Arial"/>
              </a:rPr>
              <a:t>COMPATTAZIONE </a:t>
            </a:r>
            <a:r>
              <a:rPr sz="1600" i="1" spc="-5" dirty="0">
                <a:latin typeface="Arial"/>
                <a:cs typeface="Arial"/>
              </a:rPr>
              <a:t>DELLA MEMORIA: </a:t>
            </a:r>
            <a:r>
              <a:rPr sz="1600" spc="-5" dirty="0">
                <a:latin typeface="Arial"/>
                <a:cs typeface="Arial"/>
              </a:rPr>
              <a:t>spostare i processi residenti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  da creare partizioni libere più grandi. Questa operazione generalmente richiede un  grande costo di CPU. La compattazione può essere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effettuata:</a:t>
            </a:r>
            <a:endParaRPr sz="1600">
              <a:latin typeface="Arial"/>
              <a:cs typeface="Arial"/>
            </a:endParaRPr>
          </a:p>
          <a:p>
            <a:pPr marL="814069" indent="-35369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1600" spc="-5" dirty="0">
                <a:latin typeface="Arial"/>
                <a:cs typeface="Arial"/>
              </a:rPr>
              <a:t>Continuamente:</a:t>
            </a:r>
            <a:endParaRPr sz="1600">
              <a:latin typeface="Arial"/>
              <a:cs typeface="Arial"/>
            </a:endParaRPr>
          </a:p>
          <a:p>
            <a:pPr marL="1002030" marR="69786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memoria viene compattata ogni volta che un processo libera un’area; 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frammentazione è ridotta al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minimo;</a:t>
            </a:r>
            <a:endParaRPr sz="1600">
              <a:latin typeface="Arial"/>
              <a:cs typeface="Arial"/>
            </a:endParaRPr>
          </a:p>
          <a:p>
            <a:pPr marL="10020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grande costo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CPU.</a:t>
            </a:r>
            <a:endParaRPr sz="1600">
              <a:latin typeface="Arial"/>
              <a:cs typeface="Arial"/>
            </a:endParaRPr>
          </a:p>
          <a:p>
            <a:pPr marL="687705" indent="-227329">
              <a:lnSpc>
                <a:spcPct val="100000"/>
              </a:lnSpc>
              <a:spcBef>
                <a:spcPts val="965"/>
              </a:spcBef>
              <a:buAutoNum type="arabicPeriod" startAt="2"/>
              <a:tabLst>
                <a:tab pos="688340" algn="l"/>
              </a:tabLst>
            </a:pPr>
            <a:r>
              <a:rPr sz="1600" spc="-5" dirty="0">
                <a:latin typeface="Arial"/>
                <a:cs typeface="Arial"/>
              </a:rPr>
              <a:t>Su necessità:</a:t>
            </a:r>
            <a:endParaRPr sz="1600">
              <a:latin typeface="Arial"/>
              <a:cs typeface="Arial"/>
            </a:endParaRPr>
          </a:p>
          <a:p>
            <a:pPr marL="1002030" marR="10096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compattazione viene effettuata quando non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riesce ad allocare </a:t>
            </a:r>
            <a:r>
              <a:rPr sz="1600" dirty="0">
                <a:latin typeface="Arial"/>
                <a:cs typeface="Arial"/>
              </a:rPr>
              <a:t>memoria  </a:t>
            </a:r>
            <a:r>
              <a:rPr sz="1600" spc="-5" dirty="0">
                <a:latin typeface="Arial"/>
                <a:cs typeface="Arial"/>
              </a:rPr>
              <a:t>ad un processo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richiedente;</a:t>
            </a:r>
            <a:endParaRPr sz="1600">
              <a:latin typeface="Arial"/>
              <a:cs typeface="Arial"/>
            </a:endParaRPr>
          </a:p>
          <a:p>
            <a:pPr marL="1002030" marR="1003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un controllo preliminare verifica </a:t>
            </a:r>
            <a:r>
              <a:rPr sz="1600" spc="-10" dirty="0">
                <a:latin typeface="Arial"/>
                <a:cs typeface="Arial"/>
              </a:rPr>
              <a:t>se il </a:t>
            </a:r>
            <a:r>
              <a:rPr sz="1600" spc="-5" dirty="0">
                <a:latin typeface="Arial"/>
                <a:cs typeface="Arial"/>
              </a:rPr>
              <a:t>totale </a:t>
            </a:r>
            <a:r>
              <a:rPr sz="1600" spc="-10" dirty="0">
                <a:latin typeface="Arial"/>
                <a:cs typeface="Arial"/>
              </a:rPr>
              <a:t>dell’area </a:t>
            </a:r>
            <a:r>
              <a:rPr sz="1600" spc="-5" dirty="0">
                <a:latin typeface="Arial"/>
                <a:cs typeface="Arial"/>
              </a:rPr>
              <a:t>liberabile è </a:t>
            </a:r>
            <a:r>
              <a:rPr sz="1600" spc="-10" dirty="0">
                <a:latin typeface="Arial"/>
                <a:cs typeface="Arial"/>
              </a:rPr>
              <a:t>sufficiente </a:t>
            </a:r>
            <a:r>
              <a:rPr sz="1600" spc="-5" dirty="0">
                <a:latin typeface="Arial"/>
                <a:cs typeface="Arial"/>
              </a:rPr>
              <a:t>a  contenere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155"/>
              </a:lnSpc>
            </a:pPr>
            <a:r>
              <a:rPr sz="1400" spc="-5" dirty="0"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852" y="231952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852" y="280720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852" y="3051048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2852" y="3782440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2852" y="4026408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2852" y="427012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016" y="1513078"/>
            <a:ext cx="767651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compattazione può essere effettuata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due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SzPct val="93750"/>
              <a:buAutoNum type="arabicPeriod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Spostamento selettivo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incrementale:</a:t>
            </a:r>
            <a:endParaRPr sz="160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ricerca di una strategia ottima di movimento </a:t>
            </a:r>
            <a:r>
              <a:rPr sz="160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compattare al meglio </a:t>
            </a:r>
            <a:r>
              <a:rPr sz="1600" dirty="0">
                <a:latin typeface="Arial"/>
                <a:cs typeface="Arial"/>
              </a:rPr>
              <a:t>la 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consente di risparmiare tempo negli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spostamenti;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Poco utilizzata perché richiede un sovraccarico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notevole.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SzPct val="93750"/>
              <a:buAutoNum type="arabicPeriod" startAt="2"/>
              <a:tabLst>
                <a:tab pos="240029" algn="l"/>
              </a:tabLst>
            </a:pPr>
            <a:r>
              <a:rPr sz="1600" spc="-5" dirty="0">
                <a:latin typeface="Arial"/>
                <a:cs typeface="Arial"/>
              </a:rPr>
              <a:t>Spostamento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globale:</a:t>
            </a:r>
            <a:endParaRPr sz="1600">
              <a:latin typeface="Arial"/>
              <a:cs typeface="Arial"/>
            </a:endParaRPr>
          </a:p>
          <a:p>
            <a:pPr marL="927100" marR="2038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tutte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partizioni vengono rilocate ad uno dei due estremi della memoria; 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tempo di trasferimento delle partizioni non è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ottimizzabile;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non richiede strategie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particolari.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spc="-5" dirty="0"/>
              <a:t>Dinamico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9119" y="5104911"/>
            <a:ext cx="7629525" cy="14084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60375" marR="474980" indent="-448309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NB: </a:t>
            </a:r>
            <a:r>
              <a:rPr sz="1650" i="1" spc="-35" dirty="0">
                <a:latin typeface="Malgun Gothic"/>
                <a:cs typeface="Malgun Gothic"/>
              </a:rPr>
              <a:t>compattazione </a:t>
            </a:r>
            <a:r>
              <a:rPr sz="1650" i="1" spc="-25" dirty="0">
                <a:latin typeface="Malgun Gothic"/>
                <a:cs typeface="Malgun Gothic"/>
              </a:rPr>
              <a:t>possibile </a:t>
            </a:r>
            <a:r>
              <a:rPr sz="1650" i="1" spc="-30" dirty="0">
                <a:latin typeface="Malgun Gothic"/>
                <a:cs typeface="Malgun Gothic"/>
              </a:rPr>
              <a:t>solo </a:t>
            </a:r>
            <a:r>
              <a:rPr sz="1650" i="1" spc="-25" dirty="0">
                <a:latin typeface="Malgun Gothic"/>
                <a:cs typeface="Malgun Gothic"/>
              </a:rPr>
              <a:t>se la rilocazione </a:t>
            </a:r>
            <a:r>
              <a:rPr sz="1650" i="1" spc="-30" dirty="0">
                <a:latin typeface="Malgun Gothic"/>
                <a:cs typeface="Malgun Gothic"/>
              </a:rPr>
              <a:t>è </a:t>
            </a:r>
            <a:r>
              <a:rPr sz="1650" i="1" spc="-35" dirty="0">
                <a:latin typeface="Malgun Gothic"/>
                <a:cs typeface="Malgun Gothic"/>
              </a:rPr>
              <a:t>dinamica </a:t>
            </a:r>
            <a:r>
              <a:rPr sz="1650" i="1" spc="-25" dirty="0">
                <a:latin typeface="Malgun Gothic"/>
                <a:cs typeface="Malgun Gothic"/>
              </a:rPr>
              <a:t>(run </a:t>
            </a:r>
            <a:r>
              <a:rPr sz="1650" i="1" spc="-30" dirty="0">
                <a:latin typeface="Malgun Gothic"/>
                <a:cs typeface="Malgun Gothic"/>
              </a:rPr>
              <a:t>time) </a:t>
            </a:r>
            <a:r>
              <a:rPr sz="1650" i="1" spc="-40" dirty="0">
                <a:latin typeface="Malgun Gothic"/>
                <a:cs typeface="Malgun Gothic"/>
              </a:rPr>
              <a:t>non  </a:t>
            </a:r>
            <a:r>
              <a:rPr sz="1650" i="1" spc="-25" dirty="0">
                <a:latin typeface="Malgun Gothic"/>
                <a:cs typeface="Malgun Gothic"/>
              </a:rPr>
              <a:t>possibile </a:t>
            </a:r>
            <a:r>
              <a:rPr sz="1650" i="1" spc="-30" dirty="0">
                <a:latin typeface="Malgun Gothic"/>
                <a:cs typeface="Malgun Gothic"/>
              </a:rPr>
              <a:t>se </a:t>
            </a:r>
            <a:r>
              <a:rPr sz="1650" i="1" spc="-25" dirty="0">
                <a:latin typeface="Malgun Gothic"/>
                <a:cs typeface="Malgun Gothic"/>
              </a:rPr>
              <a:t>la </a:t>
            </a:r>
            <a:r>
              <a:rPr sz="1650" i="1" spc="-30" dirty="0">
                <a:latin typeface="Malgun Gothic"/>
                <a:cs typeface="Malgun Gothic"/>
              </a:rPr>
              <a:t>rilocazione è </a:t>
            </a:r>
            <a:r>
              <a:rPr sz="1650" i="1" spc="-25" dirty="0">
                <a:latin typeface="Malgun Gothic"/>
                <a:cs typeface="Malgun Gothic"/>
              </a:rPr>
              <a:t>statica </a:t>
            </a:r>
            <a:r>
              <a:rPr sz="1650" i="1" spc="-35" dirty="0">
                <a:latin typeface="Malgun Gothic"/>
                <a:cs typeface="Malgun Gothic"/>
              </a:rPr>
              <a:t>o </a:t>
            </a:r>
            <a:r>
              <a:rPr sz="1650" i="1" spc="-30" dirty="0">
                <a:latin typeface="Malgun Gothic"/>
                <a:cs typeface="Malgun Gothic"/>
              </a:rPr>
              <a:t>fatta a </a:t>
            </a:r>
            <a:r>
              <a:rPr sz="1650" i="1" spc="-40" dirty="0">
                <a:latin typeface="Malgun Gothic"/>
                <a:cs typeface="Malgun Gothic"/>
              </a:rPr>
              <a:t>tempo </a:t>
            </a:r>
            <a:r>
              <a:rPr sz="1650" i="1" spc="-30" dirty="0">
                <a:latin typeface="Malgun Gothic"/>
                <a:cs typeface="Malgun Gothic"/>
              </a:rPr>
              <a:t>di compilazione </a:t>
            </a:r>
            <a:r>
              <a:rPr sz="1650" i="1" spc="-35" dirty="0">
                <a:latin typeface="Malgun Gothic"/>
                <a:cs typeface="Malgun Gothic"/>
              </a:rPr>
              <a:t>o  </a:t>
            </a:r>
            <a:r>
              <a:rPr sz="1650" i="1" spc="-30" dirty="0">
                <a:latin typeface="Malgun Gothic"/>
                <a:cs typeface="Malgun Gothic"/>
              </a:rPr>
              <a:t>caricamento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987" y="4995862"/>
            <a:ext cx="1600200" cy="762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987" y="4995862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152" y="5117083"/>
            <a:ext cx="159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987" y="3166998"/>
            <a:ext cx="1600200" cy="19050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987" y="3166998"/>
            <a:ext cx="1600200" cy="1905000"/>
          </a:xfrm>
          <a:custGeom>
            <a:avLst/>
            <a:gdLst/>
            <a:ahLst/>
            <a:cxnLst/>
            <a:rect l="l" t="t" r="r" b="b"/>
            <a:pathLst>
              <a:path w="1600200" h="1905000">
                <a:moveTo>
                  <a:pt x="0" y="1905000"/>
                </a:moveTo>
                <a:lnTo>
                  <a:pt x="1600200" y="1905000"/>
                </a:lnTo>
                <a:lnTo>
                  <a:pt x="16002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987" y="2024126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8987" y="2024126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228" y="3027044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320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030" y="1851047"/>
            <a:ext cx="359410" cy="6096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75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Malgun Gothic"/>
                <a:cs typeface="Malgun Gothic"/>
              </a:rPr>
              <a:t>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479" y="5577636"/>
            <a:ext cx="486409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465"/>
              </a:spcBef>
            </a:pPr>
            <a:r>
              <a:rPr sz="1600" spc="-10" dirty="0">
                <a:latin typeface="Malgun Gothic"/>
                <a:cs typeface="Malgun Gothic"/>
              </a:rPr>
              <a:t>1000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10" dirty="0">
                <a:latin typeface="Malgun Gothic"/>
                <a:cs typeface="Malgun Gothic"/>
              </a:rPr>
              <a:t>1100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731" y="4956175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820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2952" y="6166205"/>
            <a:ext cx="859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8987" y="2328926"/>
            <a:ext cx="1600200" cy="5334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987" y="232892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5152" y="2457068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831" y="2712466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220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8987" y="5757862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987" y="5757862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304800"/>
                </a:move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987" y="2862326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8987" y="2862326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3300" y="1655191"/>
            <a:ext cx="1843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Situazione iniziale: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586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 </a:t>
            </a:r>
            <a:r>
              <a:rPr dirty="0"/>
              <a:t>Dinamico  Esempi </a:t>
            </a:r>
            <a:r>
              <a:rPr spc="-5" dirty="0"/>
              <a:t>di</a:t>
            </a:r>
            <a:r>
              <a:rPr spc="-45" dirty="0"/>
              <a:t> </a:t>
            </a:r>
            <a:r>
              <a:rPr spc="-5" dirty="0"/>
              <a:t>compattazione</a:t>
            </a:r>
          </a:p>
        </p:txBody>
      </p:sp>
      <p:sp>
        <p:nvSpPr>
          <p:cNvPr id="25" name="object 2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70351" y="4994275"/>
            <a:ext cx="1600200" cy="762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0351" y="4994275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17086" y="5115559"/>
            <a:ext cx="159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70351" y="2860675"/>
            <a:ext cx="1600200" cy="2209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0351" y="2860675"/>
            <a:ext cx="1600200" cy="2209800"/>
          </a:xfrm>
          <a:custGeom>
            <a:avLst/>
            <a:gdLst/>
            <a:ahLst/>
            <a:cxnLst/>
            <a:rect l="l" t="t" r="r" b="b"/>
            <a:pathLst>
              <a:path w="1600200" h="2209800">
                <a:moveTo>
                  <a:pt x="0" y="2209800"/>
                </a:moveTo>
                <a:lnTo>
                  <a:pt x="1600200" y="2209800"/>
                </a:lnTo>
                <a:lnTo>
                  <a:pt x="16002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70351" y="2022475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70351" y="2022475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2939" y="1849399"/>
            <a:ext cx="359410" cy="609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10" dirty="0">
                <a:latin typeface="Malgun Gothic"/>
                <a:cs typeface="Malgun Gothic"/>
              </a:rPr>
              <a:t>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6033" y="5575798"/>
            <a:ext cx="486409" cy="6070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70"/>
              </a:spcBef>
            </a:pPr>
            <a:r>
              <a:rPr sz="1600" spc="-10" dirty="0">
                <a:latin typeface="Malgun Gothic"/>
                <a:cs typeface="Malgun Gothic"/>
              </a:rPr>
              <a:t>1000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latin typeface="Malgun Gothic"/>
                <a:cs typeface="Malgun Gothic"/>
              </a:rPr>
              <a:t>1100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77285" y="4954651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820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32582" y="1637487"/>
            <a:ext cx="2188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Spostamento </a:t>
            </a:r>
            <a:r>
              <a:rPr sz="1600" b="1" spc="-10" dirty="0">
                <a:latin typeface="Arial"/>
                <a:cs typeface="Arial"/>
              </a:rPr>
              <a:t>selettivo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70351" y="2327275"/>
            <a:ext cx="1600200" cy="5334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0351" y="2327275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17086" y="2455240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5385" y="2710942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220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70351" y="5756275"/>
            <a:ext cx="16002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70351" y="5756275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8351" y="3093973"/>
            <a:ext cx="1600200" cy="7620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18351" y="3093973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762000"/>
                </a:moveTo>
                <a:lnTo>
                  <a:pt x="1600200" y="762000"/>
                </a:lnTo>
                <a:lnTo>
                  <a:pt x="1600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18351" y="3856037"/>
            <a:ext cx="1600200" cy="22098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18351" y="3856037"/>
            <a:ext cx="1600200" cy="2209800"/>
          </a:xfrm>
          <a:custGeom>
            <a:avLst/>
            <a:gdLst/>
            <a:ahLst/>
            <a:cxnLst/>
            <a:rect l="l" t="t" r="r" b="b"/>
            <a:pathLst>
              <a:path w="1600200" h="2209800">
                <a:moveTo>
                  <a:pt x="0" y="2209800"/>
                </a:moveTo>
                <a:lnTo>
                  <a:pt x="1600200" y="2209800"/>
                </a:lnTo>
                <a:lnTo>
                  <a:pt x="16002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18351" y="1951101"/>
            <a:ext cx="16002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18351" y="1951101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38747" y="2953892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320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51194" y="1777517"/>
            <a:ext cx="359410" cy="610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Malgun Gothic"/>
                <a:cs typeface="Malgun Gothic"/>
              </a:rPr>
              <a:t>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17716" y="5912307"/>
            <a:ext cx="4705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1100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43320" y="3214877"/>
            <a:ext cx="581660" cy="77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algun Gothic"/>
                <a:cs typeface="Malgun Gothic"/>
              </a:rPr>
              <a:t>500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18351" y="2255773"/>
            <a:ext cx="1600200" cy="5334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18351" y="2255773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665341" y="2383917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64021" y="2639694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220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618351" y="2789173"/>
            <a:ext cx="16002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618351" y="2789173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63817" y="1566163"/>
            <a:ext cx="2077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Spostamento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globale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552" y="239255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1552" y="2636266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spc="-5" dirty="0"/>
              <a:t>Dinamico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527" y="3983863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527" y="427647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527" y="4569078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8527" y="5154295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5967" y="1586229"/>
            <a:ext cx="7503795" cy="405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Protezione e condivisione</a:t>
            </a:r>
            <a:r>
              <a:rPr sz="1600" spc="-5" dirty="0">
                <a:latin typeface="Arial"/>
                <a:cs typeface="Arial"/>
              </a:rPr>
              <a:t> analoghe al partizionamento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statico.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partizionamento dinamico è possibile una particolare forma di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condivisione:</a:t>
            </a:r>
            <a:endParaRPr sz="16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 due partizioni contigue è consentito sovrapporsi, mettendo </a:t>
            </a:r>
            <a:r>
              <a:rPr sz="1600" spc="-10" dirty="0">
                <a:latin typeface="Arial"/>
                <a:cs typeface="Arial"/>
              </a:rPr>
              <a:t>un’area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comune;</a:t>
            </a:r>
            <a:endParaRPr sz="16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forma di condivisione molto restrittiva, può avvenire solo tra due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600" b="1" spc="-5" dirty="0">
                <a:latin typeface="Arial"/>
                <a:cs typeface="Arial"/>
              </a:rPr>
              <a:t>CONCLUSIONI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Il partizionamento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dinamico:</a:t>
            </a:r>
            <a:endParaRPr sz="1600">
              <a:latin typeface="Arial"/>
              <a:cs typeface="Arial"/>
            </a:endParaRPr>
          </a:p>
          <a:p>
            <a:pPr marL="210820" marR="449580">
              <a:lnSpc>
                <a:spcPct val="120000"/>
              </a:lnSpc>
              <a:spcBef>
                <a:spcPts val="150"/>
              </a:spcBef>
            </a:pPr>
            <a:r>
              <a:rPr sz="1600" spc="-5" dirty="0">
                <a:latin typeface="Arial"/>
                <a:cs typeface="Arial"/>
              </a:rPr>
              <a:t>richiede un supporto hardware modesto, analogo al partizionamento statico; 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differenza tra i due schemi risiede sostanzialmente nel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software;</a:t>
            </a:r>
            <a:endParaRPr sz="1600">
              <a:latin typeface="Arial"/>
              <a:cs typeface="Arial"/>
            </a:endParaRPr>
          </a:p>
          <a:p>
            <a:pPr marL="190500" marR="33655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elimina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frammentazione interna ma produce quella esterna che può essere  eliminata con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compattazione;</a:t>
            </a:r>
            <a:endParaRPr sz="1600">
              <a:latin typeface="Arial"/>
              <a:cs typeface="Arial"/>
            </a:endParaRPr>
          </a:p>
          <a:p>
            <a:pPr marL="190500" marR="34290">
              <a:lnSpc>
                <a:spcPct val="120000"/>
              </a:lnSpc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adegua ad ambienti con carico non predicibile di lavoro come ad esempio  sviluppo di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software.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42" y="1561846"/>
            <a:ext cx="7983220" cy="436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Schema di gestione della memoria che supporta la visione che l’utente ha della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930650">
              <a:lnSpc>
                <a:spcPts val="1730"/>
              </a:lnSpc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programma è una collezione di segmenti.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segmento è una unità logica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come: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ts val="1200"/>
              </a:lnSpc>
            </a:pPr>
            <a:r>
              <a:rPr sz="1200" dirty="0">
                <a:latin typeface="Arial"/>
                <a:cs typeface="Arial"/>
              </a:rPr>
              <a:t>main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program,</a:t>
            </a:r>
            <a:endParaRPr sz="1200">
              <a:latin typeface="Arial"/>
              <a:cs typeface="Arial"/>
            </a:endParaRPr>
          </a:p>
          <a:p>
            <a:pPr marL="1841500" marR="5403850">
              <a:lnSpc>
                <a:spcPts val="13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proced</a:t>
            </a:r>
            <a:r>
              <a:rPr sz="1200" spc="-1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re,  function,  method,  object,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190"/>
              </a:lnSpc>
            </a:pPr>
            <a:r>
              <a:rPr sz="1200" dirty="0">
                <a:latin typeface="Arial"/>
                <a:cs typeface="Arial"/>
              </a:rPr>
              <a:t>local </a:t>
            </a:r>
            <a:r>
              <a:rPr sz="1200" spc="-5" dirty="0">
                <a:latin typeface="Arial"/>
                <a:cs typeface="Arial"/>
              </a:rPr>
              <a:t>variables, global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variables,</a:t>
            </a:r>
            <a:endParaRPr sz="1200">
              <a:latin typeface="Arial"/>
              <a:cs typeface="Arial"/>
            </a:endParaRPr>
          </a:p>
          <a:p>
            <a:pPr marL="1841500" marR="5110480">
              <a:lnSpc>
                <a:spcPts val="1300"/>
              </a:lnSpc>
              <a:spcBef>
                <a:spcPts val="90"/>
              </a:spcBef>
            </a:pPr>
            <a:r>
              <a:rPr sz="1200" dirty="0">
                <a:latin typeface="Arial"/>
                <a:cs typeface="Arial"/>
              </a:rPr>
              <a:t>common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block,  </a:t>
            </a:r>
            <a:r>
              <a:rPr sz="1200" dirty="0">
                <a:latin typeface="Arial"/>
                <a:cs typeface="Arial"/>
              </a:rPr>
              <a:t>stack,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ts val="1275"/>
              </a:lnSpc>
            </a:pPr>
            <a:r>
              <a:rPr sz="1200" spc="-5" dirty="0">
                <a:latin typeface="Arial"/>
                <a:cs typeface="Arial"/>
              </a:rPr>
              <a:t>symbol </a:t>
            </a:r>
            <a:r>
              <a:rPr sz="1200" dirty="0">
                <a:latin typeface="Arial"/>
                <a:cs typeface="Arial"/>
              </a:rPr>
              <a:t>table,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52679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Ciascuno di questi oggetti può essere posto in un  segmento diverso di dimensioni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differenti.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Ogni entità (segmento) è identificata da un</a:t>
            </a:r>
            <a:r>
              <a:rPr sz="1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nome.</a:t>
            </a:r>
            <a:endParaRPr sz="1600">
              <a:latin typeface="Arial"/>
              <a:cs typeface="Arial"/>
            </a:endParaRPr>
          </a:p>
          <a:p>
            <a:pPr marL="355600" marR="3242945" indent="-342900">
              <a:lnSpc>
                <a:spcPts val="1540"/>
              </a:lnSpc>
              <a:spcBef>
                <a:spcPts val="133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 entità possono essere presenti in memoria anche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maniera non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contigua.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600" b="1" spc="-5" dirty="0">
                <a:latin typeface="Arial"/>
                <a:cs typeface="Arial"/>
              </a:rPr>
              <a:t>L’indirizzo logico si </a:t>
            </a:r>
            <a:r>
              <a:rPr sz="1600" b="1" spc="-10" dirty="0">
                <a:latin typeface="Arial"/>
                <a:cs typeface="Arial"/>
              </a:rPr>
              <a:t>compone </a:t>
            </a:r>
            <a:r>
              <a:rPr sz="1600" b="1" spc="-5" dirty="0">
                <a:latin typeface="Arial"/>
                <a:cs typeface="Arial"/>
              </a:rPr>
              <a:t>di </a:t>
            </a:r>
            <a:r>
              <a:rPr sz="1600" b="1" spc="-10" dirty="0">
                <a:latin typeface="Arial"/>
                <a:cs typeface="Arial"/>
              </a:rPr>
              <a:t>due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parti: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5902858"/>
            <a:ext cx="4799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il </a:t>
            </a:r>
            <a:r>
              <a:rPr sz="1600" b="1" spc="-10" dirty="0">
                <a:latin typeface="Arial"/>
                <a:cs typeface="Arial"/>
              </a:rPr>
              <a:t>nome </a:t>
            </a:r>
            <a:r>
              <a:rPr sz="1600" b="1" spc="-5" dirty="0">
                <a:latin typeface="Arial"/>
                <a:cs typeface="Arial"/>
              </a:rPr>
              <a:t>dell’entità identificato dal </a:t>
            </a:r>
            <a:r>
              <a:rPr sz="1600" b="1" spc="-10" dirty="0">
                <a:latin typeface="Arial"/>
                <a:cs typeface="Arial"/>
              </a:rPr>
              <a:t>suo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numero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lo </a:t>
            </a:r>
            <a:r>
              <a:rPr sz="1600" b="1" spc="-10" dirty="0">
                <a:latin typeface="Arial"/>
                <a:cs typeface="Arial"/>
              </a:rPr>
              <a:t>scostamento all’interno </a:t>
            </a:r>
            <a:r>
              <a:rPr sz="1600" b="1" spc="-5" dirty="0">
                <a:latin typeface="Arial"/>
                <a:cs typeface="Arial"/>
              </a:rPr>
              <a:t>del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segmento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0126" y="2133536"/>
            <a:ext cx="3232150" cy="423075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1898" y="6395720"/>
            <a:ext cx="3308350" cy="0"/>
          </a:xfrm>
          <a:custGeom>
            <a:avLst/>
            <a:gdLst/>
            <a:ahLst/>
            <a:cxnLst/>
            <a:rect l="l" t="t" r="r" b="b"/>
            <a:pathLst>
              <a:path w="3308350">
                <a:moveTo>
                  <a:pt x="0" y="0"/>
                </a:moveTo>
                <a:lnTo>
                  <a:pt x="33083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8248" y="2108200"/>
            <a:ext cx="0" cy="4281170"/>
          </a:xfrm>
          <a:custGeom>
            <a:avLst/>
            <a:gdLst/>
            <a:ahLst/>
            <a:cxnLst/>
            <a:rect l="l" t="t" r="r" b="b"/>
            <a:pathLst>
              <a:path h="4281170">
                <a:moveTo>
                  <a:pt x="0" y="0"/>
                </a:moveTo>
                <a:lnTo>
                  <a:pt x="0" y="42811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1898" y="2101850"/>
            <a:ext cx="3308350" cy="0"/>
          </a:xfrm>
          <a:custGeom>
            <a:avLst/>
            <a:gdLst/>
            <a:ahLst/>
            <a:cxnLst/>
            <a:rect l="l" t="t" r="r" b="b"/>
            <a:pathLst>
              <a:path w="3308350">
                <a:moveTo>
                  <a:pt x="0" y="0"/>
                </a:moveTo>
                <a:lnTo>
                  <a:pt x="33083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43898" y="2108200"/>
            <a:ext cx="0" cy="4281805"/>
          </a:xfrm>
          <a:custGeom>
            <a:avLst/>
            <a:gdLst/>
            <a:ahLst/>
            <a:cxnLst/>
            <a:rect l="l" t="t" r="r" b="b"/>
            <a:pathLst>
              <a:path h="4281805">
                <a:moveTo>
                  <a:pt x="0" y="0"/>
                </a:moveTo>
                <a:lnTo>
                  <a:pt x="0" y="4281487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7298" y="6370320"/>
            <a:ext cx="3257550" cy="0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648" y="2133600"/>
            <a:ext cx="0" cy="4230370"/>
          </a:xfrm>
          <a:custGeom>
            <a:avLst/>
            <a:gdLst/>
            <a:ahLst/>
            <a:cxnLst/>
            <a:rect l="l" t="t" r="r" b="b"/>
            <a:pathLst>
              <a:path h="4230370">
                <a:moveTo>
                  <a:pt x="0" y="0"/>
                </a:moveTo>
                <a:lnTo>
                  <a:pt x="0" y="42303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67298" y="2127250"/>
            <a:ext cx="3257550" cy="0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8498" y="2133600"/>
            <a:ext cx="0" cy="4231005"/>
          </a:xfrm>
          <a:custGeom>
            <a:avLst/>
            <a:gdLst/>
            <a:ahLst/>
            <a:cxnLst/>
            <a:rect l="l" t="t" r="r" b="b"/>
            <a:pathLst>
              <a:path h="4231005">
                <a:moveTo>
                  <a:pt x="0" y="0"/>
                </a:moveTo>
                <a:lnTo>
                  <a:pt x="0" y="4230687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2627" y="1831848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627" y="231952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Segmentazione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627" y="331673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627" y="356057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627" y="380441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627" y="429209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0168" y="1513078"/>
            <a:ext cx="8053070" cy="321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segmentazione condivide alcune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proprietà:</a:t>
            </a:r>
            <a:endParaRPr sz="1600">
              <a:latin typeface="Arial"/>
              <a:cs typeface="Arial"/>
            </a:endParaRPr>
          </a:p>
          <a:p>
            <a:pPr marL="367665" marR="5080">
              <a:lnSpc>
                <a:spcPct val="100000"/>
              </a:lnSpc>
              <a:tabLst>
                <a:tab pos="982980" algn="l"/>
                <a:tab pos="1827530" algn="l"/>
                <a:tab pos="2149475" algn="l"/>
                <a:tab pos="3388360" algn="l"/>
                <a:tab pos="3902075" algn="l"/>
                <a:tab pos="4892675" algn="l"/>
                <a:tab pos="6254115" algn="l"/>
                <a:tab pos="7150100" algn="l"/>
                <a:tab pos="7879080" algn="l"/>
              </a:tabLst>
            </a:pPr>
            <a:r>
              <a:rPr sz="1600" b="1" spc="-5" dirty="0">
                <a:latin typeface="Arial"/>
                <a:cs typeface="Arial"/>
              </a:rPr>
              <a:t>degli schemi </a:t>
            </a:r>
            <a:r>
              <a:rPr sz="1600" b="1" dirty="0">
                <a:latin typeface="Arial"/>
                <a:cs typeface="Arial"/>
              </a:rPr>
              <a:t>di </a:t>
            </a:r>
            <a:r>
              <a:rPr sz="1600" b="1" spc="-5" dirty="0">
                <a:latin typeface="Arial"/>
                <a:cs typeface="Arial"/>
              </a:rPr>
              <a:t>allocazione contigua </a:t>
            </a:r>
            <a:r>
              <a:rPr sz="1600" spc="-5" dirty="0">
                <a:latin typeface="Arial"/>
                <a:cs typeface="Arial"/>
              </a:rPr>
              <a:t>relativamente ad un singolo segmento: i </a:t>
            </a:r>
            <a:r>
              <a:rPr sz="1600" dirty="0">
                <a:latin typeface="Arial"/>
                <a:cs typeface="Arial"/>
              </a:rPr>
              <a:t>dati  </a:t>
            </a:r>
            <a:r>
              <a:rPr sz="1600" spc="-5" dirty="0">
                <a:latin typeface="Arial"/>
                <a:cs typeface="Arial"/>
              </a:rPr>
              <a:t>di ogni singola entità logica devono essere posti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un’area contigua di memoria; 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5" dirty="0">
                <a:latin typeface="Arial"/>
                <a:cs typeface="Arial"/>
              </a:rPr>
              <a:t>li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sch</a:t>
            </a:r>
            <a:r>
              <a:rPr sz="1600" b="1" dirty="0">
                <a:latin typeface="Arial"/>
                <a:cs typeface="Arial"/>
              </a:rPr>
              <a:t>em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ocazione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no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ntig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relat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vamente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ll</a:t>
            </a:r>
            <a:r>
              <a:rPr sz="1600" spc="-5" dirty="0">
                <a:latin typeface="Arial"/>
                <a:cs typeface="Arial"/>
              </a:rPr>
              <a:t>’i</a:t>
            </a:r>
            <a:r>
              <a:rPr sz="1600" spc="-10" dirty="0">
                <a:latin typeface="Arial"/>
                <a:cs typeface="Arial"/>
              </a:rPr>
              <a:t>nter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spa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  indirizzamento </a:t>
            </a:r>
            <a:r>
              <a:rPr sz="160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processo: blocchi logici diversi possono essere messi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segmenti  non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contigui.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281940" marR="10483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raccolta degli oggetti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segmenti viene predisposta dal programmatore;  Ciascun segmento inizia all’indirizzo virtuale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zero;</a:t>
            </a:r>
            <a:endParaRPr sz="1600">
              <a:latin typeface="Arial"/>
              <a:cs typeface="Arial"/>
            </a:endParaRPr>
          </a:p>
          <a:p>
            <a:pPr marL="281940" marR="5080">
              <a:lnSpc>
                <a:spcPct val="100000"/>
              </a:lnSpc>
              <a:spcBef>
                <a:spcPts val="5"/>
              </a:spcBef>
              <a:tabLst>
                <a:tab pos="844550" algn="l"/>
                <a:tab pos="1871980" algn="l"/>
                <a:tab pos="2231390" algn="l"/>
                <a:tab pos="2591435" algn="l"/>
                <a:tab pos="3234690" algn="l"/>
                <a:tab pos="3696335" algn="l"/>
                <a:tab pos="4315460" algn="l"/>
                <a:tab pos="4720590" algn="l"/>
                <a:tab pos="5542280" algn="l"/>
                <a:tab pos="5835015" algn="l"/>
                <a:tab pos="6194425" algn="l"/>
                <a:tab pos="7072630" algn="l"/>
                <a:tab pos="7365365" algn="l"/>
                <a:tab pos="7882255" algn="l"/>
              </a:tabLst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gni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segmento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nome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che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poi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rado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	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ndirizzo</a:t>
            </a:r>
            <a:r>
              <a:rPr sz="1600" dirty="0">
                <a:latin typeface="Arial"/>
                <a:cs typeface="Arial"/>
              </a:rPr>
              <a:t>	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fase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  caricamento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281940" marR="7620">
              <a:lnSpc>
                <a:spcPct val="100000"/>
              </a:lnSpc>
              <a:tabLst>
                <a:tab pos="669290" algn="l"/>
                <a:tab pos="1440180" algn="l"/>
                <a:tab pos="1963420" algn="l"/>
                <a:tab pos="2958465" algn="l"/>
                <a:tab pos="3359150" algn="l"/>
                <a:tab pos="4378960" algn="l"/>
                <a:tab pos="4993640" algn="l"/>
                <a:tab pos="6094095" algn="l"/>
                <a:tab pos="6649084" algn="l"/>
              </a:tabLst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sing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dato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l’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ntern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segmento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ident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ficato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da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“sp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zz</a:t>
            </a:r>
            <a:r>
              <a:rPr sz="1600" spc="-10" dirty="0">
                <a:latin typeface="Arial"/>
                <a:cs typeface="Arial"/>
              </a:rPr>
              <a:t>ament</a:t>
            </a:r>
            <a:r>
              <a:rPr sz="1600" spc="-5" dirty="0">
                <a:latin typeface="Arial"/>
                <a:cs typeface="Arial"/>
              </a:rPr>
              <a:t>o”  relativo </a:t>
            </a:r>
            <a:r>
              <a:rPr sz="1600" spc="-10" dirty="0">
                <a:latin typeface="Arial"/>
                <a:cs typeface="Arial"/>
              </a:rPr>
              <a:t>all’inizio </a:t>
            </a:r>
            <a:r>
              <a:rPr sz="1600" spc="-5" dirty="0">
                <a:latin typeface="Arial"/>
                <a:cs typeface="Arial"/>
              </a:rPr>
              <a:t>del segmento cui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appartiene.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312" y="5013261"/>
            <a:ext cx="8352155" cy="1570355"/>
          </a:xfrm>
          <a:prstGeom prst="rect">
            <a:avLst/>
          </a:prstGeom>
          <a:solidFill>
            <a:srgbClr val="FFFFFF"/>
          </a:solidFill>
          <a:ln w="25400">
            <a:solidFill>
              <a:srgbClr val="DAECE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83185" algn="just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latin typeface="Arial"/>
                <a:cs typeface="Arial"/>
              </a:rPr>
              <a:t>L’</a:t>
            </a:r>
            <a:r>
              <a:rPr sz="1600" b="1" spc="-10" dirty="0">
                <a:latin typeface="Arial"/>
                <a:cs typeface="Arial"/>
              </a:rPr>
              <a:t>indirizzamento </a:t>
            </a:r>
            <a:r>
              <a:rPr sz="1600" spc="-5" dirty="0">
                <a:latin typeface="Arial"/>
                <a:cs typeface="Arial"/>
              </a:rPr>
              <a:t>nella segmentazione è di tipo </a:t>
            </a:r>
            <a:r>
              <a:rPr sz="1600" b="1" spc="-5" dirty="0">
                <a:latin typeface="Arial"/>
                <a:cs typeface="Arial"/>
              </a:rPr>
              <a:t>bidimensionale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designazione univoca  di un dato o di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istruzione richiede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nome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segmento e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spiazzamento </a:t>
            </a:r>
            <a:r>
              <a:rPr sz="1600" spc="-10" dirty="0">
                <a:latin typeface="Arial"/>
                <a:cs typeface="Arial"/>
              </a:rPr>
              <a:t>all’interno  </a:t>
            </a:r>
            <a:r>
              <a:rPr sz="1600" spc="-5" dirty="0">
                <a:latin typeface="Arial"/>
                <a:cs typeface="Arial"/>
              </a:rPr>
              <a:t>del segmento.</a:t>
            </a:r>
            <a:endParaRPr sz="1600">
              <a:latin typeface="Arial"/>
              <a:cs typeface="Arial"/>
            </a:endParaRPr>
          </a:p>
          <a:p>
            <a:pPr marL="91440" marR="85090" algn="just">
              <a:lnSpc>
                <a:spcPct val="100000"/>
              </a:lnSpc>
              <a:tabLst>
                <a:tab pos="7928609" algn="l"/>
              </a:tabLst>
            </a:pPr>
            <a:r>
              <a:rPr sz="1600" b="1" spc="-5" dirty="0">
                <a:latin typeface="Arial"/>
                <a:cs typeface="Arial"/>
              </a:rPr>
              <a:t>La memoria fisica mantiene invece l’indirizzamento lineare: è necessario </a:t>
            </a:r>
            <a:r>
              <a:rPr sz="1600" b="1" spc="-10" dirty="0">
                <a:latin typeface="Arial"/>
                <a:cs typeface="Arial"/>
              </a:rPr>
              <a:t>un  </a:t>
            </a:r>
            <a:r>
              <a:rPr sz="1600" b="1" spc="-5" dirty="0">
                <a:latin typeface="Arial"/>
                <a:cs typeface="Arial"/>
              </a:rPr>
              <a:t>meccanismo per la traduzione degli indirizzi bidimensionali </a:t>
            </a:r>
            <a:r>
              <a:rPr sz="1600" b="1" dirty="0">
                <a:latin typeface="Arial"/>
                <a:cs typeface="Arial"/>
              </a:rPr>
              <a:t>di </a:t>
            </a:r>
            <a:r>
              <a:rPr sz="1600" b="1" spc="-5" dirty="0">
                <a:latin typeface="Arial"/>
                <a:cs typeface="Arial"/>
              </a:rPr>
              <a:t>segmenti virtuali in  indirizzi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fisici.	</a:t>
            </a:r>
            <a:r>
              <a:rPr sz="2100" spc="-7" baseline="3968" dirty="0">
                <a:latin typeface="Arial"/>
                <a:cs typeface="Arial"/>
              </a:rPr>
              <a:t>29</a:t>
            </a:r>
            <a:endParaRPr sz="2100" baseline="396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494789"/>
            <a:ext cx="7269480" cy="1238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14"/>
              </a:spcBef>
            </a:pPr>
            <a:r>
              <a:rPr sz="2300" spc="10" dirty="0">
                <a:solidFill>
                  <a:srgbClr val="FF0000"/>
                </a:solidFill>
                <a:latin typeface="Wingdings"/>
                <a:cs typeface="Wingdings"/>
              </a:rPr>
              <a:t></a:t>
            </a:r>
            <a:r>
              <a:rPr sz="23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Indirizzo Logico (virtuali): indirizzo generato dalla</a:t>
            </a:r>
            <a:r>
              <a:rPr sz="1600" b="1" spc="20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530"/>
              </a:lnSpc>
            </a:pPr>
            <a:r>
              <a:rPr sz="2300" spc="10" dirty="0">
                <a:solidFill>
                  <a:srgbClr val="FF0000"/>
                </a:solidFill>
                <a:latin typeface="Wingdings"/>
                <a:cs typeface="Wingdings"/>
              </a:rPr>
              <a:t></a:t>
            </a:r>
            <a:r>
              <a:rPr sz="23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Indirizzo Fisico: indirizzo reale </a:t>
            </a:r>
            <a:r>
              <a:rPr sz="1600" b="1" spc="-15" dirty="0">
                <a:latin typeface="Arial"/>
                <a:cs typeface="Arial"/>
              </a:rPr>
              <a:t>(MAR) </a:t>
            </a:r>
            <a:r>
              <a:rPr sz="1600" b="1" spc="-10" dirty="0">
                <a:latin typeface="Arial"/>
                <a:cs typeface="Arial"/>
              </a:rPr>
              <a:t>visto </a:t>
            </a:r>
            <a:r>
              <a:rPr sz="1600" b="1" spc="-5" dirty="0">
                <a:latin typeface="Arial"/>
                <a:cs typeface="Arial"/>
              </a:rPr>
              <a:t>dalla</a:t>
            </a:r>
            <a:r>
              <a:rPr sz="1600" b="1" spc="2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MMU ( Memory Management Unit): </a:t>
            </a:r>
            <a:r>
              <a:rPr sz="1600" spc="-5" dirty="0">
                <a:latin typeface="Arial"/>
                <a:cs typeface="Arial"/>
              </a:rPr>
              <a:t>modulo che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occupa della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traduzione.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5150" y="2997136"/>
            <a:ext cx="5329174" cy="360210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Introduzione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265" y="183184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265" y="207568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265" y="2563241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1513078"/>
            <a:ext cx="84867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Caricamento di un processo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segmentato:</a:t>
            </a:r>
            <a:endParaRPr sz="1600">
              <a:latin typeface="Arial"/>
              <a:cs typeface="Arial"/>
            </a:endParaRPr>
          </a:p>
          <a:p>
            <a:pPr marL="190500" marR="508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S.O. cerca di allocare N partizioni adatte per gli N segmenti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è suddiviso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processo; 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S.O. crea un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descrittore di segmento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registrandovi l’indirizzo fisico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cui </a:t>
            </a:r>
            <a:r>
              <a:rPr sz="1600" spc="-5" dirty="0">
                <a:latin typeface="Arial"/>
                <a:cs typeface="Arial"/>
              </a:rPr>
              <a:t>è stato posto </a:t>
            </a:r>
            <a:r>
              <a:rPr sz="1600" dirty="0">
                <a:latin typeface="Arial"/>
                <a:cs typeface="Arial"/>
              </a:rPr>
              <a:t>il  </a:t>
            </a:r>
            <a:r>
              <a:rPr sz="1600" spc="-5" dirty="0">
                <a:latin typeface="Arial"/>
                <a:cs typeface="Arial"/>
              </a:rPr>
              <a:t>segmento 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sua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dimensione;</a:t>
            </a:r>
            <a:endParaRPr sz="1600">
              <a:latin typeface="Arial"/>
              <a:cs typeface="Arial"/>
            </a:endParaRPr>
          </a:p>
          <a:p>
            <a:pPr marL="190500" marR="5715">
              <a:lnSpc>
                <a:spcPct val="100000"/>
              </a:lnSpc>
              <a:tabLst>
                <a:tab pos="1111250" algn="l"/>
                <a:tab pos="1515110" algn="l"/>
                <a:tab pos="2527300" algn="l"/>
                <a:tab pos="2818765" algn="l"/>
                <a:tab pos="3843020" algn="l"/>
                <a:tab pos="4133850" algn="l"/>
                <a:tab pos="4491990" algn="l"/>
                <a:tab pos="5452110" algn="l"/>
                <a:tab pos="6069330" algn="l"/>
                <a:tab pos="6912609" algn="l"/>
                <a:tab pos="7473315" algn="l"/>
                <a:tab pos="8203565" algn="l"/>
              </a:tabLst>
            </a:pPr>
            <a:r>
              <a:rPr sz="1600" spc="-15" dirty="0">
                <a:latin typeface="Arial"/>
                <a:cs typeface="Arial"/>
              </a:rPr>
              <a:t>l’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ns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scrittori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segmento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ocesso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iene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rac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tabella</a:t>
            </a:r>
            <a:r>
              <a:rPr sz="1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6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 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descrittori di segmento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(segment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table).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Segmentazione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312" y="3213100"/>
            <a:ext cx="4967224" cy="34829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212" y="6727825"/>
            <a:ext cx="5043805" cy="0"/>
          </a:xfrm>
          <a:custGeom>
            <a:avLst/>
            <a:gdLst/>
            <a:ahLst/>
            <a:cxnLst/>
            <a:rect l="l" t="t" r="r" b="b"/>
            <a:pathLst>
              <a:path w="5043805">
                <a:moveTo>
                  <a:pt x="0" y="0"/>
                </a:moveTo>
                <a:lnTo>
                  <a:pt x="5043487" y="0"/>
                </a:lnTo>
              </a:path>
            </a:pathLst>
          </a:custGeom>
          <a:ln w="1143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562" y="3187700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09">
                <a:moveTo>
                  <a:pt x="0" y="0"/>
                </a:moveTo>
                <a:lnTo>
                  <a:pt x="0" y="35344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212" y="3181350"/>
            <a:ext cx="5043805" cy="0"/>
          </a:xfrm>
          <a:custGeom>
            <a:avLst/>
            <a:gdLst/>
            <a:ahLst/>
            <a:cxnLst/>
            <a:rect l="l" t="t" r="r" b="b"/>
            <a:pathLst>
              <a:path w="5043805">
                <a:moveTo>
                  <a:pt x="0" y="0"/>
                </a:moveTo>
                <a:lnTo>
                  <a:pt x="50434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7350" y="3187700"/>
            <a:ext cx="0" cy="3533775"/>
          </a:xfrm>
          <a:custGeom>
            <a:avLst/>
            <a:gdLst/>
            <a:ahLst/>
            <a:cxnLst/>
            <a:rect l="l" t="t" r="r" b="b"/>
            <a:pathLst>
              <a:path h="3533775">
                <a:moveTo>
                  <a:pt x="0" y="0"/>
                </a:moveTo>
                <a:lnTo>
                  <a:pt x="0" y="35337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612" y="6703059"/>
            <a:ext cx="4993005" cy="0"/>
          </a:xfrm>
          <a:custGeom>
            <a:avLst/>
            <a:gdLst/>
            <a:ahLst/>
            <a:cxnLst/>
            <a:rect l="l" t="t" r="r" b="b"/>
            <a:pathLst>
              <a:path w="4993005">
                <a:moveTo>
                  <a:pt x="0" y="0"/>
                </a:moveTo>
                <a:lnTo>
                  <a:pt x="49926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962" y="3213100"/>
            <a:ext cx="0" cy="3483610"/>
          </a:xfrm>
          <a:custGeom>
            <a:avLst/>
            <a:gdLst/>
            <a:ahLst/>
            <a:cxnLst/>
            <a:rect l="l" t="t" r="r" b="b"/>
            <a:pathLst>
              <a:path h="3483609">
                <a:moveTo>
                  <a:pt x="0" y="0"/>
                </a:moveTo>
                <a:lnTo>
                  <a:pt x="0" y="34836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612" y="3206750"/>
            <a:ext cx="4993005" cy="0"/>
          </a:xfrm>
          <a:custGeom>
            <a:avLst/>
            <a:gdLst/>
            <a:ahLst/>
            <a:cxnLst/>
            <a:rect l="l" t="t" r="r" b="b"/>
            <a:pathLst>
              <a:path w="4993005">
                <a:moveTo>
                  <a:pt x="0" y="0"/>
                </a:moveTo>
                <a:lnTo>
                  <a:pt x="49926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1950" y="3213100"/>
            <a:ext cx="0" cy="3482975"/>
          </a:xfrm>
          <a:custGeom>
            <a:avLst/>
            <a:gdLst/>
            <a:ahLst/>
            <a:cxnLst/>
            <a:rect l="l" t="t" r="r" b="b"/>
            <a:pathLst>
              <a:path h="3482975">
                <a:moveTo>
                  <a:pt x="0" y="0"/>
                </a:moveTo>
                <a:lnTo>
                  <a:pt x="0" y="34829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56528" y="3828415"/>
            <a:ext cx="2946400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400" b="1" i="1" spc="-5" dirty="0">
                <a:latin typeface="Arial"/>
                <a:cs typeface="Arial"/>
              </a:rPr>
              <a:t>base </a:t>
            </a:r>
            <a:r>
              <a:rPr sz="1400" i="1" dirty="0">
                <a:latin typeface="Arial"/>
                <a:cs typeface="Arial"/>
              </a:rPr>
              <a:t>– </a:t>
            </a:r>
            <a:r>
              <a:rPr sz="1400" i="1" spc="-10" dirty="0">
                <a:latin typeface="Arial"/>
                <a:cs typeface="Arial"/>
              </a:rPr>
              <a:t>indirizzo </a:t>
            </a:r>
            <a:r>
              <a:rPr sz="1400" i="1" dirty="0">
                <a:latin typeface="Arial"/>
                <a:cs typeface="Arial"/>
              </a:rPr>
              <a:t>fisico </a:t>
            </a:r>
            <a:r>
              <a:rPr sz="1400" i="1" spc="-5" dirty="0">
                <a:latin typeface="Arial"/>
                <a:cs typeface="Arial"/>
              </a:rPr>
              <a:t>di </a:t>
            </a:r>
            <a:r>
              <a:rPr sz="1400" i="1" spc="-10" dirty="0">
                <a:latin typeface="Arial"/>
                <a:cs typeface="Arial"/>
              </a:rPr>
              <a:t>inizio </a:t>
            </a:r>
            <a:r>
              <a:rPr sz="1400" i="1" spc="-5" dirty="0">
                <a:latin typeface="Arial"/>
                <a:cs typeface="Arial"/>
              </a:rPr>
              <a:t>del  </a:t>
            </a:r>
            <a:r>
              <a:rPr sz="1400" i="1" dirty="0">
                <a:latin typeface="Arial"/>
                <a:cs typeface="Arial"/>
              </a:rPr>
              <a:t>segmento in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memoria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400" b="1" i="1" dirty="0">
                <a:latin typeface="Arial"/>
                <a:cs typeface="Arial"/>
              </a:rPr>
              <a:t>limit </a:t>
            </a:r>
            <a:r>
              <a:rPr sz="1400" i="1" dirty="0">
                <a:latin typeface="Arial"/>
                <a:cs typeface="Arial"/>
              </a:rPr>
              <a:t>– specifica la </a:t>
            </a:r>
            <a:r>
              <a:rPr sz="1400" i="1" spc="-10" dirty="0">
                <a:latin typeface="Arial"/>
                <a:cs typeface="Arial"/>
              </a:rPr>
              <a:t>lunghezza</a:t>
            </a:r>
            <a:r>
              <a:rPr sz="1400" i="1" spc="-7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del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segmento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7" y="1513078"/>
            <a:ext cx="299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TRADUZIONE </a:t>
            </a:r>
            <a:r>
              <a:rPr sz="1600" b="1" spc="-5" dirty="0">
                <a:latin typeface="Arial"/>
                <a:cs typeface="Arial"/>
              </a:rPr>
              <a:t>DEGLI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INDIRIZZI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4685314"/>
            <a:ext cx="8208009" cy="1601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10" dirty="0">
                <a:latin typeface="Arial"/>
                <a:cs typeface="Arial"/>
              </a:rPr>
              <a:t>Due </a:t>
            </a:r>
            <a:r>
              <a:rPr sz="1600" spc="-5" dirty="0">
                <a:latin typeface="Arial"/>
                <a:cs typeface="Arial"/>
              </a:rPr>
              <a:t>ulteriori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registri: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Segment-table base </a:t>
            </a:r>
            <a:r>
              <a:rPr sz="1400" b="1" dirty="0">
                <a:latin typeface="Arial"/>
                <a:cs typeface="Arial"/>
              </a:rPr>
              <a:t>register </a:t>
            </a:r>
            <a:r>
              <a:rPr sz="1400" b="1" spc="-5" dirty="0">
                <a:latin typeface="Arial"/>
                <a:cs typeface="Arial"/>
              </a:rPr>
              <a:t>(STBR) </a:t>
            </a:r>
            <a:r>
              <a:rPr sz="1400" dirty="0">
                <a:latin typeface="Arial"/>
                <a:cs typeface="Arial"/>
              </a:rPr>
              <a:t>punta </a:t>
            </a:r>
            <a:r>
              <a:rPr sz="1400" spc="-5" dirty="0">
                <a:latin typeface="Arial"/>
                <a:cs typeface="Arial"/>
              </a:rPr>
              <a:t>alla </a:t>
            </a:r>
            <a:r>
              <a:rPr sz="1400" dirty="0">
                <a:latin typeface="Arial"/>
                <a:cs typeface="Arial"/>
              </a:rPr>
              <a:t>segment table in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memoria</a:t>
            </a:r>
            <a:endParaRPr sz="1400">
              <a:latin typeface="Arial"/>
              <a:cs typeface="Arial"/>
            </a:endParaRPr>
          </a:p>
          <a:p>
            <a:pPr marL="12700" marR="28448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Segment-table length </a:t>
            </a:r>
            <a:r>
              <a:rPr sz="1400" b="1" dirty="0">
                <a:latin typeface="Arial"/>
                <a:cs typeface="Arial"/>
              </a:rPr>
              <a:t>register </a:t>
            </a:r>
            <a:r>
              <a:rPr sz="1400" b="1" spc="-5" dirty="0">
                <a:latin typeface="Arial"/>
                <a:cs typeface="Arial"/>
              </a:rPr>
              <a:t>(STLR) </a:t>
            </a:r>
            <a:r>
              <a:rPr sz="1400" dirty="0">
                <a:latin typeface="Arial"/>
                <a:cs typeface="Arial"/>
              </a:rPr>
              <a:t>indica il numero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segmenti utilizzati </a:t>
            </a:r>
            <a:r>
              <a:rPr sz="1400" spc="-5" dirty="0">
                <a:latin typeface="Arial"/>
                <a:cs typeface="Arial"/>
              </a:rPr>
              <a:t>da un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programma;  Possibilità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controllo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accesso a segmenti </a:t>
            </a:r>
            <a:r>
              <a:rPr sz="1400" spc="-5" dirty="0">
                <a:latin typeface="Arial"/>
                <a:cs typeface="Arial"/>
              </a:rPr>
              <a:t>non </a:t>
            </a:r>
            <a:r>
              <a:rPr sz="1400" dirty="0">
                <a:latin typeface="Arial"/>
                <a:cs typeface="Arial"/>
              </a:rPr>
              <a:t>assegnati ad un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i="1" spc="-30" dirty="0">
                <a:latin typeface="Malgun Gothic"/>
                <a:cs typeface="Malgun Gothic"/>
              </a:rPr>
              <a:t>NB: </a:t>
            </a:r>
            <a:r>
              <a:rPr sz="1450" i="1" spc="-35" dirty="0">
                <a:latin typeface="Malgun Gothic"/>
                <a:cs typeface="Malgun Gothic"/>
              </a:rPr>
              <a:t>Quando </a:t>
            </a:r>
            <a:r>
              <a:rPr sz="1450" i="1" spc="-30" dirty="0">
                <a:latin typeface="Malgun Gothic"/>
                <a:cs typeface="Malgun Gothic"/>
              </a:rPr>
              <a:t>un processo </a:t>
            </a:r>
            <a:r>
              <a:rPr sz="1450" i="1" spc="-25" dirty="0">
                <a:latin typeface="Malgun Gothic"/>
                <a:cs typeface="Malgun Gothic"/>
              </a:rPr>
              <a:t>subisce </a:t>
            </a:r>
            <a:r>
              <a:rPr sz="1450" i="1" spc="-30" dirty="0">
                <a:latin typeface="Malgun Gothic"/>
                <a:cs typeface="Malgun Gothic"/>
              </a:rPr>
              <a:t>uno swapping, </a:t>
            </a:r>
            <a:r>
              <a:rPr sz="1450" i="1" spc="-20" dirty="0">
                <a:latin typeface="Malgun Gothic"/>
                <a:cs typeface="Malgun Gothic"/>
              </a:rPr>
              <a:t>al </a:t>
            </a:r>
            <a:r>
              <a:rPr sz="1450" i="1" spc="-30" dirty="0">
                <a:latin typeface="Malgun Gothic"/>
                <a:cs typeface="Malgun Gothic"/>
              </a:rPr>
              <a:t>ritorno </a:t>
            </a:r>
            <a:r>
              <a:rPr sz="1450" i="1" spc="-25" dirty="0">
                <a:latin typeface="Malgun Gothic"/>
                <a:cs typeface="Malgun Gothic"/>
              </a:rPr>
              <a:t>in </a:t>
            </a:r>
            <a:r>
              <a:rPr sz="1450" i="1" spc="-30" dirty="0">
                <a:latin typeface="Malgun Gothic"/>
                <a:cs typeface="Malgun Gothic"/>
              </a:rPr>
              <a:t>memoria </a:t>
            </a:r>
            <a:r>
              <a:rPr sz="1450" i="1" spc="-40" dirty="0">
                <a:latin typeface="Malgun Gothic"/>
                <a:cs typeface="Malgun Gothic"/>
              </a:rPr>
              <a:t>va </a:t>
            </a:r>
            <a:r>
              <a:rPr sz="1450" i="1" spc="-30" dirty="0">
                <a:latin typeface="Malgun Gothic"/>
                <a:cs typeface="Malgun Gothic"/>
              </a:rPr>
              <a:t>aggiornata </a:t>
            </a:r>
            <a:r>
              <a:rPr sz="1450" i="1" spc="-25" dirty="0">
                <a:latin typeface="Malgun Gothic"/>
                <a:cs typeface="Malgun Gothic"/>
              </a:rPr>
              <a:t>la sua</a:t>
            </a:r>
            <a:r>
              <a:rPr sz="1450" i="1" spc="125" dirty="0">
                <a:latin typeface="Malgun Gothic"/>
                <a:cs typeface="Malgun Gothic"/>
              </a:rPr>
              <a:t> </a:t>
            </a:r>
            <a:r>
              <a:rPr sz="1450" i="1" spc="-30" dirty="0">
                <a:latin typeface="Malgun Gothic"/>
                <a:cs typeface="Malgun Gothic"/>
              </a:rPr>
              <a:t>segment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167" y="6248916"/>
            <a:ext cx="46545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25" dirty="0">
                <a:latin typeface="Malgun Gothic"/>
                <a:cs typeface="Malgun Gothic"/>
              </a:rPr>
              <a:t>t</a:t>
            </a:r>
            <a:r>
              <a:rPr sz="1450" i="1" spc="-20" dirty="0">
                <a:latin typeface="Malgun Gothic"/>
                <a:cs typeface="Malgun Gothic"/>
              </a:rPr>
              <a:t>able.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650" y="1844548"/>
            <a:ext cx="3887724" cy="271945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" y="4596129"/>
            <a:ext cx="3964304" cy="0"/>
          </a:xfrm>
          <a:custGeom>
            <a:avLst/>
            <a:gdLst/>
            <a:ahLst/>
            <a:cxnLst/>
            <a:rect l="l" t="t" r="r" b="b"/>
            <a:pathLst>
              <a:path w="3964304">
                <a:moveTo>
                  <a:pt x="0" y="0"/>
                </a:moveTo>
                <a:lnTo>
                  <a:pt x="39639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900" y="1819910"/>
            <a:ext cx="0" cy="2769870"/>
          </a:xfrm>
          <a:custGeom>
            <a:avLst/>
            <a:gdLst/>
            <a:ahLst/>
            <a:cxnLst/>
            <a:rect l="l" t="t" r="r" b="b"/>
            <a:pathLst>
              <a:path h="2769870">
                <a:moveTo>
                  <a:pt x="0" y="0"/>
                </a:moveTo>
                <a:lnTo>
                  <a:pt x="0" y="27698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550" y="1813560"/>
            <a:ext cx="3964304" cy="0"/>
          </a:xfrm>
          <a:custGeom>
            <a:avLst/>
            <a:gdLst/>
            <a:ahLst/>
            <a:cxnLst/>
            <a:rect l="l" t="t" r="r" b="b"/>
            <a:pathLst>
              <a:path w="3964304">
                <a:moveTo>
                  <a:pt x="0" y="0"/>
                </a:moveTo>
                <a:lnTo>
                  <a:pt x="39639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123" y="1819275"/>
            <a:ext cx="0" cy="2770505"/>
          </a:xfrm>
          <a:custGeom>
            <a:avLst/>
            <a:gdLst/>
            <a:ahLst/>
            <a:cxnLst/>
            <a:rect l="l" t="t" r="r" b="b"/>
            <a:pathLst>
              <a:path h="2770504">
                <a:moveTo>
                  <a:pt x="0" y="0"/>
                </a:moveTo>
                <a:lnTo>
                  <a:pt x="0" y="277012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950" y="4570729"/>
            <a:ext cx="3913504" cy="0"/>
          </a:xfrm>
          <a:custGeom>
            <a:avLst/>
            <a:gdLst/>
            <a:ahLst/>
            <a:cxnLst/>
            <a:rect l="l" t="t" r="r" b="b"/>
            <a:pathLst>
              <a:path w="3913504">
                <a:moveTo>
                  <a:pt x="0" y="0"/>
                </a:moveTo>
                <a:lnTo>
                  <a:pt x="39131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00" y="1845310"/>
            <a:ext cx="0" cy="2719070"/>
          </a:xfrm>
          <a:custGeom>
            <a:avLst/>
            <a:gdLst/>
            <a:ahLst/>
            <a:cxnLst/>
            <a:rect l="l" t="t" r="r" b="b"/>
            <a:pathLst>
              <a:path h="2719070">
                <a:moveTo>
                  <a:pt x="0" y="0"/>
                </a:moveTo>
                <a:lnTo>
                  <a:pt x="0" y="27190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950" y="1838960"/>
            <a:ext cx="3913504" cy="0"/>
          </a:xfrm>
          <a:custGeom>
            <a:avLst/>
            <a:gdLst/>
            <a:ahLst/>
            <a:cxnLst/>
            <a:rect l="l" t="t" r="r" b="b"/>
            <a:pathLst>
              <a:path w="3913504">
                <a:moveTo>
                  <a:pt x="0" y="0"/>
                </a:moveTo>
                <a:lnTo>
                  <a:pt x="39131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9723" y="1844675"/>
            <a:ext cx="0" cy="2719705"/>
          </a:xfrm>
          <a:custGeom>
            <a:avLst/>
            <a:gdLst/>
            <a:ahLst/>
            <a:cxnLst/>
            <a:rect l="l" t="t" r="r" b="b"/>
            <a:pathLst>
              <a:path h="2719704">
                <a:moveTo>
                  <a:pt x="0" y="0"/>
                </a:moveTo>
                <a:lnTo>
                  <a:pt x="0" y="271932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96154" y="1943481"/>
            <a:ext cx="408876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5"/>
              </a:spcBef>
              <a:buChar char="•"/>
              <a:tabLst>
                <a:tab pos="191135" algn="l"/>
              </a:tabLst>
            </a:pPr>
            <a:r>
              <a:rPr sz="1400" dirty="0">
                <a:latin typeface="Arial"/>
                <a:cs typeface="Arial"/>
              </a:rPr>
              <a:t>il </a:t>
            </a:r>
            <a:r>
              <a:rPr sz="1400" i="1" dirty="0">
                <a:latin typeface="Arial"/>
                <a:cs typeface="Arial"/>
              </a:rPr>
              <a:t>segment </a:t>
            </a:r>
            <a:r>
              <a:rPr sz="1400" dirty="0">
                <a:latin typeface="Arial"/>
                <a:cs typeface="Arial"/>
              </a:rPr>
              <a:t>(s) </a:t>
            </a:r>
            <a:r>
              <a:rPr sz="1400" spc="-5" dirty="0">
                <a:latin typeface="Arial"/>
                <a:cs typeface="Arial"/>
              </a:rPr>
              <a:t>viene </a:t>
            </a:r>
            <a:r>
              <a:rPr sz="1400" dirty="0">
                <a:latin typeface="Arial"/>
                <a:cs typeface="Arial"/>
              </a:rPr>
              <a:t>utilizzato per </a:t>
            </a:r>
            <a:r>
              <a:rPr sz="1400" spc="-5" dirty="0">
                <a:latin typeface="Arial"/>
                <a:cs typeface="Arial"/>
              </a:rPr>
              <a:t>ritrovare  </a:t>
            </a:r>
            <a:r>
              <a:rPr sz="1400" dirty="0">
                <a:latin typeface="Arial"/>
                <a:cs typeface="Arial"/>
              </a:rPr>
              <a:t>l’indirizzo fisico </a:t>
            </a:r>
            <a:r>
              <a:rPr sz="1400" spc="-5" dirty="0">
                <a:latin typeface="Arial"/>
                <a:cs typeface="Arial"/>
              </a:rPr>
              <a:t>del </a:t>
            </a:r>
            <a:r>
              <a:rPr sz="1400" dirty="0">
                <a:latin typeface="Arial"/>
                <a:cs typeface="Arial"/>
              </a:rPr>
              <a:t>segmento </a:t>
            </a:r>
            <a:r>
              <a:rPr sz="1400" spc="-5" dirty="0">
                <a:latin typeface="Arial"/>
                <a:cs typeface="Arial"/>
              </a:rPr>
              <a:t>nella segment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table  </a:t>
            </a:r>
            <a:r>
              <a:rPr sz="1400" dirty="0">
                <a:latin typeface="Arial"/>
                <a:cs typeface="Arial"/>
              </a:rPr>
              <a:t>(base)</a:t>
            </a:r>
            <a:endParaRPr sz="1400">
              <a:latin typeface="Arial"/>
              <a:cs typeface="Arial"/>
            </a:endParaRPr>
          </a:p>
          <a:p>
            <a:pPr marL="190500" marR="13462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400" dirty="0">
                <a:latin typeface="Arial"/>
                <a:cs typeface="Arial"/>
              </a:rPr>
              <a:t>Il </a:t>
            </a:r>
            <a:r>
              <a:rPr sz="1400" i="1" spc="-5" dirty="0">
                <a:latin typeface="Arial"/>
                <a:cs typeface="Arial"/>
              </a:rPr>
              <a:t>displacement </a:t>
            </a:r>
            <a:r>
              <a:rPr sz="1400" dirty="0">
                <a:latin typeface="Arial"/>
                <a:cs typeface="Arial"/>
              </a:rPr>
              <a:t>(d) </a:t>
            </a:r>
            <a:r>
              <a:rPr sz="1400" spc="-10" dirty="0">
                <a:latin typeface="Arial"/>
                <a:cs typeface="Arial"/>
              </a:rPr>
              <a:t>viene </a:t>
            </a:r>
            <a:r>
              <a:rPr sz="1400" spc="-5" dirty="0">
                <a:latin typeface="Arial"/>
                <a:cs typeface="Arial"/>
              </a:rPr>
              <a:t>sommato all’indirizzo  fisico del segmento per ottenere l’indirizzo fisico  </a:t>
            </a:r>
            <a:r>
              <a:rPr sz="1400" dirty="0">
                <a:latin typeface="Arial"/>
                <a:cs typeface="Arial"/>
              </a:rPr>
              <a:t>richiesto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27" y="494322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727" y="5187060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727" y="543090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742" y="1586229"/>
            <a:ext cx="8409940" cy="492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Considerazioni: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b="1" spc="-5" dirty="0">
                <a:latin typeface="Arial"/>
                <a:cs typeface="Arial"/>
              </a:rPr>
              <a:t>traduzione </a:t>
            </a:r>
            <a:r>
              <a:rPr sz="1600" spc="-5" dirty="0">
                <a:latin typeface="Arial"/>
                <a:cs typeface="Arial"/>
              </a:rPr>
              <a:t>di ciascun indirizzo bidimensionale virtuale richiede </a:t>
            </a:r>
            <a:r>
              <a:rPr sz="1600" b="1" spc="-10" dirty="0">
                <a:latin typeface="Arial"/>
                <a:cs typeface="Arial"/>
              </a:rPr>
              <a:t>due </a:t>
            </a:r>
            <a:r>
              <a:rPr sz="1600" b="1" spc="-5" dirty="0">
                <a:latin typeface="Arial"/>
                <a:cs typeface="Arial"/>
              </a:rPr>
              <a:t>accessi in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memoria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alla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segment table</a:t>
            </a:r>
            <a:r>
              <a:rPr sz="1600" spc="-5" dirty="0">
                <a:latin typeface="Arial"/>
                <a:cs typeface="Arial"/>
              </a:rPr>
              <a:t> per tradurre l’indirizzo del segmento da virtuale a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fisico;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per accedere fisicamente </a:t>
            </a:r>
            <a:r>
              <a:rPr sz="1600" dirty="0">
                <a:latin typeface="Arial"/>
                <a:cs typeface="Arial"/>
              </a:rPr>
              <a:t>alla </a:t>
            </a:r>
            <a:r>
              <a:rPr sz="1600" spc="-5" dirty="0">
                <a:latin typeface="Arial"/>
                <a:cs typeface="Arial"/>
              </a:rPr>
              <a:t>locazione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richiesta.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Symbol"/>
                <a:cs typeface="Symbol"/>
              </a:rPr>
              <a:t>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raddoppia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il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tempo per l’accesso ad una locazione di</a:t>
            </a:r>
            <a:r>
              <a:rPr sz="1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memoria.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ts val="1900"/>
              </a:lnSpc>
            </a:pPr>
            <a:r>
              <a:rPr sz="1600" i="1" spc="-10" dirty="0">
                <a:latin typeface="Arial"/>
                <a:cs typeface="Arial"/>
              </a:rPr>
              <a:t>Soluzione:</a:t>
            </a:r>
            <a:endParaRPr sz="1600">
              <a:latin typeface="Arial"/>
              <a:cs typeface="Arial"/>
            </a:endParaRPr>
          </a:p>
          <a:p>
            <a:pPr marL="1271270" marR="5080" algn="just">
              <a:lnSpc>
                <a:spcPct val="97000"/>
              </a:lnSpc>
              <a:spcBef>
                <a:spcPts val="40"/>
              </a:spcBef>
            </a:pPr>
            <a:r>
              <a:rPr sz="1650" i="1" spc="-30" dirty="0">
                <a:latin typeface="Malgun Gothic"/>
                <a:cs typeface="Malgun Gothic"/>
              </a:rPr>
              <a:t>Se </a:t>
            </a:r>
            <a:r>
              <a:rPr sz="1650" i="1" spc="-15" dirty="0">
                <a:latin typeface="Malgun Gothic"/>
                <a:cs typeface="Malgun Gothic"/>
              </a:rPr>
              <a:t>i </a:t>
            </a:r>
            <a:r>
              <a:rPr sz="1650" i="1" spc="-30" dirty="0">
                <a:latin typeface="Malgun Gothic"/>
                <a:cs typeface="Malgun Gothic"/>
              </a:rPr>
              <a:t>descrittori di </a:t>
            </a:r>
            <a:r>
              <a:rPr sz="1650" i="1" spc="-35" dirty="0">
                <a:latin typeface="Malgun Gothic"/>
                <a:cs typeface="Malgun Gothic"/>
              </a:rPr>
              <a:t>segmento sono </a:t>
            </a:r>
            <a:r>
              <a:rPr sz="1650" i="1" spc="-25" dirty="0">
                <a:latin typeface="Malgun Gothic"/>
                <a:cs typeface="Malgun Gothic"/>
              </a:rPr>
              <a:t>pochi, </a:t>
            </a:r>
            <a:r>
              <a:rPr sz="1650" i="1" spc="-35" dirty="0">
                <a:latin typeface="Malgun Gothic"/>
                <a:cs typeface="Malgun Gothic"/>
              </a:rPr>
              <a:t>o </a:t>
            </a:r>
            <a:r>
              <a:rPr sz="1650" i="1" spc="-25" dirty="0">
                <a:latin typeface="Malgun Gothic"/>
                <a:cs typeface="Malgun Gothic"/>
              </a:rPr>
              <a:t>alcuni </a:t>
            </a:r>
            <a:r>
              <a:rPr sz="1650" i="1" spc="-35" dirty="0">
                <a:latin typeface="Malgun Gothic"/>
                <a:cs typeface="Malgun Gothic"/>
              </a:rPr>
              <a:t>sono </a:t>
            </a:r>
            <a:r>
              <a:rPr sz="1650" i="1" spc="-25" dirty="0">
                <a:latin typeface="Malgun Gothic"/>
                <a:cs typeface="Malgun Gothic"/>
              </a:rPr>
              <a:t>utilizzati </a:t>
            </a:r>
            <a:r>
              <a:rPr sz="1650" i="1" spc="-30" dirty="0">
                <a:latin typeface="Malgun Gothic"/>
                <a:cs typeface="Malgun Gothic"/>
              </a:rPr>
              <a:t>più  </a:t>
            </a:r>
            <a:r>
              <a:rPr sz="1650" i="1" spc="-35" dirty="0">
                <a:latin typeface="Malgun Gothic"/>
                <a:cs typeface="Malgun Gothic"/>
              </a:rPr>
              <a:t>frequentemente, </a:t>
            </a:r>
            <a:r>
              <a:rPr sz="1650" i="1" spc="-30" dirty="0">
                <a:latin typeface="Malgun Gothic"/>
                <a:cs typeface="Malgun Gothic"/>
              </a:rPr>
              <a:t>conviene </a:t>
            </a:r>
            <a:r>
              <a:rPr sz="1650" i="1" spc="-25" dirty="0">
                <a:latin typeface="Malgun Gothic"/>
                <a:cs typeface="Malgun Gothic"/>
              </a:rPr>
              <a:t>specificare </a:t>
            </a:r>
            <a:r>
              <a:rPr sz="1650" i="1" spc="-15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loro caricamento </a:t>
            </a:r>
            <a:r>
              <a:rPr sz="1650" i="1" spc="-15" dirty="0">
                <a:latin typeface="Malgun Gothic"/>
                <a:cs typeface="Malgun Gothic"/>
              </a:rPr>
              <a:t>in </a:t>
            </a:r>
            <a:r>
              <a:rPr sz="1650" i="1" spc="-25" dirty="0">
                <a:latin typeface="Malgun Gothic"/>
                <a:cs typeface="Malgun Gothic"/>
              </a:rPr>
              <a:t>opportuni  </a:t>
            </a:r>
            <a:r>
              <a:rPr sz="1650" i="1" spc="-30" dirty="0">
                <a:latin typeface="Malgun Gothic"/>
                <a:cs typeface="Malgun Gothic"/>
              </a:rPr>
              <a:t>registri</a:t>
            </a:r>
            <a:r>
              <a:rPr sz="1650" i="1" spc="-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hardware.</a:t>
            </a:r>
            <a:endParaRPr sz="1650">
              <a:latin typeface="Malgun Gothic"/>
              <a:cs typeface="Malgun Gothic"/>
            </a:endParaRPr>
          </a:p>
          <a:p>
            <a:pPr marL="1271270">
              <a:lnSpc>
                <a:spcPct val="100000"/>
              </a:lnSpc>
              <a:spcBef>
                <a:spcPts val="114"/>
              </a:spcBef>
            </a:pPr>
            <a:r>
              <a:rPr sz="2400" i="1" spc="-7" baseline="5208" dirty="0">
                <a:latin typeface="Arial"/>
                <a:cs typeface="Arial"/>
              </a:rPr>
              <a:t>Famiglia INTEL : </a:t>
            </a:r>
            <a:r>
              <a:rPr sz="1200" i="1" spc="-5" dirty="0">
                <a:latin typeface="Arial"/>
                <a:cs typeface="Arial"/>
              </a:rPr>
              <a:t>CS: </a:t>
            </a:r>
            <a:r>
              <a:rPr sz="1200" i="1" dirty="0">
                <a:latin typeface="Arial"/>
                <a:cs typeface="Arial"/>
              </a:rPr>
              <a:t>Code </a:t>
            </a:r>
            <a:r>
              <a:rPr sz="1200" i="1" spc="-5" dirty="0">
                <a:latin typeface="Arial"/>
                <a:cs typeface="Arial"/>
              </a:rPr>
              <a:t>Segment; DS: Data Segment; </a:t>
            </a:r>
            <a:r>
              <a:rPr sz="1200" i="1" dirty="0">
                <a:latin typeface="Arial"/>
                <a:cs typeface="Arial"/>
              </a:rPr>
              <a:t>SS: Stack </a:t>
            </a:r>
            <a:r>
              <a:rPr sz="1200" i="1" spc="-5" dirty="0">
                <a:latin typeface="Arial"/>
                <a:cs typeface="Arial"/>
              </a:rPr>
              <a:t>Segment; </a:t>
            </a:r>
            <a:r>
              <a:rPr sz="1200" i="1" dirty="0">
                <a:latin typeface="Arial"/>
                <a:cs typeface="Arial"/>
              </a:rPr>
              <a:t>ES: Extra</a:t>
            </a:r>
            <a:r>
              <a:rPr sz="1200" i="1" spc="1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Segment.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281940" marR="141605" indent="-1981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E’ possibile definire </a:t>
            </a:r>
            <a:r>
              <a:rPr sz="1600" b="1" spc="-5" dirty="0">
                <a:latin typeface="Arial"/>
                <a:cs typeface="Arial"/>
              </a:rPr>
              <a:t>diritti e modalità di accesso per </a:t>
            </a:r>
            <a:r>
              <a:rPr sz="1600" b="1" spc="-10" dirty="0">
                <a:latin typeface="Arial"/>
                <a:cs typeface="Arial"/>
              </a:rPr>
              <a:t>ogni </a:t>
            </a:r>
            <a:r>
              <a:rPr sz="1600" b="1" spc="-5" dirty="0">
                <a:latin typeface="Arial"/>
                <a:cs typeface="Arial"/>
              </a:rPr>
              <a:t>“tipo” di segmento</a:t>
            </a:r>
            <a:r>
              <a:rPr sz="1600" spc="-5" dirty="0">
                <a:latin typeface="Arial"/>
                <a:cs typeface="Arial"/>
              </a:rPr>
              <a:t>. Esempio:  accesso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modalità </a:t>
            </a:r>
            <a:r>
              <a:rPr sz="1600" spc="-10" dirty="0">
                <a:latin typeface="Arial"/>
                <a:cs typeface="Arial"/>
              </a:rPr>
              <a:t>“execute” </a:t>
            </a:r>
            <a:r>
              <a:rPr sz="1600" spc="-5" dirty="0">
                <a:latin typeface="Arial"/>
                <a:cs typeface="Arial"/>
              </a:rPr>
              <a:t>(o anche </a:t>
            </a:r>
            <a:r>
              <a:rPr sz="1600" spc="-10" dirty="0">
                <a:latin typeface="Arial"/>
                <a:cs typeface="Arial"/>
              </a:rPr>
              <a:t>“read-only”) </a:t>
            </a:r>
            <a:r>
              <a:rPr sz="1600" spc="-5" dirty="0">
                <a:latin typeface="Arial"/>
                <a:cs typeface="Arial"/>
              </a:rPr>
              <a:t>al segmento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codice;</a:t>
            </a:r>
            <a:endParaRPr sz="16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accesso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modalità “read/write” al segmento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stack;</a:t>
            </a:r>
            <a:endParaRPr sz="16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accesso </a:t>
            </a:r>
            <a:r>
              <a:rPr sz="1600" spc="-10" dirty="0">
                <a:latin typeface="Arial"/>
                <a:cs typeface="Arial"/>
              </a:rPr>
              <a:t>“read-only” </a:t>
            </a:r>
            <a:r>
              <a:rPr sz="1600" spc="-5" dirty="0">
                <a:latin typeface="Arial"/>
                <a:cs typeface="Arial"/>
              </a:rPr>
              <a:t>o “read/write” al segmento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dati.</a:t>
            </a:r>
            <a:endParaRPr sz="16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 diritti di accesso possono essere registrati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campo della</a:t>
            </a:r>
            <a:r>
              <a:rPr sz="1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TDS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208915" algn="r">
              <a:lnSpc>
                <a:spcPct val="100000"/>
              </a:lnSpc>
              <a:spcBef>
                <a:spcPts val="1315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586229"/>
            <a:ext cx="8342630" cy="358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CONDIVISIONE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Gli oggetti condivisi sono collocati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segmenti dedicati 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separati.</a:t>
            </a:r>
            <a:endParaRPr sz="1600">
              <a:latin typeface="Arial"/>
              <a:cs typeface="Arial"/>
            </a:endParaRPr>
          </a:p>
          <a:p>
            <a:pPr marL="190500" marR="6985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Il segmento condiviso può essere mappato,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attraverso la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segment table, nello spazio 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indirizzamento virtuale di tutti i processi autorizzati ad</a:t>
            </a:r>
            <a:r>
              <a:rPr sz="16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accedervi.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Lo spiazzamento interno di un dato risulta identico per tutti i processi che </a:t>
            </a:r>
            <a:r>
              <a:rPr sz="1600" dirty="0">
                <a:latin typeface="Arial"/>
                <a:cs typeface="Arial"/>
              </a:rPr>
              <a:t>lo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condividono.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COLLEGAMENTO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DINAMICO:</a:t>
            </a:r>
            <a:endParaRPr sz="1600">
              <a:latin typeface="Arial"/>
              <a:cs typeface="Arial"/>
            </a:endParaRPr>
          </a:p>
          <a:p>
            <a:pPr marL="203200" marR="5080" indent="-177800">
              <a:lnSpc>
                <a:spcPct val="100000"/>
              </a:lnSpc>
              <a:buChar char="•"/>
              <a:tabLst>
                <a:tab pos="203835" algn="l"/>
              </a:tabLst>
            </a:pPr>
            <a:r>
              <a:rPr sz="1600" spc="-5" dirty="0">
                <a:latin typeface="Arial"/>
                <a:cs typeface="Arial"/>
              </a:rPr>
              <a:t>Caricamento di una procedura, ad esempio una libreria,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fase di esecuzione di un  processo e solo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sua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richiesta.</a:t>
            </a:r>
            <a:endParaRPr sz="1600">
              <a:latin typeface="Arial"/>
              <a:cs typeface="Arial"/>
            </a:endParaRPr>
          </a:p>
          <a:p>
            <a:pPr marL="203200" marR="8255" indent="-177800">
              <a:lnSpc>
                <a:spcPct val="100000"/>
              </a:lnSpc>
              <a:spcBef>
                <a:spcPts val="5"/>
              </a:spcBef>
              <a:buChar char="•"/>
              <a:tabLst>
                <a:tab pos="203835" algn="l"/>
              </a:tabLst>
            </a:pPr>
            <a:r>
              <a:rPr sz="1600" spc="-5" dirty="0">
                <a:latin typeface="Arial"/>
                <a:cs typeface="Arial"/>
              </a:rPr>
              <a:t>Lo spazio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</a:t>
            </a:r>
            <a:r>
              <a:rPr sz="160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una procedura viene occupato solo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 quando tale procedura  viene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richiesta.</a:t>
            </a:r>
            <a:endParaRPr sz="1600">
              <a:latin typeface="Arial"/>
              <a:cs typeface="Arial"/>
            </a:endParaRPr>
          </a:p>
          <a:p>
            <a:pPr marL="203200" marR="236220" indent="-177800">
              <a:lnSpc>
                <a:spcPct val="100000"/>
              </a:lnSpc>
              <a:spcBef>
                <a:spcPts val="385"/>
              </a:spcBef>
              <a:buChar char="•"/>
              <a:tabLst>
                <a:tab pos="20383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 segmentazione consente di aggiungere nuovi segmenti al processo richiedente,  aggiornando la segment table e i registri Segment-table base register (STBR) Segment-  table length register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(STLR)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727" y="173723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4120" y="1662429"/>
            <a:ext cx="3791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sz="1600" spc="-10" dirty="0">
                <a:latin typeface="Arial"/>
                <a:cs typeface="Arial"/>
              </a:rPr>
              <a:t>in	</a:t>
            </a:r>
            <a:r>
              <a:rPr sz="1600" dirty="0">
                <a:latin typeface="Arial"/>
                <a:cs typeface="Arial"/>
              </a:rPr>
              <a:t>aree </a:t>
            </a:r>
            <a:r>
              <a:rPr sz="1600" spc="-5" dirty="0">
                <a:latin typeface="Arial"/>
                <a:cs typeface="Arial"/>
              </a:rPr>
              <a:t>contigue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rende più </a:t>
            </a:r>
            <a:r>
              <a:rPr sz="1600" spc="-10" dirty="0">
                <a:latin typeface="Arial"/>
                <a:cs typeface="Arial"/>
              </a:rPr>
              <a:t>efficiente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727" y="246875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727" y="2834513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27" y="3200273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797" y="1539899"/>
            <a:ext cx="43376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41275">
              <a:lnSpc>
                <a:spcPct val="150000"/>
              </a:lnSpc>
              <a:spcBef>
                <a:spcPts val="100"/>
              </a:spcBef>
              <a:tabLst>
                <a:tab pos="1407160" algn="l"/>
                <a:tab pos="2395855" algn="l"/>
                <a:tab pos="2686050" algn="l"/>
                <a:tab pos="3530600" algn="l"/>
              </a:tabLst>
            </a:pPr>
            <a:r>
              <a:rPr sz="1600" spc="-5" dirty="0">
                <a:latin typeface="Arial"/>
                <a:cs typeface="Arial"/>
              </a:rPr>
              <a:t>Eli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inando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ità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allocare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roce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si  gestione della memoria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fisica;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no frammentazione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interna;</a:t>
            </a:r>
            <a:endParaRPr sz="1600">
              <a:latin typeface="Arial"/>
              <a:cs typeface="Arial"/>
            </a:endParaRPr>
          </a:p>
          <a:p>
            <a:pPr marL="68580" marR="5080" indent="-56515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Supporto efficiente di protezione e condivisione;  Supporto del collegamento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727" y="4096258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6727" y="4681473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727" y="4974209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727" y="555936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4192904">
              <a:lnSpc>
                <a:spcPct val="100000"/>
              </a:lnSpc>
              <a:spcBef>
                <a:spcPts val="105"/>
              </a:spcBef>
            </a:pPr>
            <a:r>
              <a:rPr dirty="0"/>
              <a:t>Segmentaz</a:t>
            </a:r>
            <a:r>
              <a:rPr spc="-15" dirty="0"/>
              <a:t>i</a:t>
            </a:r>
            <a:r>
              <a:rPr dirty="0"/>
              <a:t>one:  </a:t>
            </a:r>
            <a:r>
              <a:rPr spc="-5" dirty="0"/>
              <a:t>Conclusioni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065" y="3679913"/>
            <a:ext cx="8341359" cy="28333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30" dirty="0">
                <a:latin typeface="Arial"/>
                <a:cs typeface="Arial"/>
              </a:rPr>
              <a:t>SVANTAGGI:</a:t>
            </a:r>
            <a:endParaRPr sz="1600">
              <a:latin typeface="Arial"/>
              <a:cs typeface="Arial"/>
            </a:endParaRPr>
          </a:p>
          <a:p>
            <a:pPr marL="190500" marR="508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Frammentazione esterna (buchi troppo </a:t>
            </a:r>
            <a:r>
              <a:rPr sz="1600" spc="-10" dirty="0">
                <a:latin typeface="Arial"/>
                <a:cs typeface="Arial"/>
              </a:rPr>
              <a:t>piccoli </a:t>
            </a:r>
            <a:r>
              <a:rPr sz="1600" spc="-5" dirty="0">
                <a:latin typeface="Arial"/>
                <a:cs typeface="Arial"/>
              </a:rPr>
              <a:t>per ospitare un </a:t>
            </a:r>
            <a:r>
              <a:rPr sz="1600" dirty="0">
                <a:latin typeface="Arial"/>
                <a:cs typeface="Arial"/>
              </a:rPr>
              <a:t>intero </a:t>
            </a:r>
            <a:r>
              <a:rPr sz="1600" spc="-5" dirty="0">
                <a:latin typeface="Arial"/>
                <a:cs typeface="Arial"/>
              </a:rPr>
              <a:t>segmento), necessità  di effettuare comunque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compattazione (resa anche più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complessa);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duplice accesso alla memoria deve essere supportato da hardware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apposito;</a:t>
            </a:r>
            <a:endParaRPr sz="1600">
              <a:latin typeface="Arial"/>
              <a:cs typeface="Arial"/>
            </a:endParaRPr>
          </a:p>
          <a:p>
            <a:pPr marL="190500" marR="5715">
              <a:lnSpc>
                <a:spcPts val="2310"/>
              </a:lnSpc>
              <a:spcBef>
                <a:spcPts val="135"/>
              </a:spcBef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gestione della memoria da parte del sistema operativo è più complessa rispetto a  quella per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partizionamento statico 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dinamico;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Arial"/>
                <a:cs typeface="Arial"/>
              </a:rPr>
              <a:t>non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rende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ancora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possibile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l’esecuzione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più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grandi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delle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dimensioni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fisiche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della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R="21209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805431"/>
            <a:ext cx="834009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memoria </a:t>
            </a:r>
            <a:r>
              <a:rPr sz="1600" spc="-10" dirty="0">
                <a:latin typeface="Arial"/>
                <a:cs typeface="Arial"/>
              </a:rPr>
              <a:t>viene </a:t>
            </a:r>
            <a:r>
              <a:rPr sz="1600" spc="-5" dirty="0">
                <a:latin typeface="Arial"/>
                <a:cs typeface="Arial"/>
              </a:rPr>
              <a:t>allocata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 tale che un unico oggetto logico viene posto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aree  separate e non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adiacenti.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Lo spazio degli indirizzi fisici non’è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contiguo.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Durante </a:t>
            </a:r>
            <a:r>
              <a:rPr sz="1600" spc="-10" dirty="0">
                <a:latin typeface="Arial"/>
                <a:cs typeface="Arial"/>
              </a:rPr>
              <a:t>l’esecuzione </a:t>
            </a:r>
            <a:r>
              <a:rPr sz="1600" spc="-5" dirty="0">
                <a:latin typeface="Arial"/>
                <a:cs typeface="Arial"/>
              </a:rPr>
              <a:t>di un processo viene eseguita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traduzione degli indirizzi per ristabilire 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corrispondenza tra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spazio virtuale di indirizzamento (contiguo) e gli indirizzi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fisici.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4875" y="4292600"/>
            <a:ext cx="2133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44875" y="4292600"/>
            <a:ext cx="2133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204"/>
              </a:spcBef>
            </a:pPr>
            <a:r>
              <a:rPr sz="1600" b="1" i="1" spc="-20" dirty="0">
                <a:solidFill>
                  <a:srgbClr val="FFFFFF"/>
                </a:solidFill>
                <a:latin typeface="Arial"/>
                <a:cs typeface="Arial"/>
              </a:rPr>
              <a:t>PAGINAZIONE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9750" y="4851400"/>
            <a:ext cx="2860675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9750" y="4851400"/>
            <a:ext cx="2860675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210"/>
              </a:spcBef>
            </a:pP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MEMORIA</a:t>
            </a:r>
            <a:r>
              <a:rPr sz="1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VIRTUALE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Allocazione </a:t>
            </a:r>
            <a:r>
              <a:rPr dirty="0"/>
              <a:t>non </a:t>
            </a:r>
            <a:r>
              <a:rPr spc="-5" dirty="0"/>
              <a:t>contigua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390" y="1670430"/>
            <a:ext cx="796480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memoria</a:t>
            </a:r>
            <a:r>
              <a:rPr sz="1600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fisica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suddivisa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dimensione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fissa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chiamate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pagine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fisiche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o </a:t>
            </a:r>
            <a:r>
              <a:rPr sz="1600" i="1" spc="-5" dirty="0">
                <a:latin typeface="Arial"/>
                <a:cs typeface="Arial"/>
              </a:rPr>
              <a:t>frame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memoria logica</a:t>
            </a:r>
            <a:r>
              <a:rPr sz="1600" spc="-5" dirty="0">
                <a:latin typeface="Arial"/>
                <a:cs typeface="Arial"/>
              </a:rPr>
              <a:t> viene </a:t>
            </a:r>
            <a:r>
              <a:rPr sz="1600" spc="-10" dirty="0">
                <a:latin typeface="Arial"/>
                <a:cs typeface="Arial"/>
              </a:rPr>
              <a:t>suddivisa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i="1" spc="-5" dirty="0">
                <a:latin typeface="Arial"/>
                <a:cs typeface="Arial"/>
              </a:rPr>
              <a:t>pagine </a:t>
            </a:r>
            <a:r>
              <a:rPr sz="1600" i="1" spc="-10" dirty="0">
                <a:latin typeface="Arial"/>
                <a:cs typeface="Arial"/>
              </a:rPr>
              <a:t>logiche </a:t>
            </a:r>
            <a:r>
              <a:rPr sz="1600" spc="-5" dirty="0">
                <a:latin typeface="Arial"/>
                <a:cs typeface="Arial"/>
              </a:rPr>
              <a:t>o </a:t>
            </a:r>
            <a:r>
              <a:rPr sz="1600" i="1" spc="-5" dirty="0">
                <a:latin typeface="Arial"/>
                <a:cs typeface="Arial"/>
              </a:rPr>
              <a:t>virtuali </a:t>
            </a:r>
            <a:r>
              <a:rPr sz="1600" spc="-5" dirty="0">
                <a:latin typeface="Arial"/>
                <a:cs typeface="Arial"/>
              </a:rPr>
              <a:t>della stassa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dimensione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delle </a:t>
            </a:r>
            <a:r>
              <a:rPr sz="1600" spc="-5" dirty="0">
                <a:latin typeface="Arial"/>
                <a:cs typeface="Arial"/>
              </a:rPr>
              <a:t>pagine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fisiche.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Caricamento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di un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processo: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prelevano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pagine logiche dalla memoria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ausiliaria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caricano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pagine logiche nelle pagine fisiche (blocchi) della memoria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centrale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Traduzione </a:t>
            </a:r>
            <a:r>
              <a:rPr sz="1600" b="1" spc="-5" dirty="0">
                <a:latin typeface="Arial"/>
                <a:cs typeface="Arial"/>
              </a:rPr>
              <a:t>degli indirizzi</a:t>
            </a:r>
            <a:r>
              <a:rPr sz="1600" spc="-5" dirty="0">
                <a:latin typeface="Arial"/>
                <a:cs typeface="Arial"/>
              </a:rPr>
              <a:t>: ogni indirizzo generato dalla CPU è diviso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due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065" y="418350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065" y="442734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510" y="4109465"/>
            <a:ext cx="1846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bit più significativi  bit meno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significativi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8533" y="4109465"/>
            <a:ext cx="3124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 - numero di pagina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(virtuale);</a:t>
            </a:r>
            <a:endParaRPr sz="16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 - spiazzamento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(reale);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065" y="540270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65" y="564654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" y="613422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4390" y="4840985"/>
            <a:ext cx="7973695" cy="1672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 sistema operativo tiene traccia della corrispondenza tra pagine virtuali e pagine fisiche  mediante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i="1" spc="-5" dirty="0">
                <a:latin typeface="Arial"/>
                <a:cs typeface="Arial"/>
              </a:rPr>
              <a:t>tabella delle pagine </a:t>
            </a:r>
            <a:r>
              <a:rPr sz="1600" spc="-5" dirty="0">
                <a:latin typeface="Arial"/>
                <a:cs typeface="Arial"/>
              </a:rPr>
              <a:t>(TDP) o </a:t>
            </a:r>
            <a:r>
              <a:rPr sz="1600" i="1" spc="-5" dirty="0">
                <a:latin typeface="Arial"/>
                <a:cs typeface="Arial"/>
              </a:rPr>
              <a:t>page</a:t>
            </a:r>
            <a:r>
              <a:rPr sz="1600" i="1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table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TDP viene costruita al momento del caricamento del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processo;</a:t>
            </a:r>
            <a:endParaRPr sz="1600">
              <a:latin typeface="Arial"/>
              <a:cs typeface="Arial"/>
            </a:endParaRPr>
          </a:p>
          <a:p>
            <a:pPr marL="190500" marR="165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ogni riga della TDP contiene </a:t>
            </a:r>
            <a:r>
              <a:rPr sz="1600" spc="-10" dirty="0">
                <a:latin typeface="Arial"/>
                <a:cs typeface="Arial"/>
              </a:rPr>
              <a:t>l’indirizzo </a:t>
            </a:r>
            <a:r>
              <a:rPr sz="1600" spc="-5" dirty="0">
                <a:latin typeface="Arial"/>
                <a:cs typeface="Arial"/>
              </a:rPr>
              <a:t>di partenza della pagina fisica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è </a:t>
            </a:r>
            <a:r>
              <a:rPr sz="1600" spc="-10" dirty="0">
                <a:latin typeface="Arial"/>
                <a:cs typeface="Arial"/>
              </a:rPr>
              <a:t>allocata 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corrispondente pagina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virtuale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ts val="1805"/>
              </a:lnSpc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tabella è costituita da un numero di righe pari al numero di pagine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occupate.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565"/>
              </a:lnSpc>
            </a:pPr>
            <a:r>
              <a:rPr sz="1400" spc="-5" dirty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811553"/>
            <a:ext cx="1842770" cy="11226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ES: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Memoria:  Dimensione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Pagina: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3274847"/>
            <a:ext cx="2237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Numero di pagine:  Lunghezza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dell’indirizzo: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6851" y="2177313"/>
            <a:ext cx="4144010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1 Mb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256 </a:t>
            </a:r>
            <a:r>
              <a:rPr sz="1600" spc="-10" dirty="0">
                <a:latin typeface="Arial"/>
                <a:cs typeface="Arial"/>
              </a:rPr>
              <a:t>byte </a:t>
            </a:r>
            <a:r>
              <a:rPr sz="1600" spc="-5" dirty="0">
                <a:latin typeface="Arial"/>
                <a:cs typeface="Arial"/>
              </a:rPr>
              <a:t>(se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memoria è indirizzabile al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byte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occorrono 8bit per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displacement)</a:t>
            </a:r>
            <a:endParaRPr sz="1600">
              <a:latin typeface="Arial"/>
              <a:cs typeface="Arial"/>
            </a:endParaRPr>
          </a:p>
          <a:p>
            <a:pPr marL="12700" marR="76962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4096 (12 bit per indirizzare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pagina)  20 bit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(12+8)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16" y="4005986"/>
            <a:ext cx="767397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Lo spazio di indirizzamento di un ipotetico processo utente che occupi 1008 byte  viene diviso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quattro pagine virtuali numerate da 0 a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497649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</a:t>
            </a:r>
            <a:r>
              <a:rPr spc="-15" dirty="0"/>
              <a:t>i</a:t>
            </a:r>
            <a:r>
              <a:rPr dirty="0"/>
              <a:t>naz</a:t>
            </a:r>
            <a:r>
              <a:rPr spc="-15" dirty="0"/>
              <a:t>i</a:t>
            </a:r>
            <a:r>
              <a:rPr dirty="0"/>
              <a:t>one  esempio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</a:t>
            </a:r>
          </a:p>
          <a:p>
            <a:pPr marL="91440">
              <a:lnSpc>
                <a:spcPct val="100000"/>
              </a:lnSpc>
            </a:pPr>
            <a:r>
              <a:rPr spc="-5" dirty="0"/>
              <a:t>Meccanismo di</a:t>
            </a:r>
            <a:r>
              <a:rPr spc="-15" dirty="0"/>
              <a:t> </a:t>
            </a:r>
            <a:r>
              <a:rPr spc="-5" dirty="0"/>
              <a:t>traduzione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50" y="1557400"/>
            <a:ext cx="4954524" cy="23764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3966209"/>
            <a:ext cx="5031105" cy="0"/>
          </a:xfrm>
          <a:custGeom>
            <a:avLst/>
            <a:gdLst/>
            <a:ahLst/>
            <a:cxnLst/>
            <a:rect l="l" t="t" r="r" b="b"/>
            <a:pathLst>
              <a:path w="5031105">
                <a:moveTo>
                  <a:pt x="0" y="0"/>
                </a:moveTo>
                <a:lnTo>
                  <a:pt x="50307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100" y="1531619"/>
            <a:ext cx="0" cy="2428240"/>
          </a:xfrm>
          <a:custGeom>
            <a:avLst/>
            <a:gdLst/>
            <a:ahLst/>
            <a:cxnLst/>
            <a:rect l="l" t="t" r="r" b="b"/>
            <a:pathLst>
              <a:path h="2428240">
                <a:moveTo>
                  <a:pt x="0" y="0"/>
                </a:moveTo>
                <a:lnTo>
                  <a:pt x="0" y="24282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750" y="1525269"/>
            <a:ext cx="5031105" cy="0"/>
          </a:xfrm>
          <a:custGeom>
            <a:avLst/>
            <a:gdLst/>
            <a:ahLst/>
            <a:cxnLst/>
            <a:rect l="l" t="t" r="r" b="b"/>
            <a:pathLst>
              <a:path w="5031105">
                <a:moveTo>
                  <a:pt x="0" y="0"/>
                </a:moveTo>
                <a:lnTo>
                  <a:pt x="50307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0123" y="1531874"/>
            <a:ext cx="0" cy="2427605"/>
          </a:xfrm>
          <a:custGeom>
            <a:avLst/>
            <a:gdLst/>
            <a:ahLst/>
            <a:cxnLst/>
            <a:rect l="l" t="t" r="r" b="b"/>
            <a:pathLst>
              <a:path h="2427604">
                <a:moveTo>
                  <a:pt x="0" y="0"/>
                </a:moveTo>
                <a:lnTo>
                  <a:pt x="0" y="24273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150" y="3940809"/>
            <a:ext cx="4980305" cy="0"/>
          </a:xfrm>
          <a:custGeom>
            <a:avLst/>
            <a:gdLst/>
            <a:ahLst/>
            <a:cxnLst/>
            <a:rect l="l" t="t" r="r" b="b"/>
            <a:pathLst>
              <a:path w="4980305">
                <a:moveTo>
                  <a:pt x="0" y="0"/>
                </a:moveTo>
                <a:lnTo>
                  <a:pt x="49799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500" y="1557019"/>
            <a:ext cx="0" cy="2377440"/>
          </a:xfrm>
          <a:custGeom>
            <a:avLst/>
            <a:gdLst/>
            <a:ahLst/>
            <a:cxnLst/>
            <a:rect l="l" t="t" r="r" b="b"/>
            <a:pathLst>
              <a:path h="2377440">
                <a:moveTo>
                  <a:pt x="0" y="0"/>
                </a:moveTo>
                <a:lnTo>
                  <a:pt x="0" y="23774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150" y="1550669"/>
            <a:ext cx="4980305" cy="0"/>
          </a:xfrm>
          <a:custGeom>
            <a:avLst/>
            <a:gdLst/>
            <a:ahLst/>
            <a:cxnLst/>
            <a:rect l="l" t="t" r="r" b="b"/>
            <a:pathLst>
              <a:path w="4980305">
                <a:moveTo>
                  <a:pt x="0" y="0"/>
                </a:moveTo>
                <a:lnTo>
                  <a:pt x="49799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4723" y="1557274"/>
            <a:ext cx="0" cy="2376805"/>
          </a:xfrm>
          <a:custGeom>
            <a:avLst/>
            <a:gdLst/>
            <a:ahLst/>
            <a:cxnLst/>
            <a:rect l="l" t="t" r="r" b="b"/>
            <a:pathLst>
              <a:path h="2376804">
                <a:moveTo>
                  <a:pt x="0" y="0"/>
                </a:moveTo>
                <a:lnTo>
                  <a:pt x="0" y="23765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1701" y="4051407"/>
            <a:ext cx="4449726" cy="276211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9798" y="4149725"/>
            <a:ext cx="1168400" cy="1597025"/>
          </a:xfrm>
          <a:custGeom>
            <a:avLst/>
            <a:gdLst/>
            <a:ahLst/>
            <a:cxnLst/>
            <a:rect l="l" t="t" r="r" b="b"/>
            <a:pathLst>
              <a:path w="1168400" h="1597025">
                <a:moveTo>
                  <a:pt x="584200" y="1597025"/>
                </a:moveTo>
                <a:lnTo>
                  <a:pt x="544209" y="1595182"/>
                </a:lnTo>
                <a:lnTo>
                  <a:pt x="504941" y="1589735"/>
                </a:lnTo>
                <a:lnTo>
                  <a:pt x="466481" y="1580801"/>
                </a:lnTo>
                <a:lnTo>
                  <a:pt x="428918" y="1568501"/>
                </a:lnTo>
                <a:lnTo>
                  <a:pt x="392339" y="1552951"/>
                </a:lnTo>
                <a:lnTo>
                  <a:pt x="356830" y="1534273"/>
                </a:lnTo>
                <a:lnTo>
                  <a:pt x="322478" y="1512583"/>
                </a:lnTo>
                <a:lnTo>
                  <a:pt x="289371" y="1488002"/>
                </a:lnTo>
                <a:lnTo>
                  <a:pt x="257596" y="1460648"/>
                </a:lnTo>
                <a:lnTo>
                  <a:pt x="227240" y="1430640"/>
                </a:lnTo>
                <a:lnTo>
                  <a:pt x="198389" y="1398097"/>
                </a:lnTo>
                <a:lnTo>
                  <a:pt x="171132" y="1363138"/>
                </a:lnTo>
                <a:lnTo>
                  <a:pt x="145555" y="1325882"/>
                </a:lnTo>
                <a:lnTo>
                  <a:pt x="121745" y="1286447"/>
                </a:lnTo>
                <a:lnTo>
                  <a:pt x="99789" y="1244953"/>
                </a:lnTo>
                <a:lnTo>
                  <a:pt x="79774" y="1201518"/>
                </a:lnTo>
                <a:lnTo>
                  <a:pt x="61788" y="1156262"/>
                </a:lnTo>
                <a:lnTo>
                  <a:pt x="45918" y="1109303"/>
                </a:lnTo>
                <a:lnTo>
                  <a:pt x="32250" y="1060760"/>
                </a:lnTo>
                <a:lnTo>
                  <a:pt x="20872" y="1010752"/>
                </a:lnTo>
                <a:lnTo>
                  <a:pt x="11871" y="959398"/>
                </a:lnTo>
                <a:lnTo>
                  <a:pt x="5334" y="906817"/>
                </a:lnTo>
                <a:lnTo>
                  <a:pt x="1348" y="853127"/>
                </a:lnTo>
                <a:lnTo>
                  <a:pt x="0" y="798449"/>
                </a:lnTo>
                <a:lnTo>
                  <a:pt x="1348" y="743785"/>
                </a:lnTo>
                <a:lnTo>
                  <a:pt x="5334" y="690109"/>
                </a:lnTo>
                <a:lnTo>
                  <a:pt x="11871" y="637541"/>
                </a:lnTo>
                <a:lnTo>
                  <a:pt x="20872" y="586199"/>
                </a:lnTo>
                <a:lnTo>
                  <a:pt x="32250" y="536201"/>
                </a:lnTo>
                <a:lnTo>
                  <a:pt x="45918" y="487668"/>
                </a:lnTo>
                <a:lnTo>
                  <a:pt x="61788" y="440717"/>
                </a:lnTo>
                <a:lnTo>
                  <a:pt x="79774" y="395468"/>
                </a:lnTo>
                <a:lnTo>
                  <a:pt x="99789" y="352040"/>
                </a:lnTo>
                <a:lnTo>
                  <a:pt x="121745" y="310552"/>
                </a:lnTo>
                <a:lnTo>
                  <a:pt x="145555" y="271122"/>
                </a:lnTo>
                <a:lnTo>
                  <a:pt x="171132" y="233870"/>
                </a:lnTo>
                <a:lnTo>
                  <a:pt x="198389" y="198915"/>
                </a:lnTo>
                <a:lnTo>
                  <a:pt x="227240" y="166375"/>
                </a:lnTo>
                <a:lnTo>
                  <a:pt x="257596" y="136369"/>
                </a:lnTo>
                <a:lnTo>
                  <a:pt x="289371" y="109017"/>
                </a:lnTo>
                <a:lnTo>
                  <a:pt x="322478" y="84438"/>
                </a:lnTo>
                <a:lnTo>
                  <a:pt x="356830" y="62749"/>
                </a:lnTo>
                <a:lnTo>
                  <a:pt x="392339" y="44071"/>
                </a:lnTo>
                <a:lnTo>
                  <a:pt x="428918" y="28523"/>
                </a:lnTo>
                <a:lnTo>
                  <a:pt x="466481" y="16222"/>
                </a:lnTo>
                <a:lnTo>
                  <a:pt x="504941" y="7289"/>
                </a:lnTo>
                <a:lnTo>
                  <a:pt x="544209" y="1842"/>
                </a:lnTo>
                <a:lnTo>
                  <a:pt x="584200" y="0"/>
                </a:lnTo>
                <a:lnTo>
                  <a:pt x="624205" y="1842"/>
                </a:lnTo>
                <a:lnTo>
                  <a:pt x="663485" y="7289"/>
                </a:lnTo>
                <a:lnTo>
                  <a:pt x="701954" y="16222"/>
                </a:lnTo>
                <a:lnTo>
                  <a:pt x="739525" y="28523"/>
                </a:lnTo>
                <a:lnTo>
                  <a:pt x="776110" y="44071"/>
                </a:lnTo>
                <a:lnTo>
                  <a:pt x="811623" y="62749"/>
                </a:lnTo>
                <a:lnTo>
                  <a:pt x="845976" y="84438"/>
                </a:lnTo>
                <a:lnTo>
                  <a:pt x="879084" y="109017"/>
                </a:lnTo>
                <a:lnTo>
                  <a:pt x="910859" y="136369"/>
                </a:lnTo>
                <a:lnTo>
                  <a:pt x="941213" y="166375"/>
                </a:lnTo>
                <a:lnTo>
                  <a:pt x="970061" y="198915"/>
                </a:lnTo>
                <a:lnTo>
                  <a:pt x="997315" y="233870"/>
                </a:lnTo>
                <a:lnTo>
                  <a:pt x="1022888" y="271122"/>
                </a:lnTo>
                <a:lnTo>
                  <a:pt x="1046693" y="310552"/>
                </a:lnTo>
                <a:lnTo>
                  <a:pt x="1068644" y="352040"/>
                </a:lnTo>
                <a:lnTo>
                  <a:pt x="1088653" y="395468"/>
                </a:lnTo>
                <a:lnTo>
                  <a:pt x="1106634" y="440717"/>
                </a:lnTo>
                <a:lnTo>
                  <a:pt x="1122499" y="487668"/>
                </a:lnTo>
                <a:lnTo>
                  <a:pt x="1136162" y="536201"/>
                </a:lnTo>
                <a:lnTo>
                  <a:pt x="1147536" y="586199"/>
                </a:lnTo>
                <a:lnTo>
                  <a:pt x="1156533" y="637541"/>
                </a:lnTo>
                <a:lnTo>
                  <a:pt x="1163068" y="690109"/>
                </a:lnTo>
                <a:lnTo>
                  <a:pt x="1167052" y="743785"/>
                </a:lnTo>
                <a:lnTo>
                  <a:pt x="1168400" y="798449"/>
                </a:lnTo>
                <a:lnTo>
                  <a:pt x="1167052" y="853127"/>
                </a:lnTo>
                <a:lnTo>
                  <a:pt x="1163068" y="906817"/>
                </a:lnTo>
                <a:lnTo>
                  <a:pt x="1156533" y="959398"/>
                </a:lnTo>
                <a:lnTo>
                  <a:pt x="1147536" y="1010752"/>
                </a:lnTo>
                <a:lnTo>
                  <a:pt x="1136162" y="1060760"/>
                </a:lnTo>
                <a:lnTo>
                  <a:pt x="1122499" y="1109303"/>
                </a:lnTo>
                <a:lnTo>
                  <a:pt x="1106634" y="1156262"/>
                </a:lnTo>
                <a:lnTo>
                  <a:pt x="1088653" y="1201518"/>
                </a:lnTo>
                <a:lnTo>
                  <a:pt x="1068644" y="1244953"/>
                </a:lnTo>
                <a:lnTo>
                  <a:pt x="1046693" y="1286447"/>
                </a:lnTo>
                <a:lnTo>
                  <a:pt x="1022888" y="1325882"/>
                </a:lnTo>
                <a:lnTo>
                  <a:pt x="997315" y="1363138"/>
                </a:lnTo>
                <a:lnTo>
                  <a:pt x="970061" y="1398097"/>
                </a:lnTo>
                <a:lnTo>
                  <a:pt x="941213" y="1430640"/>
                </a:lnTo>
                <a:lnTo>
                  <a:pt x="910859" y="1460648"/>
                </a:lnTo>
                <a:lnTo>
                  <a:pt x="879084" y="1488002"/>
                </a:lnTo>
                <a:lnTo>
                  <a:pt x="845976" y="1512583"/>
                </a:lnTo>
                <a:lnTo>
                  <a:pt x="811623" y="1534273"/>
                </a:lnTo>
                <a:lnTo>
                  <a:pt x="776110" y="1552951"/>
                </a:lnTo>
                <a:lnTo>
                  <a:pt x="739525" y="1568501"/>
                </a:lnTo>
                <a:lnTo>
                  <a:pt x="701954" y="1580801"/>
                </a:lnTo>
                <a:lnTo>
                  <a:pt x="663485" y="1589735"/>
                </a:lnTo>
                <a:lnTo>
                  <a:pt x="624205" y="1595182"/>
                </a:lnTo>
                <a:lnTo>
                  <a:pt x="584200" y="1597025"/>
                </a:lnTo>
                <a:close/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84373" y="4503928"/>
            <a:ext cx="1512570" cy="393700"/>
          </a:xfrm>
          <a:custGeom>
            <a:avLst/>
            <a:gdLst/>
            <a:ahLst/>
            <a:cxnLst/>
            <a:rect l="l" t="t" r="r" b="b"/>
            <a:pathLst>
              <a:path w="1512570" h="393700">
                <a:moveTo>
                  <a:pt x="71627" y="296545"/>
                </a:moveTo>
                <a:lnTo>
                  <a:pt x="69723" y="298450"/>
                </a:lnTo>
                <a:lnTo>
                  <a:pt x="0" y="364998"/>
                </a:lnTo>
                <a:lnTo>
                  <a:pt x="92328" y="392811"/>
                </a:lnTo>
                <a:lnTo>
                  <a:pt x="94742" y="393573"/>
                </a:lnTo>
                <a:lnTo>
                  <a:pt x="97408" y="392176"/>
                </a:lnTo>
                <a:lnTo>
                  <a:pt x="98170" y="389636"/>
                </a:lnTo>
                <a:lnTo>
                  <a:pt x="98932" y="387223"/>
                </a:lnTo>
                <a:lnTo>
                  <a:pt x="97536" y="384556"/>
                </a:lnTo>
                <a:lnTo>
                  <a:pt x="41155" y="367411"/>
                </a:lnTo>
                <a:lnTo>
                  <a:pt x="10287" y="367411"/>
                </a:lnTo>
                <a:lnTo>
                  <a:pt x="8127" y="358140"/>
                </a:lnTo>
                <a:lnTo>
                  <a:pt x="25231" y="354062"/>
                </a:lnTo>
                <a:lnTo>
                  <a:pt x="76326" y="305308"/>
                </a:lnTo>
                <a:lnTo>
                  <a:pt x="78231" y="303403"/>
                </a:lnTo>
                <a:lnTo>
                  <a:pt x="78358" y="300482"/>
                </a:lnTo>
                <a:lnTo>
                  <a:pt x="76335" y="298450"/>
                </a:lnTo>
                <a:lnTo>
                  <a:pt x="74675" y="296672"/>
                </a:lnTo>
                <a:lnTo>
                  <a:pt x="71627" y="296545"/>
                </a:lnTo>
                <a:close/>
              </a:path>
              <a:path w="1512570" h="393700">
                <a:moveTo>
                  <a:pt x="25231" y="354062"/>
                </a:moveTo>
                <a:lnTo>
                  <a:pt x="8127" y="358140"/>
                </a:lnTo>
                <a:lnTo>
                  <a:pt x="10287" y="367411"/>
                </a:lnTo>
                <a:lnTo>
                  <a:pt x="15611" y="366141"/>
                </a:lnTo>
                <a:lnTo>
                  <a:pt x="12573" y="366141"/>
                </a:lnTo>
                <a:lnTo>
                  <a:pt x="10668" y="358140"/>
                </a:lnTo>
                <a:lnTo>
                  <a:pt x="20958" y="358140"/>
                </a:lnTo>
                <a:lnTo>
                  <a:pt x="25231" y="354062"/>
                </a:lnTo>
                <a:close/>
              </a:path>
              <a:path w="1512570" h="393700">
                <a:moveTo>
                  <a:pt x="27586" y="363284"/>
                </a:moveTo>
                <a:lnTo>
                  <a:pt x="10287" y="367411"/>
                </a:lnTo>
                <a:lnTo>
                  <a:pt x="41155" y="367411"/>
                </a:lnTo>
                <a:lnTo>
                  <a:pt x="27586" y="363284"/>
                </a:lnTo>
                <a:close/>
              </a:path>
              <a:path w="1512570" h="393700">
                <a:moveTo>
                  <a:pt x="10668" y="358140"/>
                </a:moveTo>
                <a:lnTo>
                  <a:pt x="12573" y="366141"/>
                </a:lnTo>
                <a:lnTo>
                  <a:pt x="18471" y="360512"/>
                </a:lnTo>
                <a:lnTo>
                  <a:pt x="10668" y="358140"/>
                </a:lnTo>
                <a:close/>
              </a:path>
              <a:path w="1512570" h="393700">
                <a:moveTo>
                  <a:pt x="18471" y="360512"/>
                </a:moveTo>
                <a:lnTo>
                  <a:pt x="12573" y="366141"/>
                </a:lnTo>
                <a:lnTo>
                  <a:pt x="15611" y="366141"/>
                </a:lnTo>
                <a:lnTo>
                  <a:pt x="27586" y="363284"/>
                </a:lnTo>
                <a:lnTo>
                  <a:pt x="18471" y="360512"/>
                </a:lnTo>
                <a:close/>
              </a:path>
              <a:path w="1512570" h="393700">
                <a:moveTo>
                  <a:pt x="1510284" y="0"/>
                </a:moveTo>
                <a:lnTo>
                  <a:pt x="25231" y="354062"/>
                </a:lnTo>
                <a:lnTo>
                  <a:pt x="18471" y="360512"/>
                </a:lnTo>
                <a:lnTo>
                  <a:pt x="27586" y="363284"/>
                </a:lnTo>
                <a:lnTo>
                  <a:pt x="1512442" y="9144"/>
                </a:lnTo>
                <a:lnTo>
                  <a:pt x="1510284" y="0"/>
                </a:lnTo>
                <a:close/>
              </a:path>
              <a:path w="1512570" h="393700">
                <a:moveTo>
                  <a:pt x="20958" y="358140"/>
                </a:moveTo>
                <a:lnTo>
                  <a:pt x="10668" y="358140"/>
                </a:lnTo>
                <a:lnTo>
                  <a:pt x="18471" y="360512"/>
                </a:lnTo>
                <a:lnTo>
                  <a:pt x="20958" y="35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66571" y="5033605"/>
            <a:ext cx="23691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Memoria </a:t>
            </a:r>
            <a:r>
              <a:rPr sz="1650" i="1" spc="-25" dirty="0">
                <a:latin typeface="Malgun Gothic"/>
                <a:cs typeface="Malgun Gothic"/>
              </a:rPr>
              <a:t>vista</a:t>
            </a:r>
            <a:r>
              <a:rPr sz="1650" i="1" spc="-1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dall’utente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87" y="3068701"/>
            <a:ext cx="4895850" cy="32273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7187" y="6328409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19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537" y="3042920"/>
            <a:ext cx="0" cy="3279140"/>
          </a:xfrm>
          <a:custGeom>
            <a:avLst/>
            <a:gdLst/>
            <a:ahLst/>
            <a:cxnLst/>
            <a:rect l="l" t="t" r="r" b="b"/>
            <a:pathLst>
              <a:path h="3279140">
                <a:moveTo>
                  <a:pt x="0" y="0"/>
                </a:moveTo>
                <a:lnTo>
                  <a:pt x="0" y="32791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187" y="3036570"/>
            <a:ext cx="4972050" cy="0"/>
          </a:xfrm>
          <a:custGeom>
            <a:avLst/>
            <a:gdLst/>
            <a:ahLst/>
            <a:cxnLst/>
            <a:rect l="l" t="t" r="r" b="b"/>
            <a:pathLst>
              <a:path w="4972050">
                <a:moveTo>
                  <a:pt x="0" y="0"/>
                </a:moveTo>
                <a:lnTo>
                  <a:pt x="49719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2823" y="3043173"/>
            <a:ext cx="0" cy="3278504"/>
          </a:xfrm>
          <a:custGeom>
            <a:avLst/>
            <a:gdLst/>
            <a:ahLst/>
            <a:cxnLst/>
            <a:rect l="l" t="t" r="r" b="b"/>
            <a:pathLst>
              <a:path h="3278504">
                <a:moveTo>
                  <a:pt x="0" y="0"/>
                </a:moveTo>
                <a:lnTo>
                  <a:pt x="0" y="32782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587" y="6303009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1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937" y="3068320"/>
            <a:ext cx="0" cy="3228340"/>
          </a:xfrm>
          <a:custGeom>
            <a:avLst/>
            <a:gdLst/>
            <a:ahLst/>
            <a:cxnLst/>
            <a:rect l="l" t="t" r="r" b="b"/>
            <a:pathLst>
              <a:path h="3228340">
                <a:moveTo>
                  <a:pt x="0" y="0"/>
                </a:moveTo>
                <a:lnTo>
                  <a:pt x="0" y="32283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587" y="3061970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11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7423" y="3068573"/>
            <a:ext cx="0" cy="3227705"/>
          </a:xfrm>
          <a:custGeom>
            <a:avLst/>
            <a:gdLst/>
            <a:ahLst/>
            <a:cxnLst/>
            <a:rect l="l" t="t" r="r" b="b"/>
            <a:pathLst>
              <a:path h="3227704">
                <a:moveTo>
                  <a:pt x="0" y="0"/>
                </a:moveTo>
                <a:lnTo>
                  <a:pt x="0" y="32274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290" y="2075688"/>
            <a:ext cx="140208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290" y="2319527"/>
            <a:ext cx="140208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290" y="2563241"/>
            <a:ext cx="140208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742" y="1513078"/>
            <a:ext cx="8482965" cy="500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 sistema operativo tiene traccia dello stato di </a:t>
            </a:r>
            <a:r>
              <a:rPr sz="1600" dirty="0">
                <a:latin typeface="Arial"/>
                <a:cs typeface="Arial"/>
              </a:rPr>
              <a:t>tutte le </a:t>
            </a:r>
            <a:r>
              <a:rPr sz="1600" spc="-5" dirty="0">
                <a:latin typeface="Arial"/>
                <a:cs typeface="Arial"/>
              </a:rPr>
              <a:t>pagine fisiche mediante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i="1" spc="-5" dirty="0">
                <a:latin typeface="Arial"/>
                <a:cs typeface="Arial"/>
              </a:rPr>
              <a:t>tabella </a:t>
            </a:r>
            <a:r>
              <a:rPr sz="1600" i="1" spc="-20" dirty="0">
                <a:latin typeface="Arial"/>
                <a:cs typeface="Arial"/>
              </a:rPr>
              <a:t>di  </a:t>
            </a:r>
            <a:r>
              <a:rPr sz="1600" i="1" spc="-10" dirty="0">
                <a:latin typeface="Arial"/>
                <a:cs typeface="Arial"/>
              </a:rPr>
              <a:t>memoria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(TDM):</a:t>
            </a:r>
            <a:endParaRPr sz="16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ogni riga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TDM è indicato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stato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relativa pagina: “Libera” 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“Allocata”;</a:t>
            </a:r>
            <a:endParaRPr sz="1600">
              <a:latin typeface="Arial"/>
              <a:cs typeface="Arial"/>
            </a:endParaRPr>
          </a:p>
          <a:p>
            <a:pPr marL="210185" marR="214439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numero di righe della tabella è uguale al numero di pagine fisiche.  esiste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tabella delle pagine (frame)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198110" marR="53975" indent="12065">
              <a:lnSpc>
                <a:spcPct val="80000"/>
              </a:lnSpc>
            </a:pPr>
            <a:r>
              <a:rPr sz="1400" dirty="0">
                <a:latin typeface="Arial"/>
                <a:cs typeface="Arial"/>
              </a:rPr>
              <a:t>Quando si </a:t>
            </a:r>
            <a:r>
              <a:rPr sz="1400" spc="-5" dirty="0">
                <a:latin typeface="Arial"/>
                <a:cs typeface="Arial"/>
              </a:rPr>
              <a:t>deve </a:t>
            </a:r>
            <a:r>
              <a:rPr sz="1400" dirty="0">
                <a:latin typeface="Arial"/>
                <a:cs typeface="Arial"/>
              </a:rPr>
              <a:t>eseguire un processo si  esamina la sua grandezza in pagine e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  ci sono </a:t>
            </a:r>
            <a:r>
              <a:rPr sz="1400" spc="-5" dirty="0">
                <a:latin typeface="Arial"/>
                <a:cs typeface="Arial"/>
              </a:rPr>
              <a:t>sufficienti </a:t>
            </a:r>
            <a:r>
              <a:rPr sz="1400" dirty="0">
                <a:latin typeface="Arial"/>
                <a:cs typeface="Arial"/>
              </a:rPr>
              <a:t>frame disponibili, ad  ogni pagina si assegna un frame. Si  carica la </a:t>
            </a:r>
            <a:r>
              <a:rPr sz="1400" spc="-5" dirty="0">
                <a:latin typeface="Arial"/>
                <a:cs typeface="Arial"/>
              </a:rPr>
              <a:t>prima </a:t>
            </a:r>
            <a:r>
              <a:rPr sz="1400" dirty="0">
                <a:latin typeface="Arial"/>
                <a:cs typeface="Arial"/>
              </a:rPr>
              <a:t>pagina in un frame e si  inserisce il numero del frame ad essa  assegnato nella tabella delle pagine, la  </a:t>
            </a:r>
            <a:r>
              <a:rPr sz="1400" spc="-5" dirty="0">
                <a:latin typeface="Arial"/>
                <a:cs typeface="Arial"/>
              </a:rPr>
              <a:t>successiva </a:t>
            </a:r>
            <a:r>
              <a:rPr sz="1400" dirty="0">
                <a:latin typeface="Arial"/>
                <a:cs typeface="Arial"/>
              </a:rPr>
              <a:t>in un altro frame e così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via.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2101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OSSERVAZIONI:</a:t>
            </a:r>
            <a:endParaRPr sz="1400">
              <a:latin typeface="Arial"/>
              <a:cs typeface="Arial"/>
            </a:endParaRPr>
          </a:p>
          <a:p>
            <a:pPr marL="5375910" marR="200660" indent="-167640">
              <a:lnSpc>
                <a:spcPct val="80000"/>
              </a:lnSpc>
              <a:spcBef>
                <a:spcPts val="340"/>
              </a:spcBef>
              <a:buAutoNum type="arabicPeriod"/>
              <a:tabLst>
                <a:tab pos="5376545" algn="l"/>
              </a:tabLst>
            </a:pP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processo non può accedere alle  pagine di un altro processo poiché  queste non sono contenute nella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sua  tabella delle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pagine</a:t>
            </a:r>
            <a:endParaRPr sz="1400">
              <a:latin typeface="Arial"/>
              <a:cs typeface="Arial"/>
            </a:endParaRPr>
          </a:p>
          <a:p>
            <a:pPr marL="5375910" marR="103505" indent="-167640">
              <a:lnSpc>
                <a:spcPct val="80100"/>
              </a:lnSpc>
              <a:spcBef>
                <a:spcPts val="330"/>
              </a:spcBef>
              <a:buAutoNum type="arabicPeriod"/>
              <a:tabLst>
                <a:tab pos="5376545" algn="l"/>
              </a:tabLst>
            </a:pPr>
            <a:r>
              <a:rPr sz="1400" dirty="0">
                <a:latin typeface="Arial"/>
                <a:cs typeface="Arial"/>
              </a:rPr>
              <a:t>Ad ogni processo è associata una  tabella delle pagine </a:t>
            </a:r>
            <a:r>
              <a:rPr sz="1400" spc="-5" dirty="0">
                <a:latin typeface="Arial"/>
                <a:cs typeface="Arial"/>
              </a:rPr>
              <a:t>=&gt; </a:t>
            </a:r>
            <a:r>
              <a:rPr sz="1400" dirty="0">
                <a:latin typeface="Arial"/>
                <a:cs typeface="Arial"/>
              </a:rPr>
              <a:t>ulteriori dati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  gestire nel </a:t>
            </a:r>
            <a:r>
              <a:rPr sz="1400" spc="-5" dirty="0">
                <a:latin typeface="Arial"/>
                <a:cs typeface="Arial"/>
              </a:rPr>
              <a:t>context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switching</a:t>
            </a:r>
            <a:endParaRPr sz="1400">
              <a:latin typeface="Arial"/>
              <a:cs typeface="Arial"/>
            </a:endParaRPr>
          </a:p>
          <a:p>
            <a:pPr marR="281940" algn="r">
              <a:lnSpc>
                <a:spcPct val="100000"/>
              </a:lnSpc>
              <a:spcBef>
                <a:spcPts val="825"/>
              </a:spcBef>
            </a:pPr>
            <a:r>
              <a:rPr sz="1400" spc="-5" dirty="0"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2275" y="2421001"/>
            <a:ext cx="2133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2275" y="2421001"/>
            <a:ext cx="2133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75"/>
              </a:spcBef>
            </a:pPr>
            <a:r>
              <a:rPr sz="1800" b="1" i="1" dirty="0">
                <a:solidFill>
                  <a:srgbClr val="FFFFFF"/>
                </a:solidFill>
                <a:latin typeface="Arial"/>
                <a:cs typeface="Arial"/>
              </a:rPr>
              <a:t>CONTIGUA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586229"/>
            <a:ext cx="8134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 moduli di gestione della memoria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differenziano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base al tipo di </a:t>
            </a:r>
            <a:r>
              <a:rPr sz="1600" spc="-10" dirty="0">
                <a:latin typeface="Arial"/>
                <a:cs typeface="Arial"/>
              </a:rPr>
              <a:t>allocazione </a:t>
            </a:r>
            <a:r>
              <a:rPr sz="1600" spc="-5" dirty="0">
                <a:latin typeface="Arial"/>
                <a:cs typeface="Arial"/>
              </a:rPr>
              <a:t>della  stessa, che può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essere: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6100" y="2421001"/>
            <a:ext cx="2133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6100" y="2421001"/>
            <a:ext cx="2133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75"/>
              </a:spcBef>
            </a:pP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NON</a:t>
            </a:r>
            <a:r>
              <a:rPr sz="1800" b="1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Arial"/>
                <a:cs typeface="Arial"/>
              </a:rPr>
              <a:t>CONTIGUA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Allocazione della</a:t>
            </a:r>
            <a:r>
              <a:rPr spc="-25" dirty="0"/>
              <a:t> </a:t>
            </a:r>
            <a:r>
              <a:rPr spc="-5" dirty="0"/>
              <a:t>Memoria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217" y="2967608"/>
            <a:ext cx="79082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Allocazione Contigua: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 memoria </a:t>
            </a:r>
            <a:r>
              <a:rPr sz="1600" spc="-5" dirty="0">
                <a:latin typeface="Arial"/>
                <a:cs typeface="Arial"/>
              </a:rPr>
              <a:t>viene </a:t>
            </a:r>
            <a:r>
              <a:rPr sz="1600" spc="-10" dirty="0">
                <a:latin typeface="Arial"/>
                <a:cs typeface="Arial"/>
              </a:rPr>
              <a:t>allocata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 tale che ciascun oggetto  occupa un insieme di locazioni i cui indirizzi sono </a:t>
            </a:r>
            <a:r>
              <a:rPr sz="1600" dirty="0">
                <a:latin typeface="Arial"/>
                <a:cs typeface="Arial"/>
              </a:rPr>
              <a:t>strettamente consecutivi. </a:t>
            </a:r>
            <a:r>
              <a:rPr sz="1600" spc="-5" dirty="0">
                <a:latin typeface="Arial"/>
                <a:cs typeface="Arial"/>
              </a:rPr>
              <a:t>Esistono  vari tipi di </a:t>
            </a:r>
            <a:r>
              <a:rPr sz="1600" dirty="0">
                <a:latin typeface="Arial"/>
                <a:cs typeface="Arial"/>
              </a:rPr>
              <a:t>allocazione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contigua: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5172" y="4122420"/>
            <a:ext cx="2839212" cy="39928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5067" y="4096511"/>
            <a:ext cx="2478024" cy="51206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2987" y="4149725"/>
            <a:ext cx="27432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2987" y="4149725"/>
            <a:ext cx="2743200" cy="304800"/>
          </a:xfrm>
          <a:prstGeom prst="rect">
            <a:avLst/>
          </a:prstGeom>
          <a:ln w="9525">
            <a:solidFill>
              <a:srgbClr val="B6DCD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4"/>
              </a:spcBef>
            </a:pPr>
            <a:r>
              <a:rPr sz="1600" b="1" i="1" spc="-10" dirty="0">
                <a:latin typeface="Arial"/>
                <a:cs typeface="Arial"/>
              </a:rPr>
              <a:t>MONOALLOCAZIONE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5172" y="4625340"/>
            <a:ext cx="3753612" cy="399288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5067" y="4599432"/>
            <a:ext cx="3252215" cy="512063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987" y="4652898"/>
            <a:ext cx="3657600" cy="3048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987" y="4652898"/>
            <a:ext cx="3657600" cy="304800"/>
          </a:xfrm>
          <a:prstGeom prst="rect">
            <a:avLst/>
          </a:prstGeom>
          <a:ln w="9525">
            <a:solidFill>
              <a:srgbClr val="B6DCD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10"/>
              </a:spcBef>
            </a:pPr>
            <a:r>
              <a:rPr sz="1600" b="1" i="1" spc="-20" dirty="0">
                <a:latin typeface="Arial"/>
                <a:cs typeface="Arial"/>
              </a:rPr>
              <a:t>PARTIZIONAMENTO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b="1" i="1" spc="-40" dirty="0">
                <a:latin typeface="Arial"/>
                <a:cs typeface="Arial"/>
              </a:rPr>
              <a:t>STATICO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172" y="5634228"/>
            <a:ext cx="2458212" cy="39928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5067" y="5608320"/>
            <a:ext cx="2136648" cy="512064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2987" y="5661025"/>
            <a:ext cx="2362200" cy="304800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2987" y="5661025"/>
            <a:ext cx="2362200" cy="304800"/>
          </a:xfrm>
          <a:prstGeom prst="rect">
            <a:avLst/>
          </a:prstGeom>
          <a:ln w="9525">
            <a:solidFill>
              <a:srgbClr val="B6DCD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10"/>
              </a:spcBef>
            </a:pPr>
            <a:r>
              <a:rPr sz="1600" b="1" i="1" spc="-15" dirty="0">
                <a:latin typeface="Arial"/>
                <a:cs typeface="Arial"/>
              </a:rPr>
              <a:t>SEGMENTAZIONE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95172" y="5129784"/>
            <a:ext cx="3982212" cy="400811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5067" y="5103876"/>
            <a:ext cx="3416807" cy="512064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2987" y="5157851"/>
            <a:ext cx="3886200" cy="304800"/>
          </a:xfrm>
          <a:prstGeom prst="rect">
            <a:avLst/>
          </a:prstGeom>
          <a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42987" y="5157851"/>
            <a:ext cx="3886200" cy="304800"/>
          </a:xfrm>
          <a:prstGeom prst="rect">
            <a:avLst/>
          </a:prstGeom>
          <a:ln w="9525">
            <a:solidFill>
              <a:srgbClr val="B6DCDF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9"/>
              </a:spcBef>
            </a:pPr>
            <a:r>
              <a:rPr sz="1600" b="1" i="1" spc="-20" dirty="0">
                <a:latin typeface="Arial"/>
                <a:cs typeface="Arial"/>
              </a:rPr>
              <a:t>PARTIZIONAMENTO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DINAMICO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119" y="1513078"/>
            <a:ext cx="7313295" cy="212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02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Frammentazione interna</a:t>
            </a:r>
            <a:r>
              <a:rPr sz="1600" spc="-5" dirty="0">
                <a:latin typeface="Arial"/>
                <a:cs typeface="Arial"/>
              </a:rPr>
              <a:t>: l’ultima pagina </a:t>
            </a:r>
            <a:r>
              <a:rPr sz="1600" spc="-10" dirty="0">
                <a:latin typeface="Arial"/>
                <a:cs typeface="Arial"/>
              </a:rPr>
              <a:t>assegnata </a:t>
            </a:r>
            <a:r>
              <a:rPr sz="1600" spc="-5" dirty="0">
                <a:latin typeface="Arial"/>
                <a:cs typeface="Arial"/>
              </a:rPr>
              <a:t>ad un </a:t>
            </a:r>
            <a:r>
              <a:rPr sz="1600" spc="-10" dirty="0">
                <a:latin typeface="Arial"/>
                <a:cs typeface="Arial"/>
              </a:rPr>
              <a:t>programma non </a:t>
            </a:r>
            <a:r>
              <a:rPr sz="1600" spc="-5" dirty="0">
                <a:latin typeface="Arial"/>
                <a:cs typeface="Arial"/>
              </a:rPr>
              <a:t>sarà  completamente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piena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spcBef>
                <a:spcPts val="1540"/>
              </a:spcBef>
            </a:pPr>
            <a:r>
              <a:rPr sz="1600" spc="-5" dirty="0">
                <a:latin typeface="Arial"/>
                <a:cs typeface="Arial"/>
              </a:rPr>
              <a:t>Pagine molto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piccole:</a:t>
            </a:r>
            <a:endParaRPr sz="1600">
              <a:latin typeface="Arial"/>
              <a:cs typeface="Arial"/>
            </a:endParaRPr>
          </a:p>
          <a:p>
            <a:pPr marL="140335" indent="-127635">
              <a:lnSpc>
                <a:spcPts val="1535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minore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frammentazione</a:t>
            </a:r>
            <a:endParaRPr sz="1600">
              <a:latin typeface="Arial"/>
              <a:cs typeface="Arial"/>
            </a:endParaRPr>
          </a:p>
          <a:p>
            <a:pPr marL="140335" indent="-127635">
              <a:lnSpc>
                <a:spcPts val="1535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Carico eccessivo nell’accesso al meccanismo di traduzione degli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indirizzi</a:t>
            </a:r>
            <a:endParaRPr sz="1600">
              <a:latin typeface="Arial"/>
              <a:cs typeface="Arial"/>
            </a:endParaRPr>
          </a:p>
          <a:p>
            <a:pPr marL="140335" indent="-127635">
              <a:lnSpc>
                <a:spcPts val="173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Numerosi accessi alla memoria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massa,</a:t>
            </a:r>
            <a:endParaRPr sz="1600">
              <a:latin typeface="Arial"/>
              <a:cs typeface="Arial"/>
            </a:endParaRPr>
          </a:p>
          <a:p>
            <a:pPr marL="57785">
              <a:lnSpc>
                <a:spcPts val="1730"/>
              </a:lnSpc>
              <a:spcBef>
                <a:spcPts val="1150"/>
              </a:spcBef>
            </a:pPr>
            <a:r>
              <a:rPr sz="1600" spc="-20" dirty="0">
                <a:latin typeface="Arial"/>
                <a:cs typeface="Arial"/>
              </a:rPr>
              <a:t>ATTUALMENTE </a:t>
            </a:r>
            <a:r>
              <a:rPr sz="1600" spc="-5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DIMENSIONE </a:t>
            </a:r>
            <a:r>
              <a:rPr sz="1600" spc="-5" dirty="0">
                <a:latin typeface="Arial"/>
                <a:cs typeface="Arial"/>
              </a:rPr>
              <a:t>DELLE </a:t>
            </a:r>
            <a:r>
              <a:rPr sz="1600" spc="-25" dirty="0">
                <a:latin typeface="Arial"/>
                <a:cs typeface="Arial"/>
              </a:rPr>
              <a:t>PAGINE </a:t>
            </a:r>
            <a:r>
              <a:rPr sz="1600" spc="-5" dirty="0">
                <a:latin typeface="Arial"/>
                <a:cs typeface="Arial"/>
              </a:rPr>
              <a:t>E’ COMPRESA TRA I 4KB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8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1700276"/>
            <a:ext cx="8569325" cy="1657350"/>
          </a:xfrm>
          <a:prstGeom prst="rect">
            <a:avLst/>
          </a:prstGeom>
          <a:solidFill>
            <a:srgbClr val="FFFFFF"/>
          </a:solidFill>
          <a:ln w="25400">
            <a:solidFill>
              <a:srgbClr val="BADF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80"/>
              </a:lnSpc>
            </a:pPr>
            <a:r>
              <a:rPr sz="1600" spc="-5" dirty="0">
                <a:latin typeface="Arial"/>
                <a:cs typeface="Arial"/>
              </a:rPr>
              <a:t>La consultazione della </a:t>
            </a:r>
            <a:r>
              <a:rPr sz="1600" i="1" spc="-25" dirty="0">
                <a:latin typeface="Arial"/>
                <a:cs typeface="Arial"/>
              </a:rPr>
              <a:t>Tabella </a:t>
            </a:r>
            <a:r>
              <a:rPr sz="1600" i="1" spc="-5" dirty="0">
                <a:latin typeface="Arial"/>
                <a:cs typeface="Arial"/>
              </a:rPr>
              <a:t>di Memoria </a:t>
            </a:r>
            <a:r>
              <a:rPr sz="1600" spc="-5" dirty="0">
                <a:latin typeface="Arial"/>
                <a:cs typeface="Arial"/>
              </a:rPr>
              <a:t>statica per trovare </a:t>
            </a:r>
            <a:r>
              <a:rPr sz="1600" i="1" spc="-5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pagine fisiche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libere</a:t>
            </a:r>
            <a:endParaRPr sz="1600">
              <a:latin typeface="Arial"/>
              <a:cs typeface="Arial"/>
            </a:endParaRPr>
          </a:p>
          <a:p>
            <a:pPr marL="16256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richiede una ricerca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un numero di righe che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media è </a:t>
            </a:r>
            <a:r>
              <a:rPr sz="1600" b="1" i="1" spc="-5" dirty="0">
                <a:latin typeface="Arial"/>
                <a:cs typeface="Arial"/>
              </a:rPr>
              <a:t>x = n / q</a:t>
            </a:r>
            <a:r>
              <a:rPr sz="1600" b="1" i="1" spc="1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62560" marR="288290">
              <a:lnSpc>
                <a:spcPct val="100000"/>
              </a:lnSpc>
              <a:spcBef>
                <a:spcPts val="5"/>
              </a:spcBef>
              <a:tabLst>
                <a:tab pos="1701800" algn="l"/>
              </a:tabLst>
            </a:pPr>
            <a:r>
              <a:rPr sz="1600" i="1" spc="-5" dirty="0">
                <a:latin typeface="Arial"/>
                <a:cs typeface="Arial"/>
              </a:rPr>
              <a:t>q </a:t>
            </a:r>
            <a:r>
              <a:rPr sz="1600" spc="-5" dirty="0">
                <a:latin typeface="Arial"/>
                <a:cs typeface="Arial"/>
              </a:rPr>
              <a:t>è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probabilità che una pagina </a:t>
            </a:r>
            <a:r>
              <a:rPr sz="1600" dirty="0">
                <a:latin typeface="Arial"/>
                <a:cs typeface="Arial"/>
              </a:rPr>
              <a:t>sia </a:t>
            </a:r>
            <a:r>
              <a:rPr sz="1600" spc="-5" dirty="0">
                <a:latin typeface="Arial"/>
                <a:cs typeface="Arial"/>
              </a:rPr>
              <a:t>libera 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lega alla percentuale di memoria libera </a:t>
            </a:r>
            <a:r>
              <a:rPr sz="1600" i="1" spc="-5" dirty="0">
                <a:latin typeface="Arial"/>
                <a:cs typeface="Arial"/>
              </a:rPr>
              <a:t>u:  q = u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/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	0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q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62560">
              <a:lnSpc>
                <a:spcPts val="1770"/>
              </a:lnSpc>
            </a:pPr>
            <a:r>
              <a:rPr sz="1600" b="1" spc="-5" dirty="0">
                <a:latin typeface="Arial"/>
                <a:cs typeface="Arial"/>
              </a:rPr>
              <a:t>x aumenta </a:t>
            </a:r>
            <a:r>
              <a:rPr sz="1600" b="1" spc="-10" dirty="0">
                <a:latin typeface="Arial"/>
                <a:cs typeface="Arial"/>
              </a:rPr>
              <a:t>all’aumentare </a:t>
            </a:r>
            <a:r>
              <a:rPr sz="1600" b="1" spc="-5" dirty="0">
                <a:latin typeface="Arial"/>
                <a:cs typeface="Arial"/>
              </a:rPr>
              <a:t>dell’occupazione di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727" y="417080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27" y="441464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727" y="539000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27" y="612152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065" y="3608959"/>
            <a:ext cx="813752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Per questo motivo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preferisce sostituire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TDM </a:t>
            </a:r>
            <a:r>
              <a:rPr sz="1600" spc="-5" dirty="0">
                <a:latin typeface="Arial"/>
                <a:cs typeface="Arial"/>
              </a:rPr>
              <a:t>con una lista a puntatori contenente i  numeri delle pagine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fisiche: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pagine da allocare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individuano nei primi </a:t>
            </a:r>
            <a:r>
              <a:rPr sz="1600" i="1" spc="-5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nodi della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lista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in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fase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disallocazione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vengono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inseriti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testa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alla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lista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gli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n</a:t>
            </a:r>
            <a:r>
              <a:rPr sz="1600" i="1" spc="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nodi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relativi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pagine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liberate.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Vantaggi:</a:t>
            </a:r>
            <a:endParaRPr sz="1600">
              <a:latin typeface="Arial"/>
              <a:cs typeface="Arial"/>
            </a:endParaRPr>
          </a:p>
          <a:p>
            <a:pPr marL="1905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tempo di allocazione e </a:t>
            </a:r>
            <a:r>
              <a:rPr sz="1600" spc="-10" dirty="0">
                <a:latin typeface="Arial"/>
                <a:cs typeface="Arial"/>
              </a:rPr>
              <a:t>disallocazione </a:t>
            </a:r>
            <a:r>
              <a:rPr sz="1600" spc="-5" dirty="0">
                <a:latin typeface="Arial"/>
                <a:cs typeface="Arial"/>
              </a:rPr>
              <a:t>non dipende dalla percentuale di occupazione  della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Svantaggi: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per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singolo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elemento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vi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è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lieve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spreco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tempo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rispetto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alla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gestione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373" y="6291783"/>
            <a:ext cx="1934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di una tabella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statica.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Paginazione:</a:t>
            </a:r>
          </a:p>
          <a:p>
            <a:pPr marL="91440">
              <a:lnSpc>
                <a:spcPct val="100000"/>
              </a:lnSpc>
            </a:pPr>
            <a:r>
              <a:rPr spc="-5" dirty="0"/>
              <a:t>Memorizzazione di </a:t>
            </a:r>
            <a:r>
              <a:rPr dirty="0"/>
              <a:t>aree</a:t>
            </a:r>
            <a:r>
              <a:rPr spc="-15" dirty="0"/>
              <a:t> </a:t>
            </a:r>
            <a:r>
              <a:rPr spc="-5" dirty="0"/>
              <a:t>libere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Architettura di</a:t>
            </a:r>
            <a:r>
              <a:rPr spc="-25" dirty="0"/>
              <a:t> </a:t>
            </a:r>
            <a:r>
              <a:rPr dirty="0"/>
              <a:t>paginazione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657604"/>
            <a:ext cx="8207375" cy="4855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 per ogni processo </a:t>
            </a:r>
            <a:r>
              <a:rPr sz="1600" dirty="0">
                <a:latin typeface="Arial"/>
                <a:cs typeface="Arial"/>
              </a:rPr>
              <a:t>c’è </a:t>
            </a:r>
            <a:r>
              <a:rPr sz="1600" spc="-5" dirty="0">
                <a:latin typeface="Arial"/>
                <a:cs typeface="Arial"/>
              </a:rPr>
              <a:t>una Page </a:t>
            </a:r>
            <a:r>
              <a:rPr sz="1600" spc="-35" dirty="0">
                <a:latin typeface="Arial"/>
                <a:cs typeface="Arial"/>
              </a:rPr>
              <a:t>Table,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PCB </a:t>
            </a:r>
            <a:r>
              <a:rPr sz="1600" spc="-5" dirty="0">
                <a:latin typeface="Arial"/>
                <a:cs typeface="Arial"/>
              </a:rPr>
              <a:t>deve contenere un puntatore a tale  tabella.</a:t>
            </a:r>
            <a:endParaRPr sz="1600">
              <a:latin typeface="Arial"/>
              <a:cs typeface="Arial"/>
            </a:endParaRPr>
          </a:p>
          <a:p>
            <a:pPr marL="190500" marR="15875" indent="-178435">
              <a:lnSpc>
                <a:spcPct val="100000"/>
              </a:lnSpc>
            </a:pP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Arial"/>
                <a:cs typeface="Arial"/>
              </a:rPr>
              <a:t>Per un meccanismo veloce di traduzione </a:t>
            </a:r>
            <a:r>
              <a:rPr sz="1600" spc="-10" dirty="0">
                <a:latin typeface="Arial"/>
                <a:cs typeface="Arial"/>
              </a:rPr>
              <a:t>l’intera </a:t>
            </a:r>
            <a:r>
              <a:rPr sz="1600" spc="-5" dirty="0">
                <a:latin typeface="Arial"/>
                <a:cs typeface="Arial"/>
              </a:rPr>
              <a:t>tabella deve essere posizionata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opportuni registri del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Arial"/>
                <a:cs typeface="Arial"/>
              </a:rPr>
              <a:t>Limitazione alla dimensione di tale tabella… meccanismo non idoneo per i moderni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600" spc="-5" dirty="0">
                <a:latin typeface="Arial"/>
                <a:cs typeface="Arial"/>
              </a:rPr>
              <a:t>I meccanismi hardware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paginazione vengono utilizzati per due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scopi:</a:t>
            </a:r>
            <a:endParaRPr sz="16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buFont typeface="Arial"/>
              <a:buAutoNum type="arabicPeriod"/>
              <a:tabLst>
                <a:tab pos="240029" algn="l"/>
              </a:tabLst>
            </a:pPr>
            <a:r>
              <a:rPr sz="1600" b="1" i="1" spc="-5" dirty="0">
                <a:latin typeface="Arial"/>
                <a:cs typeface="Arial"/>
              </a:rPr>
              <a:t>Risparmiare la memoria necessaria per le</a:t>
            </a:r>
            <a:r>
              <a:rPr sz="1600" b="1" i="1" spc="1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TDP</a:t>
            </a:r>
            <a:endParaRPr sz="16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buFont typeface="Arial"/>
              <a:buAutoNum type="arabicPeriod"/>
              <a:tabLst>
                <a:tab pos="240029" algn="l"/>
              </a:tabLst>
            </a:pPr>
            <a:r>
              <a:rPr sz="1600" b="1" i="1" spc="-10" dirty="0">
                <a:latin typeface="Arial"/>
                <a:cs typeface="Arial"/>
              </a:rPr>
              <a:t>Velocizzare </a:t>
            </a:r>
            <a:r>
              <a:rPr sz="1600" b="1" i="1" spc="-5" dirty="0">
                <a:latin typeface="Arial"/>
                <a:cs typeface="Arial"/>
              </a:rPr>
              <a:t>la traduzione da indirizzi virtuali a</a:t>
            </a:r>
            <a:r>
              <a:rPr sz="1600" b="1" i="1" spc="17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fisici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E’ ragionevole costruire tabelle con un numero di righe uguale alle pagine effettivamente  utilizzate.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La tabella delle pagine viene mantenuta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AutoNum type="alphaLcParenR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registro </a:t>
            </a:r>
            <a:r>
              <a:rPr sz="1600" b="1" spc="-5" dirty="0">
                <a:latin typeface="Arial"/>
                <a:cs typeface="Arial"/>
              </a:rPr>
              <a:t>base </a:t>
            </a:r>
            <a:r>
              <a:rPr sz="1600" spc="-5" dirty="0">
                <a:latin typeface="Arial"/>
                <a:cs typeface="Arial"/>
              </a:rPr>
              <a:t>della tabella </a:t>
            </a:r>
            <a:r>
              <a:rPr sz="1600" spc="-10" dirty="0">
                <a:latin typeface="Arial"/>
                <a:cs typeface="Arial"/>
              </a:rPr>
              <a:t>delle </a:t>
            </a:r>
            <a:r>
              <a:rPr sz="1600" spc="-5" dirty="0">
                <a:latin typeface="Arial"/>
                <a:cs typeface="Arial"/>
              </a:rPr>
              <a:t>pagine (PTBR): contiene </a:t>
            </a:r>
            <a:r>
              <a:rPr sz="1600" spc="-10" dirty="0">
                <a:latin typeface="Arial"/>
                <a:cs typeface="Arial"/>
              </a:rPr>
              <a:t>l’indirizzo </a:t>
            </a:r>
            <a:r>
              <a:rPr sz="1600" spc="-5" dirty="0">
                <a:latin typeface="Arial"/>
                <a:cs typeface="Arial"/>
              </a:rPr>
              <a:t>di partenza della  tabella. Il cambio di tabelle implica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cambio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questo </a:t>
            </a:r>
            <a:r>
              <a:rPr sz="1600" dirty="0">
                <a:latin typeface="Arial"/>
                <a:cs typeface="Arial"/>
              </a:rPr>
              <a:t>registro.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i="1" spc="-5" dirty="0">
                <a:latin typeface="Arial"/>
                <a:cs typeface="Arial"/>
              </a:rPr>
              <a:t>a velocità </a:t>
            </a:r>
            <a:r>
              <a:rPr sz="1600" i="1" spc="-10" dirty="0">
                <a:latin typeface="Arial"/>
                <a:cs typeface="Arial"/>
              </a:rPr>
              <a:t>si dimezza,  </a:t>
            </a:r>
            <a:r>
              <a:rPr sz="1600" i="1" spc="-5" dirty="0">
                <a:latin typeface="Arial"/>
                <a:cs typeface="Arial"/>
              </a:rPr>
              <a:t>doppio accesso alla </a:t>
            </a:r>
            <a:r>
              <a:rPr sz="1600" i="1" spc="-10" dirty="0">
                <a:latin typeface="Arial"/>
                <a:cs typeface="Arial"/>
              </a:rPr>
              <a:t>memoria </a:t>
            </a:r>
            <a:r>
              <a:rPr sz="1600" i="1" spc="-5" dirty="0">
                <a:latin typeface="Arial"/>
                <a:cs typeface="Arial"/>
              </a:rPr>
              <a:t>(TDP e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pagina)…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R="7810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752" y="2148713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9752" y="239255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Architettura di</a:t>
            </a:r>
            <a:r>
              <a:rPr spc="-25" dirty="0"/>
              <a:t> </a:t>
            </a:r>
            <a:r>
              <a:rPr dirty="0"/>
              <a:t>paginazione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217" y="1586229"/>
            <a:ext cx="8195945" cy="492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Velocizzazione </a:t>
            </a:r>
            <a:r>
              <a:rPr sz="1600" b="1" spc="-5" dirty="0">
                <a:latin typeface="Arial"/>
                <a:cs typeface="Arial"/>
              </a:rPr>
              <a:t>del tempo di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traduzione</a:t>
            </a:r>
            <a:endParaRPr sz="1600">
              <a:latin typeface="Arial"/>
              <a:cs typeface="Arial"/>
            </a:endParaRPr>
          </a:p>
          <a:p>
            <a:pPr marL="469265" marR="1402715" indent="-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traduzione di ciascun indirizzo virtuale richiede due accessi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memoria:  uno alla TDP per prelevare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numero di pagina fisica;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l’altro per accedere fisicamente alla locazione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SOLUZIONE: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Utilizzo di una cache di traduzione (eventualmente di tipo associativo) </a:t>
            </a:r>
            <a:r>
              <a:rPr sz="1600" spc="-10" dirty="0">
                <a:latin typeface="Arial"/>
                <a:cs typeface="Arial"/>
              </a:rPr>
              <a:t>“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Translation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Look-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aside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buffer</a:t>
            </a:r>
            <a:r>
              <a:rPr sz="1600" spc="-10" dirty="0">
                <a:latin typeface="Arial"/>
                <a:cs typeface="Arial"/>
              </a:rPr>
              <a:t>”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TLB</a:t>
            </a:r>
            <a:r>
              <a:rPr sz="1600" spc="-5" dirty="0">
                <a:latin typeface="Arial"/>
                <a:cs typeface="Arial"/>
              </a:rPr>
              <a:t>)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vengono mantenuti gli indirizzi delle pagine usate più  frequentemente (porzione della tabella delle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pagine).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600" spc="-5" dirty="0">
                <a:latin typeface="Arial"/>
                <a:cs typeface="Arial"/>
              </a:rPr>
              <a:t>Ogni elemento della $ è costituito da due parti: una chiave ed un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valore.</a:t>
            </a:r>
            <a:endParaRPr sz="1600">
              <a:latin typeface="Arial"/>
              <a:cs typeface="Arial"/>
            </a:endParaRPr>
          </a:p>
          <a:p>
            <a:pPr marL="190500" marR="111125" indent="-177800">
              <a:lnSpc>
                <a:spcPts val="1540"/>
              </a:lnSpc>
              <a:spcBef>
                <a:spcPts val="1520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confronta </a:t>
            </a:r>
            <a:r>
              <a:rPr sz="1600" spc="-5" dirty="0">
                <a:latin typeface="Arial"/>
                <a:cs typeface="Arial"/>
              </a:rPr>
              <a:t>la chiave </a:t>
            </a:r>
            <a:r>
              <a:rPr sz="1600" spc="-10" dirty="0">
                <a:latin typeface="Arial"/>
                <a:cs typeface="Arial"/>
              </a:rPr>
              <a:t>generata </a:t>
            </a:r>
            <a:r>
              <a:rPr sz="1600" spc="-5" dirty="0">
                <a:latin typeface="Arial"/>
                <a:cs typeface="Arial"/>
              </a:rPr>
              <a:t>(ad esempio tramite l’operazione mod se la $ è </a:t>
            </a:r>
            <a:r>
              <a:rPr sz="1600" spc="-10" dirty="0">
                <a:latin typeface="Arial"/>
                <a:cs typeface="Arial"/>
              </a:rPr>
              <a:t>set  </a:t>
            </a:r>
            <a:r>
              <a:rPr sz="1600" spc="-5" dirty="0">
                <a:latin typeface="Arial"/>
                <a:cs typeface="Arial"/>
              </a:rPr>
              <a:t>associativa…) a </a:t>
            </a:r>
            <a:r>
              <a:rPr sz="1600" spc="-10" dirty="0">
                <a:latin typeface="Arial"/>
                <a:cs typeface="Arial"/>
              </a:rPr>
              <a:t>partire </a:t>
            </a:r>
            <a:r>
              <a:rPr sz="1600" spc="-5" dirty="0">
                <a:latin typeface="Arial"/>
                <a:cs typeface="Arial"/>
              </a:rPr>
              <a:t>dall’indirizzo logico della pagina con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chiavi presenti nella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TLB:</a:t>
            </a:r>
            <a:endParaRPr sz="1600">
              <a:latin typeface="Arial"/>
              <a:cs typeface="Arial"/>
            </a:endParaRPr>
          </a:p>
          <a:p>
            <a:pPr marL="1085215">
              <a:lnSpc>
                <a:spcPts val="1355"/>
              </a:lnSpc>
            </a:pPr>
            <a:r>
              <a:rPr sz="1600" spc="-5" dirty="0">
                <a:latin typeface="Arial"/>
                <a:cs typeface="Arial"/>
              </a:rPr>
              <a:t>-se presente il corrispondente valore (indirizzo della pagina fisica) è usato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ts val="1540"/>
              </a:lnSpc>
            </a:pPr>
            <a:r>
              <a:rPr sz="1600" spc="-5" dirty="0">
                <a:latin typeface="Arial"/>
                <a:cs typeface="Arial"/>
              </a:rPr>
              <a:t>accedere </a:t>
            </a:r>
            <a:r>
              <a:rPr sz="1600" dirty="0">
                <a:latin typeface="Arial"/>
                <a:cs typeface="Arial"/>
              </a:rPr>
              <a:t>alla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1841500" marR="700405" indent="-756285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Arial"/>
                <a:cs typeface="Arial"/>
              </a:rPr>
              <a:t>-se assente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è verificato un miss 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deve accedere alla page table in  memoria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5" dirty="0">
                <a:latin typeface="Arial"/>
                <a:cs typeface="Arial"/>
              </a:rPr>
              <a:t>Aggiornando la $ otterremo un più rapido accesso al referenziamento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successivo.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Architettura di</a:t>
            </a:r>
            <a:r>
              <a:rPr spc="-25" dirty="0"/>
              <a:t> </a:t>
            </a:r>
            <a:r>
              <a:rPr dirty="0"/>
              <a:t>paginazione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6350" y="1484375"/>
            <a:ext cx="6824599" cy="36718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8250" y="5187950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>
                <a:moveTo>
                  <a:pt x="0" y="0"/>
                </a:moveTo>
                <a:lnTo>
                  <a:pt x="69007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600" y="1459230"/>
            <a:ext cx="0" cy="3722370"/>
          </a:xfrm>
          <a:custGeom>
            <a:avLst/>
            <a:gdLst/>
            <a:ahLst/>
            <a:cxnLst/>
            <a:rect l="l" t="t" r="r" b="b"/>
            <a:pathLst>
              <a:path h="3722370">
                <a:moveTo>
                  <a:pt x="0" y="0"/>
                </a:moveTo>
                <a:lnTo>
                  <a:pt x="0" y="37223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8250" y="1452880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>
                <a:moveTo>
                  <a:pt x="0" y="0"/>
                </a:moveTo>
                <a:lnTo>
                  <a:pt x="69007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2698" y="1458849"/>
            <a:ext cx="0" cy="3723004"/>
          </a:xfrm>
          <a:custGeom>
            <a:avLst/>
            <a:gdLst/>
            <a:ahLst/>
            <a:cxnLst/>
            <a:rect l="l" t="t" r="r" b="b"/>
            <a:pathLst>
              <a:path h="3723004">
                <a:moveTo>
                  <a:pt x="0" y="0"/>
                </a:moveTo>
                <a:lnTo>
                  <a:pt x="0" y="37227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3650" y="5162550"/>
            <a:ext cx="6850380" cy="0"/>
          </a:xfrm>
          <a:custGeom>
            <a:avLst/>
            <a:gdLst/>
            <a:ahLst/>
            <a:cxnLst/>
            <a:rect l="l" t="t" r="r" b="b"/>
            <a:pathLst>
              <a:path w="6850380">
                <a:moveTo>
                  <a:pt x="0" y="0"/>
                </a:moveTo>
                <a:lnTo>
                  <a:pt x="68499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0000" y="1484630"/>
            <a:ext cx="0" cy="3671570"/>
          </a:xfrm>
          <a:custGeom>
            <a:avLst/>
            <a:gdLst/>
            <a:ahLst/>
            <a:cxnLst/>
            <a:rect l="l" t="t" r="r" b="b"/>
            <a:pathLst>
              <a:path h="3671570">
                <a:moveTo>
                  <a:pt x="0" y="0"/>
                </a:moveTo>
                <a:lnTo>
                  <a:pt x="0" y="36715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3650" y="1478280"/>
            <a:ext cx="6850380" cy="0"/>
          </a:xfrm>
          <a:custGeom>
            <a:avLst/>
            <a:gdLst/>
            <a:ahLst/>
            <a:cxnLst/>
            <a:rect l="l" t="t" r="r" b="b"/>
            <a:pathLst>
              <a:path w="6850380">
                <a:moveTo>
                  <a:pt x="0" y="0"/>
                </a:moveTo>
                <a:lnTo>
                  <a:pt x="684999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7298" y="1484249"/>
            <a:ext cx="0" cy="3672204"/>
          </a:xfrm>
          <a:custGeom>
            <a:avLst/>
            <a:gdLst/>
            <a:ahLst/>
            <a:cxnLst/>
            <a:rect l="l" t="t" r="r" b="b"/>
            <a:pathLst>
              <a:path h="3672204">
                <a:moveTo>
                  <a:pt x="0" y="0"/>
                </a:moveTo>
                <a:lnTo>
                  <a:pt x="0" y="36719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8267" y="5395976"/>
            <a:ext cx="8530590" cy="124460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90500" marR="5080" indent="-177800">
              <a:lnSpc>
                <a:spcPts val="1540"/>
              </a:lnSpc>
              <a:spcBef>
                <a:spcPts val="464"/>
              </a:spcBef>
              <a:buFont typeface="Arial"/>
              <a:buChar char="•"/>
              <a:tabLst>
                <a:tab pos="191135" algn="l"/>
              </a:tabLst>
            </a:pPr>
            <a:r>
              <a:rPr sz="1600" i="1" spc="-5" dirty="0">
                <a:latin typeface="Arial"/>
                <a:cs typeface="Arial"/>
              </a:rPr>
              <a:t>Se a seguito di un miss si deve inserire nella TLB il nuovo riferimento e </a:t>
            </a:r>
            <a:r>
              <a:rPr sz="1600" i="1" spc="-10" dirty="0">
                <a:latin typeface="Arial"/>
                <a:cs typeface="Arial"/>
              </a:rPr>
              <a:t>non </a:t>
            </a:r>
            <a:r>
              <a:rPr sz="1600" i="1" spc="-15" dirty="0">
                <a:latin typeface="Arial"/>
                <a:cs typeface="Arial"/>
              </a:rPr>
              <a:t>c’è spazio </a:t>
            </a:r>
            <a:r>
              <a:rPr sz="1600" i="1" spc="-5" dirty="0">
                <a:latin typeface="Arial"/>
                <a:cs typeface="Arial"/>
              </a:rPr>
              <a:t>si </a:t>
            </a:r>
            <a:r>
              <a:rPr sz="1600" i="1" spc="-10" dirty="0">
                <a:latin typeface="Arial"/>
                <a:cs typeface="Arial"/>
              </a:rPr>
              <a:t>può  </a:t>
            </a:r>
            <a:r>
              <a:rPr sz="1600" i="1" spc="-5" dirty="0">
                <a:latin typeface="Arial"/>
                <a:cs typeface="Arial"/>
              </a:rPr>
              <a:t>usare un </a:t>
            </a:r>
            <a:r>
              <a:rPr sz="1600" i="1" spc="-10" dirty="0">
                <a:latin typeface="Arial"/>
                <a:cs typeface="Arial"/>
              </a:rPr>
              <a:t>algoritmo </a:t>
            </a:r>
            <a:r>
              <a:rPr sz="1600" i="1" spc="-5" dirty="0">
                <a:latin typeface="Arial"/>
                <a:cs typeface="Arial"/>
              </a:rPr>
              <a:t>di </a:t>
            </a:r>
            <a:r>
              <a:rPr sz="1600" i="1" spc="-10" dirty="0">
                <a:latin typeface="Arial"/>
                <a:cs typeface="Arial"/>
              </a:rPr>
              <a:t>sostituzione </a:t>
            </a:r>
            <a:r>
              <a:rPr sz="1600" i="1" spc="-5" dirty="0">
                <a:latin typeface="Arial"/>
                <a:cs typeface="Arial"/>
              </a:rPr>
              <a:t>ad es.</a:t>
            </a:r>
            <a:r>
              <a:rPr sz="1600" i="1" spc="9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LRU…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ts val="1355"/>
              </a:lnSpc>
              <a:buFont typeface="Arial"/>
              <a:buChar char="•"/>
              <a:tabLst>
                <a:tab pos="191135" algn="l"/>
              </a:tabLst>
            </a:pPr>
            <a:r>
              <a:rPr sz="1600" i="1" spc="-5" dirty="0">
                <a:latin typeface="Arial"/>
                <a:cs typeface="Arial"/>
              </a:rPr>
              <a:t>Alcune pagine si possono vincolare (wired-down) nella TLB per esempio quelle del</a:t>
            </a:r>
            <a:r>
              <a:rPr sz="1600" i="1" spc="8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Kernel.</a:t>
            </a:r>
            <a:endParaRPr sz="1600">
              <a:latin typeface="Arial"/>
              <a:cs typeface="Arial"/>
            </a:endParaRPr>
          </a:p>
          <a:p>
            <a:pPr marL="190500" marR="337820" indent="-177800">
              <a:lnSpc>
                <a:spcPct val="80000"/>
              </a:lnSpc>
              <a:spcBef>
                <a:spcPts val="190"/>
              </a:spcBef>
              <a:buFont typeface="Arial"/>
              <a:buChar char="•"/>
              <a:tabLst>
                <a:tab pos="191135" algn="l"/>
              </a:tabLst>
            </a:pPr>
            <a:r>
              <a:rPr sz="1600" i="1" spc="-5" dirty="0">
                <a:latin typeface="Arial"/>
                <a:cs typeface="Arial"/>
              </a:rPr>
              <a:t>Una TLB può anche contenere un ASID (Address Space Identifier): viene usato per  controllare se il processo che tenta di accedere è </a:t>
            </a:r>
            <a:r>
              <a:rPr sz="1600" i="1" spc="-10" dirty="0">
                <a:latin typeface="Arial"/>
                <a:cs typeface="Arial"/>
              </a:rPr>
              <a:t>autorizzato </a:t>
            </a:r>
            <a:r>
              <a:rPr sz="1600" i="1" spc="-5" dirty="0">
                <a:latin typeface="Arial"/>
                <a:cs typeface="Arial"/>
              </a:rPr>
              <a:t>altrimenti si genera un miss  TLB. ASID associato ai</a:t>
            </a:r>
            <a:r>
              <a:rPr sz="1600" i="1" spc="-7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processi…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766" y="1802129"/>
            <a:ext cx="746252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66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►	</a:t>
            </a:r>
            <a:r>
              <a:rPr sz="1600" spc="-5" dirty="0">
                <a:latin typeface="Arial"/>
                <a:cs typeface="Arial"/>
              </a:rPr>
              <a:t>i valori dei registri sono modificati esclusivamente da istruzioni privilegiate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</a:t>
            </a:r>
            <a:endParaRPr sz="16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sistema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operativo;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67665" marR="6350" indent="-355600">
              <a:lnSpc>
                <a:spcPct val="100000"/>
              </a:lnSpc>
              <a:tabLst>
                <a:tab pos="367665" algn="l"/>
                <a:tab pos="1461770" algn="l"/>
                <a:tab pos="1777364" algn="l"/>
                <a:tab pos="2499995" algn="l"/>
                <a:tab pos="2884170" algn="l"/>
                <a:tab pos="3357879" algn="l"/>
                <a:tab pos="3990340" algn="l"/>
                <a:tab pos="4588510" algn="l"/>
                <a:tab pos="5124450" algn="l"/>
                <a:tab pos="6150610" algn="l"/>
                <a:tab pos="6466205" algn="l"/>
                <a:tab pos="7334884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►	</a:t>
            </a:r>
            <a:r>
              <a:rPr sz="1600" b="1" spc="-5" dirty="0">
                <a:latin typeface="Arial"/>
                <a:cs typeface="Arial"/>
              </a:rPr>
              <a:t>l’ag</a:t>
            </a:r>
            <a:r>
              <a:rPr sz="1600" b="1" dirty="0">
                <a:latin typeface="Arial"/>
                <a:cs typeface="Arial"/>
              </a:rPr>
              <a:t>g</a:t>
            </a:r>
            <a:r>
              <a:rPr sz="1600" b="1" spc="-5" dirty="0">
                <a:latin typeface="Arial"/>
                <a:cs typeface="Arial"/>
              </a:rPr>
              <a:t>iu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ta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lcu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	b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le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5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ig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le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TDP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co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se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te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5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nire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e  controllare il tipo di accesso alla pagina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(r,rw,exe);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►	</a:t>
            </a:r>
            <a:r>
              <a:rPr sz="1600" spc="-5" dirty="0">
                <a:latin typeface="Arial"/>
                <a:cs typeface="Arial"/>
              </a:rPr>
              <a:t>non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senso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protezione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spazio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indirizzamento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del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processo,</a:t>
            </a:r>
            <a:endParaRPr sz="16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poiché non prevede tipizzazione di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766" y="3997197"/>
            <a:ext cx="921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665" algn="l"/>
                <a:tab pos="750570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►	</a:t>
            </a:r>
            <a:r>
              <a:rPr sz="1600" spc="-5" dirty="0">
                <a:latin typeface="Arial"/>
                <a:cs typeface="Arial"/>
              </a:rPr>
              <a:t>bit	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9873" y="3997197"/>
            <a:ext cx="6398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7410" algn="l"/>
                <a:tab pos="2292350" algn="l"/>
                <a:tab pos="3804285" algn="l"/>
                <a:tab pos="4086225" algn="l"/>
                <a:tab pos="5160010" algn="l"/>
                <a:tab pos="6116955" algn="l"/>
              </a:tabLst>
            </a:pPr>
            <a:r>
              <a:rPr sz="1600" spc="-5" dirty="0">
                <a:latin typeface="Arial"/>
                <a:cs typeface="Arial"/>
              </a:rPr>
              <a:t>va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ità: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valido=pa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ina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ri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pondente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è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realmente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uti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zata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833" y="4241038"/>
            <a:ext cx="710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processo. </a:t>
            </a: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processo può utilizzare solo un sottoinsieme delle pagine a sua  disposizione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766" y="4972939"/>
            <a:ext cx="1737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665" algn="l"/>
                <a:tab pos="1091565" algn="l"/>
              </a:tabLst>
            </a:pPr>
            <a:r>
              <a:rPr sz="1600" spc="-5" dirty="0">
                <a:solidFill>
                  <a:srgbClr val="0099CC"/>
                </a:solidFill>
                <a:latin typeface="Arial"/>
                <a:cs typeface="Arial"/>
              </a:rPr>
              <a:t>►	</a:t>
            </a:r>
            <a:r>
              <a:rPr sz="1600" spc="-5" dirty="0">
                <a:latin typeface="Arial"/>
                <a:cs typeface="Arial"/>
              </a:rPr>
              <a:t>Alcuni	sistemi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9785" y="4972939"/>
            <a:ext cx="5576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3635" algn="l"/>
                <a:tab pos="1405255" algn="l"/>
                <a:tab pos="2050414" algn="l"/>
                <a:tab pos="2663190" algn="l"/>
                <a:tab pos="3390265" algn="l"/>
                <a:tab pos="4240530" algn="l"/>
                <a:tab pos="5066665" algn="l"/>
              </a:tabLst>
            </a:pPr>
            <a:r>
              <a:rPr sz="1600" spc="-5" dirty="0">
                <a:latin typeface="Arial"/>
                <a:cs typeface="Arial"/>
              </a:rPr>
              <a:t>uti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zando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age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length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regi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ter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(P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LR)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833" y="5216778"/>
            <a:ext cx="5669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indicazione sul numero di pagine appartenenti ad un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48272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</a:t>
            </a:r>
            <a:r>
              <a:rPr spc="-15" dirty="0"/>
              <a:t>i</a:t>
            </a:r>
            <a:r>
              <a:rPr dirty="0"/>
              <a:t>naz</a:t>
            </a:r>
            <a:r>
              <a:rPr spc="-15" dirty="0"/>
              <a:t>i</a:t>
            </a:r>
            <a:r>
              <a:rPr dirty="0"/>
              <a:t>one:  protezione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586229"/>
            <a:ext cx="782256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715" indent="-1778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1135" algn="l"/>
              </a:tabLst>
            </a:pPr>
            <a:r>
              <a:rPr sz="1600" b="1" spc="-10" dirty="0">
                <a:latin typeface="Arial"/>
                <a:cs typeface="Arial"/>
              </a:rPr>
              <a:t>una </a:t>
            </a:r>
            <a:r>
              <a:rPr sz="1600" b="1" spc="-5" dirty="0">
                <a:latin typeface="Arial"/>
                <a:cs typeface="Arial"/>
              </a:rPr>
              <a:t>copia unica di una pagina fisica può essere mappata </a:t>
            </a:r>
            <a:r>
              <a:rPr sz="1600" b="1" dirty="0">
                <a:latin typeface="Arial"/>
                <a:cs typeface="Arial"/>
              </a:rPr>
              <a:t>in molti </a:t>
            </a:r>
            <a:r>
              <a:rPr sz="1600" b="1" spc="-5" dirty="0">
                <a:latin typeface="Arial"/>
                <a:cs typeface="Arial"/>
              </a:rPr>
              <a:t>spazi </a:t>
            </a:r>
            <a:r>
              <a:rPr sz="1600" b="1" dirty="0">
                <a:latin typeface="Arial"/>
                <a:cs typeface="Arial"/>
              </a:rPr>
              <a:t>di  </a:t>
            </a:r>
            <a:r>
              <a:rPr sz="1600" b="1" spc="-5" dirty="0">
                <a:latin typeface="Arial"/>
                <a:cs typeface="Arial"/>
              </a:rPr>
              <a:t>indirizzamento;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Arial"/>
              <a:buChar char="•"/>
              <a:tabLst>
                <a:tab pos="191135" algn="l"/>
              </a:tabLst>
            </a:pPr>
            <a:r>
              <a:rPr sz="1600" b="1" spc="-5" dirty="0">
                <a:latin typeface="Arial"/>
                <a:cs typeface="Arial"/>
              </a:rPr>
              <a:t>i </a:t>
            </a:r>
            <a:r>
              <a:rPr sz="1600" b="1" spc="-10" dirty="0">
                <a:latin typeface="Arial"/>
                <a:cs typeface="Arial"/>
              </a:rPr>
              <a:t>diversi </a:t>
            </a:r>
            <a:r>
              <a:rPr sz="1600" b="1" spc="-5" dirty="0">
                <a:latin typeface="Arial"/>
                <a:cs typeface="Arial"/>
              </a:rPr>
              <a:t>processi possono </a:t>
            </a:r>
            <a:r>
              <a:rPr sz="1600" b="1" spc="-15" dirty="0">
                <a:latin typeface="Arial"/>
                <a:cs typeface="Arial"/>
              </a:rPr>
              <a:t>avere </a:t>
            </a:r>
            <a:r>
              <a:rPr sz="1600" b="1" spc="-5" dirty="0">
                <a:latin typeface="Arial"/>
                <a:cs typeface="Arial"/>
              </a:rPr>
              <a:t>un tipo di accesso </a:t>
            </a:r>
            <a:r>
              <a:rPr sz="1600" b="1" spc="-10" dirty="0">
                <a:latin typeface="Arial"/>
                <a:cs typeface="Arial"/>
              </a:rPr>
              <a:t>diverso </a:t>
            </a:r>
            <a:r>
              <a:rPr sz="1600" b="1" spc="-5" dirty="0">
                <a:latin typeface="Arial"/>
                <a:cs typeface="Arial"/>
              </a:rPr>
              <a:t>alla</a:t>
            </a:r>
            <a:r>
              <a:rPr sz="1600" b="1" spc="3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pagina;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dirty="0">
                <a:latin typeface="Arial"/>
                <a:cs typeface="Arial"/>
              </a:rPr>
              <a:t>la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condivisione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riconosciuta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effettuata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programmi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sistema,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poiché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paginazione è trasparente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all’utente;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codice condiviso deve essere eseguito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mutua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esclusione.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0500" marR="7620" indent="-177800">
              <a:lnSpc>
                <a:spcPct val="100000"/>
              </a:lnSpc>
              <a:buFont typeface="Arial"/>
              <a:buChar char="•"/>
              <a:tabLst>
                <a:tab pos="191135" algn="l"/>
              </a:tabLst>
            </a:pP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 pagine condivise vengono utilizzate da alcuni sistemi </a:t>
            </a:r>
            <a:r>
              <a:rPr sz="1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inviare messaggi </a:t>
            </a:r>
            <a:r>
              <a:rPr sz="1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 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processi</a:t>
            </a:r>
            <a:r>
              <a:rPr sz="1600" i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48272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</a:t>
            </a:r>
            <a:r>
              <a:rPr spc="-15" dirty="0"/>
              <a:t>i</a:t>
            </a:r>
            <a:r>
              <a:rPr dirty="0"/>
              <a:t>naz</a:t>
            </a:r>
            <a:r>
              <a:rPr spc="-15" dirty="0"/>
              <a:t>i</a:t>
            </a:r>
            <a:r>
              <a:rPr dirty="0"/>
              <a:t>one:  </a:t>
            </a:r>
            <a:r>
              <a:rPr spc="-5" dirty="0"/>
              <a:t>condivisione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508436"/>
            <a:ext cx="4646549" cy="234956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1928" y="4744680"/>
            <a:ext cx="360870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Malgun Gothic"/>
                <a:cs typeface="Malgun Gothic"/>
              </a:rPr>
              <a:t>ES.: </a:t>
            </a:r>
            <a:r>
              <a:rPr sz="1650" i="1" spc="-40" dirty="0">
                <a:latin typeface="Malgun Gothic"/>
                <a:cs typeface="Malgun Gothic"/>
              </a:rPr>
              <a:t>pagine </a:t>
            </a:r>
            <a:r>
              <a:rPr sz="1650" i="1" spc="-30" dirty="0">
                <a:latin typeface="Malgun Gothic"/>
                <a:cs typeface="Malgun Gothic"/>
              </a:rPr>
              <a:t>et1,et2, et3 editor di</a:t>
            </a:r>
            <a:r>
              <a:rPr sz="1650" i="1" spc="13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testo..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464310"/>
            <a:ext cx="7870190" cy="13182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80"/>
              </a:spcBef>
            </a:pPr>
            <a:r>
              <a:rPr sz="1600" b="1" spc="-10" dirty="0">
                <a:latin typeface="Arial"/>
                <a:cs typeface="Arial"/>
              </a:rPr>
              <a:t>PROBLEMA: </a:t>
            </a:r>
            <a:r>
              <a:rPr sz="1600" spc="-5" dirty="0">
                <a:latin typeface="Arial"/>
                <a:cs typeface="Arial"/>
              </a:rPr>
              <a:t>Nelle moderne architetture a 32 e 64 bit, la dimensione della tabella delle  pagine può arrivare ad occupare alcuni MB per ogni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SOLUZIONE</a:t>
            </a:r>
            <a:r>
              <a:rPr sz="1600" spc="-5" dirty="0">
                <a:latin typeface="Arial"/>
                <a:cs typeface="Arial"/>
              </a:rPr>
              <a:t>: paginazione a due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livelli: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Viene </a:t>
            </a:r>
            <a:r>
              <a:rPr sz="1200" spc="-5" dirty="0">
                <a:latin typeface="Arial"/>
                <a:cs typeface="Arial"/>
              </a:rPr>
              <a:t>paginata anche la tabella delle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pagine</a:t>
            </a:r>
            <a:endParaRPr sz="1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Viene generato </a:t>
            </a:r>
            <a:r>
              <a:rPr sz="1200" spc="-10" dirty="0">
                <a:latin typeface="Arial"/>
                <a:cs typeface="Arial"/>
              </a:rPr>
              <a:t>l’indirizzo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logico: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740" y="3671696"/>
            <a:ext cx="3938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P1:indirizzo logico della tabella </a:t>
            </a: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primo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livello</a:t>
            </a:r>
            <a:endParaRPr sz="1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P2:scostamento all’interno della pagina </a:t>
            </a:r>
            <a:r>
              <a:rPr sz="1200" dirty="0">
                <a:latin typeface="Arial"/>
                <a:cs typeface="Arial"/>
              </a:rPr>
              <a:t>puntata da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</a:t>
            </a:r>
            <a:r>
              <a:rPr spc="30" dirty="0"/>
              <a:t> </a:t>
            </a:r>
            <a:r>
              <a:rPr spc="-5" dirty="0"/>
              <a:t>Gerarchica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5875" y="4221162"/>
            <a:ext cx="3960749" cy="23907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7775" y="6643369"/>
            <a:ext cx="4037329" cy="0"/>
          </a:xfrm>
          <a:custGeom>
            <a:avLst/>
            <a:gdLst/>
            <a:ahLst/>
            <a:cxnLst/>
            <a:rect l="l" t="t" r="r" b="b"/>
            <a:pathLst>
              <a:path w="4037329">
                <a:moveTo>
                  <a:pt x="0" y="0"/>
                </a:moveTo>
                <a:lnTo>
                  <a:pt x="403694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4125" y="4196079"/>
            <a:ext cx="0" cy="2440940"/>
          </a:xfrm>
          <a:custGeom>
            <a:avLst/>
            <a:gdLst/>
            <a:ahLst/>
            <a:cxnLst/>
            <a:rect l="l" t="t" r="r" b="b"/>
            <a:pathLst>
              <a:path h="2440940">
                <a:moveTo>
                  <a:pt x="0" y="0"/>
                </a:moveTo>
                <a:lnTo>
                  <a:pt x="0" y="24409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7775" y="4189729"/>
            <a:ext cx="4037329" cy="0"/>
          </a:xfrm>
          <a:custGeom>
            <a:avLst/>
            <a:gdLst/>
            <a:ahLst/>
            <a:cxnLst/>
            <a:rect l="l" t="t" r="r" b="b"/>
            <a:pathLst>
              <a:path w="4037329">
                <a:moveTo>
                  <a:pt x="0" y="0"/>
                </a:moveTo>
                <a:lnTo>
                  <a:pt x="403694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8373" y="4195698"/>
            <a:ext cx="0" cy="2442210"/>
          </a:xfrm>
          <a:custGeom>
            <a:avLst/>
            <a:gdLst/>
            <a:ahLst/>
            <a:cxnLst/>
            <a:rect l="l" t="t" r="r" b="b"/>
            <a:pathLst>
              <a:path h="2442209">
                <a:moveTo>
                  <a:pt x="0" y="0"/>
                </a:moveTo>
                <a:lnTo>
                  <a:pt x="0" y="244163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3175" y="6617969"/>
            <a:ext cx="3986529" cy="0"/>
          </a:xfrm>
          <a:custGeom>
            <a:avLst/>
            <a:gdLst/>
            <a:ahLst/>
            <a:cxnLst/>
            <a:rect l="l" t="t" r="r" b="b"/>
            <a:pathLst>
              <a:path w="3986529">
                <a:moveTo>
                  <a:pt x="0" y="0"/>
                </a:moveTo>
                <a:lnTo>
                  <a:pt x="398614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9525" y="4221479"/>
            <a:ext cx="0" cy="2390140"/>
          </a:xfrm>
          <a:custGeom>
            <a:avLst/>
            <a:gdLst/>
            <a:ahLst/>
            <a:cxnLst/>
            <a:rect l="l" t="t" r="r" b="b"/>
            <a:pathLst>
              <a:path h="2390140">
                <a:moveTo>
                  <a:pt x="0" y="0"/>
                </a:moveTo>
                <a:lnTo>
                  <a:pt x="0" y="239014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3175" y="4215129"/>
            <a:ext cx="3986529" cy="0"/>
          </a:xfrm>
          <a:custGeom>
            <a:avLst/>
            <a:gdLst/>
            <a:ahLst/>
            <a:cxnLst/>
            <a:rect l="l" t="t" r="r" b="b"/>
            <a:pathLst>
              <a:path w="3986529">
                <a:moveTo>
                  <a:pt x="0" y="0"/>
                </a:moveTo>
                <a:lnTo>
                  <a:pt x="3986149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2973" y="4221098"/>
            <a:ext cx="0" cy="2391410"/>
          </a:xfrm>
          <a:custGeom>
            <a:avLst/>
            <a:gdLst/>
            <a:ahLst/>
            <a:cxnLst/>
            <a:rect l="l" t="t" r="r" b="b"/>
            <a:pathLst>
              <a:path h="2391409">
                <a:moveTo>
                  <a:pt x="0" y="0"/>
                </a:moveTo>
                <a:lnTo>
                  <a:pt x="0" y="2390838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062287" y="2797175"/>
          <a:ext cx="3105785" cy="78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ts val="1689"/>
                        </a:lnSpc>
                      </a:pPr>
                      <a:r>
                        <a:rPr sz="1650" i="1" spc="-40" dirty="0">
                          <a:latin typeface="Malgun Gothic"/>
                          <a:cs typeface="Malgun Gothic"/>
                        </a:rPr>
                        <a:t>page</a:t>
                      </a:r>
                      <a:r>
                        <a:rPr sz="1650" i="1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i="1" spc="-40" dirty="0">
                          <a:latin typeface="Malgun Gothic"/>
                          <a:cs typeface="Malgun Gothic"/>
                        </a:rPr>
                        <a:t>number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789"/>
                        </a:lnSpc>
                      </a:pPr>
                      <a:r>
                        <a:rPr sz="1650" i="1" spc="-40" dirty="0">
                          <a:latin typeface="Malgun Gothic"/>
                          <a:cs typeface="Malgun Gothic"/>
                        </a:rPr>
                        <a:t>page</a:t>
                      </a:r>
                      <a:r>
                        <a:rPr sz="1650" i="1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i="1" spc="-35" dirty="0">
                          <a:latin typeface="Malgun Gothic"/>
                          <a:cs typeface="Malgun Gothic"/>
                        </a:rPr>
                        <a:t>offset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50" i="1" spc="-25" dirty="0"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sz="1650" i="1" spc="-37" baseline="-20202" dirty="0">
                          <a:latin typeface="Malgun Gothic"/>
                          <a:cs typeface="Malgun Gothic"/>
                        </a:rPr>
                        <a:t>1</a:t>
                      </a:r>
                      <a:endParaRPr sz="1650" baseline="-20202">
                        <a:latin typeface="Malgun Gothic"/>
                        <a:cs typeface="Malgun Gothic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50" i="1" spc="-25" dirty="0"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sz="1650" i="1" spc="-37" baseline="-20202" dirty="0">
                          <a:latin typeface="Malgun Gothic"/>
                          <a:cs typeface="Malgun Gothic"/>
                        </a:rPr>
                        <a:t>2</a:t>
                      </a:r>
                      <a:endParaRPr sz="1650" baseline="-20202">
                        <a:latin typeface="Malgun Gothic"/>
                        <a:cs typeface="Malgun Gothic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d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Cpu - $ - RAM</a:t>
            </a:r>
            <a:r>
              <a:rPr spc="-60" dirty="0"/>
              <a:t> </a:t>
            </a:r>
            <a:r>
              <a:rPr dirty="0"/>
              <a:t>…..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119" y="1653032"/>
            <a:ext cx="7757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Cosa accade </a:t>
            </a:r>
            <a:r>
              <a:rPr sz="1800" dirty="0">
                <a:latin typeface="Arial"/>
                <a:cs typeface="Arial"/>
              </a:rPr>
              <a:t>se tra </a:t>
            </a:r>
            <a:r>
              <a:rPr sz="1800" spc="-5" dirty="0">
                <a:latin typeface="Arial"/>
                <a:cs typeface="Arial"/>
              </a:rPr>
              <a:t>CPU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RAM re-introduciamo il concetto di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cache….????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l’accesso alla cache può avvenire </a:t>
            </a:r>
            <a:r>
              <a:rPr sz="1800" spc="-10" dirty="0">
                <a:latin typeface="Arial"/>
                <a:cs typeface="Arial"/>
              </a:rPr>
              <a:t>usando </a:t>
            </a:r>
            <a:r>
              <a:rPr sz="1800" spc="-5" dirty="0">
                <a:latin typeface="Arial"/>
                <a:cs typeface="Arial"/>
              </a:rPr>
              <a:t>l’indirizzo </a:t>
            </a:r>
            <a:r>
              <a:rPr sz="1800" dirty="0">
                <a:latin typeface="Arial"/>
                <a:cs typeface="Arial"/>
              </a:rPr>
              <a:t>fisico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memoria: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165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Prima </a:t>
            </a:r>
            <a:r>
              <a:rPr sz="1800" spc="-5" dirty="0">
                <a:latin typeface="Arial"/>
                <a:cs typeface="Arial"/>
              </a:rPr>
              <a:t>dell’accesso in </a:t>
            </a:r>
            <a:r>
              <a:rPr sz="1800" dirty="0">
                <a:latin typeface="Arial"/>
                <a:cs typeface="Arial"/>
              </a:rPr>
              <a:t>$ si </a:t>
            </a:r>
            <a:r>
              <a:rPr sz="1800" spc="-5" dirty="0">
                <a:latin typeface="Arial"/>
                <a:cs typeface="Arial"/>
              </a:rPr>
              <a:t>traduce l’indirizzo virtuale in indirizzo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fisico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19" y="4396867"/>
            <a:ext cx="773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2.	Alcune architetture consentono l’accesso alla </a:t>
            </a:r>
            <a:r>
              <a:rPr sz="1800" dirty="0">
                <a:latin typeface="Arial"/>
                <a:cs typeface="Arial"/>
              </a:rPr>
              <a:t>$ </a:t>
            </a:r>
            <a:r>
              <a:rPr sz="1800" spc="-5" dirty="0">
                <a:latin typeface="Arial"/>
                <a:cs typeface="Arial"/>
              </a:rPr>
              <a:t>con indirizzi virtuali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(raro)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1476" y="3013075"/>
            <a:ext cx="5146675" cy="1063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1662326"/>
            <a:ext cx="7152640" cy="17818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Supporta sia la segmentazione che la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segmentazione con</a:t>
            </a:r>
            <a:r>
              <a:rPr sz="1600" b="1" i="1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paginazione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La CPU genera indirizzi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logici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all’unità di segmentazione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Produce indirizzi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lineari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Gli indirizzi lineari vengono dati all’unità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paginazione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Genera indirizzi fisici per la memoria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centrale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0672" y="5516371"/>
            <a:ext cx="4354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 sostanza I segmenti sono costituiti da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INTEL</a:t>
            </a:r>
            <a:r>
              <a:rPr spc="-15" dirty="0"/>
              <a:t> </a:t>
            </a:r>
            <a:r>
              <a:rPr spc="-5" dirty="0"/>
              <a:t>PENTIUM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187" y="4402137"/>
            <a:ext cx="7894574" cy="82708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087" y="5261609"/>
            <a:ext cx="7971155" cy="0"/>
          </a:xfrm>
          <a:custGeom>
            <a:avLst/>
            <a:gdLst/>
            <a:ahLst/>
            <a:cxnLst/>
            <a:rect l="l" t="t" r="r" b="b"/>
            <a:pathLst>
              <a:path w="7971155">
                <a:moveTo>
                  <a:pt x="0" y="0"/>
                </a:moveTo>
                <a:lnTo>
                  <a:pt x="797083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437" y="4376420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83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087" y="4370070"/>
            <a:ext cx="7971155" cy="0"/>
          </a:xfrm>
          <a:custGeom>
            <a:avLst/>
            <a:gdLst/>
            <a:ahLst/>
            <a:cxnLst/>
            <a:rect l="l" t="t" r="r" b="b"/>
            <a:pathLst>
              <a:path w="7971155">
                <a:moveTo>
                  <a:pt x="0" y="0"/>
                </a:moveTo>
                <a:lnTo>
                  <a:pt x="797083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7575" y="4376673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9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487" y="5236209"/>
            <a:ext cx="7920355" cy="0"/>
          </a:xfrm>
          <a:custGeom>
            <a:avLst/>
            <a:gdLst/>
            <a:ahLst/>
            <a:cxnLst/>
            <a:rect l="l" t="t" r="r" b="b"/>
            <a:pathLst>
              <a:path w="7920355">
                <a:moveTo>
                  <a:pt x="0" y="0"/>
                </a:moveTo>
                <a:lnTo>
                  <a:pt x="792003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837" y="4401820"/>
            <a:ext cx="0" cy="828040"/>
          </a:xfrm>
          <a:custGeom>
            <a:avLst/>
            <a:gdLst/>
            <a:ahLst/>
            <a:cxnLst/>
            <a:rect l="l" t="t" r="r" b="b"/>
            <a:pathLst>
              <a:path h="828039">
                <a:moveTo>
                  <a:pt x="0" y="0"/>
                </a:moveTo>
                <a:lnTo>
                  <a:pt x="0" y="82803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487" y="4395470"/>
            <a:ext cx="7920355" cy="0"/>
          </a:xfrm>
          <a:custGeom>
            <a:avLst/>
            <a:gdLst/>
            <a:ahLst/>
            <a:cxnLst/>
            <a:rect l="l" t="t" r="r" b="b"/>
            <a:pathLst>
              <a:path w="7920355">
                <a:moveTo>
                  <a:pt x="0" y="0"/>
                </a:moveTo>
                <a:lnTo>
                  <a:pt x="792003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12175" y="4402073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0" y="0"/>
                </a:moveTo>
                <a:lnTo>
                  <a:pt x="0" y="827151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534820"/>
            <a:ext cx="8207375" cy="16109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b="1" spc="-5" dirty="0">
                <a:latin typeface="Arial"/>
                <a:cs typeface="Arial"/>
              </a:rPr>
              <a:t>memoria </a:t>
            </a:r>
            <a:r>
              <a:rPr sz="1600" spc="-5" dirty="0">
                <a:latin typeface="Arial"/>
                <a:cs typeface="Arial"/>
              </a:rPr>
              <a:t>viene </a:t>
            </a:r>
            <a:r>
              <a:rPr sz="1600" b="1" spc="-10" dirty="0">
                <a:latin typeface="Arial"/>
                <a:cs typeface="Arial"/>
              </a:rPr>
              <a:t>suddivisa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due </a:t>
            </a:r>
            <a:r>
              <a:rPr sz="1600" b="1" spc="-5" dirty="0">
                <a:latin typeface="Arial"/>
                <a:cs typeface="Arial"/>
              </a:rPr>
              <a:t>aree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contigue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367665" marR="5080" indent="-177165">
              <a:lnSpc>
                <a:spcPct val="100000"/>
              </a:lnSpc>
              <a:spcBef>
                <a:spcPts val="965"/>
              </a:spcBef>
              <a:buChar char="•"/>
              <a:tabLst>
                <a:tab pos="368300" algn="l"/>
              </a:tabLst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prima allocata permanentemente ad una porzione residente </a:t>
            </a:r>
            <a:r>
              <a:rPr sz="160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sistema operativo  (Monitor)</a:t>
            </a:r>
            <a:endParaRPr sz="1600">
              <a:latin typeface="Arial"/>
              <a:cs typeface="Arial"/>
            </a:endParaRPr>
          </a:p>
          <a:p>
            <a:pPr marL="367665" marR="6985" indent="-177165">
              <a:lnSpc>
                <a:spcPct val="100000"/>
              </a:lnSpc>
              <a:spcBef>
                <a:spcPts val="960"/>
              </a:spcBef>
              <a:buChar char="•"/>
              <a:tabLst>
                <a:tab pos="368300" algn="l"/>
              </a:tabLst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seconda assegnata ai processi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esecuzione, processi utente o porzioni non  residenti del sistema operativo, per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tempo necessario al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completamento.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2599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Monoallocazione  (Monitor</a:t>
            </a:r>
            <a:r>
              <a:rPr spc="-15" dirty="0"/>
              <a:t> </a:t>
            </a:r>
            <a:r>
              <a:rPr spc="-5" dirty="0"/>
              <a:t>Monoprocesso)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6012" y="3527425"/>
            <a:ext cx="2438400" cy="8382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6012" y="3527425"/>
            <a:ext cx="2438400" cy="838200"/>
          </a:xfrm>
          <a:prstGeom prst="rect">
            <a:avLst/>
          </a:prstGeom>
          <a:ln w="28575">
            <a:solidFill>
              <a:srgbClr val="80808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91440" marR="173355">
              <a:lnSpc>
                <a:spcPct val="100000"/>
              </a:lnSpc>
              <a:spcBef>
                <a:spcPts val="135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Porzione residente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del  </a:t>
            </a: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sistema</a:t>
            </a:r>
            <a:r>
              <a:rPr sz="1600" b="1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operativo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6012" y="4365625"/>
            <a:ext cx="2438400" cy="1524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6012" y="4365625"/>
            <a:ext cx="2438400" cy="1524000"/>
          </a:xfrm>
          <a:prstGeom prst="rect">
            <a:avLst/>
          </a:prstGeom>
          <a:ln w="285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 marR="577850">
              <a:lnSpc>
                <a:spcPct val="100000"/>
              </a:lnSpc>
              <a:spcBef>
                <a:spcPts val="164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Area dedicata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ai  </a:t>
            </a: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processi</a:t>
            </a:r>
            <a:r>
              <a:rPr sz="1600" b="1" spc="-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transienti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019" y="3405885"/>
            <a:ext cx="128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algun Gothic"/>
                <a:cs typeface="Malgun Gothic"/>
              </a:rPr>
              <a:t>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517" y="5724245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Malgun Gothic"/>
                <a:cs typeface="Malgun Gothic"/>
              </a:rPr>
              <a:t>max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4750" y="3609213"/>
            <a:ext cx="5352415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 sistema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operativo:</a:t>
            </a:r>
            <a:endParaRPr sz="1600">
              <a:latin typeface="Arial"/>
              <a:cs typeface="Arial"/>
            </a:endParaRPr>
          </a:p>
          <a:p>
            <a:pPr marL="190500" marR="5080" indent="-177800">
              <a:lnSpc>
                <a:spcPct val="120000"/>
              </a:lnSpc>
              <a:spcBef>
                <a:spcPts val="1105"/>
              </a:spcBef>
              <a:buChar char="•"/>
              <a:tabLst>
                <a:tab pos="191135" algn="l"/>
                <a:tab pos="847725" algn="l"/>
                <a:tab pos="1664335" algn="l"/>
                <a:tab pos="2309495" algn="l"/>
                <a:tab pos="3033395" algn="l"/>
                <a:tab pos="3364229" algn="l"/>
                <a:tab pos="4483100" algn="l"/>
              </a:tabLst>
            </a:pPr>
            <a:r>
              <a:rPr sz="1600" spc="-5" dirty="0">
                <a:latin typeface="Arial"/>
                <a:cs typeface="Arial"/>
              </a:rPr>
              <a:t>tiene	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rac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prima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’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ca</a:t>
            </a:r>
            <a:r>
              <a:rPr sz="1600" spc="-10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ione  disponibile per i processi transienti;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134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viene posto ad uno dei due estremi della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134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ingloba i vettori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interrupt;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065" y="6144869"/>
            <a:ext cx="8438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Schema viene generalmente utilizzato da sistemi operativi monoprocesso per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microcomp</a:t>
            </a:r>
            <a:r>
              <a:rPr sz="2100" spc="-89" baseline="-31746" dirty="0">
                <a:latin typeface="Arial"/>
                <a:cs typeface="Arial"/>
              </a:rPr>
              <a:t>5</a:t>
            </a:r>
            <a:r>
              <a:rPr sz="1600" spc="-60" dirty="0">
                <a:latin typeface="Arial"/>
                <a:cs typeface="Arial"/>
              </a:rPr>
              <a:t>uter.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</a:t>
            </a:r>
            <a:r>
              <a:rPr spc="-15" dirty="0"/>
              <a:t> </a:t>
            </a:r>
            <a:r>
              <a:rPr spc="-5" dirty="0"/>
              <a:t>Virtuale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2977769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39" y="3562858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217" y="1527429"/>
            <a:ext cx="8192770" cy="43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Schema di gestione della memoria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cui </a:t>
            </a:r>
            <a:r>
              <a:rPr sz="1600" spc="-5" dirty="0">
                <a:latin typeface="Arial"/>
                <a:cs typeface="Arial"/>
              </a:rPr>
              <a:t>soltanto una parte dello spazio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indirizzamento  virtuale di un processo </a:t>
            </a:r>
            <a:r>
              <a:rPr sz="1600" spc="-10" dirty="0">
                <a:latin typeface="Arial"/>
                <a:cs typeface="Arial"/>
              </a:rPr>
              <a:t>“residente” </a:t>
            </a:r>
            <a:r>
              <a:rPr sz="1600" spc="-5" dirty="0">
                <a:latin typeface="Arial"/>
                <a:cs typeface="Arial"/>
              </a:rPr>
              <a:t>viene effettivamete caricata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Tecnica </a:t>
            </a:r>
            <a:r>
              <a:rPr sz="1600" b="1" spc="-5" dirty="0">
                <a:latin typeface="Arial"/>
                <a:cs typeface="Arial"/>
              </a:rPr>
              <a:t>che consente di eseguire processi senza che essi siano completamente  </a:t>
            </a:r>
            <a:r>
              <a:rPr sz="1600" b="1" spc="-10" dirty="0">
                <a:latin typeface="Arial"/>
                <a:cs typeface="Arial"/>
              </a:rPr>
              <a:t>contenuti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636905" marR="146050">
              <a:lnSpc>
                <a:spcPct val="120000"/>
              </a:lnSpc>
              <a:spcBef>
                <a:spcPts val="844"/>
              </a:spcBef>
              <a:tabLst>
                <a:tab pos="926465" algn="l"/>
                <a:tab pos="1723389" algn="l"/>
                <a:tab pos="2012950" algn="l"/>
                <a:tab pos="2473325" algn="l"/>
                <a:tab pos="2808605" algn="l"/>
                <a:tab pos="3413760" algn="l"/>
                <a:tab pos="3702050" algn="l"/>
                <a:tab pos="5140960" algn="l"/>
                <a:tab pos="5861685" algn="l"/>
                <a:tab pos="6263005" algn="l"/>
                <a:tab pos="7150100" algn="l"/>
                <a:tab pos="7700009" algn="l"/>
              </a:tabLst>
            </a:pP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somma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tti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gli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spazi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iri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amento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irtuali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proce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attivi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può  superare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capacità della memoria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fisica;</a:t>
            </a:r>
            <a:endParaRPr sz="1600">
              <a:latin typeface="Arial"/>
              <a:cs typeface="Arial"/>
            </a:endParaRPr>
          </a:p>
          <a:p>
            <a:pPr marL="6369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dimensione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ammissibile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spazio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indirizzamento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virtuale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singolo</a:t>
            </a:r>
            <a:endParaRPr sz="1600">
              <a:latin typeface="Arial"/>
              <a:cs typeface="Arial"/>
            </a:endParaRPr>
          </a:p>
          <a:p>
            <a:pPr marL="6369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processo può superare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capacità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memoria fisica disponibile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sistema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Molte parti di un processo vengono usate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raramente.</a:t>
            </a:r>
            <a:endParaRPr sz="1600">
              <a:latin typeface="Arial"/>
              <a:cs typeface="Arial"/>
            </a:endParaRPr>
          </a:p>
          <a:p>
            <a:pPr marL="1382395" marR="4288790" indent="-428625">
              <a:lnSpc>
                <a:spcPct val="107700"/>
              </a:lnSpc>
              <a:spcBef>
                <a:spcPts val="45"/>
              </a:spcBef>
            </a:pPr>
            <a:r>
              <a:rPr sz="1600" spc="-5" dirty="0">
                <a:latin typeface="Arial"/>
                <a:cs typeface="Arial"/>
              </a:rPr>
              <a:t>Es: </a:t>
            </a:r>
            <a:r>
              <a:rPr sz="1200" dirty="0">
                <a:latin typeface="Arial"/>
                <a:cs typeface="Arial"/>
              </a:rPr>
              <a:t>Il </a:t>
            </a:r>
            <a:r>
              <a:rPr sz="1200" spc="-5" dirty="0">
                <a:latin typeface="Arial"/>
                <a:cs typeface="Arial"/>
              </a:rPr>
              <a:t>codice per le correzione degli errori;  Opzioni usate quasi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mai;</a:t>
            </a:r>
            <a:endParaRPr sz="1200">
              <a:latin typeface="Arial"/>
              <a:cs typeface="Arial"/>
            </a:endParaRPr>
          </a:p>
          <a:p>
            <a:pPr marL="1382395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latin typeface="Arial"/>
                <a:cs typeface="Arial"/>
              </a:rPr>
              <a:t>Risorse che sono </a:t>
            </a:r>
            <a:r>
              <a:rPr sz="1200" dirty="0">
                <a:latin typeface="Arial"/>
                <a:cs typeface="Arial"/>
              </a:rPr>
              <a:t>state </a:t>
            </a:r>
            <a:r>
              <a:rPr sz="1200" spc="-5" dirty="0">
                <a:latin typeface="Arial"/>
                <a:cs typeface="Arial"/>
              </a:rPr>
              <a:t>per prudenza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sovradimensionate.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Apparente uso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memoria superiore al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100%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7" y="2205101"/>
            <a:ext cx="5686425" cy="40337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</a:t>
            </a:r>
            <a:r>
              <a:rPr spc="-15" dirty="0"/>
              <a:t> </a:t>
            </a:r>
            <a:r>
              <a:rPr spc="-5" dirty="0"/>
              <a:t>Virtuale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513078"/>
            <a:ext cx="75126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La </a:t>
            </a:r>
            <a:r>
              <a:rPr sz="1600" i="1" spc="-10" dirty="0">
                <a:latin typeface="Arial"/>
                <a:cs typeface="Arial"/>
              </a:rPr>
              <a:t>memoria </a:t>
            </a:r>
            <a:r>
              <a:rPr sz="1600" i="1" spc="-5" dirty="0">
                <a:latin typeface="Arial"/>
                <a:cs typeface="Arial"/>
              </a:rPr>
              <a:t>virtuale si </a:t>
            </a:r>
            <a:r>
              <a:rPr sz="1600" i="1" spc="-15" dirty="0">
                <a:latin typeface="Arial"/>
                <a:cs typeface="Arial"/>
              </a:rPr>
              <a:t>realizza </a:t>
            </a:r>
            <a:r>
              <a:rPr sz="1600" i="1" spc="-5" dirty="0">
                <a:latin typeface="Arial"/>
                <a:cs typeface="Arial"/>
              </a:rPr>
              <a:t>(solitamente) nella </a:t>
            </a:r>
            <a:r>
              <a:rPr sz="1600" i="1" spc="-10" dirty="0">
                <a:latin typeface="Arial"/>
                <a:cs typeface="Arial"/>
              </a:rPr>
              <a:t>forma </a:t>
            </a:r>
            <a:r>
              <a:rPr sz="1600" i="1" spc="-5" dirty="0">
                <a:latin typeface="Arial"/>
                <a:cs typeface="Arial"/>
              </a:rPr>
              <a:t>di </a:t>
            </a:r>
            <a:r>
              <a:rPr sz="16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paginazione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</a:t>
            </a:r>
            <a:r>
              <a:rPr sz="1600" i="1" u="heavy" spc="4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richiesta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0180" y="2232406"/>
            <a:ext cx="1199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	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9321" y="2232406"/>
            <a:ext cx="1360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16025" algn="l"/>
              </a:tabLst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ria	</a:t>
            </a:r>
            <a:r>
              <a:rPr sz="1400" spc="5" dirty="0">
                <a:latin typeface="Arial"/>
                <a:cs typeface="Arial"/>
              </a:rPr>
              <a:t>si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0180" y="2445842"/>
            <a:ext cx="286893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mantiene l’immagine dell’intero  spazio virtuale di indirizzzamento  del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processo;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Si trasferiscono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memoria fisica  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5" dirty="0">
                <a:latin typeface="Arial"/>
                <a:cs typeface="Arial"/>
              </a:rPr>
              <a:t>diverse parti solo al </a:t>
            </a:r>
            <a:r>
              <a:rPr sz="1400" spc="-10" dirty="0">
                <a:latin typeface="Arial"/>
                <a:cs typeface="Arial"/>
              </a:rPr>
              <a:t>momento </a:t>
            </a:r>
            <a:r>
              <a:rPr sz="1400" dirty="0">
                <a:latin typeface="Arial"/>
                <a:cs typeface="Arial"/>
              </a:rPr>
              <a:t>in  cui sono </a:t>
            </a:r>
            <a:r>
              <a:rPr sz="1400" spc="-5" dirty="0">
                <a:latin typeface="Arial"/>
                <a:cs typeface="Arial"/>
              </a:rPr>
              <a:t>necessarie (vengono  referenziate);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sistema </a:t>
            </a:r>
            <a:r>
              <a:rPr sz="1400" spc="-10" dirty="0">
                <a:latin typeface="Arial"/>
                <a:cs typeface="Arial"/>
              </a:rPr>
              <a:t>operativo </a:t>
            </a:r>
            <a:r>
              <a:rPr sz="1400" spc="-5" dirty="0">
                <a:latin typeface="Arial"/>
                <a:cs typeface="Arial"/>
              </a:rPr>
              <a:t>sceglie tempi </a:t>
            </a:r>
            <a:r>
              <a:rPr sz="1400" dirty="0">
                <a:latin typeface="Arial"/>
                <a:cs typeface="Arial"/>
              </a:rPr>
              <a:t>e  </a:t>
            </a:r>
            <a:r>
              <a:rPr sz="1400" spc="-5" dirty="0">
                <a:latin typeface="Arial"/>
                <a:cs typeface="Arial"/>
              </a:rPr>
              <a:t>modalità di trasferimento </a:t>
            </a:r>
            <a:r>
              <a:rPr sz="1400" spc="-15" dirty="0">
                <a:latin typeface="Arial"/>
                <a:cs typeface="Arial"/>
              </a:rPr>
              <a:t>in  </a:t>
            </a:r>
            <a:r>
              <a:rPr sz="1400" spc="-5" dirty="0">
                <a:latin typeface="Arial"/>
                <a:cs typeface="Arial"/>
              </a:rPr>
              <a:t>memoria </a:t>
            </a:r>
            <a:r>
              <a:rPr sz="1400" dirty="0">
                <a:latin typeface="Arial"/>
                <a:cs typeface="Arial"/>
              </a:rPr>
              <a:t>fisica tenendo conto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indent="-63500">
              <a:lnSpc>
                <a:spcPct val="100000"/>
              </a:lnSpc>
              <a:spcBef>
                <a:spcPts val="5"/>
              </a:spcBef>
              <a:buSzPct val="92857"/>
              <a:buFont typeface="Arial"/>
              <a:buChar char="•"/>
              <a:tabLst>
                <a:tab pos="254635" algn="l"/>
              </a:tabLst>
            </a:pPr>
            <a:r>
              <a:rPr sz="1400" i="1" dirty="0">
                <a:latin typeface="Arial"/>
                <a:cs typeface="Arial"/>
              </a:rPr>
              <a:t>richieste </a:t>
            </a:r>
            <a:r>
              <a:rPr sz="1400" i="1" spc="-5" dirty="0">
                <a:latin typeface="Arial"/>
                <a:cs typeface="Arial"/>
              </a:rPr>
              <a:t>dei </a:t>
            </a:r>
            <a:r>
              <a:rPr sz="1400" i="1" dirty="0">
                <a:latin typeface="Arial"/>
                <a:cs typeface="Arial"/>
              </a:rPr>
              <a:t>processi</a:t>
            </a:r>
            <a:r>
              <a:rPr sz="1400" i="1" spc="-9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attivi;</a:t>
            </a:r>
            <a:endParaRPr sz="1400">
              <a:latin typeface="Arial"/>
              <a:cs typeface="Arial"/>
            </a:endParaRPr>
          </a:p>
          <a:p>
            <a:pPr marL="254000" indent="-63500">
              <a:lnSpc>
                <a:spcPct val="100000"/>
              </a:lnSpc>
              <a:buSzPct val="92857"/>
              <a:buFont typeface="Arial"/>
              <a:buChar char="•"/>
              <a:tabLst>
                <a:tab pos="254635" algn="l"/>
              </a:tabLst>
            </a:pPr>
            <a:r>
              <a:rPr sz="1400" i="1" dirty="0">
                <a:latin typeface="Arial"/>
                <a:cs typeface="Arial"/>
              </a:rPr>
              <a:t>priorità </a:t>
            </a:r>
            <a:r>
              <a:rPr sz="1400" i="1" spc="-5" dirty="0">
                <a:latin typeface="Arial"/>
                <a:cs typeface="Arial"/>
              </a:rPr>
              <a:t>dei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processi;</a:t>
            </a:r>
            <a:endParaRPr sz="1400">
              <a:latin typeface="Arial"/>
              <a:cs typeface="Arial"/>
            </a:endParaRPr>
          </a:p>
          <a:p>
            <a:pPr marL="254000" indent="-63500">
              <a:lnSpc>
                <a:spcPct val="100000"/>
              </a:lnSpc>
              <a:buSzPct val="92857"/>
              <a:buFont typeface="Arial"/>
              <a:buChar char="•"/>
              <a:tabLst>
                <a:tab pos="254635" algn="l"/>
              </a:tabLst>
            </a:pPr>
            <a:r>
              <a:rPr sz="1400" i="1" spc="-5" dirty="0">
                <a:latin typeface="Arial"/>
                <a:cs typeface="Arial"/>
              </a:rPr>
              <a:t>disponibilità globali del</a:t>
            </a:r>
            <a:r>
              <a:rPr sz="1400" i="1" spc="10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sistema.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</a:t>
            </a:r>
            <a:r>
              <a:rPr spc="-15" dirty="0"/>
              <a:t> </a:t>
            </a:r>
            <a:r>
              <a:rPr spc="-5" dirty="0"/>
              <a:t>Virtuale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1521612"/>
            <a:ext cx="8051800" cy="49212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i="1" spc="-5" dirty="0">
                <a:latin typeface="Arial"/>
                <a:cs typeface="Arial"/>
              </a:rPr>
              <a:t>Punto di vista del</a:t>
            </a:r>
            <a:r>
              <a:rPr sz="1600" b="1" i="1" spc="7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programmatore:</a:t>
            </a:r>
            <a:endParaRPr sz="1600">
              <a:latin typeface="Arial"/>
              <a:cs typeface="Arial"/>
            </a:endParaRPr>
          </a:p>
          <a:p>
            <a:pPr marL="652780" indent="-28511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652780" algn="l"/>
              </a:tabLst>
            </a:pPr>
            <a:r>
              <a:rPr sz="1600" spc="-5" dirty="0">
                <a:latin typeface="Arial"/>
                <a:cs typeface="Arial"/>
              </a:rPr>
              <a:t>i dettagli della gestione sono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trasparenti;</a:t>
            </a:r>
            <a:endParaRPr sz="1600">
              <a:latin typeface="Arial"/>
              <a:cs typeface="Arial"/>
            </a:endParaRPr>
          </a:p>
          <a:p>
            <a:pPr marL="652780" indent="-285115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652780" algn="l"/>
              </a:tabLst>
            </a:pPr>
            <a:r>
              <a:rPr sz="1600" spc="-5" dirty="0">
                <a:latin typeface="Arial"/>
                <a:cs typeface="Arial"/>
              </a:rPr>
              <a:t>non è necessario </a:t>
            </a:r>
            <a:r>
              <a:rPr sz="1600" spc="-10" dirty="0">
                <a:latin typeface="Arial"/>
                <a:cs typeface="Arial"/>
              </a:rPr>
              <a:t>l’adeguamento </a:t>
            </a:r>
            <a:r>
              <a:rPr sz="1600" spc="-5" dirty="0">
                <a:latin typeface="Arial"/>
                <a:cs typeface="Arial"/>
              </a:rPr>
              <a:t>di un programma ad una memoria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limitata;</a:t>
            </a:r>
            <a:endParaRPr sz="1600">
              <a:latin typeface="Arial"/>
              <a:cs typeface="Arial"/>
            </a:endParaRPr>
          </a:p>
          <a:p>
            <a:pPr marL="652780" marR="306705" indent="-285115">
              <a:lnSpc>
                <a:spcPct val="120000"/>
              </a:lnSpc>
              <a:buFont typeface="Wingdings"/>
              <a:buChar char=""/>
              <a:tabLst>
                <a:tab pos="652780" algn="l"/>
              </a:tabLst>
            </a:pPr>
            <a:r>
              <a:rPr sz="1600" spc="-5" dirty="0">
                <a:latin typeface="Arial"/>
                <a:cs typeface="Arial"/>
              </a:rPr>
              <a:t>un programma può essere eseguito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sistemi con disponibilità di memoria  fisica diversa, senza alcun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adattamento.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i="1" spc="-5" dirty="0">
                <a:latin typeface="Arial"/>
                <a:cs typeface="Arial"/>
              </a:rPr>
              <a:t>Punto di vista del Sistema</a:t>
            </a:r>
            <a:r>
              <a:rPr sz="1600" b="1" i="1" spc="9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Operativo:</a:t>
            </a:r>
            <a:endParaRPr sz="1600">
              <a:latin typeface="Arial"/>
              <a:cs typeface="Arial"/>
            </a:endParaRPr>
          </a:p>
          <a:p>
            <a:pPr marL="652780" indent="-28511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652780" algn="l"/>
              </a:tabLst>
            </a:pPr>
            <a:r>
              <a:rPr sz="1600" spc="-5" dirty="0">
                <a:latin typeface="Arial"/>
                <a:cs typeface="Arial"/>
              </a:rPr>
              <a:t>un processo può essere caricato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uno spazio di dimensione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arbitrarie;</a:t>
            </a:r>
            <a:endParaRPr sz="1600">
              <a:latin typeface="Arial"/>
              <a:cs typeface="Arial"/>
            </a:endParaRPr>
          </a:p>
          <a:p>
            <a:pPr marL="652780" indent="-28511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652780" algn="l"/>
              </a:tabLst>
            </a:pPr>
            <a:r>
              <a:rPr sz="1600" spc="-5" dirty="0">
                <a:latin typeface="Arial"/>
                <a:cs typeface="Arial"/>
              </a:rPr>
              <a:t>non è necessario modificare l’ordine previsto di </a:t>
            </a:r>
            <a:r>
              <a:rPr sz="1600" dirty="0">
                <a:latin typeface="Arial"/>
                <a:cs typeface="Arial"/>
              </a:rPr>
              <a:t>esecuzione </a:t>
            </a:r>
            <a:r>
              <a:rPr sz="1600" spc="-5" dirty="0">
                <a:latin typeface="Arial"/>
                <a:cs typeface="Arial"/>
              </a:rPr>
              <a:t>di un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processo;</a:t>
            </a:r>
            <a:endParaRPr sz="1600">
              <a:latin typeface="Arial"/>
              <a:cs typeface="Arial"/>
            </a:endParaRPr>
          </a:p>
          <a:p>
            <a:pPr marL="652780" marR="5715" indent="-285115">
              <a:lnSpc>
                <a:spcPct val="150000"/>
              </a:lnSpc>
              <a:buFont typeface="Wingdings"/>
              <a:buChar char=""/>
              <a:tabLst>
                <a:tab pos="652780" algn="l"/>
              </a:tabLst>
            </a:pP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quantitativo di memoria assegnato ad un </a:t>
            </a:r>
            <a:r>
              <a:rPr sz="1600" dirty="0">
                <a:latin typeface="Arial"/>
                <a:cs typeface="Arial"/>
              </a:rPr>
              <a:t>processo </a:t>
            </a:r>
            <a:r>
              <a:rPr sz="1600" spc="-5" dirty="0">
                <a:latin typeface="Arial"/>
                <a:cs typeface="Arial"/>
              </a:rPr>
              <a:t>può variare durante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sua  esecuzione;</a:t>
            </a:r>
            <a:endParaRPr sz="1600">
              <a:latin typeface="Arial"/>
              <a:cs typeface="Arial"/>
            </a:endParaRPr>
          </a:p>
          <a:p>
            <a:pPr marL="652780" marR="5080" indent="-285115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652780" algn="l"/>
              </a:tabLst>
            </a:pP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 operativo può dinamicamente scegliere di velocizzare </a:t>
            </a:r>
            <a:r>
              <a:rPr sz="1600" spc="-10" dirty="0">
                <a:latin typeface="Arial"/>
                <a:cs typeface="Arial"/>
              </a:rPr>
              <a:t>l’esecuzione </a:t>
            </a:r>
            <a:r>
              <a:rPr sz="1600" spc="-5" dirty="0">
                <a:latin typeface="Arial"/>
                <a:cs typeface="Arial"/>
              </a:rPr>
              <a:t>di  un processo allocando un quantitativo maggiore di memoria o,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alternativa,  aumentare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grado di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multiprogrammazione.</a:t>
            </a:r>
            <a:endParaRPr sz="1600">
              <a:latin typeface="Arial"/>
              <a:cs typeface="Arial"/>
            </a:endParaRPr>
          </a:p>
          <a:p>
            <a:pPr marL="652780" indent="-28511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652780" algn="l"/>
              </a:tabLst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riduce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frammentazione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esterna;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</a:t>
            </a:r>
            <a:r>
              <a:rPr spc="-15" dirty="0"/>
              <a:t> </a:t>
            </a:r>
            <a:r>
              <a:rPr spc="-5" dirty="0"/>
              <a:t>Virtuale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752" y="4190365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752" y="4726813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752" y="5263260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742" y="1539899"/>
            <a:ext cx="8338184" cy="418655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Osservazioni: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istruzione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essere completata soltanto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quanto gli è necessario (codice, stack,  dati) è presente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355600" marR="5715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un processo che richiede un “oggetto” </a:t>
            </a:r>
            <a:r>
              <a:rPr sz="1600" dirty="0">
                <a:latin typeface="Arial"/>
                <a:cs typeface="Arial"/>
              </a:rPr>
              <a:t>fuori </a:t>
            </a:r>
            <a:r>
              <a:rPr sz="1600" spc="-5" dirty="0">
                <a:latin typeface="Arial"/>
                <a:cs typeface="Arial"/>
              </a:rPr>
              <a:t>dalla memoria viene sospeso (blocked) </a:t>
            </a:r>
            <a:r>
              <a:rPr sz="1600" dirty="0">
                <a:latin typeface="Arial"/>
                <a:cs typeface="Arial"/>
              </a:rPr>
              <a:t>per  </a:t>
            </a:r>
            <a:r>
              <a:rPr sz="1600" spc="-5" dirty="0">
                <a:latin typeface="Arial"/>
                <a:cs typeface="Arial"/>
              </a:rPr>
              <a:t>un tempo </a:t>
            </a:r>
            <a:r>
              <a:rPr sz="1600" spc="-10" dirty="0">
                <a:latin typeface="Arial"/>
                <a:cs typeface="Arial"/>
              </a:rPr>
              <a:t>“relativamente”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lungo.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505"/>
              </a:spcBef>
            </a:pPr>
            <a:r>
              <a:rPr sz="1600" b="1" spc="-5" dirty="0">
                <a:latin typeface="Arial"/>
                <a:cs typeface="Arial"/>
              </a:rPr>
              <a:t>Importanza dell’uso dello schema di memoria</a:t>
            </a:r>
            <a:r>
              <a:rPr sz="1600" b="1" spc="1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virtuale:</a:t>
            </a:r>
            <a:endParaRPr sz="160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385"/>
              </a:spcBef>
              <a:tabLst>
                <a:tab pos="1357630" algn="l"/>
                <a:tab pos="1854835" algn="l"/>
                <a:tab pos="2802890" algn="l"/>
                <a:tab pos="4042410" algn="l"/>
                <a:tab pos="4798060" algn="l"/>
                <a:tab pos="5353050" algn="l"/>
                <a:tab pos="5781040" algn="l"/>
                <a:tab pos="6977380" algn="l"/>
                <a:tab pos="7474584" algn="l"/>
              </a:tabLst>
            </a:pPr>
            <a:r>
              <a:rPr sz="1600" spc="-5" dirty="0">
                <a:latin typeface="Arial"/>
                <a:cs typeface="Arial"/>
              </a:rPr>
              <a:t>durante	una	specifica	esecuzione,	alcune	</a:t>
            </a:r>
            <a:r>
              <a:rPr sz="1600" dirty="0">
                <a:latin typeface="Arial"/>
                <a:cs typeface="Arial"/>
              </a:rPr>
              <a:t>parti	</a:t>
            </a:r>
            <a:r>
              <a:rPr sz="1600" spc="-5" dirty="0">
                <a:latin typeface="Arial"/>
                <a:cs typeface="Arial"/>
              </a:rPr>
              <a:t>del	programma	non	vengono</a:t>
            </a:r>
            <a:endParaRPr sz="160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indirizzate;</a:t>
            </a:r>
            <a:endParaRPr sz="1600">
              <a:latin typeface="Arial"/>
              <a:cs typeface="Arial"/>
            </a:endParaRPr>
          </a:p>
          <a:p>
            <a:pPr marL="511809" marR="73660">
              <a:lnSpc>
                <a:spcPct val="110000"/>
              </a:lnSpc>
            </a:pP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diverse condizioni interne o esterne causano diversi tracciati ad ogni esecuzione di  un processo (if-else-if,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switch-case);</a:t>
            </a:r>
            <a:endParaRPr sz="1600">
              <a:latin typeface="Arial"/>
              <a:cs typeface="Arial"/>
            </a:endParaRPr>
          </a:p>
          <a:p>
            <a:pPr marL="511809" marR="75565">
              <a:lnSpc>
                <a:spcPct val="110000"/>
              </a:lnSpc>
            </a:pPr>
            <a:r>
              <a:rPr sz="1600" spc="-5" dirty="0">
                <a:latin typeface="Arial"/>
                <a:cs typeface="Arial"/>
              </a:rPr>
              <a:t>alcune parti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un programma vengono eseguite molto raramente (es. routine di  gestione errori);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Bit </a:t>
            </a:r>
            <a:r>
              <a:rPr dirty="0"/>
              <a:t>di</a:t>
            </a:r>
            <a:r>
              <a:rPr spc="5" dirty="0"/>
              <a:t> </a:t>
            </a:r>
            <a:r>
              <a:rPr dirty="0"/>
              <a:t>validità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90" y="1564004"/>
            <a:ext cx="8340725" cy="141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9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Al momento del caricamento del processo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memoria,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paginatore opera una predizione  sulle pagine che saranno utilizzate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600" spc="-15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trasferite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solo tali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pagine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buFont typeface="Wingdings"/>
              <a:buChar char=""/>
              <a:tabLst>
                <a:tab pos="191135" algn="l"/>
              </a:tabLst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Necessità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di un meccanismo che indichi se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una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pagina è in memoria o su</a:t>
            </a:r>
            <a:r>
              <a:rPr sz="1600" b="1" spc="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disco</a:t>
            </a:r>
            <a:endParaRPr sz="1600">
              <a:latin typeface="Arial"/>
              <a:cs typeface="Arial"/>
            </a:endParaRPr>
          </a:p>
          <a:p>
            <a:pPr marL="384175" indent="-34290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84175" algn="l"/>
                <a:tab pos="384810" algn="l"/>
              </a:tabLst>
            </a:pPr>
            <a:r>
              <a:rPr sz="1600" b="1" spc="-5" dirty="0">
                <a:latin typeface="Arial"/>
                <a:cs typeface="Arial"/>
              </a:rPr>
              <a:t>BIT di </a:t>
            </a:r>
            <a:r>
              <a:rPr sz="1600" b="1" spc="-10" dirty="0">
                <a:latin typeface="Arial"/>
                <a:cs typeface="Arial"/>
              </a:rPr>
              <a:t>validità </a:t>
            </a:r>
            <a:r>
              <a:rPr sz="1600" spc="-5" dirty="0">
                <a:latin typeface="Arial"/>
                <a:cs typeface="Arial"/>
              </a:rPr>
              <a:t>nella tabella delle pagine: (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in-memory,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not-in-memory)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4226" y="5300662"/>
            <a:ext cx="3311525" cy="1078230"/>
          </a:xfrm>
          <a:prstGeom prst="rect">
            <a:avLst/>
          </a:prstGeom>
          <a:solidFill>
            <a:srgbClr val="FFFFFF"/>
          </a:solidFill>
          <a:ln w="25400">
            <a:solidFill>
              <a:srgbClr val="2C2C8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 marR="155575">
              <a:lnSpc>
                <a:spcPct val="100000"/>
              </a:lnSpc>
              <a:spcBef>
                <a:spcPts val="330"/>
              </a:spcBef>
            </a:pPr>
            <a:r>
              <a:rPr sz="1600" i="1" spc="-35" dirty="0">
                <a:latin typeface="Arial"/>
                <a:cs typeface="Arial"/>
              </a:rPr>
              <a:t>PAGE </a:t>
            </a:r>
            <a:r>
              <a:rPr sz="1600" i="1" spc="-55" dirty="0">
                <a:latin typeface="Arial"/>
                <a:cs typeface="Arial"/>
              </a:rPr>
              <a:t>FAULT </a:t>
            </a:r>
            <a:r>
              <a:rPr sz="1600" i="1" spc="-5" dirty="0">
                <a:latin typeface="Arial"/>
                <a:cs typeface="Arial"/>
              </a:rPr>
              <a:t>TRAP: </a:t>
            </a:r>
            <a:r>
              <a:rPr sz="1600" i="1" spc="-10" dirty="0">
                <a:latin typeface="Arial"/>
                <a:cs typeface="Arial"/>
              </a:rPr>
              <a:t>eccezione </a:t>
            </a:r>
            <a:r>
              <a:rPr sz="1600" i="1" spc="-5" dirty="0">
                <a:latin typeface="Arial"/>
                <a:cs typeface="Arial"/>
              </a:rPr>
              <a:t>di  pagina mancante – riferimento a  una pagina non presente in  </a:t>
            </a:r>
            <a:r>
              <a:rPr sz="1600" i="1" spc="-10" dirty="0">
                <a:latin typeface="Arial"/>
                <a:cs typeface="Arial"/>
              </a:rPr>
              <a:t>memoria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centrale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9328" y="3809130"/>
            <a:ext cx="3627754" cy="7702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NB: </a:t>
            </a:r>
            <a:r>
              <a:rPr sz="1650" i="1" spc="-15" dirty="0">
                <a:solidFill>
                  <a:srgbClr val="FF0000"/>
                </a:solidFill>
                <a:latin typeface="Malgun Gothic"/>
                <a:cs typeface="Malgun Gothic"/>
              </a:rPr>
              <a:t>i </a:t>
            </a:r>
            <a:r>
              <a:rPr sz="1650" i="1" spc="-35" dirty="0">
                <a:latin typeface="Malgun Gothic"/>
                <a:cs typeface="Malgun Gothic"/>
              </a:rPr>
              <a:t>può </a:t>
            </a:r>
            <a:r>
              <a:rPr sz="1650" i="1" spc="-30" dirty="0">
                <a:latin typeface="Malgun Gothic"/>
                <a:cs typeface="Malgun Gothic"/>
              </a:rPr>
              <a:t>anche </a:t>
            </a:r>
            <a:r>
              <a:rPr sz="1650" i="1" spc="-35" dirty="0">
                <a:latin typeface="Malgun Gothic"/>
                <a:cs typeface="Malgun Gothic"/>
              </a:rPr>
              <a:t>indicare </a:t>
            </a:r>
            <a:r>
              <a:rPr sz="1650" i="1" spc="-30" dirty="0">
                <a:latin typeface="Malgun Gothic"/>
                <a:cs typeface="Malgun Gothic"/>
              </a:rPr>
              <a:t>che </a:t>
            </a:r>
            <a:r>
              <a:rPr sz="1650" i="1" spc="-25" dirty="0">
                <a:latin typeface="Malgun Gothic"/>
                <a:cs typeface="Malgun Gothic"/>
              </a:rPr>
              <a:t>la </a:t>
            </a:r>
            <a:r>
              <a:rPr sz="1650" i="1" spc="-35" dirty="0">
                <a:latin typeface="Malgun Gothic"/>
                <a:cs typeface="Malgun Gothic"/>
              </a:rPr>
              <a:t>pagina  referenziata </a:t>
            </a:r>
            <a:r>
              <a:rPr sz="1650" i="1" spc="-30" dirty="0">
                <a:latin typeface="Malgun Gothic"/>
                <a:cs typeface="Malgun Gothic"/>
              </a:rPr>
              <a:t>non’è </a:t>
            </a:r>
            <a:r>
              <a:rPr sz="1650" i="1" spc="-35" dirty="0">
                <a:latin typeface="Malgun Gothic"/>
                <a:cs typeface="Malgun Gothic"/>
              </a:rPr>
              <a:t>valida </a:t>
            </a:r>
            <a:r>
              <a:rPr sz="1650" i="1" spc="-30" dirty="0">
                <a:latin typeface="Malgun Gothic"/>
                <a:cs typeface="Malgun Gothic"/>
              </a:rPr>
              <a:t>per </a:t>
            </a:r>
            <a:r>
              <a:rPr sz="1650" i="1" spc="-20" dirty="0">
                <a:latin typeface="Malgun Gothic"/>
                <a:cs typeface="Malgun Gothic"/>
              </a:rPr>
              <a:t>il  </a:t>
            </a:r>
            <a:r>
              <a:rPr sz="1650" i="1" spc="-35" dirty="0">
                <a:latin typeface="Malgun Gothic"/>
                <a:cs typeface="Malgun Gothic"/>
              </a:rPr>
              <a:t>processo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3068637"/>
            <a:ext cx="3775075" cy="3644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012" y="6744969"/>
            <a:ext cx="3851275" cy="0"/>
          </a:xfrm>
          <a:custGeom>
            <a:avLst/>
            <a:gdLst/>
            <a:ahLst/>
            <a:cxnLst/>
            <a:rect l="l" t="t" r="r" b="b"/>
            <a:pathLst>
              <a:path w="3851275">
                <a:moveTo>
                  <a:pt x="0" y="0"/>
                </a:moveTo>
                <a:lnTo>
                  <a:pt x="38512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362" y="3042920"/>
            <a:ext cx="0" cy="3695700"/>
          </a:xfrm>
          <a:custGeom>
            <a:avLst/>
            <a:gdLst/>
            <a:ahLst/>
            <a:cxnLst/>
            <a:rect l="l" t="t" r="r" b="b"/>
            <a:pathLst>
              <a:path h="3695700">
                <a:moveTo>
                  <a:pt x="0" y="0"/>
                </a:moveTo>
                <a:lnTo>
                  <a:pt x="0" y="36957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2012" y="3036570"/>
            <a:ext cx="3851275" cy="0"/>
          </a:xfrm>
          <a:custGeom>
            <a:avLst/>
            <a:gdLst/>
            <a:ahLst/>
            <a:cxnLst/>
            <a:rect l="l" t="t" r="r" b="b"/>
            <a:pathLst>
              <a:path w="3851275">
                <a:moveTo>
                  <a:pt x="0" y="0"/>
                </a:moveTo>
                <a:lnTo>
                  <a:pt x="38512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6873" y="3043173"/>
            <a:ext cx="0" cy="3696335"/>
          </a:xfrm>
          <a:custGeom>
            <a:avLst/>
            <a:gdLst/>
            <a:ahLst/>
            <a:cxnLst/>
            <a:rect l="l" t="t" r="r" b="b"/>
            <a:pathLst>
              <a:path h="3696334">
                <a:moveTo>
                  <a:pt x="0" y="0"/>
                </a:moveTo>
                <a:lnTo>
                  <a:pt x="0" y="36957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412" y="6719569"/>
            <a:ext cx="3800475" cy="0"/>
          </a:xfrm>
          <a:custGeom>
            <a:avLst/>
            <a:gdLst/>
            <a:ahLst/>
            <a:cxnLst/>
            <a:rect l="l" t="t" r="r" b="b"/>
            <a:pathLst>
              <a:path w="3800475">
                <a:moveTo>
                  <a:pt x="0" y="0"/>
                </a:moveTo>
                <a:lnTo>
                  <a:pt x="38004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3762" y="3068320"/>
            <a:ext cx="0" cy="3644900"/>
          </a:xfrm>
          <a:custGeom>
            <a:avLst/>
            <a:gdLst/>
            <a:ahLst/>
            <a:cxnLst/>
            <a:rect l="l" t="t" r="r" b="b"/>
            <a:pathLst>
              <a:path h="3644900">
                <a:moveTo>
                  <a:pt x="0" y="0"/>
                </a:moveTo>
                <a:lnTo>
                  <a:pt x="0" y="36449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7412" y="3061970"/>
            <a:ext cx="3800475" cy="0"/>
          </a:xfrm>
          <a:custGeom>
            <a:avLst/>
            <a:gdLst/>
            <a:ahLst/>
            <a:cxnLst/>
            <a:rect l="l" t="t" r="r" b="b"/>
            <a:pathLst>
              <a:path w="3800475">
                <a:moveTo>
                  <a:pt x="0" y="0"/>
                </a:moveTo>
                <a:lnTo>
                  <a:pt x="38004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473" y="3068573"/>
            <a:ext cx="0" cy="3645535"/>
          </a:xfrm>
          <a:custGeom>
            <a:avLst/>
            <a:gdLst/>
            <a:ahLst/>
            <a:cxnLst/>
            <a:rect l="l" t="t" r="r" b="b"/>
            <a:pathLst>
              <a:path h="3645534">
                <a:moveTo>
                  <a:pt x="0" y="0"/>
                </a:moveTo>
                <a:lnTo>
                  <a:pt x="0" y="364496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Gestione </a:t>
            </a:r>
            <a:r>
              <a:rPr dirty="0"/>
              <a:t>del </a:t>
            </a:r>
            <a:r>
              <a:rPr spc="-5" dirty="0"/>
              <a:t>PAGE</a:t>
            </a:r>
            <a:r>
              <a:rPr spc="-25" dirty="0"/>
              <a:t> </a:t>
            </a:r>
            <a:r>
              <a:rPr spc="-5" dirty="0"/>
              <a:t>FAULT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80479" y="1469517"/>
            <a:ext cx="2612390" cy="53848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235585" indent="-342900">
              <a:lnSpc>
                <a:spcPct val="901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(attraverso l’uso di  una tabella esterna  indicata nel PCB)  determina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se: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150"/>
              </a:spcBef>
              <a:buChar char="–"/>
              <a:tabLst>
                <a:tab pos="812800" algn="l"/>
                <a:tab pos="813435" algn="l"/>
              </a:tabLst>
            </a:pPr>
            <a:r>
              <a:rPr sz="1200" spc="-5" dirty="0">
                <a:latin typeface="Arial"/>
                <a:cs typeface="Arial"/>
              </a:rPr>
              <a:t>Invalid reference </a:t>
            </a:r>
            <a:r>
              <a:rPr sz="1200" dirty="0">
                <a:latin typeface="Symbol"/>
                <a:cs typeface="Symbol"/>
              </a:rPr>
              <a:t>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abort</a:t>
            </a:r>
            <a:endParaRPr sz="12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140"/>
              </a:spcBef>
              <a:buChar char="–"/>
              <a:tabLst>
                <a:tab pos="812800" algn="l"/>
                <a:tab pos="813435" algn="l"/>
              </a:tabLst>
            </a:pPr>
            <a:r>
              <a:rPr sz="1200" spc="-5" dirty="0">
                <a:latin typeface="Arial"/>
                <a:cs typeface="Arial"/>
              </a:rPr>
              <a:t>Pagina non in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memoria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1700">
              <a:latin typeface="Times New Roman"/>
              <a:cs typeface="Times New Roman"/>
            </a:endParaRPr>
          </a:p>
          <a:p>
            <a:pPr marL="355600" marR="456565" indent="-342900">
              <a:lnSpc>
                <a:spcPts val="173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Individuazione di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  blocco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508000" indent="-342900">
              <a:lnSpc>
                <a:spcPts val="173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Trasferimento della  pagina nel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66040" indent="-342900">
              <a:lnSpc>
                <a:spcPts val="173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Aggiornamento della  tabella delle pagine  (include, validation bit 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-2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Riavviare l’istruzione che  aveva cagionato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page  fault…questa volta la  pagina referenziata sarà  in memoria…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412875"/>
            <a:ext cx="6307073" cy="52800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4650"/>
            <a:ext cx="6345555" cy="0"/>
          </a:xfrm>
          <a:custGeom>
            <a:avLst/>
            <a:gdLst/>
            <a:ahLst/>
            <a:cxnLst/>
            <a:rect l="l" t="t" r="r" b="b"/>
            <a:pathLst>
              <a:path w="6345555">
                <a:moveTo>
                  <a:pt x="0" y="0"/>
                </a:moveTo>
                <a:lnTo>
                  <a:pt x="634517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8823" y="1388110"/>
            <a:ext cx="0" cy="5330190"/>
          </a:xfrm>
          <a:custGeom>
            <a:avLst/>
            <a:gdLst/>
            <a:ahLst/>
            <a:cxnLst/>
            <a:rect l="l" t="t" r="r" b="b"/>
            <a:pathLst>
              <a:path h="5330190">
                <a:moveTo>
                  <a:pt x="0" y="0"/>
                </a:moveTo>
                <a:lnTo>
                  <a:pt x="0" y="533019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81760"/>
            <a:ext cx="6345555" cy="0"/>
          </a:xfrm>
          <a:custGeom>
            <a:avLst/>
            <a:gdLst/>
            <a:ahLst/>
            <a:cxnLst/>
            <a:rect l="l" t="t" r="r" b="b"/>
            <a:pathLst>
              <a:path w="6345555">
                <a:moveTo>
                  <a:pt x="0" y="0"/>
                </a:moveTo>
                <a:lnTo>
                  <a:pt x="634517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99250"/>
            <a:ext cx="6320155" cy="0"/>
          </a:xfrm>
          <a:custGeom>
            <a:avLst/>
            <a:gdLst/>
            <a:ahLst/>
            <a:cxnLst/>
            <a:rect l="l" t="t" r="r" b="b"/>
            <a:pathLst>
              <a:path w="6320155">
                <a:moveTo>
                  <a:pt x="0" y="0"/>
                </a:moveTo>
                <a:lnTo>
                  <a:pt x="631977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3423" y="1413510"/>
            <a:ext cx="0" cy="5279390"/>
          </a:xfrm>
          <a:custGeom>
            <a:avLst/>
            <a:gdLst/>
            <a:ahLst/>
            <a:cxnLst/>
            <a:rect l="l" t="t" r="r" b="b"/>
            <a:pathLst>
              <a:path h="5279390">
                <a:moveTo>
                  <a:pt x="0" y="0"/>
                </a:moveTo>
                <a:lnTo>
                  <a:pt x="0" y="527939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407160"/>
            <a:ext cx="6320155" cy="0"/>
          </a:xfrm>
          <a:custGeom>
            <a:avLst/>
            <a:gdLst/>
            <a:ahLst/>
            <a:cxnLst/>
            <a:rect l="l" t="t" r="r" b="b"/>
            <a:pathLst>
              <a:path w="6320155">
                <a:moveTo>
                  <a:pt x="0" y="0"/>
                </a:moveTo>
                <a:lnTo>
                  <a:pt x="631977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 </a:t>
            </a:r>
            <a:r>
              <a:rPr dirty="0"/>
              <a:t>su</a:t>
            </a:r>
            <a:r>
              <a:rPr spc="15" dirty="0"/>
              <a:t> </a:t>
            </a:r>
            <a:r>
              <a:rPr spc="-5" dirty="0"/>
              <a:t>richiesta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2543" y="1690776"/>
            <a:ext cx="7808595" cy="41719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10" dirty="0">
                <a:latin typeface="Arial"/>
                <a:cs typeface="Arial"/>
              </a:rPr>
              <a:t>PAGINAZIONE </a:t>
            </a:r>
            <a:r>
              <a:rPr sz="1600" b="1" spc="-5" dirty="0">
                <a:latin typeface="Arial"/>
                <a:cs typeface="Arial"/>
              </a:rPr>
              <a:t>SU RICHIESTA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PURA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pagina non viene trasferita in memoria fino a quando non’è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richiesta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E’ possibile avviare l’esecuzione di un processo senza pagine 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Al primo riferimento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genera un page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fault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730"/>
              </a:lnSpc>
              <a:spcBef>
                <a:spcPts val="409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volta caricata la pagina l’esecuzione del processo prosegue fino al successivo  page fault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Meccanismi di ausilio 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Tabella delle pagine con </a:t>
            </a:r>
            <a:r>
              <a:rPr sz="1600" dirty="0">
                <a:latin typeface="Arial"/>
                <a:cs typeface="Arial"/>
              </a:rPr>
              <a:t>bit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validità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ausiliaria</a:t>
            </a:r>
            <a:endParaRPr sz="1600">
              <a:latin typeface="Arial"/>
              <a:cs typeface="Arial"/>
            </a:endParaRPr>
          </a:p>
          <a:p>
            <a:pPr marL="355600" marR="196850">
              <a:lnSpc>
                <a:spcPts val="173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La parte di memoria ausiliaria dedicata all’avvicendamento dei processi prende </a:t>
            </a:r>
            <a:r>
              <a:rPr sz="1600" dirty="0">
                <a:latin typeface="Arial"/>
                <a:cs typeface="Arial"/>
              </a:rPr>
              <a:t>il  </a:t>
            </a:r>
            <a:r>
              <a:rPr sz="1600" spc="-5" dirty="0">
                <a:latin typeface="Arial"/>
                <a:cs typeface="Arial"/>
              </a:rPr>
              <a:t>nome di area di avvicendamento o di </a:t>
            </a:r>
            <a:r>
              <a:rPr sz="1600" spc="-10" dirty="0">
                <a:latin typeface="Arial"/>
                <a:cs typeface="Arial"/>
              </a:rPr>
              <a:t>swap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(scambio)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marR="280035" indent="-34353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NB: sistema di paginazione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richiesta trasparente all’utente 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colloca tra CPU e  memoria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4729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Performance della  Paginazione </a:t>
            </a:r>
            <a:r>
              <a:rPr dirty="0"/>
              <a:t>su</a:t>
            </a:r>
            <a:r>
              <a:rPr spc="-15" dirty="0"/>
              <a:t> </a:t>
            </a:r>
            <a:r>
              <a:rPr spc="-5" dirty="0"/>
              <a:t>richiesta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503640"/>
            <a:ext cx="84943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Fino a </a:t>
            </a:r>
            <a:r>
              <a:rPr sz="1650" i="1" spc="-40" dirty="0">
                <a:latin typeface="Malgun Gothic"/>
                <a:cs typeface="Malgun Gothic"/>
              </a:rPr>
              <a:t>quando </a:t>
            </a:r>
            <a:r>
              <a:rPr sz="1650" i="1" spc="-35" dirty="0">
                <a:latin typeface="Malgun Gothic"/>
                <a:cs typeface="Malgun Gothic"/>
              </a:rPr>
              <a:t>non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0" dirty="0">
                <a:latin typeface="Malgun Gothic"/>
                <a:cs typeface="Malgun Gothic"/>
              </a:rPr>
              <a:t>verificano </a:t>
            </a:r>
            <a:r>
              <a:rPr sz="1650" i="1" spc="-40" dirty="0">
                <a:latin typeface="Malgun Gothic"/>
                <a:cs typeface="Malgun Gothic"/>
              </a:rPr>
              <a:t>page </a:t>
            </a:r>
            <a:r>
              <a:rPr sz="1650" i="1" spc="-25" dirty="0">
                <a:latin typeface="Malgun Gothic"/>
                <a:cs typeface="Malgun Gothic"/>
              </a:rPr>
              <a:t>fault,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40" dirty="0">
                <a:latin typeface="Malgun Gothic"/>
                <a:cs typeface="Malgun Gothic"/>
              </a:rPr>
              <a:t>tempo </a:t>
            </a:r>
            <a:r>
              <a:rPr sz="1650" i="1" spc="-30" dirty="0">
                <a:latin typeface="Malgun Gothic"/>
                <a:cs typeface="Malgun Gothic"/>
              </a:rPr>
              <a:t>di accesso effettivo è </a:t>
            </a:r>
            <a:r>
              <a:rPr sz="1650" i="1" spc="-35" dirty="0">
                <a:latin typeface="Malgun Gothic"/>
                <a:cs typeface="Malgun Gothic"/>
              </a:rPr>
              <a:t>uguale </a:t>
            </a:r>
            <a:r>
              <a:rPr sz="1650" i="1" spc="-25" dirty="0">
                <a:latin typeface="Malgun Gothic"/>
                <a:cs typeface="Malgun Gothic"/>
              </a:rPr>
              <a:t>al</a:t>
            </a:r>
            <a:r>
              <a:rPr sz="1650" i="1" spc="505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tempo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65" y="1657181"/>
            <a:ext cx="5328920" cy="70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50" i="1" spc="-30" dirty="0">
                <a:latin typeface="Malgun Gothic"/>
                <a:cs typeface="Malgun Gothic"/>
              </a:rPr>
              <a:t>di accesso </a:t>
            </a:r>
            <a:r>
              <a:rPr sz="1650" i="1" spc="-25" dirty="0">
                <a:latin typeface="Malgun Gothic"/>
                <a:cs typeface="Malgun Gothic"/>
              </a:rPr>
              <a:t>alla </a:t>
            </a:r>
            <a:r>
              <a:rPr sz="1650" i="1" spc="-35" dirty="0">
                <a:latin typeface="Malgun Gothic"/>
                <a:cs typeface="Malgun Gothic"/>
              </a:rPr>
              <a:t>memoria </a:t>
            </a:r>
            <a:r>
              <a:rPr sz="1650" i="1" spc="-25" dirty="0">
                <a:latin typeface="Malgun Gothic"/>
                <a:cs typeface="Malgun Gothic"/>
              </a:rPr>
              <a:t>(nella </a:t>
            </a:r>
            <a:r>
              <a:rPr sz="1650" i="1" spc="-30" dirty="0">
                <a:latin typeface="Malgun Gothic"/>
                <a:cs typeface="Malgun Gothic"/>
              </a:rPr>
              <a:t>ipotesi di assenza di</a:t>
            </a:r>
            <a:r>
              <a:rPr sz="1650" i="1" spc="22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$)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Arial"/>
                <a:cs typeface="Arial"/>
              </a:rPr>
              <a:t>Sia </a:t>
            </a:r>
            <a:r>
              <a:rPr sz="1600" i="1" spc="-5" dirty="0">
                <a:latin typeface="Arial"/>
                <a:cs typeface="Arial"/>
              </a:rPr>
              <a:t>p </a:t>
            </a:r>
            <a:r>
              <a:rPr sz="1600" spc="-5" dirty="0">
                <a:latin typeface="Arial"/>
                <a:cs typeface="Arial"/>
              </a:rPr>
              <a:t>la probabilità che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verifichi un Page Fault (0 </a:t>
            </a:r>
            <a:r>
              <a:rPr sz="1600" spc="-5" dirty="0">
                <a:latin typeface="Symbol"/>
                <a:cs typeface="Symbol"/>
              </a:rPr>
              <a:t>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Arial"/>
                <a:cs typeface="Arial"/>
              </a:rPr>
              <a:t>p </a:t>
            </a:r>
            <a:r>
              <a:rPr sz="1600" spc="-5" dirty="0">
                <a:latin typeface="Symbol"/>
                <a:cs typeface="Symbol"/>
              </a:rPr>
              <a:t>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2333015"/>
            <a:ext cx="7061834" cy="42202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i="1" spc="-5" dirty="0">
                <a:latin typeface="Arial"/>
                <a:cs typeface="Arial"/>
              </a:rPr>
              <a:t>p </a:t>
            </a:r>
            <a:r>
              <a:rPr sz="1600" spc="-5" dirty="0">
                <a:latin typeface="Arial"/>
                <a:cs typeface="Arial"/>
              </a:rPr>
              <a:t>= 0 no page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faults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i="1" spc="-5" dirty="0">
                <a:latin typeface="Arial"/>
                <a:cs typeface="Arial"/>
              </a:rPr>
              <a:t>p </a:t>
            </a:r>
            <a:r>
              <a:rPr sz="1600" spc="-5" dirty="0">
                <a:latin typeface="Arial"/>
                <a:cs typeface="Arial"/>
              </a:rPr>
              <a:t>= 1, every reference is 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fault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Tempo di accesso effettivo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EAT=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= (1 – </a:t>
            </a:r>
            <a:r>
              <a:rPr sz="1600" i="1" spc="-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) * memory access + </a:t>
            </a:r>
            <a:r>
              <a:rPr sz="1600" i="1" spc="-5" dirty="0">
                <a:latin typeface="Arial"/>
                <a:cs typeface="Arial"/>
              </a:rPr>
              <a:t>p </a:t>
            </a:r>
            <a:r>
              <a:rPr sz="1600" spc="-5" dirty="0">
                <a:latin typeface="Arial"/>
                <a:cs typeface="Arial"/>
              </a:rPr>
              <a:t>* (tempo gestione pagina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mancante)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Gestione pagina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mancante: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Generazione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trap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Salvataggio contesto processo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(run-&gt;blocked)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Determinazione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natura </a:t>
            </a:r>
            <a:r>
              <a:rPr sz="1600" dirty="0">
                <a:latin typeface="Arial"/>
                <a:cs typeface="Arial"/>
              </a:rPr>
              <a:t>della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trap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Controllo correttezza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riferimento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Lettura da disco 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trasferimento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812800" algn="l"/>
                <a:tab pos="813435" algn="l"/>
              </a:tabLst>
            </a:pPr>
            <a:r>
              <a:rPr sz="1200" dirty="0">
                <a:latin typeface="Arial"/>
                <a:cs typeface="Arial"/>
              </a:rPr>
              <a:t>Attesa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blocked </a:t>
            </a:r>
            <a:r>
              <a:rPr sz="1200" spc="-5" dirty="0">
                <a:latin typeface="Arial"/>
                <a:cs typeface="Arial"/>
              </a:rPr>
              <a:t>per lo </a:t>
            </a:r>
            <a:r>
              <a:rPr sz="1200" dirty="0">
                <a:latin typeface="Arial"/>
                <a:cs typeface="Arial"/>
              </a:rPr>
              <a:t>specifico </a:t>
            </a:r>
            <a:r>
              <a:rPr sz="1200" spc="-5" dirty="0">
                <a:latin typeface="Arial"/>
                <a:cs typeface="Arial"/>
              </a:rPr>
              <a:t>dispositivo (la CPU può essere assegnata ad altri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processi)</a:t>
            </a:r>
            <a:endParaRPr sz="12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812800" algn="l"/>
                <a:tab pos="813435" algn="l"/>
              </a:tabLst>
            </a:pPr>
            <a:r>
              <a:rPr sz="1200" spc="-5" dirty="0">
                <a:latin typeface="Arial"/>
                <a:cs typeface="Arial"/>
              </a:rPr>
              <a:t>Seektime+rotational latency+transfert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650" i="1" spc="-35" dirty="0">
                <a:latin typeface="Arial"/>
                <a:cs typeface="Arial"/>
              </a:rPr>
              <a:t>continua…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4729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Performance della  Paginazione </a:t>
            </a:r>
            <a:r>
              <a:rPr dirty="0"/>
              <a:t>su</a:t>
            </a:r>
            <a:r>
              <a:rPr spc="-15" dirty="0"/>
              <a:t> </a:t>
            </a:r>
            <a:r>
              <a:rPr spc="-5" dirty="0"/>
              <a:t>richiesta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449984"/>
            <a:ext cx="8049259" cy="4896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i="1" spc="-5" dirty="0">
                <a:latin typeface="Arial"/>
                <a:cs typeface="Arial"/>
              </a:rPr>
              <a:t>…continua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Generazione interrupt (I/O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completato)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Salvataggio contesto processo nello stato di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Run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Gestione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interruzione</a:t>
            </a:r>
            <a:endParaRPr sz="1600">
              <a:latin typeface="Arial"/>
              <a:cs typeface="Arial"/>
            </a:endParaRPr>
          </a:p>
          <a:p>
            <a:pPr marL="355600" marR="13271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Aggiornamento tabella delle pagine per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processo che aveva generato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page fault,  blocked-&gt;ready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Attesa 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Ripristino 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contesto</a:t>
            </a:r>
            <a:endParaRPr sz="1600">
              <a:latin typeface="Arial"/>
              <a:cs typeface="Arial"/>
            </a:endParaRPr>
          </a:p>
          <a:p>
            <a:pPr marL="517525">
              <a:lnSpc>
                <a:spcPct val="100000"/>
              </a:lnSpc>
              <a:spcBef>
                <a:spcPts val="1165"/>
              </a:spcBef>
            </a:pPr>
            <a:r>
              <a:rPr sz="1200" spc="-5" dirty="0">
                <a:latin typeface="Arial"/>
                <a:cs typeface="Arial"/>
              </a:rPr>
              <a:t>Esempio:</a:t>
            </a:r>
            <a:endParaRPr sz="1200">
              <a:latin typeface="Arial"/>
              <a:cs typeface="Arial"/>
            </a:endParaRPr>
          </a:p>
          <a:p>
            <a:pPr marL="517525" lvl="1">
              <a:lnSpc>
                <a:spcPct val="100000"/>
              </a:lnSpc>
              <a:spcBef>
                <a:spcPts val="285"/>
              </a:spcBef>
              <a:buChar char="•"/>
              <a:tabLst>
                <a:tab pos="860425" algn="l"/>
                <a:tab pos="861060" algn="l"/>
              </a:tabLst>
            </a:pPr>
            <a:r>
              <a:rPr sz="1200" spc="-5" dirty="0">
                <a:latin typeface="Arial"/>
                <a:cs typeface="Arial"/>
              </a:rPr>
              <a:t>Memory </a:t>
            </a:r>
            <a:r>
              <a:rPr sz="1200" dirty="0">
                <a:latin typeface="Arial"/>
                <a:cs typeface="Arial"/>
              </a:rPr>
              <a:t>access time = 100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nsec</a:t>
            </a:r>
            <a:endParaRPr sz="1200">
              <a:latin typeface="Arial"/>
              <a:cs typeface="Arial"/>
            </a:endParaRPr>
          </a:p>
          <a:p>
            <a:pPr marL="517525" lvl="1">
              <a:lnSpc>
                <a:spcPct val="100000"/>
              </a:lnSpc>
              <a:spcBef>
                <a:spcPts val="290"/>
              </a:spcBef>
              <a:buChar char="•"/>
              <a:tabLst>
                <a:tab pos="860425" algn="l"/>
                <a:tab pos="861060" algn="l"/>
              </a:tabLst>
            </a:pPr>
            <a:r>
              <a:rPr sz="1200" spc="-5" dirty="0">
                <a:latin typeface="Arial"/>
                <a:cs typeface="Arial"/>
              </a:rPr>
              <a:t>Average page-fault service </a:t>
            </a:r>
            <a:r>
              <a:rPr sz="1200" dirty="0">
                <a:latin typeface="Arial"/>
                <a:cs typeface="Arial"/>
              </a:rPr>
              <a:t>time = </a:t>
            </a:r>
            <a:r>
              <a:rPr sz="1200" spc="-5" dirty="0">
                <a:latin typeface="Arial"/>
                <a:cs typeface="Arial"/>
              </a:rPr>
              <a:t>25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msec</a:t>
            </a:r>
            <a:endParaRPr sz="1200">
              <a:latin typeface="Arial"/>
              <a:cs typeface="Arial"/>
            </a:endParaRPr>
          </a:p>
          <a:p>
            <a:pPr marL="517525" lvl="1">
              <a:lnSpc>
                <a:spcPct val="100000"/>
              </a:lnSpc>
              <a:spcBef>
                <a:spcPts val="285"/>
              </a:spcBef>
              <a:buChar char="•"/>
              <a:tabLst>
                <a:tab pos="860425" algn="l"/>
                <a:tab pos="861060" algn="l"/>
              </a:tabLst>
            </a:pPr>
            <a:r>
              <a:rPr sz="1200" dirty="0">
                <a:latin typeface="Arial"/>
                <a:cs typeface="Arial"/>
              </a:rPr>
              <a:t>EAT = </a:t>
            </a:r>
            <a:r>
              <a:rPr sz="1200" spc="-5" dirty="0">
                <a:latin typeface="Arial"/>
                <a:cs typeface="Arial"/>
              </a:rPr>
              <a:t>(1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p) </a:t>
            </a:r>
            <a:r>
              <a:rPr sz="1200" dirty="0">
                <a:latin typeface="Arial"/>
                <a:cs typeface="Arial"/>
              </a:rPr>
              <a:t>x </a:t>
            </a:r>
            <a:r>
              <a:rPr sz="1200" spc="-5" dirty="0">
                <a:latin typeface="Arial"/>
                <a:cs typeface="Arial"/>
              </a:rPr>
              <a:t>100 </a:t>
            </a: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p (25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milliseconds)</a:t>
            </a:r>
            <a:endParaRPr sz="1200">
              <a:latin typeface="Arial"/>
              <a:cs typeface="Arial"/>
            </a:endParaRPr>
          </a:p>
          <a:p>
            <a:pPr marL="120332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(1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p) </a:t>
            </a:r>
            <a:r>
              <a:rPr sz="1200" dirty="0">
                <a:latin typeface="Arial"/>
                <a:cs typeface="Arial"/>
              </a:rPr>
              <a:t>x </a:t>
            </a:r>
            <a:r>
              <a:rPr sz="1200" spc="-5" dirty="0">
                <a:latin typeface="Arial"/>
                <a:cs typeface="Arial"/>
              </a:rPr>
              <a:t>100 </a:t>
            </a: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p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25,000,000</a:t>
            </a:r>
            <a:endParaRPr sz="1200">
              <a:latin typeface="Arial"/>
              <a:cs typeface="Arial"/>
            </a:endParaRPr>
          </a:p>
          <a:p>
            <a:pPr marL="111823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= 100 + </a:t>
            </a:r>
            <a:r>
              <a:rPr sz="1200" spc="-5" dirty="0">
                <a:latin typeface="Arial"/>
                <a:cs typeface="Arial"/>
              </a:rPr>
              <a:t>p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24,999,900</a:t>
            </a:r>
            <a:endParaRPr sz="1200">
              <a:latin typeface="Arial"/>
              <a:cs typeface="Arial"/>
            </a:endParaRPr>
          </a:p>
          <a:p>
            <a:pPr marL="517525" marR="2653665" lvl="1">
              <a:lnSpc>
                <a:spcPct val="120000"/>
              </a:lnSpc>
              <a:buChar char="•"/>
              <a:tabLst>
                <a:tab pos="860425" algn="l"/>
                <a:tab pos="861060" algn="l"/>
              </a:tabLst>
            </a:pPr>
            <a:r>
              <a:rPr sz="1200" spc="-5" dirty="0">
                <a:latin typeface="Arial"/>
                <a:cs typeface="Arial"/>
              </a:rPr>
              <a:t>Se un accesso ogni 1000 genera un page </a:t>
            </a:r>
            <a:r>
              <a:rPr sz="1200" dirty="0">
                <a:latin typeface="Arial"/>
                <a:cs typeface="Arial"/>
              </a:rPr>
              <a:t>fault: EAT = 25,000 </a:t>
            </a:r>
            <a:r>
              <a:rPr sz="1200" spc="-5" dirty="0">
                <a:latin typeface="Arial"/>
                <a:cs typeface="Arial"/>
              </a:rPr>
              <a:t>nsec  RALLENTAMENTO DEL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250%!!!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Per avere un rallentamento del 10% il </a:t>
            </a:r>
            <a:r>
              <a:rPr sz="1200" dirty="0">
                <a:latin typeface="Arial"/>
                <a:cs typeface="Arial"/>
              </a:rPr>
              <a:t>sistema </a:t>
            </a:r>
            <a:r>
              <a:rPr sz="1200" spc="-5" dirty="0">
                <a:latin typeface="Arial"/>
                <a:cs typeface="Arial"/>
              </a:rPr>
              <a:t>deve garantire </a:t>
            </a:r>
            <a:r>
              <a:rPr sz="1200" dirty="0">
                <a:latin typeface="Arial"/>
                <a:cs typeface="Arial"/>
              </a:rPr>
              <a:t>meno </a:t>
            </a:r>
            <a:r>
              <a:rPr sz="1200" spc="-5" dirty="0">
                <a:latin typeface="Arial"/>
                <a:cs typeface="Arial"/>
              </a:rPr>
              <a:t>di una assenza ogni 2,500,000 di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riferimenti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650" b="1" i="1" spc="-70" dirty="0">
                <a:solidFill>
                  <a:srgbClr val="0099CC"/>
                </a:solidFill>
                <a:latin typeface="Malgun Gothic"/>
                <a:cs typeface="Malgun Gothic"/>
              </a:rPr>
              <a:t>Tempo </a:t>
            </a:r>
            <a:r>
              <a:rPr sz="1650" b="1" i="1" spc="-25" dirty="0">
                <a:solidFill>
                  <a:srgbClr val="0099CC"/>
                </a:solidFill>
                <a:latin typeface="Malgun Gothic"/>
                <a:cs typeface="Malgun Gothic"/>
              </a:rPr>
              <a:t>di </a:t>
            </a:r>
            <a:r>
              <a:rPr sz="1650" b="1" i="1" spc="-30" dirty="0">
                <a:solidFill>
                  <a:srgbClr val="0099CC"/>
                </a:solidFill>
                <a:latin typeface="Malgun Gothic"/>
                <a:cs typeface="Malgun Gothic"/>
              </a:rPr>
              <a:t>accesso effettivo </a:t>
            </a:r>
            <a:r>
              <a:rPr sz="1650" b="1" i="1" spc="-35" dirty="0">
                <a:solidFill>
                  <a:srgbClr val="0099CC"/>
                </a:solidFill>
                <a:latin typeface="Malgun Gothic"/>
                <a:cs typeface="Malgun Gothic"/>
              </a:rPr>
              <a:t>proporzionale </a:t>
            </a:r>
            <a:r>
              <a:rPr sz="1650" b="1" i="1" spc="-30" dirty="0">
                <a:solidFill>
                  <a:srgbClr val="0099CC"/>
                </a:solidFill>
                <a:latin typeface="Malgun Gothic"/>
                <a:cs typeface="Malgun Gothic"/>
              </a:rPr>
              <a:t>alla </a:t>
            </a:r>
            <a:r>
              <a:rPr sz="1650" b="1" i="1" spc="-35" dirty="0">
                <a:solidFill>
                  <a:srgbClr val="0099CC"/>
                </a:solidFill>
                <a:latin typeface="Malgun Gothic"/>
                <a:cs typeface="Malgun Gothic"/>
              </a:rPr>
              <a:t>frequenza </a:t>
            </a:r>
            <a:r>
              <a:rPr sz="1650" b="1" i="1" spc="-25" dirty="0">
                <a:solidFill>
                  <a:srgbClr val="0099CC"/>
                </a:solidFill>
                <a:latin typeface="Malgun Gothic"/>
                <a:cs typeface="Malgun Gothic"/>
              </a:rPr>
              <a:t>di </a:t>
            </a:r>
            <a:r>
              <a:rPr sz="1650" b="1" i="1" spc="-35" dirty="0">
                <a:solidFill>
                  <a:srgbClr val="0099CC"/>
                </a:solidFill>
                <a:latin typeface="Malgun Gothic"/>
                <a:cs typeface="Malgun Gothic"/>
              </a:rPr>
              <a:t>assenza </a:t>
            </a:r>
            <a:r>
              <a:rPr sz="1650" b="1" i="1" spc="-30" dirty="0">
                <a:solidFill>
                  <a:srgbClr val="0099CC"/>
                </a:solidFill>
                <a:latin typeface="Malgun Gothic"/>
                <a:cs typeface="Malgun Gothic"/>
              </a:rPr>
              <a:t>delle</a:t>
            </a:r>
            <a:r>
              <a:rPr sz="1650" b="1" i="1" spc="335" dirty="0">
                <a:solidFill>
                  <a:srgbClr val="0099CC"/>
                </a:solidFill>
                <a:latin typeface="Malgun Gothic"/>
                <a:cs typeface="Malgun Gothic"/>
              </a:rPr>
              <a:t> </a:t>
            </a:r>
            <a:r>
              <a:rPr sz="1650" b="1" i="1" spc="-40" dirty="0">
                <a:solidFill>
                  <a:srgbClr val="0099CC"/>
                </a:solidFill>
                <a:latin typeface="Malgun Gothic"/>
                <a:cs typeface="Malgun Gothic"/>
              </a:rPr>
              <a:t>pagine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Come selezionare </a:t>
            </a:r>
            <a:r>
              <a:rPr spc="-5" dirty="0"/>
              <a:t>quali pagine portare </a:t>
            </a:r>
            <a:r>
              <a:rPr dirty="0"/>
              <a:t>in</a:t>
            </a:r>
            <a:r>
              <a:rPr spc="100" dirty="0"/>
              <a:t> </a:t>
            </a:r>
            <a:r>
              <a:rPr spc="-5" dirty="0"/>
              <a:t>memoria:</a:t>
            </a:r>
          </a:p>
          <a:p>
            <a:pPr marL="469265">
              <a:lnSpc>
                <a:spcPct val="100000"/>
              </a:lnSpc>
            </a:pPr>
            <a:r>
              <a:rPr b="1" i="0" spc="-10" dirty="0">
                <a:latin typeface="Arial"/>
                <a:cs typeface="Arial"/>
              </a:rPr>
              <a:t>CONCETTO</a:t>
            </a:r>
            <a:r>
              <a:rPr b="1" i="0" spc="55" dirty="0">
                <a:latin typeface="Arial"/>
                <a:cs typeface="Arial"/>
              </a:rPr>
              <a:t> </a:t>
            </a:r>
            <a:r>
              <a:rPr b="1" i="0" dirty="0">
                <a:latin typeface="Arial"/>
                <a:cs typeface="Arial"/>
              </a:rPr>
              <a:t>DI</a:t>
            </a:r>
            <a:r>
              <a:rPr b="1" i="0" spc="65" dirty="0">
                <a:latin typeface="Arial"/>
                <a:cs typeface="Arial"/>
              </a:rPr>
              <a:t> </a:t>
            </a:r>
            <a:r>
              <a:rPr b="1" i="0" spc="-25" dirty="0">
                <a:latin typeface="Arial"/>
                <a:cs typeface="Arial"/>
              </a:rPr>
              <a:t>LOCALITA’:</a:t>
            </a:r>
            <a:r>
              <a:rPr b="1" i="0" spc="6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i</a:t>
            </a:r>
            <a:r>
              <a:rPr i="0" spc="7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programmi</a:t>
            </a:r>
            <a:r>
              <a:rPr i="0" spc="6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hanno</a:t>
            </a:r>
            <a:r>
              <a:rPr i="0" spc="6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una</a:t>
            </a:r>
            <a:r>
              <a:rPr i="0" spc="5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forte</a:t>
            </a:r>
            <a:r>
              <a:rPr i="0" spc="7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tendenza</a:t>
            </a:r>
            <a:r>
              <a:rPr i="0" spc="5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a</a:t>
            </a:r>
            <a:r>
              <a:rPr i="0" spc="6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favorire</a:t>
            </a:r>
            <a:r>
              <a:rPr i="0" spc="65" dirty="0">
                <a:latin typeface="Arial"/>
                <a:cs typeface="Arial"/>
              </a:rPr>
              <a:t> </a:t>
            </a:r>
            <a:r>
              <a:rPr i="0" spc="5" dirty="0">
                <a:latin typeface="Arial"/>
                <a:cs typeface="Arial"/>
              </a:rPr>
              <a:t>un</a:t>
            </a:r>
          </a:p>
          <a:p>
            <a:pPr marL="469265">
              <a:lnSpc>
                <a:spcPct val="100000"/>
              </a:lnSpc>
            </a:pPr>
            <a:r>
              <a:rPr i="0" spc="-5" dirty="0">
                <a:latin typeface="Arial"/>
                <a:cs typeface="Arial"/>
              </a:rPr>
              <a:t>sottoinsieme del loro spazio di indirizzamento durante</a:t>
            </a:r>
            <a:r>
              <a:rPr i="0" spc="3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l’esecuzione.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24865" marR="5080" algn="just">
              <a:lnSpc>
                <a:spcPct val="100000"/>
              </a:lnSpc>
            </a:pPr>
            <a:r>
              <a:rPr sz="1400" i="0" spc="-5" dirty="0">
                <a:latin typeface="Arial"/>
                <a:cs typeface="Arial"/>
              </a:rPr>
              <a:t>Una parte notevole degli accessi, </a:t>
            </a:r>
            <a:r>
              <a:rPr sz="1400" i="0" spc="-10" dirty="0">
                <a:latin typeface="Arial"/>
                <a:cs typeface="Arial"/>
              </a:rPr>
              <a:t>in un </a:t>
            </a:r>
            <a:r>
              <a:rPr sz="1400" i="0" spc="-5" dirty="0">
                <a:latin typeface="Arial"/>
                <a:cs typeface="Arial"/>
              </a:rPr>
              <a:t>periodo di tempo, </a:t>
            </a:r>
            <a:r>
              <a:rPr sz="1400" i="0" spc="-10" dirty="0">
                <a:latin typeface="Arial"/>
                <a:cs typeface="Arial"/>
              </a:rPr>
              <a:t>vengono effettuati </a:t>
            </a:r>
            <a:r>
              <a:rPr sz="1400" i="0" spc="-5" dirty="0">
                <a:latin typeface="Arial"/>
                <a:cs typeface="Arial"/>
              </a:rPr>
              <a:t>su un </a:t>
            </a:r>
            <a:r>
              <a:rPr sz="1400" i="0" spc="-10" dirty="0">
                <a:latin typeface="Arial"/>
                <a:cs typeface="Arial"/>
              </a:rPr>
              <a:t>set  </a:t>
            </a:r>
            <a:r>
              <a:rPr sz="1400" i="0" spc="-5" dirty="0">
                <a:latin typeface="Arial"/>
                <a:cs typeface="Arial"/>
              </a:rPr>
              <a:t>ridotto delle pagine virtuali di </a:t>
            </a:r>
            <a:r>
              <a:rPr sz="1400" i="0" spc="-10" dirty="0">
                <a:latin typeface="Arial"/>
                <a:cs typeface="Arial"/>
              </a:rPr>
              <a:t>un processo. </a:t>
            </a:r>
            <a:r>
              <a:rPr sz="1400" i="0" spc="-5" dirty="0">
                <a:latin typeface="Arial"/>
                <a:cs typeface="Arial"/>
              </a:rPr>
              <a:t>Un processo </a:t>
            </a:r>
            <a:r>
              <a:rPr sz="1400" i="0" dirty="0">
                <a:latin typeface="Arial"/>
                <a:cs typeface="Arial"/>
              </a:rPr>
              <a:t>si </a:t>
            </a:r>
            <a:r>
              <a:rPr sz="1400" i="0" spc="-10" dirty="0">
                <a:latin typeface="Arial"/>
                <a:cs typeface="Arial"/>
              </a:rPr>
              <a:t>“muove” </a:t>
            </a:r>
            <a:r>
              <a:rPr sz="1400" i="0" spc="-5" dirty="0">
                <a:latin typeface="Arial"/>
                <a:cs typeface="Arial"/>
              </a:rPr>
              <a:t>lentamente da una  </a:t>
            </a:r>
            <a:r>
              <a:rPr sz="1400" i="0" dirty="0">
                <a:latin typeface="Arial"/>
                <a:cs typeface="Arial"/>
              </a:rPr>
              <a:t>località </a:t>
            </a:r>
            <a:r>
              <a:rPr sz="1400" i="0" spc="-5" dirty="0">
                <a:latin typeface="Arial"/>
                <a:cs typeface="Arial"/>
              </a:rPr>
              <a:t>ad un’altra nel </a:t>
            </a:r>
            <a:r>
              <a:rPr sz="1400" i="0" dirty="0">
                <a:latin typeface="Arial"/>
                <a:cs typeface="Arial"/>
              </a:rPr>
              <a:t>corso </a:t>
            </a:r>
            <a:r>
              <a:rPr sz="1400" i="0" spc="-5" dirty="0">
                <a:latin typeface="Arial"/>
                <a:cs typeface="Arial"/>
              </a:rPr>
              <a:t>della </a:t>
            </a:r>
            <a:r>
              <a:rPr sz="1400" i="0" dirty="0">
                <a:latin typeface="Arial"/>
                <a:cs typeface="Arial"/>
              </a:rPr>
              <a:t>sua</a:t>
            </a:r>
            <a:r>
              <a:rPr sz="1400" i="0" spc="-145" dirty="0">
                <a:latin typeface="Arial"/>
                <a:cs typeface="Arial"/>
              </a:rPr>
              <a:t> </a:t>
            </a:r>
            <a:r>
              <a:rPr sz="1400" i="0" spc="-5" dirty="0">
                <a:latin typeface="Arial"/>
                <a:cs typeface="Arial"/>
              </a:rPr>
              <a:t>esecuzione.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824865" marR="5080" algn="just">
              <a:lnSpc>
                <a:spcPct val="100000"/>
              </a:lnSpc>
            </a:pPr>
            <a:r>
              <a:rPr sz="1400" i="0" dirty="0">
                <a:latin typeface="Arial"/>
                <a:cs typeface="Arial"/>
              </a:rPr>
              <a:t>Il </a:t>
            </a:r>
            <a:r>
              <a:rPr sz="1400" i="0" spc="-5" dirty="0">
                <a:latin typeface="Arial"/>
                <a:cs typeface="Arial"/>
              </a:rPr>
              <a:t>set di pagine più referenziate varia lentamente nel tempo. </a:t>
            </a:r>
            <a:r>
              <a:rPr sz="1400" i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Questa proprietà </a:t>
            </a:r>
            <a:r>
              <a:rPr sz="1400" i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è </a:t>
            </a:r>
            <a:r>
              <a:rPr sz="1400" i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utilizzata </a:t>
            </a:r>
            <a:r>
              <a:rPr sz="1400" i="0" spc="-5" dirty="0">
                <a:latin typeface="Arial"/>
                <a:cs typeface="Arial"/>
              </a:rPr>
              <a:t> </a:t>
            </a:r>
            <a:r>
              <a:rPr sz="1400" i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 realizzare </a:t>
            </a:r>
            <a:r>
              <a:rPr sz="1400" i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 </a:t>
            </a:r>
            <a:r>
              <a:rPr sz="1400" i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strategie di allocazione </a:t>
            </a:r>
            <a:r>
              <a:rPr sz="1400" i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sz="1400" i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sostituzione delle pagine nello schema </a:t>
            </a:r>
            <a:r>
              <a:rPr sz="1400" i="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</a:t>
            </a:r>
            <a:r>
              <a:rPr sz="1400" i="0" spc="-15" dirty="0">
                <a:latin typeface="Arial"/>
                <a:cs typeface="Arial"/>
              </a:rPr>
              <a:t> </a:t>
            </a:r>
            <a:r>
              <a:rPr sz="1400" i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gestione </a:t>
            </a:r>
            <a:r>
              <a:rPr sz="1400" i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della memoria</a:t>
            </a:r>
            <a:r>
              <a:rPr sz="1400" i="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i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virtuale.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Come </a:t>
            </a:r>
            <a:r>
              <a:rPr spc="-5" dirty="0"/>
              <a:t>gestire </a:t>
            </a:r>
            <a:r>
              <a:rPr dirty="0"/>
              <a:t>il </a:t>
            </a:r>
            <a:r>
              <a:rPr spc="-5" dirty="0"/>
              <a:t>caso</a:t>
            </a:r>
            <a:r>
              <a:rPr spc="20" dirty="0"/>
              <a:t> </a:t>
            </a:r>
            <a:r>
              <a:rPr dirty="0"/>
              <a:t>di: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i="0" spc="-15" dirty="0">
                <a:latin typeface="Arial"/>
                <a:cs typeface="Arial"/>
              </a:rPr>
              <a:t>MANCANZA </a:t>
            </a:r>
            <a:r>
              <a:rPr b="1" i="0" spc="-5" dirty="0">
                <a:latin typeface="Arial"/>
                <a:cs typeface="Arial"/>
              </a:rPr>
              <a:t>DI </a:t>
            </a:r>
            <a:r>
              <a:rPr b="1" i="0" spc="-35" dirty="0">
                <a:latin typeface="Arial"/>
                <a:cs typeface="Arial"/>
              </a:rPr>
              <a:t>SPAZIO </a:t>
            </a:r>
            <a:r>
              <a:rPr b="1" i="0" spc="-5" dirty="0">
                <a:latin typeface="Arial"/>
                <a:cs typeface="Arial"/>
              </a:rPr>
              <a:t>LIBERO IN</a:t>
            </a:r>
            <a:r>
              <a:rPr b="1" i="0" spc="125" dirty="0">
                <a:latin typeface="Arial"/>
                <a:cs typeface="Arial"/>
              </a:rPr>
              <a:t> </a:t>
            </a:r>
            <a:r>
              <a:rPr b="1" i="0" spc="-10" dirty="0">
                <a:latin typeface="Arial"/>
                <a:cs typeface="Arial"/>
              </a:rPr>
              <a:t>MEMORIA: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740" y="4714494"/>
            <a:ext cx="4770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600" spc="-25" dirty="0">
                <a:latin typeface="Arial"/>
                <a:cs typeface="Arial"/>
              </a:rPr>
              <a:t>Terminare </a:t>
            </a:r>
            <a:r>
              <a:rPr sz="1600" spc="-5" dirty="0">
                <a:latin typeface="Arial"/>
                <a:cs typeface="Arial"/>
              </a:rPr>
              <a:t>un processo utente…</a:t>
            </a:r>
            <a:r>
              <a:rPr sz="1600" i="1" spc="-5" dirty="0">
                <a:latin typeface="Arial"/>
                <a:cs typeface="Arial"/>
              </a:rPr>
              <a:t>scelta</a:t>
            </a:r>
            <a:r>
              <a:rPr sz="1600" i="1" spc="8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peggiore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  <a:tab pos="1438910" algn="l"/>
                <a:tab pos="2091689" algn="l"/>
                <a:tab pos="3108325" algn="l"/>
                <a:tab pos="3931285" algn="l"/>
              </a:tabLst>
            </a:pPr>
            <a:r>
              <a:rPr sz="1600" spc="-5" dirty="0">
                <a:latin typeface="Arial"/>
                <a:cs typeface="Arial"/>
              </a:rPr>
              <a:t>Scaricare	dalla	memoria	</a:t>
            </a:r>
            <a:r>
              <a:rPr sz="1600" spc="-10" dirty="0">
                <a:latin typeface="Arial"/>
                <a:cs typeface="Arial"/>
              </a:rPr>
              <a:t>l’intero	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6470" y="4958334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</a:tabLst>
            </a:pPr>
            <a:r>
              <a:rPr sz="1600" spc="-5" dirty="0">
                <a:latin typeface="Arial"/>
                <a:cs typeface="Arial"/>
              </a:rPr>
              <a:t>e	ridurre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8868" y="4958334"/>
            <a:ext cx="1242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7660" algn="l"/>
                <a:tab pos="1071245" algn="l"/>
              </a:tabLst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grado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740" y="5202173"/>
            <a:ext cx="73647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multiprogrammazione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  <a:tab pos="356235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Sostituzione delle</a:t>
            </a:r>
            <a:r>
              <a:rPr sz="1600"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pagine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Necessità di un algoritmo di selezione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pagina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“vittima”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600" spc="-10" dirty="0">
                <a:latin typeface="Arial"/>
                <a:cs typeface="Arial"/>
              </a:rPr>
              <a:t>Due </a:t>
            </a:r>
            <a:r>
              <a:rPr sz="1600" spc="-5" dirty="0">
                <a:latin typeface="Arial"/>
                <a:cs typeface="Arial"/>
              </a:rPr>
              <a:t>trasferimenti da/a memoria (swap-in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swap-out)</a:t>
            </a:r>
            <a:endParaRPr sz="1600">
              <a:latin typeface="Arial"/>
              <a:cs typeface="Arial"/>
            </a:endParaRPr>
          </a:p>
          <a:p>
            <a:pPr marL="812800" marR="508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Sovraccarico </a:t>
            </a:r>
            <a:r>
              <a:rPr sz="1600" spc="-10" dirty="0">
                <a:latin typeface="Arial"/>
                <a:cs typeface="Arial"/>
              </a:rPr>
              <a:t>al </a:t>
            </a:r>
            <a:r>
              <a:rPr sz="1600" spc="-5" dirty="0">
                <a:latin typeface="Arial"/>
                <a:cs typeface="Arial"/>
              </a:rPr>
              <a:t>2. riducibile tramite </a:t>
            </a:r>
            <a:r>
              <a:rPr sz="1600" i="1" spc="-5" dirty="0">
                <a:latin typeface="Arial"/>
                <a:cs typeface="Arial"/>
              </a:rPr>
              <a:t>dirty bit </a:t>
            </a:r>
            <a:r>
              <a:rPr sz="1600" spc="-5" dirty="0">
                <a:latin typeface="Arial"/>
                <a:cs typeface="Arial"/>
              </a:rPr>
              <a:t>(blocco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da  portare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disco non modificato dal suo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caricamento)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Paginazione </a:t>
            </a:r>
            <a:r>
              <a:rPr dirty="0"/>
              <a:t>su</a:t>
            </a:r>
            <a:r>
              <a:rPr spc="15" dirty="0"/>
              <a:t> </a:t>
            </a:r>
            <a:r>
              <a:rPr spc="-5" dirty="0"/>
              <a:t>richiesta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2599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Monoallocazione  (Monitor</a:t>
            </a:r>
            <a:r>
              <a:rPr spc="-15" dirty="0"/>
              <a:t> </a:t>
            </a:r>
            <a:r>
              <a:rPr spc="-5" dirty="0"/>
              <a:t>Monoprocesso)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752" y="5655119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752" y="6020879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217" y="1586229"/>
            <a:ext cx="7985759" cy="462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Alla richiesta di esecuzione di un programma,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operativo:</a:t>
            </a:r>
            <a:endParaRPr sz="1600">
              <a:latin typeface="Arial"/>
              <a:cs typeface="Arial"/>
            </a:endParaRPr>
          </a:p>
          <a:p>
            <a:pPr marL="190500" marR="6350" indent="-177800">
              <a:lnSpc>
                <a:spcPct val="100000"/>
              </a:lnSpc>
              <a:spcBef>
                <a:spcPts val="1320"/>
              </a:spcBef>
              <a:buChar char="•"/>
              <a:tabLst>
                <a:tab pos="191135" algn="l"/>
                <a:tab pos="484505" algn="l"/>
                <a:tab pos="1385570" algn="l"/>
                <a:tab pos="1859914" algn="l"/>
                <a:tab pos="2164715" algn="l"/>
                <a:tab pos="3279140" algn="l"/>
                <a:tab pos="3696335" algn="l"/>
                <a:tab pos="4667250" algn="l"/>
                <a:tab pos="5299710" algn="l"/>
                <a:tab pos="6403340" algn="l"/>
                <a:tab pos="6877050" algn="l"/>
                <a:tab pos="7182484" algn="l"/>
              </a:tabLst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si</a:t>
            </a:r>
            <a:r>
              <a:rPr sz="1600" spc="-5" dirty="0">
                <a:latin typeface="Arial"/>
                <a:cs typeface="Arial"/>
              </a:rPr>
              <a:t>cura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che</a:t>
            </a:r>
            <a:r>
              <a:rPr sz="1600" dirty="0">
                <a:latin typeface="Arial"/>
                <a:cs typeface="Arial"/>
              </a:rPr>
              <a:t>	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dimensio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proce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siano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compat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b</a:t>
            </a:r>
            <a:r>
              <a:rPr sz="1600" spc="-15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con</a:t>
            </a:r>
            <a:r>
              <a:rPr sz="1600" dirty="0">
                <a:latin typeface="Arial"/>
                <a:cs typeface="Arial"/>
              </a:rPr>
              <a:t>	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memoria  disponibile;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96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conferisce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il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controllo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fino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suo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completamento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eventuali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condizioni di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errore;</a:t>
            </a:r>
            <a:endParaRPr sz="1600">
              <a:latin typeface="Arial"/>
              <a:cs typeface="Arial"/>
            </a:endParaRPr>
          </a:p>
          <a:p>
            <a:pPr marL="190500" marR="8255" indent="-177800">
              <a:lnSpc>
                <a:spcPct val="100000"/>
              </a:lnSpc>
              <a:spcBef>
                <a:spcPts val="960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al termine del processo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memoria viene liberata e può essere assegnata ad un altro  processo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attesa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latin typeface="Arial"/>
                <a:cs typeface="Arial"/>
              </a:rPr>
              <a:t>Raramente un monitor monoprocesso supporta meccanismi di protezione tra processi  utente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quanto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ogni istante vi può essere al </a:t>
            </a:r>
            <a:r>
              <a:rPr sz="1600" dirty="0">
                <a:latin typeface="Arial"/>
                <a:cs typeface="Arial"/>
              </a:rPr>
              <a:t>massimo </a:t>
            </a:r>
            <a:r>
              <a:rPr sz="1600" spc="-5" dirty="0">
                <a:latin typeface="Arial"/>
                <a:cs typeface="Arial"/>
              </a:rPr>
              <a:t>un solo processo residente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memoria. Gli eventuali </a:t>
            </a:r>
            <a:r>
              <a:rPr sz="1600" spc="-10" dirty="0">
                <a:latin typeface="Arial"/>
                <a:cs typeface="Arial"/>
              </a:rPr>
              <a:t>meccanismi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riferiscono alla protezione del codice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sistema  operativo da eventuali sconfinamenti del processo transiente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esecuzione.</a:t>
            </a:r>
            <a:endParaRPr sz="160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La protezione del sistema operativo dai processi utente è spesso effettuata mediante  supporti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hardware: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Registri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Barriera</a:t>
            </a:r>
            <a:r>
              <a:rPr sz="1600" b="1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5"/>
              </a:spcBef>
            </a:pPr>
            <a:r>
              <a:rPr sz="1600" b="1" i="1" spc="-5" dirty="0">
                <a:latin typeface="Arial"/>
                <a:cs typeface="Arial"/>
              </a:rPr>
              <a:t>Diritti di accesso mediante bit di</a:t>
            </a:r>
            <a:r>
              <a:rPr sz="1600" b="1" i="1" spc="15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protezione</a:t>
            </a:r>
            <a:r>
              <a:rPr sz="1600" b="1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9752" y="6386639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5337" y="6313119"/>
            <a:ext cx="4287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Sistema operativo in memoria a sola</a:t>
            </a:r>
            <a:r>
              <a:rPr sz="1600" b="1" i="1" spc="1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lettura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spc="-5" dirty="0"/>
              <a:t> Replacement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7" y="1863661"/>
            <a:ext cx="5932424" cy="437362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287" y="6268720"/>
            <a:ext cx="6009005" cy="0"/>
          </a:xfrm>
          <a:custGeom>
            <a:avLst/>
            <a:gdLst/>
            <a:ahLst/>
            <a:cxnLst/>
            <a:rect l="l" t="t" r="r" b="b"/>
            <a:pathLst>
              <a:path w="6009005">
                <a:moveTo>
                  <a:pt x="0" y="0"/>
                </a:moveTo>
                <a:lnTo>
                  <a:pt x="60086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37" y="1838960"/>
            <a:ext cx="0" cy="4423410"/>
          </a:xfrm>
          <a:custGeom>
            <a:avLst/>
            <a:gdLst/>
            <a:ahLst/>
            <a:cxnLst/>
            <a:rect l="l" t="t" r="r" b="b"/>
            <a:pathLst>
              <a:path h="4423410">
                <a:moveTo>
                  <a:pt x="0" y="0"/>
                </a:moveTo>
                <a:lnTo>
                  <a:pt x="0" y="44234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287" y="1832610"/>
            <a:ext cx="6009005" cy="0"/>
          </a:xfrm>
          <a:custGeom>
            <a:avLst/>
            <a:gdLst/>
            <a:ahLst/>
            <a:cxnLst/>
            <a:rect l="l" t="t" r="r" b="b"/>
            <a:pathLst>
              <a:path w="6009005">
                <a:moveTo>
                  <a:pt x="0" y="0"/>
                </a:moveTo>
                <a:lnTo>
                  <a:pt x="60086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3625" y="1838325"/>
            <a:ext cx="0" cy="4424680"/>
          </a:xfrm>
          <a:custGeom>
            <a:avLst/>
            <a:gdLst/>
            <a:ahLst/>
            <a:cxnLst/>
            <a:rect l="l" t="t" r="r" b="b"/>
            <a:pathLst>
              <a:path h="4424680">
                <a:moveTo>
                  <a:pt x="0" y="0"/>
                </a:moveTo>
                <a:lnTo>
                  <a:pt x="0" y="442436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687" y="6243320"/>
            <a:ext cx="5958205" cy="0"/>
          </a:xfrm>
          <a:custGeom>
            <a:avLst/>
            <a:gdLst/>
            <a:ahLst/>
            <a:cxnLst/>
            <a:rect l="l" t="t" r="r" b="b"/>
            <a:pathLst>
              <a:path w="5958205">
                <a:moveTo>
                  <a:pt x="0" y="0"/>
                </a:moveTo>
                <a:lnTo>
                  <a:pt x="59578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37" y="1864360"/>
            <a:ext cx="0" cy="4372610"/>
          </a:xfrm>
          <a:custGeom>
            <a:avLst/>
            <a:gdLst/>
            <a:ahLst/>
            <a:cxnLst/>
            <a:rect l="l" t="t" r="r" b="b"/>
            <a:pathLst>
              <a:path h="4372610">
                <a:moveTo>
                  <a:pt x="0" y="0"/>
                </a:moveTo>
                <a:lnTo>
                  <a:pt x="0" y="43726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687" y="1858010"/>
            <a:ext cx="5958205" cy="0"/>
          </a:xfrm>
          <a:custGeom>
            <a:avLst/>
            <a:gdLst/>
            <a:ahLst/>
            <a:cxnLst/>
            <a:rect l="l" t="t" r="r" b="b"/>
            <a:pathLst>
              <a:path w="5958205">
                <a:moveTo>
                  <a:pt x="0" y="0"/>
                </a:moveTo>
                <a:lnTo>
                  <a:pt x="59578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8225" y="1863725"/>
            <a:ext cx="0" cy="4373880"/>
          </a:xfrm>
          <a:custGeom>
            <a:avLst/>
            <a:gdLst/>
            <a:ahLst/>
            <a:cxnLst/>
            <a:rect l="l" t="t" r="r" b="b"/>
            <a:pathLst>
              <a:path h="4373880">
                <a:moveTo>
                  <a:pt x="0" y="0"/>
                </a:moveTo>
                <a:lnTo>
                  <a:pt x="0" y="437356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8050" y="2565400"/>
            <a:ext cx="935355" cy="792480"/>
          </a:xfrm>
          <a:custGeom>
            <a:avLst/>
            <a:gdLst/>
            <a:ahLst/>
            <a:cxnLst/>
            <a:rect l="l" t="t" r="r" b="b"/>
            <a:pathLst>
              <a:path w="935354" h="792479">
                <a:moveTo>
                  <a:pt x="0" y="396113"/>
                </a:moveTo>
                <a:lnTo>
                  <a:pt x="2743" y="352942"/>
                </a:lnTo>
                <a:lnTo>
                  <a:pt x="10782" y="311121"/>
                </a:lnTo>
                <a:lnTo>
                  <a:pt x="23832" y="270889"/>
                </a:lnTo>
                <a:lnTo>
                  <a:pt x="41608" y="232490"/>
                </a:lnTo>
                <a:lnTo>
                  <a:pt x="63824" y="196163"/>
                </a:lnTo>
                <a:lnTo>
                  <a:pt x="90196" y="162150"/>
                </a:lnTo>
                <a:lnTo>
                  <a:pt x="120438" y="130693"/>
                </a:lnTo>
                <a:lnTo>
                  <a:pt x="154265" y="102033"/>
                </a:lnTo>
                <a:lnTo>
                  <a:pt x="191393" y="76411"/>
                </a:lnTo>
                <a:lnTo>
                  <a:pt x="231535" y="54069"/>
                </a:lnTo>
                <a:lnTo>
                  <a:pt x="274406" y="35247"/>
                </a:lnTo>
                <a:lnTo>
                  <a:pt x="319723" y="20188"/>
                </a:lnTo>
                <a:lnTo>
                  <a:pt x="367198" y="9133"/>
                </a:lnTo>
                <a:lnTo>
                  <a:pt x="416548" y="2323"/>
                </a:lnTo>
                <a:lnTo>
                  <a:pt x="467487" y="0"/>
                </a:lnTo>
                <a:lnTo>
                  <a:pt x="518427" y="2323"/>
                </a:lnTo>
                <a:lnTo>
                  <a:pt x="567781" y="9133"/>
                </a:lnTo>
                <a:lnTo>
                  <a:pt x="615264" y="20188"/>
                </a:lnTo>
                <a:lnTo>
                  <a:pt x="660589" y="35247"/>
                </a:lnTo>
                <a:lnTo>
                  <a:pt x="703471" y="54069"/>
                </a:lnTo>
                <a:lnTo>
                  <a:pt x="743625" y="76411"/>
                </a:lnTo>
                <a:lnTo>
                  <a:pt x="780765" y="102033"/>
                </a:lnTo>
                <a:lnTo>
                  <a:pt x="814605" y="130693"/>
                </a:lnTo>
                <a:lnTo>
                  <a:pt x="844859" y="162150"/>
                </a:lnTo>
                <a:lnTo>
                  <a:pt x="871243" y="196163"/>
                </a:lnTo>
                <a:lnTo>
                  <a:pt x="893470" y="232490"/>
                </a:lnTo>
                <a:lnTo>
                  <a:pt x="911255" y="270889"/>
                </a:lnTo>
                <a:lnTo>
                  <a:pt x="924312" y="311121"/>
                </a:lnTo>
                <a:lnTo>
                  <a:pt x="932356" y="352942"/>
                </a:lnTo>
                <a:lnTo>
                  <a:pt x="935101" y="396113"/>
                </a:lnTo>
                <a:lnTo>
                  <a:pt x="932356" y="439261"/>
                </a:lnTo>
                <a:lnTo>
                  <a:pt x="924312" y="481066"/>
                </a:lnTo>
                <a:lnTo>
                  <a:pt x="911255" y="521287"/>
                </a:lnTo>
                <a:lnTo>
                  <a:pt x="893470" y="559681"/>
                </a:lnTo>
                <a:lnTo>
                  <a:pt x="871243" y="596006"/>
                </a:lnTo>
                <a:lnTo>
                  <a:pt x="844859" y="630020"/>
                </a:lnTo>
                <a:lnTo>
                  <a:pt x="814605" y="661482"/>
                </a:lnTo>
                <a:lnTo>
                  <a:pt x="780765" y="690148"/>
                </a:lnTo>
                <a:lnTo>
                  <a:pt x="743625" y="715778"/>
                </a:lnTo>
                <a:lnTo>
                  <a:pt x="703471" y="738128"/>
                </a:lnTo>
                <a:lnTo>
                  <a:pt x="660589" y="756958"/>
                </a:lnTo>
                <a:lnTo>
                  <a:pt x="615264" y="772024"/>
                </a:lnTo>
                <a:lnTo>
                  <a:pt x="567781" y="783086"/>
                </a:lnTo>
                <a:lnTo>
                  <a:pt x="518427" y="789900"/>
                </a:lnTo>
                <a:lnTo>
                  <a:pt x="467487" y="792226"/>
                </a:lnTo>
                <a:lnTo>
                  <a:pt x="416548" y="789900"/>
                </a:lnTo>
                <a:lnTo>
                  <a:pt x="367198" y="783086"/>
                </a:lnTo>
                <a:lnTo>
                  <a:pt x="319723" y="772024"/>
                </a:lnTo>
                <a:lnTo>
                  <a:pt x="274406" y="756958"/>
                </a:lnTo>
                <a:lnTo>
                  <a:pt x="231535" y="738128"/>
                </a:lnTo>
                <a:lnTo>
                  <a:pt x="191393" y="715778"/>
                </a:lnTo>
                <a:lnTo>
                  <a:pt x="154265" y="690148"/>
                </a:lnTo>
                <a:lnTo>
                  <a:pt x="120438" y="661482"/>
                </a:lnTo>
                <a:lnTo>
                  <a:pt x="90196" y="630020"/>
                </a:lnTo>
                <a:lnTo>
                  <a:pt x="63824" y="596006"/>
                </a:lnTo>
                <a:lnTo>
                  <a:pt x="41608" y="559681"/>
                </a:lnTo>
                <a:lnTo>
                  <a:pt x="23832" y="521287"/>
                </a:lnTo>
                <a:lnTo>
                  <a:pt x="10782" y="481066"/>
                </a:lnTo>
                <a:lnTo>
                  <a:pt x="2743" y="439261"/>
                </a:lnTo>
                <a:lnTo>
                  <a:pt x="0" y="39611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8050" y="4221226"/>
            <a:ext cx="935355" cy="792480"/>
          </a:xfrm>
          <a:custGeom>
            <a:avLst/>
            <a:gdLst/>
            <a:ahLst/>
            <a:cxnLst/>
            <a:rect l="l" t="t" r="r" b="b"/>
            <a:pathLst>
              <a:path w="935354" h="792479">
                <a:moveTo>
                  <a:pt x="0" y="395986"/>
                </a:moveTo>
                <a:lnTo>
                  <a:pt x="2743" y="352839"/>
                </a:lnTo>
                <a:lnTo>
                  <a:pt x="10782" y="311038"/>
                </a:lnTo>
                <a:lnTo>
                  <a:pt x="23832" y="270824"/>
                </a:lnTo>
                <a:lnTo>
                  <a:pt x="41608" y="232440"/>
                </a:lnTo>
                <a:lnTo>
                  <a:pt x="63824" y="196125"/>
                </a:lnTo>
                <a:lnTo>
                  <a:pt x="90196" y="162123"/>
                </a:lnTo>
                <a:lnTo>
                  <a:pt x="120438" y="130674"/>
                </a:lnTo>
                <a:lnTo>
                  <a:pt x="154265" y="102020"/>
                </a:lnTo>
                <a:lnTo>
                  <a:pt x="191393" y="76403"/>
                </a:lnTo>
                <a:lnTo>
                  <a:pt x="231535" y="54064"/>
                </a:lnTo>
                <a:lnTo>
                  <a:pt x="274406" y="35245"/>
                </a:lnTo>
                <a:lnTo>
                  <a:pt x="319723" y="20187"/>
                </a:lnTo>
                <a:lnTo>
                  <a:pt x="367198" y="9133"/>
                </a:lnTo>
                <a:lnTo>
                  <a:pt x="416548" y="2323"/>
                </a:lnTo>
                <a:lnTo>
                  <a:pt x="467487" y="0"/>
                </a:lnTo>
                <a:lnTo>
                  <a:pt x="518427" y="2323"/>
                </a:lnTo>
                <a:lnTo>
                  <a:pt x="567781" y="9133"/>
                </a:lnTo>
                <a:lnTo>
                  <a:pt x="615264" y="20187"/>
                </a:lnTo>
                <a:lnTo>
                  <a:pt x="660589" y="35245"/>
                </a:lnTo>
                <a:lnTo>
                  <a:pt x="703471" y="54064"/>
                </a:lnTo>
                <a:lnTo>
                  <a:pt x="743625" y="76403"/>
                </a:lnTo>
                <a:lnTo>
                  <a:pt x="780765" y="102020"/>
                </a:lnTo>
                <a:lnTo>
                  <a:pt x="814605" y="130674"/>
                </a:lnTo>
                <a:lnTo>
                  <a:pt x="844859" y="162123"/>
                </a:lnTo>
                <a:lnTo>
                  <a:pt x="871243" y="196125"/>
                </a:lnTo>
                <a:lnTo>
                  <a:pt x="893470" y="232440"/>
                </a:lnTo>
                <a:lnTo>
                  <a:pt x="911255" y="270824"/>
                </a:lnTo>
                <a:lnTo>
                  <a:pt x="924312" y="311038"/>
                </a:lnTo>
                <a:lnTo>
                  <a:pt x="932356" y="352839"/>
                </a:lnTo>
                <a:lnTo>
                  <a:pt x="935101" y="395986"/>
                </a:lnTo>
                <a:lnTo>
                  <a:pt x="932356" y="439156"/>
                </a:lnTo>
                <a:lnTo>
                  <a:pt x="924312" y="480977"/>
                </a:lnTo>
                <a:lnTo>
                  <a:pt x="911255" y="521209"/>
                </a:lnTo>
                <a:lnTo>
                  <a:pt x="893470" y="559608"/>
                </a:lnTo>
                <a:lnTo>
                  <a:pt x="871243" y="595935"/>
                </a:lnTo>
                <a:lnTo>
                  <a:pt x="844859" y="629948"/>
                </a:lnTo>
                <a:lnTo>
                  <a:pt x="814605" y="661405"/>
                </a:lnTo>
                <a:lnTo>
                  <a:pt x="780765" y="690065"/>
                </a:lnTo>
                <a:lnTo>
                  <a:pt x="743625" y="715687"/>
                </a:lnTo>
                <a:lnTo>
                  <a:pt x="703471" y="738029"/>
                </a:lnTo>
                <a:lnTo>
                  <a:pt x="660589" y="756851"/>
                </a:lnTo>
                <a:lnTo>
                  <a:pt x="615264" y="771910"/>
                </a:lnTo>
                <a:lnTo>
                  <a:pt x="567781" y="782965"/>
                </a:lnTo>
                <a:lnTo>
                  <a:pt x="518427" y="789775"/>
                </a:lnTo>
                <a:lnTo>
                  <a:pt x="467487" y="792099"/>
                </a:lnTo>
                <a:lnTo>
                  <a:pt x="416548" y="789775"/>
                </a:lnTo>
                <a:lnTo>
                  <a:pt x="367198" y="782965"/>
                </a:lnTo>
                <a:lnTo>
                  <a:pt x="319723" y="771910"/>
                </a:lnTo>
                <a:lnTo>
                  <a:pt x="274406" y="756851"/>
                </a:lnTo>
                <a:lnTo>
                  <a:pt x="231535" y="738029"/>
                </a:lnTo>
                <a:lnTo>
                  <a:pt x="191393" y="715687"/>
                </a:lnTo>
                <a:lnTo>
                  <a:pt x="154265" y="690065"/>
                </a:lnTo>
                <a:lnTo>
                  <a:pt x="120438" y="661405"/>
                </a:lnTo>
                <a:lnTo>
                  <a:pt x="90196" y="629948"/>
                </a:lnTo>
                <a:lnTo>
                  <a:pt x="63824" y="595935"/>
                </a:lnTo>
                <a:lnTo>
                  <a:pt x="41608" y="559608"/>
                </a:lnTo>
                <a:lnTo>
                  <a:pt x="23832" y="521209"/>
                </a:lnTo>
                <a:lnTo>
                  <a:pt x="10782" y="480977"/>
                </a:lnTo>
                <a:lnTo>
                  <a:pt x="2743" y="439156"/>
                </a:lnTo>
                <a:lnTo>
                  <a:pt x="0" y="39598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28079" y="1895627"/>
            <a:ext cx="2803525" cy="22205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Algoritmo di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replacement: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Minor page-fault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possibile</a:t>
            </a:r>
            <a:endParaRPr sz="1600">
              <a:latin typeface="Arial"/>
              <a:cs typeface="Arial"/>
            </a:endParaRPr>
          </a:p>
          <a:p>
            <a:pPr marL="355600" marR="330835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Valutare l’algoritmo </a:t>
            </a:r>
            <a:r>
              <a:rPr sz="1600" dirty="0">
                <a:latin typeface="Arial"/>
                <a:cs typeface="Arial"/>
              </a:rPr>
              <a:t>su  </a:t>
            </a:r>
            <a:r>
              <a:rPr sz="1600" spc="-5" dirty="0">
                <a:latin typeface="Arial"/>
                <a:cs typeface="Arial"/>
              </a:rPr>
              <a:t>specigiche sequenze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  accesso alla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Negli esempi la sequenza  è: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1, 2, 3, 4, 1, 2, 5, 1, 2, 3, 4,</a:t>
            </a:r>
            <a:r>
              <a:rPr sz="16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183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FIFO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39" y="2768473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639" y="3012313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639" y="3256153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9639" y="4139946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639" y="4627626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168" y="1513078"/>
            <a:ext cx="7688580" cy="330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Vengono </a:t>
            </a:r>
            <a:r>
              <a:rPr sz="1600" b="1" spc="-5" dirty="0">
                <a:latin typeface="Arial"/>
                <a:cs typeface="Arial"/>
              </a:rPr>
              <a:t>sostituite le pagine che da più tempo risiedono in</a:t>
            </a:r>
            <a:r>
              <a:rPr sz="1600" b="1" spc="2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memoria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Il gestore della memoria tiene </a:t>
            </a:r>
            <a:r>
              <a:rPr sz="1600" dirty="0">
                <a:latin typeface="Arial"/>
                <a:cs typeface="Arial"/>
              </a:rPr>
              <a:t>traccia </a:t>
            </a:r>
            <a:r>
              <a:rPr sz="1600" spc="-10" dirty="0">
                <a:latin typeface="Arial"/>
                <a:cs typeface="Arial"/>
              </a:rPr>
              <a:t>dell’ordine </a:t>
            </a:r>
            <a:r>
              <a:rPr sz="1600" spc="-5" dirty="0">
                <a:latin typeface="Arial"/>
                <a:cs typeface="Arial"/>
              </a:rPr>
              <a:t>di caricamento delle pagine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memoria, ad esempio con una coda FIFO dei numeri di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pagina.</a:t>
            </a:r>
            <a:endParaRPr sz="16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1614"/>
              </a:spcBef>
            </a:pPr>
            <a:r>
              <a:rPr sz="1600" spc="-5" dirty="0">
                <a:latin typeface="Arial"/>
                <a:cs typeface="Arial"/>
              </a:rPr>
              <a:t>Pregi:</a:t>
            </a:r>
            <a:endParaRPr sz="16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semplice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realizzazione;</a:t>
            </a:r>
            <a:endParaRPr sz="1600">
              <a:latin typeface="Arial"/>
              <a:cs typeface="Arial"/>
            </a:endParaRPr>
          </a:p>
          <a:p>
            <a:pPr marL="437515" marR="3402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aggiornare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coda solo ad ogni page fault;  non richiede supporti hardware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specifici.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"/>
                <a:cs typeface="Arial"/>
              </a:rPr>
              <a:t>Difetti:</a:t>
            </a:r>
            <a:endParaRPr sz="1600">
              <a:latin typeface="Arial"/>
              <a:cs typeface="Arial"/>
            </a:endParaRPr>
          </a:p>
          <a:p>
            <a:pPr marL="239395" marR="6985" indent="19812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swap </a:t>
            </a:r>
            <a:r>
              <a:rPr sz="1600" spc="-5" dirty="0">
                <a:latin typeface="Arial"/>
                <a:cs typeface="Arial"/>
              </a:rPr>
              <a:t>out di pagine più frequentemente indirizzate, poiché per loro natura  permangono più tempo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non tiene traccia dell’ordine di riferimento </a:t>
            </a:r>
            <a:r>
              <a:rPr sz="1600" dirty="0">
                <a:latin typeface="Arial"/>
                <a:cs typeface="Arial"/>
              </a:rPr>
              <a:t>delle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1462176"/>
            <a:ext cx="496379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Stringa di riferimento: 1, 2, 3, 4, 1, 2, 5, 1, 2, 3, 4,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3 frames (3 pages in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4145660"/>
            <a:ext cx="1156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frames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1700" y="2554351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1700" y="2554351"/>
            <a:ext cx="381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65"/>
              </a:spcBef>
            </a:pPr>
            <a:r>
              <a:rPr sz="1650" i="1" spc="-30" dirty="0">
                <a:latin typeface="Malgun Gothic"/>
                <a:cs typeface="Malgun Gothic"/>
              </a:rPr>
              <a:t>1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1700" y="3011551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1700" y="3011551"/>
            <a:ext cx="381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65"/>
              </a:spcBef>
            </a:pPr>
            <a:r>
              <a:rPr sz="1650" i="1" spc="-30" dirty="0">
                <a:latin typeface="Malgun Gothic"/>
                <a:cs typeface="Malgun Gothic"/>
              </a:rPr>
              <a:t>2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1700" y="3468751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41700" y="3468751"/>
            <a:ext cx="381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65"/>
              </a:spcBef>
            </a:pPr>
            <a:r>
              <a:rPr sz="1650" i="1" spc="-30" dirty="0">
                <a:latin typeface="Malgun Gothic"/>
                <a:cs typeface="Malgun Gothic"/>
              </a:rPr>
              <a:t>3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1979" y="2622891"/>
            <a:ext cx="137160" cy="1201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1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50" i="1" spc="-30" dirty="0">
                <a:latin typeface="Malgun Gothic"/>
                <a:cs typeface="Malgun Gothic"/>
              </a:rPr>
              <a:t>2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650" i="1" spc="-30" dirty="0">
                <a:latin typeface="Malgun Gothic"/>
                <a:cs typeface="Malgun Gothic"/>
              </a:rPr>
              <a:t>3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6529" y="2660991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4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9279" y="3104220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1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9833" y="3580598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2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6986" y="2660991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5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7285" y="3104220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3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8435" y="3580598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4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1809" y="3159719"/>
            <a:ext cx="12338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9 </a:t>
            </a:r>
            <a:r>
              <a:rPr sz="1650" i="1" spc="-40" dirty="0">
                <a:latin typeface="Malgun Gothic"/>
                <a:cs typeface="Malgun Gothic"/>
              </a:rPr>
              <a:t>page</a:t>
            </a:r>
            <a:r>
              <a:rPr sz="1650" i="1" spc="-6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faults</a:t>
            </a:r>
            <a:endParaRPr sz="1650">
              <a:latin typeface="Malgun Gothic"/>
              <a:cs typeface="Malgun Gothic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405187" y="4273613"/>
          <a:ext cx="381000" cy="182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29590" y="4347424"/>
            <a:ext cx="8097520" cy="2457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391410" algn="ctr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1</a:t>
            </a:r>
            <a:endParaRPr sz="1650">
              <a:latin typeface="Malgun Gothic"/>
              <a:cs typeface="Malgun Gothic"/>
            </a:endParaRPr>
          </a:p>
          <a:p>
            <a:pPr marR="2390775" algn="ctr">
              <a:lnSpc>
                <a:spcPct val="100000"/>
              </a:lnSpc>
              <a:spcBef>
                <a:spcPts val="1510"/>
              </a:spcBef>
            </a:pPr>
            <a:r>
              <a:rPr sz="1650" i="1" spc="-30" dirty="0">
                <a:latin typeface="Malgun Gothic"/>
                <a:cs typeface="Malgun Gothic"/>
              </a:rPr>
              <a:t>2</a:t>
            </a:r>
            <a:endParaRPr sz="1650">
              <a:latin typeface="Malgun Gothic"/>
              <a:cs typeface="Malgun Gothic"/>
            </a:endParaRPr>
          </a:p>
          <a:p>
            <a:pPr marR="2391410" algn="ctr">
              <a:lnSpc>
                <a:spcPct val="100000"/>
              </a:lnSpc>
              <a:spcBef>
                <a:spcPts val="1770"/>
              </a:spcBef>
            </a:pPr>
            <a:r>
              <a:rPr sz="1650" i="1" spc="-30" dirty="0">
                <a:latin typeface="Malgun Gothic"/>
                <a:cs typeface="Malgun Gothic"/>
              </a:rPr>
              <a:t>3</a:t>
            </a:r>
            <a:endParaRPr sz="1650">
              <a:latin typeface="Malgun Gothic"/>
              <a:cs typeface="Malgun Gothic"/>
            </a:endParaRPr>
          </a:p>
          <a:p>
            <a:pPr marR="2379345" algn="ctr">
              <a:lnSpc>
                <a:spcPct val="100000"/>
              </a:lnSpc>
              <a:spcBef>
                <a:spcPts val="1920"/>
              </a:spcBef>
            </a:pPr>
            <a:r>
              <a:rPr sz="1650" i="1" spc="-30" dirty="0">
                <a:latin typeface="Malgun Gothic"/>
                <a:cs typeface="Malgun Gothic"/>
              </a:rPr>
              <a:t>4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Anomalia di Belady: con alcuni algoritmi di sostituzione delle pagine, più frames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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più  page faults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935857" y="4379341"/>
          <a:ext cx="2206625" cy="1661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12128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50" i="1" spc="-30" dirty="0">
                          <a:latin typeface="Malgun Gothic"/>
                          <a:cs typeface="Malgun Gothic"/>
                        </a:rPr>
                        <a:t>10 </a:t>
                      </a:r>
                      <a:r>
                        <a:rPr sz="1650" i="1" spc="-40" dirty="0">
                          <a:latin typeface="Malgun Gothic"/>
                          <a:cs typeface="Malgun Gothic"/>
                        </a:rPr>
                        <a:t>page</a:t>
                      </a:r>
                      <a:r>
                        <a:rPr sz="1650" i="1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i="1" spc="-30" dirty="0">
                          <a:latin typeface="Malgun Gothic"/>
                          <a:cs typeface="Malgun Gothic"/>
                        </a:rPr>
                        <a:t>faults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10922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31750">
                        <a:lnSpc>
                          <a:spcPts val="1955"/>
                        </a:lnSpc>
                        <a:spcBef>
                          <a:spcPts val="86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10922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183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FIFO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0425" y="3544951"/>
            <a:ext cx="360680" cy="421005"/>
          </a:xfrm>
          <a:custGeom>
            <a:avLst/>
            <a:gdLst/>
            <a:ahLst/>
            <a:cxnLst/>
            <a:rect l="l" t="t" r="r" b="b"/>
            <a:pathLst>
              <a:path w="360679" h="421004">
                <a:moveTo>
                  <a:pt x="0" y="210312"/>
                </a:moveTo>
                <a:lnTo>
                  <a:pt x="4757" y="162072"/>
                </a:lnTo>
                <a:lnTo>
                  <a:pt x="18310" y="117798"/>
                </a:lnTo>
                <a:lnTo>
                  <a:pt x="39578" y="78750"/>
                </a:lnTo>
                <a:lnTo>
                  <a:pt x="67482" y="46186"/>
                </a:lnTo>
                <a:lnTo>
                  <a:pt x="100942" y="21367"/>
                </a:lnTo>
                <a:lnTo>
                  <a:pt x="138879" y="5551"/>
                </a:lnTo>
                <a:lnTo>
                  <a:pt x="180212" y="0"/>
                </a:lnTo>
                <a:lnTo>
                  <a:pt x="221506" y="5551"/>
                </a:lnTo>
                <a:lnTo>
                  <a:pt x="259427" y="21367"/>
                </a:lnTo>
                <a:lnTo>
                  <a:pt x="292890" y="46186"/>
                </a:lnTo>
                <a:lnTo>
                  <a:pt x="320807" y="78750"/>
                </a:lnTo>
                <a:lnTo>
                  <a:pt x="342093" y="117798"/>
                </a:lnTo>
                <a:lnTo>
                  <a:pt x="355661" y="162072"/>
                </a:lnTo>
                <a:lnTo>
                  <a:pt x="360425" y="210312"/>
                </a:lnTo>
                <a:lnTo>
                  <a:pt x="355661" y="258511"/>
                </a:lnTo>
                <a:lnTo>
                  <a:pt x="342093" y="302769"/>
                </a:lnTo>
                <a:lnTo>
                  <a:pt x="320807" y="341820"/>
                </a:lnTo>
                <a:lnTo>
                  <a:pt x="292890" y="374397"/>
                </a:lnTo>
                <a:lnTo>
                  <a:pt x="259427" y="399234"/>
                </a:lnTo>
                <a:lnTo>
                  <a:pt x="221506" y="415065"/>
                </a:lnTo>
                <a:lnTo>
                  <a:pt x="180212" y="420624"/>
                </a:lnTo>
                <a:lnTo>
                  <a:pt x="138879" y="415065"/>
                </a:lnTo>
                <a:lnTo>
                  <a:pt x="100942" y="399234"/>
                </a:lnTo>
                <a:lnTo>
                  <a:pt x="67482" y="374397"/>
                </a:lnTo>
                <a:lnTo>
                  <a:pt x="39578" y="341820"/>
                </a:lnTo>
                <a:lnTo>
                  <a:pt x="18310" y="302769"/>
                </a:lnTo>
                <a:lnTo>
                  <a:pt x="4757" y="25851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19475" y="2576576"/>
            <a:ext cx="360680" cy="421005"/>
          </a:xfrm>
          <a:custGeom>
            <a:avLst/>
            <a:gdLst/>
            <a:ahLst/>
            <a:cxnLst/>
            <a:rect l="l" t="t" r="r" b="b"/>
            <a:pathLst>
              <a:path w="360679" h="421005">
                <a:moveTo>
                  <a:pt x="0" y="210312"/>
                </a:moveTo>
                <a:lnTo>
                  <a:pt x="4757" y="162072"/>
                </a:lnTo>
                <a:lnTo>
                  <a:pt x="18310" y="117798"/>
                </a:lnTo>
                <a:lnTo>
                  <a:pt x="39578" y="78750"/>
                </a:lnTo>
                <a:lnTo>
                  <a:pt x="67482" y="46186"/>
                </a:lnTo>
                <a:lnTo>
                  <a:pt x="100942" y="21367"/>
                </a:lnTo>
                <a:lnTo>
                  <a:pt x="138879" y="5551"/>
                </a:lnTo>
                <a:lnTo>
                  <a:pt x="180212" y="0"/>
                </a:lnTo>
                <a:lnTo>
                  <a:pt x="221506" y="5551"/>
                </a:lnTo>
                <a:lnTo>
                  <a:pt x="259427" y="21367"/>
                </a:lnTo>
                <a:lnTo>
                  <a:pt x="292890" y="46186"/>
                </a:lnTo>
                <a:lnTo>
                  <a:pt x="320807" y="78750"/>
                </a:lnTo>
                <a:lnTo>
                  <a:pt x="342093" y="117798"/>
                </a:lnTo>
                <a:lnTo>
                  <a:pt x="355661" y="162072"/>
                </a:lnTo>
                <a:lnTo>
                  <a:pt x="360425" y="210312"/>
                </a:lnTo>
                <a:lnTo>
                  <a:pt x="355661" y="258511"/>
                </a:lnTo>
                <a:lnTo>
                  <a:pt x="342093" y="302769"/>
                </a:lnTo>
                <a:lnTo>
                  <a:pt x="320807" y="341820"/>
                </a:lnTo>
                <a:lnTo>
                  <a:pt x="292890" y="374397"/>
                </a:lnTo>
                <a:lnTo>
                  <a:pt x="259427" y="399234"/>
                </a:lnTo>
                <a:lnTo>
                  <a:pt x="221506" y="415065"/>
                </a:lnTo>
                <a:lnTo>
                  <a:pt x="180212" y="420624"/>
                </a:lnTo>
                <a:lnTo>
                  <a:pt x="138879" y="415065"/>
                </a:lnTo>
                <a:lnTo>
                  <a:pt x="100942" y="399234"/>
                </a:lnTo>
                <a:lnTo>
                  <a:pt x="67482" y="374397"/>
                </a:lnTo>
                <a:lnTo>
                  <a:pt x="39578" y="341820"/>
                </a:lnTo>
                <a:lnTo>
                  <a:pt x="18310" y="302769"/>
                </a:lnTo>
                <a:lnTo>
                  <a:pt x="4757" y="25851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9475" y="3008248"/>
            <a:ext cx="360680" cy="421005"/>
          </a:xfrm>
          <a:custGeom>
            <a:avLst/>
            <a:gdLst/>
            <a:ahLst/>
            <a:cxnLst/>
            <a:rect l="l" t="t" r="r" b="b"/>
            <a:pathLst>
              <a:path w="360679" h="421004">
                <a:moveTo>
                  <a:pt x="0" y="210438"/>
                </a:moveTo>
                <a:lnTo>
                  <a:pt x="4757" y="162192"/>
                </a:lnTo>
                <a:lnTo>
                  <a:pt x="18310" y="117900"/>
                </a:lnTo>
                <a:lnTo>
                  <a:pt x="39578" y="78827"/>
                </a:lnTo>
                <a:lnTo>
                  <a:pt x="67482" y="46236"/>
                </a:lnTo>
                <a:lnTo>
                  <a:pt x="100942" y="21392"/>
                </a:lnTo>
                <a:lnTo>
                  <a:pt x="138879" y="5558"/>
                </a:lnTo>
                <a:lnTo>
                  <a:pt x="180212" y="0"/>
                </a:lnTo>
                <a:lnTo>
                  <a:pt x="221506" y="5558"/>
                </a:lnTo>
                <a:lnTo>
                  <a:pt x="259427" y="21392"/>
                </a:lnTo>
                <a:lnTo>
                  <a:pt x="292890" y="46236"/>
                </a:lnTo>
                <a:lnTo>
                  <a:pt x="320807" y="78827"/>
                </a:lnTo>
                <a:lnTo>
                  <a:pt x="342093" y="117900"/>
                </a:lnTo>
                <a:lnTo>
                  <a:pt x="355661" y="162192"/>
                </a:lnTo>
                <a:lnTo>
                  <a:pt x="360425" y="210438"/>
                </a:lnTo>
                <a:lnTo>
                  <a:pt x="355661" y="258638"/>
                </a:lnTo>
                <a:lnTo>
                  <a:pt x="342093" y="302896"/>
                </a:lnTo>
                <a:lnTo>
                  <a:pt x="320807" y="341947"/>
                </a:lnTo>
                <a:lnTo>
                  <a:pt x="292890" y="374524"/>
                </a:lnTo>
                <a:lnTo>
                  <a:pt x="259427" y="399361"/>
                </a:lnTo>
                <a:lnTo>
                  <a:pt x="221506" y="415192"/>
                </a:lnTo>
                <a:lnTo>
                  <a:pt x="180212" y="420750"/>
                </a:lnTo>
                <a:lnTo>
                  <a:pt x="138879" y="415192"/>
                </a:lnTo>
                <a:lnTo>
                  <a:pt x="100942" y="399361"/>
                </a:lnTo>
                <a:lnTo>
                  <a:pt x="67482" y="374524"/>
                </a:lnTo>
                <a:lnTo>
                  <a:pt x="39578" y="341947"/>
                </a:lnTo>
                <a:lnTo>
                  <a:pt x="18310" y="302896"/>
                </a:lnTo>
                <a:lnTo>
                  <a:pt x="4757" y="258638"/>
                </a:lnTo>
                <a:lnTo>
                  <a:pt x="0" y="21043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19475" y="3440176"/>
            <a:ext cx="360680" cy="421005"/>
          </a:xfrm>
          <a:custGeom>
            <a:avLst/>
            <a:gdLst/>
            <a:ahLst/>
            <a:cxnLst/>
            <a:rect l="l" t="t" r="r" b="b"/>
            <a:pathLst>
              <a:path w="360679" h="421004">
                <a:moveTo>
                  <a:pt x="0" y="210312"/>
                </a:moveTo>
                <a:lnTo>
                  <a:pt x="4757" y="162072"/>
                </a:lnTo>
                <a:lnTo>
                  <a:pt x="18310" y="117798"/>
                </a:lnTo>
                <a:lnTo>
                  <a:pt x="39578" y="78750"/>
                </a:lnTo>
                <a:lnTo>
                  <a:pt x="67482" y="46186"/>
                </a:lnTo>
                <a:lnTo>
                  <a:pt x="100942" y="21367"/>
                </a:lnTo>
                <a:lnTo>
                  <a:pt x="138879" y="5551"/>
                </a:lnTo>
                <a:lnTo>
                  <a:pt x="180212" y="0"/>
                </a:lnTo>
                <a:lnTo>
                  <a:pt x="221506" y="5551"/>
                </a:lnTo>
                <a:lnTo>
                  <a:pt x="259427" y="21367"/>
                </a:lnTo>
                <a:lnTo>
                  <a:pt x="292890" y="46186"/>
                </a:lnTo>
                <a:lnTo>
                  <a:pt x="320807" y="78750"/>
                </a:lnTo>
                <a:lnTo>
                  <a:pt x="342093" y="117798"/>
                </a:lnTo>
                <a:lnTo>
                  <a:pt x="355661" y="162072"/>
                </a:lnTo>
                <a:lnTo>
                  <a:pt x="360425" y="210312"/>
                </a:lnTo>
                <a:lnTo>
                  <a:pt x="355661" y="258511"/>
                </a:lnTo>
                <a:lnTo>
                  <a:pt x="342093" y="302769"/>
                </a:lnTo>
                <a:lnTo>
                  <a:pt x="320807" y="341820"/>
                </a:lnTo>
                <a:lnTo>
                  <a:pt x="292890" y="374397"/>
                </a:lnTo>
                <a:lnTo>
                  <a:pt x="259427" y="399234"/>
                </a:lnTo>
                <a:lnTo>
                  <a:pt x="221506" y="415065"/>
                </a:lnTo>
                <a:lnTo>
                  <a:pt x="180212" y="420624"/>
                </a:lnTo>
                <a:lnTo>
                  <a:pt x="138879" y="415065"/>
                </a:lnTo>
                <a:lnTo>
                  <a:pt x="100942" y="399234"/>
                </a:lnTo>
                <a:lnTo>
                  <a:pt x="67482" y="374397"/>
                </a:lnTo>
                <a:lnTo>
                  <a:pt x="39578" y="341820"/>
                </a:lnTo>
                <a:lnTo>
                  <a:pt x="18310" y="302769"/>
                </a:lnTo>
                <a:lnTo>
                  <a:pt x="4757" y="25851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1275" y="2576576"/>
            <a:ext cx="360680" cy="421005"/>
          </a:xfrm>
          <a:custGeom>
            <a:avLst/>
            <a:gdLst/>
            <a:ahLst/>
            <a:cxnLst/>
            <a:rect l="l" t="t" r="r" b="b"/>
            <a:pathLst>
              <a:path w="360679" h="421005">
                <a:moveTo>
                  <a:pt x="0" y="210312"/>
                </a:moveTo>
                <a:lnTo>
                  <a:pt x="4757" y="162072"/>
                </a:lnTo>
                <a:lnTo>
                  <a:pt x="18310" y="117798"/>
                </a:lnTo>
                <a:lnTo>
                  <a:pt x="39578" y="78750"/>
                </a:lnTo>
                <a:lnTo>
                  <a:pt x="67482" y="46186"/>
                </a:lnTo>
                <a:lnTo>
                  <a:pt x="100942" y="21367"/>
                </a:lnTo>
                <a:lnTo>
                  <a:pt x="138879" y="5551"/>
                </a:lnTo>
                <a:lnTo>
                  <a:pt x="180212" y="0"/>
                </a:lnTo>
                <a:lnTo>
                  <a:pt x="221506" y="5551"/>
                </a:lnTo>
                <a:lnTo>
                  <a:pt x="259427" y="21367"/>
                </a:lnTo>
                <a:lnTo>
                  <a:pt x="292890" y="46186"/>
                </a:lnTo>
                <a:lnTo>
                  <a:pt x="320807" y="78750"/>
                </a:lnTo>
                <a:lnTo>
                  <a:pt x="342093" y="117798"/>
                </a:lnTo>
                <a:lnTo>
                  <a:pt x="355661" y="162072"/>
                </a:lnTo>
                <a:lnTo>
                  <a:pt x="360425" y="210312"/>
                </a:lnTo>
                <a:lnTo>
                  <a:pt x="355661" y="258511"/>
                </a:lnTo>
                <a:lnTo>
                  <a:pt x="342093" y="302769"/>
                </a:lnTo>
                <a:lnTo>
                  <a:pt x="320807" y="341820"/>
                </a:lnTo>
                <a:lnTo>
                  <a:pt x="292890" y="374397"/>
                </a:lnTo>
                <a:lnTo>
                  <a:pt x="259427" y="399234"/>
                </a:lnTo>
                <a:lnTo>
                  <a:pt x="221506" y="415065"/>
                </a:lnTo>
                <a:lnTo>
                  <a:pt x="180212" y="420624"/>
                </a:lnTo>
                <a:lnTo>
                  <a:pt x="138879" y="415065"/>
                </a:lnTo>
                <a:lnTo>
                  <a:pt x="100942" y="399234"/>
                </a:lnTo>
                <a:lnTo>
                  <a:pt x="67482" y="374397"/>
                </a:lnTo>
                <a:lnTo>
                  <a:pt x="39578" y="341820"/>
                </a:lnTo>
                <a:lnTo>
                  <a:pt x="18310" y="302769"/>
                </a:lnTo>
                <a:lnTo>
                  <a:pt x="4757" y="25851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4726" y="3068701"/>
            <a:ext cx="358775" cy="421005"/>
          </a:xfrm>
          <a:custGeom>
            <a:avLst/>
            <a:gdLst/>
            <a:ahLst/>
            <a:cxnLst/>
            <a:rect l="l" t="t" r="r" b="b"/>
            <a:pathLst>
              <a:path w="358775" h="421004">
                <a:moveTo>
                  <a:pt x="0" y="210312"/>
                </a:moveTo>
                <a:lnTo>
                  <a:pt x="4734" y="162072"/>
                </a:lnTo>
                <a:lnTo>
                  <a:pt x="18222" y="117798"/>
                </a:lnTo>
                <a:lnTo>
                  <a:pt x="39388" y="78750"/>
                </a:lnTo>
                <a:lnTo>
                  <a:pt x="67156" y="46186"/>
                </a:lnTo>
                <a:lnTo>
                  <a:pt x="100452" y="21367"/>
                </a:lnTo>
                <a:lnTo>
                  <a:pt x="138199" y="5551"/>
                </a:lnTo>
                <a:lnTo>
                  <a:pt x="179324" y="0"/>
                </a:lnTo>
                <a:lnTo>
                  <a:pt x="220455" y="5551"/>
                </a:lnTo>
                <a:lnTo>
                  <a:pt x="258220" y="21367"/>
                </a:lnTo>
                <a:lnTo>
                  <a:pt x="291541" y="46186"/>
                </a:lnTo>
                <a:lnTo>
                  <a:pt x="319336" y="78750"/>
                </a:lnTo>
                <a:lnTo>
                  <a:pt x="340526" y="117798"/>
                </a:lnTo>
                <a:lnTo>
                  <a:pt x="354033" y="162072"/>
                </a:lnTo>
                <a:lnTo>
                  <a:pt x="358775" y="210312"/>
                </a:lnTo>
                <a:lnTo>
                  <a:pt x="354033" y="258511"/>
                </a:lnTo>
                <a:lnTo>
                  <a:pt x="340526" y="302769"/>
                </a:lnTo>
                <a:lnTo>
                  <a:pt x="319336" y="341820"/>
                </a:lnTo>
                <a:lnTo>
                  <a:pt x="291541" y="374397"/>
                </a:lnTo>
                <a:lnTo>
                  <a:pt x="258220" y="399234"/>
                </a:lnTo>
                <a:lnTo>
                  <a:pt x="220455" y="415065"/>
                </a:lnTo>
                <a:lnTo>
                  <a:pt x="179324" y="420624"/>
                </a:lnTo>
                <a:lnTo>
                  <a:pt x="138199" y="415065"/>
                </a:lnTo>
                <a:lnTo>
                  <a:pt x="100452" y="399234"/>
                </a:lnTo>
                <a:lnTo>
                  <a:pt x="67156" y="374397"/>
                </a:lnTo>
                <a:lnTo>
                  <a:pt x="39388" y="341820"/>
                </a:lnTo>
                <a:lnTo>
                  <a:pt x="18222" y="302769"/>
                </a:lnTo>
                <a:lnTo>
                  <a:pt x="4734" y="25851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3501" y="3440176"/>
            <a:ext cx="360680" cy="421005"/>
          </a:xfrm>
          <a:custGeom>
            <a:avLst/>
            <a:gdLst/>
            <a:ahLst/>
            <a:cxnLst/>
            <a:rect l="l" t="t" r="r" b="b"/>
            <a:pathLst>
              <a:path w="360679" h="421004">
                <a:moveTo>
                  <a:pt x="0" y="210312"/>
                </a:moveTo>
                <a:lnTo>
                  <a:pt x="4757" y="162072"/>
                </a:lnTo>
                <a:lnTo>
                  <a:pt x="18307" y="117798"/>
                </a:lnTo>
                <a:lnTo>
                  <a:pt x="39568" y="78750"/>
                </a:lnTo>
                <a:lnTo>
                  <a:pt x="67458" y="46186"/>
                </a:lnTo>
                <a:lnTo>
                  <a:pt x="100896" y="21367"/>
                </a:lnTo>
                <a:lnTo>
                  <a:pt x="138799" y="5551"/>
                </a:lnTo>
                <a:lnTo>
                  <a:pt x="180086" y="0"/>
                </a:lnTo>
                <a:lnTo>
                  <a:pt x="221419" y="5551"/>
                </a:lnTo>
                <a:lnTo>
                  <a:pt x="259356" y="21367"/>
                </a:lnTo>
                <a:lnTo>
                  <a:pt x="292816" y="46186"/>
                </a:lnTo>
                <a:lnTo>
                  <a:pt x="320720" y="78750"/>
                </a:lnTo>
                <a:lnTo>
                  <a:pt x="341988" y="117798"/>
                </a:lnTo>
                <a:lnTo>
                  <a:pt x="355541" y="162072"/>
                </a:lnTo>
                <a:lnTo>
                  <a:pt x="360299" y="210312"/>
                </a:lnTo>
                <a:lnTo>
                  <a:pt x="355541" y="258511"/>
                </a:lnTo>
                <a:lnTo>
                  <a:pt x="341988" y="302769"/>
                </a:lnTo>
                <a:lnTo>
                  <a:pt x="320720" y="341820"/>
                </a:lnTo>
                <a:lnTo>
                  <a:pt x="292816" y="374397"/>
                </a:lnTo>
                <a:lnTo>
                  <a:pt x="259356" y="399234"/>
                </a:lnTo>
                <a:lnTo>
                  <a:pt x="221419" y="415065"/>
                </a:lnTo>
                <a:lnTo>
                  <a:pt x="180086" y="420624"/>
                </a:lnTo>
                <a:lnTo>
                  <a:pt x="138799" y="415065"/>
                </a:lnTo>
                <a:lnTo>
                  <a:pt x="100896" y="399234"/>
                </a:lnTo>
                <a:lnTo>
                  <a:pt x="67458" y="374397"/>
                </a:lnTo>
                <a:lnTo>
                  <a:pt x="39568" y="341820"/>
                </a:lnTo>
                <a:lnTo>
                  <a:pt x="18307" y="302769"/>
                </a:lnTo>
                <a:lnTo>
                  <a:pt x="4757" y="25851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2151" y="2546350"/>
            <a:ext cx="358775" cy="421005"/>
          </a:xfrm>
          <a:custGeom>
            <a:avLst/>
            <a:gdLst/>
            <a:ahLst/>
            <a:cxnLst/>
            <a:rect l="l" t="t" r="r" b="b"/>
            <a:pathLst>
              <a:path w="358775" h="421005">
                <a:moveTo>
                  <a:pt x="0" y="210312"/>
                </a:moveTo>
                <a:lnTo>
                  <a:pt x="4734" y="162112"/>
                </a:lnTo>
                <a:lnTo>
                  <a:pt x="18222" y="117854"/>
                </a:lnTo>
                <a:lnTo>
                  <a:pt x="39388" y="78803"/>
                </a:lnTo>
                <a:lnTo>
                  <a:pt x="67156" y="46226"/>
                </a:lnTo>
                <a:lnTo>
                  <a:pt x="100452" y="21389"/>
                </a:lnTo>
                <a:lnTo>
                  <a:pt x="138199" y="5558"/>
                </a:lnTo>
                <a:lnTo>
                  <a:pt x="179324" y="0"/>
                </a:lnTo>
                <a:lnTo>
                  <a:pt x="220455" y="5558"/>
                </a:lnTo>
                <a:lnTo>
                  <a:pt x="258220" y="21389"/>
                </a:lnTo>
                <a:lnTo>
                  <a:pt x="291541" y="46226"/>
                </a:lnTo>
                <a:lnTo>
                  <a:pt x="319336" y="78803"/>
                </a:lnTo>
                <a:lnTo>
                  <a:pt x="340526" y="117854"/>
                </a:lnTo>
                <a:lnTo>
                  <a:pt x="354033" y="162112"/>
                </a:lnTo>
                <a:lnTo>
                  <a:pt x="358775" y="210312"/>
                </a:lnTo>
                <a:lnTo>
                  <a:pt x="354033" y="258558"/>
                </a:lnTo>
                <a:lnTo>
                  <a:pt x="340526" y="302850"/>
                </a:lnTo>
                <a:lnTo>
                  <a:pt x="319336" y="341923"/>
                </a:lnTo>
                <a:lnTo>
                  <a:pt x="291541" y="374514"/>
                </a:lnTo>
                <a:lnTo>
                  <a:pt x="258220" y="399358"/>
                </a:lnTo>
                <a:lnTo>
                  <a:pt x="220455" y="415192"/>
                </a:lnTo>
                <a:lnTo>
                  <a:pt x="179324" y="420750"/>
                </a:lnTo>
                <a:lnTo>
                  <a:pt x="138199" y="415192"/>
                </a:lnTo>
                <a:lnTo>
                  <a:pt x="100452" y="399358"/>
                </a:lnTo>
                <a:lnTo>
                  <a:pt x="67156" y="374514"/>
                </a:lnTo>
                <a:lnTo>
                  <a:pt x="39388" y="341923"/>
                </a:lnTo>
                <a:lnTo>
                  <a:pt x="18222" y="302850"/>
                </a:lnTo>
                <a:lnTo>
                  <a:pt x="4734" y="258558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0126" y="3079750"/>
            <a:ext cx="360680" cy="421005"/>
          </a:xfrm>
          <a:custGeom>
            <a:avLst/>
            <a:gdLst/>
            <a:ahLst/>
            <a:cxnLst/>
            <a:rect l="l" t="t" r="r" b="b"/>
            <a:pathLst>
              <a:path w="360679" h="421004">
                <a:moveTo>
                  <a:pt x="0" y="210312"/>
                </a:moveTo>
                <a:lnTo>
                  <a:pt x="4757" y="162112"/>
                </a:lnTo>
                <a:lnTo>
                  <a:pt x="18307" y="117854"/>
                </a:lnTo>
                <a:lnTo>
                  <a:pt x="39568" y="78803"/>
                </a:lnTo>
                <a:lnTo>
                  <a:pt x="67458" y="46226"/>
                </a:lnTo>
                <a:lnTo>
                  <a:pt x="100896" y="21389"/>
                </a:lnTo>
                <a:lnTo>
                  <a:pt x="138799" y="5558"/>
                </a:lnTo>
                <a:lnTo>
                  <a:pt x="180086" y="0"/>
                </a:lnTo>
                <a:lnTo>
                  <a:pt x="221419" y="5558"/>
                </a:lnTo>
                <a:lnTo>
                  <a:pt x="259356" y="21389"/>
                </a:lnTo>
                <a:lnTo>
                  <a:pt x="292816" y="46226"/>
                </a:lnTo>
                <a:lnTo>
                  <a:pt x="320720" y="78803"/>
                </a:lnTo>
                <a:lnTo>
                  <a:pt x="341988" y="117854"/>
                </a:lnTo>
                <a:lnTo>
                  <a:pt x="355541" y="162112"/>
                </a:lnTo>
                <a:lnTo>
                  <a:pt x="360299" y="210312"/>
                </a:lnTo>
                <a:lnTo>
                  <a:pt x="355541" y="258558"/>
                </a:lnTo>
                <a:lnTo>
                  <a:pt x="341988" y="302850"/>
                </a:lnTo>
                <a:lnTo>
                  <a:pt x="320720" y="341923"/>
                </a:lnTo>
                <a:lnTo>
                  <a:pt x="292816" y="374514"/>
                </a:lnTo>
                <a:lnTo>
                  <a:pt x="259356" y="399358"/>
                </a:lnTo>
                <a:lnTo>
                  <a:pt x="221419" y="415192"/>
                </a:lnTo>
                <a:lnTo>
                  <a:pt x="180086" y="420750"/>
                </a:lnTo>
                <a:lnTo>
                  <a:pt x="138799" y="415192"/>
                </a:lnTo>
                <a:lnTo>
                  <a:pt x="100896" y="399358"/>
                </a:lnTo>
                <a:lnTo>
                  <a:pt x="67458" y="374514"/>
                </a:lnTo>
                <a:lnTo>
                  <a:pt x="39568" y="341923"/>
                </a:lnTo>
                <a:lnTo>
                  <a:pt x="18307" y="302850"/>
                </a:lnTo>
                <a:lnTo>
                  <a:pt x="4757" y="258558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56063" y="3265487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0693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Algoritmo </a:t>
            </a:r>
            <a:r>
              <a:rPr dirty="0"/>
              <a:t>Ottimale o </a:t>
            </a:r>
            <a:r>
              <a:rPr spc="-5" dirty="0"/>
              <a:t>di</a:t>
            </a:r>
            <a:r>
              <a:rPr spc="-55" dirty="0"/>
              <a:t> </a:t>
            </a:r>
            <a:r>
              <a:rPr spc="-5" dirty="0"/>
              <a:t>Belady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3873" y="5195189"/>
            <a:ext cx="2448560" cy="99695"/>
          </a:xfrm>
          <a:custGeom>
            <a:avLst/>
            <a:gdLst/>
            <a:ahLst/>
            <a:cxnLst/>
            <a:rect l="l" t="t" r="r" b="b"/>
            <a:pathLst>
              <a:path w="2448560" h="99695">
                <a:moveTo>
                  <a:pt x="2362580" y="0"/>
                </a:moveTo>
                <a:lnTo>
                  <a:pt x="2359660" y="762"/>
                </a:lnTo>
                <a:lnTo>
                  <a:pt x="2358263" y="3048"/>
                </a:lnTo>
                <a:lnTo>
                  <a:pt x="2356992" y="5334"/>
                </a:lnTo>
                <a:lnTo>
                  <a:pt x="2357754" y="8128"/>
                </a:lnTo>
                <a:lnTo>
                  <a:pt x="2360041" y="9525"/>
                </a:lnTo>
                <a:lnTo>
                  <a:pt x="2420880" y="45073"/>
                </a:lnTo>
                <a:lnTo>
                  <a:pt x="2438654" y="45085"/>
                </a:lnTo>
                <a:lnTo>
                  <a:pt x="2438654" y="54610"/>
                </a:lnTo>
                <a:lnTo>
                  <a:pt x="2421048" y="54610"/>
                </a:lnTo>
                <a:lnTo>
                  <a:pt x="2359914" y="90170"/>
                </a:lnTo>
                <a:lnTo>
                  <a:pt x="2357628" y="91567"/>
                </a:lnTo>
                <a:lnTo>
                  <a:pt x="2356866" y="94488"/>
                </a:lnTo>
                <a:lnTo>
                  <a:pt x="2358263" y="96647"/>
                </a:lnTo>
                <a:lnTo>
                  <a:pt x="2359533" y="98933"/>
                </a:lnTo>
                <a:lnTo>
                  <a:pt x="2362454" y="99695"/>
                </a:lnTo>
                <a:lnTo>
                  <a:pt x="2364740" y="98425"/>
                </a:lnTo>
                <a:lnTo>
                  <a:pt x="2439982" y="54610"/>
                </a:lnTo>
                <a:lnTo>
                  <a:pt x="2438654" y="54610"/>
                </a:lnTo>
                <a:lnTo>
                  <a:pt x="2440001" y="54599"/>
                </a:lnTo>
                <a:lnTo>
                  <a:pt x="2448052" y="49911"/>
                </a:lnTo>
                <a:lnTo>
                  <a:pt x="2362580" y="0"/>
                </a:lnTo>
                <a:close/>
              </a:path>
              <a:path w="2448560" h="99695">
                <a:moveTo>
                  <a:pt x="2429143" y="49901"/>
                </a:moveTo>
                <a:lnTo>
                  <a:pt x="2421067" y="54599"/>
                </a:lnTo>
                <a:lnTo>
                  <a:pt x="2438654" y="54610"/>
                </a:lnTo>
                <a:lnTo>
                  <a:pt x="2438654" y="53975"/>
                </a:lnTo>
                <a:lnTo>
                  <a:pt x="2436114" y="53975"/>
                </a:lnTo>
                <a:lnTo>
                  <a:pt x="2429143" y="49901"/>
                </a:lnTo>
                <a:close/>
              </a:path>
              <a:path w="2448560" h="99695">
                <a:moveTo>
                  <a:pt x="126" y="43561"/>
                </a:moveTo>
                <a:lnTo>
                  <a:pt x="0" y="53086"/>
                </a:lnTo>
                <a:lnTo>
                  <a:pt x="2421067" y="54599"/>
                </a:lnTo>
                <a:lnTo>
                  <a:pt x="2429143" y="49901"/>
                </a:lnTo>
                <a:lnTo>
                  <a:pt x="2420880" y="45073"/>
                </a:lnTo>
                <a:lnTo>
                  <a:pt x="126" y="43561"/>
                </a:lnTo>
                <a:close/>
              </a:path>
              <a:path w="2448560" h="99695">
                <a:moveTo>
                  <a:pt x="2436114" y="45847"/>
                </a:moveTo>
                <a:lnTo>
                  <a:pt x="2429143" y="49901"/>
                </a:lnTo>
                <a:lnTo>
                  <a:pt x="2436114" y="53975"/>
                </a:lnTo>
                <a:lnTo>
                  <a:pt x="2436114" y="45847"/>
                </a:lnTo>
                <a:close/>
              </a:path>
              <a:path w="2448560" h="99695">
                <a:moveTo>
                  <a:pt x="2438654" y="45847"/>
                </a:moveTo>
                <a:lnTo>
                  <a:pt x="2436114" y="45847"/>
                </a:lnTo>
                <a:lnTo>
                  <a:pt x="2436114" y="53975"/>
                </a:lnTo>
                <a:lnTo>
                  <a:pt x="2438654" y="53975"/>
                </a:lnTo>
                <a:lnTo>
                  <a:pt x="2438654" y="45847"/>
                </a:lnTo>
                <a:close/>
              </a:path>
              <a:path w="2448560" h="99695">
                <a:moveTo>
                  <a:pt x="2420880" y="45073"/>
                </a:moveTo>
                <a:lnTo>
                  <a:pt x="2429143" y="49901"/>
                </a:lnTo>
                <a:lnTo>
                  <a:pt x="2436114" y="45847"/>
                </a:lnTo>
                <a:lnTo>
                  <a:pt x="2438654" y="45847"/>
                </a:lnTo>
                <a:lnTo>
                  <a:pt x="2438654" y="45085"/>
                </a:lnTo>
                <a:lnTo>
                  <a:pt x="2420880" y="45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579143"/>
            <a:ext cx="8061325" cy="490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Sostituire le pagine che </a:t>
            </a:r>
            <a:r>
              <a:rPr sz="1600" b="1" spc="-10" dirty="0">
                <a:latin typeface="Arial"/>
                <a:cs typeface="Arial"/>
              </a:rPr>
              <a:t>non </a:t>
            </a:r>
            <a:r>
              <a:rPr sz="1600" b="1" spc="-5" dirty="0">
                <a:latin typeface="Arial"/>
                <a:cs typeface="Arial"/>
              </a:rPr>
              <a:t>saranno utilizzate per il periodo di tempo più lungo  (pagine che saranno utilizzate solo dopo molto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tempo)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Algoritmo ottimale: minimizza il numero di page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faults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4 frames,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es:</a:t>
            </a:r>
            <a:endParaRPr sz="1600">
              <a:latin typeface="Arial"/>
              <a:cs typeface="Arial"/>
            </a:endParaRPr>
          </a:p>
          <a:p>
            <a:pPr marL="196024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1, 2, 3, 4, 1, 2, </a:t>
            </a:r>
            <a:r>
              <a:rPr sz="1600" b="1" spc="-5" dirty="0">
                <a:latin typeface="Arial"/>
                <a:cs typeface="Arial"/>
              </a:rPr>
              <a:t>5</a:t>
            </a:r>
            <a:r>
              <a:rPr sz="1600" spc="-5" dirty="0">
                <a:latin typeface="Arial"/>
                <a:cs typeface="Arial"/>
              </a:rPr>
              <a:t>, 1, 2, 3, </a:t>
            </a:r>
            <a:r>
              <a:rPr sz="1600" b="1" spc="-5" dirty="0">
                <a:latin typeface="Arial"/>
                <a:cs typeface="Arial"/>
              </a:rPr>
              <a:t>4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275590" algn="ctr">
              <a:lnSpc>
                <a:spcPct val="100000"/>
              </a:lnSpc>
            </a:pPr>
            <a:r>
              <a:rPr sz="1650" i="1" spc="-30" dirty="0">
                <a:latin typeface="Malgun Gothic"/>
                <a:cs typeface="Malgun Gothic"/>
              </a:rPr>
              <a:t>4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436245" algn="r">
              <a:lnSpc>
                <a:spcPct val="100000"/>
              </a:lnSpc>
              <a:spcBef>
                <a:spcPts val="1390"/>
              </a:spcBef>
            </a:pPr>
            <a:r>
              <a:rPr sz="1650" i="1" spc="-30" dirty="0">
                <a:latin typeface="Malgun Gothic"/>
                <a:cs typeface="Malgun Gothic"/>
              </a:rPr>
              <a:t>6 </a:t>
            </a:r>
            <a:r>
              <a:rPr sz="1650" i="1" spc="-40" dirty="0">
                <a:latin typeface="Malgun Gothic"/>
                <a:cs typeface="Malgun Gothic"/>
              </a:rPr>
              <a:t>page</a:t>
            </a:r>
            <a:r>
              <a:rPr sz="1650" i="1" spc="-6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faults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R="433705" algn="ctr">
              <a:lnSpc>
                <a:spcPct val="100000"/>
              </a:lnSpc>
            </a:pPr>
            <a:r>
              <a:rPr sz="1650" i="1" spc="-30" dirty="0">
                <a:latin typeface="Malgun Gothic"/>
                <a:cs typeface="Malgun Gothic"/>
              </a:rPr>
              <a:t>5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R="2602230" algn="r">
              <a:lnSpc>
                <a:spcPct val="100000"/>
              </a:lnSpc>
            </a:pPr>
            <a:r>
              <a:rPr sz="1650" i="1" spc="-20" dirty="0">
                <a:latin typeface="Malgun Gothic"/>
                <a:cs typeface="Malgun Gothic"/>
              </a:rPr>
              <a:t>t</a:t>
            </a:r>
            <a:endParaRPr sz="165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realizzabile: richiede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conoscenza futura della successione dei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riferimenti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Consente di confrontare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prestazioni degli altri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algoritmi.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NB: non soggetto ad anomalia di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Belady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463621"/>
            <a:ext cx="8083550" cy="10134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Si sostituiscono le pagine meno recentemente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utilizzate</a:t>
            </a:r>
            <a:endParaRPr sz="16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1200" dirty="0">
                <a:latin typeface="Arial"/>
                <a:cs typeface="Arial"/>
              </a:rPr>
              <a:t>–	Ipotesi: </a:t>
            </a:r>
            <a:r>
              <a:rPr sz="1200" spc="-5" dirty="0">
                <a:latin typeface="Arial"/>
                <a:cs typeface="Arial"/>
              </a:rPr>
              <a:t>la pagina </a:t>
            </a:r>
            <a:r>
              <a:rPr sz="1200" dirty="0">
                <a:latin typeface="Arial"/>
                <a:cs typeface="Arial"/>
              </a:rPr>
              <a:t>meno </a:t>
            </a:r>
            <a:r>
              <a:rPr sz="1200" spc="-5" dirty="0">
                <a:latin typeface="Arial"/>
                <a:cs typeface="Arial"/>
              </a:rPr>
              <a:t>utilizzata recentemente è quella che ha la </a:t>
            </a:r>
            <a:r>
              <a:rPr sz="1200" dirty="0">
                <a:latin typeface="Arial"/>
                <a:cs typeface="Arial"/>
              </a:rPr>
              <a:t>minore </a:t>
            </a:r>
            <a:r>
              <a:rPr sz="1200" spc="-5" dirty="0">
                <a:latin typeface="Arial"/>
                <a:cs typeface="Arial"/>
              </a:rPr>
              <a:t>probabilità </a:t>
            </a: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essere referenziata in  </a:t>
            </a:r>
            <a:r>
              <a:rPr sz="1200" dirty="0">
                <a:latin typeface="Arial"/>
                <a:cs typeface="Arial"/>
              </a:rPr>
              <a:t>futuro. </a:t>
            </a:r>
            <a:r>
              <a:rPr sz="1200" spc="-5" dirty="0">
                <a:latin typeface="Arial"/>
                <a:cs typeface="Arial"/>
              </a:rPr>
              <a:t>Si approssima il </a:t>
            </a:r>
            <a:r>
              <a:rPr sz="1200" dirty="0">
                <a:latin typeface="Arial"/>
                <a:cs typeface="Arial"/>
              </a:rPr>
              <a:t>futuro prossimo </a:t>
            </a:r>
            <a:r>
              <a:rPr sz="1200" spc="-5" dirty="0">
                <a:latin typeface="Arial"/>
                <a:cs typeface="Arial"/>
              </a:rPr>
              <a:t>al passato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recente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Reference string: 1, 2, 3, 4, 1, 2,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600" spc="-5" dirty="0">
                <a:latin typeface="Arial"/>
                <a:cs typeface="Arial"/>
              </a:rPr>
              <a:t>, 1, 2, 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3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4451438"/>
            <a:ext cx="7686675" cy="22948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Non soggetto ad anomalia di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Belady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Strategie implementative (forte assistenza del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Associare ad </a:t>
            </a: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pagina l’istante in cui è stata usata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l’ultima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volta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065" algn="l"/>
                <a:tab pos="1156335" algn="l"/>
              </a:tabLst>
            </a:pPr>
            <a:r>
              <a:rPr sz="1200" dirty="0">
                <a:latin typeface="Arial"/>
                <a:cs typeface="Arial"/>
              </a:rPr>
              <a:t>Campo </a:t>
            </a:r>
            <a:r>
              <a:rPr sz="1200" spc="-5" dirty="0">
                <a:latin typeface="Arial"/>
                <a:cs typeface="Arial"/>
              </a:rPr>
              <a:t>aggiuntivo nella page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065" algn="l"/>
                <a:tab pos="1156335" algn="l"/>
              </a:tabLst>
            </a:pPr>
            <a:r>
              <a:rPr sz="1200" dirty="0">
                <a:latin typeface="Arial"/>
                <a:cs typeface="Arial"/>
              </a:rPr>
              <a:t>Necessità </a:t>
            </a:r>
            <a:r>
              <a:rPr sz="1200" spc="-5" dirty="0">
                <a:latin typeface="Arial"/>
                <a:cs typeface="Arial"/>
              </a:rPr>
              <a:t>di dover ricercare la pagina con il </a:t>
            </a:r>
            <a:r>
              <a:rPr sz="1200" dirty="0">
                <a:latin typeface="Arial"/>
                <a:cs typeface="Arial"/>
              </a:rPr>
              <a:t>più </a:t>
            </a:r>
            <a:r>
              <a:rPr sz="1200" spc="-5" dirty="0">
                <a:latin typeface="Arial"/>
                <a:cs typeface="Arial"/>
              </a:rPr>
              <a:t>vecchio </a:t>
            </a:r>
            <a:r>
              <a:rPr sz="1200" dirty="0">
                <a:latin typeface="Arial"/>
                <a:cs typeface="Arial"/>
              </a:rPr>
              <a:t>marcatore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temporale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Memorizzare l’uso delle pagine in una struttura di tipo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stack: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200" spc="-5" dirty="0">
                <a:latin typeface="Arial"/>
                <a:cs typeface="Arial"/>
              </a:rPr>
              <a:t>Ogni volta che una pagina viene referenziata viene </a:t>
            </a:r>
            <a:r>
              <a:rPr sz="1200" dirty="0">
                <a:latin typeface="Arial"/>
                <a:cs typeface="Arial"/>
              </a:rPr>
              <a:t>spostata </a:t>
            </a:r>
            <a:r>
              <a:rPr sz="1200" spc="-5" dirty="0">
                <a:latin typeface="Arial"/>
                <a:cs typeface="Arial"/>
              </a:rPr>
              <a:t>in cima allo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stack</a:t>
            </a:r>
            <a:endParaRPr sz="1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200" spc="-5" dirty="0">
                <a:latin typeface="Arial"/>
                <a:cs typeface="Arial"/>
              </a:rPr>
              <a:t>La pagina </a:t>
            </a:r>
            <a:r>
              <a:rPr sz="1200" dirty="0">
                <a:latin typeface="Arial"/>
                <a:cs typeface="Arial"/>
              </a:rPr>
              <a:t>da </a:t>
            </a:r>
            <a:r>
              <a:rPr sz="1200" spc="-5" dirty="0">
                <a:latin typeface="Arial"/>
                <a:cs typeface="Arial"/>
              </a:rPr>
              <a:t>swap </a:t>
            </a:r>
            <a:r>
              <a:rPr sz="1200" dirty="0">
                <a:latin typeface="Arial"/>
                <a:cs typeface="Arial"/>
              </a:rPr>
              <a:t>out </a:t>
            </a:r>
            <a:r>
              <a:rPr sz="1200" spc="-5" dirty="0">
                <a:latin typeface="Arial"/>
                <a:cs typeface="Arial"/>
              </a:rPr>
              <a:t>viene presa dalla base dello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stack</a:t>
            </a:r>
            <a:endParaRPr sz="1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065" algn="l"/>
                <a:tab pos="1156335" algn="l"/>
              </a:tabLst>
            </a:pPr>
            <a:r>
              <a:rPr sz="1200" dirty="0">
                <a:latin typeface="Arial"/>
                <a:cs typeface="Arial"/>
              </a:rPr>
              <a:t>Necessità </a:t>
            </a:r>
            <a:r>
              <a:rPr sz="1200" spc="-5" dirty="0">
                <a:latin typeface="Arial"/>
                <a:cs typeface="Arial"/>
              </a:rPr>
              <a:t>di dover costantemente aggiornare lo </a:t>
            </a:r>
            <a:r>
              <a:rPr sz="1200" dirty="0">
                <a:latin typeface="Arial"/>
                <a:cs typeface="Arial"/>
              </a:rPr>
              <a:t>stack </a:t>
            </a:r>
            <a:r>
              <a:rPr sz="1200" spc="-5" dirty="0">
                <a:latin typeface="Arial"/>
                <a:cs typeface="Arial"/>
              </a:rPr>
              <a:t>vs. semplice selezione della pagina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vittima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33912" y="2592387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50" b="1" i="1" dirty="0">
                          <a:solidFill>
                            <a:srgbClr val="0099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6263" y="2590863"/>
          <a:ext cx="381000" cy="182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6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6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19437" y="2598737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b="1" i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38613" y="2578163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b="1" i="1" dirty="0">
                          <a:solidFill>
                            <a:srgbClr val="0000C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41787" y="2586037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b="1" i="1" dirty="0">
                          <a:solidFill>
                            <a:srgbClr val="FFC00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9304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</a:t>
            </a:r>
            <a:r>
              <a:rPr dirty="0"/>
              <a:t>Least Recently Used</a:t>
            </a:r>
            <a:r>
              <a:rPr spc="-140" dirty="0"/>
              <a:t> </a:t>
            </a:r>
            <a:r>
              <a:rPr dirty="0"/>
              <a:t>(LRU)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9433" y="3248619"/>
            <a:ext cx="12325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8 </a:t>
            </a:r>
            <a:r>
              <a:rPr sz="1650" i="1" spc="-40" dirty="0">
                <a:latin typeface="Malgun Gothic"/>
                <a:cs typeface="Malgun Gothic"/>
              </a:rPr>
              <a:t>page</a:t>
            </a:r>
            <a:r>
              <a:rPr sz="1650" i="1" spc="-5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faults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573" y="507187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573" y="5559552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573" y="604723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4754117"/>
            <a:ext cx="84124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Pregi:</a:t>
            </a:r>
            <a:endParaRPr sz="1600">
              <a:latin typeface="Arial"/>
              <a:cs typeface="Arial"/>
            </a:endParaRPr>
          </a:p>
          <a:p>
            <a:pPr marL="12700" marR="3625215" indent="41148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media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comporta meglio dell’algoritmo FIFO.  Difetti:</a:t>
            </a:r>
            <a:endParaRPr sz="16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l’aggiornamento </a:t>
            </a:r>
            <a:r>
              <a:rPr sz="1600" spc="-5" dirty="0">
                <a:latin typeface="Arial"/>
                <a:cs typeface="Arial"/>
              </a:rPr>
              <a:t>dello stack va effettuato ad ogni riferimento </a:t>
            </a:r>
            <a:r>
              <a:rPr sz="1600" dirty="0">
                <a:latin typeface="Arial"/>
                <a:cs typeface="Arial"/>
              </a:rPr>
              <a:t>alla </a:t>
            </a:r>
            <a:r>
              <a:rPr sz="1600" spc="-5" dirty="0">
                <a:latin typeface="Arial"/>
                <a:cs typeface="Arial"/>
              </a:rPr>
              <a:t>pagina (praticamente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</a:t>
            </a:r>
            <a:endParaRPr sz="16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ogni accesso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memoria)</a:t>
            </a:r>
            <a:endParaRPr sz="1600">
              <a:latin typeface="Arial"/>
              <a:cs typeface="Arial"/>
            </a:endParaRPr>
          </a:p>
          <a:p>
            <a:pPr marL="367665" marR="6350">
              <a:lnSpc>
                <a:spcPct val="100000"/>
              </a:lnSpc>
              <a:tabLst>
                <a:tab pos="1957070" algn="l"/>
                <a:tab pos="2861310" algn="l"/>
                <a:tab pos="3111500" algn="l"/>
                <a:tab pos="3574415" algn="l"/>
                <a:tab pos="3938904" algn="l"/>
                <a:tab pos="4966335" algn="l"/>
                <a:tab pos="5328920" algn="l"/>
                <a:tab pos="6257290" algn="l"/>
                <a:tab pos="7242175" algn="l"/>
                <a:tab pos="8284845" algn="l"/>
              </a:tabLst>
            </a:pP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organizz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LR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è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ta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ri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hiedere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suppo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sofisti</a:t>
            </a:r>
            <a:r>
              <a:rPr sz="1600" spc="-1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e  dedicato alle operazioni relative </a:t>
            </a:r>
            <a:r>
              <a:rPr sz="1600" spc="-10" dirty="0">
                <a:latin typeface="Arial"/>
                <a:cs typeface="Arial"/>
              </a:rPr>
              <a:t>all’aggiornamento </a:t>
            </a:r>
            <a:r>
              <a:rPr sz="1600" spc="-5" dirty="0">
                <a:latin typeface="Arial"/>
                <a:cs typeface="Arial"/>
              </a:rPr>
              <a:t>dello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stack.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9304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</a:t>
            </a:r>
            <a:r>
              <a:rPr dirty="0"/>
              <a:t>Least Recently Used</a:t>
            </a:r>
            <a:r>
              <a:rPr spc="-140" dirty="0"/>
              <a:t> </a:t>
            </a:r>
            <a:r>
              <a:rPr dirty="0"/>
              <a:t>(LRU)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8601" y="1917573"/>
            <a:ext cx="3959225" cy="273532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0501" y="4685029"/>
            <a:ext cx="4035425" cy="0"/>
          </a:xfrm>
          <a:custGeom>
            <a:avLst/>
            <a:gdLst/>
            <a:ahLst/>
            <a:cxnLst/>
            <a:rect l="l" t="t" r="r" b="b"/>
            <a:pathLst>
              <a:path w="4035425">
                <a:moveTo>
                  <a:pt x="0" y="0"/>
                </a:moveTo>
                <a:lnTo>
                  <a:pt x="403529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6851" y="1892300"/>
            <a:ext cx="0" cy="2786380"/>
          </a:xfrm>
          <a:custGeom>
            <a:avLst/>
            <a:gdLst/>
            <a:ahLst/>
            <a:cxnLst/>
            <a:rect l="l" t="t" r="r" b="b"/>
            <a:pathLst>
              <a:path h="2786379">
                <a:moveTo>
                  <a:pt x="0" y="0"/>
                </a:moveTo>
                <a:lnTo>
                  <a:pt x="0" y="278637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0501" y="1885950"/>
            <a:ext cx="4035425" cy="0"/>
          </a:xfrm>
          <a:custGeom>
            <a:avLst/>
            <a:gdLst/>
            <a:ahLst/>
            <a:cxnLst/>
            <a:rect l="l" t="t" r="r" b="b"/>
            <a:pathLst>
              <a:path w="4035425">
                <a:moveTo>
                  <a:pt x="0" y="0"/>
                </a:moveTo>
                <a:lnTo>
                  <a:pt x="403529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9448" y="1892300"/>
            <a:ext cx="0" cy="2786380"/>
          </a:xfrm>
          <a:custGeom>
            <a:avLst/>
            <a:gdLst/>
            <a:ahLst/>
            <a:cxnLst/>
            <a:rect l="l" t="t" r="r" b="b"/>
            <a:pathLst>
              <a:path h="2786379">
                <a:moveTo>
                  <a:pt x="0" y="0"/>
                </a:moveTo>
                <a:lnTo>
                  <a:pt x="0" y="278599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5901" y="4659629"/>
            <a:ext cx="3984625" cy="0"/>
          </a:xfrm>
          <a:custGeom>
            <a:avLst/>
            <a:gdLst/>
            <a:ahLst/>
            <a:cxnLst/>
            <a:rect l="l" t="t" r="r" b="b"/>
            <a:pathLst>
              <a:path w="3984625">
                <a:moveTo>
                  <a:pt x="0" y="0"/>
                </a:moveTo>
                <a:lnTo>
                  <a:pt x="398449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2251" y="1917700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79">
                <a:moveTo>
                  <a:pt x="0" y="0"/>
                </a:moveTo>
                <a:lnTo>
                  <a:pt x="0" y="273557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5901" y="1911350"/>
            <a:ext cx="3984625" cy="0"/>
          </a:xfrm>
          <a:custGeom>
            <a:avLst/>
            <a:gdLst/>
            <a:ahLst/>
            <a:cxnLst/>
            <a:rect l="l" t="t" r="r" b="b"/>
            <a:pathLst>
              <a:path w="3984625">
                <a:moveTo>
                  <a:pt x="0" y="0"/>
                </a:moveTo>
                <a:lnTo>
                  <a:pt x="398449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4048" y="1917700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79">
                <a:moveTo>
                  <a:pt x="0" y="0"/>
                </a:moveTo>
                <a:lnTo>
                  <a:pt x="0" y="273519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2070" y="1513078"/>
            <a:ext cx="1896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Arial"/>
                <a:cs typeface="Arial"/>
              </a:rPr>
              <a:t>Utilizzo </a:t>
            </a:r>
            <a:r>
              <a:rPr sz="1600" i="1" spc="-5" dirty="0">
                <a:latin typeface="Arial"/>
                <a:cs typeface="Arial"/>
              </a:rPr>
              <a:t>dello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stack…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1643252"/>
            <a:ext cx="7518400" cy="279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Utilizzo di un contatore per numerare il numero di accessi alle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pagine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47244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LFU Algorithm </a:t>
            </a:r>
            <a:r>
              <a:rPr sz="1600" b="1" spc="-5" dirty="0">
                <a:latin typeface="Arial"/>
                <a:cs typeface="Arial"/>
              </a:rPr>
              <a:t>– Least Frequently Used</a:t>
            </a:r>
            <a:r>
              <a:rPr sz="1600" spc="-5" dirty="0">
                <a:latin typeface="Arial"/>
                <a:cs typeface="Arial"/>
              </a:rPr>
              <a:t>: sostituzione delle pagine con </a:t>
            </a:r>
            <a:r>
              <a:rPr sz="1600" dirty="0">
                <a:latin typeface="Arial"/>
                <a:cs typeface="Arial"/>
              </a:rPr>
              <a:t>il  </a:t>
            </a:r>
            <a:r>
              <a:rPr sz="1600" spc="-5" dirty="0">
                <a:latin typeface="Arial"/>
                <a:cs typeface="Arial"/>
              </a:rPr>
              <a:t>valore di contatore più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basso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Filosofia: le pagine utilizzate frequentemente hanno valori </a:t>
            </a:r>
            <a:r>
              <a:rPr sz="1200" dirty="0">
                <a:latin typeface="Arial"/>
                <a:cs typeface="Arial"/>
              </a:rPr>
              <a:t>contatori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elevati</a:t>
            </a:r>
            <a:endParaRPr sz="1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Alcune pagine potrebbero </a:t>
            </a:r>
            <a:r>
              <a:rPr sz="1200" dirty="0">
                <a:latin typeface="Arial"/>
                <a:cs typeface="Arial"/>
              </a:rPr>
              <a:t>essere </a:t>
            </a:r>
            <a:r>
              <a:rPr sz="1200" spc="-5" dirty="0">
                <a:latin typeface="Arial"/>
                <a:cs typeface="Arial"/>
              </a:rPr>
              <a:t>referenziate frequenteme </a:t>
            </a:r>
            <a:r>
              <a:rPr sz="1200" spc="-10" dirty="0">
                <a:latin typeface="Arial"/>
                <a:cs typeface="Arial"/>
              </a:rPr>
              <a:t>all’avvio </a:t>
            </a:r>
            <a:r>
              <a:rPr sz="1200" dirty="0">
                <a:latin typeface="Arial"/>
                <a:cs typeface="Arial"/>
              </a:rPr>
              <a:t>di un processo e poi non essere  </a:t>
            </a:r>
            <a:r>
              <a:rPr sz="1200" spc="-5" dirty="0">
                <a:latin typeface="Arial"/>
                <a:cs typeface="Arial"/>
              </a:rPr>
              <a:t>più necessarie. Soluzione: azzerare il </a:t>
            </a:r>
            <a:r>
              <a:rPr sz="1200" dirty="0">
                <a:latin typeface="Arial"/>
                <a:cs typeface="Arial"/>
              </a:rPr>
              <a:t>contatore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periodicamente…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1550">
              <a:latin typeface="Times New Roman"/>
              <a:cs typeface="Times New Roman"/>
            </a:endParaRPr>
          </a:p>
          <a:p>
            <a:pPr marL="355600" marR="15494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MFU </a:t>
            </a:r>
            <a:r>
              <a:rPr sz="1600" b="1" spc="-10" dirty="0">
                <a:latin typeface="Arial"/>
                <a:cs typeface="Arial"/>
              </a:rPr>
              <a:t>Algorithm </a:t>
            </a:r>
            <a:r>
              <a:rPr sz="1600" b="1" spc="-5" dirty="0">
                <a:latin typeface="Arial"/>
                <a:cs typeface="Arial"/>
              </a:rPr>
              <a:t>– Most Frequently Used</a:t>
            </a:r>
            <a:r>
              <a:rPr sz="1600" spc="-5" dirty="0">
                <a:latin typeface="Arial"/>
                <a:cs typeface="Arial"/>
              </a:rPr>
              <a:t>: sostituzione delle pagine con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più  alto valore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contatore</a:t>
            </a:r>
            <a:endParaRPr sz="1600">
              <a:latin typeface="Arial"/>
              <a:cs typeface="Arial"/>
            </a:endParaRPr>
          </a:p>
          <a:p>
            <a:pPr marL="756285" marR="10160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Filosofia: la pagina con valore basso di </a:t>
            </a:r>
            <a:r>
              <a:rPr sz="1200" dirty="0">
                <a:latin typeface="Arial"/>
                <a:cs typeface="Arial"/>
              </a:rPr>
              <a:t>contatore </a:t>
            </a:r>
            <a:r>
              <a:rPr sz="1200" spc="-5" dirty="0">
                <a:latin typeface="Arial"/>
                <a:cs typeface="Arial"/>
              </a:rPr>
              <a:t>è </a:t>
            </a:r>
            <a:r>
              <a:rPr sz="1200" dirty="0">
                <a:latin typeface="Arial"/>
                <a:cs typeface="Arial"/>
              </a:rPr>
              <a:t>stata </a:t>
            </a:r>
            <a:r>
              <a:rPr sz="1200" spc="-5" dirty="0">
                <a:latin typeface="Arial"/>
                <a:cs typeface="Arial"/>
              </a:rPr>
              <a:t>appena </a:t>
            </a:r>
            <a:r>
              <a:rPr sz="1200" dirty="0">
                <a:latin typeface="Arial"/>
                <a:cs typeface="Arial"/>
              </a:rPr>
              <a:t>portata </a:t>
            </a:r>
            <a:r>
              <a:rPr sz="1200" spc="-5" dirty="0">
                <a:latin typeface="Arial"/>
                <a:cs typeface="Arial"/>
              </a:rPr>
              <a:t>in memoria e </a:t>
            </a:r>
            <a:r>
              <a:rPr sz="1200" dirty="0">
                <a:latin typeface="Arial"/>
                <a:cs typeface="Arial"/>
              </a:rPr>
              <a:t>sarà </a:t>
            </a:r>
            <a:r>
              <a:rPr sz="1200" spc="-5" dirty="0">
                <a:latin typeface="Arial"/>
                <a:cs typeface="Arial"/>
              </a:rPr>
              <a:t>utilizzata  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futuro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217" y="5118861"/>
            <a:ext cx="6341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Algoritmi poco </a:t>
            </a:r>
            <a:r>
              <a:rPr sz="1600" b="1" spc="-5" dirty="0">
                <a:latin typeface="Arial"/>
                <a:cs typeface="Arial"/>
              </a:rPr>
              <a:t>utilizzati: </a:t>
            </a:r>
            <a:r>
              <a:rPr sz="1600" b="1" spc="-10" dirty="0">
                <a:latin typeface="Arial"/>
                <a:cs typeface="Arial"/>
              </a:rPr>
              <a:t>male approssimano </a:t>
            </a:r>
            <a:r>
              <a:rPr sz="1600" b="1" spc="-5" dirty="0">
                <a:latin typeface="Arial"/>
                <a:cs typeface="Arial"/>
              </a:rPr>
              <a:t>l’algoritmo</a:t>
            </a:r>
            <a:r>
              <a:rPr sz="1600" b="1" spc="30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ottimale.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183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Approssimazione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LRU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183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Approssimazione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LRU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394232"/>
            <a:ext cx="7379970" cy="53905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Reference bit (bit di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riferimento)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Ad ogni pagina (nella </a:t>
            </a:r>
            <a:r>
              <a:rPr sz="1400" dirty="0">
                <a:latin typeface="Arial"/>
                <a:cs typeface="Arial"/>
              </a:rPr>
              <a:t>tabella </a:t>
            </a:r>
            <a:r>
              <a:rPr sz="1400" spc="-5" dirty="0">
                <a:latin typeface="Arial"/>
                <a:cs typeface="Arial"/>
              </a:rPr>
              <a:t>delle pagine) </a:t>
            </a:r>
            <a:r>
              <a:rPr sz="1400" dirty="0">
                <a:latin typeface="Arial"/>
                <a:cs typeface="Arial"/>
              </a:rPr>
              <a:t>è associato un bit, inizialmente =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7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Quando una pagina viene referenziata </a:t>
            </a:r>
            <a:r>
              <a:rPr sz="1400" dirty="0">
                <a:latin typeface="Arial"/>
                <a:cs typeface="Arial"/>
              </a:rPr>
              <a:t>(sia in lettura che in scrittura) si setta il bit 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Sostituire le </a:t>
            </a:r>
            <a:r>
              <a:rPr sz="1400" spc="-5" dirty="0">
                <a:latin typeface="Arial"/>
                <a:cs typeface="Arial"/>
              </a:rPr>
              <a:t>pagine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hanno </a:t>
            </a:r>
            <a:r>
              <a:rPr sz="1400" dirty="0">
                <a:latin typeface="Arial"/>
                <a:cs typeface="Arial"/>
              </a:rPr>
              <a:t>il bit a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Arial"/>
                <a:cs typeface="Arial"/>
              </a:rPr>
              <a:t>NB: </a:t>
            </a:r>
            <a:r>
              <a:rPr sz="1400" dirty="0">
                <a:latin typeface="Arial"/>
                <a:cs typeface="Arial"/>
              </a:rPr>
              <a:t>non si conosce l’ordine 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utilizzo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Arial"/>
                <a:cs typeface="Arial"/>
              </a:rPr>
              <a:t>I bit possono essere azzerati </a:t>
            </a:r>
            <a:r>
              <a:rPr sz="1400" spc="-5" dirty="0">
                <a:latin typeface="Arial"/>
                <a:cs typeface="Arial"/>
              </a:rPr>
              <a:t>ad intervalli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regolari</a:t>
            </a:r>
            <a:endParaRPr sz="1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Seconda chance (basato su logica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FIFO)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6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Utilizzo del reference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7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Clock replacement </a:t>
            </a:r>
            <a:r>
              <a:rPr sz="1400" dirty="0">
                <a:latin typeface="Arial"/>
                <a:cs typeface="Arial"/>
              </a:rPr>
              <a:t>(per la generazione </a:t>
            </a:r>
            <a:r>
              <a:rPr sz="1400" spc="-5" dirty="0">
                <a:latin typeface="Arial"/>
                <a:cs typeface="Arial"/>
              </a:rPr>
              <a:t>della </a:t>
            </a:r>
            <a:r>
              <a:rPr sz="1400" dirty="0">
                <a:latin typeface="Arial"/>
                <a:cs typeface="Arial"/>
              </a:rPr>
              <a:t>coda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FIFO)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7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Dopo aver </a:t>
            </a:r>
            <a:r>
              <a:rPr sz="1400" dirty="0">
                <a:latin typeface="Arial"/>
                <a:cs typeface="Arial"/>
              </a:rPr>
              <a:t>selezionato </a:t>
            </a:r>
            <a:r>
              <a:rPr sz="1400" spc="-5" dirty="0">
                <a:latin typeface="Arial"/>
                <a:cs typeface="Arial"/>
              </a:rPr>
              <a:t>una pagina dalla </a:t>
            </a:r>
            <a:r>
              <a:rPr sz="1400" dirty="0">
                <a:latin typeface="Arial"/>
                <a:cs typeface="Arial"/>
              </a:rPr>
              <a:t>coda </a:t>
            </a:r>
            <a:r>
              <a:rPr sz="1400" spc="-5" dirty="0">
                <a:latin typeface="Arial"/>
                <a:cs typeface="Arial"/>
              </a:rPr>
              <a:t>FIFO </a:t>
            </a:r>
            <a:r>
              <a:rPr sz="1400" dirty="0">
                <a:latin typeface="Arial"/>
                <a:cs typeface="Arial"/>
              </a:rPr>
              <a:t>si controlla il bit 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riferimento:</a:t>
            </a:r>
            <a:endParaRPr sz="1400">
              <a:latin typeface="Arial"/>
              <a:cs typeface="Arial"/>
            </a:endParaRPr>
          </a:p>
          <a:p>
            <a:pPr marL="1213485" indent="-286385">
              <a:lnSpc>
                <a:spcPct val="100000"/>
              </a:lnSpc>
              <a:spcBef>
                <a:spcPts val="170"/>
              </a:spcBef>
              <a:buChar char="–"/>
              <a:tabLst>
                <a:tab pos="1213485" algn="l"/>
                <a:tab pos="1214120" algn="l"/>
              </a:tabLst>
            </a:pPr>
            <a:r>
              <a:rPr sz="1400" dirty="0">
                <a:latin typeface="Arial"/>
                <a:cs typeface="Arial"/>
              </a:rPr>
              <a:t>0 =&gt; sostituzione </a:t>
            </a:r>
            <a:r>
              <a:rPr sz="1400" spc="-5" dirty="0">
                <a:latin typeface="Arial"/>
                <a:cs typeface="Arial"/>
              </a:rPr>
              <a:t>della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pagina</a:t>
            </a:r>
            <a:endParaRPr sz="1400">
              <a:latin typeface="Arial"/>
              <a:cs typeface="Arial"/>
            </a:endParaRPr>
          </a:p>
          <a:p>
            <a:pPr marL="1213485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1213485" algn="l"/>
                <a:tab pos="1214120" algn="l"/>
              </a:tabLst>
            </a:pPr>
            <a:r>
              <a:rPr sz="1400" dirty="0">
                <a:latin typeface="Arial"/>
                <a:cs typeface="Arial"/>
              </a:rPr>
              <a:t>1 =&gt; si </a:t>
            </a:r>
            <a:r>
              <a:rPr sz="1400" spc="-5" dirty="0">
                <a:latin typeface="Arial"/>
                <a:cs typeface="Arial"/>
              </a:rPr>
              <a:t>dà una </a:t>
            </a:r>
            <a:r>
              <a:rPr sz="1400" dirty="0">
                <a:latin typeface="Arial"/>
                <a:cs typeface="Arial"/>
              </a:rPr>
              <a:t>seconda chance </a:t>
            </a:r>
            <a:r>
              <a:rPr sz="1400" spc="-5" dirty="0">
                <a:latin typeface="Arial"/>
                <a:cs typeface="Arial"/>
              </a:rPr>
              <a:t>alla pagina </a:t>
            </a:r>
            <a:r>
              <a:rPr sz="1400" dirty="0">
                <a:latin typeface="Arial"/>
                <a:cs typeface="Arial"/>
              </a:rPr>
              <a:t>(non la si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sostituisce)</a:t>
            </a:r>
            <a:endParaRPr sz="1400">
              <a:latin typeface="Arial"/>
              <a:cs typeface="Arial"/>
            </a:endParaRPr>
          </a:p>
          <a:p>
            <a:pPr marL="1670685" lvl="1" indent="-286385">
              <a:lnSpc>
                <a:spcPct val="100000"/>
              </a:lnSpc>
              <a:spcBef>
                <a:spcPts val="170"/>
              </a:spcBef>
              <a:buChar char="–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Si pone il bit 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670685" lvl="1" indent="-286385">
              <a:lnSpc>
                <a:spcPct val="100000"/>
              </a:lnSpc>
              <a:spcBef>
                <a:spcPts val="170"/>
              </a:spcBef>
              <a:buChar char="–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si passa </a:t>
            </a:r>
            <a:r>
              <a:rPr sz="1400" spc="-5" dirty="0">
                <a:latin typeface="Arial"/>
                <a:cs typeface="Arial"/>
              </a:rPr>
              <a:t>ad </a:t>
            </a:r>
            <a:r>
              <a:rPr sz="1400" dirty="0">
                <a:latin typeface="Arial"/>
                <a:cs typeface="Arial"/>
              </a:rPr>
              <a:t>esaminare </a:t>
            </a:r>
            <a:r>
              <a:rPr sz="1400" spc="-5" dirty="0">
                <a:latin typeface="Arial"/>
                <a:cs typeface="Arial"/>
              </a:rPr>
              <a:t>un’altra pagina nella </a:t>
            </a:r>
            <a:r>
              <a:rPr sz="1400" dirty="0">
                <a:latin typeface="Arial"/>
                <a:cs typeface="Arial"/>
              </a:rPr>
              <a:t>coda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FIFO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latin typeface="Arial"/>
                <a:cs typeface="Arial"/>
              </a:rPr>
              <a:t>Seconda </a:t>
            </a:r>
            <a:r>
              <a:rPr sz="1600" b="1" spc="-60" dirty="0">
                <a:latin typeface="Arial"/>
                <a:cs typeface="Arial"/>
              </a:rPr>
              <a:t>chance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migliorato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7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Utilizzo di reference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dirty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bit:</a:t>
            </a:r>
            <a:endParaRPr sz="140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50"/>
              </a:spcBef>
              <a:buChar char="–"/>
              <a:tabLst>
                <a:tab pos="1213485" algn="l"/>
                <a:tab pos="1214120" algn="l"/>
              </a:tabLst>
            </a:pPr>
            <a:r>
              <a:rPr sz="1200" dirty="0">
                <a:latin typeface="Arial"/>
                <a:cs typeface="Arial"/>
              </a:rPr>
              <a:t>(0,0) </a:t>
            </a:r>
            <a:r>
              <a:rPr sz="1200" spc="-7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pagina </a:t>
            </a:r>
            <a:r>
              <a:rPr sz="1200" dirty="0">
                <a:latin typeface="Arial"/>
                <a:cs typeface="Arial"/>
              </a:rPr>
              <a:t>non referenziata nè </a:t>
            </a:r>
            <a:r>
              <a:rPr sz="1200" spc="-5" dirty="0">
                <a:latin typeface="Arial"/>
                <a:cs typeface="Arial"/>
              </a:rPr>
              <a:t>modificata -&gt; migliore pagina </a:t>
            </a:r>
            <a:r>
              <a:rPr sz="1200" dirty="0">
                <a:latin typeface="Arial"/>
                <a:cs typeface="Arial"/>
              </a:rPr>
              <a:t>da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sostituire</a:t>
            </a:r>
            <a:endParaRPr sz="120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45"/>
              </a:spcBef>
              <a:buChar char="–"/>
              <a:tabLst>
                <a:tab pos="1213485" algn="l"/>
                <a:tab pos="1214120" algn="l"/>
              </a:tabLst>
            </a:pPr>
            <a:r>
              <a:rPr sz="1200" dirty="0">
                <a:latin typeface="Arial"/>
                <a:cs typeface="Arial"/>
              </a:rPr>
              <a:t>(0,1) </a:t>
            </a:r>
            <a:r>
              <a:rPr sz="1200" spc="-70" dirty="0">
                <a:latin typeface="Arial"/>
                <a:cs typeface="Arial"/>
              </a:rPr>
              <a:t>– </a:t>
            </a:r>
            <a:r>
              <a:rPr sz="1200" dirty="0">
                <a:latin typeface="Arial"/>
                <a:cs typeface="Arial"/>
              </a:rPr>
              <a:t>non referenziata </a:t>
            </a:r>
            <a:r>
              <a:rPr sz="1200" spc="-5" dirty="0">
                <a:latin typeface="Arial"/>
                <a:cs typeface="Arial"/>
              </a:rPr>
              <a:t>ma modificata -&gt; prima </a:t>
            </a: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sostituire la pagina la </a:t>
            </a:r>
            <a:r>
              <a:rPr sz="1200" dirty="0">
                <a:latin typeface="Arial"/>
                <a:cs typeface="Arial"/>
              </a:rPr>
              <a:t>si deve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salvare</a:t>
            </a:r>
            <a:endParaRPr sz="120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45"/>
              </a:spcBef>
              <a:buChar char="–"/>
              <a:tabLst>
                <a:tab pos="1213485" algn="l"/>
                <a:tab pos="1214120" algn="l"/>
              </a:tabLst>
            </a:pPr>
            <a:r>
              <a:rPr sz="1200" dirty="0">
                <a:latin typeface="Arial"/>
                <a:cs typeface="Arial"/>
              </a:rPr>
              <a:t>(1,0) </a:t>
            </a:r>
            <a:r>
              <a:rPr sz="1200" spc="-70" dirty="0">
                <a:latin typeface="Arial"/>
                <a:cs typeface="Arial"/>
              </a:rPr>
              <a:t>– </a:t>
            </a:r>
            <a:r>
              <a:rPr sz="1200" dirty="0">
                <a:latin typeface="Arial"/>
                <a:cs typeface="Arial"/>
              </a:rPr>
              <a:t>usato </a:t>
            </a:r>
            <a:r>
              <a:rPr sz="1200" spc="-5" dirty="0">
                <a:latin typeface="Arial"/>
                <a:cs typeface="Arial"/>
              </a:rPr>
              <a:t>recentemente ma </a:t>
            </a:r>
            <a:r>
              <a:rPr sz="1200" dirty="0">
                <a:latin typeface="Arial"/>
                <a:cs typeface="Arial"/>
              </a:rPr>
              <a:t>non </a:t>
            </a:r>
            <a:r>
              <a:rPr sz="1200" spc="-5" dirty="0">
                <a:latin typeface="Arial"/>
                <a:cs typeface="Arial"/>
              </a:rPr>
              <a:t>modificato -&gt; </a:t>
            </a:r>
            <a:r>
              <a:rPr sz="1200" dirty="0">
                <a:latin typeface="Arial"/>
                <a:cs typeface="Arial"/>
              </a:rPr>
              <a:t>potrebbe essere </a:t>
            </a:r>
            <a:r>
              <a:rPr sz="1200" spc="-5" dirty="0">
                <a:latin typeface="Arial"/>
                <a:cs typeface="Arial"/>
              </a:rPr>
              <a:t>nuovamente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referenziata</a:t>
            </a:r>
            <a:endParaRPr sz="120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145"/>
              </a:spcBef>
              <a:buChar char="–"/>
              <a:tabLst>
                <a:tab pos="1213485" algn="l"/>
                <a:tab pos="1214120" algn="l"/>
              </a:tabLst>
            </a:pPr>
            <a:r>
              <a:rPr sz="1200" dirty="0">
                <a:latin typeface="Arial"/>
                <a:cs typeface="Arial"/>
              </a:rPr>
              <a:t>(1,1) </a:t>
            </a:r>
            <a:r>
              <a:rPr sz="1200" spc="-70" dirty="0">
                <a:latin typeface="Arial"/>
                <a:cs typeface="Arial"/>
              </a:rPr>
              <a:t>– </a:t>
            </a:r>
            <a:r>
              <a:rPr sz="1200" dirty="0">
                <a:latin typeface="Arial"/>
                <a:cs typeface="Arial"/>
              </a:rPr>
              <a:t>usato </a:t>
            </a:r>
            <a:r>
              <a:rPr sz="1200" spc="-5" dirty="0">
                <a:latin typeface="Arial"/>
                <a:cs typeface="Arial"/>
              </a:rPr>
              <a:t>recentemente </a:t>
            </a:r>
            <a:r>
              <a:rPr sz="1200" dirty="0">
                <a:latin typeface="Arial"/>
                <a:cs typeface="Arial"/>
              </a:rPr>
              <a:t>e referenziato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-&gt;…</a:t>
            </a:r>
            <a:endParaRPr sz="1200">
              <a:latin typeface="Arial"/>
              <a:cs typeface="Arial"/>
            </a:endParaRPr>
          </a:p>
          <a:p>
            <a:pPr marL="1213485" lvl="2" indent="-286385">
              <a:lnSpc>
                <a:spcPct val="100000"/>
              </a:lnSpc>
              <a:spcBef>
                <a:spcPts val="95"/>
              </a:spcBef>
              <a:buSzPct val="96000"/>
              <a:buFont typeface="Arial"/>
              <a:buChar char="–"/>
              <a:tabLst>
                <a:tab pos="1213485" algn="l"/>
                <a:tab pos="1214120" algn="l"/>
              </a:tabLst>
            </a:pPr>
            <a:r>
              <a:rPr sz="1250" i="1" spc="-40" dirty="0">
                <a:latin typeface="Arial"/>
                <a:cs typeface="Arial"/>
              </a:rPr>
              <a:t>MACH</a:t>
            </a:r>
            <a:r>
              <a:rPr sz="1250" i="1" spc="-25" dirty="0">
                <a:latin typeface="Arial"/>
                <a:cs typeface="Arial"/>
              </a:rPr>
              <a:t> </a:t>
            </a:r>
            <a:r>
              <a:rPr sz="1250" i="1" spc="-40" dirty="0">
                <a:latin typeface="Arial"/>
                <a:cs typeface="Arial"/>
              </a:rPr>
              <a:t>OS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386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Monoallocazione  Meccanismi di</a:t>
            </a:r>
            <a:r>
              <a:rPr spc="-50" dirty="0"/>
              <a:t> </a:t>
            </a:r>
            <a:r>
              <a:rPr dirty="0"/>
              <a:t>protezione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42" y="1657604"/>
            <a:ext cx="8413115" cy="4855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Registri </a:t>
            </a:r>
            <a:r>
              <a:rPr sz="1600" b="1" i="1" dirty="0">
                <a:latin typeface="Arial"/>
                <a:cs typeface="Arial"/>
              </a:rPr>
              <a:t>barriera: </a:t>
            </a:r>
            <a:r>
              <a:rPr sz="1600" spc="-5" dirty="0">
                <a:latin typeface="Arial"/>
                <a:cs typeface="Arial"/>
              </a:rPr>
              <a:t>usati per tracciare un confine </a:t>
            </a:r>
            <a:r>
              <a:rPr sz="1600" dirty="0">
                <a:latin typeface="Arial"/>
                <a:cs typeface="Arial"/>
              </a:rPr>
              <a:t>tra le </a:t>
            </a:r>
            <a:r>
              <a:rPr sz="1600" spc="-5" dirty="0">
                <a:latin typeface="Arial"/>
                <a:cs typeface="Arial"/>
              </a:rPr>
              <a:t>aree dei processi </a:t>
            </a:r>
            <a:r>
              <a:rPr sz="1600" spc="-10" dirty="0">
                <a:latin typeface="Arial"/>
                <a:cs typeface="Arial"/>
              </a:rPr>
              <a:t>di sistema </a:t>
            </a:r>
            <a:r>
              <a:rPr sz="1600" spc="-5" dirty="0">
                <a:latin typeface="Arial"/>
                <a:cs typeface="Arial"/>
              </a:rPr>
              <a:t>e dei  processi transienti. </a:t>
            </a: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registro viene memorizzata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prima locazione </a:t>
            </a:r>
            <a:r>
              <a:rPr sz="1600" spc="-10" dirty="0">
                <a:latin typeface="Arial"/>
                <a:cs typeface="Arial"/>
              </a:rPr>
              <a:t>disponibile </a:t>
            </a:r>
            <a:r>
              <a:rPr sz="1600" spc="-5" dirty="0">
                <a:latin typeface="Arial"/>
                <a:cs typeface="Arial"/>
              </a:rPr>
              <a:t>al  processo 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 operativo effettua i controlli di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sconfinamento.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367665" marR="77470" indent="-355600" algn="just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Diritti </a:t>
            </a:r>
            <a:r>
              <a:rPr sz="1600" b="1" i="1" dirty="0">
                <a:latin typeface="Arial"/>
                <a:cs typeface="Arial"/>
              </a:rPr>
              <a:t>di </a:t>
            </a:r>
            <a:r>
              <a:rPr sz="1600" b="1" i="1" spc="-5" dirty="0">
                <a:latin typeface="Arial"/>
                <a:cs typeface="Arial"/>
              </a:rPr>
              <a:t>accesso mediante </a:t>
            </a:r>
            <a:r>
              <a:rPr sz="1600" b="1" i="1" dirty="0">
                <a:latin typeface="Arial"/>
                <a:cs typeface="Arial"/>
              </a:rPr>
              <a:t>bit </a:t>
            </a:r>
            <a:r>
              <a:rPr sz="1600" b="1" i="1" spc="-5" dirty="0">
                <a:latin typeface="Arial"/>
                <a:cs typeface="Arial"/>
              </a:rPr>
              <a:t>di protezione: </a:t>
            </a:r>
            <a:r>
              <a:rPr sz="1600" spc="-5" dirty="0">
                <a:latin typeface="Arial"/>
                <a:cs typeface="Arial"/>
              </a:rPr>
              <a:t>Ad ogni parola di memoria viene associato  un bit di protezione (1 </a:t>
            </a:r>
            <a:r>
              <a:rPr sz="1600" dirty="0">
                <a:latin typeface="Arial"/>
                <a:cs typeface="Arial"/>
              </a:rPr>
              <a:t>nelle </a:t>
            </a:r>
            <a:r>
              <a:rPr sz="1600" spc="-5" dirty="0">
                <a:latin typeface="Arial"/>
                <a:cs typeface="Arial"/>
              </a:rPr>
              <a:t>zone che contengono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 operativo, 0 </a:t>
            </a:r>
            <a:r>
              <a:rPr sz="1600" dirty="0">
                <a:latin typeface="Arial"/>
                <a:cs typeface="Arial"/>
              </a:rPr>
              <a:t>nelle </a:t>
            </a:r>
            <a:r>
              <a:rPr sz="1600" spc="-5" dirty="0">
                <a:latin typeface="Arial"/>
                <a:cs typeface="Arial"/>
              </a:rPr>
              <a:t>restanti). I  processi utente accedono </a:t>
            </a:r>
            <a:r>
              <a:rPr sz="1600" spc="-10" dirty="0">
                <a:latin typeface="Arial"/>
                <a:cs typeface="Arial"/>
              </a:rPr>
              <a:t>solo </a:t>
            </a:r>
            <a:r>
              <a:rPr sz="1600" spc="-5" dirty="0">
                <a:latin typeface="Arial"/>
                <a:cs typeface="Arial"/>
              </a:rPr>
              <a:t>a parole con bit 0, </a:t>
            </a:r>
            <a:r>
              <a:rPr sz="1600" dirty="0">
                <a:latin typeface="Arial"/>
                <a:cs typeface="Arial"/>
              </a:rPr>
              <a:t>mentre il </a:t>
            </a:r>
            <a:r>
              <a:rPr sz="1600" spc="-5" dirty="0">
                <a:latin typeface="Arial"/>
                <a:cs typeface="Arial"/>
              </a:rPr>
              <a:t>sistema operativo ha  accesso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illimitato.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367665" marR="77470" indent="-355600" algn="just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Sistema operativo in memoria a sola </a:t>
            </a:r>
            <a:r>
              <a:rPr sz="1600" b="1" i="1" dirty="0">
                <a:latin typeface="Arial"/>
                <a:cs typeface="Arial"/>
              </a:rPr>
              <a:t>lettura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non è solitamente utilizzato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sua  scarsa </a:t>
            </a:r>
            <a:r>
              <a:rPr sz="1600" spc="-10" dirty="0">
                <a:latin typeface="Arial"/>
                <a:cs typeface="Arial"/>
              </a:rPr>
              <a:t>flessibilità </a:t>
            </a:r>
            <a:r>
              <a:rPr sz="1600" spc="-5" dirty="0">
                <a:latin typeface="Arial"/>
                <a:cs typeface="Arial"/>
              </a:rPr>
              <a:t>e impossibilità di correggere o aggiornare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codice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sistema  operativo.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3820" marR="5080" algn="just">
              <a:lnSpc>
                <a:spcPct val="100000"/>
              </a:lnSpc>
              <a:spcBef>
                <a:spcPts val="157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ondivisione 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codice e dei dati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non ha molto senso negli ambienti monoprocesso e  raramente viene supportata. </a:t>
            </a:r>
            <a:r>
              <a:rPr sz="1600" spc="-10" dirty="0">
                <a:latin typeface="Arial"/>
                <a:cs typeface="Arial"/>
              </a:rPr>
              <a:t>Tuttavia </a:t>
            </a:r>
            <a:r>
              <a:rPr sz="1600" spc="-5" dirty="0">
                <a:latin typeface="Arial"/>
                <a:cs typeface="Arial"/>
              </a:rPr>
              <a:t>programmi utente possono condividere dati mediante  accordi interni, ponendoli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locazioni di </a:t>
            </a:r>
            <a:r>
              <a:rPr sz="1600" spc="-5" dirty="0">
                <a:latin typeface="Arial"/>
                <a:cs typeface="Arial"/>
              </a:rPr>
              <a:t>memoria che non vengono sovrascritte durante  l’esecuzione di processi partecipanti, o mediante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R="21209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951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Monoallocazione  Prestazioni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516" y="1463699"/>
            <a:ext cx="8181975" cy="5049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Difetti:</a:t>
            </a:r>
            <a:endParaRPr sz="1600">
              <a:latin typeface="Arial"/>
              <a:cs typeface="Arial"/>
            </a:endParaRPr>
          </a:p>
          <a:p>
            <a:pPr marL="382905" marR="226060" indent="-178435">
              <a:lnSpc>
                <a:spcPct val="100000"/>
              </a:lnSpc>
              <a:spcBef>
                <a:spcPts val="960"/>
              </a:spcBef>
              <a:buChar char="•"/>
              <a:tabLst>
                <a:tab pos="383540" algn="l"/>
              </a:tabLst>
            </a:pPr>
            <a:r>
              <a:rPr sz="1600" spc="-5" dirty="0">
                <a:latin typeface="Arial"/>
                <a:cs typeface="Arial"/>
              </a:rPr>
              <a:t>Assenza di multi-programmazione: abbassamento </a:t>
            </a:r>
            <a:r>
              <a:rPr sz="1600" spc="-10" dirty="0">
                <a:latin typeface="Arial"/>
                <a:cs typeface="Arial"/>
              </a:rPr>
              <a:t>dell’efficienza </a:t>
            </a:r>
            <a:r>
              <a:rPr sz="1600" spc="-5" dirty="0">
                <a:latin typeface="Arial"/>
                <a:cs typeface="Arial"/>
              </a:rPr>
              <a:t>della memoria e  della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CPU;</a:t>
            </a:r>
            <a:endParaRPr sz="1600">
              <a:latin typeface="Arial"/>
              <a:cs typeface="Arial"/>
            </a:endParaRPr>
          </a:p>
          <a:p>
            <a:pPr marL="382905" indent="-178435">
              <a:lnSpc>
                <a:spcPct val="100000"/>
              </a:lnSpc>
              <a:spcBef>
                <a:spcPts val="960"/>
              </a:spcBef>
              <a:buChar char="•"/>
              <a:tabLst>
                <a:tab pos="383540" algn="l"/>
              </a:tabLst>
            </a:pPr>
            <a:r>
              <a:rPr sz="1600" spc="-5" dirty="0">
                <a:latin typeface="Arial"/>
                <a:cs typeface="Arial"/>
              </a:rPr>
              <a:t>La memoria può risultare sovradimensionata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maggioranza dei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processi;</a:t>
            </a:r>
            <a:endParaRPr sz="1600">
              <a:latin typeface="Arial"/>
              <a:cs typeface="Arial"/>
            </a:endParaRPr>
          </a:p>
          <a:p>
            <a:pPr marL="382905" marR="224790" indent="-178435">
              <a:lnSpc>
                <a:spcPct val="100000"/>
              </a:lnSpc>
              <a:spcBef>
                <a:spcPts val="960"/>
              </a:spcBef>
              <a:buChar char="•"/>
              <a:tabLst>
                <a:tab pos="383540" algn="l"/>
              </a:tabLst>
            </a:pPr>
            <a:r>
              <a:rPr sz="1600" spc="-5" dirty="0">
                <a:latin typeface="Arial"/>
                <a:cs typeface="Arial"/>
              </a:rPr>
              <a:t>Processi di dimensione più grande della memoria non possono essere eseguiti,  oppure richiedono particolari suddivisioni del codice (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overlay</a:t>
            </a:r>
            <a:r>
              <a:rPr sz="1600" spc="-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382905" indent="-178435">
              <a:lnSpc>
                <a:spcPct val="100000"/>
              </a:lnSpc>
              <a:spcBef>
                <a:spcPts val="960"/>
              </a:spcBef>
              <a:buChar char="•"/>
              <a:tabLst>
                <a:tab pos="383540" algn="l"/>
              </a:tabLst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programmi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tendono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essere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ottimizzati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rispetto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dimensione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memoria,</a:t>
            </a:r>
            <a:endParaRPr sz="16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comportando spesso sacrifici di </a:t>
            </a:r>
            <a:r>
              <a:rPr sz="1600" dirty="0">
                <a:latin typeface="Arial"/>
                <a:cs typeface="Arial"/>
              </a:rPr>
              <a:t>funzionalità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velocità.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Pregi:</a:t>
            </a:r>
            <a:endParaRPr sz="1600">
              <a:latin typeface="Arial"/>
              <a:cs typeface="Arial"/>
            </a:endParaRPr>
          </a:p>
          <a:p>
            <a:pPr marL="382905" indent="-178435">
              <a:lnSpc>
                <a:spcPct val="100000"/>
              </a:lnSpc>
              <a:spcBef>
                <a:spcPts val="960"/>
              </a:spcBef>
              <a:buChar char="•"/>
              <a:tabLst>
                <a:tab pos="383540" algn="l"/>
              </a:tabLst>
            </a:pPr>
            <a:r>
              <a:rPr sz="1600" spc="-5" dirty="0">
                <a:latin typeface="Arial"/>
                <a:cs typeface="Arial"/>
              </a:rPr>
              <a:t>Basso costo di progettazione del modulo di gestione della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 marL="382905" indent="-178435">
              <a:lnSpc>
                <a:spcPct val="100000"/>
              </a:lnSpc>
              <a:spcBef>
                <a:spcPts val="960"/>
              </a:spcBef>
              <a:buChar char="•"/>
              <a:tabLst>
                <a:tab pos="383540" algn="l"/>
              </a:tabLst>
            </a:pPr>
            <a:r>
              <a:rPr sz="1600" spc="-10" dirty="0">
                <a:latin typeface="Arial"/>
                <a:cs typeface="Arial"/>
              </a:rPr>
              <a:t>Contenuti </a:t>
            </a:r>
            <a:r>
              <a:rPr sz="1600" spc="-5" dirty="0">
                <a:latin typeface="Arial"/>
                <a:cs typeface="Arial"/>
              </a:rPr>
              <a:t>supporti hardware specifici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gestione della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latin typeface="Arial"/>
                <a:cs typeface="Arial"/>
              </a:rPr>
              <a:t>Utilizzato per micro-computer dedicati permanentemente a specifiche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applicazioni.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Partizionamento</a:t>
            </a:r>
            <a:r>
              <a:rPr spc="15" dirty="0"/>
              <a:t> </a:t>
            </a:r>
            <a:r>
              <a:rPr dirty="0"/>
              <a:t>Statico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463699"/>
            <a:ext cx="8211184" cy="5049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Supportare </a:t>
            </a:r>
            <a:r>
              <a:rPr sz="1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</a:t>
            </a:r>
            <a:r>
              <a:rPr sz="160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multiprogrammazione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27100" marR="635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dividere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memoria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diverse partizioni, ciascuna delle quali può essere allocata  a un processo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diverso.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Partizionamento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statico:</a:t>
            </a:r>
            <a:endParaRPr sz="1600">
              <a:latin typeface="Arial"/>
              <a:cs typeface="Arial"/>
            </a:endParaRPr>
          </a:p>
          <a:p>
            <a:pPr marL="637540" marR="2834005">
              <a:lnSpc>
                <a:spcPts val="2880"/>
              </a:lnSpc>
              <a:spcBef>
                <a:spcPts val="254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suddivisione della memoria viene fatta “fuori linea”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partizioni hanno dimensioni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fisse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60"/>
              </a:spcBef>
            </a:pPr>
            <a:r>
              <a:rPr sz="1600" spc="-5" dirty="0">
                <a:latin typeface="Arial"/>
                <a:cs typeface="Arial"/>
              </a:rPr>
              <a:t>Il numero 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dimensione di ciascuna partizione viene determinato durante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generazione  del sistema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considerando: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960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capacità della memoria fisica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disponibile;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965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grado desiderato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multiprogrammazione;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960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dimensioni dei processi più frequentemente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eseguiti.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R="81915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6701</Words>
  <Application>Microsoft Office PowerPoint</Application>
  <PresentationFormat>Presentazione su schermo (4:3)</PresentationFormat>
  <Paragraphs>1080</Paragraphs>
  <Slides>67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75" baseType="lpstr">
      <vt:lpstr>Malgun Gothic</vt:lpstr>
      <vt:lpstr>Arial</vt:lpstr>
      <vt:lpstr>Calibri</vt:lpstr>
      <vt:lpstr>Georgia</vt:lpstr>
      <vt:lpstr>Symbol</vt:lpstr>
      <vt:lpstr>Times New Roman</vt:lpstr>
      <vt:lpstr>Wingdings</vt:lpstr>
      <vt:lpstr>Office Theme</vt:lpstr>
      <vt:lpstr>Gestione della Memoria Centrale</vt:lpstr>
      <vt:lpstr>Introduzione</vt:lpstr>
      <vt:lpstr>Introduzione</vt:lpstr>
      <vt:lpstr>Allocazione della Memoria</vt:lpstr>
      <vt:lpstr>Monoallocazione  (Monitor Monoprocesso)</vt:lpstr>
      <vt:lpstr>Monoallocazione  (Monitor Monoprocesso)</vt:lpstr>
      <vt:lpstr>Monoallocazione  Meccanismi di protezione</vt:lpstr>
      <vt:lpstr>Monoallocazione  Prestazioni</vt:lpstr>
      <vt:lpstr>Partizionamento Statico</vt:lpstr>
      <vt:lpstr>Partizionamento Statico</vt:lpstr>
      <vt:lpstr>Partizionamento Statico</vt:lpstr>
      <vt:lpstr>Partizionamento Statico</vt:lpstr>
      <vt:lpstr>Partizionamento Statico</vt:lpstr>
      <vt:lpstr>Partizionamento Statico</vt:lpstr>
      <vt:lpstr>Partizionamento Statico</vt:lpstr>
      <vt:lpstr>Partizionamento Statico:  protezione</vt:lpstr>
      <vt:lpstr>Partizionamento Statico:  Condivisione</vt:lpstr>
      <vt:lpstr>Partizionamento Statico:  Conclusioni</vt:lpstr>
      <vt:lpstr>Partizionamento Dinamico</vt:lpstr>
      <vt:lpstr>Partizionamento Dinamico:  Esempi di partizioni</vt:lpstr>
      <vt:lpstr>Partizionamento Dinamico:  Esempi di partizioni</vt:lpstr>
      <vt:lpstr>Partizionamento Dinamico:  Esempi di partizioni</vt:lpstr>
      <vt:lpstr>Partizionamento Dinamico</vt:lpstr>
      <vt:lpstr>Partizionamento Dinamico</vt:lpstr>
      <vt:lpstr>Partizionamento Dinamico</vt:lpstr>
      <vt:lpstr>Partizionamento Dinamico  Esempi di compattazione</vt:lpstr>
      <vt:lpstr>Partizionamento Dinamico</vt:lpstr>
      <vt:lpstr>Segmentazione</vt:lpstr>
      <vt:lpstr>Segmentazione</vt:lpstr>
      <vt:lpstr>Segmentazione</vt:lpstr>
      <vt:lpstr>Segmentazione</vt:lpstr>
      <vt:lpstr>Segmentazione</vt:lpstr>
      <vt:lpstr>Segmentazione</vt:lpstr>
      <vt:lpstr>Segmentazione:  Conclusioni</vt:lpstr>
      <vt:lpstr>Allocazione non contigua</vt:lpstr>
      <vt:lpstr>Paginazione</vt:lpstr>
      <vt:lpstr>Paginazione  esempio</vt:lpstr>
      <vt:lpstr>Paginazione Meccanismo di traduzione</vt:lpstr>
      <vt:lpstr>Paginazione</vt:lpstr>
      <vt:lpstr>Paginazione</vt:lpstr>
      <vt:lpstr>Paginazione: Memorizzazione di aree libere</vt:lpstr>
      <vt:lpstr>Architettura di paginazione</vt:lpstr>
      <vt:lpstr>Architettura di paginazione</vt:lpstr>
      <vt:lpstr>Architettura di paginazione</vt:lpstr>
      <vt:lpstr>Paginazione:  protezione</vt:lpstr>
      <vt:lpstr>Paginazione:  condivisione</vt:lpstr>
      <vt:lpstr>Paginazione Gerarchica</vt:lpstr>
      <vt:lpstr>Cpu - $ - RAM …..</vt:lpstr>
      <vt:lpstr>INTEL PENTIUM</vt:lpstr>
      <vt:lpstr>Memoria Virtuale</vt:lpstr>
      <vt:lpstr>Memoria Virtuale</vt:lpstr>
      <vt:lpstr>Memoria Virtuale</vt:lpstr>
      <vt:lpstr>Memoria Virtuale</vt:lpstr>
      <vt:lpstr>Bit di validità</vt:lpstr>
      <vt:lpstr>Gestione del PAGE FAULT</vt:lpstr>
      <vt:lpstr>Paginazione su richiesta</vt:lpstr>
      <vt:lpstr>Performance della  Paginazione su richiesta</vt:lpstr>
      <vt:lpstr>Performance della  Paginazione su richiesta</vt:lpstr>
      <vt:lpstr>Paginazione su richiesta</vt:lpstr>
      <vt:lpstr>Page Replacement</vt:lpstr>
      <vt:lpstr>Algoritmi di replacement:  FIFO</vt:lpstr>
      <vt:lpstr>Algoritmi di replacement:  FIFO</vt:lpstr>
      <vt:lpstr>Algoritmi di replacement:  Algoritmo Ottimale o di Belady</vt:lpstr>
      <vt:lpstr>Algoritmi di replacement:  Least Recently Used (LRU)</vt:lpstr>
      <vt:lpstr>Algoritmi di replacement:  Least Recently Used (LRU)</vt:lpstr>
      <vt:lpstr>Algoritmi di replacement:  Approssimazione a LRU</vt:lpstr>
      <vt:lpstr>Algoritmi di replacement:  Approssimazione a LRU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2018-11-08T17:40:10Z</dcterms:created>
  <dcterms:modified xsi:type="dcterms:W3CDTF">2018-11-08T17:40:55Z</dcterms:modified>
</cp:coreProperties>
</file>